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1" r:id="rId1"/>
  </p:sldMasterIdLst>
  <p:notesMasterIdLst>
    <p:notesMasterId r:id="rId25"/>
  </p:notesMasterIdLst>
  <p:handoutMasterIdLst>
    <p:handoutMasterId r:id="rId26"/>
  </p:handoutMasterIdLst>
  <p:sldIdLst>
    <p:sldId id="363" r:id="rId2"/>
    <p:sldId id="316" r:id="rId3"/>
    <p:sldId id="314" r:id="rId4"/>
    <p:sldId id="345" r:id="rId5"/>
    <p:sldId id="315" r:id="rId6"/>
    <p:sldId id="317" r:id="rId7"/>
    <p:sldId id="359" r:id="rId8"/>
    <p:sldId id="320" r:id="rId9"/>
    <p:sldId id="347" r:id="rId10"/>
    <p:sldId id="324" r:id="rId11"/>
    <p:sldId id="362" r:id="rId12"/>
    <p:sldId id="326" r:id="rId13"/>
    <p:sldId id="331" r:id="rId14"/>
    <p:sldId id="332" r:id="rId15"/>
    <p:sldId id="333" r:id="rId16"/>
    <p:sldId id="369" r:id="rId17"/>
    <p:sldId id="372" r:id="rId18"/>
    <p:sldId id="375" r:id="rId19"/>
    <p:sldId id="373" r:id="rId20"/>
    <p:sldId id="357" r:id="rId21"/>
    <p:sldId id="364" r:id="rId22"/>
    <p:sldId id="374" r:id="rId23"/>
    <p:sldId id="34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FF"/>
    <a:srgbClr val="A8EA05"/>
    <a:srgbClr val="00FF00"/>
    <a:srgbClr val="FF00F8"/>
    <a:srgbClr val="00F9FF"/>
    <a:srgbClr val="EC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2439" autoAdjust="0"/>
  </p:normalViewPr>
  <p:slideViewPr>
    <p:cSldViewPr snapToGrid="0" snapToObjects="1">
      <p:cViewPr>
        <p:scale>
          <a:sx n="103" d="100"/>
          <a:sy n="103" d="100"/>
        </p:scale>
        <p:origin x="-56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tes:Desktop:tezzle:resampled3.csv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Average</a:t>
            </a:r>
            <a:r>
              <a:rPr lang="en-US" baseline="0" dirty="0" smtClean="0"/>
              <a:t> </a:t>
            </a:r>
            <a:r>
              <a:rPr lang="en-US" baseline="0" dirty="0"/>
              <a:t>Provincial Disparity</a:t>
            </a:r>
            <a:endParaRPr lang="en-US" dirty="0"/>
          </a:p>
        </c:rich>
      </c:tx>
      <c:layout/>
      <c:overlay val="0"/>
    </c:title>
    <c:autoTitleDeleted val="0"/>
    <c:plotArea>
      <c:layout/>
      <c:stockChart>
        <c:ser>
          <c:idx val="2"/>
          <c:order val="0"/>
          <c:tx>
            <c:strRef>
              <c:f>resampled3.csv!$D$1</c:f>
              <c:strCache>
                <c:ptCount val="1"/>
                <c:pt idx="0">
                  <c:v>Avg Disparity</c:v>
                </c:pt>
              </c:strCache>
            </c:strRef>
          </c:tx>
          <c:spPr>
            <a:ln w="47625">
              <a:solidFill>
                <a:srgbClr val="FFFFFF"/>
              </a:solidFill>
            </a:ln>
            <a:effectLst/>
          </c:spPr>
          <c:marker>
            <c:symbol val="square"/>
            <c:size val="7"/>
            <c:spPr>
              <a:solidFill>
                <a:srgbClr val="0000FF"/>
              </a:solidFill>
              <a:ln>
                <a:solidFill>
                  <a:srgbClr val="FFFFFF"/>
                </a:solidFill>
              </a:ln>
              <a:effectLst/>
            </c:spPr>
          </c:marker>
          <c:dPt>
            <c:idx val="0"/>
            <c:marker>
              <c:spPr>
                <a:solidFill>
                  <a:schemeClr val="bg2">
                    <a:lumMod val="50000"/>
                  </a:schemeClr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1"/>
            <c:marker>
              <c:spPr>
                <a:solidFill>
                  <a:schemeClr val="bg2">
                    <a:lumMod val="50000"/>
                  </a:schemeClr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2"/>
            <c:marker>
              <c:spPr>
                <a:solidFill>
                  <a:srgbClr val="0EB3D8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3"/>
            <c:marker>
              <c:spPr>
                <a:solidFill>
                  <a:srgbClr val="0EB3D8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4"/>
            <c:marker>
              <c:spPr>
                <a:solidFill>
                  <a:srgbClr val="0EB3D8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5"/>
            <c:marker>
              <c:spPr>
                <a:solidFill>
                  <a:srgbClr val="0EB3D8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6"/>
            <c:marker>
              <c:spPr>
                <a:solidFill>
                  <a:srgbClr val="0EB3D8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8"/>
            <c:marker>
              <c:spPr>
                <a:solidFill>
                  <a:srgbClr val="0EB3D8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9"/>
            <c:marker>
              <c:spPr>
                <a:solidFill>
                  <a:srgbClr val="0EB3D8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10"/>
            <c:marker>
              <c:spPr>
                <a:solidFill>
                  <a:srgbClr val="0EB3D8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15"/>
            <c:marker>
              <c:spPr>
                <a:solidFill>
                  <a:schemeClr val="accent4">
                    <a:lumMod val="75000"/>
                  </a:schemeClr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16"/>
            <c:marker>
              <c:spPr>
                <a:solidFill>
                  <a:srgbClr val="4CB508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18"/>
            <c:marker>
              <c:spPr>
                <a:solidFill>
                  <a:srgbClr val="4CB508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19"/>
            <c:marker>
              <c:spPr>
                <a:solidFill>
                  <a:srgbClr val="4CB508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20"/>
            <c:marker>
              <c:spPr>
                <a:solidFill>
                  <a:srgbClr val="4CB508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21"/>
            <c:marker>
              <c:spPr>
                <a:solidFill>
                  <a:srgbClr val="76A3FE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22"/>
            <c:marker>
              <c:spPr>
                <a:solidFill>
                  <a:srgbClr val="76A3FE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23"/>
            <c:marker>
              <c:spPr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24"/>
            <c:marker>
              <c:spPr>
                <a:solidFill>
                  <a:srgbClr val="76A3FE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25"/>
            <c:marker>
              <c:spPr>
                <a:solidFill>
                  <a:srgbClr val="76A3FE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26"/>
            <c:marker>
              <c:spPr>
                <a:solidFill>
                  <a:srgbClr val="76A3FE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27"/>
            <c:marker>
              <c:spPr>
                <a:solidFill>
                  <a:srgbClr val="76A3FE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28"/>
            <c:marker>
              <c:spPr>
                <a:solidFill>
                  <a:srgbClr val="76A3FE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29"/>
            <c:marker>
              <c:spPr>
                <a:solidFill>
                  <a:srgbClr val="76A3FE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30"/>
            <c:marker>
              <c:spPr>
                <a:solidFill>
                  <a:srgbClr val="76A3FE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31"/>
            <c:marker>
              <c:spPr>
                <a:solidFill>
                  <a:srgbClr val="76A3FE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32"/>
            <c:marker>
              <c:spPr>
                <a:solidFill>
                  <a:srgbClr val="76A3FE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dPt>
            <c:idx val="33"/>
            <c:marker>
              <c:spPr>
                <a:solidFill>
                  <a:srgbClr val="76A3FE"/>
                </a:solidFill>
                <a:ln>
                  <a:solidFill>
                    <a:srgbClr val="FFFFFF"/>
                  </a:solidFill>
                </a:ln>
                <a:effectLst/>
              </c:spPr>
            </c:marker>
            <c:bubble3D val="0"/>
          </c:dPt>
          <c:cat>
            <c:strRef>
              <c:f>resampled3.csv!$A$2:$A$35</c:f>
              <c:strCache>
                <c:ptCount val="34"/>
                <c:pt idx="0">
                  <c:v>Subarctic.Atlantic</c:v>
                </c:pt>
                <c:pt idx="1">
                  <c:v>North.Atlantic.Current</c:v>
                </c:pt>
                <c:pt idx="2">
                  <c:v>North.Central.Atlantic</c:v>
                </c:pt>
                <c:pt idx="3">
                  <c:v>Canary.Current</c:v>
                </c:pt>
                <c:pt idx="4">
                  <c:v>Benguela.Current</c:v>
                </c:pt>
                <c:pt idx="5">
                  <c:v>South.Central.Atlantic</c:v>
                </c:pt>
                <c:pt idx="6">
                  <c:v>Malvinas.Current</c:v>
                </c:pt>
                <c:pt idx="7">
                  <c:v>Equatorial.Atlantic</c:v>
                </c:pt>
                <c:pt idx="8">
                  <c:v>Gulf.Stream</c:v>
                </c:pt>
                <c:pt idx="9">
                  <c:v>Gulf.of.Mexico</c:v>
                </c:pt>
                <c:pt idx="10">
                  <c:v>Inter.American.Seas</c:v>
                </c:pt>
                <c:pt idx="11">
                  <c:v>Mediterranean.Sea</c:v>
                </c:pt>
                <c:pt idx="12">
                  <c:v>Red.Sea</c:v>
                </c:pt>
                <c:pt idx="13">
                  <c:v>X.Persian..Gulf.of.Elat..Aqaba.</c:v>
                </c:pt>
                <c:pt idx="14">
                  <c:v>Somali.Current</c:v>
                </c:pt>
                <c:pt idx="15">
                  <c:v>Northern.Indian.Ocean</c:v>
                </c:pt>
                <c:pt idx="16">
                  <c:v>Agulhas.Current</c:v>
                </c:pt>
                <c:pt idx="17">
                  <c:v>Southern.Indian.Ocean</c:v>
                </c:pt>
                <c:pt idx="18">
                  <c:v>Leeuwin.Current</c:v>
                </c:pt>
                <c:pt idx="19">
                  <c:v>Malaysian.Shelf</c:v>
                </c:pt>
                <c:pt idx="20">
                  <c:v>Indonesian.Through.flow</c:v>
                </c:pt>
                <c:pt idx="21">
                  <c:v>South.China.Sea</c:v>
                </c:pt>
                <c:pt idx="22">
                  <c:v>Kuroshio.Oyashio.Current</c:v>
                </c:pt>
                <c:pt idx="23">
                  <c:v>Sea.of.Japan...East.China.Sea</c:v>
                </c:pt>
                <c:pt idx="24">
                  <c:v>North.Pacific.Current</c:v>
                </c:pt>
                <c:pt idx="25">
                  <c:v>Subarctic.Pacific</c:v>
                </c:pt>
                <c:pt idx="26">
                  <c:v>California.Current</c:v>
                </c:pt>
                <c:pt idx="27">
                  <c:v>Eastern.Tropical.Pacific</c:v>
                </c:pt>
                <c:pt idx="28">
                  <c:v>Humboldt.Current</c:v>
                </c:pt>
                <c:pt idx="29">
                  <c:v>North.Central.Pacific</c:v>
                </c:pt>
                <c:pt idx="30">
                  <c:v>Equatorial.Pacific</c:v>
                </c:pt>
                <c:pt idx="31">
                  <c:v>South.Central.Pacific</c:v>
                </c:pt>
                <c:pt idx="32">
                  <c:v>Southwest.Pacific</c:v>
                </c:pt>
                <c:pt idx="33">
                  <c:v>Weddell.Sea</c:v>
                </c:pt>
              </c:strCache>
            </c:strRef>
          </c:cat>
          <c:val>
            <c:numRef>
              <c:f>resampled3.csv!$D$2:$D$35</c:f>
              <c:numCache>
                <c:formatCode>General</c:formatCode>
                <c:ptCount val="34"/>
                <c:pt idx="0">
                  <c:v>0.169407613</c:v>
                </c:pt>
                <c:pt idx="1">
                  <c:v>0.171082658</c:v>
                </c:pt>
                <c:pt idx="2">
                  <c:v>0.169546052</c:v>
                </c:pt>
                <c:pt idx="3">
                  <c:v>0.155114532</c:v>
                </c:pt>
                <c:pt idx="4">
                  <c:v>0.098039216</c:v>
                </c:pt>
                <c:pt idx="5">
                  <c:v>0.1638158</c:v>
                </c:pt>
                <c:pt idx="6">
                  <c:v>0.167838184</c:v>
                </c:pt>
                <c:pt idx="7">
                  <c:v>0.142669095</c:v>
                </c:pt>
                <c:pt idx="8">
                  <c:v>0.09</c:v>
                </c:pt>
                <c:pt idx="9">
                  <c:v>0.158185636</c:v>
                </c:pt>
                <c:pt idx="10">
                  <c:v>0.149924771</c:v>
                </c:pt>
                <c:pt idx="11">
                  <c:v>0.16914307</c:v>
                </c:pt>
                <c:pt idx="12">
                  <c:v>0.139308782</c:v>
                </c:pt>
                <c:pt idx="13">
                  <c:v>0.117647059</c:v>
                </c:pt>
                <c:pt idx="14">
                  <c:v>0.172946458</c:v>
                </c:pt>
                <c:pt idx="15">
                  <c:v>0.171537998</c:v>
                </c:pt>
                <c:pt idx="16">
                  <c:v>0.170744487</c:v>
                </c:pt>
                <c:pt idx="17">
                  <c:v>0.170744487</c:v>
                </c:pt>
                <c:pt idx="18">
                  <c:v>0.169250968</c:v>
                </c:pt>
                <c:pt idx="19">
                  <c:v>0.169250968</c:v>
                </c:pt>
                <c:pt idx="20">
                  <c:v>0.169250968</c:v>
                </c:pt>
                <c:pt idx="21">
                  <c:v>0.049019608</c:v>
                </c:pt>
                <c:pt idx="22">
                  <c:v>0.198386085</c:v>
                </c:pt>
                <c:pt idx="23">
                  <c:v>0.150129017</c:v>
                </c:pt>
                <c:pt idx="24">
                  <c:v>0.167763929</c:v>
                </c:pt>
                <c:pt idx="25">
                  <c:v>0.139921835</c:v>
                </c:pt>
                <c:pt idx="26">
                  <c:v>0.171079491</c:v>
                </c:pt>
                <c:pt idx="27">
                  <c:v>0.168988539</c:v>
                </c:pt>
                <c:pt idx="28">
                  <c:v>0.111862369</c:v>
                </c:pt>
                <c:pt idx="29">
                  <c:v>0.168277614</c:v>
                </c:pt>
                <c:pt idx="30">
                  <c:v>0.16996066</c:v>
                </c:pt>
                <c:pt idx="31">
                  <c:v>0.168187463</c:v>
                </c:pt>
                <c:pt idx="32">
                  <c:v>0.132071219</c:v>
                </c:pt>
                <c:pt idx="33">
                  <c:v>0.049019608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resampled3.csv!$B$1</c:f>
              <c:strCache>
                <c:ptCount val="1"/>
                <c:pt idx="0">
                  <c:v>Resampled min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dPt>
            <c:idx val="7"/>
            <c:bubble3D val="0"/>
          </c:dPt>
          <c:dPt>
            <c:idx val="12"/>
            <c:bubble3D val="0"/>
          </c:dPt>
          <c:cat>
            <c:strRef>
              <c:f>resampled3.csv!$A$2:$A$35</c:f>
              <c:strCache>
                <c:ptCount val="34"/>
                <c:pt idx="0">
                  <c:v>Subarctic.Atlantic</c:v>
                </c:pt>
                <c:pt idx="1">
                  <c:v>North.Atlantic.Current</c:v>
                </c:pt>
                <c:pt idx="2">
                  <c:v>North.Central.Atlantic</c:v>
                </c:pt>
                <c:pt idx="3">
                  <c:v>Canary.Current</c:v>
                </c:pt>
                <c:pt idx="4">
                  <c:v>Benguela.Current</c:v>
                </c:pt>
                <c:pt idx="5">
                  <c:v>South.Central.Atlantic</c:v>
                </c:pt>
                <c:pt idx="6">
                  <c:v>Malvinas.Current</c:v>
                </c:pt>
                <c:pt idx="7">
                  <c:v>Equatorial.Atlantic</c:v>
                </c:pt>
                <c:pt idx="8">
                  <c:v>Gulf.Stream</c:v>
                </c:pt>
                <c:pt idx="9">
                  <c:v>Gulf.of.Mexico</c:v>
                </c:pt>
                <c:pt idx="10">
                  <c:v>Inter.American.Seas</c:v>
                </c:pt>
                <c:pt idx="11">
                  <c:v>Mediterranean.Sea</c:v>
                </c:pt>
                <c:pt idx="12">
                  <c:v>Red.Sea</c:v>
                </c:pt>
                <c:pt idx="13">
                  <c:v>X.Persian..Gulf.of.Elat..Aqaba.</c:v>
                </c:pt>
                <c:pt idx="14">
                  <c:v>Somali.Current</c:v>
                </c:pt>
                <c:pt idx="15">
                  <c:v>Northern.Indian.Ocean</c:v>
                </c:pt>
                <c:pt idx="16">
                  <c:v>Agulhas.Current</c:v>
                </c:pt>
                <c:pt idx="17">
                  <c:v>Southern.Indian.Ocean</c:v>
                </c:pt>
                <c:pt idx="18">
                  <c:v>Leeuwin.Current</c:v>
                </c:pt>
                <c:pt idx="19">
                  <c:v>Malaysian.Shelf</c:v>
                </c:pt>
                <c:pt idx="20">
                  <c:v>Indonesian.Through.flow</c:v>
                </c:pt>
                <c:pt idx="21">
                  <c:v>South.China.Sea</c:v>
                </c:pt>
                <c:pt idx="22">
                  <c:v>Kuroshio.Oyashio.Current</c:v>
                </c:pt>
                <c:pt idx="23">
                  <c:v>Sea.of.Japan...East.China.Sea</c:v>
                </c:pt>
                <c:pt idx="24">
                  <c:v>North.Pacific.Current</c:v>
                </c:pt>
                <c:pt idx="25">
                  <c:v>Subarctic.Pacific</c:v>
                </c:pt>
                <c:pt idx="26">
                  <c:v>California.Current</c:v>
                </c:pt>
                <c:pt idx="27">
                  <c:v>Eastern.Tropical.Pacific</c:v>
                </c:pt>
                <c:pt idx="28">
                  <c:v>Humboldt.Current</c:v>
                </c:pt>
                <c:pt idx="29">
                  <c:v>North.Central.Pacific</c:v>
                </c:pt>
                <c:pt idx="30">
                  <c:v>Equatorial.Pacific</c:v>
                </c:pt>
                <c:pt idx="31">
                  <c:v>South.Central.Pacific</c:v>
                </c:pt>
                <c:pt idx="32">
                  <c:v>Southwest.Pacific</c:v>
                </c:pt>
                <c:pt idx="33">
                  <c:v>Weddell.Sea</c:v>
                </c:pt>
              </c:strCache>
            </c:strRef>
          </c:cat>
          <c:val>
            <c:numRef>
              <c:f>resampled3.csv!$B$2:$B$35</c:f>
              <c:numCache>
                <c:formatCode>General</c:formatCode>
                <c:ptCount val="34"/>
                <c:pt idx="0">
                  <c:v>0.150733958504881</c:v>
                </c:pt>
                <c:pt idx="1">
                  <c:v>0.144421768716331</c:v>
                </c:pt>
                <c:pt idx="2">
                  <c:v>0.152589858255486</c:v>
                </c:pt>
                <c:pt idx="3">
                  <c:v>0.115017654571407</c:v>
                </c:pt>
                <c:pt idx="4">
                  <c:v>0.0490196078431373</c:v>
                </c:pt>
                <c:pt idx="5">
                  <c:v>0.143659877867016</c:v>
                </c:pt>
                <c:pt idx="6">
                  <c:v>0.0717241379310345</c:v>
                </c:pt>
                <c:pt idx="7">
                  <c:v>0.14445574180267</c:v>
                </c:pt>
                <c:pt idx="8">
                  <c:v>0.0392156862745098</c:v>
                </c:pt>
                <c:pt idx="9">
                  <c:v>0.120094237625388</c:v>
                </c:pt>
                <c:pt idx="10">
                  <c:v>0.133211009892593</c:v>
                </c:pt>
                <c:pt idx="11">
                  <c:v>0.14512469257062</c:v>
                </c:pt>
                <c:pt idx="12">
                  <c:v>0.140211804642088</c:v>
                </c:pt>
                <c:pt idx="13">
                  <c:v>0.111168479931157</c:v>
                </c:pt>
                <c:pt idx="14">
                  <c:v>0.151015429827806</c:v>
                </c:pt>
                <c:pt idx="15">
                  <c:v>0.143507715926983</c:v>
                </c:pt>
                <c:pt idx="16">
                  <c:v>0.139965830909724</c:v>
                </c:pt>
                <c:pt idx="17">
                  <c:v>0.151267092954769</c:v>
                </c:pt>
                <c:pt idx="18">
                  <c:v>0.136298763122667</c:v>
                </c:pt>
                <c:pt idx="19">
                  <c:v>0.138723512750383</c:v>
                </c:pt>
                <c:pt idx="20">
                  <c:v>0.136087136877735</c:v>
                </c:pt>
                <c:pt idx="21">
                  <c:v>0.0</c:v>
                </c:pt>
                <c:pt idx="22">
                  <c:v>0.102183581741842</c:v>
                </c:pt>
                <c:pt idx="23">
                  <c:v>0.0870969077286087</c:v>
                </c:pt>
                <c:pt idx="24">
                  <c:v>0.149533752904186</c:v>
                </c:pt>
                <c:pt idx="25">
                  <c:v>0.143121727598168</c:v>
                </c:pt>
                <c:pt idx="26">
                  <c:v>0.156948477535924</c:v>
                </c:pt>
                <c:pt idx="27">
                  <c:v>0.142987004750965</c:v>
                </c:pt>
                <c:pt idx="28">
                  <c:v>0.0545413567725941</c:v>
                </c:pt>
                <c:pt idx="29">
                  <c:v>0.159836276406015</c:v>
                </c:pt>
                <c:pt idx="30">
                  <c:v>0.153165050012468</c:v>
                </c:pt>
                <c:pt idx="31">
                  <c:v>0.160083859269591</c:v>
                </c:pt>
                <c:pt idx="32">
                  <c:v>0.0301404853128991</c:v>
                </c:pt>
                <c:pt idx="33">
                  <c:v>0.0588235294117647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resampled3.csv!$C$1</c:f>
              <c:strCache>
                <c:ptCount val="1"/>
                <c:pt idx="0">
                  <c:v>Resampled max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dPt>
            <c:idx val="1"/>
            <c:bubble3D val="0"/>
          </c:dPt>
          <c:dPt>
            <c:idx val="11"/>
            <c:bubble3D val="0"/>
          </c:dPt>
          <c:dPt>
            <c:idx val="14"/>
            <c:bubble3D val="0"/>
          </c:dPt>
          <c:dPt>
            <c:idx val="17"/>
            <c:bubble3D val="0"/>
          </c:dPt>
          <c:cat>
            <c:strRef>
              <c:f>resampled3.csv!$A$2:$A$35</c:f>
              <c:strCache>
                <c:ptCount val="34"/>
                <c:pt idx="0">
                  <c:v>Subarctic.Atlantic</c:v>
                </c:pt>
                <c:pt idx="1">
                  <c:v>North.Atlantic.Current</c:v>
                </c:pt>
                <c:pt idx="2">
                  <c:v>North.Central.Atlantic</c:v>
                </c:pt>
                <c:pt idx="3">
                  <c:v>Canary.Current</c:v>
                </c:pt>
                <c:pt idx="4">
                  <c:v>Benguela.Current</c:v>
                </c:pt>
                <c:pt idx="5">
                  <c:v>South.Central.Atlantic</c:v>
                </c:pt>
                <c:pt idx="6">
                  <c:v>Malvinas.Current</c:v>
                </c:pt>
                <c:pt idx="7">
                  <c:v>Equatorial.Atlantic</c:v>
                </c:pt>
                <c:pt idx="8">
                  <c:v>Gulf.Stream</c:v>
                </c:pt>
                <c:pt idx="9">
                  <c:v>Gulf.of.Mexico</c:v>
                </c:pt>
                <c:pt idx="10">
                  <c:v>Inter.American.Seas</c:v>
                </c:pt>
                <c:pt idx="11">
                  <c:v>Mediterranean.Sea</c:v>
                </c:pt>
                <c:pt idx="12">
                  <c:v>Red.Sea</c:v>
                </c:pt>
                <c:pt idx="13">
                  <c:v>X.Persian..Gulf.of.Elat..Aqaba.</c:v>
                </c:pt>
                <c:pt idx="14">
                  <c:v>Somali.Current</c:v>
                </c:pt>
                <c:pt idx="15">
                  <c:v>Northern.Indian.Ocean</c:v>
                </c:pt>
                <c:pt idx="16">
                  <c:v>Agulhas.Current</c:v>
                </c:pt>
                <c:pt idx="17">
                  <c:v>Southern.Indian.Ocean</c:v>
                </c:pt>
                <c:pt idx="18">
                  <c:v>Leeuwin.Current</c:v>
                </c:pt>
                <c:pt idx="19">
                  <c:v>Malaysian.Shelf</c:v>
                </c:pt>
                <c:pt idx="20">
                  <c:v>Indonesian.Through.flow</c:v>
                </c:pt>
                <c:pt idx="21">
                  <c:v>South.China.Sea</c:v>
                </c:pt>
                <c:pt idx="22">
                  <c:v>Kuroshio.Oyashio.Current</c:v>
                </c:pt>
                <c:pt idx="23">
                  <c:v>Sea.of.Japan...East.China.Sea</c:v>
                </c:pt>
                <c:pt idx="24">
                  <c:v>North.Pacific.Current</c:v>
                </c:pt>
                <c:pt idx="25">
                  <c:v>Subarctic.Pacific</c:v>
                </c:pt>
                <c:pt idx="26">
                  <c:v>California.Current</c:v>
                </c:pt>
                <c:pt idx="27">
                  <c:v>Eastern.Tropical.Pacific</c:v>
                </c:pt>
                <c:pt idx="28">
                  <c:v>Humboldt.Current</c:v>
                </c:pt>
                <c:pt idx="29">
                  <c:v>North.Central.Pacific</c:v>
                </c:pt>
                <c:pt idx="30">
                  <c:v>Equatorial.Pacific</c:v>
                </c:pt>
                <c:pt idx="31">
                  <c:v>South.Central.Pacific</c:v>
                </c:pt>
                <c:pt idx="32">
                  <c:v>Southwest.Pacific</c:v>
                </c:pt>
                <c:pt idx="33">
                  <c:v>Weddell.Sea</c:v>
                </c:pt>
              </c:strCache>
            </c:strRef>
          </c:cat>
          <c:val>
            <c:numRef>
              <c:f>resampled3.csv!$C$2:$C$35</c:f>
              <c:numCache>
                <c:formatCode>General</c:formatCode>
                <c:ptCount val="34"/>
                <c:pt idx="0">
                  <c:v>0.184695122816771</c:v>
                </c:pt>
                <c:pt idx="1">
                  <c:v>0.174748324029204</c:v>
                </c:pt>
                <c:pt idx="2">
                  <c:v>0.17565006215556</c:v>
                </c:pt>
                <c:pt idx="3">
                  <c:v>0.16166773222699</c:v>
                </c:pt>
                <c:pt idx="4">
                  <c:v>0.107843137254902</c:v>
                </c:pt>
                <c:pt idx="5">
                  <c:v>0.176085600627109</c:v>
                </c:pt>
                <c:pt idx="6">
                  <c:v>0.189614604462475</c:v>
                </c:pt>
                <c:pt idx="7">
                  <c:v>0.183238981846438</c:v>
                </c:pt>
                <c:pt idx="8">
                  <c:v>0.138888888888889</c:v>
                </c:pt>
                <c:pt idx="9">
                  <c:v>0.175516095192111</c:v>
                </c:pt>
                <c:pt idx="10">
                  <c:v>0.182856546370576</c:v>
                </c:pt>
                <c:pt idx="11">
                  <c:v>0.171647209707092</c:v>
                </c:pt>
                <c:pt idx="12">
                  <c:v>0.17236846069937</c:v>
                </c:pt>
                <c:pt idx="13">
                  <c:v>0.166417966708214</c:v>
                </c:pt>
                <c:pt idx="14">
                  <c:v>0.173417805420551</c:v>
                </c:pt>
                <c:pt idx="15">
                  <c:v>0.179919116005885</c:v>
                </c:pt>
                <c:pt idx="16">
                  <c:v>0.192628220854307</c:v>
                </c:pt>
                <c:pt idx="17">
                  <c:v>0.171265501580408</c:v>
                </c:pt>
                <c:pt idx="18">
                  <c:v>0.180911949883887</c:v>
                </c:pt>
                <c:pt idx="19">
                  <c:v>0.17732893981074</c:v>
                </c:pt>
                <c:pt idx="20">
                  <c:v>0.172591476818345</c:v>
                </c:pt>
                <c:pt idx="21">
                  <c:v>0.136363636363636</c:v>
                </c:pt>
                <c:pt idx="22">
                  <c:v>0.18581828618775</c:v>
                </c:pt>
                <c:pt idx="23">
                  <c:v>0.166923474370591</c:v>
                </c:pt>
                <c:pt idx="24">
                  <c:v>0.180056706496356</c:v>
                </c:pt>
                <c:pt idx="25">
                  <c:v>0.182860786779657</c:v>
                </c:pt>
                <c:pt idx="26">
                  <c:v>0.177555957602137</c:v>
                </c:pt>
                <c:pt idx="27">
                  <c:v>0.184010410793783</c:v>
                </c:pt>
                <c:pt idx="28">
                  <c:v>0.156862745098039</c:v>
                </c:pt>
                <c:pt idx="29">
                  <c:v>0.185599624044219</c:v>
                </c:pt>
                <c:pt idx="30">
                  <c:v>0.17973277049111</c:v>
                </c:pt>
                <c:pt idx="31">
                  <c:v>0.173875267393224</c:v>
                </c:pt>
                <c:pt idx="32">
                  <c:v>0.145668995567576</c:v>
                </c:pt>
                <c:pt idx="33">
                  <c:v>0.13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-2144713768"/>
        <c:axId val="-2144710760"/>
      </c:stockChart>
      <c:catAx>
        <c:axId val="-2144713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44710760"/>
        <c:crosses val="autoZero"/>
        <c:auto val="1"/>
        <c:lblAlgn val="ctr"/>
        <c:lblOffset val="100"/>
        <c:noMultiLvlLbl val="0"/>
      </c:catAx>
      <c:valAx>
        <c:axId val="-2144710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Mean Pairwise Distances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4713768"/>
        <c:crosses val="autoZero"/>
        <c:crossBetween val="between"/>
      </c:valAx>
      <c:spPr>
        <a:ln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0.24336</cdr:x>
      <cdr:y>0.31119</cdr:y>
    </cdr:from>
    <cdr:to>
      <cdr:x>0.25029</cdr:x>
      <cdr:y>0.32673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160347" y="1541318"/>
          <a:ext cx="61576" cy="769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0.56832</cdr:x>
      <cdr:y>0.14572</cdr:y>
    </cdr:from>
    <cdr:to>
      <cdr:x>0.56832</cdr:x>
      <cdr:y>0.19052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5045116" y="721742"/>
          <a:ext cx="3" cy="22192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F8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0.33376</cdr:x>
      <cdr:y>0.18124</cdr:y>
    </cdr:from>
    <cdr:to>
      <cdr:x>0.33376</cdr:x>
      <cdr:y>0.24559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>
          <a:off x="2962881" y="897660"/>
          <a:ext cx="1" cy="31872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F8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0.39487</cdr:x>
      <cdr:y>0.18372</cdr:y>
    </cdr:from>
    <cdr:to>
      <cdr:x>0.39487</cdr:x>
      <cdr:y>0.24807</cdr:y>
    </cdr:to>
    <cdr:cxnSp macro="">
      <cdr:nvCxnSpPr>
        <cdr:cNvPr id="9" name="Straight Arrow Connector 8"/>
        <cdr:cNvCxnSpPr/>
      </cdr:nvCxnSpPr>
      <cdr:spPr>
        <a:xfrm xmlns:a="http://schemas.openxmlformats.org/drawingml/2006/main" flipH="1">
          <a:off x="3505387" y="909989"/>
          <a:ext cx="1" cy="31872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F8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0.08819</cdr:x>
      <cdr:y>0.12332</cdr:y>
    </cdr:from>
    <cdr:to>
      <cdr:x>0.14791</cdr:x>
      <cdr:y>0.18405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82900" y="610782"/>
          <a:ext cx="530177" cy="300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rgbClr val="FF00F8"/>
              </a:solidFill>
            </a:rPr>
            <a:t>n=62</a:t>
          </a:r>
          <a:endParaRPr lang="en-US" sz="1100" dirty="0">
            <a:solidFill>
              <a:srgbClr val="FF00F8"/>
            </a:solidFill>
          </a:endParaRPr>
        </a:p>
      </cdr:txBody>
    </cdr:sp>
  </cdr:relSizeAnchor>
  <cdr:relSizeAnchor xmlns:cdr="http://schemas.openxmlformats.org/drawingml/2006/chartDrawing">
    <cdr:from>
      <cdr:x>0.22109</cdr:x>
      <cdr:y>0.39457</cdr:y>
    </cdr:from>
    <cdr:to>
      <cdr:x>0.28479</cdr:x>
      <cdr:y>0.4553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962696" y="1954318"/>
          <a:ext cx="565453" cy="300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FF00F8"/>
              </a:solidFill>
            </a:rPr>
            <a:t>n=21</a:t>
          </a:r>
          <a:endParaRPr lang="en-US" sz="1100" dirty="0">
            <a:solidFill>
              <a:srgbClr val="FF00F8"/>
            </a:solidFill>
          </a:endParaRPr>
        </a:p>
      </cdr:txBody>
    </cdr:sp>
  </cdr:relSizeAnchor>
  <cdr:relSizeAnchor xmlns:cdr="http://schemas.openxmlformats.org/drawingml/2006/chartDrawing">
    <cdr:from>
      <cdr:x>0.29432</cdr:x>
      <cdr:y>0.12332</cdr:y>
    </cdr:from>
    <cdr:to>
      <cdr:x>0.35404</cdr:x>
      <cdr:y>0.18405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612735" y="610782"/>
          <a:ext cx="530177" cy="300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FF00F8"/>
              </a:solidFill>
            </a:rPr>
            <a:t>n=</a:t>
          </a:r>
          <a:r>
            <a:rPr lang="en-US" dirty="0" smtClean="0">
              <a:solidFill>
                <a:srgbClr val="FF00F8"/>
              </a:solidFill>
            </a:rPr>
            <a:t>49</a:t>
          </a:r>
          <a:endParaRPr lang="en-US" sz="1100" dirty="0">
            <a:solidFill>
              <a:srgbClr val="FF00F8"/>
            </a:solidFill>
          </a:endParaRPr>
        </a:p>
      </cdr:txBody>
    </cdr:sp>
  </cdr:relSizeAnchor>
  <cdr:relSizeAnchor xmlns:cdr="http://schemas.openxmlformats.org/drawingml/2006/chartDrawing">
    <cdr:from>
      <cdr:x>0.32418</cdr:x>
      <cdr:y>0.39457</cdr:y>
    </cdr:from>
    <cdr:to>
      <cdr:x>0.3839</cdr:x>
      <cdr:y>0.4553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877823" y="1954318"/>
          <a:ext cx="530177" cy="300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FF00F8"/>
              </a:solidFill>
            </a:rPr>
            <a:t>n=22</a:t>
          </a:r>
          <a:endParaRPr lang="en-US" sz="1100" dirty="0">
            <a:solidFill>
              <a:srgbClr val="FF00F8"/>
            </a:solidFill>
          </a:endParaRPr>
        </a:p>
      </cdr:txBody>
    </cdr:sp>
  </cdr:relSizeAnchor>
  <cdr:relSizeAnchor xmlns:cdr="http://schemas.openxmlformats.org/drawingml/2006/chartDrawing">
    <cdr:from>
      <cdr:x>0.37851</cdr:x>
      <cdr:y>0.12332</cdr:y>
    </cdr:from>
    <cdr:to>
      <cdr:x>0.43823</cdr:x>
      <cdr:y>0.18405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360162" y="610782"/>
          <a:ext cx="530177" cy="300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FF00F8"/>
              </a:solidFill>
            </a:rPr>
            <a:t>n=27</a:t>
          </a:r>
          <a:endParaRPr lang="en-US" sz="1100" dirty="0">
            <a:solidFill>
              <a:srgbClr val="FF00F8"/>
            </a:solidFill>
          </a:endParaRPr>
        </a:p>
      </cdr:txBody>
    </cdr:sp>
  </cdr:relSizeAnchor>
  <cdr:relSizeAnchor xmlns:cdr="http://schemas.openxmlformats.org/drawingml/2006/chartDrawing">
    <cdr:from>
      <cdr:x>0.49375</cdr:x>
      <cdr:y>0.12332</cdr:y>
    </cdr:from>
    <cdr:to>
      <cdr:x>0.55347</cdr:x>
      <cdr:y>0.18405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383167" y="610782"/>
          <a:ext cx="530177" cy="300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FF00F8"/>
              </a:solidFill>
            </a:rPr>
            <a:t>n=26</a:t>
          </a:r>
          <a:endParaRPr lang="en-US" sz="1100" dirty="0">
            <a:solidFill>
              <a:srgbClr val="FF00F8"/>
            </a:solidFill>
          </a:endParaRPr>
        </a:p>
      </cdr:txBody>
    </cdr:sp>
  </cdr:relSizeAnchor>
  <cdr:relSizeAnchor xmlns:cdr="http://schemas.openxmlformats.org/drawingml/2006/chartDrawing">
    <cdr:from>
      <cdr:x>0.55364</cdr:x>
      <cdr:y>0.0963</cdr:y>
    </cdr:from>
    <cdr:to>
      <cdr:x>0.61336</cdr:x>
      <cdr:y>0.15704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914825" y="476990"/>
          <a:ext cx="530177" cy="300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FF00F8"/>
              </a:solidFill>
            </a:rPr>
            <a:t>n=7</a:t>
          </a:r>
          <a:endParaRPr lang="en-US" sz="1100" dirty="0">
            <a:solidFill>
              <a:srgbClr val="FF00F8"/>
            </a:solidFill>
          </a:endParaRPr>
        </a:p>
      </cdr:txBody>
    </cdr:sp>
  </cdr:relSizeAnchor>
  <cdr:relSizeAnchor xmlns:cdr="http://schemas.openxmlformats.org/drawingml/2006/chartDrawing">
    <cdr:from>
      <cdr:x>0.60196</cdr:x>
      <cdr:y>0.39457</cdr:y>
    </cdr:from>
    <cdr:to>
      <cdr:x>0.66168</cdr:x>
      <cdr:y>0.4553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343759" y="1954318"/>
          <a:ext cx="530177" cy="300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FF00F8"/>
              </a:solidFill>
            </a:rPr>
            <a:t>n=36</a:t>
          </a:r>
          <a:endParaRPr lang="en-US" sz="1100" dirty="0">
            <a:solidFill>
              <a:srgbClr val="FF00F8"/>
            </a:solidFill>
          </a:endParaRPr>
        </a:p>
      </cdr:txBody>
    </cdr:sp>
  </cdr:relSizeAnchor>
  <cdr:relSizeAnchor xmlns:cdr="http://schemas.openxmlformats.org/drawingml/2006/chartDrawing">
    <cdr:from>
      <cdr:x>0.75821</cdr:x>
      <cdr:y>0.53188</cdr:y>
    </cdr:from>
    <cdr:to>
      <cdr:x>0.81793</cdr:x>
      <cdr:y>0.59261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6730849" y="2634409"/>
          <a:ext cx="530177" cy="300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FF00F8"/>
              </a:solidFill>
            </a:rPr>
            <a:t>n=2</a:t>
          </a:r>
          <a:endParaRPr lang="en-US" sz="1100" dirty="0">
            <a:solidFill>
              <a:srgbClr val="FF00F8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4591B-80EF-9141-868A-86050206A147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EC6B4-1291-AB48-8275-BF2257DE5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58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50227-08E7-DE4A-B595-AB68D4B5E358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496FE-C130-764B-A099-E57663F23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2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4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38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71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6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07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99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74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07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07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07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0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6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0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9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21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6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77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7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44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96FE-C130-764B-A099-E57663F230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46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1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0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6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7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4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7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8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G"/><Relationship Id="rId12" Type="http://schemas.openxmlformats.org/officeDocument/2006/relationships/image" Target="../media/image13.JPG"/><Relationship Id="rId13" Type="http://schemas.openxmlformats.org/officeDocument/2006/relationships/image" Target="../media/image14.JP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0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9435" y="4332943"/>
            <a:ext cx="5005591" cy="67601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askerville"/>
              </a:rPr>
              <a:t>Marites Villarosa Garcia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2196" y="624892"/>
            <a:ext cx="848180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50000">
                      <a:srgbClr val="000090"/>
                    </a:gs>
                    <a:gs pos="87000">
                      <a:schemeClr val="tx2">
                        <a:lumMod val="40000"/>
                        <a:lumOff val="60000"/>
                      </a:schemeClr>
                    </a:gs>
                  </a:gsLst>
                  <a:lin ang="16200000" scaled="0"/>
                </a:gradFill>
                <a:latin typeface="+mj-lt"/>
                <a:cs typeface="Baskerville"/>
              </a:rPr>
              <a:t>Biogeographic Patterns of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50000">
                      <a:srgbClr val="000090"/>
                    </a:gs>
                    <a:gs pos="87000">
                      <a:schemeClr val="tx2">
                        <a:lumMod val="40000"/>
                        <a:lumOff val="60000"/>
                      </a:schemeClr>
                    </a:gs>
                  </a:gsLst>
                  <a:lin ang="16200000" scaled="0"/>
                </a:gradFill>
                <a:latin typeface="+mj-lt"/>
                <a:cs typeface="Baskerville"/>
              </a:rPr>
              <a:t>Coccolithophore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50000">
                    <a:srgbClr val="000090"/>
                  </a:gs>
                  <a:gs pos="87000">
                    <a:schemeClr val="tx2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atin typeface="+mj-lt"/>
              <a:cs typeface="Baskerville"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50000">
                      <a:srgbClr val="000090"/>
                    </a:gs>
                    <a:gs pos="87000">
                      <a:schemeClr val="tx2">
                        <a:lumMod val="40000"/>
                        <a:lumOff val="60000"/>
                      </a:schemeClr>
                    </a:gs>
                  </a:gsLst>
                  <a:lin ang="16200000" scaled="0"/>
                </a:gradFill>
                <a:latin typeface="+mj-lt"/>
                <a:cs typeface="Baskerville"/>
              </a:rPr>
              <a:t>Morphological Disparity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50000">
                    <a:srgbClr val="000090"/>
                  </a:gs>
                  <a:gs pos="87000">
                    <a:schemeClr val="tx2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atin typeface="+mj-lt"/>
              <a:cs typeface="Baskerville"/>
            </a:endParaRPr>
          </a:p>
        </p:txBody>
      </p:sp>
      <p:pic>
        <p:nvPicPr>
          <p:cNvPr id="5" name="Picture 4" descr="geologo 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6" y="4407648"/>
            <a:ext cx="1459368" cy="1459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9435" y="4916713"/>
            <a:ext cx="5709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The University of Chicago</a:t>
            </a:r>
          </a:p>
          <a:p>
            <a:r>
              <a:rPr lang="en-US" sz="2400" dirty="0" smtClean="0">
                <a:latin typeface="Cambria"/>
                <a:cs typeface="Cambria"/>
              </a:rPr>
              <a:t>Department of the Geophysical Sciences</a:t>
            </a:r>
          </a:p>
        </p:txBody>
      </p:sp>
    </p:spTree>
    <p:extLst>
      <p:ext uri="{BB962C8B-B14F-4D97-AF65-F5344CB8AC3E}">
        <p14:creationId xmlns:p14="http://schemas.microsoft.com/office/powerpoint/2010/main" val="219439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06 at 2.09.10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r="3352"/>
          <a:stretch/>
        </p:blipFill>
        <p:spPr>
          <a:xfrm>
            <a:off x="352795" y="1816902"/>
            <a:ext cx="8467076" cy="463196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1105877" y="3261547"/>
            <a:ext cx="634988" cy="613563"/>
          </a:xfrm>
          <a:custGeom>
            <a:avLst/>
            <a:gdLst>
              <a:gd name="connsiteX0" fmla="*/ 64213 w 634988"/>
              <a:gd name="connsiteY0" fmla="*/ 321051 h 613563"/>
              <a:gd name="connsiteX1" fmla="*/ 0 w 634988"/>
              <a:gd name="connsiteY1" fmla="*/ 356723 h 613563"/>
              <a:gd name="connsiteX2" fmla="*/ 0 w 634988"/>
              <a:gd name="connsiteY2" fmla="*/ 356723 h 613563"/>
              <a:gd name="connsiteX3" fmla="*/ 0 w 634988"/>
              <a:gd name="connsiteY3" fmla="*/ 356723 h 613563"/>
              <a:gd name="connsiteX4" fmla="*/ 0 w 634988"/>
              <a:gd name="connsiteY4" fmla="*/ 356723 h 613563"/>
              <a:gd name="connsiteX5" fmla="*/ 0 w 634988"/>
              <a:gd name="connsiteY5" fmla="*/ 356723 h 613563"/>
              <a:gd name="connsiteX6" fmla="*/ 57078 w 634988"/>
              <a:gd name="connsiteY6" fmla="*/ 399530 h 613563"/>
              <a:gd name="connsiteX7" fmla="*/ 199772 w 634988"/>
              <a:gd name="connsiteY7" fmla="*/ 363857 h 613563"/>
              <a:gd name="connsiteX8" fmla="*/ 99886 w 634988"/>
              <a:gd name="connsiteY8" fmla="*/ 570757 h 613563"/>
              <a:gd name="connsiteX9" fmla="*/ 35674 w 634988"/>
              <a:gd name="connsiteY9" fmla="*/ 613563 h 613563"/>
              <a:gd name="connsiteX10" fmla="*/ 242580 w 634988"/>
              <a:gd name="connsiteY10" fmla="*/ 527950 h 613563"/>
              <a:gd name="connsiteX11" fmla="*/ 456621 w 634988"/>
              <a:gd name="connsiteY11" fmla="*/ 299647 h 613563"/>
              <a:gd name="connsiteX12" fmla="*/ 634988 w 634988"/>
              <a:gd name="connsiteY12" fmla="*/ 178361 h 613563"/>
              <a:gd name="connsiteX13" fmla="*/ 577910 w 634988"/>
              <a:gd name="connsiteY13" fmla="*/ 28538 h 613563"/>
              <a:gd name="connsiteX14" fmla="*/ 499429 w 634988"/>
              <a:gd name="connsiteY14" fmla="*/ 0 h 613563"/>
              <a:gd name="connsiteX15" fmla="*/ 378139 w 634988"/>
              <a:gd name="connsiteY15" fmla="*/ 7134 h 613563"/>
              <a:gd name="connsiteX16" fmla="*/ 363870 w 634988"/>
              <a:gd name="connsiteY16" fmla="*/ 64210 h 613563"/>
              <a:gd name="connsiteX17" fmla="*/ 435217 w 634988"/>
              <a:gd name="connsiteY17" fmla="*/ 92748 h 613563"/>
              <a:gd name="connsiteX18" fmla="*/ 285388 w 634988"/>
              <a:gd name="connsiteY18" fmla="*/ 242571 h 613563"/>
              <a:gd name="connsiteX19" fmla="*/ 64213 w 634988"/>
              <a:gd name="connsiteY19" fmla="*/ 321051 h 61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4988" h="613563">
                <a:moveTo>
                  <a:pt x="64213" y="321051"/>
                </a:moveTo>
                <a:lnTo>
                  <a:pt x="0" y="356723"/>
                </a:lnTo>
                <a:lnTo>
                  <a:pt x="0" y="356723"/>
                </a:lnTo>
                <a:lnTo>
                  <a:pt x="0" y="356723"/>
                </a:lnTo>
                <a:lnTo>
                  <a:pt x="0" y="356723"/>
                </a:lnTo>
                <a:lnTo>
                  <a:pt x="0" y="356723"/>
                </a:lnTo>
                <a:lnTo>
                  <a:pt x="57078" y="399530"/>
                </a:lnTo>
                <a:lnTo>
                  <a:pt x="199772" y="363857"/>
                </a:lnTo>
                <a:lnTo>
                  <a:pt x="99886" y="570757"/>
                </a:lnTo>
                <a:lnTo>
                  <a:pt x="35674" y="613563"/>
                </a:lnTo>
                <a:lnTo>
                  <a:pt x="242580" y="527950"/>
                </a:lnTo>
                <a:lnTo>
                  <a:pt x="456621" y="299647"/>
                </a:lnTo>
                <a:lnTo>
                  <a:pt x="634988" y="178361"/>
                </a:lnTo>
                <a:lnTo>
                  <a:pt x="577910" y="28538"/>
                </a:lnTo>
                <a:lnTo>
                  <a:pt x="499429" y="0"/>
                </a:lnTo>
                <a:lnTo>
                  <a:pt x="378139" y="7134"/>
                </a:lnTo>
                <a:lnTo>
                  <a:pt x="363870" y="64210"/>
                </a:lnTo>
                <a:lnTo>
                  <a:pt x="435217" y="92748"/>
                </a:lnTo>
                <a:lnTo>
                  <a:pt x="285388" y="242571"/>
                </a:lnTo>
                <a:lnTo>
                  <a:pt x="64213" y="321051"/>
                </a:lnTo>
                <a:close/>
              </a:path>
            </a:pathLst>
          </a:custGeom>
          <a:solidFill>
            <a:srgbClr val="DCE1F4">
              <a:alpha val="63000"/>
            </a:srgbClr>
          </a:solidFill>
          <a:ln>
            <a:solidFill>
              <a:srgbClr val="0140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13355" y="4324581"/>
            <a:ext cx="420947" cy="570757"/>
          </a:xfrm>
          <a:custGeom>
            <a:avLst/>
            <a:gdLst>
              <a:gd name="connsiteX0" fmla="*/ 249714 w 420947"/>
              <a:gd name="connsiteY0" fmla="*/ 0 h 570757"/>
              <a:gd name="connsiteX1" fmla="*/ 356735 w 420947"/>
              <a:gd name="connsiteY1" fmla="*/ 0 h 570757"/>
              <a:gd name="connsiteX2" fmla="*/ 378139 w 420947"/>
              <a:gd name="connsiteY2" fmla="*/ 92748 h 570757"/>
              <a:gd name="connsiteX3" fmla="*/ 378139 w 420947"/>
              <a:gd name="connsiteY3" fmla="*/ 92748 h 570757"/>
              <a:gd name="connsiteX4" fmla="*/ 342465 w 420947"/>
              <a:gd name="connsiteY4" fmla="*/ 164093 h 570757"/>
              <a:gd name="connsiteX5" fmla="*/ 420947 w 420947"/>
              <a:gd name="connsiteY5" fmla="*/ 256841 h 570757"/>
              <a:gd name="connsiteX6" fmla="*/ 321061 w 420947"/>
              <a:gd name="connsiteY6" fmla="*/ 392396 h 570757"/>
              <a:gd name="connsiteX7" fmla="*/ 313926 w 420947"/>
              <a:gd name="connsiteY7" fmla="*/ 520816 h 570757"/>
              <a:gd name="connsiteX8" fmla="*/ 313926 w 420947"/>
              <a:gd name="connsiteY8" fmla="*/ 520816 h 570757"/>
              <a:gd name="connsiteX9" fmla="*/ 313926 w 420947"/>
              <a:gd name="connsiteY9" fmla="*/ 520816 h 570757"/>
              <a:gd name="connsiteX10" fmla="*/ 313926 w 420947"/>
              <a:gd name="connsiteY10" fmla="*/ 520816 h 570757"/>
              <a:gd name="connsiteX11" fmla="*/ 99886 w 420947"/>
              <a:gd name="connsiteY11" fmla="*/ 570757 h 570757"/>
              <a:gd name="connsiteX12" fmla="*/ 0 w 420947"/>
              <a:gd name="connsiteY12" fmla="*/ 520816 h 570757"/>
              <a:gd name="connsiteX13" fmla="*/ 0 w 420947"/>
              <a:gd name="connsiteY13" fmla="*/ 520816 h 570757"/>
              <a:gd name="connsiteX14" fmla="*/ 0 w 420947"/>
              <a:gd name="connsiteY14" fmla="*/ 520816 h 570757"/>
              <a:gd name="connsiteX15" fmla="*/ 0 w 420947"/>
              <a:gd name="connsiteY15" fmla="*/ 449471 h 570757"/>
              <a:gd name="connsiteX16" fmla="*/ 114155 w 420947"/>
              <a:gd name="connsiteY16" fmla="*/ 435202 h 570757"/>
              <a:gd name="connsiteX17" fmla="*/ 185502 w 420947"/>
              <a:gd name="connsiteY17" fmla="*/ 306782 h 570757"/>
              <a:gd name="connsiteX18" fmla="*/ 156963 w 420947"/>
              <a:gd name="connsiteY18" fmla="*/ 221169 h 570757"/>
              <a:gd name="connsiteX19" fmla="*/ 206906 w 420947"/>
              <a:gd name="connsiteY19" fmla="*/ 164093 h 570757"/>
              <a:gd name="connsiteX20" fmla="*/ 164098 w 420947"/>
              <a:gd name="connsiteY20" fmla="*/ 85614 h 570757"/>
              <a:gd name="connsiteX21" fmla="*/ 249714 w 420947"/>
              <a:gd name="connsiteY21" fmla="*/ 0 h 57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0947" h="570757">
                <a:moveTo>
                  <a:pt x="249714" y="0"/>
                </a:moveTo>
                <a:lnTo>
                  <a:pt x="356735" y="0"/>
                </a:lnTo>
                <a:lnTo>
                  <a:pt x="378139" y="92748"/>
                </a:lnTo>
                <a:lnTo>
                  <a:pt x="378139" y="92748"/>
                </a:lnTo>
                <a:lnTo>
                  <a:pt x="342465" y="164093"/>
                </a:lnTo>
                <a:lnTo>
                  <a:pt x="420947" y="256841"/>
                </a:lnTo>
                <a:lnTo>
                  <a:pt x="321061" y="392396"/>
                </a:lnTo>
                <a:lnTo>
                  <a:pt x="313926" y="520816"/>
                </a:lnTo>
                <a:lnTo>
                  <a:pt x="313926" y="520816"/>
                </a:lnTo>
                <a:lnTo>
                  <a:pt x="313926" y="520816"/>
                </a:lnTo>
                <a:lnTo>
                  <a:pt x="313926" y="520816"/>
                </a:lnTo>
                <a:lnTo>
                  <a:pt x="99886" y="570757"/>
                </a:lnTo>
                <a:lnTo>
                  <a:pt x="0" y="520816"/>
                </a:lnTo>
                <a:lnTo>
                  <a:pt x="0" y="520816"/>
                </a:lnTo>
                <a:lnTo>
                  <a:pt x="0" y="520816"/>
                </a:lnTo>
                <a:lnTo>
                  <a:pt x="0" y="449471"/>
                </a:lnTo>
                <a:lnTo>
                  <a:pt x="114155" y="435202"/>
                </a:lnTo>
                <a:lnTo>
                  <a:pt x="185502" y="306782"/>
                </a:lnTo>
                <a:lnTo>
                  <a:pt x="156963" y="221169"/>
                </a:lnTo>
                <a:lnTo>
                  <a:pt x="206906" y="164093"/>
                </a:lnTo>
                <a:lnTo>
                  <a:pt x="164098" y="85614"/>
                </a:lnTo>
                <a:lnTo>
                  <a:pt x="249714" y="0"/>
                </a:lnTo>
                <a:close/>
              </a:path>
            </a:pathLst>
          </a:custGeom>
          <a:solidFill>
            <a:srgbClr val="DCE1F4">
              <a:alpha val="60000"/>
            </a:srgbClr>
          </a:solidFill>
          <a:ln>
            <a:solidFill>
              <a:srgbClr val="0140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832473" y="2847748"/>
            <a:ext cx="720604" cy="499412"/>
          </a:xfrm>
          <a:custGeom>
            <a:avLst/>
            <a:gdLst>
              <a:gd name="connsiteX0" fmla="*/ 556506 w 720604"/>
              <a:gd name="connsiteY0" fmla="*/ 21403 h 499412"/>
              <a:gd name="connsiteX1" fmla="*/ 499428 w 720604"/>
              <a:gd name="connsiteY1" fmla="*/ 149824 h 499412"/>
              <a:gd name="connsiteX2" fmla="*/ 499428 w 720604"/>
              <a:gd name="connsiteY2" fmla="*/ 149824 h 499412"/>
              <a:gd name="connsiteX3" fmla="*/ 435216 w 720604"/>
              <a:gd name="connsiteY3" fmla="*/ 221168 h 499412"/>
              <a:gd name="connsiteX4" fmla="*/ 363869 w 720604"/>
              <a:gd name="connsiteY4" fmla="*/ 221168 h 499412"/>
              <a:gd name="connsiteX5" fmla="*/ 363869 w 720604"/>
              <a:gd name="connsiteY5" fmla="*/ 221168 h 499412"/>
              <a:gd name="connsiteX6" fmla="*/ 263983 w 720604"/>
              <a:gd name="connsiteY6" fmla="*/ 256841 h 499412"/>
              <a:gd name="connsiteX7" fmla="*/ 206906 w 720604"/>
              <a:gd name="connsiteY7" fmla="*/ 256841 h 499412"/>
              <a:gd name="connsiteX8" fmla="*/ 71347 w 720604"/>
              <a:gd name="connsiteY8" fmla="*/ 413799 h 499412"/>
              <a:gd name="connsiteX9" fmla="*/ 0 w 720604"/>
              <a:gd name="connsiteY9" fmla="*/ 499412 h 499412"/>
              <a:gd name="connsiteX10" fmla="*/ 0 w 720604"/>
              <a:gd name="connsiteY10" fmla="*/ 499412 h 499412"/>
              <a:gd name="connsiteX11" fmla="*/ 156963 w 720604"/>
              <a:gd name="connsiteY11" fmla="*/ 492278 h 499412"/>
              <a:gd name="connsiteX12" fmla="*/ 406677 w 720604"/>
              <a:gd name="connsiteY12" fmla="*/ 313916 h 499412"/>
              <a:gd name="connsiteX13" fmla="*/ 677796 w 720604"/>
              <a:gd name="connsiteY13" fmla="*/ 114151 h 499412"/>
              <a:gd name="connsiteX14" fmla="*/ 720604 w 720604"/>
              <a:gd name="connsiteY14" fmla="*/ 42807 h 499412"/>
              <a:gd name="connsiteX15" fmla="*/ 649257 w 720604"/>
              <a:gd name="connsiteY15" fmla="*/ 0 h 499412"/>
              <a:gd name="connsiteX16" fmla="*/ 556506 w 720604"/>
              <a:gd name="connsiteY16" fmla="*/ 21403 h 49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0604" h="499412">
                <a:moveTo>
                  <a:pt x="556506" y="21403"/>
                </a:moveTo>
                <a:lnTo>
                  <a:pt x="499428" y="149824"/>
                </a:lnTo>
                <a:lnTo>
                  <a:pt x="499428" y="149824"/>
                </a:lnTo>
                <a:lnTo>
                  <a:pt x="435216" y="221168"/>
                </a:lnTo>
                <a:lnTo>
                  <a:pt x="363869" y="221168"/>
                </a:lnTo>
                <a:lnTo>
                  <a:pt x="363869" y="221168"/>
                </a:lnTo>
                <a:lnTo>
                  <a:pt x="263983" y="256841"/>
                </a:lnTo>
                <a:lnTo>
                  <a:pt x="206906" y="256841"/>
                </a:lnTo>
                <a:lnTo>
                  <a:pt x="71347" y="413799"/>
                </a:lnTo>
                <a:lnTo>
                  <a:pt x="0" y="499412"/>
                </a:lnTo>
                <a:lnTo>
                  <a:pt x="0" y="499412"/>
                </a:lnTo>
                <a:lnTo>
                  <a:pt x="156963" y="492278"/>
                </a:lnTo>
                <a:lnTo>
                  <a:pt x="406677" y="313916"/>
                </a:lnTo>
                <a:lnTo>
                  <a:pt x="677796" y="114151"/>
                </a:lnTo>
                <a:lnTo>
                  <a:pt x="720604" y="42807"/>
                </a:lnTo>
                <a:lnTo>
                  <a:pt x="649257" y="0"/>
                </a:lnTo>
                <a:lnTo>
                  <a:pt x="556506" y="21403"/>
                </a:lnTo>
                <a:close/>
              </a:path>
            </a:pathLst>
          </a:custGeom>
          <a:solidFill>
            <a:srgbClr val="DCE1F4">
              <a:alpha val="54000"/>
            </a:srgbClr>
          </a:solidFill>
          <a:ln>
            <a:solidFill>
              <a:srgbClr val="0140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228586" y="2712193"/>
            <a:ext cx="585045" cy="627833"/>
          </a:xfrm>
          <a:custGeom>
            <a:avLst/>
            <a:gdLst>
              <a:gd name="connsiteX0" fmla="*/ 57078 w 585045"/>
              <a:gd name="connsiteY0" fmla="*/ 485144 h 627833"/>
              <a:gd name="connsiteX1" fmla="*/ 78482 w 585045"/>
              <a:gd name="connsiteY1" fmla="*/ 406665 h 627833"/>
              <a:gd name="connsiteX2" fmla="*/ 235445 w 585045"/>
              <a:gd name="connsiteY2" fmla="*/ 292513 h 627833"/>
              <a:gd name="connsiteX3" fmla="*/ 299657 w 585045"/>
              <a:gd name="connsiteY3" fmla="*/ 235438 h 627833"/>
              <a:gd name="connsiteX4" fmla="*/ 585045 w 585045"/>
              <a:gd name="connsiteY4" fmla="*/ 142690 h 627833"/>
              <a:gd name="connsiteX5" fmla="*/ 585045 w 585045"/>
              <a:gd name="connsiteY5" fmla="*/ 142690 h 627833"/>
              <a:gd name="connsiteX6" fmla="*/ 585045 w 585045"/>
              <a:gd name="connsiteY6" fmla="*/ 28538 h 627833"/>
              <a:gd name="connsiteX7" fmla="*/ 449486 w 585045"/>
              <a:gd name="connsiteY7" fmla="*/ 0 h 627833"/>
              <a:gd name="connsiteX8" fmla="*/ 363870 w 585045"/>
              <a:gd name="connsiteY8" fmla="*/ 64210 h 627833"/>
              <a:gd name="connsiteX9" fmla="*/ 285388 w 585045"/>
              <a:gd name="connsiteY9" fmla="*/ 107017 h 627833"/>
              <a:gd name="connsiteX10" fmla="*/ 185502 w 585045"/>
              <a:gd name="connsiteY10" fmla="*/ 135555 h 627833"/>
              <a:gd name="connsiteX11" fmla="*/ 92751 w 585045"/>
              <a:gd name="connsiteY11" fmla="*/ 178362 h 627833"/>
              <a:gd name="connsiteX12" fmla="*/ 92751 w 585045"/>
              <a:gd name="connsiteY12" fmla="*/ 178362 h 627833"/>
              <a:gd name="connsiteX13" fmla="*/ 57078 w 585045"/>
              <a:gd name="connsiteY13" fmla="*/ 271110 h 627833"/>
              <a:gd name="connsiteX14" fmla="*/ 57078 w 585045"/>
              <a:gd name="connsiteY14" fmla="*/ 271110 h 627833"/>
              <a:gd name="connsiteX15" fmla="*/ 57078 w 585045"/>
              <a:gd name="connsiteY15" fmla="*/ 385261 h 627833"/>
              <a:gd name="connsiteX16" fmla="*/ 0 w 585045"/>
              <a:gd name="connsiteY16" fmla="*/ 470875 h 627833"/>
              <a:gd name="connsiteX17" fmla="*/ 57078 w 585045"/>
              <a:gd name="connsiteY17" fmla="*/ 627833 h 627833"/>
              <a:gd name="connsiteX18" fmla="*/ 57078 w 585045"/>
              <a:gd name="connsiteY18" fmla="*/ 485144 h 62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5045" h="627833">
                <a:moveTo>
                  <a:pt x="57078" y="485144"/>
                </a:moveTo>
                <a:lnTo>
                  <a:pt x="78482" y="406665"/>
                </a:lnTo>
                <a:lnTo>
                  <a:pt x="235445" y="292513"/>
                </a:lnTo>
                <a:lnTo>
                  <a:pt x="299657" y="235438"/>
                </a:lnTo>
                <a:lnTo>
                  <a:pt x="585045" y="142690"/>
                </a:lnTo>
                <a:lnTo>
                  <a:pt x="585045" y="142690"/>
                </a:lnTo>
                <a:lnTo>
                  <a:pt x="585045" y="28538"/>
                </a:lnTo>
                <a:lnTo>
                  <a:pt x="449486" y="0"/>
                </a:lnTo>
                <a:lnTo>
                  <a:pt x="363870" y="64210"/>
                </a:lnTo>
                <a:lnTo>
                  <a:pt x="285388" y="107017"/>
                </a:lnTo>
                <a:lnTo>
                  <a:pt x="185502" y="135555"/>
                </a:lnTo>
                <a:lnTo>
                  <a:pt x="92751" y="178362"/>
                </a:lnTo>
                <a:lnTo>
                  <a:pt x="92751" y="178362"/>
                </a:lnTo>
                <a:lnTo>
                  <a:pt x="57078" y="271110"/>
                </a:lnTo>
                <a:lnTo>
                  <a:pt x="57078" y="271110"/>
                </a:lnTo>
                <a:lnTo>
                  <a:pt x="57078" y="385261"/>
                </a:lnTo>
                <a:lnTo>
                  <a:pt x="0" y="470875"/>
                </a:lnTo>
                <a:lnTo>
                  <a:pt x="57078" y="627833"/>
                </a:lnTo>
                <a:lnTo>
                  <a:pt x="57078" y="485144"/>
                </a:lnTo>
                <a:close/>
              </a:path>
            </a:pathLst>
          </a:custGeom>
          <a:solidFill>
            <a:srgbClr val="DCE1F4">
              <a:alpha val="62000"/>
            </a:srgbClr>
          </a:solidFill>
          <a:ln>
            <a:solidFill>
              <a:srgbClr val="0140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321337" y="4709842"/>
            <a:ext cx="577910" cy="570757"/>
          </a:xfrm>
          <a:custGeom>
            <a:avLst/>
            <a:gdLst>
              <a:gd name="connsiteX0" fmla="*/ 221176 w 577910"/>
              <a:gd name="connsiteY0" fmla="*/ 470875 h 570757"/>
              <a:gd name="connsiteX1" fmla="*/ 328196 w 577910"/>
              <a:gd name="connsiteY1" fmla="*/ 385261 h 570757"/>
              <a:gd name="connsiteX2" fmla="*/ 328196 w 577910"/>
              <a:gd name="connsiteY2" fmla="*/ 306782 h 570757"/>
              <a:gd name="connsiteX3" fmla="*/ 563641 w 577910"/>
              <a:gd name="connsiteY3" fmla="*/ 99883 h 570757"/>
              <a:gd name="connsiteX4" fmla="*/ 577910 w 577910"/>
              <a:gd name="connsiteY4" fmla="*/ 0 h 570757"/>
              <a:gd name="connsiteX5" fmla="*/ 335331 w 577910"/>
              <a:gd name="connsiteY5" fmla="*/ 214034 h 570757"/>
              <a:gd name="connsiteX6" fmla="*/ 185502 w 577910"/>
              <a:gd name="connsiteY6" fmla="*/ 278244 h 570757"/>
              <a:gd name="connsiteX7" fmla="*/ 0 w 577910"/>
              <a:gd name="connsiteY7" fmla="*/ 506547 h 570757"/>
              <a:gd name="connsiteX8" fmla="*/ 28539 w 577910"/>
              <a:gd name="connsiteY8" fmla="*/ 570757 h 570757"/>
              <a:gd name="connsiteX9" fmla="*/ 199772 w 577910"/>
              <a:gd name="connsiteY9" fmla="*/ 520816 h 570757"/>
              <a:gd name="connsiteX10" fmla="*/ 221176 w 577910"/>
              <a:gd name="connsiteY10" fmla="*/ 470875 h 57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910" h="570757">
                <a:moveTo>
                  <a:pt x="221176" y="470875"/>
                </a:moveTo>
                <a:lnTo>
                  <a:pt x="328196" y="385261"/>
                </a:lnTo>
                <a:lnTo>
                  <a:pt x="328196" y="306782"/>
                </a:lnTo>
                <a:lnTo>
                  <a:pt x="563641" y="99883"/>
                </a:lnTo>
                <a:lnTo>
                  <a:pt x="577910" y="0"/>
                </a:lnTo>
                <a:lnTo>
                  <a:pt x="335331" y="214034"/>
                </a:lnTo>
                <a:lnTo>
                  <a:pt x="185502" y="278244"/>
                </a:lnTo>
                <a:lnTo>
                  <a:pt x="0" y="506547"/>
                </a:lnTo>
                <a:lnTo>
                  <a:pt x="28539" y="570757"/>
                </a:lnTo>
                <a:lnTo>
                  <a:pt x="199772" y="520816"/>
                </a:lnTo>
                <a:lnTo>
                  <a:pt x="221176" y="470875"/>
                </a:lnTo>
                <a:close/>
              </a:path>
            </a:pathLst>
          </a:custGeom>
          <a:solidFill>
            <a:srgbClr val="DCE1F4">
              <a:alpha val="62000"/>
            </a:srgbClr>
          </a:solidFill>
          <a:ln>
            <a:solidFill>
              <a:srgbClr val="0140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0" idx="8"/>
          </p:cNvCxnSpPr>
          <p:nvPr/>
        </p:nvCxnSpPr>
        <p:spPr>
          <a:xfrm>
            <a:off x="5757333" y="1622595"/>
            <a:ext cx="835123" cy="1153808"/>
          </a:xfrm>
          <a:prstGeom prst="straightConnector1">
            <a:avLst/>
          </a:prstGeom>
          <a:ln>
            <a:solidFill>
              <a:srgbClr val="0140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57333" y="1622595"/>
            <a:ext cx="813720" cy="3216299"/>
          </a:xfrm>
          <a:prstGeom prst="straightConnector1">
            <a:avLst/>
          </a:prstGeom>
          <a:ln>
            <a:solidFill>
              <a:srgbClr val="0140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740865" y="1606984"/>
            <a:ext cx="2393695" cy="1761974"/>
          </a:xfrm>
          <a:prstGeom prst="straightConnector1">
            <a:avLst/>
          </a:prstGeom>
          <a:ln>
            <a:solidFill>
              <a:srgbClr val="0140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234303" y="1606984"/>
            <a:ext cx="2900257" cy="2917994"/>
          </a:xfrm>
          <a:prstGeom prst="straightConnector1">
            <a:avLst/>
          </a:prstGeom>
          <a:ln>
            <a:solidFill>
              <a:srgbClr val="0140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3"/>
          </p:cNvCxnSpPr>
          <p:nvPr/>
        </p:nvCxnSpPr>
        <p:spPr>
          <a:xfrm flipH="1">
            <a:off x="3267689" y="1622595"/>
            <a:ext cx="866871" cy="1446321"/>
          </a:xfrm>
          <a:prstGeom prst="straightConnector1">
            <a:avLst/>
          </a:prstGeom>
          <a:ln>
            <a:solidFill>
              <a:srgbClr val="0140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1"/>
          <p:cNvSpPr txBox="1">
            <a:spLocks noChangeArrowheads="1"/>
          </p:cNvSpPr>
          <p:nvPr/>
        </p:nvSpPr>
        <p:spPr>
          <a:xfrm>
            <a:off x="389467" y="-198476"/>
            <a:ext cx="8754532" cy="1051025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Pelagic Biomes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64364" y="1222485"/>
            <a:ext cx="436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Biome: Eastern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oundary Currents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777" y="602639"/>
            <a:ext cx="7946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cs typeface="Baskerville"/>
              </a:rPr>
              <a:t>Groups of provinces with similar oceanographic regimes 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2795" y="6400566"/>
            <a:ext cx="8791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Spalding et al. (2012). Ocean &amp; Coastal Management 60:19-30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47609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" y="-11318"/>
            <a:ext cx="8607040" cy="1102023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Most provinces have very similar average provincial disparity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562543"/>
              </p:ext>
            </p:extLst>
          </p:nvPr>
        </p:nvGraphicFramePr>
        <p:xfrm>
          <a:off x="133350" y="1472818"/>
          <a:ext cx="88773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8826" y="1949808"/>
            <a:ext cx="1116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ATL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MED+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IND</a:t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PAC</a:t>
            </a:r>
            <a:b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10103" y="3172680"/>
            <a:ext cx="0" cy="254456"/>
          </a:xfrm>
          <a:prstGeom prst="straightConnector1">
            <a:avLst/>
          </a:prstGeom>
          <a:ln>
            <a:solidFill>
              <a:srgbClr val="FF00F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83409" y="4003174"/>
            <a:ext cx="0" cy="254456"/>
          </a:xfrm>
          <a:prstGeom prst="straightConnector1">
            <a:avLst/>
          </a:prstGeom>
          <a:ln>
            <a:solidFill>
              <a:srgbClr val="FF00F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76262" y="3172680"/>
            <a:ext cx="0" cy="254456"/>
          </a:xfrm>
          <a:prstGeom prst="straightConnector1">
            <a:avLst/>
          </a:prstGeom>
          <a:ln>
            <a:solidFill>
              <a:srgbClr val="FF00F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42198" y="3172680"/>
            <a:ext cx="0" cy="254456"/>
          </a:xfrm>
          <a:prstGeom prst="straightConnector1">
            <a:avLst/>
          </a:prstGeom>
          <a:ln>
            <a:solidFill>
              <a:srgbClr val="FF00F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181338" y="2384405"/>
            <a:ext cx="1" cy="318726"/>
          </a:xfrm>
          <a:prstGeom prst="straightConnector1">
            <a:avLst/>
          </a:prstGeom>
          <a:ln>
            <a:solidFill>
              <a:srgbClr val="FF00F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81605" y="2384405"/>
            <a:ext cx="1" cy="318726"/>
          </a:xfrm>
          <a:prstGeom prst="straightConnector1">
            <a:avLst/>
          </a:prstGeom>
          <a:ln>
            <a:solidFill>
              <a:srgbClr val="FF00F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variate-div&amp;Dis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0" y="531899"/>
            <a:ext cx="5635765" cy="5635765"/>
          </a:xfrm>
          <a:prstGeom prst="rect">
            <a:avLst/>
          </a:prstGeom>
        </p:spPr>
      </p:pic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6170841" y="212224"/>
            <a:ext cx="2500754" cy="361130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Regional richness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 is a poor 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predictor of 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>
                <a:solidFill>
                  <a:srgbClr val="000090"/>
                </a:solidFill>
                <a:effectLst/>
                <a:cs typeface="Baskerville"/>
              </a:rPr>
              <a:t>r</a:t>
            </a: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egional  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disparity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2016" y="1292556"/>
            <a:ext cx="18228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Western Boundary Current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03" y="4563937"/>
            <a:ext cx="98313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Epeiric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08976" y="4815222"/>
            <a:ext cx="238289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Semi-enclosed sea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97696" y="2563706"/>
            <a:ext cx="182282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Eastern Boundary Current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6746" y="3025281"/>
            <a:ext cx="61259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Gyre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6814" y="1995656"/>
            <a:ext cx="106082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Transitional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1600" y="2780803"/>
            <a:ext cx="102195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Equatorial </a:t>
            </a:r>
          </a:p>
        </p:txBody>
      </p:sp>
      <p:sp>
        <p:nvSpPr>
          <p:cNvPr id="5" name="Rectangle 4"/>
          <p:cNvSpPr/>
          <p:nvPr/>
        </p:nvSpPr>
        <p:spPr>
          <a:xfrm>
            <a:off x="792493" y="1195966"/>
            <a:ext cx="1390964" cy="1039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80163" y="1195966"/>
            <a:ext cx="4613387" cy="4096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3814"/>
              </p:ext>
            </p:extLst>
          </p:nvPr>
        </p:nvGraphicFramePr>
        <p:xfrm>
          <a:off x="5825610" y="3983182"/>
          <a:ext cx="2845985" cy="20652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26845"/>
                <a:gridCol w="828194"/>
                <a:gridCol w="990946"/>
              </a:tblGrid>
              <a:tr h="418267"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Biome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Disparity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no. sp./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prov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307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WBC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0.173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187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EBC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0.166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31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Equatorial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0.166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Gyre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0.165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5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 smtClean="0">
                          <a:effectLst/>
                        </a:rPr>
                        <a:t>Epieric</a:t>
                      </a:r>
                      <a:r>
                        <a:rPr lang="en-US" sz="1200" u="none" strike="noStrike" dirty="0" smtClean="0">
                          <a:effectLst/>
                        </a:rPr>
                        <a:t>/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Shallow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0.159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50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Semi-enclosed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0.158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1746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Polar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0.049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79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444" y="1127202"/>
            <a:ext cx="28566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olidFill>
                  <a:srgbClr val="0000FF"/>
                </a:solidFill>
              </a:rPr>
              <a:t>First </a:t>
            </a:r>
            <a:r>
              <a:rPr lang="en-US" sz="2000" dirty="0" err="1" smtClean="0">
                <a:solidFill>
                  <a:srgbClr val="0000FF"/>
                </a:solidFill>
              </a:rPr>
              <a:t>morphospace</a:t>
            </a:r>
            <a:r>
              <a:rPr lang="en-US" sz="2000" dirty="0" smtClean="0">
                <a:solidFill>
                  <a:srgbClr val="0000FF"/>
                </a:solidFill>
              </a:rPr>
              <a:t> encompassing all extant orders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olidFill>
                  <a:srgbClr val="0000FF"/>
                </a:solidFill>
              </a:rPr>
              <a:t>Eigenvalues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PCO1: 0.66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PCO2: 0.34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PCO3: 0.23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PCO4: 0.21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PCO5: 0.17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PCO6: 0.15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PCO7: 0.14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PCO8: 0.10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0" y="91024"/>
            <a:ext cx="9143999" cy="61583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		The </a:t>
            </a:r>
            <a:r>
              <a:rPr lang="en-GB" sz="3200" dirty="0" err="1">
                <a:solidFill>
                  <a:srgbClr val="000090"/>
                </a:solidFill>
                <a:effectLst/>
                <a:cs typeface="Baskerville"/>
              </a:rPr>
              <a:t>c</a:t>
            </a:r>
            <a:r>
              <a:rPr lang="en-GB" sz="3200" dirty="0" err="1" smtClean="0">
                <a:solidFill>
                  <a:srgbClr val="000090"/>
                </a:solidFill>
                <a:effectLst/>
                <a:cs typeface="Baskerville"/>
              </a:rPr>
              <a:t>occolith</a:t>
            </a: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-o-space</a:t>
            </a:r>
          </a:p>
        </p:txBody>
      </p:sp>
      <p:pic>
        <p:nvPicPr>
          <p:cNvPr id="3" name="Picture 2" descr="coccolithspace.PCO1&amp;PCO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11" y="400336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5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COA1&amp;2.BCCAhu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8" y="413244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995" y="2589688"/>
            <a:ext cx="159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Huge Central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rea</a:t>
            </a:r>
            <a:endParaRPr lang="en-US" dirty="0">
              <a:solidFill>
                <a:srgbClr val="FF00F8"/>
              </a:solidFill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0" y="91024"/>
            <a:ext cx="9143999" cy="61583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	The </a:t>
            </a:r>
            <a:r>
              <a:rPr lang="en-GB" sz="3200" dirty="0" err="1" smtClean="0">
                <a:solidFill>
                  <a:srgbClr val="000090"/>
                </a:solidFill>
                <a:effectLst/>
                <a:cs typeface="Baskerville"/>
              </a:rPr>
              <a:t>coccolith</a:t>
            </a:r>
            <a:r>
              <a:rPr lang="en-GB" sz="3200" dirty="0">
                <a:solidFill>
                  <a:srgbClr val="000090"/>
                </a:solidFill>
                <a:effectLst/>
                <a:cs typeface="Baskerville"/>
              </a:rPr>
              <a:t>-o-space</a:t>
            </a:r>
            <a:endParaRPr lang="en-GB" sz="3200" dirty="0" smtClean="0">
              <a:solidFill>
                <a:srgbClr val="000090"/>
              </a:solidFill>
              <a:effectLst/>
              <a:cs typeface="Baskerville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46521" y="3686258"/>
            <a:ext cx="1230493" cy="1337734"/>
            <a:chOff x="169331" y="3510844"/>
            <a:chExt cx="1230493" cy="1337734"/>
          </a:xfrm>
        </p:grpSpPr>
        <p:grpSp>
          <p:nvGrpSpPr>
            <p:cNvPr id="8" name="Group 7"/>
            <p:cNvGrpSpPr/>
            <p:nvPr/>
          </p:nvGrpSpPr>
          <p:grpSpPr>
            <a:xfrm>
              <a:off x="169331" y="3510844"/>
              <a:ext cx="1230493" cy="1337734"/>
              <a:chOff x="169331" y="3510844"/>
              <a:chExt cx="1230493" cy="133773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69333" y="3510844"/>
                <a:ext cx="1227667" cy="13264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751654" y="3550518"/>
                <a:ext cx="239889" cy="437444"/>
              </a:xfrm>
              <a:custGeom>
                <a:avLst/>
                <a:gdLst>
                  <a:gd name="connsiteX0" fmla="*/ 0 w 239889"/>
                  <a:gd name="connsiteY0" fmla="*/ 437444 h 437444"/>
                  <a:gd name="connsiteX1" fmla="*/ 14111 w 239889"/>
                  <a:gd name="connsiteY1" fmla="*/ 141111 h 437444"/>
                  <a:gd name="connsiteX2" fmla="*/ 239889 w 239889"/>
                  <a:gd name="connsiteY2" fmla="*/ 0 h 437444"/>
                  <a:gd name="connsiteX3" fmla="*/ 239889 w 239889"/>
                  <a:gd name="connsiteY3" fmla="*/ 0 h 43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889" h="437444">
                    <a:moveTo>
                      <a:pt x="0" y="437444"/>
                    </a:moveTo>
                    <a:lnTo>
                      <a:pt x="14111" y="141111"/>
                    </a:lnTo>
                    <a:lnTo>
                      <a:pt x="239889" y="0"/>
                    </a:lnTo>
                    <a:lnTo>
                      <a:pt x="23988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920000">
                <a:off x="970296" y="3677439"/>
                <a:ext cx="239889" cy="437444"/>
              </a:xfrm>
              <a:custGeom>
                <a:avLst/>
                <a:gdLst>
                  <a:gd name="connsiteX0" fmla="*/ 0 w 239889"/>
                  <a:gd name="connsiteY0" fmla="*/ 437444 h 437444"/>
                  <a:gd name="connsiteX1" fmla="*/ 14111 w 239889"/>
                  <a:gd name="connsiteY1" fmla="*/ 141111 h 437444"/>
                  <a:gd name="connsiteX2" fmla="*/ 239889 w 239889"/>
                  <a:gd name="connsiteY2" fmla="*/ 0 h 437444"/>
                  <a:gd name="connsiteX3" fmla="*/ 239889 w 239889"/>
                  <a:gd name="connsiteY3" fmla="*/ 0 h 43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889" h="437444">
                    <a:moveTo>
                      <a:pt x="0" y="437444"/>
                    </a:moveTo>
                    <a:lnTo>
                      <a:pt x="14111" y="141111"/>
                    </a:lnTo>
                    <a:lnTo>
                      <a:pt x="239889" y="0"/>
                    </a:lnTo>
                    <a:lnTo>
                      <a:pt x="23988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18900000">
                <a:off x="409222" y="3635263"/>
                <a:ext cx="239889" cy="437444"/>
              </a:xfrm>
              <a:custGeom>
                <a:avLst/>
                <a:gdLst>
                  <a:gd name="connsiteX0" fmla="*/ 0 w 239889"/>
                  <a:gd name="connsiteY0" fmla="*/ 437444 h 437444"/>
                  <a:gd name="connsiteX1" fmla="*/ 14111 w 239889"/>
                  <a:gd name="connsiteY1" fmla="*/ 141111 h 437444"/>
                  <a:gd name="connsiteX2" fmla="*/ 239889 w 239889"/>
                  <a:gd name="connsiteY2" fmla="*/ 0 h 437444"/>
                  <a:gd name="connsiteX3" fmla="*/ 239889 w 239889"/>
                  <a:gd name="connsiteY3" fmla="*/ 0 h 43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889" h="437444">
                    <a:moveTo>
                      <a:pt x="0" y="437444"/>
                    </a:moveTo>
                    <a:lnTo>
                      <a:pt x="14111" y="141111"/>
                    </a:lnTo>
                    <a:lnTo>
                      <a:pt x="239889" y="0"/>
                    </a:lnTo>
                    <a:lnTo>
                      <a:pt x="23988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rot="4320000">
                <a:off x="1061157" y="3962402"/>
                <a:ext cx="239889" cy="437444"/>
              </a:xfrm>
              <a:custGeom>
                <a:avLst/>
                <a:gdLst>
                  <a:gd name="connsiteX0" fmla="*/ 0 w 239889"/>
                  <a:gd name="connsiteY0" fmla="*/ 437444 h 437444"/>
                  <a:gd name="connsiteX1" fmla="*/ 14111 w 239889"/>
                  <a:gd name="connsiteY1" fmla="*/ 141111 h 437444"/>
                  <a:gd name="connsiteX2" fmla="*/ 239889 w 239889"/>
                  <a:gd name="connsiteY2" fmla="*/ 0 h 437444"/>
                  <a:gd name="connsiteX3" fmla="*/ 239889 w 239889"/>
                  <a:gd name="connsiteY3" fmla="*/ 0 h 43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889" h="437444">
                    <a:moveTo>
                      <a:pt x="0" y="437444"/>
                    </a:moveTo>
                    <a:lnTo>
                      <a:pt x="14111" y="141111"/>
                    </a:lnTo>
                    <a:lnTo>
                      <a:pt x="239889" y="0"/>
                    </a:lnTo>
                    <a:lnTo>
                      <a:pt x="23988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10800000">
                <a:off x="578555" y="4411134"/>
                <a:ext cx="239889" cy="437444"/>
              </a:xfrm>
              <a:custGeom>
                <a:avLst/>
                <a:gdLst>
                  <a:gd name="connsiteX0" fmla="*/ 0 w 239889"/>
                  <a:gd name="connsiteY0" fmla="*/ 437444 h 437444"/>
                  <a:gd name="connsiteX1" fmla="*/ 14111 w 239889"/>
                  <a:gd name="connsiteY1" fmla="*/ 141111 h 437444"/>
                  <a:gd name="connsiteX2" fmla="*/ 239889 w 239889"/>
                  <a:gd name="connsiteY2" fmla="*/ 0 h 437444"/>
                  <a:gd name="connsiteX3" fmla="*/ 239889 w 239889"/>
                  <a:gd name="connsiteY3" fmla="*/ 0 h 43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889" h="437444">
                    <a:moveTo>
                      <a:pt x="0" y="437444"/>
                    </a:moveTo>
                    <a:lnTo>
                      <a:pt x="14111" y="141111"/>
                    </a:lnTo>
                    <a:lnTo>
                      <a:pt x="239889" y="0"/>
                    </a:lnTo>
                    <a:lnTo>
                      <a:pt x="23988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12840000">
                <a:off x="357674" y="4233337"/>
                <a:ext cx="239889" cy="437444"/>
              </a:xfrm>
              <a:custGeom>
                <a:avLst/>
                <a:gdLst>
                  <a:gd name="connsiteX0" fmla="*/ 0 w 239889"/>
                  <a:gd name="connsiteY0" fmla="*/ 437444 h 437444"/>
                  <a:gd name="connsiteX1" fmla="*/ 14111 w 239889"/>
                  <a:gd name="connsiteY1" fmla="*/ 141111 h 437444"/>
                  <a:gd name="connsiteX2" fmla="*/ 239889 w 239889"/>
                  <a:gd name="connsiteY2" fmla="*/ 0 h 437444"/>
                  <a:gd name="connsiteX3" fmla="*/ 239889 w 239889"/>
                  <a:gd name="connsiteY3" fmla="*/ 0 h 43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889" h="437444">
                    <a:moveTo>
                      <a:pt x="0" y="437444"/>
                    </a:moveTo>
                    <a:lnTo>
                      <a:pt x="14111" y="141111"/>
                    </a:lnTo>
                    <a:lnTo>
                      <a:pt x="239889" y="0"/>
                    </a:lnTo>
                    <a:lnTo>
                      <a:pt x="23988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15060000">
                <a:off x="268108" y="3959582"/>
                <a:ext cx="239889" cy="437444"/>
              </a:xfrm>
              <a:custGeom>
                <a:avLst/>
                <a:gdLst>
                  <a:gd name="connsiteX0" fmla="*/ 0 w 239889"/>
                  <a:gd name="connsiteY0" fmla="*/ 437444 h 437444"/>
                  <a:gd name="connsiteX1" fmla="*/ 14111 w 239889"/>
                  <a:gd name="connsiteY1" fmla="*/ 141111 h 437444"/>
                  <a:gd name="connsiteX2" fmla="*/ 239889 w 239889"/>
                  <a:gd name="connsiteY2" fmla="*/ 0 h 437444"/>
                  <a:gd name="connsiteX3" fmla="*/ 239889 w 239889"/>
                  <a:gd name="connsiteY3" fmla="*/ 0 h 43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889" h="437444">
                    <a:moveTo>
                      <a:pt x="0" y="437444"/>
                    </a:moveTo>
                    <a:lnTo>
                      <a:pt x="14111" y="141111"/>
                    </a:lnTo>
                    <a:lnTo>
                      <a:pt x="239889" y="0"/>
                    </a:lnTo>
                    <a:lnTo>
                      <a:pt x="23988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7740000">
                <a:off x="917224" y="4315180"/>
                <a:ext cx="239889" cy="437444"/>
              </a:xfrm>
              <a:custGeom>
                <a:avLst/>
                <a:gdLst>
                  <a:gd name="connsiteX0" fmla="*/ 0 w 239889"/>
                  <a:gd name="connsiteY0" fmla="*/ 437444 h 437444"/>
                  <a:gd name="connsiteX1" fmla="*/ 14111 w 239889"/>
                  <a:gd name="connsiteY1" fmla="*/ 141111 h 437444"/>
                  <a:gd name="connsiteX2" fmla="*/ 239889 w 239889"/>
                  <a:gd name="connsiteY2" fmla="*/ 0 h 437444"/>
                  <a:gd name="connsiteX3" fmla="*/ 239889 w 239889"/>
                  <a:gd name="connsiteY3" fmla="*/ 0 h 43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889" h="437444">
                    <a:moveTo>
                      <a:pt x="0" y="437444"/>
                    </a:moveTo>
                    <a:lnTo>
                      <a:pt x="14111" y="141111"/>
                    </a:lnTo>
                    <a:lnTo>
                      <a:pt x="239889" y="0"/>
                    </a:lnTo>
                    <a:lnTo>
                      <a:pt x="23988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613419" y="3973851"/>
              <a:ext cx="357634" cy="41744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84042" y="1152875"/>
            <a:ext cx="1158073" cy="1326446"/>
            <a:chOff x="268111" y="1552222"/>
            <a:chExt cx="1158073" cy="1326446"/>
          </a:xfrm>
        </p:grpSpPr>
        <p:sp>
          <p:nvSpPr>
            <p:cNvPr id="3" name="Oval 2"/>
            <p:cNvSpPr/>
            <p:nvPr/>
          </p:nvSpPr>
          <p:spPr>
            <a:xfrm>
              <a:off x="268111" y="1552222"/>
              <a:ext cx="1128889" cy="13264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" idx="1"/>
              <a:endCxn id="31" idx="2"/>
            </p:cNvCxnSpPr>
            <p:nvPr/>
          </p:nvCxnSpPr>
          <p:spPr>
            <a:xfrm>
              <a:off x="433433" y="1746475"/>
              <a:ext cx="13655" cy="464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" idx="0"/>
              <a:endCxn id="31" idx="1"/>
            </p:cNvCxnSpPr>
            <p:nvPr/>
          </p:nvCxnSpPr>
          <p:spPr>
            <a:xfrm flipH="1">
              <a:off x="562813" y="1552222"/>
              <a:ext cx="269743" cy="3307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" idx="7"/>
              <a:endCxn id="31" idx="0"/>
            </p:cNvCxnSpPr>
            <p:nvPr/>
          </p:nvCxnSpPr>
          <p:spPr>
            <a:xfrm flipH="1">
              <a:off x="842199" y="1746475"/>
              <a:ext cx="389479" cy="4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" idx="2"/>
              <a:endCxn id="31" idx="3"/>
            </p:cNvCxnSpPr>
            <p:nvPr/>
          </p:nvCxnSpPr>
          <p:spPr>
            <a:xfrm>
              <a:off x="268111" y="2215445"/>
              <a:ext cx="294702" cy="324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1" idx="7"/>
            </p:cNvCxnSpPr>
            <p:nvPr/>
          </p:nvCxnSpPr>
          <p:spPr>
            <a:xfrm flipH="1" flipV="1">
              <a:off x="1121585" y="1882932"/>
              <a:ext cx="304599" cy="32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" idx="3"/>
            </p:cNvCxnSpPr>
            <p:nvPr/>
          </p:nvCxnSpPr>
          <p:spPr>
            <a:xfrm>
              <a:off x="433433" y="2684414"/>
              <a:ext cx="39912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842199" y="2539489"/>
              <a:ext cx="279386" cy="3391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" idx="5"/>
            </p:cNvCxnSpPr>
            <p:nvPr/>
          </p:nvCxnSpPr>
          <p:spPr>
            <a:xfrm flipV="1">
              <a:off x="1231678" y="2211211"/>
              <a:ext cx="5632" cy="4732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447088" y="1746955"/>
              <a:ext cx="790222" cy="92851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50665" y="6315472"/>
            <a:ext cx="1241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PCO1: </a:t>
            </a:r>
            <a:r>
              <a:rPr lang="en-US" sz="1400" dirty="0" smtClean="0">
                <a:solidFill>
                  <a:srgbClr val="0000FF"/>
                </a:solidFill>
              </a:rPr>
              <a:t>0.66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6022" y="5261492"/>
            <a:ext cx="1825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 Central area or neither small nor large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8000" y="1072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6200000">
            <a:off x="2358068" y="1816340"/>
            <a:ext cx="1021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400" dirty="0">
                <a:solidFill>
                  <a:srgbClr val="0000FF"/>
                </a:solidFill>
              </a:rPr>
              <a:t>PCO2:</a:t>
            </a:r>
            <a:r>
              <a:rPr lang="en-US" sz="1400" dirty="0" smtClean="0">
                <a:solidFill>
                  <a:srgbClr val="0000FF"/>
                </a:solidFill>
              </a:rPr>
              <a:t>0.34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81333" y="5522686"/>
            <a:ext cx="1411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200" dirty="0">
                <a:solidFill>
                  <a:srgbClr val="FF0000"/>
                </a:solidFill>
              </a:rPr>
              <a:t>t</a:t>
            </a:r>
            <a:r>
              <a:rPr lang="en-US" sz="1200" dirty="0" smtClean="0">
                <a:solidFill>
                  <a:srgbClr val="FF0000"/>
                </a:solidFill>
              </a:rPr>
              <a:t>rait loading: -0.60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6200000">
            <a:off x="2959634" y="2228808"/>
            <a:ext cx="1412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200" dirty="0">
                <a:solidFill>
                  <a:srgbClr val="FF0000"/>
                </a:solidFill>
              </a:rPr>
              <a:t>t</a:t>
            </a:r>
            <a:r>
              <a:rPr lang="en-US" sz="1200" dirty="0" smtClean="0">
                <a:solidFill>
                  <a:srgbClr val="FF0000"/>
                </a:solidFill>
              </a:rPr>
              <a:t>rait loading: -0.35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3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199" y="911514"/>
            <a:ext cx="2133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Protruding structure in the central area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618" y="3690107"/>
            <a:ext cx="1678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 protruding structure in central area</a:t>
            </a:r>
            <a:endParaRPr lang="en-US" dirty="0"/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0" y="91024"/>
            <a:ext cx="9143999" cy="61583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	The </a:t>
            </a:r>
            <a:r>
              <a:rPr lang="en-GB" sz="3200" dirty="0" err="1" smtClean="0">
                <a:solidFill>
                  <a:srgbClr val="000090"/>
                </a:solidFill>
                <a:effectLst/>
                <a:cs typeface="Baskerville"/>
              </a:rPr>
              <a:t>coccolith</a:t>
            </a:r>
            <a:r>
              <a:rPr lang="en-GB" sz="3200" dirty="0">
                <a:solidFill>
                  <a:srgbClr val="000090"/>
                </a:solidFill>
                <a:effectLst/>
                <a:cs typeface="Baskerville"/>
              </a:rPr>
              <a:t>-o-space</a:t>
            </a:r>
            <a:endParaRPr lang="en-GB" sz="3200" dirty="0" smtClean="0">
              <a:solidFill>
                <a:srgbClr val="000090"/>
              </a:solidFill>
              <a:effectLst/>
              <a:cs typeface="Baskerville"/>
            </a:endParaRPr>
          </a:p>
        </p:txBody>
      </p:sp>
      <p:pic>
        <p:nvPicPr>
          <p:cNvPr id="7" name="Picture 6" descr="PCOA1&amp;2.protruding.structu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0179"/>
            <a:ext cx="6400800" cy="6400800"/>
          </a:xfrm>
          <a:prstGeom prst="rect">
            <a:avLst/>
          </a:prstGeom>
        </p:spPr>
      </p:pic>
      <p:pic>
        <p:nvPicPr>
          <p:cNvPr id="2" name="Picture 1" descr="Screen Shot 2014-10-14 at 12.25.0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4798" r="11307" b="14056"/>
          <a:stretch/>
        </p:blipFill>
        <p:spPr>
          <a:xfrm>
            <a:off x="606779" y="1492511"/>
            <a:ext cx="1524000" cy="1710711"/>
          </a:xfrm>
          <a:prstGeom prst="rect">
            <a:avLst/>
          </a:prstGeom>
        </p:spPr>
      </p:pic>
      <p:pic>
        <p:nvPicPr>
          <p:cNvPr id="3" name="Picture 2" descr="Screen Shot 2014-10-14 at 12.26.59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5"/>
          <a:stretch/>
        </p:blipFill>
        <p:spPr>
          <a:xfrm>
            <a:off x="443089" y="4732863"/>
            <a:ext cx="2133849" cy="756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2891" y="6175828"/>
            <a:ext cx="32802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http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://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ina.tmsoc.org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/terminology/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6centralareas.htm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Baskerville"/>
              <a:cs typeface="Baskervil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0665" y="6315472"/>
            <a:ext cx="1241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PCO1: </a:t>
            </a:r>
            <a:r>
              <a:rPr lang="en-US" sz="1400" dirty="0" smtClean="0">
                <a:solidFill>
                  <a:srgbClr val="0000FF"/>
                </a:solidFill>
              </a:rPr>
              <a:t>0.66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2386290" y="1562342"/>
            <a:ext cx="1021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400" dirty="0">
                <a:solidFill>
                  <a:srgbClr val="0000FF"/>
                </a:solidFill>
              </a:rPr>
              <a:t>PCO2:</a:t>
            </a:r>
            <a:r>
              <a:rPr lang="en-US" sz="1400" dirty="0" smtClean="0">
                <a:solidFill>
                  <a:srgbClr val="0000FF"/>
                </a:solidFill>
              </a:rPr>
              <a:t>0.34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195294" y="1616934"/>
            <a:ext cx="283882" cy="1192007"/>
          </a:xfrm>
          <a:custGeom>
            <a:avLst/>
            <a:gdLst>
              <a:gd name="connsiteX0" fmla="*/ 0 w 283882"/>
              <a:gd name="connsiteY0" fmla="*/ 1177066 h 1192007"/>
              <a:gd name="connsiteX1" fmla="*/ 89647 w 283882"/>
              <a:gd name="connsiteY1" fmla="*/ 1072478 h 1192007"/>
              <a:gd name="connsiteX2" fmla="*/ 97118 w 283882"/>
              <a:gd name="connsiteY2" fmla="*/ 878242 h 1192007"/>
              <a:gd name="connsiteX3" fmla="*/ 97118 w 283882"/>
              <a:gd name="connsiteY3" fmla="*/ 691478 h 1192007"/>
              <a:gd name="connsiteX4" fmla="*/ 127000 w 283882"/>
              <a:gd name="connsiteY4" fmla="*/ 213360 h 1192007"/>
              <a:gd name="connsiteX5" fmla="*/ 164353 w 283882"/>
              <a:gd name="connsiteY5" fmla="*/ 11654 h 1192007"/>
              <a:gd name="connsiteX6" fmla="*/ 209177 w 283882"/>
              <a:gd name="connsiteY6" fmla="*/ 534595 h 1192007"/>
              <a:gd name="connsiteX7" fmla="*/ 239059 w 283882"/>
              <a:gd name="connsiteY7" fmla="*/ 1005242 h 1192007"/>
              <a:gd name="connsiteX8" fmla="*/ 239059 w 283882"/>
              <a:gd name="connsiteY8" fmla="*/ 1094890 h 1192007"/>
              <a:gd name="connsiteX9" fmla="*/ 283882 w 283882"/>
              <a:gd name="connsiteY9" fmla="*/ 1192007 h 119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882" h="1192007">
                <a:moveTo>
                  <a:pt x="0" y="1177066"/>
                </a:moveTo>
                <a:cubicBezTo>
                  <a:pt x="36730" y="1149674"/>
                  <a:pt x="73461" y="1122282"/>
                  <a:pt x="89647" y="1072478"/>
                </a:cubicBezTo>
                <a:cubicBezTo>
                  <a:pt x="105833" y="1022674"/>
                  <a:pt x="95873" y="941742"/>
                  <a:pt x="97118" y="878242"/>
                </a:cubicBezTo>
                <a:cubicBezTo>
                  <a:pt x="98363" y="814742"/>
                  <a:pt x="92138" y="802292"/>
                  <a:pt x="97118" y="691478"/>
                </a:cubicBezTo>
                <a:cubicBezTo>
                  <a:pt x="102098" y="580664"/>
                  <a:pt x="115794" y="326664"/>
                  <a:pt x="127000" y="213360"/>
                </a:cubicBezTo>
                <a:cubicBezTo>
                  <a:pt x="138206" y="100056"/>
                  <a:pt x="150657" y="-41885"/>
                  <a:pt x="164353" y="11654"/>
                </a:cubicBezTo>
                <a:cubicBezTo>
                  <a:pt x="178049" y="65193"/>
                  <a:pt x="196726" y="368997"/>
                  <a:pt x="209177" y="534595"/>
                </a:cubicBezTo>
                <a:cubicBezTo>
                  <a:pt x="221628" y="700193"/>
                  <a:pt x="234079" y="911860"/>
                  <a:pt x="239059" y="1005242"/>
                </a:cubicBezTo>
                <a:cubicBezTo>
                  <a:pt x="244039" y="1098624"/>
                  <a:pt x="231589" y="1063762"/>
                  <a:pt x="239059" y="1094890"/>
                </a:cubicBezTo>
                <a:cubicBezTo>
                  <a:pt x="246530" y="1126017"/>
                  <a:pt x="283882" y="1192007"/>
                  <a:pt x="283882" y="1192007"/>
                </a:cubicBezTo>
              </a:path>
            </a:pathLst>
          </a:cu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81333" y="5522686"/>
            <a:ext cx="1411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200" dirty="0">
                <a:solidFill>
                  <a:srgbClr val="FF0000"/>
                </a:solidFill>
              </a:rPr>
              <a:t>t</a:t>
            </a:r>
            <a:r>
              <a:rPr lang="en-US" sz="1200" dirty="0" smtClean="0">
                <a:solidFill>
                  <a:srgbClr val="FF0000"/>
                </a:solidFill>
              </a:rPr>
              <a:t>rait loading: 0.15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2888300" y="2160782"/>
            <a:ext cx="14426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200" dirty="0">
                <a:solidFill>
                  <a:srgbClr val="FF0000"/>
                </a:solidFill>
              </a:rPr>
              <a:t>t</a:t>
            </a:r>
            <a:r>
              <a:rPr lang="en-US" sz="1200" dirty="0" smtClean="0">
                <a:solidFill>
                  <a:srgbClr val="FF0000"/>
                </a:solidFill>
              </a:rPr>
              <a:t>rait loading: -0.46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8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vex.hull-gyre.ebc.wb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47" y="504060"/>
            <a:ext cx="6139910" cy="6461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723" y="2759298"/>
            <a:ext cx="2159993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chemeClr val="bg1"/>
                </a:solidFill>
              </a:rPr>
              <a:t>Biome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Western Boundary Current</a:t>
            </a:r>
          </a:p>
          <a:p>
            <a:pPr lvl="1"/>
            <a:r>
              <a:rPr lang="en-US" sz="1600" dirty="0" smtClean="0">
                <a:solidFill>
                  <a:srgbClr val="00FF00"/>
                </a:solidFill>
              </a:rPr>
              <a:t>Eastern Boundary Current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Gyre</a:t>
            </a:r>
          </a:p>
          <a:p>
            <a:pPr lvl="1"/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780" y="6390177"/>
            <a:ext cx="1241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PCO1: </a:t>
            </a:r>
            <a:r>
              <a:rPr lang="en-US" sz="1400" dirty="0" smtClean="0">
                <a:solidFill>
                  <a:srgbClr val="0000FF"/>
                </a:solidFill>
              </a:rPr>
              <a:t>0.66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2563329" y="1637047"/>
            <a:ext cx="1115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400" dirty="0">
                <a:solidFill>
                  <a:srgbClr val="0000FF"/>
                </a:solidFill>
              </a:rPr>
              <a:t>PCO2:0.337</a:t>
            </a:r>
          </a:p>
        </p:txBody>
      </p:sp>
      <p:sp>
        <p:nvSpPr>
          <p:cNvPr id="21" name="Rectangle 1"/>
          <p:cNvSpPr txBox="1">
            <a:spLocks noChangeArrowheads="1"/>
          </p:cNvSpPr>
          <p:nvPr/>
        </p:nvSpPr>
        <p:spPr>
          <a:xfrm>
            <a:off x="0" y="91024"/>
            <a:ext cx="9143999" cy="61583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	Biomes overlap in </a:t>
            </a:r>
            <a:r>
              <a:rPr lang="en-GB" sz="3200" dirty="0" err="1" smtClean="0">
                <a:solidFill>
                  <a:srgbClr val="000090"/>
                </a:solidFill>
                <a:effectLst/>
                <a:cs typeface="Baskerville"/>
              </a:rPr>
              <a:t>coccolith</a:t>
            </a:r>
            <a:r>
              <a:rPr lang="en-GB" sz="3200" dirty="0">
                <a:solidFill>
                  <a:srgbClr val="000090"/>
                </a:solidFill>
                <a:effectLst/>
                <a:cs typeface="Baskerville"/>
              </a:rPr>
              <a:t>-o-space</a:t>
            </a:r>
            <a:endParaRPr lang="en-GB" sz="3200" dirty="0" smtClean="0">
              <a:solidFill>
                <a:srgbClr val="000090"/>
              </a:solidFill>
              <a:effectLst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64732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3884" y="2888035"/>
            <a:ext cx="2166469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chemeClr val="bg1"/>
                </a:solidFill>
              </a:rPr>
              <a:t>Provinces within Western boundary current biome</a:t>
            </a:r>
          </a:p>
          <a:p>
            <a:pPr lvl="1"/>
            <a:r>
              <a:rPr lang="en-US" sz="1600" dirty="0" smtClean="0">
                <a:solidFill>
                  <a:srgbClr val="FF00F8"/>
                </a:solidFill>
              </a:rPr>
              <a:t>Somali Current</a:t>
            </a:r>
          </a:p>
          <a:p>
            <a:pPr lvl="1"/>
            <a:r>
              <a:rPr lang="en-US" sz="1600" dirty="0" err="1" smtClean="0">
                <a:solidFill>
                  <a:srgbClr val="FFFF00"/>
                </a:solidFill>
              </a:rPr>
              <a:t>Alguhas</a:t>
            </a:r>
            <a:r>
              <a:rPr lang="en-US" sz="1600" dirty="0" smtClean="0">
                <a:solidFill>
                  <a:srgbClr val="FFFF00"/>
                </a:solidFill>
              </a:rPr>
              <a:t> Current</a:t>
            </a:r>
          </a:p>
          <a:p>
            <a:pPr lvl="1"/>
            <a:r>
              <a:rPr lang="en-US" sz="1600" dirty="0" err="1" smtClean="0">
                <a:solidFill>
                  <a:srgbClr val="00FF00"/>
                </a:solidFill>
              </a:rPr>
              <a:t>Kuroshio</a:t>
            </a:r>
            <a:r>
              <a:rPr lang="en-US" sz="1600" dirty="0" smtClean="0">
                <a:solidFill>
                  <a:srgbClr val="00FF00"/>
                </a:solidFill>
              </a:rPr>
              <a:t> Current</a:t>
            </a:r>
          </a:p>
          <a:p>
            <a:pPr lvl="1"/>
            <a:r>
              <a:rPr lang="en-US" sz="1600" dirty="0">
                <a:solidFill>
                  <a:srgbClr val="3366FF"/>
                </a:solidFill>
              </a:rPr>
              <a:t>Malvinas Current</a:t>
            </a:r>
          </a:p>
          <a:p>
            <a:pPr lvl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Gulf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Stream</a:t>
            </a:r>
          </a:p>
          <a:p>
            <a:pPr lvl="1"/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0" y="91024"/>
            <a:ext cx="9143999" cy="61583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3200" dirty="0" smtClean="0">
              <a:solidFill>
                <a:srgbClr val="000090"/>
              </a:solidFill>
              <a:effectLst/>
              <a:cs typeface="Baskerville"/>
            </a:endParaRPr>
          </a:p>
        </p:txBody>
      </p:sp>
      <p:pic>
        <p:nvPicPr>
          <p:cNvPr id="22" name="Picture 21" descr="western.boundary.CH.1&amp;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42" y="621592"/>
            <a:ext cx="6400800" cy="6400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40468" y="6495064"/>
            <a:ext cx="1241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PCO1: </a:t>
            </a:r>
            <a:r>
              <a:rPr lang="en-US" sz="1400" dirty="0" smtClean="0">
                <a:solidFill>
                  <a:srgbClr val="0000FF"/>
                </a:solidFill>
              </a:rPr>
              <a:t>0.66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2610405" y="1562342"/>
            <a:ext cx="1021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400" dirty="0">
                <a:solidFill>
                  <a:srgbClr val="0000FF"/>
                </a:solidFill>
              </a:rPr>
              <a:t>PCO2:</a:t>
            </a:r>
            <a:r>
              <a:rPr lang="en-US" sz="1400" dirty="0" smtClean="0">
                <a:solidFill>
                  <a:srgbClr val="0000FF"/>
                </a:solidFill>
              </a:rPr>
              <a:t>0.34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132235" y="98632"/>
            <a:ext cx="3204507" cy="246579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Individual</a:t>
            </a:r>
          </a:p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>
                <a:solidFill>
                  <a:srgbClr val="000090"/>
                </a:solidFill>
                <a:effectLst/>
                <a:cs typeface="Baskerville"/>
              </a:rPr>
              <a:t>p</a:t>
            </a: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rovinces</a:t>
            </a:r>
          </a:p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>
                <a:solidFill>
                  <a:srgbClr val="000090"/>
                </a:solidFill>
                <a:effectLst/>
                <a:cs typeface="Baskerville"/>
              </a:rPr>
              <a:t>o</a:t>
            </a: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ccupy</a:t>
            </a:r>
          </a:p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>
                <a:solidFill>
                  <a:srgbClr val="000090"/>
                </a:solidFill>
                <a:effectLst/>
                <a:cs typeface="Baskerville"/>
              </a:rPr>
              <a:t>s</a:t>
            </a: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omewhat</a:t>
            </a:r>
          </a:p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different areas</a:t>
            </a:r>
          </a:p>
        </p:txBody>
      </p:sp>
    </p:spTree>
    <p:extLst>
      <p:ext uri="{BB962C8B-B14F-4D97-AF65-F5344CB8AC3E}">
        <p14:creationId xmlns:p14="http://schemas.microsoft.com/office/powerpoint/2010/main" val="357030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3884" y="2888035"/>
            <a:ext cx="2166469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chemeClr val="bg1"/>
                </a:solidFill>
              </a:rPr>
              <a:t>Provinces within Western boundary current biome</a:t>
            </a:r>
          </a:p>
          <a:p>
            <a:pPr lvl="1"/>
            <a:r>
              <a:rPr lang="en-US" sz="1600" dirty="0" smtClean="0">
                <a:solidFill>
                  <a:srgbClr val="FF00F8"/>
                </a:solidFill>
              </a:rPr>
              <a:t>Somali Current</a:t>
            </a:r>
          </a:p>
          <a:p>
            <a:pPr lvl="1"/>
            <a:r>
              <a:rPr lang="en-US" sz="1600" dirty="0" err="1" smtClean="0">
                <a:solidFill>
                  <a:srgbClr val="FFFF00"/>
                </a:solidFill>
              </a:rPr>
              <a:t>Alguhas</a:t>
            </a:r>
            <a:r>
              <a:rPr lang="en-US" sz="1600" dirty="0" smtClean="0">
                <a:solidFill>
                  <a:srgbClr val="FFFF00"/>
                </a:solidFill>
              </a:rPr>
              <a:t> Current</a:t>
            </a:r>
          </a:p>
          <a:p>
            <a:pPr lvl="1"/>
            <a:r>
              <a:rPr lang="en-US" sz="1600" dirty="0" err="1" smtClean="0">
                <a:solidFill>
                  <a:srgbClr val="00FF00"/>
                </a:solidFill>
              </a:rPr>
              <a:t>Kuroshio</a:t>
            </a:r>
            <a:r>
              <a:rPr lang="en-US" sz="1600" dirty="0" smtClean="0">
                <a:solidFill>
                  <a:srgbClr val="00FF00"/>
                </a:solidFill>
              </a:rPr>
              <a:t> Current</a:t>
            </a:r>
          </a:p>
          <a:p>
            <a:pPr lvl="1"/>
            <a:r>
              <a:rPr lang="en-US" sz="1600" dirty="0">
                <a:solidFill>
                  <a:srgbClr val="3366FF"/>
                </a:solidFill>
              </a:rPr>
              <a:t>Malvinas Current</a:t>
            </a:r>
          </a:p>
          <a:p>
            <a:pPr lvl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Gulf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Stream</a:t>
            </a:r>
          </a:p>
          <a:p>
            <a:pPr lvl="1"/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0" y="91024"/>
            <a:ext cx="9143999" cy="61583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3200" dirty="0" smtClean="0">
              <a:solidFill>
                <a:srgbClr val="000090"/>
              </a:solidFill>
              <a:effectLst/>
              <a:cs typeface="Baskerville"/>
            </a:endParaRPr>
          </a:p>
        </p:txBody>
      </p:sp>
      <p:pic>
        <p:nvPicPr>
          <p:cNvPr id="22" name="Picture 21" descr="western.boundary.CH.1&amp;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42" y="621592"/>
            <a:ext cx="6400800" cy="6400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40468" y="6495064"/>
            <a:ext cx="1241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PCO1: </a:t>
            </a:r>
            <a:r>
              <a:rPr lang="en-US" sz="1400" dirty="0" smtClean="0">
                <a:solidFill>
                  <a:srgbClr val="0000FF"/>
                </a:solidFill>
              </a:rPr>
              <a:t>0.66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2610405" y="1562342"/>
            <a:ext cx="1021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400" dirty="0">
                <a:solidFill>
                  <a:srgbClr val="0000FF"/>
                </a:solidFill>
              </a:rPr>
              <a:t>PCO2:</a:t>
            </a:r>
            <a:r>
              <a:rPr lang="en-US" sz="1400" dirty="0" smtClean="0">
                <a:solidFill>
                  <a:srgbClr val="0000FF"/>
                </a:solidFill>
              </a:rPr>
              <a:t>0.34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107575" y="76082"/>
            <a:ext cx="3956424" cy="2284623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BUT, this is</a:t>
            </a:r>
          </a:p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due to a few </a:t>
            </a:r>
          </a:p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unusual taxa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62853" y="1401087"/>
            <a:ext cx="5481147" cy="4460136"/>
            <a:chOff x="3493521" y="1360039"/>
            <a:chExt cx="5481147" cy="4460136"/>
          </a:xfrm>
        </p:grpSpPr>
        <p:sp>
          <p:nvSpPr>
            <p:cNvPr id="12" name="TextBox 11"/>
            <p:cNvSpPr txBox="1"/>
            <p:nvPr/>
          </p:nvSpPr>
          <p:spPr>
            <a:xfrm>
              <a:off x="5005294" y="1374589"/>
              <a:ext cx="89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EB3D8"/>
                  </a:solidFill>
                </a:rPr>
                <a:t>U. </a:t>
              </a:r>
              <a:r>
                <a:rPr lang="en-US" sz="1200" b="1" dirty="0" err="1" smtClean="0">
                  <a:solidFill>
                    <a:srgbClr val="0EB3D8"/>
                  </a:solidFill>
                </a:rPr>
                <a:t>tenuis</a:t>
              </a:r>
              <a:endParaRPr lang="en-US" sz="1200" b="1" dirty="0">
                <a:solidFill>
                  <a:srgbClr val="0EB3D8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56470" y="1360039"/>
              <a:ext cx="113528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EB3D8"/>
                  </a:solidFill>
                </a:rPr>
                <a:t>A. </a:t>
              </a:r>
              <a:r>
                <a:rPr lang="en-US" sz="1200" b="1" dirty="0" err="1" smtClean="0">
                  <a:solidFill>
                    <a:srgbClr val="0EB3D8"/>
                  </a:solidFill>
                </a:rPr>
                <a:t>quadrilatera</a:t>
              </a:r>
              <a:endParaRPr lang="en-US" sz="1200" b="1" dirty="0">
                <a:solidFill>
                  <a:srgbClr val="0EB3D8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5883" y="4283892"/>
              <a:ext cx="8773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EB3D8"/>
                  </a:solidFill>
                </a:rPr>
                <a:t>S. lamina</a:t>
              </a:r>
              <a:endParaRPr lang="en-US" sz="1200" b="1" dirty="0">
                <a:solidFill>
                  <a:srgbClr val="0EB3D8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95057" y="5543176"/>
              <a:ext cx="11952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EB3D8"/>
                  </a:solidFill>
                </a:rPr>
                <a:t>P. </a:t>
              </a:r>
              <a:r>
                <a:rPr lang="en-US" sz="1200" b="1" dirty="0" err="1" smtClean="0">
                  <a:solidFill>
                    <a:srgbClr val="0EB3D8"/>
                  </a:solidFill>
                </a:rPr>
                <a:t>flabellifera</a:t>
              </a:r>
              <a:endParaRPr lang="en-US" sz="1200" b="1" dirty="0">
                <a:solidFill>
                  <a:srgbClr val="0EB3D8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67867" y="3823276"/>
              <a:ext cx="10068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EB3D8"/>
                  </a:solidFill>
                </a:rPr>
                <a:t>H. </a:t>
              </a:r>
              <a:r>
                <a:rPr lang="en-US" sz="1200" b="1" dirty="0" err="1" smtClean="0">
                  <a:solidFill>
                    <a:srgbClr val="0EB3D8"/>
                  </a:solidFill>
                </a:rPr>
                <a:t>perplexus</a:t>
              </a:r>
              <a:endParaRPr lang="en-US" sz="1200" b="1" dirty="0">
                <a:solidFill>
                  <a:srgbClr val="0EB3D8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3521" y="3229457"/>
              <a:ext cx="955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50000"/>
                    </a:schemeClr>
                  </a:solidFill>
                </a:rPr>
                <a:t>S. </a:t>
              </a:r>
              <a:r>
                <a:rPr lang="en-US" sz="1200" b="1" dirty="0" err="1" smtClean="0">
                  <a:solidFill>
                    <a:schemeClr val="bg2">
                      <a:lumMod val="50000"/>
                    </a:schemeClr>
                  </a:solidFill>
                </a:rPr>
                <a:t>tumularis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66119" y="5483412"/>
              <a:ext cx="851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EB3D8"/>
                  </a:solidFill>
                </a:rPr>
                <a:t>A. </a:t>
              </a:r>
              <a:r>
                <a:rPr lang="en-US" sz="1200" b="1" dirty="0" err="1" smtClean="0">
                  <a:solidFill>
                    <a:srgbClr val="0EB3D8"/>
                  </a:solidFill>
                </a:rPr>
                <a:t>cidaris</a:t>
              </a:r>
              <a:endParaRPr lang="en-US" sz="1200" b="1" dirty="0">
                <a:solidFill>
                  <a:srgbClr val="0EB3D8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22355" y="5543176"/>
              <a:ext cx="8815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EB3D8"/>
                  </a:solidFill>
                </a:rPr>
                <a:t>P. </a:t>
              </a:r>
              <a:r>
                <a:rPr lang="en-US" sz="1200" b="1" dirty="0" err="1" smtClean="0">
                  <a:solidFill>
                    <a:srgbClr val="0EB3D8"/>
                  </a:solidFill>
                </a:rPr>
                <a:t>vandelii</a:t>
              </a:r>
              <a:endParaRPr lang="en-US" sz="1200" b="1" dirty="0">
                <a:solidFill>
                  <a:srgbClr val="0EB3D8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41346" y="4423353"/>
              <a:ext cx="8890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EB3D8"/>
                  </a:solidFill>
                </a:rPr>
                <a:t>D. </a:t>
              </a:r>
              <a:r>
                <a:rPr lang="en-US" sz="1200" b="1" dirty="0" err="1" smtClean="0">
                  <a:solidFill>
                    <a:srgbClr val="0EB3D8"/>
                  </a:solidFill>
                </a:rPr>
                <a:t>tubifera</a:t>
              </a:r>
              <a:endParaRPr lang="en-US" sz="1200" b="1" dirty="0">
                <a:solidFill>
                  <a:srgbClr val="0EB3D8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29174" y="5214472"/>
              <a:ext cx="1001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EB3D8"/>
                  </a:solidFill>
                </a:rPr>
                <a:t>A. </a:t>
              </a:r>
              <a:r>
                <a:rPr lang="en-US" sz="1200" b="1" dirty="0" err="1" smtClean="0">
                  <a:solidFill>
                    <a:srgbClr val="0EB3D8"/>
                  </a:solidFill>
                </a:rPr>
                <a:t>meteora</a:t>
              </a:r>
              <a:endParaRPr lang="en-US" sz="1200" b="1" dirty="0">
                <a:solidFill>
                  <a:srgbClr val="0EB3D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38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stern.boundary.CH.7&amp;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08" y="467804"/>
            <a:ext cx="64008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0665" y="6315472"/>
            <a:ext cx="1241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PCO7: 0.14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2670169" y="1562342"/>
            <a:ext cx="1021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400" dirty="0">
                <a:solidFill>
                  <a:srgbClr val="0000FF"/>
                </a:solidFill>
              </a:rPr>
              <a:t>PCO2:</a:t>
            </a:r>
            <a:r>
              <a:rPr lang="en-US" sz="1400" dirty="0" smtClean="0">
                <a:solidFill>
                  <a:srgbClr val="0000FF"/>
                </a:solidFill>
              </a:rPr>
              <a:t>0.10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107575" y="76082"/>
            <a:ext cx="3956424" cy="2284623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Even on different</a:t>
            </a:r>
          </a:p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 PCO axes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884" y="2888035"/>
            <a:ext cx="2166469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chemeClr val="bg1"/>
                </a:solidFill>
              </a:rPr>
              <a:t>Provinces within Western boundary current biome</a:t>
            </a:r>
          </a:p>
          <a:p>
            <a:pPr lvl="1"/>
            <a:r>
              <a:rPr lang="en-US" sz="1600" dirty="0" smtClean="0">
                <a:solidFill>
                  <a:srgbClr val="FF00F8"/>
                </a:solidFill>
              </a:rPr>
              <a:t>Somali Current</a:t>
            </a:r>
          </a:p>
          <a:p>
            <a:pPr lvl="1"/>
            <a:r>
              <a:rPr lang="en-US" sz="1600" dirty="0" err="1" smtClean="0">
                <a:solidFill>
                  <a:srgbClr val="FFFF00"/>
                </a:solidFill>
              </a:rPr>
              <a:t>Alguhas</a:t>
            </a:r>
            <a:r>
              <a:rPr lang="en-US" sz="1600" dirty="0" smtClean="0">
                <a:solidFill>
                  <a:srgbClr val="FFFF00"/>
                </a:solidFill>
              </a:rPr>
              <a:t> Current</a:t>
            </a:r>
          </a:p>
          <a:p>
            <a:pPr lvl="1"/>
            <a:r>
              <a:rPr lang="en-US" sz="1600" dirty="0" err="1" smtClean="0">
                <a:solidFill>
                  <a:srgbClr val="00FF00"/>
                </a:solidFill>
              </a:rPr>
              <a:t>Kuroshio</a:t>
            </a:r>
            <a:r>
              <a:rPr lang="en-US" sz="1600" dirty="0" smtClean="0">
                <a:solidFill>
                  <a:srgbClr val="00FF00"/>
                </a:solidFill>
              </a:rPr>
              <a:t> Current</a:t>
            </a:r>
          </a:p>
          <a:p>
            <a:pPr lvl="1"/>
            <a:r>
              <a:rPr lang="en-US" sz="1600" dirty="0">
                <a:solidFill>
                  <a:srgbClr val="3366FF"/>
                </a:solidFill>
              </a:rPr>
              <a:t>Malvinas Current</a:t>
            </a:r>
          </a:p>
          <a:p>
            <a:pPr lvl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Gulf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Stream</a:t>
            </a:r>
          </a:p>
          <a:p>
            <a:pPr lvl="1"/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1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457200" y="180319"/>
            <a:ext cx="8229600" cy="1144587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 smtClean="0">
                <a:solidFill>
                  <a:srgbClr val="000090"/>
                </a:solidFill>
                <a:effectLst/>
                <a:cs typeface="Baskerville"/>
              </a:rPr>
              <a:t>Factors that could influence morphological disparity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14029"/>
              </p:ext>
            </p:extLst>
          </p:nvPr>
        </p:nvGraphicFramePr>
        <p:xfrm>
          <a:off x="897875" y="1557236"/>
          <a:ext cx="7498026" cy="4574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529"/>
                <a:gridCol w="1826252"/>
                <a:gridCol w="1618125"/>
                <a:gridCol w="2246120"/>
              </a:tblGrid>
              <a:tr h="11012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If regional</a:t>
                      </a:r>
                      <a:r>
                        <a:rPr lang="en-US" sz="1600" b="1" baseline="0" dirty="0" smtClean="0"/>
                        <a:t> d</a:t>
                      </a:r>
                      <a:r>
                        <a:rPr lang="en-US" sz="1600" b="1" dirty="0" smtClean="0"/>
                        <a:t>isparity is tied to</a:t>
                      </a:r>
                      <a:r>
                        <a:rPr lang="en-US" sz="1600" b="1" baseline="0" dirty="0" smtClean="0"/>
                        <a:t> a regions’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High Disparity</a:t>
                      </a:r>
                    </a:p>
                    <a:p>
                      <a:r>
                        <a:rPr lang="en-US" sz="1600" b="1" dirty="0" smtClean="0"/>
                        <a:t>Could Mean 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Low</a:t>
                      </a:r>
                      <a:r>
                        <a:rPr lang="en-US" sz="1600" b="1" baseline="0" dirty="0" smtClean="0"/>
                        <a:t> Disparity Could Mean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Predictions</a:t>
                      </a:r>
                      <a:r>
                        <a:rPr lang="en-US" sz="1600" b="1" baseline="0" dirty="0" smtClean="0"/>
                        <a:t> of </a:t>
                      </a:r>
                      <a:r>
                        <a:rPr lang="en-US" sz="1600" b="1" dirty="0" smtClean="0"/>
                        <a:t>Biome(s) w/ High Disparity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1012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Area/</a:t>
                      </a:r>
                      <a:r>
                        <a:rPr lang="en-US" sz="1600" b="1" baseline="0" dirty="0" smtClean="0"/>
                        <a:t> Latitudinal Length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Wide</a:t>
                      </a:r>
                      <a:r>
                        <a:rPr lang="en-US" sz="1600" b="0" baseline="0" dirty="0" smtClean="0"/>
                        <a:t> range of latitudes  represented</a:t>
                      </a:r>
                      <a:endParaRPr lang="en-US" sz="1600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Limited</a:t>
                      </a:r>
                      <a:r>
                        <a:rPr lang="en-US" sz="1600" b="0" baseline="0" dirty="0" smtClean="0"/>
                        <a:t> range of latitudes</a:t>
                      </a:r>
                      <a:endParaRPr lang="en-US" sz="1600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/>
                        <a:t> Gyres or long coastal currents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6152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Ecological Diversity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Many ecological niches</a:t>
                      </a:r>
                      <a:endParaRPr lang="en-US" sz="1600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Limited niches; high convergence</a:t>
                      </a:r>
                      <a:endParaRPr lang="en-US" sz="1600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Tropical</a:t>
                      </a:r>
                      <a:r>
                        <a:rPr lang="en-US" sz="1600" b="0" baseline="0" dirty="0" smtClean="0"/>
                        <a:t> biomes;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/>
                        <a:t>Vertically stratified biomes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01280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Evolutionary History</a:t>
                      </a:r>
                      <a:endParaRPr lang="en-US" sz="1200" b="0" i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Recent speciation; accumulation</a:t>
                      </a:r>
                      <a:r>
                        <a:rPr lang="en-US" sz="1600" b="0" baseline="0" dirty="0" smtClean="0"/>
                        <a:t> of taxa</a:t>
                      </a:r>
                      <a:r>
                        <a:rPr lang="en-US" sz="1600" b="0" dirty="0" smtClean="0"/>
                        <a:t>; in</a:t>
                      </a:r>
                      <a:r>
                        <a:rPr lang="en-US" sz="1600" b="0" baseline="0" dirty="0" smtClean="0"/>
                        <a:t> transition period</a:t>
                      </a:r>
                      <a:endParaRPr lang="en-US" sz="1600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/>
                        <a:t>Strong selective of frequent extinction; taxonomic incumbency</a:t>
                      </a:r>
                      <a:endParaRPr lang="en-US" sz="1600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Biomes in flux</a:t>
                      </a:r>
                    </a:p>
                    <a:p>
                      <a:r>
                        <a:rPr lang="en-US" sz="1600" b="0" baseline="0" dirty="0" smtClean="0"/>
                        <a:t>-or- </a:t>
                      </a:r>
                    </a:p>
                    <a:p>
                      <a:r>
                        <a:rPr lang="en-US" sz="1600" b="0" baseline="0" dirty="0" smtClean="0"/>
                        <a:t>cradle biomes (</a:t>
                      </a:r>
                      <a:r>
                        <a:rPr lang="en-US" sz="1600" b="0" dirty="0" smtClean="0"/>
                        <a:t>Tropical</a:t>
                      </a:r>
                      <a:r>
                        <a:rPr lang="en-US" sz="1600" b="0" baseline="0" dirty="0" smtClean="0"/>
                        <a:t>, gyre)</a:t>
                      </a:r>
                      <a:endParaRPr lang="en-US" sz="1600" b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97874" y="4841770"/>
            <a:ext cx="7498027" cy="1276076"/>
          </a:xfrm>
          <a:prstGeom prst="rect">
            <a:avLst/>
          </a:prstGeom>
          <a:solidFill>
            <a:schemeClr val="accent3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2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0" y="129793"/>
            <a:ext cx="9143999" cy="85859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3200" dirty="0" smtClean="0">
              <a:solidFill>
                <a:srgbClr val="000090"/>
              </a:solidFill>
              <a:effectLst/>
              <a:cs typeface="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751" y="329376"/>
            <a:ext cx="8004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Baskerville"/>
              </a:rPr>
              <a:t>So…</a:t>
            </a:r>
            <a:endParaRPr lang="en-US" sz="2000" dirty="0">
              <a:solidFill>
                <a:srgbClr val="0000FF"/>
              </a:solidFill>
              <a:cs typeface="Baskerville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cs typeface="Baskerville"/>
              </a:rPr>
              <a:t>Does morphological disparity vary across different pelagic provinces and pelagic biomes?</a:t>
            </a:r>
          </a:p>
          <a:p>
            <a:pPr lvl="3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cs typeface="Baskerville"/>
              </a:rPr>
              <a:t>Not really, most provinces ~0.16</a:t>
            </a:r>
          </a:p>
          <a:p>
            <a:pPr marL="914400" lvl="1" indent="-457200">
              <a:buFont typeface="Arial"/>
              <a:buChar char="•"/>
            </a:pPr>
            <a:endParaRPr lang="en-US" sz="2000" dirty="0">
              <a:solidFill>
                <a:srgbClr val="0000FF"/>
              </a:solidFill>
              <a:cs typeface="Baskerville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cs typeface="Baskerville"/>
              </a:rPr>
              <a:t>Do different biome assemblages represent a different areas of </a:t>
            </a:r>
            <a:r>
              <a:rPr lang="en-US" sz="2000" dirty="0" err="1" smtClean="0">
                <a:solidFill>
                  <a:srgbClr val="0000FF"/>
                </a:solidFill>
                <a:cs typeface="Baskerville"/>
              </a:rPr>
              <a:t>morphospace</a:t>
            </a:r>
            <a:r>
              <a:rPr lang="en-US" sz="2000" dirty="0" smtClean="0">
                <a:solidFill>
                  <a:srgbClr val="0000FF"/>
                </a:solidFill>
                <a:cs typeface="Baskerville"/>
              </a:rPr>
              <a:t>?</a:t>
            </a:r>
          </a:p>
          <a:p>
            <a:pPr lvl="3"/>
            <a:r>
              <a:rPr lang="en-US" sz="2000" dirty="0" smtClean="0">
                <a:solidFill>
                  <a:srgbClr val="4CB508"/>
                </a:solidFill>
                <a:cs typeface="Baskerville"/>
              </a:rPr>
              <a:t>Not really, there is a lot of overlap</a:t>
            </a:r>
            <a:endParaRPr lang="en-US" sz="2000" dirty="0" smtClean="0">
              <a:solidFill>
                <a:srgbClr val="0000FF"/>
              </a:solidFill>
              <a:cs typeface="Baskerville"/>
            </a:endParaRPr>
          </a:p>
          <a:p>
            <a:pPr marL="457200" indent="-457200">
              <a:buFont typeface="Wingdings" charset="2"/>
              <a:buChar char="²"/>
            </a:pPr>
            <a:endParaRPr lang="en-US" sz="2000" dirty="0">
              <a:solidFill>
                <a:srgbClr val="0000FF"/>
              </a:solidFill>
              <a:cs typeface="Baskerville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0" y="3218875"/>
            <a:ext cx="9259591" cy="2950367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There is minimal variation in morphological disparity and </a:t>
            </a:r>
            <a:r>
              <a:rPr lang="en-GB" sz="3200" dirty="0" err="1" smtClean="0">
                <a:solidFill>
                  <a:srgbClr val="000090"/>
                </a:solidFill>
                <a:effectLst/>
                <a:cs typeface="Baskerville"/>
              </a:rPr>
              <a:t>morphospace</a:t>
            </a: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 occupation across biomes and provinces in the modern, which suggests that major changes in either over time are likely tied to </a:t>
            </a:r>
            <a:r>
              <a:rPr lang="en-GB" sz="3200" u="sng" dirty="0" smtClean="0">
                <a:solidFill>
                  <a:srgbClr val="000090"/>
                </a:solidFill>
                <a:effectLst/>
                <a:cs typeface="Baskerville"/>
              </a:rPr>
              <a:t>profound</a:t>
            </a: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 biological or environmental changes</a:t>
            </a:r>
          </a:p>
        </p:txBody>
      </p:sp>
    </p:spTree>
    <p:extLst>
      <p:ext uri="{BB962C8B-B14F-4D97-AF65-F5344CB8AC3E}">
        <p14:creationId xmlns:p14="http://schemas.microsoft.com/office/powerpoint/2010/main" val="360868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5183" y="1272299"/>
            <a:ext cx="2262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Michael Foote</a:t>
            </a:r>
          </a:p>
          <a:p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Kevin Boyce</a:t>
            </a:r>
          </a:p>
          <a:p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Maureen Coleman</a:t>
            </a:r>
          </a:p>
          <a:p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Dave </a:t>
            </a:r>
            <a:r>
              <a:rPr lang="en-US" sz="1600" b="1" dirty="0" err="1" smtClean="0">
                <a:solidFill>
                  <a:srgbClr val="0000FF"/>
                </a:solidFill>
                <a:cs typeface="Baskerville"/>
              </a:rPr>
              <a:t>Jablonski</a:t>
            </a:r>
            <a:endParaRPr lang="en-US" sz="1600" b="1" dirty="0" smtClean="0">
              <a:solidFill>
                <a:srgbClr val="0000FF"/>
              </a:solidFill>
              <a:cs typeface="Baskerville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Susan Kidwell</a:t>
            </a:r>
          </a:p>
          <a:p>
            <a:endParaRPr lang="en-US" sz="1600" b="1" dirty="0">
              <a:solidFill>
                <a:srgbClr val="0000FF"/>
              </a:solidFill>
              <a:cs typeface="Baskerville"/>
            </a:endParaRPr>
          </a:p>
          <a:p>
            <a:r>
              <a:rPr lang="en-US" sz="1600" b="1" dirty="0">
                <a:solidFill>
                  <a:srgbClr val="0000FF"/>
                </a:solidFill>
                <a:cs typeface="Baskerville"/>
              </a:rPr>
              <a:t>Jeremy Young and all Nannotax3 </a:t>
            </a:r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contributors</a:t>
            </a:r>
          </a:p>
          <a:p>
            <a:endParaRPr lang="en-US" sz="1600" b="1" dirty="0">
              <a:solidFill>
                <a:srgbClr val="0000FF"/>
              </a:solidFill>
              <a:cs typeface="Baskerville"/>
            </a:endParaRPr>
          </a:p>
          <a:p>
            <a:r>
              <a:rPr lang="en-US" sz="1600" b="1" dirty="0">
                <a:solidFill>
                  <a:srgbClr val="0000FF"/>
                </a:solidFill>
                <a:cs typeface="Baskerville"/>
              </a:rPr>
              <a:t>Michael </a:t>
            </a:r>
            <a:r>
              <a:rPr lang="en-US" sz="1600" b="1" dirty="0" err="1">
                <a:solidFill>
                  <a:srgbClr val="0000FF"/>
                </a:solidFill>
                <a:cs typeface="Baskerville"/>
              </a:rPr>
              <a:t>LaBarbera</a:t>
            </a:r>
            <a:endParaRPr lang="en-US" sz="1600" b="1" dirty="0">
              <a:solidFill>
                <a:srgbClr val="0000FF"/>
              </a:solidFill>
              <a:cs typeface="Baskerville"/>
            </a:endParaRPr>
          </a:p>
          <a:p>
            <a:r>
              <a:rPr lang="en-US" sz="1600" b="1" dirty="0">
                <a:solidFill>
                  <a:srgbClr val="0000FF"/>
                </a:solidFill>
                <a:cs typeface="Baskerville"/>
              </a:rPr>
              <a:t>Marie-Pierre </a:t>
            </a:r>
            <a:r>
              <a:rPr lang="en-US" sz="1600" b="1" dirty="0" err="1">
                <a:solidFill>
                  <a:srgbClr val="0000FF"/>
                </a:solidFill>
                <a:cs typeface="Baskerville"/>
              </a:rPr>
              <a:t>Aubry</a:t>
            </a:r>
            <a:endParaRPr lang="en-US" sz="1600" b="1" dirty="0">
              <a:solidFill>
                <a:srgbClr val="0000FF"/>
              </a:solidFill>
              <a:cs typeface="Baskerville"/>
            </a:endParaRPr>
          </a:p>
          <a:p>
            <a:r>
              <a:rPr lang="en-US" sz="1600" b="1" dirty="0">
                <a:solidFill>
                  <a:srgbClr val="0000FF"/>
                </a:solidFill>
                <a:cs typeface="Baskerville"/>
              </a:rPr>
              <a:t>Kathleen </a:t>
            </a:r>
            <a:r>
              <a:rPr lang="en-US" sz="1600" b="1" dirty="0" err="1">
                <a:solidFill>
                  <a:srgbClr val="0000FF"/>
                </a:solidFill>
                <a:cs typeface="Baskerville"/>
              </a:rPr>
              <a:t>Ritterbush</a:t>
            </a:r>
            <a:endParaRPr lang="en-US" sz="1600" b="1" dirty="0">
              <a:solidFill>
                <a:srgbClr val="0000FF"/>
              </a:solidFill>
              <a:cs typeface="Baskerville"/>
            </a:endParaRPr>
          </a:p>
          <a:p>
            <a:r>
              <a:rPr lang="en-US" sz="1600" b="1" dirty="0">
                <a:solidFill>
                  <a:srgbClr val="0000FF"/>
                </a:solidFill>
                <a:cs typeface="Baskerville"/>
              </a:rPr>
              <a:t>Mark Webster</a:t>
            </a:r>
          </a:p>
          <a:p>
            <a:r>
              <a:rPr lang="en-US" sz="1600" b="1" dirty="0">
                <a:solidFill>
                  <a:srgbClr val="0000FF"/>
                </a:solidFill>
                <a:cs typeface="Baskerville"/>
              </a:rPr>
              <a:t>Andy </a:t>
            </a:r>
            <a:r>
              <a:rPr lang="en-US" sz="1600" b="1" dirty="0" err="1">
                <a:solidFill>
                  <a:srgbClr val="0000FF"/>
                </a:solidFill>
                <a:cs typeface="Baskerville"/>
              </a:rPr>
              <a:t>Michaelson</a:t>
            </a:r>
            <a:endParaRPr lang="en-US" sz="1600" b="1" dirty="0">
              <a:solidFill>
                <a:srgbClr val="0000FF"/>
              </a:solidFill>
              <a:cs typeface="Baskerville"/>
            </a:endParaRPr>
          </a:p>
          <a:p>
            <a:endParaRPr lang="en-US" sz="1600" b="1" dirty="0" smtClean="0">
              <a:solidFill>
                <a:srgbClr val="0000FF"/>
              </a:solidFill>
              <a:cs typeface="Baskerville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457200" y="60371"/>
            <a:ext cx="8229600" cy="1144587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 smtClean="0">
                <a:solidFill>
                  <a:srgbClr val="000090"/>
                </a:solidFill>
                <a:effectLst/>
                <a:cs typeface="Baskerville"/>
              </a:rPr>
              <a:t>Acknowledgments </a:t>
            </a:r>
          </a:p>
        </p:txBody>
      </p:sp>
      <p:pic>
        <p:nvPicPr>
          <p:cNvPr id="2" name="Picture 1" descr="tmslogocornertextve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4" y="4083625"/>
            <a:ext cx="1667795" cy="2223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604" y="1270727"/>
            <a:ext cx="2771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The </a:t>
            </a:r>
            <a:r>
              <a:rPr lang="en-US" sz="1600" b="1" dirty="0" err="1" smtClean="0">
                <a:solidFill>
                  <a:srgbClr val="0000FF"/>
                </a:solidFill>
                <a:cs typeface="Baskerville"/>
              </a:rPr>
              <a:t>Micropalaeontological</a:t>
            </a:r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 Society </a:t>
            </a:r>
          </a:p>
          <a:p>
            <a:endParaRPr lang="en-US" sz="1600" b="1" dirty="0">
              <a:solidFill>
                <a:srgbClr val="0000FF"/>
              </a:solidFill>
              <a:cs typeface="Baskerville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University of Chicago Graduate Student Affairs</a:t>
            </a:r>
          </a:p>
          <a:p>
            <a:endParaRPr lang="en-US" sz="1600" b="1" dirty="0" smtClean="0">
              <a:solidFill>
                <a:srgbClr val="0000FF"/>
              </a:solidFill>
              <a:cs typeface="Baskerville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Committee on Evolutionary Biology Hinds Fund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29715" y="1271513"/>
            <a:ext cx="22283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Jonathan </a:t>
            </a:r>
            <a:r>
              <a:rPr lang="en-US" sz="1600" b="1" dirty="0">
                <a:solidFill>
                  <a:srgbClr val="0000FF"/>
                </a:solidFill>
                <a:cs typeface="Baskerville"/>
              </a:rPr>
              <a:t>Mitchell</a:t>
            </a:r>
          </a:p>
          <a:p>
            <a:r>
              <a:rPr lang="en-US" sz="1600" b="1" dirty="0">
                <a:solidFill>
                  <a:srgbClr val="0000FF"/>
                </a:solidFill>
                <a:cs typeface="Baskerville"/>
              </a:rPr>
              <a:t>Stewart Edie</a:t>
            </a:r>
          </a:p>
          <a:p>
            <a:r>
              <a:rPr lang="en-US" sz="1600" b="1" dirty="0">
                <a:solidFill>
                  <a:srgbClr val="0000FF"/>
                </a:solidFill>
                <a:cs typeface="Baskerville"/>
              </a:rPr>
              <a:t>David </a:t>
            </a:r>
            <a:r>
              <a:rPr lang="en-US" sz="1600" b="1" dirty="0" err="1">
                <a:solidFill>
                  <a:srgbClr val="0000FF"/>
                </a:solidFill>
                <a:cs typeface="Baskerville"/>
              </a:rPr>
              <a:t>Bapst</a:t>
            </a:r>
            <a:endParaRPr lang="en-US" sz="1600" b="1" dirty="0">
              <a:solidFill>
                <a:srgbClr val="0000FF"/>
              </a:solidFill>
              <a:cs typeface="Baskerville"/>
            </a:endParaRPr>
          </a:p>
          <a:p>
            <a:r>
              <a:rPr lang="en-US" sz="1600" b="1" dirty="0">
                <a:solidFill>
                  <a:srgbClr val="0000FF"/>
                </a:solidFill>
                <a:cs typeface="Baskerville"/>
              </a:rPr>
              <a:t>Nadia </a:t>
            </a:r>
            <a:r>
              <a:rPr lang="en-US" sz="1600" b="1" dirty="0" err="1">
                <a:solidFill>
                  <a:srgbClr val="0000FF"/>
                </a:solidFill>
                <a:cs typeface="Baskerville"/>
              </a:rPr>
              <a:t>Pierrehumbert</a:t>
            </a:r>
            <a:endParaRPr lang="en-US" sz="1600" b="1" dirty="0">
              <a:solidFill>
                <a:srgbClr val="0000FF"/>
              </a:solidFill>
              <a:cs typeface="Baskerville"/>
            </a:endParaRPr>
          </a:p>
          <a:p>
            <a:r>
              <a:rPr lang="en-US" sz="1600" b="1" dirty="0">
                <a:solidFill>
                  <a:srgbClr val="0000FF"/>
                </a:solidFill>
                <a:cs typeface="Baskerville"/>
              </a:rPr>
              <a:t>Peter Smits</a:t>
            </a:r>
          </a:p>
          <a:p>
            <a:r>
              <a:rPr lang="en-US" sz="1600" b="1" dirty="0">
                <a:solidFill>
                  <a:srgbClr val="0000FF"/>
                </a:solidFill>
                <a:cs typeface="Baskerville"/>
              </a:rPr>
              <a:t>Marie </a:t>
            </a:r>
            <a:r>
              <a:rPr lang="en-US" sz="1600" b="1" dirty="0" err="1" smtClean="0">
                <a:solidFill>
                  <a:srgbClr val="0000FF"/>
                </a:solidFill>
                <a:cs typeface="Baskerville"/>
              </a:rPr>
              <a:t>Hoerner</a:t>
            </a:r>
            <a:endParaRPr lang="en-US" sz="1600" b="1" dirty="0">
              <a:solidFill>
                <a:srgbClr val="0000FF"/>
              </a:solidFill>
              <a:cs typeface="Baskerville"/>
            </a:endParaRPr>
          </a:p>
          <a:p>
            <a:r>
              <a:rPr lang="en-US" sz="1600" b="1" dirty="0">
                <a:solidFill>
                  <a:srgbClr val="0000FF"/>
                </a:solidFill>
                <a:cs typeface="Baskerville"/>
              </a:rPr>
              <a:t>And all my other fellow graduate students at the University of Chicago</a:t>
            </a:r>
          </a:p>
          <a:p>
            <a:endParaRPr lang="en-US" sz="1600" dirty="0"/>
          </a:p>
          <a:p>
            <a:endParaRPr lang="en-US" sz="1600" b="1" dirty="0" smtClean="0">
              <a:solidFill>
                <a:srgbClr val="0000FF"/>
              </a:solidFill>
              <a:cs typeface="Baskerville"/>
            </a:endParaRPr>
          </a:p>
        </p:txBody>
      </p:sp>
      <p:pic>
        <p:nvPicPr>
          <p:cNvPr id="9" name="Picture 8" descr="unnam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01" y="5057951"/>
            <a:ext cx="2765576" cy="1045733"/>
          </a:xfrm>
          <a:prstGeom prst="rect">
            <a:avLst/>
          </a:prstGeom>
        </p:spPr>
      </p:pic>
      <p:pic>
        <p:nvPicPr>
          <p:cNvPr id="10" name="Picture 9" descr="UC-Shield-fall-201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02" y="4485187"/>
            <a:ext cx="1481398" cy="182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0" y="84970"/>
            <a:ext cx="9143999" cy="85859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	What else can we look at?</a:t>
            </a:r>
          </a:p>
        </p:txBody>
      </p:sp>
      <p:pic>
        <p:nvPicPr>
          <p:cNvPr id="2" name="Picture 1" descr="Screen Shot 2014-10-19 at 11.28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42" y="779206"/>
            <a:ext cx="6188457" cy="53937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438" y="1189519"/>
            <a:ext cx="3059131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000" b="1" dirty="0" smtClean="0">
                <a:solidFill>
                  <a:srgbClr val="0000FF"/>
                </a:solidFill>
                <a:cs typeface="Baskerville"/>
              </a:rPr>
              <a:t>We can partition biomes by depth.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cs typeface="Baskerville"/>
              </a:rPr>
              <a:t>Upper/lower photic zone 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cs typeface="Baskerville"/>
              </a:rPr>
              <a:t>Depth of thermocline</a:t>
            </a:r>
            <a:endParaRPr lang="en-US" sz="2000" dirty="0">
              <a:solidFill>
                <a:srgbClr val="0000FF"/>
              </a:solidFill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439" y="5799921"/>
            <a:ext cx="276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90"/>
                </a:solidFill>
                <a:latin typeface="Baskerville"/>
                <a:cs typeface="Baskerville"/>
              </a:rPr>
              <a:t>Dimiza</a:t>
            </a:r>
            <a:r>
              <a:rPr lang="en-US" sz="1200" dirty="0" smtClean="0">
                <a:solidFill>
                  <a:srgbClr val="000090"/>
                </a:solidFill>
                <a:latin typeface="Baskerville"/>
                <a:cs typeface="Baskerville"/>
              </a:rPr>
              <a:t>, </a:t>
            </a:r>
            <a:r>
              <a:rPr lang="en-US" sz="1200" dirty="0" err="1" smtClean="0">
                <a:solidFill>
                  <a:srgbClr val="000090"/>
                </a:solidFill>
                <a:latin typeface="Baskerville"/>
                <a:cs typeface="Baskerville"/>
              </a:rPr>
              <a:t>Triantaphyllou</a:t>
            </a:r>
            <a:r>
              <a:rPr lang="en-US" sz="1200" dirty="0" smtClean="0">
                <a:solidFill>
                  <a:srgbClr val="000090"/>
                </a:solidFill>
                <a:latin typeface="Baskerville"/>
                <a:cs typeface="Baskerville"/>
              </a:rPr>
              <a:t> &amp; </a:t>
            </a:r>
            <a:r>
              <a:rPr lang="en-US" sz="1200" dirty="0" err="1" smtClean="0">
                <a:solidFill>
                  <a:srgbClr val="000090"/>
                </a:solidFill>
                <a:latin typeface="Baskerville"/>
                <a:cs typeface="Baskerville"/>
              </a:rPr>
              <a:t>Dermitzakis</a:t>
            </a:r>
            <a:r>
              <a:rPr lang="en-US" sz="1200" dirty="0" smtClean="0">
                <a:solidFill>
                  <a:srgbClr val="000090"/>
                </a:solidFill>
                <a:latin typeface="Baskerville"/>
                <a:cs typeface="Baskerville"/>
              </a:rPr>
              <a:t>, 2008. Hellenic Journal of Geosciences, 43: 7-20</a:t>
            </a:r>
            <a:endParaRPr lang="en-US" sz="1200" dirty="0">
              <a:solidFill>
                <a:srgbClr val="00009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31663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742454" y="2255365"/>
            <a:ext cx="5164843" cy="4158970"/>
            <a:chOff x="163111" y="1214044"/>
            <a:chExt cx="5738714" cy="4621078"/>
          </a:xfrm>
        </p:grpSpPr>
        <p:sp>
          <p:nvSpPr>
            <p:cNvPr id="15" name="Oval 14"/>
            <p:cNvSpPr/>
            <p:nvPr/>
          </p:nvSpPr>
          <p:spPr>
            <a:xfrm>
              <a:off x="1944533" y="1214044"/>
              <a:ext cx="2721974" cy="2596859"/>
            </a:xfrm>
            <a:prstGeom prst="ellipse">
              <a:avLst/>
            </a:prstGeom>
            <a:solidFill>
              <a:schemeClr val="accent4">
                <a:alpha val="61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23325" y="1820495"/>
              <a:ext cx="1745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8000"/>
                  </a:solidFill>
                </a:rPr>
                <a:t>Environmental Exchange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63111" y="1939833"/>
              <a:ext cx="2721974" cy="2596859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61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5080" y="2728151"/>
              <a:ext cx="1319453" cy="65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Sinking Behavior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179851" y="2716018"/>
              <a:ext cx="2721974" cy="2596859"/>
            </a:xfrm>
            <a:prstGeom prst="ellipse">
              <a:avLst/>
            </a:prstGeom>
            <a:solidFill>
              <a:schemeClr val="accent5">
                <a:alpha val="61000"/>
              </a:schemeClr>
            </a:solidFill>
            <a:ln>
              <a:solidFill>
                <a:schemeClr val="accent5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154812" y="3238263"/>
              <a:ext cx="2721974" cy="259685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1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76786" y="3687555"/>
              <a:ext cx="17626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5">
                      <a:lumMod val="25000"/>
                    </a:schemeClr>
                  </a:solidFill>
                </a:rPr>
                <a:t>Biotic Interactions</a:t>
              </a:r>
              <a:endParaRPr lang="en-US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49876" y="4751212"/>
              <a:ext cx="17468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accent2">
                      <a:lumMod val="50000"/>
                    </a:schemeClr>
                  </a:solidFill>
                </a:rPr>
                <a:t>Coccosphere</a:t>
              </a:r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 Architecture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28" name="Picture 27" descr="Young_etal_2003_125-29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21" y="533372"/>
            <a:ext cx="1982179" cy="1585741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5574381" y="4077162"/>
            <a:ext cx="638735" cy="461772"/>
          </a:xfrm>
          <a:custGeom>
            <a:avLst/>
            <a:gdLst>
              <a:gd name="connsiteX0" fmla="*/ 8584 w 709706"/>
              <a:gd name="connsiteY0" fmla="*/ 45260 h 513080"/>
              <a:gd name="connsiteX1" fmla="*/ 239937 w 709706"/>
              <a:gd name="connsiteY1" fmla="*/ 5881 h 513080"/>
              <a:gd name="connsiteX2" fmla="*/ 510670 w 709706"/>
              <a:gd name="connsiteY2" fmla="*/ 5881 h 513080"/>
              <a:gd name="connsiteX3" fmla="*/ 697722 w 709706"/>
              <a:gd name="connsiteY3" fmla="*/ 60027 h 513080"/>
              <a:gd name="connsiteX4" fmla="*/ 687877 w 709706"/>
              <a:gd name="connsiteY4" fmla="*/ 128939 h 513080"/>
              <a:gd name="connsiteX5" fmla="*/ 663265 w 709706"/>
              <a:gd name="connsiteY5" fmla="*/ 276608 h 513080"/>
              <a:gd name="connsiteX6" fmla="*/ 609118 w 709706"/>
              <a:gd name="connsiteY6" fmla="*/ 458733 h 513080"/>
              <a:gd name="connsiteX7" fmla="*/ 589429 w 709706"/>
              <a:gd name="connsiteY7" fmla="*/ 512879 h 513080"/>
              <a:gd name="connsiteX8" fmla="*/ 579584 w 709706"/>
              <a:gd name="connsiteY8" fmla="*/ 473500 h 513080"/>
              <a:gd name="connsiteX9" fmla="*/ 382687 w 709706"/>
              <a:gd name="connsiteY9" fmla="*/ 384899 h 513080"/>
              <a:gd name="connsiteX10" fmla="*/ 235015 w 709706"/>
              <a:gd name="connsiteY10" fmla="*/ 296297 h 513080"/>
              <a:gd name="connsiteX11" fmla="*/ 131644 w 709706"/>
              <a:gd name="connsiteY11" fmla="*/ 202774 h 513080"/>
              <a:gd name="connsiteX12" fmla="*/ 57808 w 709706"/>
              <a:gd name="connsiteY12" fmla="*/ 124017 h 513080"/>
              <a:gd name="connsiteX13" fmla="*/ 8584 w 709706"/>
              <a:gd name="connsiteY13" fmla="*/ 45260 h 51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9706" h="513080">
                <a:moveTo>
                  <a:pt x="8584" y="45260"/>
                </a:moveTo>
                <a:cubicBezTo>
                  <a:pt x="38939" y="25571"/>
                  <a:pt x="156256" y="12444"/>
                  <a:pt x="239937" y="5881"/>
                </a:cubicBezTo>
                <a:cubicBezTo>
                  <a:pt x="323618" y="-682"/>
                  <a:pt x="434373" y="-3143"/>
                  <a:pt x="510670" y="5881"/>
                </a:cubicBezTo>
                <a:cubicBezTo>
                  <a:pt x="586968" y="14905"/>
                  <a:pt x="668188" y="39517"/>
                  <a:pt x="697722" y="60027"/>
                </a:cubicBezTo>
                <a:cubicBezTo>
                  <a:pt x="727256" y="80537"/>
                  <a:pt x="693620" y="92842"/>
                  <a:pt x="687877" y="128939"/>
                </a:cubicBezTo>
                <a:cubicBezTo>
                  <a:pt x="682134" y="165036"/>
                  <a:pt x="676391" y="221642"/>
                  <a:pt x="663265" y="276608"/>
                </a:cubicBezTo>
                <a:cubicBezTo>
                  <a:pt x="650139" y="331574"/>
                  <a:pt x="621424" y="419355"/>
                  <a:pt x="609118" y="458733"/>
                </a:cubicBezTo>
                <a:cubicBezTo>
                  <a:pt x="596812" y="498111"/>
                  <a:pt x="594351" y="510418"/>
                  <a:pt x="589429" y="512879"/>
                </a:cubicBezTo>
                <a:cubicBezTo>
                  <a:pt x="584507" y="515340"/>
                  <a:pt x="614041" y="494830"/>
                  <a:pt x="579584" y="473500"/>
                </a:cubicBezTo>
                <a:cubicBezTo>
                  <a:pt x="545127" y="452170"/>
                  <a:pt x="440115" y="414433"/>
                  <a:pt x="382687" y="384899"/>
                </a:cubicBezTo>
                <a:cubicBezTo>
                  <a:pt x="325259" y="355365"/>
                  <a:pt x="276856" y="326651"/>
                  <a:pt x="235015" y="296297"/>
                </a:cubicBezTo>
                <a:cubicBezTo>
                  <a:pt x="193175" y="265943"/>
                  <a:pt x="161178" y="231487"/>
                  <a:pt x="131644" y="202774"/>
                </a:cubicBezTo>
                <a:cubicBezTo>
                  <a:pt x="102110" y="174061"/>
                  <a:pt x="79139" y="151090"/>
                  <a:pt x="57808" y="124017"/>
                </a:cubicBezTo>
                <a:cubicBezTo>
                  <a:pt x="36478" y="96944"/>
                  <a:pt x="-21771" y="64949"/>
                  <a:pt x="8584" y="45260"/>
                </a:cubicBezTo>
                <a:close/>
              </a:path>
            </a:pathLst>
          </a:cu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8" idx="2"/>
          </p:cNvCxnSpPr>
          <p:nvPr/>
        </p:nvCxnSpPr>
        <p:spPr>
          <a:xfrm flipH="1">
            <a:off x="5956647" y="2119113"/>
            <a:ext cx="1838864" cy="2086004"/>
          </a:xfrm>
          <a:prstGeom prst="straightConnector1">
            <a:avLst/>
          </a:prstGeom>
          <a:ln w="57150"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 txBox="1">
            <a:spLocks noChangeArrowheads="1"/>
          </p:cNvSpPr>
          <p:nvPr/>
        </p:nvSpPr>
        <p:spPr>
          <a:xfrm>
            <a:off x="0" y="84970"/>
            <a:ext cx="9143999" cy="85859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	What else can we look at?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9663" y="1188450"/>
            <a:ext cx="2169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cs typeface="Baskerville"/>
              </a:rPr>
              <a:t>Protruding structure in the central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2438" y="1189519"/>
            <a:ext cx="3412562" cy="488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000" b="1" dirty="0" smtClean="0">
                <a:solidFill>
                  <a:srgbClr val="0000FF"/>
                </a:solidFill>
                <a:cs typeface="Baskerville"/>
              </a:rPr>
              <a:t>We can partition biomes by depth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²"/>
            </a:pPr>
            <a:endParaRPr lang="en-US" sz="2000" b="1" dirty="0" smtClean="0">
              <a:solidFill>
                <a:srgbClr val="0000FF"/>
              </a:solidFill>
              <a:cs typeface="Baskerville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000" b="1" dirty="0" smtClean="0">
                <a:solidFill>
                  <a:srgbClr val="0000FF"/>
                </a:solidFill>
                <a:cs typeface="Baskerville"/>
              </a:rPr>
              <a:t>We can test biological hypotheses for where trait  occurrence out to be higher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cs typeface="Baskerville"/>
              </a:rPr>
              <a:t>Protruding structure increases drag 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cs typeface="Baskerville"/>
              </a:rPr>
              <a:t>Expect </a:t>
            </a:r>
            <a:r>
              <a:rPr lang="en-US" sz="2000" dirty="0">
                <a:solidFill>
                  <a:srgbClr val="0000FF"/>
                </a:solidFill>
                <a:cs typeface="Baskerville"/>
              </a:rPr>
              <a:t>high occurrence in highly stratified water column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000" b="1" dirty="0" smtClean="0">
              <a:solidFill>
                <a:srgbClr val="0000FF"/>
              </a:solidFill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35192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457200" y="-2349"/>
            <a:ext cx="8229600" cy="1144587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The pelagic realm is spatially heterogeneous</a:t>
            </a:r>
          </a:p>
        </p:txBody>
      </p:sp>
      <p:pic>
        <p:nvPicPr>
          <p:cNvPr id="4" name="Picture 3" descr="Sigman&amp;Hain_NatureEdu-626_1_2.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1"/>
          <a:stretch/>
        </p:blipFill>
        <p:spPr>
          <a:xfrm>
            <a:off x="4198253" y="1040828"/>
            <a:ext cx="4716427" cy="5045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6272" y="6153648"/>
            <a:ext cx="582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Sigman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, D. M. &amp; 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Hain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, M. P. (2012) The Biological Productivity of the Ocean. 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Nature Education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Knowledge 3(10):21</a:t>
            </a:r>
          </a:p>
          <a:p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406717" y="3586909"/>
            <a:ext cx="478313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	Nitrate (</a:t>
            </a:r>
            <a:r>
              <a:rPr lang="el-GR" sz="800" dirty="0" smtClean="0"/>
              <a:t>μ</a:t>
            </a:r>
            <a:r>
              <a:rPr lang="en-US" sz="800" dirty="0" err="1" smtClean="0"/>
              <a:t>mol</a:t>
            </a:r>
            <a:r>
              <a:rPr lang="en-US" sz="800" dirty="0" smtClean="0"/>
              <a:t>)		Chlorophyll a (mg/m3)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5279205" y="1026961"/>
            <a:ext cx="274687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January, February, March</a:t>
            </a:r>
            <a:endParaRPr lang="en-US" sz="1000" dirty="0"/>
          </a:p>
        </p:txBody>
      </p:sp>
      <p:pic>
        <p:nvPicPr>
          <p:cNvPr id="13" name="Picture 12" descr="underwater-sunlight-takau9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1" y="1273182"/>
            <a:ext cx="3598918" cy="47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0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457200" y="-2349"/>
            <a:ext cx="8229600" cy="1144587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Phytoplankton can be morphologically complex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8017" y="995700"/>
            <a:ext cx="8809576" cy="5597830"/>
            <a:chOff x="107462" y="1122699"/>
            <a:chExt cx="8809576" cy="5597830"/>
          </a:xfrm>
        </p:grpSpPr>
        <p:sp>
          <p:nvSpPr>
            <p:cNvPr id="17" name="Rectangle 16"/>
            <p:cNvSpPr/>
            <p:nvPr/>
          </p:nvSpPr>
          <p:spPr>
            <a:xfrm>
              <a:off x="107462" y="1122699"/>
              <a:ext cx="8809576" cy="559783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Screen Shot 2014-10-06 at 8.48.2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12"/>
            <a:stretch/>
          </p:blipFill>
          <p:spPr>
            <a:xfrm>
              <a:off x="187550" y="1803578"/>
              <a:ext cx="2441162" cy="2326658"/>
            </a:xfrm>
            <a:prstGeom prst="rect">
              <a:avLst/>
            </a:prstGeom>
          </p:spPr>
        </p:pic>
        <p:pic>
          <p:nvPicPr>
            <p:cNvPr id="10" name="Picture 9" descr="acanthoica_quattrospina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20" r="22697"/>
            <a:stretch/>
          </p:blipFill>
          <p:spPr>
            <a:xfrm>
              <a:off x="2436409" y="2545661"/>
              <a:ext cx="2180876" cy="3657600"/>
            </a:xfrm>
            <a:prstGeom prst="rect">
              <a:avLst/>
            </a:prstGeom>
          </p:spPr>
        </p:pic>
        <p:pic>
          <p:nvPicPr>
            <p:cNvPr id="9" name="Picture 8" descr="Screen Shot 2014-10-06 at 8.19.26 P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6"/>
            <a:stretch/>
          </p:blipFill>
          <p:spPr>
            <a:xfrm>
              <a:off x="2423276" y="1122699"/>
              <a:ext cx="1704446" cy="1554480"/>
            </a:xfrm>
            <a:prstGeom prst="rect">
              <a:avLst/>
            </a:prstGeom>
          </p:spPr>
        </p:pic>
        <p:pic>
          <p:nvPicPr>
            <p:cNvPr id="11" name="Picture 10" descr="ophiaster.formosus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59" b="12526"/>
            <a:stretch/>
          </p:blipFill>
          <p:spPr>
            <a:xfrm rot="16200000">
              <a:off x="4365819" y="2035857"/>
              <a:ext cx="5444838" cy="3657600"/>
            </a:xfrm>
            <a:prstGeom prst="rect">
              <a:avLst/>
            </a:prstGeom>
          </p:spPr>
        </p:pic>
        <p:pic>
          <p:nvPicPr>
            <p:cNvPr id="4" name="Picture 3" descr="cruciplacolithus.neohelis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114" y="1161775"/>
              <a:ext cx="1440026" cy="1371600"/>
            </a:xfrm>
            <a:prstGeom prst="rect">
              <a:avLst/>
            </a:prstGeom>
          </p:spPr>
        </p:pic>
        <p:pic>
          <p:nvPicPr>
            <p:cNvPr id="2" name="Picture 1" descr="Young_unpubl_CalcidiscusA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420" y="5032307"/>
              <a:ext cx="1619348" cy="1574366"/>
            </a:xfrm>
            <a:prstGeom prst="rect">
              <a:avLst/>
            </a:prstGeom>
          </p:spPr>
        </p:pic>
        <p:pic>
          <p:nvPicPr>
            <p:cNvPr id="5" name="Picture 4" descr="e.hux.a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516" y="2520187"/>
              <a:ext cx="953136" cy="914400"/>
            </a:xfrm>
            <a:prstGeom prst="rect">
              <a:avLst/>
            </a:prstGeom>
          </p:spPr>
        </p:pic>
        <p:pic>
          <p:nvPicPr>
            <p:cNvPr id="6" name="Picture 5" descr="g.ericsonia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925" y="4315847"/>
              <a:ext cx="1112108" cy="1097280"/>
            </a:xfrm>
            <a:prstGeom prst="rect">
              <a:avLst/>
            </a:prstGeom>
          </p:spPr>
        </p:pic>
        <p:pic>
          <p:nvPicPr>
            <p:cNvPr id="13" name="Picture 12" descr="pontosphaera.syracusana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76" y="4208388"/>
              <a:ext cx="2273764" cy="2176949"/>
            </a:xfrm>
            <a:prstGeom prst="rect">
              <a:avLst/>
            </a:prstGeom>
          </p:spPr>
        </p:pic>
        <p:pic>
          <p:nvPicPr>
            <p:cNvPr id="14" name="Picture 13" descr="solisphaera.turbinella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921" y="3025787"/>
              <a:ext cx="1136808" cy="1097280"/>
            </a:xfrm>
            <a:prstGeom prst="rect">
              <a:avLst/>
            </a:prstGeom>
          </p:spPr>
        </p:pic>
        <p:pic>
          <p:nvPicPr>
            <p:cNvPr id="7" name="Picture 6" descr="e.huxleyi.corona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649" y="2833483"/>
              <a:ext cx="1032441" cy="1005840"/>
            </a:xfrm>
            <a:prstGeom prst="rect">
              <a:avLst/>
            </a:prstGeom>
          </p:spPr>
        </p:pic>
        <p:pic>
          <p:nvPicPr>
            <p:cNvPr id="16" name="Picture 15" descr="Screen Shot 2014-10-06 at 8.52.16 PM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3"/>
            <a:stretch/>
          </p:blipFill>
          <p:spPr>
            <a:xfrm>
              <a:off x="4205056" y="3663933"/>
              <a:ext cx="1344565" cy="118872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78016" y="995700"/>
            <a:ext cx="239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Baskerville"/>
                <a:cs typeface="Baskerville"/>
              </a:rPr>
              <a:t>Young, J. R., </a:t>
            </a:r>
            <a:r>
              <a:rPr lang="en-US" sz="1000" dirty="0" err="1" smtClean="0">
                <a:solidFill>
                  <a:schemeClr val="bg1"/>
                </a:solidFill>
                <a:latin typeface="Baskerville"/>
                <a:cs typeface="Baskerville"/>
              </a:rPr>
              <a:t>Bown</a:t>
            </a:r>
            <a:r>
              <a:rPr lang="en-US" sz="1000" dirty="0" smtClean="0">
                <a:solidFill>
                  <a:schemeClr val="bg1"/>
                </a:solidFill>
                <a:latin typeface="Baskerville"/>
                <a:cs typeface="Baskerville"/>
              </a:rPr>
              <a:t> P. R., Lees J. A. (</a:t>
            </a:r>
            <a:r>
              <a:rPr lang="en-US" sz="1000" dirty="0" err="1" smtClean="0">
                <a:solidFill>
                  <a:schemeClr val="bg1"/>
                </a:solidFill>
                <a:latin typeface="Baskerville"/>
                <a:cs typeface="Baskerville"/>
              </a:rPr>
              <a:t>eds</a:t>
            </a:r>
            <a:r>
              <a:rPr lang="en-US" sz="1000" dirty="0" smtClean="0">
                <a:solidFill>
                  <a:schemeClr val="bg1"/>
                </a:solidFill>
                <a:latin typeface="Baskerville"/>
                <a:cs typeface="Baskerville"/>
              </a:rPr>
              <a:t>). Nannotax3 website. International </a:t>
            </a:r>
            <a:r>
              <a:rPr lang="en-US" sz="1000" dirty="0" err="1" smtClean="0">
                <a:solidFill>
                  <a:schemeClr val="bg1"/>
                </a:solidFill>
                <a:latin typeface="Baskerville"/>
                <a:cs typeface="Baskerville"/>
              </a:rPr>
              <a:t>Nannoplankton</a:t>
            </a:r>
            <a:r>
              <a:rPr lang="en-US" sz="1000" dirty="0" smtClean="0">
                <a:solidFill>
                  <a:schemeClr val="bg1"/>
                </a:solidFill>
                <a:latin typeface="Baskerville"/>
                <a:cs typeface="Baskerville"/>
              </a:rPr>
              <a:t> Association. 10 Oct 2014.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Baskerville"/>
                <a:cs typeface="Baskerville"/>
              </a:rPr>
              <a:t>http://</a:t>
            </a:r>
            <a:r>
              <a:rPr lang="en-US" sz="1000" dirty="0" err="1" smtClean="0">
                <a:solidFill>
                  <a:schemeClr val="bg1"/>
                </a:solidFill>
                <a:latin typeface="Baskerville"/>
                <a:cs typeface="Baskerville"/>
              </a:rPr>
              <a:t>ina.tmsoc.org</a:t>
            </a:r>
            <a:r>
              <a:rPr lang="en-US" sz="1000" dirty="0" smtClean="0">
                <a:solidFill>
                  <a:schemeClr val="bg1"/>
                </a:solidFill>
                <a:latin typeface="Baskerville"/>
                <a:cs typeface="Baskerville"/>
              </a:rPr>
              <a:t>/Nannotax3</a:t>
            </a:r>
            <a:endParaRPr lang="en-US" sz="1000" dirty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16989" y="1435281"/>
            <a:ext cx="543704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96837" y="1133598"/>
            <a:ext cx="1602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+mj-lt"/>
              </a:rPr>
              <a:t>Scale bars: 1-10 </a:t>
            </a:r>
            <a:r>
              <a:rPr lang="el-GR" sz="1200" dirty="0">
                <a:solidFill>
                  <a:srgbClr val="FFFFFF"/>
                </a:solidFill>
                <a:latin typeface="+mj-lt"/>
              </a:rPr>
              <a:t>μ</a:t>
            </a:r>
            <a:r>
              <a:rPr lang="en-US" sz="1200" dirty="0" smtClean="0">
                <a:solidFill>
                  <a:schemeClr val="bg1"/>
                </a:solidFill>
              </a:rPr>
              <a:t>     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929871" y="2393188"/>
            <a:ext cx="607043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25975" y="3298063"/>
            <a:ext cx="405829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18000" y="4703429"/>
            <a:ext cx="253429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819775" y="5258807"/>
            <a:ext cx="73025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60695" y="6395318"/>
            <a:ext cx="353483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75203" y="3689947"/>
            <a:ext cx="678578" cy="1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0212" y="3937627"/>
            <a:ext cx="445157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01311" y="6228532"/>
            <a:ext cx="764952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546350" y="2512809"/>
            <a:ext cx="383672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8125713" y="5808749"/>
            <a:ext cx="899178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601126" y="3983749"/>
            <a:ext cx="564724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927228" y="5973369"/>
            <a:ext cx="405829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9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872" y="957934"/>
            <a:ext cx="80041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00FF"/>
              </a:solidFill>
              <a:cs typeface="Baskerville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cs typeface="Baskerville"/>
              </a:rPr>
              <a:t>Does morphological disparity vary across different pelagic provinces and pelagic biomes?</a:t>
            </a:r>
          </a:p>
          <a:p>
            <a:pPr marL="914400" lvl="1" indent="-457200">
              <a:buFont typeface="Arial"/>
              <a:buChar char="•"/>
            </a:pPr>
            <a:endParaRPr lang="en-US" sz="2800" dirty="0">
              <a:solidFill>
                <a:srgbClr val="0000FF"/>
              </a:solidFill>
              <a:cs typeface="Baskerville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cs typeface="Baskerville"/>
              </a:rPr>
              <a:t>Do different biomes represent different areas of </a:t>
            </a:r>
            <a:r>
              <a:rPr lang="en-US" sz="2800" dirty="0" err="1" smtClean="0">
                <a:solidFill>
                  <a:srgbClr val="0000FF"/>
                </a:solidFill>
                <a:cs typeface="Baskerville"/>
              </a:rPr>
              <a:t>morphospace</a:t>
            </a:r>
            <a:r>
              <a:rPr lang="en-US" sz="2800" dirty="0" smtClean="0">
                <a:solidFill>
                  <a:srgbClr val="0000FF"/>
                </a:solidFill>
                <a:cs typeface="Baskerville"/>
              </a:rPr>
              <a:t>?</a:t>
            </a:r>
          </a:p>
          <a:p>
            <a:pPr lvl="1"/>
            <a:endParaRPr lang="en-US" sz="2800" dirty="0">
              <a:solidFill>
                <a:srgbClr val="0000FF"/>
              </a:solidFill>
              <a:cs typeface="Baskerville"/>
            </a:endParaRPr>
          </a:p>
          <a:p>
            <a:pPr marL="914400" lvl="1" indent="-457200">
              <a:buFont typeface="Arial"/>
              <a:buChar char="•"/>
            </a:pPr>
            <a:endParaRPr lang="en-US" sz="2800" dirty="0" smtClean="0">
              <a:solidFill>
                <a:srgbClr val="0000FF"/>
              </a:solidFill>
              <a:cs typeface="Baskerville"/>
            </a:endParaRPr>
          </a:p>
          <a:p>
            <a:pPr marL="457200" indent="-457200">
              <a:buFont typeface="Wingdings" charset="2"/>
              <a:buChar char="²"/>
            </a:pPr>
            <a:endParaRPr lang="en-US" sz="2800" dirty="0">
              <a:solidFill>
                <a:srgbClr val="0000FF"/>
              </a:solidFill>
              <a:cs typeface="Baskerville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457200" y="58418"/>
            <a:ext cx="8229600" cy="1144587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Study Questions</a:t>
            </a:r>
          </a:p>
        </p:txBody>
      </p:sp>
    </p:spTree>
    <p:extLst>
      <p:ext uri="{BB962C8B-B14F-4D97-AF65-F5344CB8AC3E}">
        <p14:creationId xmlns:p14="http://schemas.microsoft.com/office/powerpoint/2010/main" val="425170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457200" y="34466"/>
            <a:ext cx="8229600" cy="1144587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Quantifying </a:t>
            </a:r>
            <a:r>
              <a:rPr lang="en-GB" sz="3200" dirty="0">
                <a:solidFill>
                  <a:srgbClr val="000090"/>
                </a:solidFill>
                <a:effectLst/>
                <a:cs typeface="Baskerville"/>
              </a:rPr>
              <a:t>S</a:t>
            </a: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hape</a:t>
            </a:r>
          </a:p>
        </p:txBody>
      </p:sp>
      <p:pic>
        <p:nvPicPr>
          <p:cNvPr id="7" name="Picture 6" descr="Young_unpubl_Umbilicosphaer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9" y="1151218"/>
            <a:ext cx="4702629" cy="4572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rot="1662836">
            <a:off x="3843285" y="3778906"/>
            <a:ext cx="920197" cy="1238610"/>
          </a:xfrm>
          <a:prstGeom prst="ellipse">
            <a:avLst/>
          </a:prstGeom>
          <a:solidFill>
            <a:schemeClr val="accent4">
              <a:alpha val="61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 rot="1548233">
            <a:off x="754517" y="1978528"/>
            <a:ext cx="2112874" cy="2379580"/>
          </a:xfrm>
          <a:prstGeom prst="donut">
            <a:avLst>
              <a:gd name="adj" fmla="val 28057"/>
            </a:avLst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317" y="1523310"/>
            <a:ext cx="384674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²"/>
            </a:pPr>
            <a:endParaRPr lang="en-US" sz="2000" b="1" dirty="0" smtClean="0">
              <a:solidFill>
                <a:srgbClr val="0000FF"/>
              </a:solidFill>
              <a:cs typeface="Baskerville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sz="2000" b="1" dirty="0" smtClean="0">
                <a:solidFill>
                  <a:srgbClr val="0000FF"/>
                </a:solidFill>
                <a:cs typeface="Baskerville"/>
              </a:rPr>
              <a:t>68 binary characters, 106 species </a:t>
            </a:r>
          </a:p>
          <a:p>
            <a:pPr marL="342900" indent="-342900">
              <a:buFont typeface="Wingdings" charset="2"/>
              <a:buChar char="²"/>
            </a:pPr>
            <a:endParaRPr lang="en-US" sz="2000" b="1" dirty="0" smtClean="0">
              <a:solidFill>
                <a:srgbClr val="0000FF"/>
              </a:solidFill>
              <a:cs typeface="Baskerville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sz="2000" b="1" dirty="0" smtClean="0">
                <a:solidFill>
                  <a:srgbClr val="0000FF"/>
                </a:solidFill>
                <a:cs typeface="Baskerville"/>
              </a:rPr>
              <a:t>SEMs from literature and Nannotax3 </a:t>
            </a:r>
          </a:p>
          <a:p>
            <a:pPr marL="342900" indent="-342900">
              <a:buFont typeface="Wingdings" charset="2"/>
              <a:buChar char="²"/>
            </a:pPr>
            <a:endParaRPr lang="en-US" sz="2000" b="1" dirty="0">
              <a:solidFill>
                <a:srgbClr val="0000FF"/>
              </a:solidFill>
              <a:cs typeface="Baskerville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sz="2000" b="1" dirty="0" smtClean="0">
                <a:solidFill>
                  <a:srgbClr val="0000FF"/>
                </a:solidFill>
                <a:cs typeface="Baskerville"/>
              </a:rPr>
              <a:t>Two Main Structural Areas: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6"/>
                </a:solidFill>
                <a:cs typeface="Baskerville"/>
              </a:rPr>
              <a:t>Margin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cs typeface="Baskerville"/>
              </a:rPr>
              <a:t>Central Area (CA)</a:t>
            </a:r>
          </a:p>
          <a:p>
            <a:pPr marL="800100" lvl="1" indent="-342900">
              <a:buFont typeface="Arial"/>
              <a:buChar char="•"/>
            </a:pPr>
            <a:endParaRPr lang="en-US" sz="2000" b="1" dirty="0">
              <a:solidFill>
                <a:srgbClr val="0000FF"/>
              </a:solidFill>
              <a:cs typeface="Baskerville"/>
            </a:endParaRPr>
          </a:p>
          <a:p>
            <a:pPr lvl="1"/>
            <a:endParaRPr lang="en-US" sz="2000" dirty="0" smtClean="0">
              <a:solidFill>
                <a:srgbClr val="0000FF"/>
              </a:solidFill>
              <a:cs typeface="Baskervil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892255"/>
            <a:ext cx="326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  <a:latin typeface="Baskerville"/>
                <a:cs typeface="Baskerville"/>
              </a:rPr>
              <a:t>Young, J. R., </a:t>
            </a:r>
            <a:r>
              <a:rPr lang="en-US" sz="1200" dirty="0" err="1" smtClean="0">
                <a:solidFill>
                  <a:srgbClr val="000090"/>
                </a:solidFill>
                <a:latin typeface="Baskerville"/>
                <a:cs typeface="Baskerville"/>
              </a:rPr>
              <a:t>Bown</a:t>
            </a:r>
            <a:r>
              <a:rPr lang="en-US" sz="1200" dirty="0" smtClean="0">
                <a:solidFill>
                  <a:srgbClr val="000090"/>
                </a:solidFill>
                <a:latin typeface="Baskerville"/>
                <a:cs typeface="Baskerville"/>
              </a:rPr>
              <a:t> P. R., Lees J. A. (</a:t>
            </a:r>
            <a:r>
              <a:rPr lang="en-US" sz="1200" dirty="0" err="1" smtClean="0">
                <a:solidFill>
                  <a:srgbClr val="000090"/>
                </a:solidFill>
                <a:latin typeface="Baskerville"/>
                <a:cs typeface="Baskerville"/>
              </a:rPr>
              <a:t>eds</a:t>
            </a:r>
            <a:r>
              <a:rPr lang="en-US" sz="1200" dirty="0" smtClean="0">
                <a:solidFill>
                  <a:srgbClr val="000090"/>
                </a:solidFill>
                <a:latin typeface="Baskerville"/>
                <a:cs typeface="Baskerville"/>
              </a:rPr>
              <a:t>). Nannotax3 website. International </a:t>
            </a:r>
            <a:r>
              <a:rPr lang="en-US" sz="1200" dirty="0" err="1" smtClean="0">
                <a:solidFill>
                  <a:srgbClr val="000090"/>
                </a:solidFill>
                <a:latin typeface="Baskerville"/>
                <a:cs typeface="Baskerville"/>
              </a:rPr>
              <a:t>Nannoplankton</a:t>
            </a:r>
            <a:r>
              <a:rPr lang="en-US" sz="1200" dirty="0" smtClean="0">
                <a:solidFill>
                  <a:srgbClr val="000090"/>
                </a:solidFill>
                <a:latin typeface="Baskerville"/>
                <a:cs typeface="Baskerville"/>
              </a:rPr>
              <a:t> Association. 10 Oct 2014.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Baskerville"/>
                <a:cs typeface="Baskerville"/>
              </a:rPr>
              <a:t>http://</a:t>
            </a:r>
            <a:r>
              <a:rPr lang="en-US" sz="1200" dirty="0" err="1" smtClean="0">
                <a:solidFill>
                  <a:srgbClr val="000090"/>
                </a:solidFill>
                <a:latin typeface="Baskerville"/>
                <a:cs typeface="Baskerville"/>
              </a:rPr>
              <a:t>ina.tmsoc.org</a:t>
            </a:r>
            <a:r>
              <a:rPr lang="en-US" sz="1200" dirty="0" smtClean="0">
                <a:solidFill>
                  <a:srgbClr val="000090"/>
                </a:solidFill>
                <a:latin typeface="Baskerville"/>
                <a:cs typeface="Baskerville"/>
              </a:rPr>
              <a:t>/Nannotax3</a:t>
            </a:r>
            <a:endParaRPr lang="en-US" sz="1200" dirty="0">
              <a:solidFill>
                <a:srgbClr val="00009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62942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457200" y="34466"/>
            <a:ext cx="8229600" cy="1144587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Quantifying Shape</a:t>
            </a:r>
          </a:p>
        </p:txBody>
      </p:sp>
      <p:pic>
        <p:nvPicPr>
          <p:cNvPr id="3" name="Picture 2" descr="Screen Shot 2014-10-06 at 7.30.3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03"/>
          <a:stretch/>
        </p:blipFill>
        <p:spPr>
          <a:xfrm>
            <a:off x="5407981" y="3173637"/>
            <a:ext cx="3462734" cy="2772058"/>
          </a:xfrm>
          <a:prstGeom prst="rect">
            <a:avLst/>
          </a:prstGeom>
        </p:spPr>
      </p:pic>
      <p:pic>
        <p:nvPicPr>
          <p:cNvPr id="4" name="Picture 3" descr="Screen Shot 2014-10-06 at 7.30.5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3"/>
          <a:stretch/>
        </p:blipFill>
        <p:spPr>
          <a:xfrm>
            <a:off x="5406837" y="434078"/>
            <a:ext cx="3467401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1179053"/>
            <a:ext cx="36335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en-US" sz="2000" b="1" dirty="0" smtClean="0">
                <a:solidFill>
                  <a:srgbClr val="0000FF"/>
                </a:solidFill>
                <a:cs typeface="Baskerville"/>
              </a:rPr>
              <a:t>Two views: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cs typeface="Baskerville"/>
              </a:rPr>
              <a:t>Proximal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cs typeface="Baskerville"/>
              </a:rPr>
              <a:t>Distal</a:t>
            </a:r>
          </a:p>
          <a:p>
            <a:pPr marL="800100" lvl="1" indent="-342900">
              <a:buFont typeface="Arial"/>
              <a:buChar char="•"/>
            </a:pPr>
            <a:endParaRPr lang="en-US" sz="2000" b="1" dirty="0" smtClean="0">
              <a:solidFill>
                <a:srgbClr val="0000FF"/>
              </a:solidFill>
              <a:cs typeface="Baskerville"/>
            </a:endParaRPr>
          </a:p>
          <a:p>
            <a:pPr marL="800100" lvl="1" indent="-342900">
              <a:buFont typeface="Arial"/>
              <a:buChar char="•"/>
            </a:pPr>
            <a:endParaRPr lang="en-US" sz="2000" b="1" dirty="0">
              <a:solidFill>
                <a:srgbClr val="0000FF"/>
              </a:solidFill>
              <a:cs typeface="Baskerville"/>
            </a:endParaRPr>
          </a:p>
          <a:p>
            <a:pPr marL="800100" lvl="1" indent="-342900">
              <a:buFont typeface="Arial"/>
              <a:buChar char="•"/>
            </a:pPr>
            <a:endParaRPr lang="en-US" sz="2000" b="1" dirty="0" smtClean="0">
              <a:solidFill>
                <a:srgbClr val="0000FF"/>
              </a:solidFill>
              <a:cs typeface="Baskerville"/>
            </a:endParaRPr>
          </a:p>
          <a:p>
            <a:pPr marL="800100" lvl="1" indent="-342900">
              <a:buFont typeface="Arial"/>
              <a:buChar char="•"/>
            </a:pPr>
            <a:endParaRPr lang="en-US" sz="2000" b="1" dirty="0" smtClean="0">
              <a:solidFill>
                <a:srgbClr val="0000FF"/>
              </a:solidFill>
              <a:cs typeface="Baskerville"/>
            </a:endParaRPr>
          </a:p>
          <a:p>
            <a:pPr marL="800100" lvl="1" indent="-342900">
              <a:buFont typeface="Arial"/>
              <a:buChar char="•"/>
            </a:pPr>
            <a:endParaRPr lang="en-US" sz="2000" b="1" dirty="0">
              <a:solidFill>
                <a:srgbClr val="05E0DB"/>
              </a:solidFill>
              <a:cs typeface="Baskerville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cs typeface="Baskerville"/>
              </a:rPr>
              <a:t>Some traits are different depending on orientation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cs typeface="Baskerville"/>
              </a:rPr>
              <a:t>symmetrical outline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cs typeface="Baskerville"/>
              </a:rPr>
              <a:t>PV: elliptical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cs typeface="Baskerville"/>
              </a:rPr>
              <a:t>DV: asymmetric</a:t>
            </a:r>
          </a:p>
        </p:txBody>
      </p:sp>
      <p:sp>
        <p:nvSpPr>
          <p:cNvPr id="14" name="Freeform 13"/>
          <p:cNvSpPr/>
          <p:nvPr/>
        </p:nvSpPr>
        <p:spPr>
          <a:xfrm>
            <a:off x="6072554" y="1122609"/>
            <a:ext cx="2225807" cy="1498981"/>
          </a:xfrm>
          <a:custGeom>
            <a:avLst/>
            <a:gdLst>
              <a:gd name="connsiteX0" fmla="*/ 1862891 w 2225807"/>
              <a:gd name="connsiteY0" fmla="*/ 227192 h 1498981"/>
              <a:gd name="connsiteX1" fmla="*/ 1956197 w 2225807"/>
              <a:gd name="connsiteY1" fmla="*/ 289396 h 1498981"/>
              <a:gd name="connsiteX2" fmla="*/ 1992482 w 2225807"/>
              <a:gd name="connsiteY2" fmla="*/ 310130 h 1498981"/>
              <a:gd name="connsiteX3" fmla="*/ 2096156 w 2225807"/>
              <a:gd name="connsiteY3" fmla="*/ 413804 h 1498981"/>
              <a:gd name="connsiteX4" fmla="*/ 2163544 w 2225807"/>
              <a:gd name="connsiteY4" fmla="*/ 517477 h 1498981"/>
              <a:gd name="connsiteX5" fmla="*/ 2205013 w 2225807"/>
              <a:gd name="connsiteY5" fmla="*/ 626335 h 1498981"/>
              <a:gd name="connsiteX6" fmla="*/ 2225748 w 2225807"/>
              <a:gd name="connsiteY6" fmla="*/ 750743 h 1498981"/>
              <a:gd name="connsiteX7" fmla="*/ 2210197 w 2225807"/>
              <a:gd name="connsiteY7" fmla="*/ 849233 h 1498981"/>
              <a:gd name="connsiteX8" fmla="*/ 2179095 w 2225807"/>
              <a:gd name="connsiteY8" fmla="*/ 968457 h 1498981"/>
              <a:gd name="connsiteX9" fmla="*/ 2096156 w 2225807"/>
              <a:gd name="connsiteY9" fmla="*/ 1129151 h 1498981"/>
              <a:gd name="connsiteX10" fmla="*/ 1951013 w 2225807"/>
              <a:gd name="connsiteY10" fmla="*/ 1238008 h 1498981"/>
              <a:gd name="connsiteX11" fmla="*/ 1805870 w 2225807"/>
              <a:gd name="connsiteY11" fmla="*/ 1336498 h 1498981"/>
              <a:gd name="connsiteX12" fmla="*/ 1463748 w 2225807"/>
              <a:gd name="connsiteY12" fmla="*/ 1434988 h 1498981"/>
              <a:gd name="connsiteX13" fmla="*/ 1168278 w 2225807"/>
              <a:gd name="connsiteY13" fmla="*/ 1497192 h 1498981"/>
              <a:gd name="connsiteX14" fmla="*/ 898727 w 2225807"/>
              <a:gd name="connsiteY14" fmla="*/ 1481641 h 1498981"/>
              <a:gd name="connsiteX15" fmla="*/ 665462 w 2225807"/>
              <a:gd name="connsiteY15" fmla="*/ 1476457 h 1498981"/>
              <a:gd name="connsiteX16" fmla="*/ 437380 w 2225807"/>
              <a:gd name="connsiteY16" fmla="*/ 1424620 h 1498981"/>
              <a:gd name="connsiteX17" fmla="*/ 302605 w 2225807"/>
              <a:gd name="connsiteY17" fmla="*/ 1372784 h 1498981"/>
              <a:gd name="connsiteX18" fmla="*/ 115993 w 2225807"/>
              <a:gd name="connsiteY18" fmla="*/ 1238008 h 1498981"/>
              <a:gd name="connsiteX19" fmla="*/ 12319 w 2225807"/>
              <a:gd name="connsiteY19" fmla="*/ 1030661 h 1498981"/>
              <a:gd name="connsiteX20" fmla="*/ 12319 w 2225807"/>
              <a:gd name="connsiteY20" fmla="*/ 678171 h 1498981"/>
              <a:gd name="connsiteX21" fmla="*/ 105625 w 2225807"/>
              <a:gd name="connsiteY21" fmla="*/ 418988 h 1498981"/>
              <a:gd name="connsiteX22" fmla="*/ 204115 w 2225807"/>
              <a:gd name="connsiteY22" fmla="*/ 284212 h 1498981"/>
              <a:gd name="connsiteX23" fmla="*/ 328523 w 2225807"/>
              <a:gd name="connsiteY23" fmla="*/ 164988 h 1498981"/>
              <a:gd name="connsiteX24" fmla="*/ 504768 w 2225807"/>
              <a:gd name="connsiteY24" fmla="*/ 76865 h 1498981"/>
              <a:gd name="connsiteX25" fmla="*/ 815788 w 2225807"/>
              <a:gd name="connsiteY25" fmla="*/ 4294 h 1498981"/>
              <a:gd name="connsiteX26" fmla="*/ 1064605 w 2225807"/>
              <a:gd name="connsiteY26" fmla="*/ 14661 h 1498981"/>
              <a:gd name="connsiteX27" fmla="*/ 1448197 w 2225807"/>
              <a:gd name="connsiteY27" fmla="*/ 66498 h 1498981"/>
              <a:gd name="connsiteX28" fmla="*/ 1691829 w 2225807"/>
              <a:gd name="connsiteY28" fmla="*/ 128702 h 1498981"/>
              <a:gd name="connsiteX29" fmla="*/ 1831788 w 2225807"/>
              <a:gd name="connsiteY29" fmla="*/ 175355 h 1498981"/>
              <a:gd name="connsiteX30" fmla="*/ 1862891 w 2225807"/>
              <a:gd name="connsiteY30" fmla="*/ 227192 h 149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25807" h="1498981">
                <a:moveTo>
                  <a:pt x="1862891" y="227192"/>
                </a:moveTo>
                <a:cubicBezTo>
                  <a:pt x="1883626" y="246199"/>
                  <a:pt x="1934599" y="275573"/>
                  <a:pt x="1956197" y="289396"/>
                </a:cubicBezTo>
                <a:cubicBezTo>
                  <a:pt x="1977796" y="303219"/>
                  <a:pt x="1969156" y="289395"/>
                  <a:pt x="1992482" y="310130"/>
                </a:cubicBezTo>
                <a:cubicBezTo>
                  <a:pt x="2015808" y="330865"/>
                  <a:pt x="2067646" y="379246"/>
                  <a:pt x="2096156" y="413804"/>
                </a:cubicBezTo>
                <a:cubicBezTo>
                  <a:pt x="2124666" y="448362"/>
                  <a:pt x="2145401" y="482055"/>
                  <a:pt x="2163544" y="517477"/>
                </a:cubicBezTo>
                <a:cubicBezTo>
                  <a:pt x="2181687" y="552899"/>
                  <a:pt x="2194646" y="587457"/>
                  <a:pt x="2205013" y="626335"/>
                </a:cubicBezTo>
                <a:cubicBezTo>
                  <a:pt x="2215380" y="665213"/>
                  <a:pt x="2224884" y="713593"/>
                  <a:pt x="2225748" y="750743"/>
                </a:cubicBezTo>
                <a:cubicBezTo>
                  <a:pt x="2226612" y="787893"/>
                  <a:pt x="2217973" y="812947"/>
                  <a:pt x="2210197" y="849233"/>
                </a:cubicBezTo>
                <a:cubicBezTo>
                  <a:pt x="2202421" y="885519"/>
                  <a:pt x="2198102" y="921804"/>
                  <a:pt x="2179095" y="968457"/>
                </a:cubicBezTo>
                <a:cubicBezTo>
                  <a:pt x="2160088" y="1015110"/>
                  <a:pt x="2134170" y="1084226"/>
                  <a:pt x="2096156" y="1129151"/>
                </a:cubicBezTo>
                <a:cubicBezTo>
                  <a:pt x="2058142" y="1174076"/>
                  <a:pt x="1999394" y="1203450"/>
                  <a:pt x="1951013" y="1238008"/>
                </a:cubicBezTo>
                <a:cubicBezTo>
                  <a:pt x="1902632" y="1272566"/>
                  <a:pt x="1887081" y="1303668"/>
                  <a:pt x="1805870" y="1336498"/>
                </a:cubicBezTo>
                <a:cubicBezTo>
                  <a:pt x="1724659" y="1369328"/>
                  <a:pt x="1570013" y="1408206"/>
                  <a:pt x="1463748" y="1434988"/>
                </a:cubicBezTo>
                <a:cubicBezTo>
                  <a:pt x="1357483" y="1461770"/>
                  <a:pt x="1262448" y="1489417"/>
                  <a:pt x="1168278" y="1497192"/>
                </a:cubicBezTo>
                <a:cubicBezTo>
                  <a:pt x="1074108" y="1504967"/>
                  <a:pt x="982530" y="1485097"/>
                  <a:pt x="898727" y="1481641"/>
                </a:cubicBezTo>
                <a:cubicBezTo>
                  <a:pt x="814924" y="1478185"/>
                  <a:pt x="742353" y="1485961"/>
                  <a:pt x="665462" y="1476457"/>
                </a:cubicBezTo>
                <a:cubicBezTo>
                  <a:pt x="588571" y="1466954"/>
                  <a:pt x="497856" y="1441899"/>
                  <a:pt x="437380" y="1424620"/>
                </a:cubicBezTo>
                <a:cubicBezTo>
                  <a:pt x="376904" y="1407341"/>
                  <a:pt x="356169" y="1403886"/>
                  <a:pt x="302605" y="1372784"/>
                </a:cubicBezTo>
                <a:cubicBezTo>
                  <a:pt x="249041" y="1341682"/>
                  <a:pt x="164374" y="1295028"/>
                  <a:pt x="115993" y="1238008"/>
                </a:cubicBezTo>
                <a:cubicBezTo>
                  <a:pt x="67612" y="1180988"/>
                  <a:pt x="29598" y="1123967"/>
                  <a:pt x="12319" y="1030661"/>
                </a:cubicBezTo>
                <a:cubicBezTo>
                  <a:pt x="-4960" y="937355"/>
                  <a:pt x="-3232" y="780117"/>
                  <a:pt x="12319" y="678171"/>
                </a:cubicBezTo>
                <a:cubicBezTo>
                  <a:pt x="27870" y="576226"/>
                  <a:pt x="73659" y="484648"/>
                  <a:pt x="105625" y="418988"/>
                </a:cubicBezTo>
                <a:cubicBezTo>
                  <a:pt x="137591" y="353328"/>
                  <a:pt x="166965" y="326545"/>
                  <a:pt x="204115" y="284212"/>
                </a:cubicBezTo>
                <a:cubicBezTo>
                  <a:pt x="241265" y="241879"/>
                  <a:pt x="278414" y="199546"/>
                  <a:pt x="328523" y="164988"/>
                </a:cubicBezTo>
                <a:cubicBezTo>
                  <a:pt x="378632" y="130430"/>
                  <a:pt x="423557" y="103647"/>
                  <a:pt x="504768" y="76865"/>
                </a:cubicBezTo>
                <a:cubicBezTo>
                  <a:pt x="585979" y="50083"/>
                  <a:pt x="722482" y="14661"/>
                  <a:pt x="815788" y="4294"/>
                </a:cubicBezTo>
                <a:cubicBezTo>
                  <a:pt x="909094" y="-6073"/>
                  <a:pt x="959204" y="4294"/>
                  <a:pt x="1064605" y="14661"/>
                </a:cubicBezTo>
                <a:cubicBezTo>
                  <a:pt x="1170006" y="25028"/>
                  <a:pt x="1343660" y="47491"/>
                  <a:pt x="1448197" y="66498"/>
                </a:cubicBezTo>
                <a:cubicBezTo>
                  <a:pt x="1552734" y="85505"/>
                  <a:pt x="1627897" y="110559"/>
                  <a:pt x="1691829" y="128702"/>
                </a:cubicBezTo>
                <a:cubicBezTo>
                  <a:pt x="1755761" y="146845"/>
                  <a:pt x="1804142" y="161532"/>
                  <a:pt x="1831788" y="175355"/>
                </a:cubicBezTo>
                <a:cubicBezTo>
                  <a:pt x="1859434" y="189178"/>
                  <a:pt x="1842156" y="208185"/>
                  <a:pt x="1862891" y="227192"/>
                </a:cubicBezTo>
                <a:close/>
              </a:path>
            </a:pathLst>
          </a:custGeom>
          <a:noFill/>
          <a:ln w="2857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516168" y="3285798"/>
            <a:ext cx="3227076" cy="2157211"/>
          </a:xfrm>
          <a:custGeom>
            <a:avLst/>
            <a:gdLst>
              <a:gd name="connsiteX0" fmla="*/ 1355721 w 3227076"/>
              <a:gd name="connsiteY0" fmla="*/ 2061012 h 2157211"/>
              <a:gd name="connsiteX1" fmla="*/ 1661558 w 3227076"/>
              <a:gd name="connsiteY1" fmla="*/ 2154318 h 2157211"/>
              <a:gd name="connsiteX2" fmla="*/ 2154007 w 3227076"/>
              <a:gd name="connsiteY2" fmla="*/ 2128399 h 2157211"/>
              <a:gd name="connsiteX3" fmla="*/ 2418374 w 3227076"/>
              <a:gd name="connsiteY3" fmla="*/ 2076563 h 2157211"/>
              <a:gd name="connsiteX4" fmla="*/ 2719027 w 3227076"/>
              <a:gd name="connsiteY4" fmla="*/ 1936603 h 2157211"/>
              <a:gd name="connsiteX5" fmla="*/ 2967844 w 3227076"/>
              <a:gd name="connsiteY5" fmla="*/ 1775910 h 2157211"/>
              <a:gd name="connsiteX6" fmla="*/ 3180374 w 3227076"/>
              <a:gd name="connsiteY6" fmla="*/ 1397501 h 2157211"/>
              <a:gd name="connsiteX7" fmla="*/ 3227027 w 3227076"/>
              <a:gd name="connsiteY7" fmla="*/ 967256 h 2157211"/>
              <a:gd name="connsiteX8" fmla="*/ 3185558 w 3227076"/>
              <a:gd name="connsiteY8" fmla="*/ 697705 h 2157211"/>
              <a:gd name="connsiteX9" fmla="*/ 3035231 w 3227076"/>
              <a:gd name="connsiteY9" fmla="*/ 422971 h 2157211"/>
              <a:gd name="connsiteX10" fmla="*/ 2791599 w 3227076"/>
              <a:gd name="connsiteY10" fmla="*/ 179338 h 2157211"/>
              <a:gd name="connsiteX11" fmla="*/ 2408007 w 3227076"/>
              <a:gd name="connsiteY11" fmla="*/ 23828 h 2157211"/>
              <a:gd name="connsiteX12" fmla="*/ 1718578 w 3227076"/>
              <a:gd name="connsiteY12" fmla="*/ 3093 h 2157211"/>
              <a:gd name="connsiteX13" fmla="*/ 1189844 w 3227076"/>
              <a:gd name="connsiteY13" fmla="*/ 49746 h 2157211"/>
              <a:gd name="connsiteX14" fmla="*/ 878823 w 3227076"/>
              <a:gd name="connsiteY14" fmla="*/ 106767 h 2157211"/>
              <a:gd name="connsiteX15" fmla="*/ 474497 w 3227076"/>
              <a:gd name="connsiteY15" fmla="*/ 215624 h 2157211"/>
              <a:gd name="connsiteX16" fmla="*/ 308619 w 3227076"/>
              <a:gd name="connsiteY16" fmla="*/ 314114 h 2157211"/>
              <a:gd name="connsiteX17" fmla="*/ 189395 w 3227076"/>
              <a:gd name="connsiteY17" fmla="*/ 485175 h 2157211"/>
              <a:gd name="connsiteX18" fmla="*/ 64986 w 3227076"/>
              <a:gd name="connsiteY18" fmla="*/ 770277 h 2157211"/>
              <a:gd name="connsiteX19" fmla="*/ 13150 w 3227076"/>
              <a:gd name="connsiteY19" fmla="*/ 1081297 h 2157211"/>
              <a:gd name="connsiteX20" fmla="*/ 2782 w 3227076"/>
              <a:gd name="connsiteY20" fmla="*/ 1221256 h 2157211"/>
              <a:gd name="connsiteX21" fmla="*/ 54619 w 3227076"/>
              <a:gd name="connsiteY21" fmla="*/ 1454522 h 2157211"/>
              <a:gd name="connsiteX22" fmla="*/ 137558 w 3227076"/>
              <a:gd name="connsiteY22" fmla="*/ 1672236 h 2157211"/>
              <a:gd name="connsiteX23" fmla="*/ 298252 w 3227076"/>
              <a:gd name="connsiteY23" fmla="*/ 1858848 h 2157211"/>
              <a:gd name="connsiteX24" fmla="*/ 484864 w 3227076"/>
              <a:gd name="connsiteY24" fmla="*/ 1988440 h 2157211"/>
              <a:gd name="connsiteX25" fmla="*/ 707762 w 3227076"/>
              <a:gd name="connsiteY25" fmla="*/ 2112848 h 2157211"/>
              <a:gd name="connsiteX26" fmla="*/ 1039517 w 3227076"/>
              <a:gd name="connsiteY26" fmla="*/ 2143950 h 2157211"/>
              <a:gd name="connsiteX27" fmla="*/ 1283150 w 3227076"/>
              <a:gd name="connsiteY27" fmla="*/ 2071379 h 2157211"/>
              <a:gd name="connsiteX28" fmla="*/ 1355721 w 3227076"/>
              <a:gd name="connsiteY28" fmla="*/ 2061012 h 215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27076" h="2157211">
                <a:moveTo>
                  <a:pt x="1355721" y="2061012"/>
                </a:moveTo>
                <a:cubicBezTo>
                  <a:pt x="1418789" y="2074835"/>
                  <a:pt x="1528510" y="2143087"/>
                  <a:pt x="1661558" y="2154318"/>
                </a:cubicBezTo>
                <a:cubicBezTo>
                  <a:pt x="1794606" y="2165549"/>
                  <a:pt x="2027871" y="2141358"/>
                  <a:pt x="2154007" y="2128399"/>
                </a:cubicBezTo>
                <a:cubicBezTo>
                  <a:pt x="2280143" y="2115440"/>
                  <a:pt x="2324204" y="2108529"/>
                  <a:pt x="2418374" y="2076563"/>
                </a:cubicBezTo>
                <a:cubicBezTo>
                  <a:pt x="2512544" y="2044597"/>
                  <a:pt x="2627449" y="1986712"/>
                  <a:pt x="2719027" y="1936603"/>
                </a:cubicBezTo>
                <a:cubicBezTo>
                  <a:pt x="2810605" y="1886494"/>
                  <a:pt x="2890953" y="1865760"/>
                  <a:pt x="2967844" y="1775910"/>
                </a:cubicBezTo>
                <a:cubicBezTo>
                  <a:pt x="3044735" y="1686060"/>
                  <a:pt x="3137177" y="1532277"/>
                  <a:pt x="3180374" y="1397501"/>
                </a:cubicBezTo>
                <a:cubicBezTo>
                  <a:pt x="3223571" y="1262725"/>
                  <a:pt x="3226163" y="1083889"/>
                  <a:pt x="3227027" y="967256"/>
                </a:cubicBezTo>
                <a:cubicBezTo>
                  <a:pt x="3227891" y="850623"/>
                  <a:pt x="3217524" y="788419"/>
                  <a:pt x="3185558" y="697705"/>
                </a:cubicBezTo>
                <a:cubicBezTo>
                  <a:pt x="3153592" y="606991"/>
                  <a:pt x="3100891" y="509365"/>
                  <a:pt x="3035231" y="422971"/>
                </a:cubicBezTo>
                <a:cubicBezTo>
                  <a:pt x="2969571" y="336576"/>
                  <a:pt x="2896136" y="245862"/>
                  <a:pt x="2791599" y="179338"/>
                </a:cubicBezTo>
                <a:cubicBezTo>
                  <a:pt x="2687062" y="112814"/>
                  <a:pt x="2586844" y="53202"/>
                  <a:pt x="2408007" y="23828"/>
                </a:cubicBezTo>
                <a:cubicBezTo>
                  <a:pt x="2229170" y="-5546"/>
                  <a:pt x="1921605" y="-1227"/>
                  <a:pt x="1718578" y="3093"/>
                </a:cubicBezTo>
                <a:cubicBezTo>
                  <a:pt x="1515551" y="7413"/>
                  <a:pt x="1329803" y="32467"/>
                  <a:pt x="1189844" y="49746"/>
                </a:cubicBezTo>
                <a:cubicBezTo>
                  <a:pt x="1049885" y="67025"/>
                  <a:pt x="998047" y="79121"/>
                  <a:pt x="878823" y="106767"/>
                </a:cubicBezTo>
                <a:cubicBezTo>
                  <a:pt x="759598" y="134413"/>
                  <a:pt x="569531" y="181066"/>
                  <a:pt x="474497" y="215624"/>
                </a:cubicBezTo>
                <a:cubicBezTo>
                  <a:pt x="379463" y="250182"/>
                  <a:pt x="356136" y="269189"/>
                  <a:pt x="308619" y="314114"/>
                </a:cubicBezTo>
                <a:cubicBezTo>
                  <a:pt x="261102" y="359039"/>
                  <a:pt x="230000" y="409148"/>
                  <a:pt x="189395" y="485175"/>
                </a:cubicBezTo>
                <a:cubicBezTo>
                  <a:pt x="148790" y="561202"/>
                  <a:pt x="94360" y="670923"/>
                  <a:pt x="64986" y="770277"/>
                </a:cubicBezTo>
                <a:cubicBezTo>
                  <a:pt x="35612" y="869631"/>
                  <a:pt x="23517" y="1006134"/>
                  <a:pt x="13150" y="1081297"/>
                </a:cubicBezTo>
                <a:cubicBezTo>
                  <a:pt x="2783" y="1156460"/>
                  <a:pt x="-4130" y="1159052"/>
                  <a:pt x="2782" y="1221256"/>
                </a:cubicBezTo>
                <a:cubicBezTo>
                  <a:pt x="9693" y="1283460"/>
                  <a:pt x="32156" y="1379359"/>
                  <a:pt x="54619" y="1454522"/>
                </a:cubicBezTo>
                <a:cubicBezTo>
                  <a:pt x="77082" y="1529685"/>
                  <a:pt x="96952" y="1604848"/>
                  <a:pt x="137558" y="1672236"/>
                </a:cubicBezTo>
                <a:cubicBezTo>
                  <a:pt x="178164" y="1739624"/>
                  <a:pt x="240368" y="1806147"/>
                  <a:pt x="298252" y="1858848"/>
                </a:cubicBezTo>
                <a:cubicBezTo>
                  <a:pt x="356136" y="1911549"/>
                  <a:pt x="416612" y="1946107"/>
                  <a:pt x="484864" y="1988440"/>
                </a:cubicBezTo>
                <a:cubicBezTo>
                  <a:pt x="553116" y="2030773"/>
                  <a:pt x="615320" y="2086930"/>
                  <a:pt x="707762" y="2112848"/>
                </a:cubicBezTo>
                <a:cubicBezTo>
                  <a:pt x="800204" y="2138766"/>
                  <a:pt x="943619" y="2150861"/>
                  <a:pt x="1039517" y="2143950"/>
                </a:cubicBezTo>
                <a:cubicBezTo>
                  <a:pt x="1135415" y="2137039"/>
                  <a:pt x="1229585" y="2086930"/>
                  <a:pt x="1283150" y="2071379"/>
                </a:cubicBezTo>
                <a:cubicBezTo>
                  <a:pt x="1336715" y="2055828"/>
                  <a:pt x="1292653" y="2047189"/>
                  <a:pt x="1355721" y="2061012"/>
                </a:cubicBezTo>
                <a:close/>
              </a:path>
            </a:pathLst>
          </a:custGeom>
          <a:noFill/>
          <a:ln w="2857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55532" y="1621652"/>
            <a:ext cx="2483380" cy="6804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17399" y="2120622"/>
            <a:ext cx="2721513" cy="2056267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95825" y="430437"/>
            <a:ext cx="3454033" cy="274320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95825" y="3215243"/>
            <a:ext cx="3454033" cy="274320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662703" y="4953000"/>
            <a:ext cx="1967630" cy="138760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24111" y="2271889"/>
            <a:ext cx="2248443" cy="2286000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7409" y="5934589"/>
            <a:ext cx="3978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Young, J. R., 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Bown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 P. R., Lees J. A. (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eds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). Nannotax3 website. International 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Nannoplankton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 Association. 10 Oct 2014.</a:t>
            </a:r>
          </a:p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http://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ina.tmsoc.org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/Nannotax3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83821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06 at 2.09.10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r="3352"/>
          <a:stretch/>
        </p:blipFill>
        <p:spPr>
          <a:xfrm>
            <a:off x="352795" y="1807218"/>
            <a:ext cx="8467076" cy="4631961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3446056" y="2659703"/>
            <a:ext cx="1840751" cy="420933"/>
          </a:xfrm>
          <a:custGeom>
            <a:avLst/>
            <a:gdLst>
              <a:gd name="connsiteX0" fmla="*/ 1683788 w 1840751"/>
              <a:gd name="connsiteY0" fmla="*/ 0 h 420933"/>
              <a:gd name="connsiteX1" fmla="*/ 1419804 w 1840751"/>
              <a:gd name="connsiteY1" fmla="*/ 99882 h 420933"/>
              <a:gd name="connsiteX2" fmla="*/ 1191494 w 1840751"/>
              <a:gd name="connsiteY2" fmla="*/ 128420 h 420933"/>
              <a:gd name="connsiteX3" fmla="*/ 442351 w 1840751"/>
              <a:gd name="connsiteY3" fmla="*/ 142689 h 420933"/>
              <a:gd name="connsiteX4" fmla="*/ 49943 w 1840751"/>
              <a:gd name="connsiteY4" fmla="*/ 271109 h 420933"/>
              <a:gd name="connsiteX5" fmla="*/ 0 w 1840751"/>
              <a:gd name="connsiteY5" fmla="*/ 328185 h 420933"/>
              <a:gd name="connsiteX6" fmla="*/ 470890 w 1840751"/>
              <a:gd name="connsiteY6" fmla="*/ 356723 h 420933"/>
              <a:gd name="connsiteX7" fmla="*/ 927510 w 1840751"/>
              <a:gd name="connsiteY7" fmla="*/ 385260 h 420933"/>
              <a:gd name="connsiteX8" fmla="*/ 1134416 w 1840751"/>
              <a:gd name="connsiteY8" fmla="*/ 363857 h 420933"/>
              <a:gd name="connsiteX9" fmla="*/ 1840751 w 1840751"/>
              <a:gd name="connsiteY9" fmla="*/ 420933 h 420933"/>
              <a:gd name="connsiteX10" fmla="*/ 1705192 w 1840751"/>
              <a:gd name="connsiteY10" fmla="*/ 256840 h 420933"/>
              <a:gd name="connsiteX11" fmla="*/ 1683788 w 1840751"/>
              <a:gd name="connsiteY11" fmla="*/ 78479 h 420933"/>
              <a:gd name="connsiteX12" fmla="*/ 1683788 w 1840751"/>
              <a:gd name="connsiteY12" fmla="*/ 0 h 42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0751" h="420933">
                <a:moveTo>
                  <a:pt x="1683788" y="0"/>
                </a:moveTo>
                <a:lnTo>
                  <a:pt x="1419804" y="99882"/>
                </a:lnTo>
                <a:lnTo>
                  <a:pt x="1191494" y="128420"/>
                </a:lnTo>
                <a:lnTo>
                  <a:pt x="442351" y="142689"/>
                </a:lnTo>
                <a:lnTo>
                  <a:pt x="49943" y="271109"/>
                </a:lnTo>
                <a:lnTo>
                  <a:pt x="0" y="328185"/>
                </a:lnTo>
                <a:lnTo>
                  <a:pt x="470890" y="356723"/>
                </a:lnTo>
                <a:lnTo>
                  <a:pt x="927510" y="385260"/>
                </a:lnTo>
                <a:lnTo>
                  <a:pt x="1134416" y="363857"/>
                </a:lnTo>
                <a:lnTo>
                  <a:pt x="1840751" y="420933"/>
                </a:lnTo>
                <a:lnTo>
                  <a:pt x="1705192" y="256840"/>
                </a:lnTo>
                <a:lnTo>
                  <a:pt x="1683788" y="78479"/>
                </a:lnTo>
                <a:lnTo>
                  <a:pt x="1683788" y="0"/>
                </a:lnTo>
                <a:close/>
              </a:path>
            </a:pathLst>
          </a:custGeom>
          <a:solidFill>
            <a:srgbClr val="DCE1F4">
              <a:alpha val="58000"/>
            </a:srgbClr>
          </a:solidFill>
          <a:ln>
            <a:solidFill>
              <a:srgbClr val="0140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13" idx="2"/>
            <a:endCxn id="2" idx="1"/>
          </p:cNvCxnSpPr>
          <p:nvPr/>
        </p:nvCxnSpPr>
        <p:spPr>
          <a:xfrm>
            <a:off x="4744531" y="1762303"/>
            <a:ext cx="121329" cy="99728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389467" y="-208160"/>
            <a:ext cx="8754532" cy="1051025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Biogeographic Provinces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4364" y="1362193"/>
            <a:ext cx="436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Province: North Pacific Current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467" y="592955"/>
            <a:ext cx="8430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cs typeface="Baskerville"/>
              </a:rPr>
              <a:t>Areas defined by spatially and temporally stable oceanographic conditions which host a distinct assemblage of species.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2795" y="6400566"/>
            <a:ext cx="8791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Spalding et al. (2012). Ocean &amp; Coastal Management 60:19-30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Baskerville"/>
              <a:cs typeface="Baskervill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51046" y="1807217"/>
            <a:ext cx="156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000FF"/>
                </a:solidFill>
                <a:cs typeface="Baskerville"/>
              </a:rPr>
              <a:t>34 provinces </a:t>
            </a:r>
            <a:r>
              <a:rPr lang="en-US" b="1" dirty="0" smtClean="0">
                <a:solidFill>
                  <a:srgbClr val="0000FF"/>
                </a:solidFill>
                <a:cs typeface="Baskerville"/>
              </a:rPr>
              <a:t>in study</a:t>
            </a:r>
            <a:endParaRPr lang="en-US" b="1" dirty="0">
              <a:solidFill>
                <a:srgbClr val="0000FF"/>
              </a:solidFill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78028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06 at 2.09.10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r="3352"/>
          <a:stretch/>
        </p:blipFill>
        <p:spPr>
          <a:xfrm>
            <a:off x="352795" y="1816902"/>
            <a:ext cx="8467076" cy="4631961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432930" y="2426815"/>
            <a:ext cx="4081044" cy="2725364"/>
          </a:xfrm>
          <a:custGeom>
            <a:avLst/>
            <a:gdLst>
              <a:gd name="connsiteX0" fmla="*/ 913241 w 4081044"/>
              <a:gd name="connsiteY0" fmla="*/ 1840691 h 2725364"/>
              <a:gd name="connsiteX1" fmla="*/ 1077339 w 4081044"/>
              <a:gd name="connsiteY1" fmla="*/ 2076128 h 2725364"/>
              <a:gd name="connsiteX2" fmla="*/ 1155820 w 4081044"/>
              <a:gd name="connsiteY2" fmla="*/ 2204548 h 2725364"/>
              <a:gd name="connsiteX3" fmla="*/ 1084473 w 4081044"/>
              <a:gd name="connsiteY3" fmla="*/ 2468523 h 2725364"/>
              <a:gd name="connsiteX4" fmla="*/ 1170090 w 4081044"/>
              <a:gd name="connsiteY4" fmla="*/ 2654019 h 2725364"/>
              <a:gd name="connsiteX5" fmla="*/ 1533959 w 4081044"/>
              <a:gd name="connsiteY5" fmla="*/ 2725364 h 2725364"/>
              <a:gd name="connsiteX6" fmla="*/ 2768261 w 4081044"/>
              <a:gd name="connsiteY6" fmla="*/ 2682557 h 2725364"/>
              <a:gd name="connsiteX7" fmla="*/ 2925224 w 4081044"/>
              <a:gd name="connsiteY7" fmla="*/ 2539868 h 2725364"/>
              <a:gd name="connsiteX8" fmla="*/ 3809926 w 4081044"/>
              <a:gd name="connsiteY8" fmla="*/ 2525599 h 2725364"/>
              <a:gd name="connsiteX9" fmla="*/ 3924081 w 4081044"/>
              <a:gd name="connsiteY9" fmla="*/ 2432851 h 2725364"/>
              <a:gd name="connsiteX10" fmla="*/ 4081044 w 4081044"/>
              <a:gd name="connsiteY10" fmla="*/ 2004783 h 2725364"/>
              <a:gd name="connsiteX11" fmla="*/ 4031101 w 4081044"/>
              <a:gd name="connsiteY11" fmla="*/ 1912035 h 2725364"/>
              <a:gd name="connsiteX12" fmla="*/ 3867003 w 4081044"/>
              <a:gd name="connsiteY12" fmla="*/ 1733674 h 2725364"/>
              <a:gd name="connsiteX13" fmla="*/ 3845599 w 4081044"/>
              <a:gd name="connsiteY13" fmla="*/ 1533909 h 2725364"/>
              <a:gd name="connsiteX14" fmla="*/ 3916946 w 4081044"/>
              <a:gd name="connsiteY14" fmla="*/ 1384085 h 2725364"/>
              <a:gd name="connsiteX15" fmla="*/ 3909811 w 4081044"/>
              <a:gd name="connsiteY15" fmla="*/ 1305606 h 2725364"/>
              <a:gd name="connsiteX16" fmla="*/ 3817060 w 4081044"/>
              <a:gd name="connsiteY16" fmla="*/ 1319875 h 2725364"/>
              <a:gd name="connsiteX17" fmla="*/ 3574481 w 4081044"/>
              <a:gd name="connsiteY17" fmla="*/ 1120110 h 2725364"/>
              <a:gd name="connsiteX18" fmla="*/ 3396114 w 4081044"/>
              <a:gd name="connsiteY18" fmla="*/ 1091572 h 2725364"/>
              <a:gd name="connsiteX19" fmla="*/ 3246285 w 4081044"/>
              <a:gd name="connsiteY19" fmla="*/ 934614 h 2725364"/>
              <a:gd name="connsiteX20" fmla="*/ 3160669 w 4081044"/>
              <a:gd name="connsiteY20" fmla="*/ 913211 h 2725364"/>
              <a:gd name="connsiteX21" fmla="*/ 3010840 w 4081044"/>
              <a:gd name="connsiteY21" fmla="*/ 684908 h 2725364"/>
              <a:gd name="connsiteX22" fmla="*/ 2846742 w 4081044"/>
              <a:gd name="connsiteY22" fmla="*/ 549353 h 2725364"/>
              <a:gd name="connsiteX23" fmla="*/ 2803934 w 4081044"/>
              <a:gd name="connsiteY23" fmla="*/ 356723 h 2725364"/>
              <a:gd name="connsiteX24" fmla="*/ 2468604 w 4081044"/>
              <a:gd name="connsiteY24" fmla="*/ 42807 h 2725364"/>
              <a:gd name="connsiteX25" fmla="*/ 2390122 w 4081044"/>
              <a:gd name="connsiteY25" fmla="*/ 28538 h 2725364"/>
              <a:gd name="connsiteX26" fmla="*/ 2104734 w 4081044"/>
              <a:gd name="connsiteY26" fmla="*/ 164093 h 2725364"/>
              <a:gd name="connsiteX27" fmla="*/ 1883559 w 4081044"/>
              <a:gd name="connsiteY27" fmla="*/ 107017 h 2725364"/>
              <a:gd name="connsiteX28" fmla="*/ 1740865 w 4081044"/>
              <a:gd name="connsiteY28" fmla="*/ 0 h 2725364"/>
              <a:gd name="connsiteX29" fmla="*/ 1498285 w 4081044"/>
              <a:gd name="connsiteY29" fmla="*/ 35672 h 2725364"/>
              <a:gd name="connsiteX30" fmla="*/ 1348457 w 4081044"/>
              <a:gd name="connsiteY30" fmla="*/ 228303 h 2725364"/>
              <a:gd name="connsiteX31" fmla="*/ 1348457 w 4081044"/>
              <a:gd name="connsiteY31" fmla="*/ 228303 h 2725364"/>
              <a:gd name="connsiteX32" fmla="*/ 1255706 w 4081044"/>
              <a:gd name="connsiteY32" fmla="*/ 228303 h 2725364"/>
              <a:gd name="connsiteX33" fmla="*/ 1262841 w 4081044"/>
              <a:gd name="connsiteY33" fmla="*/ 114151 h 2725364"/>
              <a:gd name="connsiteX34" fmla="*/ 1312783 w 4081044"/>
              <a:gd name="connsiteY34" fmla="*/ 49941 h 2725364"/>
              <a:gd name="connsiteX35" fmla="*/ 1084473 w 4081044"/>
              <a:gd name="connsiteY35" fmla="*/ 85613 h 2725364"/>
              <a:gd name="connsiteX36" fmla="*/ 984588 w 4081044"/>
              <a:gd name="connsiteY36" fmla="*/ 285378 h 2725364"/>
              <a:gd name="connsiteX37" fmla="*/ 884702 w 4081044"/>
              <a:gd name="connsiteY37" fmla="*/ 399530 h 2725364"/>
              <a:gd name="connsiteX38" fmla="*/ 713469 w 4081044"/>
              <a:gd name="connsiteY38" fmla="*/ 463740 h 2725364"/>
              <a:gd name="connsiteX39" fmla="*/ 670661 w 4081044"/>
              <a:gd name="connsiteY39" fmla="*/ 592160 h 2725364"/>
              <a:gd name="connsiteX40" fmla="*/ 620718 w 4081044"/>
              <a:gd name="connsiteY40" fmla="*/ 656370 h 2725364"/>
              <a:gd name="connsiteX41" fmla="*/ 520833 w 4081044"/>
              <a:gd name="connsiteY41" fmla="*/ 670639 h 2725364"/>
              <a:gd name="connsiteX42" fmla="*/ 406678 w 4081044"/>
              <a:gd name="connsiteY42" fmla="*/ 863270 h 2725364"/>
              <a:gd name="connsiteX43" fmla="*/ 142694 w 4081044"/>
              <a:gd name="connsiteY43" fmla="*/ 1063035 h 2725364"/>
              <a:gd name="connsiteX44" fmla="*/ 185502 w 4081044"/>
              <a:gd name="connsiteY44" fmla="*/ 1184320 h 2725364"/>
              <a:gd name="connsiteX45" fmla="*/ 0 w 4081044"/>
              <a:gd name="connsiteY45" fmla="*/ 1319875 h 2725364"/>
              <a:gd name="connsiteX46" fmla="*/ 64212 w 4081044"/>
              <a:gd name="connsiteY46" fmla="*/ 1533909 h 2725364"/>
              <a:gd name="connsiteX47" fmla="*/ 107020 w 4081044"/>
              <a:gd name="connsiteY47" fmla="*/ 1662329 h 2725364"/>
              <a:gd name="connsiteX48" fmla="*/ 107020 w 4081044"/>
              <a:gd name="connsiteY48" fmla="*/ 1833556 h 2725364"/>
              <a:gd name="connsiteX49" fmla="*/ 420947 w 4081044"/>
              <a:gd name="connsiteY49" fmla="*/ 1883497 h 2725364"/>
              <a:gd name="connsiteX50" fmla="*/ 556506 w 4081044"/>
              <a:gd name="connsiteY50" fmla="*/ 1812153 h 2725364"/>
              <a:gd name="connsiteX51" fmla="*/ 642122 w 4081044"/>
              <a:gd name="connsiteY51" fmla="*/ 1740808 h 2725364"/>
              <a:gd name="connsiteX52" fmla="*/ 770547 w 4081044"/>
              <a:gd name="connsiteY52" fmla="*/ 1805018 h 2725364"/>
              <a:gd name="connsiteX53" fmla="*/ 777682 w 4081044"/>
              <a:gd name="connsiteY53" fmla="*/ 1869229 h 2725364"/>
              <a:gd name="connsiteX54" fmla="*/ 849028 w 4081044"/>
              <a:gd name="connsiteY54" fmla="*/ 1790749 h 2725364"/>
              <a:gd name="connsiteX55" fmla="*/ 849028 w 4081044"/>
              <a:gd name="connsiteY55" fmla="*/ 1790749 h 2725364"/>
              <a:gd name="connsiteX56" fmla="*/ 913241 w 4081044"/>
              <a:gd name="connsiteY56" fmla="*/ 1840691 h 27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081044" h="2725364">
                <a:moveTo>
                  <a:pt x="913241" y="1840691"/>
                </a:moveTo>
                <a:lnTo>
                  <a:pt x="1077339" y="2076128"/>
                </a:lnTo>
                <a:lnTo>
                  <a:pt x="1155820" y="2204548"/>
                </a:lnTo>
                <a:lnTo>
                  <a:pt x="1084473" y="2468523"/>
                </a:lnTo>
                <a:lnTo>
                  <a:pt x="1170090" y="2654019"/>
                </a:lnTo>
                <a:lnTo>
                  <a:pt x="1533959" y="2725364"/>
                </a:lnTo>
                <a:lnTo>
                  <a:pt x="2768261" y="2682557"/>
                </a:lnTo>
                <a:lnTo>
                  <a:pt x="2925224" y="2539868"/>
                </a:lnTo>
                <a:lnTo>
                  <a:pt x="3809926" y="2525599"/>
                </a:lnTo>
                <a:lnTo>
                  <a:pt x="3924081" y="2432851"/>
                </a:lnTo>
                <a:lnTo>
                  <a:pt x="4081044" y="2004783"/>
                </a:lnTo>
                <a:lnTo>
                  <a:pt x="4031101" y="1912035"/>
                </a:lnTo>
                <a:lnTo>
                  <a:pt x="3867003" y="1733674"/>
                </a:lnTo>
                <a:lnTo>
                  <a:pt x="3845599" y="1533909"/>
                </a:lnTo>
                <a:lnTo>
                  <a:pt x="3916946" y="1384085"/>
                </a:lnTo>
                <a:lnTo>
                  <a:pt x="3909811" y="1305606"/>
                </a:lnTo>
                <a:lnTo>
                  <a:pt x="3817060" y="1319875"/>
                </a:lnTo>
                <a:lnTo>
                  <a:pt x="3574481" y="1120110"/>
                </a:lnTo>
                <a:lnTo>
                  <a:pt x="3396114" y="1091572"/>
                </a:lnTo>
                <a:lnTo>
                  <a:pt x="3246285" y="934614"/>
                </a:lnTo>
                <a:lnTo>
                  <a:pt x="3160669" y="913211"/>
                </a:lnTo>
                <a:lnTo>
                  <a:pt x="3010840" y="684908"/>
                </a:lnTo>
                <a:lnTo>
                  <a:pt x="2846742" y="549353"/>
                </a:lnTo>
                <a:lnTo>
                  <a:pt x="2803934" y="356723"/>
                </a:lnTo>
                <a:lnTo>
                  <a:pt x="2468604" y="42807"/>
                </a:lnTo>
                <a:lnTo>
                  <a:pt x="2390122" y="28538"/>
                </a:lnTo>
                <a:lnTo>
                  <a:pt x="2104734" y="164093"/>
                </a:lnTo>
                <a:lnTo>
                  <a:pt x="1883559" y="107017"/>
                </a:lnTo>
                <a:lnTo>
                  <a:pt x="1740865" y="0"/>
                </a:lnTo>
                <a:lnTo>
                  <a:pt x="1498285" y="35672"/>
                </a:lnTo>
                <a:lnTo>
                  <a:pt x="1348457" y="228303"/>
                </a:lnTo>
                <a:lnTo>
                  <a:pt x="1348457" y="228303"/>
                </a:lnTo>
                <a:lnTo>
                  <a:pt x="1255706" y="228303"/>
                </a:lnTo>
                <a:lnTo>
                  <a:pt x="1262841" y="114151"/>
                </a:lnTo>
                <a:lnTo>
                  <a:pt x="1312783" y="49941"/>
                </a:lnTo>
                <a:lnTo>
                  <a:pt x="1084473" y="85613"/>
                </a:lnTo>
                <a:lnTo>
                  <a:pt x="984588" y="285378"/>
                </a:lnTo>
                <a:lnTo>
                  <a:pt x="884702" y="399530"/>
                </a:lnTo>
                <a:lnTo>
                  <a:pt x="713469" y="463740"/>
                </a:lnTo>
                <a:lnTo>
                  <a:pt x="670661" y="592160"/>
                </a:lnTo>
                <a:lnTo>
                  <a:pt x="620718" y="656370"/>
                </a:lnTo>
                <a:lnTo>
                  <a:pt x="520833" y="670639"/>
                </a:lnTo>
                <a:lnTo>
                  <a:pt x="406678" y="863270"/>
                </a:lnTo>
                <a:lnTo>
                  <a:pt x="142694" y="1063035"/>
                </a:lnTo>
                <a:lnTo>
                  <a:pt x="185502" y="1184320"/>
                </a:lnTo>
                <a:lnTo>
                  <a:pt x="0" y="1319875"/>
                </a:lnTo>
                <a:lnTo>
                  <a:pt x="64212" y="1533909"/>
                </a:lnTo>
                <a:lnTo>
                  <a:pt x="107020" y="1662329"/>
                </a:lnTo>
                <a:lnTo>
                  <a:pt x="107020" y="1833556"/>
                </a:lnTo>
                <a:lnTo>
                  <a:pt x="420947" y="1883497"/>
                </a:lnTo>
                <a:lnTo>
                  <a:pt x="556506" y="1812153"/>
                </a:lnTo>
                <a:lnTo>
                  <a:pt x="642122" y="1740808"/>
                </a:lnTo>
                <a:lnTo>
                  <a:pt x="770547" y="1805018"/>
                </a:lnTo>
                <a:lnTo>
                  <a:pt x="777682" y="1869229"/>
                </a:lnTo>
                <a:lnTo>
                  <a:pt x="849028" y="1790749"/>
                </a:lnTo>
                <a:lnTo>
                  <a:pt x="849028" y="1790749"/>
                </a:lnTo>
                <a:lnTo>
                  <a:pt x="913241" y="18406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2000"/>
            </a:schemeClr>
          </a:solidFill>
          <a:ln>
            <a:solidFill>
              <a:srgbClr val="0140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2" idx="2"/>
          </p:cNvCxnSpPr>
          <p:nvPr/>
        </p:nvCxnSpPr>
        <p:spPr>
          <a:xfrm flipH="1">
            <a:off x="4402105" y="1622595"/>
            <a:ext cx="342426" cy="1710454"/>
          </a:xfrm>
          <a:prstGeom prst="straightConnector1">
            <a:avLst/>
          </a:prstGeom>
          <a:ln>
            <a:solidFill>
              <a:srgbClr val="0140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389467" y="-198476"/>
            <a:ext cx="8754532" cy="1051025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000090"/>
                </a:solidFill>
                <a:effectLst/>
                <a:cs typeface="Baskerville"/>
              </a:rPr>
              <a:t>Ocean Basin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4364" y="1222485"/>
            <a:ext cx="436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Ocean Basin: Pacific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778" y="602639"/>
            <a:ext cx="574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cs typeface="Baskerville"/>
              </a:rPr>
              <a:t>Area of ocean delimited by continents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2795" y="6400566"/>
            <a:ext cx="8791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"/>
                <a:cs typeface="Baskerville"/>
              </a:rPr>
              <a:t>Spalding et al. (2012). Ocean &amp; Coastal Management 60:19-30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7803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SA Talk">
      <a:dk1>
        <a:sysClr val="windowText" lastClr="000000"/>
      </a:dk1>
      <a:lt1>
        <a:sysClr val="window" lastClr="FFFFFF"/>
      </a:lt1>
      <a:dk2>
        <a:srgbClr val="0137A5"/>
      </a:dk2>
      <a:lt2>
        <a:srgbClr val="D0F4FC"/>
      </a:lt2>
      <a:accent1>
        <a:srgbClr val="0B81FD"/>
      </a:accent1>
      <a:accent2>
        <a:srgbClr val="0CBCFE"/>
      </a:accent2>
      <a:accent3>
        <a:srgbClr val="13FF70"/>
      </a:accent3>
      <a:accent4>
        <a:srgbClr val="65F10A"/>
      </a:accent4>
      <a:accent5>
        <a:srgbClr val="A6FFD9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10905</TotalTime>
  <Words>1008</Words>
  <Application>Microsoft Macintosh PowerPoint</Application>
  <PresentationFormat>On-screen Show (4:3)</PresentationFormat>
  <Paragraphs>278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Morphological Patterns in Coccolithophores</dc:title>
  <dc:creator>Marites Villarosa Garcia</dc:creator>
  <cp:lastModifiedBy>Marites Villarosa Garcia</cp:lastModifiedBy>
  <cp:revision>192</cp:revision>
  <cp:lastPrinted>2014-10-16T04:03:53Z</cp:lastPrinted>
  <dcterms:created xsi:type="dcterms:W3CDTF">2014-05-01T04:46:56Z</dcterms:created>
  <dcterms:modified xsi:type="dcterms:W3CDTF">2014-10-30T02:08:22Z</dcterms:modified>
</cp:coreProperties>
</file>