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7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1382" autoAdjust="0"/>
  </p:normalViewPr>
  <p:slideViewPr>
    <p:cSldViewPr>
      <p:cViewPr>
        <p:scale>
          <a:sx n="60" d="100"/>
          <a:sy n="60" d="100"/>
        </p:scale>
        <p:origin x="-165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66FA-278F-40C5-883A-675F45426C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5982-C0F9-49DA-8930-5F666DA6A8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9A7E-5627-4E71-B9F8-EA954FECE3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A59B-CBEC-4EFD-B5CC-D1ACC3DE29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3BE6-65A3-48E0-9508-701AC582F0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02EE-755C-4F3D-9066-7E22819A1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29DD-4E76-4E34-9066-0BA03BFA55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642F-63CC-43CC-B3FE-9D759D1BA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0F486-D464-4F8A-A755-92B8D0D16C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4BC-595D-4F03-A904-3E7ABC9FD1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6583-BBDE-4A6D-86C4-9C939DE6BB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 brigh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2769-9076-4CAD-841A-B0AE2DD7BA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4114800"/>
            <a:ext cx="7010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prstClr val="black"/>
                </a:solidFill>
              </a:rPr>
              <a:t>By</a:t>
            </a:r>
            <a:endParaRPr lang="en-US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Mansour </a:t>
            </a:r>
            <a:r>
              <a:rPr lang="en-US" sz="1600" dirty="0" smtClean="0">
                <a:solidFill>
                  <a:prstClr val="black"/>
                </a:solidFill>
              </a:rPr>
              <a:t>Al-Hashim,  Patricia Corcoran</a:t>
            </a:r>
            <a:endParaRPr lang="en-US" sz="16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Department of Earth Sciences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Western </a:t>
            </a:r>
            <a:r>
              <a:rPr lang="en-US" sz="1600" dirty="0" smtClean="0">
                <a:solidFill>
                  <a:prstClr val="black"/>
                </a:solidFill>
              </a:rPr>
              <a:t>University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GSA 2014 Annual Meeting, 19-22 October, Vancouver, BC, Canada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2971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EVIDENCE FOR SYN-SEDIMENTARY TECTONISM IN A PALEOPROTEROZOIC RIFT BASIN: THE ESPANOLA FORMATION, LOWER HURONIAN SUPERGROUP, CANADA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Indications of tectonic instability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7619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Slump structures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5" name="Picture 5" descr="C:\Users\dell\Desktop\GSA Anuual Meeting\DSC_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1" y="1981200"/>
            <a:ext cx="4267199" cy="2837233"/>
          </a:xfrm>
          <a:prstGeom prst="rect">
            <a:avLst/>
          </a:prstGeom>
          <a:noFill/>
        </p:spPr>
      </p:pic>
      <p:pic>
        <p:nvPicPr>
          <p:cNvPr id="5126" name="Picture 6" descr="C:\Users\dell\Desktop\GSA Anuual Meeting\DSC_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2"/>
            <a:ext cx="4343400" cy="28878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49530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Down-slope movement &gt;&gt; oversteepening of slope &gt;&gt; tectonic response to faulting activities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5754469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Down-slope movement &gt;&gt; increased water saturation by liquefaction &gt;&gt; seismic shaking &gt;&gt; tectonic and faulting activities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Indications of tectonic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14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Forceful intrusions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dell\Desktop\Research Writing\AESRC\Photos\Clastic dikes (dykes)\DSC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4354983" cy="28956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2400" y="5124271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Stage 1: Tectonic instability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&gt;&gt;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faults and 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fractures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Stage 2: Seismic shaking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&gt;&gt; fluidization&gt;&gt;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mobilization and intrusion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clastic sediments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Research Writing\AESRC\Photos\Clastic dikes (dykes)\DSC_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4343400" cy="2887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ll\Desktop\Pic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24" y="2209800"/>
            <a:ext cx="2945876" cy="190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Indications of tectonic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Soft-sediment deformation structures</a:t>
            </a:r>
            <a:r>
              <a:rPr lang="en-US" sz="2800" dirty="0" smtClean="0"/>
              <a:t> (seismites)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dell\Desktop\GSA Anuual Meeting\DSC_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09800"/>
            <a:ext cx="2865119" cy="1905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52400" y="4267200"/>
            <a:ext cx="868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Liquidization of unconsolidated, water-saturated sediments &gt;&gt; periodic and sudden syndepositional seismic activities 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dell\Desktop\GSA Anuual Meeting\DSC_012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680" y="2209800"/>
            <a:ext cx="286512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Geochemical signatures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A-Oceanic island arc      B-Continental arc      C-Active continental margin        D-Passive margin</a:t>
            </a:r>
            <a:endParaRPr lang="en-US" sz="1600" b="1" dirty="0"/>
          </a:p>
        </p:txBody>
      </p:sp>
      <p:pic>
        <p:nvPicPr>
          <p:cNvPr id="1027" name="Picture 3" descr="C:\Users\dell\Desktop\Th-Sc-Zr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4524944" cy="3372213"/>
          </a:xfrm>
          <a:prstGeom prst="rect">
            <a:avLst/>
          </a:prstGeom>
          <a:noFill/>
        </p:spPr>
      </p:pic>
      <p:pic>
        <p:nvPicPr>
          <p:cNvPr id="1028" name="Picture 4" descr="C:\Users\dell\Desktop\Th-Sc-Zr10 for Espanola Formation with fiel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577" y="1981200"/>
            <a:ext cx="4276223" cy="3505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200" y="2283023"/>
            <a:ext cx="95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Rift basins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781800" y="5334000"/>
            <a:ext cx="18117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Diagrams from Bhatia and Crook, 1986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Weathering indices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Chemical index of alteration (CIA)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CIA = [(Al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 / (CaO* + Na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 + K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 + Al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)]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34720" y="2819400"/>
          <a:ext cx="645668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68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Material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Average CIA values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Fresh</a:t>
                      </a:r>
                      <a:r>
                        <a:rPr lang="en-US" b="1" baseline="0" dirty="0" smtClean="0"/>
                        <a:t>, unweathered igneous rocks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50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Espanola Formation (siliciclastic samples)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Average shales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70 to 75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Rocks composed entirely of</a:t>
                      </a:r>
                      <a:r>
                        <a:rPr lang="en-US" b="1" baseline="0" dirty="0" smtClean="0"/>
                        <a:t> kaolinite, gibbsite</a:t>
                      </a:r>
                      <a:r>
                        <a:rPr lang="en-US" b="1" baseline="0" smtClean="0"/>
                        <a:t>, and/or </a:t>
                      </a:r>
                      <a:r>
                        <a:rPr lang="en-US" b="1" baseline="0" dirty="0" smtClean="0"/>
                        <a:t>chlorite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Close</a:t>
                      </a:r>
                      <a:r>
                        <a:rPr lang="en-US" b="1" baseline="0" dirty="0" smtClean="0"/>
                        <a:t> to 100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7620000" y="2819400"/>
            <a:ext cx="0" cy="2362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5400000">
            <a:off x="6631941" y="3731259"/>
            <a:ext cx="2345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Increasing weathering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400" y="54102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Implication: siliciclastic rocks of the Espanola Formation are immature, and indicate either negligible weathering of the source rocks or proximity to source area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3581400"/>
            <a:ext cx="6477000" cy="685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 Espanola Formation was likely deposited in a rift basin characterized by active syndepositional faulting processes and associated tectonic instability</a:t>
            </a:r>
          </a:p>
          <a:p>
            <a:endParaRPr lang="en-US" sz="2600" dirty="0" smtClean="0"/>
          </a:p>
          <a:p>
            <a:r>
              <a:rPr lang="en-US" sz="2600" dirty="0" smtClean="0"/>
              <a:t>The evidence is in the form of slope failure, forceful intrusion of liquefied sediments and soft-sediment deformation</a:t>
            </a:r>
          </a:p>
          <a:p>
            <a:endParaRPr lang="en-US" sz="2600" dirty="0" smtClean="0"/>
          </a:p>
          <a:p>
            <a:r>
              <a:rPr lang="en-US" sz="2600" dirty="0" smtClean="0"/>
              <a:t>Geochemical signatures of Espanola rocks are in agreement with those reported from other rift basin deposits , which show a continental signature with geochemical immaturity   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Thank you!</a:t>
            </a:r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Introducing the stratigraphy, sedimentology and depositional environment of one of the oldest carbonate deposits in the world</a:t>
            </a:r>
          </a:p>
          <a:p>
            <a:endParaRPr lang="en-US" dirty="0" smtClean="0"/>
          </a:p>
          <a:p>
            <a:r>
              <a:rPr lang="en-US" dirty="0" smtClean="0"/>
              <a:t>Presenting evidence of syn-depositional, rift-related tectonic activities from the Espanola Formation </a:t>
            </a:r>
          </a:p>
          <a:p>
            <a:endParaRPr lang="en-US" dirty="0" smtClean="0"/>
          </a:p>
          <a:p>
            <a:r>
              <a:rPr lang="en-US" dirty="0" smtClean="0"/>
              <a:t>Comparing geochemical signatures of Espanola rocks with those of other rift basin deposits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2998" y="1752600"/>
            <a:ext cx="330240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2283187"/>
            <a:ext cx="4904166" cy="36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V="1">
            <a:off x="2209800" y="2057400"/>
            <a:ext cx="3200400" cy="243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9800" y="4495800"/>
            <a:ext cx="3200400" cy="1295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6393" y="2286000"/>
            <a:ext cx="133140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flipV="1">
            <a:off x="7010400" y="2362200"/>
            <a:ext cx="685800" cy="14478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010400" y="4038600"/>
            <a:ext cx="685800" cy="4572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62600" y="3505200"/>
            <a:ext cx="0" cy="1981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34000" y="3505200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62600" y="2209800"/>
            <a:ext cx="0" cy="129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4844558" y="4387358"/>
            <a:ext cx="10374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Lower Huronian</a:t>
            </a:r>
            <a:endParaRPr lang="en-US" sz="1000" b="1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4843756" y="2758623"/>
            <a:ext cx="10390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Upper Huronian</a:t>
            </a:r>
            <a:endParaRPr lang="en-US" sz="1000" b="1" dirty="0"/>
          </a:p>
        </p:txBody>
      </p:sp>
      <p:sp>
        <p:nvSpPr>
          <p:cNvPr id="16" name="Rectangle 15"/>
          <p:cNvSpPr/>
          <p:nvPr/>
        </p:nvSpPr>
        <p:spPr>
          <a:xfrm>
            <a:off x="152400" y="5943600"/>
            <a:ext cx="25795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Modified from Young et al. (2001), Bekker et al. (2005)</a:t>
            </a:r>
            <a:endParaRPr lang="en-US" sz="800" dirty="0"/>
          </a:p>
        </p:txBody>
      </p:sp>
      <p:sp>
        <p:nvSpPr>
          <p:cNvPr id="19" name="Rectangle 18"/>
          <p:cNvSpPr/>
          <p:nvPr/>
        </p:nvSpPr>
        <p:spPr>
          <a:xfrm>
            <a:off x="7315200" y="5943600"/>
            <a:ext cx="16337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Modified from Bekker et al. (2005)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dell\Desktop\GSA Anuual Meeting\Quirke Syncline map for publications (Grayscale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905000"/>
            <a:ext cx="8915400" cy="4539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40"/>
          <a:stretch>
            <a:fillRect/>
          </a:stretch>
        </p:blipFill>
        <p:spPr bwMode="auto">
          <a:xfrm>
            <a:off x="457200" y="304800"/>
            <a:ext cx="1114425" cy="64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825" y="304800"/>
            <a:ext cx="7905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0974" y="304801"/>
            <a:ext cx="73342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3050" y="304800"/>
            <a:ext cx="7429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524000" y="304800"/>
            <a:ext cx="838200" cy="640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00400" y="304800"/>
            <a:ext cx="685800" cy="640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24400" y="304800"/>
            <a:ext cx="533400" cy="640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04800" y="304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86000" y="304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886200" y="304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15240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50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903420" y="152400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>
            <a:off x="3503620" y="152400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4875220" y="152400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57800" y="304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-76200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04800" y="67056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4962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pic>
        <p:nvPicPr>
          <p:cNvPr id="2" name="Picture 2" descr="C:\Users\dell\Desktop\Untitled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2736" y="4114800"/>
            <a:ext cx="1583064" cy="2589805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89792" y="335280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81000" y="3505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962400" y="3505200"/>
            <a:ext cx="76200" cy="1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57800" y="3505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057400" y="3380601"/>
            <a:ext cx="38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75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3579820" y="3352800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125</a:t>
            </a:r>
            <a:endParaRPr lang="en-US" sz="1200" dirty="0"/>
          </a:p>
        </p:txBody>
      </p:sp>
      <p:sp>
        <p:nvSpPr>
          <p:cNvPr id="49" name="Rectangle 48"/>
          <p:cNvSpPr/>
          <p:nvPr/>
        </p:nvSpPr>
        <p:spPr>
          <a:xfrm>
            <a:off x="4913692" y="3380601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175</a:t>
            </a:r>
            <a:endParaRPr lang="en-US" sz="1200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362200" y="3505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824470" y="228600"/>
            <a:ext cx="1786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Core 150-2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Sedimentology and Stratigraphy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724400" cy="533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b="1" dirty="0" smtClean="0"/>
              <a:t>Facies 1- Thickly-interbedded siltstone-carbonate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355812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29200" y="1143000"/>
            <a:ext cx="3819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Facies 2- Interstratified mudstone-siltstone</a:t>
            </a:r>
            <a:endParaRPr lang="en-US" sz="1600" b="1" dirty="0"/>
          </a:p>
        </p:txBody>
      </p:sp>
      <p:pic>
        <p:nvPicPr>
          <p:cNvPr id="7" name="Picture 2" descr="C:\Users\dell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3581400" cy="231967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2400" y="3810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/>
              <a:t>Facies 3- Interbedded siltstone-thinly-laminated carbonate</a:t>
            </a:r>
            <a:endParaRPr lang="en-US" sz="1600" b="1" dirty="0"/>
          </a:p>
        </p:txBody>
      </p:sp>
      <p:pic>
        <p:nvPicPr>
          <p:cNvPr id="9" name="Picture 2" descr="C:\Users\dell\Desktop\Pictu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06671"/>
            <a:ext cx="3557559" cy="229892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079442" y="3886200"/>
            <a:ext cx="3150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Facies 4- Thickly bedded carbonate</a:t>
            </a:r>
            <a:endParaRPr lang="en-US" sz="1600" b="1" dirty="0"/>
          </a:p>
        </p:txBody>
      </p:sp>
      <p:pic>
        <p:nvPicPr>
          <p:cNvPr id="11" name="Picture 2" descr="C:\Users\dell\Desktop\Pictur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392791"/>
            <a:ext cx="3581400" cy="2312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Sedimentology and Stratigraphy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2286000" cy="533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/>
              <a:t>Facies 5- Mudstone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799"/>
            <a:ext cx="3581400" cy="231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953000" y="1066800"/>
            <a:ext cx="1880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Facies 6- Siltstone</a:t>
            </a:r>
            <a:endParaRPr lang="en-US" b="1" dirty="0"/>
          </a:p>
        </p:txBody>
      </p:sp>
      <p:pic>
        <p:nvPicPr>
          <p:cNvPr id="8" name="Picture 5" descr="C:\Users\dell\Desktop\Picture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47800"/>
            <a:ext cx="3429000" cy="234765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36913" y="3810000"/>
            <a:ext cx="204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Facies 7- Sandstone</a:t>
            </a:r>
            <a:endParaRPr lang="en-US" b="1" dirty="0"/>
          </a:p>
        </p:txBody>
      </p:sp>
      <p:pic>
        <p:nvPicPr>
          <p:cNvPr id="10" name="Picture 5" descr="C:\Users\dell\Desktop\Picture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3581400" cy="231867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953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Facies 8- Intraformational breccia and conglomerate</a:t>
            </a:r>
            <a:endParaRPr lang="en-US" b="1" dirty="0"/>
          </a:p>
        </p:txBody>
      </p:sp>
      <p:pic>
        <p:nvPicPr>
          <p:cNvPr id="14" name="Picture 4" descr="C:\Users\dell\Desktop\Pictur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419600"/>
            <a:ext cx="3581400" cy="231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Sedimentology and Stratigraphy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621448"/>
            <a:ext cx="259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Facies 9- Rusty carbonate</a:t>
            </a:r>
            <a:endParaRPr lang="en-US" b="1" dirty="0"/>
          </a:p>
        </p:txBody>
      </p:sp>
      <p:pic>
        <p:nvPicPr>
          <p:cNvPr id="6" name="Picture 2" descr="C:\Users\dell\Desktop\Picture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86" y="2057400"/>
            <a:ext cx="4021540" cy="2590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1600200"/>
            <a:ext cx="3422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Facies 10- Stromatolitic carbonate</a:t>
            </a:r>
            <a:endParaRPr lang="en-US" b="1" dirty="0"/>
          </a:p>
        </p:txBody>
      </p:sp>
      <p:pic>
        <p:nvPicPr>
          <p:cNvPr id="8" name="Picture 3" descr="C:\Users\dell\Desktop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09775"/>
            <a:ext cx="3962400" cy="256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Depositional environment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77C-BA10-481D-9361-33A2A07CBA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676399"/>
            <a:ext cx="2895600" cy="19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dell\Desktop\Research Writing\AESRC\Photos\Ripple marks\DSC_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942135"/>
            <a:ext cx="2895600" cy="192526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76400"/>
            <a:ext cx="2971800" cy="19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6462" y="1676401"/>
            <a:ext cx="2979538" cy="19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4232" y="3920825"/>
            <a:ext cx="3013568" cy="19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942015"/>
            <a:ext cx="2895600" cy="192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90800" y="2362200"/>
            <a:ext cx="39624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inferred characteristics of the depositional environment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 Shallow-marine (intertidal)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 Frequent subaerial exposure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 Periodic influxes of siliciclastic sediments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 Warm paleoclimate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 Tectonic instability during sedimentation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492</Words>
  <Application>Microsoft Office PowerPoint</Application>
  <PresentationFormat>On-screen Show (4:3)</PresentationFormat>
  <Paragraphs>101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EVIDENCE FOR SYN-SEDIMENTARY TECTONISM IN A PALEOPROTEROZOIC RIFT BASIN: THE ESPANOLA FORMATION, LOWER HURONIAN SUPERGROUP, CANADA</vt:lpstr>
      <vt:lpstr>Aims of the presentation</vt:lpstr>
      <vt:lpstr>Introduction</vt:lpstr>
      <vt:lpstr>Field Area</vt:lpstr>
      <vt:lpstr>Slide 5</vt:lpstr>
      <vt:lpstr>Sedimentology and Stratigraphy</vt:lpstr>
      <vt:lpstr>Sedimentology and Stratigraphy</vt:lpstr>
      <vt:lpstr>Sedimentology and Stratigraphy</vt:lpstr>
      <vt:lpstr>Depositional environment</vt:lpstr>
      <vt:lpstr>Indications of tectonic instability</vt:lpstr>
      <vt:lpstr>Indications of tectonic instability</vt:lpstr>
      <vt:lpstr>Indications of tectonic instability</vt:lpstr>
      <vt:lpstr>Geochemical signatures</vt:lpstr>
      <vt:lpstr>Weathering indices</vt:lpstr>
      <vt:lpstr>Conclusions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Mansour</dc:creator>
  <cp:lastModifiedBy>Mansour</cp:lastModifiedBy>
  <cp:revision>194</cp:revision>
  <dcterms:created xsi:type="dcterms:W3CDTF">2014-10-07T20:09:49Z</dcterms:created>
  <dcterms:modified xsi:type="dcterms:W3CDTF">2014-10-28T19:25:43Z</dcterms:modified>
</cp:coreProperties>
</file>