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6576000" cy="27432000"/>
  <p:notesSz cx="6858000" cy="9144000"/>
  <p:defaultTextStyle>
    <a:defPPr>
      <a:defRPr lang="en-US"/>
    </a:defPPr>
    <a:lvl1pPr marL="0" algn="l" defTabSz="3655518" rtl="0" eaLnBrk="1" latinLnBrk="0" hangingPunct="1">
      <a:defRPr sz="7200" kern="1200">
        <a:solidFill>
          <a:schemeClr val="tx1"/>
        </a:solidFill>
        <a:latin typeface="+mn-lt"/>
        <a:ea typeface="+mn-ea"/>
        <a:cs typeface="+mn-cs"/>
      </a:defRPr>
    </a:lvl1pPr>
    <a:lvl2pPr marL="1827760" algn="l" defTabSz="3655518" rtl="0" eaLnBrk="1" latinLnBrk="0" hangingPunct="1">
      <a:defRPr sz="7200" kern="1200">
        <a:solidFill>
          <a:schemeClr val="tx1"/>
        </a:solidFill>
        <a:latin typeface="+mn-lt"/>
        <a:ea typeface="+mn-ea"/>
        <a:cs typeface="+mn-cs"/>
      </a:defRPr>
    </a:lvl2pPr>
    <a:lvl3pPr marL="3655518" algn="l" defTabSz="3655518" rtl="0" eaLnBrk="1" latinLnBrk="0" hangingPunct="1">
      <a:defRPr sz="7200" kern="1200">
        <a:solidFill>
          <a:schemeClr val="tx1"/>
        </a:solidFill>
        <a:latin typeface="+mn-lt"/>
        <a:ea typeface="+mn-ea"/>
        <a:cs typeface="+mn-cs"/>
      </a:defRPr>
    </a:lvl3pPr>
    <a:lvl4pPr marL="5483276" algn="l" defTabSz="3655518" rtl="0" eaLnBrk="1" latinLnBrk="0" hangingPunct="1">
      <a:defRPr sz="7200" kern="1200">
        <a:solidFill>
          <a:schemeClr val="tx1"/>
        </a:solidFill>
        <a:latin typeface="+mn-lt"/>
        <a:ea typeface="+mn-ea"/>
        <a:cs typeface="+mn-cs"/>
      </a:defRPr>
    </a:lvl4pPr>
    <a:lvl5pPr marL="7311035" algn="l" defTabSz="3655518" rtl="0" eaLnBrk="1" latinLnBrk="0" hangingPunct="1">
      <a:defRPr sz="7200" kern="1200">
        <a:solidFill>
          <a:schemeClr val="tx1"/>
        </a:solidFill>
        <a:latin typeface="+mn-lt"/>
        <a:ea typeface="+mn-ea"/>
        <a:cs typeface="+mn-cs"/>
      </a:defRPr>
    </a:lvl5pPr>
    <a:lvl6pPr marL="9138794" algn="l" defTabSz="3655518" rtl="0" eaLnBrk="1" latinLnBrk="0" hangingPunct="1">
      <a:defRPr sz="7200" kern="1200">
        <a:solidFill>
          <a:schemeClr val="tx1"/>
        </a:solidFill>
        <a:latin typeface="+mn-lt"/>
        <a:ea typeface="+mn-ea"/>
        <a:cs typeface="+mn-cs"/>
      </a:defRPr>
    </a:lvl6pPr>
    <a:lvl7pPr marL="10966554" algn="l" defTabSz="3655518" rtl="0" eaLnBrk="1" latinLnBrk="0" hangingPunct="1">
      <a:defRPr sz="7200" kern="1200">
        <a:solidFill>
          <a:schemeClr val="tx1"/>
        </a:solidFill>
        <a:latin typeface="+mn-lt"/>
        <a:ea typeface="+mn-ea"/>
        <a:cs typeface="+mn-cs"/>
      </a:defRPr>
    </a:lvl7pPr>
    <a:lvl8pPr marL="12794310" algn="l" defTabSz="3655518" rtl="0" eaLnBrk="1" latinLnBrk="0" hangingPunct="1">
      <a:defRPr sz="7200" kern="1200">
        <a:solidFill>
          <a:schemeClr val="tx1"/>
        </a:solidFill>
        <a:latin typeface="+mn-lt"/>
        <a:ea typeface="+mn-ea"/>
        <a:cs typeface="+mn-cs"/>
      </a:defRPr>
    </a:lvl8pPr>
    <a:lvl9pPr marL="14622070" algn="l" defTabSz="3655518" rtl="0" eaLnBrk="1" latinLnBrk="0" hangingPunct="1">
      <a:defRPr sz="7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AF77"/>
    <a:srgbClr val="E94437"/>
    <a:srgbClr val="E16147"/>
    <a:srgbClr val="9DC349"/>
    <a:srgbClr val="FBCBA7"/>
    <a:srgbClr val="FFFC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6547" autoAdjust="0"/>
  </p:normalViewPr>
  <p:slideViewPr>
    <p:cSldViewPr>
      <p:cViewPr>
        <p:scale>
          <a:sx n="20" d="100"/>
          <a:sy n="20" d="100"/>
        </p:scale>
        <p:origin x="-2418" y="-216"/>
      </p:cViewPr>
      <p:guideLst>
        <p:guide orient="horz" pos="8640"/>
        <p:guide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2D76E5-14F4-40B9-8F39-6D90AAB3BF91}" type="datetimeFigureOut">
              <a:rPr lang="en-US" smtClean="0"/>
              <a:t>10/14/2014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F326F3-D553-4D6E-8B34-7F554A168DBA}" type="slidenum">
              <a:rPr lang="en-US" smtClean="0"/>
              <a:t>‹#›</a:t>
            </a:fld>
            <a:endParaRPr lang="en-US"/>
          </a:p>
        </p:txBody>
      </p:sp>
    </p:spTree>
    <p:extLst>
      <p:ext uri="{BB962C8B-B14F-4D97-AF65-F5344CB8AC3E}">
        <p14:creationId xmlns:p14="http://schemas.microsoft.com/office/powerpoint/2010/main" val="3904981308"/>
      </p:ext>
    </p:extLst>
  </p:cSld>
  <p:clrMap bg1="lt1" tx1="dk1" bg2="lt2" tx2="dk2" accent1="accent1" accent2="accent2" accent3="accent3" accent4="accent4" accent5="accent5" accent6="accent6" hlink="hlink" folHlink="folHlink"/>
  <p:notesStyle>
    <a:lvl1pPr marL="0" algn="l" defTabSz="695349" rtl="0" eaLnBrk="1" latinLnBrk="0" hangingPunct="1">
      <a:defRPr sz="900" kern="1200">
        <a:solidFill>
          <a:schemeClr val="tx1"/>
        </a:solidFill>
        <a:latin typeface="+mn-lt"/>
        <a:ea typeface="+mn-ea"/>
        <a:cs typeface="+mn-cs"/>
      </a:defRPr>
    </a:lvl1pPr>
    <a:lvl2pPr marL="347676" algn="l" defTabSz="695349" rtl="0" eaLnBrk="1" latinLnBrk="0" hangingPunct="1">
      <a:defRPr sz="900" kern="1200">
        <a:solidFill>
          <a:schemeClr val="tx1"/>
        </a:solidFill>
        <a:latin typeface="+mn-lt"/>
        <a:ea typeface="+mn-ea"/>
        <a:cs typeface="+mn-cs"/>
      </a:defRPr>
    </a:lvl2pPr>
    <a:lvl3pPr marL="695349" algn="l" defTabSz="695349" rtl="0" eaLnBrk="1" latinLnBrk="0" hangingPunct="1">
      <a:defRPr sz="900" kern="1200">
        <a:solidFill>
          <a:schemeClr val="tx1"/>
        </a:solidFill>
        <a:latin typeface="+mn-lt"/>
        <a:ea typeface="+mn-ea"/>
        <a:cs typeface="+mn-cs"/>
      </a:defRPr>
    </a:lvl3pPr>
    <a:lvl4pPr marL="1043023" algn="l" defTabSz="695349" rtl="0" eaLnBrk="1" latinLnBrk="0" hangingPunct="1">
      <a:defRPr sz="900" kern="1200">
        <a:solidFill>
          <a:schemeClr val="tx1"/>
        </a:solidFill>
        <a:latin typeface="+mn-lt"/>
        <a:ea typeface="+mn-ea"/>
        <a:cs typeface="+mn-cs"/>
      </a:defRPr>
    </a:lvl4pPr>
    <a:lvl5pPr marL="1390697" algn="l" defTabSz="695349" rtl="0" eaLnBrk="1" latinLnBrk="0" hangingPunct="1">
      <a:defRPr sz="900" kern="1200">
        <a:solidFill>
          <a:schemeClr val="tx1"/>
        </a:solidFill>
        <a:latin typeface="+mn-lt"/>
        <a:ea typeface="+mn-ea"/>
        <a:cs typeface="+mn-cs"/>
      </a:defRPr>
    </a:lvl5pPr>
    <a:lvl6pPr marL="1738371" algn="l" defTabSz="695349" rtl="0" eaLnBrk="1" latinLnBrk="0" hangingPunct="1">
      <a:defRPr sz="900" kern="1200">
        <a:solidFill>
          <a:schemeClr val="tx1"/>
        </a:solidFill>
        <a:latin typeface="+mn-lt"/>
        <a:ea typeface="+mn-ea"/>
        <a:cs typeface="+mn-cs"/>
      </a:defRPr>
    </a:lvl6pPr>
    <a:lvl7pPr marL="2086046" algn="l" defTabSz="695349" rtl="0" eaLnBrk="1" latinLnBrk="0" hangingPunct="1">
      <a:defRPr sz="900" kern="1200">
        <a:solidFill>
          <a:schemeClr val="tx1"/>
        </a:solidFill>
        <a:latin typeface="+mn-lt"/>
        <a:ea typeface="+mn-ea"/>
        <a:cs typeface="+mn-cs"/>
      </a:defRPr>
    </a:lvl7pPr>
    <a:lvl8pPr marL="2433719" algn="l" defTabSz="695349" rtl="0" eaLnBrk="1" latinLnBrk="0" hangingPunct="1">
      <a:defRPr sz="900" kern="1200">
        <a:solidFill>
          <a:schemeClr val="tx1"/>
        </a:solidFill>
        <a:latin typeface="+mn-lt"/>
        <a:ea typeface="+mn-ea"/>
        <a:cs typeface="+mn-cs"/>
      </a:defRPr>
    </a:lvl8pPr>
    <a:lvl9pPr marL="2781394" algn="l" defTabSz="695349"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F326F3-D553-4D6E-8B34-7F554A168DBA}" type="slidenum">
              <a:rPr lang="en-US" smtClean="0"/>
              <a:t>1</a:t>
            </a:fld>
            <a:endParaRPr lang="en-US"/>
          </a:p>
        </p:txBody>
      </p:sp>
    </p:spTree>
    <p:extLst>
      <p:ext uri="{BB962C8B-B14F-4D97-AF65-F5344CB8AC3E}">
        <p14:creationId xmlns:p14="http://schemas.microsoft.com/office/powerpoint/2010/main" val="2949714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2"/>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7760" indent="0" algn="ctr">
              <a:buNone/>
              <a:defRPr>
                <a:solidFill>
                  <a:schemeClr val="tx1">
                    <a:tint val="75000"/>
                  </a:schemeClr>
                </a:solidFill>
              </a:defRPr>
            </a:lvl2pPr>
            <a:lvl3pPr marL="3655518" indent="0" algn="ctr">
              <a:buNone/>
              <a:defRPr>
                <a:solidFill>
                  <a:schemeClr val="tx1">
                    <a:tint val="75000"/>
                  </a:schemeClr>
                </a:solidFill>
              </a:defRPr>
            </a:lvl3pPr>
            <a:lvl4pPr marL="5483276" indent="0" algn="ctr">
              <a:buNone/>
              <a:defRPr>
                <a:solidFill>
                  <a:schemeClr val="tx1">
                    <a:tint val="75000"/>
                  </a:schemeClr>
                </a:solidFill>
              </a:defRPr>
            </a:lvl4pPr>
            <a:lvl5pPr marL="7311035" indent="0" algn="ctr">
              <a:buNone/>
              <a:defRPr>
                <a:solidFill>
                  <a:schemeClr val="tx1">
                    <a:tint val="75000"/>
                  </a:schemeClr>
                </a:solidFill>
              </a:defRPr>
            </a:lvl5pPr>
            <a:lvl6pPr marL="9138794" indent="0" algn="ctr">
              <a:buNone/>
              <a:defRPr>
                <a:solidFill>
                  <a:schemeClr val="tx1">
                    <a:tint val="75000"/>
                  </a:schemeClr>
                </a:solidFill>
              </a:defRPr>
            </a:lvl6pPr>
            <a:lvl7pPr marL="10966554" indent="0" algn="ctr">
              <a:buNone/>
              <a:defRPr>
                <a:solidFill>
                  <a:schemeClr val="tx1">
                    <a:tint val="75000"/>
                  </a:schemeClr>
                </a:solidFill>
              </a:defRPr>
            </a:lvl7pPr>
            <a:lvl8pPr marL="12794310" indent="0" algn="ctr">
              <a:buNone/>
              <a:defRPr>
                <a:solidFill>
                  <a:schemeClr val="tx1">
                    <a:tint val="75000"/>
                  </a:schemeClr>
                </a:solidFill>
              </a:defRPr>
            </a:lvl8pPr>
            <a:lvl9pPr marL="1462207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552DEB-8C02-43DD-9165-FE863DABA071}"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979D4-95E8-4A13-BB74-8137A684468C}" type="slidenum">
              <a:rPr lang="en-US" smtClean="0"/>
              <a:t>‹#›</a:t>
            </a:fld>
            <a:endParaRPr lang="en-US"/>
          </a:p>
        </p:txBody>
      </p:sp>
    </p:spTree>
    <p:extLst>
      <p:ext uri="{BB962C8B-B14F-4D97-AF65-F5344CB8AC3E}">
        <p14:creationId xmlns:p14="http://schemas.microsoft.com/office/powerpoint/2010/main" val="415828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52DEB-8C02-43DD-9165-FE863DABA071}"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979D4-95E8-4A13-BB74-8137A684468C}" type="slidenum">
              <a:rPr lang="en-US" smtClean="0"/>
              <a:t>‹#›</a:t>
            </a:fld>
            <a:endParaRPr lang="en-US"/>
          </a:p>
        </p:txBody>
      </p:sp>
    </p:spTree>
    <p:extLst>
      <p:ext uri="{BB962C8B-B14F-4D97-AF65-F5344CB8AC3E}">
        <p14:creationId xmlns:p14="http://schemas.microsoft.com/office/powerpoint/2010/main" val="4163139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8501100" y="5270500"/>
            <a:ext cx="46081952" cy="11235055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242555" y="5270500"/>
            <a:ext cx="137648948" cy="1123505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52DEB-8C02-43DD-9165-FE863DABA071}"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979D4-95E8-4A13-BB74-8137A684468C}" type="slidenum">
              <a:rPr lang="en-US" smtClean="0"/>
              <a:t>‹#›</a:t>
            </a:fld>
            <a:endParaRPr lang="en-US"/>
          </a:p>
        </p:txBody>
      </p:sp>
    </p:spTree>
    <p:extLst>
      <p:ext uri="{BB962C8B-B14F-4D97-AF65-F5344CB8AC3E}">
        <p14:creationId xmlns:p14="http://schemas.microsoft.com/office/powerpoint/2010/main" val="3798070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52DEB-8C02-43DD-9165-FE863DABA071}"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979D4-95E8-4A13-BB74-8137A684468C}" type="slidenum">
              <a:rPr lang="en-US" smtClean="0"/>
              <a:t>‹#›</a:t>
            </a:fld>
            <a:endParaRPr lang="en-US"/>
          </a:p>
        </p:txBody>
      </p:sp>
    </p:spTree>
    <p:extLst>
      <p:ext uri="{BB962C8B-B14F-4D97-AF65-F5344CB8AC3E}">
        <p14:creationId xmlns:p14="http://schemas.microsoft.com/office/powerpoint/2010/main" val="259760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7760" indent="0">
              <a:buNone/>
              <a:defRPr sz="7200">
                <a:solidFill>
                  <a:schemeClr val="tx1">
                    <a:tint val="75000"/>
                  </a:schemeClr>
                </a:solidFill>
              </a:defRPr>
            </a:lvl2pPr>
            <a:lvl3pPr marL="3655518" indent="0">
              <a:buNone/>
              <a:defRPr sz="6400">
                <a:solidFill>
                  <a:schemeClr val="tx1">
                    <a:tint val="75000"/>
                  </a:schemeClr>
                </a:solidFill>
              </a:defRPr>
            </a:lvl3pPr>
            <a:lvl4pPr marL="5483276" indent="0">
              <a:buNone/>
              <a:defRPr sz="5600">
                <a:solidFill>
                  <a:schemeClr val="tx1">
                    <a:tint val="75000"/>
                  </a:schemeClr>
                </a:solidFill>
              </a:defRPr>
            </a:lvl4pPr>
            <a:lvl5pPr marL="7311035" indent="0">
              <a:buNone/>
              <a:defRPr sz="5600">
                <a:solidFill>
                  <a:schemeClr val="tx1">
                    <a:tint val="75000"/>
                  </a:schemeClr>
                </a:solidFill>
              </a:defRPr>
            </a:lvl5pPr>
            <a:lvl6pPr marL="9138794" indent="0">
              <a:buNone/>
              <a:defRPr sz="5600">
                <a:solidFill>
                  <a:schemeClr val="tx1">
                    <a:tint val="75000"/>
                  </a:schemeClr>
                </a:solidFill>
              </a:defRPr>
            </a:lvl6pPr>
            <a:lvl7pPr marL="10966554" indent="0">
              <a:buNone/>
              <a:defRPr sz="5600">
                <a:solidFill>
                  <a:schemeClr val="tx1">
                    <a:tint val="75000"/>
                  </a:schemeClr>
                </a:solidFill>
              </a:defRPr>
            </a:lvl7pPr>
            <a:lvl8pPr marL="12794310" indent="0">
              <a:buNone/>
              <a:defRPr sz="5600">
                <a:solidFill>
                  <a:schemeClr val="tx1">
                    <a:tint val="75000"/>
                  </a:schemeClr>
                </a:solidFill>
              </a:defRPr>
            </a:lvl8pPr>
            <a:lvl9pPr marL="1462207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552DEB-8C02-43DD-9165-FE863DABA071}"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979D4-95E8-4A13-BB74-8137A684468C}" type="slidenum">
              <a:rPr lang="en-US" smtClean="0"/>
              <a:t>‹#›</a:t>
            </a:fld>
            <a:endParaRPr lang="en-US"/>
          </a:p>
        </p:txBody>
      </p:sp>
    </p:spTree>
    <p:extLst>
      <p:ext uri="{BB962C8B-B14F-4D97-AF65-F5344CB8AC3E}">
        <p14:creationId xmlns:p14="http://schemas.microsoft.com/office/powerpoint/2010/main" val="128892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242552" y="30721300"/>
            <a:ext cx="91865448" cy="868997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2717603" y="30721300"/>
            <a:ext cx="91865452" cy="868997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552DEB-8C02-43DD-9165-FE863DABA071}" type="datetimeFigureOut">
              <a:rPr lang="en-US" smtClean="0"/>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979D4-95E8-4A13-BB74-8137A684468C}" type="slidenum">
              <a:rPr lang="en-US" smtClean="0"/>
              <a:t>‹#›</a:t>
            </a:fld>
            <a:endParaRPr lang="en-US"/>
          </a:p>
        </p:txBody>
      </p:sp>
    </p:spTree>
    <p:extLst>
      <p:ext uri="{BB962C8B-B14F-4D97-AF65-F5344CB8AC3E}">
        <p14:creationId xmlns:p14="http://schemas.microsoft.com/office/powerpoint/2010/main" val="295815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7760" indent="0">
              <a:buNone/>
              <a:defRPr sz="8000" b="1"/>
            </a:lvl2pPr>
            <a:lvl3pPr marL="3655518" indent="0">
              <a:buNone/>
              <a:defRPr sz="7200" b="1"/>
            </a:lvl3pPr>
            <a:lvl4pPr marL="5483276" indent="0">
              <a:buNone/>
              <a:defRPr sz="6400" b="1"/>
            </a:lvl4pPr>
            <a:lvl5pPr marL="7311035" indent="0">
              <a:buNone/>
              <a:defRPr sz="6400" b="1"/>
            </a:lvl5pPr>
            <a:lvl6pPr marL="9138794" indent="0">
              <a:buNone/>
              <a:defRPr sz="6400" b="1"/>
            </a:lvl6pPr>
            <a:lvl7pPr marL="10966554" indent="0">
              <a:buNone/>
              <a:defRPr sz="6400" b="1"/>
            </a:lvl7pPr>
            <a:lvl8pPr marL="12794310" indent="0">
              <a:buNone/>
              <a:defRPr sz="6400" b="1"/>
            </a:lvl8pPr>
            <a:lvl9pPr marL="1462207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140452"/>
            <a:ext cx="16167100" cy="2559048"/>
          </a:xfrm>
        </p:spPr>
        <p:txBody>
          <a:bodyPr anchor="b"/>
          <a:lstStyle>
            <a:lvl1pPr marL="0" indent="0">
              <a:buNone/>
              <a:defRPr sz="9600" b="1"/>
            </a:lvl1pPr>
            <a:lvl2pPr marL="1827760" indent="0">
              <a:buNone/>
              <a:defRPr sz="8000" b="1"/>
            </a:lvl2pPr>
            <a:lvl3pPr marL="3655518" indent="0">
              <a:buNone/>
              <a:defRPr sz="7200" b="1"/>
            </a:lvl3pPr>
            <a:lvl4pPr marL="5483276" indent="0">
              <a:buNone/>
              <a:defRPr sz="6400" b="1"/>
            </a:lvl4pPr>
            <a:lvl5pPr marL="7311035" indent="0">
              <a:buNone/>
              <a:defRPr sz="6400" b="1"/>
            </a:lvl5pPr>
            <a:lvl6pPr marL="9138794" indent="0">
              <a:buNone/>
              <a:defRPr sz="6400" b="1"/>
            </a:lvl6pPr>
            <a:lvl7pPr marL="10966554" indent="0">
              <a:buNone/>
              <a:defRPr sz="6400" b="1"/>
            </a:lvl7pPr>
            <a:lvl8pPr marL="12794310" indent="0">
              <a:buNone/>
              <a:defRPr sz="6400" b="1"/>
            </a:lvl8pPr>
            <a:lvl9pPr marL="1462207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02"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552DEB-8C02-43DD-9165-FE863DABA071}" type="datetimeFigureOut">
              <a:rPr lang="en-US" smtClean="0"/>
              <a:t>10/14/2014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C979D4-95E8-4A13-BB74-8137A684468C}" type="slidenum">
              <a:rPr lang="en-US" smtClean="0"/>
              <a:t>‹#›</a:t>
            </a:fld>
            <a:endParaRPr lang="en-US"/>
          </a:p>
        </p:txBody>
      </p:sp>
    </p:spTree>
    <p:extLst>
      <p:ext uri="{BB962C8B-B14F-4D97-AF65-F5344CB8AC3E}">
        <p14:creationId xmlns:p14="http://schemas.microsoft.com/office/powerpoint/2010/main" val="2215691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552DEB-8C02-43DD-9165-FE863DABA071}" type="datetimeFigureOut">
              <a:rPr lang="en-US" smtClean="0"/>
              <a:t>10/14/2014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C979D4-95E8-4A13-BB74-8137A684468C}" type="slidenum">
              <a:rPr lang="en-US" smtClean="0"/>
              <a:t>‹#›</a:t>
            </a:fld>
            <a:endParaRPr lang="en-US"/>
          </a:p>
        </p:txBody>
      </p:sp>
    </p:spTree>
    <p:extLst>
      <p:ext uri="{BB962C8B-B14F-4D97-AF65-F5344CB8AC3E}">
        <p14:creationId xmlns:p14="http://schemas.microsoft.com/office/powerpoint/2010/main" val="2682838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52DEB-8C02-43DD-9165-FE863DABA071}" type="datetimeFigureOut">
              <a:rPr lang="en-US" smtClean="0"/>
              <a:t>10/14/2014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C979D4-95E8-4A13-BB74-8137A684468C}" type="slidenum">
              <a:rPr lang="en-US" smtClean="0"/>
              <a:t>‹#›</a:t>
            </a:fld>
            <a:endParaRPr lang="en-US"/>
          </a:p>
        </p:txBody>
      </p:sp>
    </p:spTree>
    <p:extLst>
      <p:ext uri="{BB962C8B-B14F-4D97-AF65-F5344CB8AC3E}">
        <p14:creationId xmlns:p14="http://schemas.microsoft.com/office/powerpoint/2010/main" val="1087389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3"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02"/>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3" y="5740402"/>
            <a:ext cx="12033252" cy="18764252"/>
          </a:xfrm>
        </p:spPr>
        <p:txBody>
          <a:bodyPr/>
          <a:lstStyle>
            <a:lvl1pPr marL="0" indent="0">
              <a:buNone/>
              <a:defRPr sz="5600"/>
            </a:lvl1pPr>
            <a:lvl2pPr marL="1827760" indent="0">
              <a:buNone/>
              <a:defRPr sz="4800"/>
            </a:lvl2pPr>
            <a:lvl3pPr marL="3655518" indent="0">
              <a:buNone/>
              <a:defRPr sz="4000"/>
            </a:lvl3pPr>
            <a:lvl4pPr marL="5483276" indent="0">
              <a:buNone/>
              <a:defRPr sz="3600"/>
            </a:lvl4pPr>
            <a:lvl5pPr marL="7311035" indent="0">
              <a:buNone/>
              <a:defRPr sz="3600"/>
            </a:lvl5pPr>
            <a:lvl6pPr marL="9138794" indent="0">
              <a:buNone/>
              <a:defRPr sz="3600"/>
            </a:lvl6pPr>
            <a:lvl7pPr marL="10966554" indent="0">
              <a:buNone/>
              <a:defRPr sz="3600"/>
            </a:lvl7pPr>
            <a:lvl8pPr marL="12794310" indent="0">
              <a:buNone/>
              <a:defRPr sz="3600"/>
            </a:lvl8pPr>
            <a:lvl9pPr marL="1462207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552DEB-8C02-43DD-9165-FE863DABA071}" type="datetimeFigureOut">
              <a:rPr lang="en-US" smtClean="0"/>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979D4-95E8-4A13-BB74-8137A684468C}" type="slidenum">
              <a:rPr lang="en-US" smtClean="0"/>
              <a:t>‹#›</a:t>
            </a:fld>
            <a:endParaRPr lang="en-US"/>
          </a:p>
        </p:txBody>
      </p:sp>
    </p:spTree>
    <p:extLst>
      <p:ext uri="{BB962C8B-B14F-4D97-AF65-F5344CB8AC3E}">
        <p14:creationId xmlns:p14="http://schemas.microsoft.com/office/powerpoint/2010/main" val="43145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7760" indent="0">
              <a:buNone/>
              <a:defRPr sz="11200"/>
            </a:lvl2pPr>
            <a:lvl3pPr marL="3655518" indent="0">
              <a:buNone/>
              <a:defRPr sz="9600"/>
            </a:lvl3pPr>
            <a:lvl4pPr marL="5483276" indent="0">
              <a:buNone/>
              <a:defRPr sz="8000"/>
            </a:lvl4pPr>
            <a:lvl5pPr marL="7311035" indent="0">
              <a:buNone/>
              <a:defRPr sz="8000"/>
            </a:lvl5pPr>
            <a:lvl6pPr marL="9138794" indent="0">
              <a:buNone/>
              <a:defRPr sz="8000"/>
            </a:lvl6pPr>
            <a:lvl7pPr marL="10966554" indent="0">
              <a:buNone/>
              <a:defRPr sz="8000"/>
            </a:lvl7pPr>
            <a:lvl8pPr marL="12794310" indent="0">
              <a:buNone/>
              <a:defRPr sz="8000"/>
            </a:lvl8pPr>
            <a:lvl9pPr marL="1462207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7760" indent="0">
              <a:buNone/>
              <a:defRPr sz="4800"/>
            </a:lvl2pPr>
            <a:lvl3pPr marL="3655518" indent="0">
              <a:buNone/>
              <a:defRPr sz="4000"/>
            </a:lvl3pPr>
            <a:lvl4pPr marL="5483276" indent="0">
              <a:buNone/>
              <a:defRPr sz="3600"/>
            </a:lvl4pPr>
            <a:lvl5pPr marL="7311035" indent="0">
              <a:buNone/>
              <a:defRPr sz="3600"/>
            </a:lvl5pPr>
            <a:lvl6pPr marL="9138794" indent="0">
              <a:buNone/>
              <a:defRPr sz="3600"/>
            </a:lvl6pPr>
            <a:lvl7pPr marL="10966554" indent="0">
              <a:buNone/>
              <a:defRPr sz="3600"/>
            </a:lvl7pPr>
            <a:lvl8pPr marL="12794310" indent="0">
              <a:buNone/>
              <a:defRPr sz="3600"/>
            </a:lvl8pPr>
            <a:lvl9pPr marL="1462207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552DEB-8C02-43DD-9165-FE863DABA071}" type="datetimeFigureOut">
              <a:rPr lang="en-US" smtClean="0"/>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979D4-95E8-4A13-BB74-8137A684468C}" type="slidenum">
              <a:rPr lang="en-US" smtClean="0"/>
              <a:t>‹#›</a:t>
            </a:fld>
            <a:endParaRPr lang="en-US"/>
          </a:p>
        </p:txBody>
      </p:sp>
    </p:spTree>
    <p:extLst>
      <p:ext uri="{BB962C8B-B14F-4D97-AF65-F5344CB8AC3E}">
        <p14:creationId xmlns:p14="http://schemas.microsoft.com/office/powerpoint/2010/main" val="3575344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551" tIns="182775" rIns="365551" bIns="18277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02"/>
            <a:ext cx="32918400" cy="18103852"/>
          </a:xfrm>
          <a:prstGeom prst="rect">
            <a:avLst/>
          </a:prstGeom>
        </p:spPr>
        <p:txBody>
          <a:bodyPr vert="horz" lIns="365551" tIns="182775" rIns="365551" bIns="1827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02"/>
            <a:ext cx="8534400" cy="1460500"/>
          </a:xfrm>
          <a:prstGeom prst="rect">
            <a:avLst/>
          </a:prstGeom>
        </p:spPr>
        <p:txBody>
          <a:bodyPr vert="horz" lIns="365551" tIns="182775" rIns="365551" bIns="182775" rtlCol="0" anchor="ctr"/>
          <a:lstStyle>
            <a:lvl1pPr algn="l">
              <a:defRPr sz="4800">
                <a:solidFill>
                  <a:schemeClr val="tx1">
                    <a:tint val="75000"/>
                  </a:schemeClr>
                </a:solidFill>
              </a:defRPr>
            </a:lvl1pPr>
          </a:lstStyle>
          <a:p>
            <a:fld id="{14552DEB-8C02-43DD-9165-FE863DABA071}" type="datetimeFigureOut">
              <a:rPr lang="en-US" smtClean="0"/>
              <a:t>10/14/2014</a:t>
            </a:fld>
            <a:endParaRPr lang="en-US"/>
          </a:p>
        </p:txBody>
      </p:sp>
      <p:sp>
        <p:nvSpPr>
          <p:cNvPr id="5" name="Footer Placeholder 4"/>
          <p:cNvSpPr>
            <a:spLocks noGrp="1"/>
          </p:cNvSpPr>
          <p:nvPr>
            <p:ph type="ftr" sz="quarter" idx="3"/>
          </p:nvPr>
        </p:nvSpPr>
        <p:spPr>
          <a:xfrm>
            <a:off x="12496800" y="25425402"/>
            <a:ext cx="11582400" cy="1460500"/>
          </a:xfrm>
          <a:prstGeom prst="rect">
            <a:avLst/>
          </a:prstGeom>
        </p:spPr>
        <p:txBody>
          <a:bodyPr vert="horz" lIns="365551" tIns="182775" rIns="365551" bIns="182775"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5425402"/>
            <a:ext cx="8534400" cy="1460500"/>
          </a:xfrm>
          <a:prstGeom prst="rect">
            <a:avLst/>
          </a:prstGeom>
        </p:spPr>
        <p:txBody>
          <a:bodyPr vert="horz" lIns="365551" tIns="182775" rIns="365551" bIns="182775" rtlCol="0" anchor="ctr"/>
          <a:lstStyle>
            <a:lvl1pPr algn="r">
              <a:defRPr sz="4800">
                <a:solidFill>
                  <a:schemeClr val="tx1">
                    <a:tint val="75000"/>
                  </a:schemeClr>
                </a:solidFill>
              </a:defRPr>
            </a:lvl1pPr>
          </a:lstStyle>
          <a:p>
            <a:fld id="{88C979D4-95E8-4A13-BB74-8137A684468C}" type="slidenum">
              <a:rPr lang="en-US" smtClean="0"/>
              <a:t>‹#›</a:t>
            </a:fld>
            <a:endParaRPr lang="en-US"/>
          </a:p>
        </p:txBody>
      </p:sp>
    </p:spTree>
    <p:extLst>
      <p:ext uri="{BB962C8B-B14F-4D97-AF65-F5344CB8AC3E}">
        <p14:creationId xmlns:p14="http://schemas.microsoft.com/office/powerpoint/2010/main" val="471026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55518" rtl="0" eaLnBrk="1" latinLnBrk="0" hangingPunct="1">
        <a:spcBef>
          <a:spcPct val="0"/>
        </a:spcBef>
        <a:buNone/>
        <a:defRPr sz="17600" kern="1200">
          <a:solidFill>
            <a:schemeClr val="tx1"/>
          </a:solidFill>
          <a:latin typeface="+mj-lt"/>
          <a:ea typeface="+mj-ea"/>
          <a:cs typeface="+mj-cs"/>
        </a:defRPr>
      </a:lvl1pPr>
    </p:titleStyle>
    <p:bodyStyle>
      <a:lvl1pPr marL="1370819" indent="-1370819" algn="l" defTabSz="3655518"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1pPr>
      <a:lvl2pPr marL="2970108" indent="-1142349" algn="l" defTabSz="3655518"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2pPr>
      <a:lvl3pPr marL="4569396" indent="-913880" algn="l" defTabSz="3655518"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3pPr>
      <a:lvl4pPr marL="6397156" indent="-913880" algn="l" defTabSz="3655518" rtl="0" eaLnBrk="1" latinLnBrk="0" hangingPunct="1">
        <a:spcBef>
          <a:spcPct val="20000"/>
        </a:spcBef>
        <a:buFont typeface="Arial" panose="020B0604020202020204" pitchFamily="34" charset="0"/>
        <a:buChar char="–"/>
        <a:defRPr sz="8000" kern="1200">
          <a:solidFill>
            <a:schemeClr val="tx1"/>
          </a:solidFill>
          <a:latin typeface="+mn-lt"/>
          <a:ea typeface="+mn-ea"/>
          <a:cs typeface="+mn-cs"/>
        </a:defRPr>
      </a:lvl4pPr>
      <a:lvl5pPr marL="8224914" indent="-913880" algn="l" defTabSz="3655518" rtl="0" eaLnBrk="1" latinLnBrk="0" hangingPunct="1">
        <a:spcBef>
          <a:spcPct val="20000"/>
        </a:spcBef>
        <a:buFont typeface="Arial" panose="020B0604020202020204" pitchFamily="34" charset="0"/>
        <a:buChar char="»"/>
        <a:defRPr sz="8000" kern="1200">
          <a:solidFill>
            <a:schemeClr val="tx1"/>
          </a:solidFill>
          <a:latin typeface="+mn-lt"/>
          <a:ea typeface="+mn-ea"/>
          <a:cs typeface="+mn-cs"/>
        </a:defRPr>
      </a:lvl5pPr>
      <a:lvl6pPr marL="10052674" indent="-913880" algn="l" defTabSz="3655518" rtl="0" eaLnBrk="1" latinLnBrk="0" hangingPunct="1">
        <a:spcBef>
          <a:spcPct val="20000"/>
        </a:spcBef>
        <a:buFont typeface="Arial" panose="020B0604020202020204" pitchFamily="34" charset="0"/>
        <a:buChar char="•"/>
        <a:defRPr sz="8000" kern="1200">
          <a:solidFill>
            <a:schemeClr val="tx1"/>
          </a:solidFill>
          <a:latin typeface="+mn-lt"/>
          <a:ea typeface="+mn-ea"/>
          <a:cs typeface="+mn-cs"/>
        </a:defRPr>
      </a:lvl6pPr>
      <a:lvl7pPr marL="11880431" indent="-913880" algn="l" defTabSz="3655518" rtl="0" eaLnBrk="1" latinLnBrk="0" hangingPunct="1">
        <a:spcBef>
          <a:spcPct val="20000"/>
        </a:spcBef>
        <a:buFont typeface="Arial" panose="020B0604020202020204" pitchFamily="34" charset="0"/>
        <a:buChar char="•"/>
        <a:defRPr sz="8000" kern="1200">
          <a:solidFill>
            <a:schemeClr val="tx1"/>
          </a:solidFill>
          <a:latin typeface="+mn-lt"/>
          <a:ea typeface="+mn-ea"/>
          <a:cs typeface="+mn-cs"/>
        </a:defRPr>
      </a:lvl7pPr>
      <a:lvl8pPr marL="13708190" indent="-913880" algn="l" defTabSz="3655518" rtl="0" eaLnBrk="1" latinLnBrk="0" hangingPunct="1">
        <a:spcBef>
          <a:spcPct val="20000"/>
        </a:spcBef>
        <a:buFont typeface="Arial" panose="020B0604020202020204" pitchFamily="34" charset="0"/>
        <a:buChar char="•"/>
        <a:defRPr sz="8000" kern="1200">
          <a:solidFill>
            <a:schemeClr val="tx1"/>
          </a:solidFill>
          <a:latin typeface="+mn-lt"/>
          <a:ea typeface="+mn-ea"/>
          <a:cs typeface="+mn-cs"/>
        </a:defRPr>
      </a:lvl8pPr>
      <a:lvl9pPr marL="15535949" indent="-913880" algn="l" defTabSz="3655518" rtl="0" eaLnBrk="1" latinLnBrk="0" hangingPunct="1">
        <a:spcBef>
          <a:spcPct val="20000"/>
        </a:spcBef>
        <a:buFont typeface="Arial" panose="020B0604020202020204" pitchFamily="34" charset="0"/>
        <a:buChar char="•"/>
        <a:defRPr sz="8000" kern="1200">
          <a:solidFill>
            <a:schemeClr val="tx1"/>
          </a:solidFill>
          <a:latin typeface="+mn-lt"/>
          <a:ea typeface="+mn-ea"/>
          <a:cs typeface="+mn-cs"/>
        </a:defRPr>
      </a:lvl9pPr>
    </p:bodyStyle>
    <p:otherStyle>
      <a:defPPr>
        <a:defRPr lang="en-US"/>
      </a:defPPr>
      <a:lvl1pPr marL="0" algn="l" defTabSz="3655518" rtl="0" eaLnBrk="1" latinLnBrk="0" hangingPunct="1">
        <a:defRPr sz="7200" kern="1200">
          <a:solidFill>
            <a:schemeClr val="tx1"/>
          </a:solidFill>
          <a:latin typeface="+mn-lt"/>
          <a:ea typeface="+mn-ea"/>
          <a:cs typeface="+mn-cs"/>
        </a:defRPr>
      </a:lvl1pPr>
      <a:lvl2pPr marL="1827760" algn="l" defTabSz="3655518" rtl="0" eaLnBrk="1" latinLnBrk="0" hangingPunct="1">
        <a:defRPr sz="7200" kern="1200">
          <a:solidFill>
            <a:schemeClr val="tx1"/>
          </a:solidFill>
          <a:latin typeface="+mn-lt"/>
          <a:ea typeface="+mn-ea"/>
          <a:cs typeface="+mn-cs"/>
        </a:defRPr>
      </a:lvl2pPr>
      <a:lvl3pPr marL="3655518" algn="l" defTabSz="3655518" rtl="0" eaLnBrk="1" latinLnBrk="0" hangingPunct="1">
        <a:defRPr sz="7200" kern="1200">
          <a:solidFill>
            <a:schemeClr val="tx1"/>
          </a:solidFill>
          <a:latin typeface="+mn-lt"/>
          <a:ea typeface="+mn-ea"/>
          <a:cs typeface="+mn-cs"/>
        </a:defRPr>
      </a:lvl3pPr>
      <a:lvl4pPr marL="5483276" algn="l" defTabSz="3655518" rtl="0" eaLnBrk="1" latinLnBrk="0" hangingPunct="1">
        <a:defRPr sz="7200" kern="1200">
          <a:solidFill>
            <a:schemeClr val="tx1"/>
          </a:solidFill>
          <a:latin typeface="+mn-lt"/>
          <a:ea typeface="+mn-ea"/>
          <a:cs typeface="+mn-cs"/>
        </a:defRPr>
      </a:lvl4pPr>
      <a:lvl5pPr marL="7311035" algn="l" defTabSz="3655518" rtl="0" eaLnBrk="1" latinLnBrk="0" hangingPunct="1">
        <a:defRPr sz="7200" kern="1200">
          <a:solidFill>
            <a:schemeClr val="tx1"/>
          </a:solidFill>
          <a:latin typeface="+mn-lt"/>
          <a:ea typeface="+mn-ea"/>
          <a:cs typeface="+mn-cs"/>
        </a:defRPr>
      </a:lvl5pPr>
      <a:lvl6pPr marL="9138794" algn="l" defTabSz="3655518" rtl="0" eaLnBrk="1" latinLnBrk="0" hangingPunct="1">
        <a:defRPr sz="7200" kern="1200">
          <a:solidFill>
            <a:schemeClr val="tx1"/>
          </a:solidFill>
          <a:latin typeface="+mn-lt"/>
          <a:ea typeface="+mn-ea"/>
          <a:cs typeface="+mn-cs"/>
        </a:defRPr>
      </a:lvl6pPr>
      <a:lvl7pPr marL="10966554" algn="l" defTabSz="3655518" rtl="0" eaLnBrk="1" latinLnBrk="0" hangingPunct="1">
        <a:defRPr sz="7200" kern="1200">
          <a:solidFill>
            <a:schemeClr val="tx1"/>
          </a:solidFill>
          <a:latin typeface="+mn-lt"/>
          <a:ea typeface="+mn-ea"/>
          <a:cs typeface="+mn-cs"/>
        </a:defRPr>
      </a:lvl7pPr>
      <a:lvl8pPr marL="12794310" algn="l" defTabSz="3655518" rtl="0" eaLnBrk="1" latinLnBrk="0" hangingPunct="1">
        <a:defRPr sz="7200" kern="1200">
          <a:solidFill>
            <a:schemeClr val="tx1"/>
          </a:solidFill>
          <a:latin typeface="+mn-lt"/>
          <a:ea typeface="+mn-ea"/>
          <a:cs typeface="+mn-cs"/>
        </a:defRPr>
      </a:lvl8pPr>
      <a:lvl9pPr marL="14622070" algn="l" defTabSz="3655518"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jpeg"/><Relationship Id="rId18" Type="http://schemas.openxmlformats.org/officeDocument/2006/relationships/image" Target="../media/image16.jpeg"/><Relationship Id="rId26" Type="http://schemas.openxmlformats.org/officeDocument/2006/relationships/image" Target="../media/image24.png"/><Relationship Id="rId39" Type="http://schemas.openxmlformats.org/officeDocument/2006/relationships/image" Target="../media/image37.png"/><Relationship Id="rId21" Type="http://schemas.openxmlformats.org/officeDocument/2006/relationships/image" Target="../media/image19.png"/><Relationship Id="rId34" Type="http://schemas.openxmlformats.org/officeDocument/2006/relationships/image" Target="../media/image32.jpeg"/><Relationship Id="rId42" Type="http://schemas.openxmlformats.org/officeDocument/2006/relationships/image" Target="../media/image40.png"/><Relationship Id="rId47" Type="http://schemas.openxmlformats.org/officeDocument/2006/relationships/image" Target="../media/image45.png"/><Relationship Id="rId50" Type="http://schemas.openxmlformats.org/officeDocument/2006/relationships/image" Target="../media/image48.png"/><Relationship Id="rId55" Type="http://schemas.openxmlformats.org/officeDocument/2006/relationships/image" Target="../media/image53.png"/><Relationship Id="rId63" Type="http://schemas.openxmlformats.org/officeDocument/2006/relationships/image" Target="../media/image61.tiff"/><Relationship Id="rId7"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jpeg"/><Relationship Id="rId41" Type="http://schemas.openxmlformats.org/officeDocument/2006/relationships/image" Target="../media/image39.png"/><Relationship Id="rId54" Type="http://schemas.openxmlformats.org/officeDocument/2006/relationships/image" Target="../media/image52.png"/><Relationship Id="rId62"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4.wmf"/><Relationship Id="rId11" Type="http://schemas.openxmlformats.org/officeDocument/2006/relationships/image" Target="../media/image9.jpe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png"/><Relationship Id="rId40" Type="http://schemas.openxmlformats.org/officeDocument/2006/relationships/image" Target="../media/image38.png"/><Relationship Id="rId45" Type="http://schemas.openxmlformats.org/officeDocument/2006/relationships/image" Target="../media/image43.png"/><Relationship Id="rId53" Type="http://schemas.openxmlformats.org/officeDocument/2006/relationships/image" Target="../media/image51.png"/><Relationship Id="rId58" Type="http://schemas.openxmlformats.org/officeDocument/2006/relationships/image" Target="../media/image56.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jpeg"/><Relationship Id="rId28" Type="http://schemas.openxmlformats.org/officeDocument/2006/relationships/image" Target="../media/image26.jpeg"/><Relationship Id="rId36" Type="http://schemas.openxmlformats.org/officeDocument/2006/relationships/image" Target="../media/image34.jpeg"/><Relationship Id="rId49" Type="http://schemas.openxmlformats.org/officeDocument/2006/relationships/image" Target="../media/image47.png"/><Relationship Id="rId57" Type="http://schemas.openxmlformats.org/officeDocument/2006/relationships/image" Target="../media/image55.png"/><Relationship Id="rId61" Type="http://schemas.openxmlformats.org/officeDocument/2006/relationships/image" Target="../media/image59.png"/><Relationship Id="rId10" Type="http://schemas.openxmlformats.org/officeDocument/2006/relationships/image" Target="../media/image8.png"/><Relationship Id="rId19" Type="http://schemas.openxmlformats.org/officeDocument/2006/relationships/image" Target="../media/image17.jpeg"/><Relationship Id="rId31" Type="http://schemas.openxmlformats.org/officeDocument/2006/relationships/image" Target="../media/image29.png"/><Relationship Id="rId44" Type="http://schemas.openxmlformats.org/officeDocument/2006/relationships/image" Target="../media/image42.png"/><Relationship Id="rId52" Type="http://schemas.openxmlformats.org/officeDocument/2006/relationships/image" Target="../media/image50.png"/><Relationship Id="rId60" Type="http://schemas.openxmlformats.org/officeDocument/2006/relationships/image" Target="../media/image58.png"/><Relationship Id="rId65" Type="http://schemas.openxmlformats.org/officeDocument/2006/relationships/image" Target="../media/image63.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jpeg"/><Relationship Id="rId27" Type="http://schemas.openxmlformats.org/officeDocument/2006/relationships/image" Target="../media/image25.jpeg"/><Relationship Id="rId30" Type="http://schemas.openxmlformats.org/officeDocument/2006/relationships/image" Target="../media/image28.png"/><Relationship Id="rId35" Type="http://schemas.openxmlformats.org/officeDocument/2006/relationships/image" Target="../media/image33.jpeg"/><Relationship Id="rId43" Type="http://schemas.openxmlformats.org/officeDocument/2006/relationships/image" Target="../media/image41.png"/><Relationship Id="rId48" Type="http://schemas.openxmlformats.org/officeDocument/2006/relationships/image" Target="../media/image46.png"/><Relationship Id="rId56" Type="http://schemas.openxmlformats.org/officeDocument/2006/relationships/image" Target="../media/image54.png"/><Relationship Id="rId64" Type="http://schemas.openxmlformats.org/officeDocument/2006/relationships/image" Target="../media/image62.tiff"/><Relationship Id="rId8" Type="http://schemas.openxmlformats.org/officeDocument/2006/relationships/image" Target="../media/image6.png"/><Relationship Id="rId51" Type="http://schemas.openxmlformats.org/officeDocument/2006/relationships/image" Target="../media/image49.png"/><Relationship Id="rId3" Type="http://schemas.openxmlformats.org/officeDocument/2006/relationships/image" Target="../media/image1.png"/><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png"/><Relationship Id="rId33" Type="http://schemas.openxmlformats.org/officeDocument/2006/relationships/image" Target="../media/image31.jpeg"/><Relationship Id="rId38" Type="http://schemas.openxmlformats.org/officeDocument/2006/relationships/image" Target="../media/image36.png"/><Relationship Id="rId46" Type="http://schemas.openxmlformats.org/officeDocument/2006/relationships/image" Target="../media/image44.png"/><Relationship Id="rId59"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23" name="TextBox 322"/>
          <p:cNvSpPr txBox="1"/>
          <p:nvPr/>
        </p:nvSpPr>
        <p:spPr>
          <a:xfrm>
            <a:off x="31013399" y="10364724"/>
            <a:ext cx="5321145" cy="531876"/>
          </a:xfrm>
          <a:prstGeom prst="rect">
            <a:avLst/>
          </a:prstGeom>
          <a:solidFill>
            <a:schemeClr val="bg2">
              <a:lumMod val="75000"/>
            </a:schemeClr>
          </a:solidFill>
          <a:ln>
            <a:solidFill>
              <a:schemeClr val="bg2">
                <a:lumMod val="50000"/>
              </a:schemeClr>
            </a:solidFill>
          </a:ln>
        </p:spPr>
        <p:txBody>
          <a:bodyPr wrap="square" lIns="69535" tIns="34766" rIns="69535" bIns="34766" rtlCol="0">
            <a:spAutoFit/>
          </a:bodyPr>
          <a:lstStyle/>
          <a:p>
            <a:r>
              <a:rPr lang="en-US" sz="3000" b="1" dirty="0">
                <a:latin typeface="Cambria" panose="02040503050406030204" pitchFamily="18" charset="0"/>
              </a:rPr>
              <a:t>Results: Eccentricity Analysis</a:t>
            </a:r>
          </a:p>
        </p:txBody>
      </p:sp>
      <p:sp>
        <p:nvSpPr>
          <p:cNvPr id="325" name="TextBox 324"/>
          <p:cNvSpPr txBox="1"/>
          <p:nvPr/>
        </p:nvSpPr>
        <p:spPr>
          <a:xfrm>
            <a:off x="9633860" y="10944550"/>
            <a:ext cx="4234540" cy="531876"/>
          </a:xfrm>
          <a:prstGeom prst="rect">
            <a:avLst/>
          </a:prstGeom>
          <a:solidFill>
            <a:schemeClr val="bg2">
              <a:lumMod val="75000"/>
            </a:schemeClr>
          </a:solidFill>
        </p:spPr>
        <p:txBody>
          <a:bodyPr wrap="square" lIns="69535" tIns="34766" rIns="69535" bIns="34766" rtlCol="0">
            <a:spAutoFit/>
          </a:bodyPr>
          <a:lstStyle/>
          <a:p>
            <a:r>
              <a:rPr lang="en-US" sz="3000" b="1" dirty="0">
                <a:latin typeface="Cambria" panose="02040503050406030204" pitchFamily="18" charset="0"/>
              </a:rPr>
              <a:t>Results: Physical Cones</a:t>
            </a:r>
          </a:p>
        </p:txBody>
      </p:sp>
      <p:pic>
        <p:nvPicPr>
          <p:cNvPr id="2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6255" y="17123058"/>
            <a:ext cx="3783142" cy="556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36576000" cy="4000500"/>
          </a:xfrm>
          <a:prstGeom prst="rect">
            <a:avLst/>
          </a:prstGeom>
          <a:solidFill>
            <a:schemeClr val="bg2">
              <a:lumMod val="75000"/>
            </a:schemeClr>
          </a:solidFill>
          <a:ln w="38100">
            <a:solidFill>
              <a:schemeClr val="tx2"/>
            </a:solidFill>
          </a:ln>
        </p:spPr>
        <p:style>
          <a:lnRef idx="2">
            <a:schemeClr val="dk1"/>
          </a:lnRef>
          <a:fillRef idx="1">
            <a:schemeClr val="lt1"/>
          </a:fillRef>
          <a:effectRef idx="0">
            <a:schemeClr val="dk1"/>
          </a:effectRef>
          <a:fontRef idx="minor">
            <a:schemeClr val="dk1"/>
          </a:fontRef>
        </p:style>
        <p:txBody>
          <a:bodyPr lIns="69535" tIns="556279" rIns="69535" bIns="34766" rtlCol="0" anchor="t"/>
          <a:lstStyle/>
          <a:p>
            <a:pPr algn="ctr"/>
            <a:r>
              <a:rPr lang="en-US" sz="5500" b="1" dirty="0">
                <a:latin typeface="Adobe Myungjo Std M" pitchFamily="18" charset="-128"/>
                <a:ea typeface="Adobe Myungjo Std M" pitchFamily="18" charset="-128"/>
              </a:rPr>
              <a:t>Cinder Cones with Complex Original Forms </a:t>
            </a:r>
            <a:endParaRPr lang="en-US" sz="5500" b="1" dirty="0" smtClean="0">
              <a:latin typeface="Adobe Myungjo Std M" pitchFamily="18" charset="-128"/>
              <a:ea typeface="Adobe Myungjo Std M" pitchFamily="18" charset="-128"/>
            </a:endParaRPr>
          </a:p>
          <a:p>
            <a:pPr algn="ctr"/>
            <a:r>
              <a:rPr lang="en-US" sz="5500" b="1" dirty="0" smtClean="0">
                <a:latin typeface="Adobe Myungjo Std M" pitchFamily="18" charset="-128"/>
                <a:ea typeface="Adobe Myungjo Std M" pitchFamily="18" charset="-128"/>
              </a:rPr>
              <a:t>and </a:t>
            </a:r>
            <a:r>
              <a:rPr lang="en-US" sz="5500" b="1" dirty="0">
                <a:latin typeface="Adobe Myungjo Std M" pitchFamily="18" charset="-128"/>
                <a:ea typeface="Adobe Myungjo Std M" pitchFamily="18" charset="-128"/>
              </a:rPr>
              <a:t>Implications for Morphologic Dating – REU 2014</a:t>
            </a:r>
          </a:p>
          <a:p>
            <a:pPr algn="ctr">
              <a:lnSpc>
                <a:spcPct val="150000"/>
              </a:lnSpc>
            </a:pPr>
            <a:r>
              <a:rPr lang="en-US" sz="3000" dirty="0" smtClean="0">
                <a:latin typeface="Adobe Myungjo Std M" pitchFamily="18" charset="-128"/>
                <a:ea typeface="Adobe Myungjo Std M" pitchFamily="18" charset="-128"/>
              </a:rPr>
              <a:t>Ryan </a:t>
            </a:r>
            <a:r>
              <a:rPr lang="en-US" sz="3000" dirty="0">
                <a:latin typeface="Adobe Myungjo Std M" pitchFamily="18" charset="-128"/>
                <a:ea typeface="Adobe Myungjo Std M" pitchFamily="18" charset="-128"/>
              </a:rPr>
              <a:t>Till</a:t>
            </a:r>
            <a:r>
              <a:rPr lang="en-US" sz="3000" baseline="30000" dirty="0">
                <a:latin typeface="Adobe Myungjo Std M" pitchFamily="18" charset="-128"/>
                <a:ea typeface="Adobe Myungjo Std M" pitchFamily="18" charset="-128"/>
              </a:rPr>
              <a:t>1</a:t>
            </a:r>
            <a:r>
              <a:rPr lang="en-US" sz="3000" dirty="0">
                <a:latin typeface="Adobe Myungjo Std M" pitchFamily="18" charset="-128"/>
                <a:ea typeface="Adobe Myungjo Std M" pitchFamily="18" charset="-128"/>
              </a:rPr>
              <a:t>, Ramon Arrowsmith</a:t>
            </a:r>
            <a:r>
              <a:rPr lang="en-US" sz="3000" baseline="30000" dirty="0">
                <a:latin typeface="Adobe Myungjo Std M" pitchFamily="18" charset="-128"/>
                <a:ea typeface="Adobe Myungjo Std M" pitchFamily="18" charset="-128"/>
              </a:rPr>
              <a:t>2</a:t>
            </a:r>
            <a:r>
              <a:rPr lang="en-US" sz="3000" dirty="0">
                <a:latin typeface="Adobe Myungjo Std M" pitchFamily="18" charset="-128"/>
                <a:ea typeface="Adobe Myungjo Std M" pitchFamily="18" charset="-128"/>
              </a:rPr>
              <a:t>, </a:t>
            </a:r>
            <a:r>
              <a:rPr lang="en-US" sz="3000" dirty="0" err="1">
                <a:latin typeface="Adobe Myungjo Std M" pitchFamily="18" charset="-128"/>
                <a:ea typeface="Adobe Myungjo Std M" pitchFamily="18" charset="-128"/>
              </a:rPr>
              <a:t>Fabrizio</a:t>
            </a:r>
            <a:r>
              <a:rPr lang="en-US" sz="3000" dirty="0">
                <a:latin typeface="Adobe Myungjo Std M" pitchFamily="18" charset="-128"/>
                <a:ea typeface="Adobe Myungjo Std M" pitchFamily="18" charset="-128"/>
              </a:rPr>
              <a:t> Alfano</a:t>
            </a:r>
            <a:r>
              <a:rPr lang="en-US" sz="3000" baseline="30000" dirty="0">
                <a:latin typeface="Adobe Myungjo Std M" pitchFamily="18" charset="-128"/>
                <a:ea typeface="Adobe Myungjo Std M" pitchFamily="18" charset="-128"/>
              </a:rPr>
              <a:t>2</a:t>
            </a:r>
            <a:r>
              <a:rPr lang="en-US" sz="3000" dirty="0">
                <a:latin typeface="Adobe Myungjo Std M" pitchFamily="18" charset="-128"/>
                <a:ea typeface="Adobe Myungjo Std M" pitchFamily="18" charset="-128"/>
              </a:rPr>
              <a:t>, Amanda Clarke</a:t>
            </a:r>
            <a:r>
              <a:rPr lang="en-US" sz="3000" baseline="30000" dirty="0">
                <a:latin typeface="Adobe Myungjo Std M" pitchFamily="18" charset="-128"/>
                <a:ea typeface="Adobe Myungjo Std M" pitchFamily="18" charset="-128"/>
              </a:rPr>
              <a:t>2</a:t>
            </a:r>
            <a:r>
              <a:rPr lang="en-US" sz="3000" dirty="0">
                <a:latin typeface="Adobe Myungjo Std M" pitchFamily="18" charset="-128"/>
                <a:ea typeface="Adobe Myungjo Std M" pitchFamily="18" charset="-128"/>
              </a:rPr>
              <a:t>, </a:t>
            </a:r>
            <a:r>
              <a:rPr lang="en-US" sz="3000" dirty="0" err="1">
                <a:latin typeface="Adobe Myungjo Std M" pitchFamily="18" charset="-128"/>
                <a:ea typeface="Adobe Myungjo Std M" pitchFamily="18" charset="-128"/>
              </a:rPr>
              <a:t>Mattia</a:t>
            </a:r>
            <a:r>
              <a:rPr lang="en-US" sz="3000" dirty="0">
                <a:latin typeface="Adobe Myungjo Std M" pitchFamily="18" charset="-128"/>
                <a:ea typeface="Adobe Myungjo Std M" pitchFamily="18" charset="-128"/>
              </a:rPr>
              <a:t> </a:t>
            </a:r>
            <a:r>
              <a:rPr lang="en-US" sz="3000" dirty="0" err="1">
                <a:latin typeface="Adobe Myungjo Std M" pitchFamily="18" charset="-128"/>
                <a:ea typeface="Adobe Myungjo Std M" pitchFamily="18" charset="-128"/>
              </a:rPr>
              <a:t>de’Michieli</a:t>
            </a:r>
            <a:r>
              <a:rPr lang="en-US" sz="3000" dirty="0">
                <a:latin typeface="Adobe Myungjo Std M" pitchFamily="18" charset="-128"/>
                <a:ea typeface="Adobe Myungjo Std M" pitchFamily="18" charset="-128"/>
              </a:rPr>
              <a:t> Vitturi</a:t>
            </a:r>
            <a:r>
              <a:rPr lang="en-US" sz="3000" baseline="30000" dirty="0">
                <a:latin typeface="Adobe Myungjo Std M" pitchFamily="18" charset="-128"/>
                <a:ea typeface="Adobe Myungjo Std M" pitchFamily="18" charset="-128"/>
              </a:rPr>
              <a:t>3</a:t>
            </a:r>
            <a:r>
              <a:rPr lang="en-US" sz="3000" dirty="0">
                <a:latin typeface="Adobe Myungjo Std M" pitchFamily="18" charset="-128"/>
                <a:ea typeface="Adobe Myungjo Std M" pitchFamily="18" charset="-128"/>
              </a:rPr>
              <a:t>, </a:t>
            </a:r>
            <a:r>
              <a:rPr lang="en-US" sz="3000" dirty="0" err="1">
                <a:latin typeface="Adobe Myungjo Std M" pitchFamily="18" charset="-128"/>
                <a:ea typeface="Adobe Myungjo Std M" pitchFamily="18" charset="-128"/>
              </a:rPr>
              <a:t>Joanmarie</a:t>
            </a:r>
            <a:r>
              <a:rPr lang="en-US" sz="3000" dirty="0">
                <a:latin typeface="Adobe Myungjo Std M" pitchFamily="18" charset="-128"/>
                <a:ea typeface="Adobe Myungjo Std M" pitchFamily="18" charset="-128"/>
              </a:rPr>
              <a:t> Del Vecchio</a:t>
            </a:r>
            <a:r>
              <a:rPr lang="en-US" sz="3000" baseline="30000" dirty="0">
                <a:latin typeface="Adobe Myungjo Std M" pitchFamily="18" charset="-128"/>
                <a:ea typeface="Adobe Myungjo Std M" pitchFamily="18" charset="-128"/>
              </a:rPr>
              <a:t>4</a:t>
            </a:r>
            <a:r>
              <a:rPr lang="en-US" sz="3000" dirty="0">
                <a:latin typeface="Adobe Myungjo Std M" pitchFamily="18" charset="-128"/>
                <a:ea typeface="Adobe Myungjo Std M" pitchFamily="18" charset="-128"/>
              </a:rPr>
              <a:t>, Kristin Pearthree</a:t>
            </a:r>
            <a:r>
              <a:rPr lang="en-US" sz="3000" baseline="30000" dirty="0">
                <a:latin typeface="Adobe Myungjo Std M" pitchFamily="18" charset="-128"/>
                <a:ea typeface="Adobe Myungjo Std M" pitchFamily="18" charset="-128"/>
              </a:rPr>
              <a:t>5</a:t>
            </a:r>
            <a:r>
              <a:rPr lang="en-US" sz="3000" dirty="0">
                <a:latin typeface="Adobe Myungjo Std M" pitchFamily="18" charset="-128"/>
                <a:ea typeface="Adobe Myungjo Std M" pitchFamily="18" charset="-128"/>
              </a:rPr>
              <a:t>, James Muirhead</a:t>
            </a:r>
            <a:r>
              <a:rPr lang="en-US" sz="3000" baseline="30000" dirty="0">
                <a:latin typeface="Adobe Myungjo Std M" pitchFamily="18" charset="-128"/>
                <a:ea typeface="Adobe Myungjo Std M" pitchFamily="18" charset="-128"/>
              </a:rPr>
              <a:t>6</a:t>
            </a:r>
            <a:r>
              <a:rPr lang="en-US" sz="3000" dirty="0">
                <a:latin typeface="Adobe Myungjo Std M" pitchFamily="18" charset="-128"/>
                <a:ea typeface="Adobe Myungjo Std M" pitchFamily="18" charset="-128"/>
              </a:rPr>
              <a:t>, Brett Carr</a:t>
            </a:r>
            <a:r>
              <a:rPr lang="en-US" sz="3000" baseline="30000" dirty="0">
                <a:latin typeface="Adobe Myungjo Std M" pitchFamily="18" charset="-128"/>
                <a:ea typeface="Adobe Myungjo Std M" pitchFamily="18" charset="-128"/>
              </a:rPr>
              <a:t>2</a:t>
            </a:r>
            <a:endParaRPr lang="en-US" baseline="30000" dirty="0" smtClean="0"/>
          </a:p>
          <a:p>
            <a:pPr marL="391133" indent="-391133" algn="ctr">
              <a:buAutoNum type="arabicPeriod"/>
            </a:pPr>
            <a:r>
              <a:rPr lang="en-US" sz="2400" dirty="0">
                <a:latin typeface="Adobe Myungjo Std M" pitchFamily="18" charset="-128"/>
                <a:ea typeface="Adobe Myungjo Std M" pitchFamily="18" charset="-128"/>
              </a:rPr>
              <a:t>The State University of New York at Buffalo, Buffalo, New York, USA. 2. Arizona State University, Tempe, Arizona, USA. 3. </a:t>
            </a:r>
            <a:r>
              <a:rPr lang="it-IT" sz="2400" dirty="0">
                <a:latin typeface="Adobe Myungjo Std M" pitchFamily="18" charset="-128"/>
                <a:ea typeface="Adobe Myungjo Std M" pitchFamily="18" charset="-128"/>
              </a:rPr>
              <a:t>Instituto Nazionale di Geofisica e Vulcanologia, Sezione di Pisa, Italy.</a:t>
            </a:r>
          </a:p>
          <a:p>
            <a:pPr algn="ctr"/>
            <a:r>
              <a:rPr lang="it-IT" sz="2400" dirty="0">
                <a:latin typeface="Adobe Myungjo Std M" pitchFamily="18" charset="-128"/>
                <a:ea typeface="Adobe Myungjo Std M" pitchFamily="18" charset="-128"/>
              </a:rPr>
              <a:t> 4. Pomona College, Claremont, California, USA. 5. Oberlin College, Oberlin, Ohio, USA. 6. University of Idaho, Moscow, Idaho, U.S.A.</a:t>
            </a:r>
            <a:endParaRPr lang="en-US" sz="2400" dirty="0">
              <a:latin typeface="Adobe Myungjo Std M" pitchFamily="18" charset="-128"/>
              <a:ea typeface="Adobe Myungjo Std M" pitchFamily="18" charset="-128"/>
            </a:endParaRPr>
          </a:p>
          <a:p>
            <a:pPr algn="ctr"/>
            <a:endParaRPr lang="en-US" dirty="0" smtClean="0"/>
          </a:p>
          <a:p>
            <a:pPr algn="ctr"/>
            <a:endParaRPr lang="en-US" sz="3000" baseline="30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571" y="300586"/>
            <a:ext cx="1627770" cy="246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96640" y="208271"/>
            <a:ext cx="2157033" cy="200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9934" y="273273"/>
            <a:ext cx="4078214" cy="183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48491" y="300586"/>
            <a:ext cx="3171228" cy="191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19322143" y="11804408"/>
            <a:ext cx="5551714" cy="3372095"/>
            <a:chOff x="6064519" y="14274086"/>
            <a:chExt cx="6105005" cy="3130330"/>
          </a:xfrm>
        </p:grpSpPr>
        <p:pic>
          <p:nvPicPr>
            <p:cNvPr id="1066" name="Picture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2093" y="15875647"/>
              <a:ext cx="2027336" cy="1528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7" name="Picture 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39429" y="15865460"/>
              <a:ext cx="1966796" cy="1536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8" name="Picture 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06225" y="15875648"/>
              <a:ext cx="2003445" cy="152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1" name="Picture 67" descr="C:\Users\Ryan\Pictures\173_10mnew.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64519" y="14284310"/>
              <a:ext cx="1990725" cy="1581150"/>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descr="C:\Users\Ryan\Pictures\173_1mnew.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48329" y="14274086"/>
              <a:ext cx="1943100" cy="1596569"/>
            </a:xfrm>
            <a:prstGeom prst="rect">
              <a:avLst/>
            </a:prstGeom>
            <a:noFill/>
            <a:extLst>
              <a:ext uri="{909E8E84-426E-40DD-AFC4-6F175D3DCCD1}">
                <a14:hiddenFill xmlns:a14="http://schemas.microsoft.com/office/drawing/2010/main">
                  <a:solidFill>
                    <a:srgbClr val="FFFFFF"/>
                  </a:solidFill>
                </a14:hiddenFill>
              </a:ext>
            </a:extLst>
          </p:spPr>
        </p:pic>
        <p:pic>
          <p:nvPicPr>
            <p:cNvPr id="1093" name="Picture 69" descr="C:\Users\Ryan\Pictures\173_pt1mnew.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90902" y="14274086"/>
              <a:ext cx="1978622" cy="15913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9797143" y="11660293"/>
            <a:ext cx="5516384" cy="3516211"/>
            <a:chOff x="13400365" y="14333075"/>
            <a:chExt cx="5636056" cy="3062814"/>
          </a:xfrm>
        </p:grpSpPr>
        <p:pic>
          <p:nvPicPr>
            <p:cNvPr id="1072" name="Picture 4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400365" y="15982976"/>
              <a:ext cx="1847842" cy="1384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3" name="Picture 4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37082" y="15997201"/>
              <a:ext cx="1914284" cy="139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4" name="Picture 5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151366" y="15982976"/>
              <a:ext cx="1885055" cy="14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4" name="Picture 70" descr="C:\Users\Ryan\Pictures\sp_10mnew.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920361" y="14333075"/>
              <a:ext cx="1498995" cy="1649901"/>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C:\Users\Ryan\Pictures\sp_1mnew.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502500" y="14380896"/>
              <a:ext cx="147637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C:\Users\Ryan\Pictures\sp_pt1mnew.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090094" y="14407605"/>
              <a:ext cx="1390650" cy="15716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15391295" y="11847315"/>
            <a:ext cx="3930851" cy="3329186"/>
            <a:chOff x="19992975" y="14207073"/>
            <a:chExt cx="4137695" cy="3198701"/>
          </a:xfrm>
        </p:grpSpPr>
        <p:pic>
          <p:nvPicPr>
            <p:cNvPr id="1077" name="Picture 5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992975" y="15844832"/>
              <a:ext cx="2076450" cy="155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8" name="Picture 5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054220" y="15841227"/>
              <a:ext cx="2076450" cy="156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7" name="Picture 73" descr="C:\Users\Ryan\Pictures\sunset_10mnew.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292064" y="14212451"/>
              <a:ext cx="1676400" cy="1628775"/>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C:\Users\Ryan\Pictures\sunset_1mnew.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068135" y="14207073"/>
              <a:ext cx="1724025" cy="16395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4864674" y="11830282"/>
            <a:ext cx="5397615" cy="3346218"/>
            <a:chOff x="6216399" y="17957590"/>
            <a:chExt cx="5626913" cy="2951780"/>
          </a:xfrm>
        </p:grpSpPr>
        <p:pic>
          <p:nvPicPr>
            <p:cNvPr id="1082" name="Picture 5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216399" y="19468271"/>
              <a:ext cx="1878675" cy="144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3" name="Picture 5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095074" y="19472065"/>
              <a:ext cx="1868145" cy="142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4" name="Picture 6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945953" y="19464155"/>
              <a:ext cx="1897359" cy="144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9" name="Picture 75" descr="C:\Users\Ryan\Pictures\doney_10mnew.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10166" y="17957590"/>
              <a:ext cx="102870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C:\Users\Ryan\Pictures\doney_pt6mnew.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538096" y="17963321"/>
              <a:ext cx="102870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C:\Users\Ryan\Pictures\doney_pt1mnew.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630422" y="17978255"/>
              <a:ext cx="1000125" cy="14859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30299156" y="11781082"/>
            <a:ext cx="5841419" cy="3395418"/>
            <a:chOff x="12752126" y="17875215"/>
            <a:chExt cx="5701012" cy="2961846"/>
          </a:xfrm>
        </p:grpSpPr>
        <p:pic>
          <p:nvPicPr>
            <p:cNvPr id="1088" name="Picture 6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2752126" y="19370594"/>
              <a:ext cx="1947358" cy="146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9" name="Picture 6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4699484" y="19382452"/>
              <a:ext cx="1865090" cy="143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0" name="Picture 6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6564575" y="19370590"/>
              <a:ext cx="1888563" cy="14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3" name="Picture 79" descr="C:\Users\Ryan\Pictures\coney_10mnew.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4926396" y="17875215"/>
              <a:ext cx="428625"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C:\Users\Ryan\Pictures\coney_pt6mnew.jp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5453208" y="17875215"/>
              <a:ext cx="4381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105" name="Picture 81" descr="C:\Users\Ryan\Pictures\coney_pt1mnew.jp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5992465" y="17891845"/>
              <a:ext cx="438150" cy="14859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23" name="Group 1122"/>
          <p:cNvGrpSpPr/>
          <p:nvPr/>
        </p:nvGrpSpPr>
        <p:grpSpPr>
          <a:xfrm>
            <a:off x="531611" y="4394163"/>
            <a:ext cx="8978349" cy="12272385"/>
            <a:chOff x="744250" y="5272994"/>
            <a:chExt cx="12569689" cy="14726862"/>
          </a:xfrm>
        </p:grpSpPr>
        <p:pic>
          <p:nvPicPr>
            <p:cNvPr id="3" name="Picture 2" descr="C:\Users\Ryan\Pictures\surveyarea4new.jpg"/>
            <p:cNvPicPr>
              <a:picLocks noChangeAspect="1" noChangeArrowheads="1"/>
            </p:cNvPicPr>
            <p:nvPr/>
          </p:nvPicPr>
          <p:blipFill rotWithShape="1">
            <a:blip r:embed="rId36">
              <a:extLst>
                <a:ext uri="{28A0092B-C50C-407E-A947-70E740481C1C}">
                  <a14:useLocalDpi xmlns:a14="http://schemas.microsoft.com/office/drawing/2010/main" val="0"/>
                </a:ext>
              </a:extLst>
            </a:blip>
            <a:srcRect/>
            <a:stretch/>
          </p:blipFill>
          <p:spPr bwMode="auto">
            <a:xfrm>
              <a:off x="744250" y="5272994"/>
              <a:ext cx="12569689" cy="14726862"/>
            </a:xfrm>
            <a:prstGeom prst="rect">
              <a:avLst/>
            </a:prstGeom>
            <a:noFill/>
            <a:extLst>
              <a:ext uri="{909E8E84-426E-40DD-AFC4-6F175D3DCCD1}">
                <a14:hiddenFill xmlns:a14="http://schemas.microsoft.com/office/drawing/2010/main">
                  <a:solidFill>
                    <a:srgbClr val="FFFFFF"/>
                  </a:solidFill>
                </a14:hiddenFill>
              </a:ext>
            </a:extLst>
          </p:spPr>
        </p:pic>
        <p:sp>
          <p:nvSpPr>
            <p:cNvPr id="1118" name="Rectangle 1117"/>
            <p:cNvSpPr/>
            <p:nvPr/>
          </p:nvSpPr>
          <p:spPr>
            <a:xfrm>
              <a:off x="7391400" y="12496800"/>
              <a:ext cx="226705"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Rectangle 1118"/>
            <p:cNvSpPr/>
            <p:nvPr/>
          </p:nvSpPr>
          <p:spPr>
            <a:xfrm>
              <a:off x="10058400" y="13250975"/>
              <a:ext cx="163645" cy="2364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Rectangle 1119"/>
            <p:cNvSpPr/>
            <p:nvPr/>
          </p:nvSpPr>
          <p:spPr>
            <a:xfrm>
              <a:off x="8915400" y="15621000"/>
              <a:ext cx="245303" cy="2605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Rectangle 1120"/>
            <p:cNvSpPr/>
            <p:nvPr/>
          </p:nvSpPr>
          <p:spPr>
            <a:xfrm>
              <a:off x="9601200" y="13639800"/>
              <a:ext cx="11666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Rectangle 1121"/>
            <p:cNvSpPr/>
            <p:nvPr/>
          </p:nvSpPr>
          <p:spPr>
            <a:xfrm>
              <a:off x="10515600" y="14987601"/>
              <a:ext cx="206679" cy="176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4" name="TextBox 1123"/>
          <p:cNvSpPr txBox="1"/>
          <p:nvPr/>
        </p:nvSpPr>
        <p:spPr>
          <a:xfrm>
            <a:off x="531607" y="16676839"/>
            <a:ext cx="5116727" cy="377988"/>
          </a:xfrm>
          <a:prstGeom prst="rect">
            <a:avLst/>
          </a:prstGeom>
          <a:noFill/>
        </p:spPr>
        <p:txBody>
          <a:bodyPr wrap="none" lIns="69535" tIns="34766" rIns="69535" bIns="34766" rtlCol="0">
            <a:spAutoFit/>
          </a:bodyPr>
          <a:lstStyle/>
          <a:p>
            <a:r>
              <a:rPr lang="en-US" sz="2000" b="1" dirty="0"/>
              <a:t>Fig. </a:t>
            </a:r>
            <a:r>
              <a:rPr lang="en-US" sz="2000" b="1" dirty="0"/>
              <a:t>1: </a:t>
            </a:r>
            <a:r>
              <a:rPr lang="en-US" sz="2000" dirty="0"/>
              <a:t>Base map of San Francisco Volcanic </a:t>
            </a:r>
            <a:r>
              <a:rPr lang="en-US" sz="2000" dirty="0" smtClean="0"/>
              <a:t>Field.</a:t>
            </a:r>
            <a:endParaRPr lang="en-US" sz="2000" b="1" dirty="0"/>
          </a:p>
        </p:txBody>
      </p:sp>
      <p:sp>
        <p:nvSpPr>
          <p:cNvPr id="1125" name="TextBox 1124"/>
          <p:cNvSpPr txBox="1"/>
          <p:nvPr/>
        </p:nvSpPr>
        <p:spPr>
          <a:xfrm>
            <a:off x="555938" y="22606001"/>
            <a:ext cx="7823237" cy="377988"/>
          </a:xfrm>
          <a:prstGeom prst="rect">
            <a:avLst/>
          </a:prstGeom>
          <a:noFill/>
        </p:spPr>
        <p:txBody>
          <a:bodyPr wrap="none" lIns="69535" tIns="34766" rIns="69535" bIns="34766" rtlCol="0">
            <a:spAutoFit/>
          </a:bodyPr>
          <a:lstStyle/>
          <a:p>
            <a:r>
              <a:rPr lang="en-US" sz="2000" b="1" dirty="0"/>
              <a:t>Fig. 5:</a:t>
            </a:r>
            <a:r>
              <a:rPr lang="en-US" sz="2000" dirty="0"/>
              <a:t> Flow of methods for producing slope histograms from target cones.</a:t>
            </a:r>
            <a:endParaRPr lang="en-US" sz="2000" b="1" dirty="0"/>
          </a:p>
        </p:txBody>
      </p:sp>
      <p:pic>
        <p:nvPicPr>
          <p:cNvPr id="1126" name="Picture 18" descr="C:\Users\Ryan\Pictures\working3.PNG"/>
          <p:cNvPicPr>
            <a:picLocks noChangeAspect="1" noChangeArrowheads="1"/>
          </p:cNvPicPr>
          <p:nvPr/>
        </p:nvPicPr>
        <p:blipFill rotWithShape="1">
          <a:blip r:embed="rId37">
            <a:extLst>
              <a:ext uri="{28A0092B-C50C-407E-A947-70E740481C1C}">
                <a14:useLocalDpi xmlns:a14="http://schemas.microsoft.com/office/drawing/2010/main" val="0"/>
              </a:ext>
            </a:extLst>
          </a:blip>
          <a:srcRect t="30227"/>
          <a:stretch/>
        </p:blipFill>
        <p:spPr bwMode="auto">
          <a:xfrm>
            <a:off x="16437429" y="4508499"/>
            <a:ext cx="3074223" cy="2346773"/>
          </a:xfrm>
          <a:prstGeom prst="rect">
            <a:avLst/>
          </a:prstGeom>
          <a:noFill/>
          <a:extLst>
            <a:ext uri="{909E8E84-426E-40DD-AFC4-6F175D3DCCD1}">
              <a14:hiddenFill xmlns:a14="http://schemas.microsoft.com/office/drawing/2010/main">
                <a:solidFill>
                  <a:srgbClr val="FFFFFF"/>
                </a:solidFill>
              </a14:hiddenFill>
            </a:ext>
          </a:extLst>
        </p:spPr>
      </p:pic>
      <p:pic>
        <p:nvPicPr>
          <p:cNvPr id="1127" name="Picture 19"/>
          <p:cNvPicPr>
            <a:picLocks noChangeAspect="1" noChangeArrowheads="1"/>
          </p:cNvPicPr>
          <p:nvPr/>
        </p:nvPicPr>
        <p:blipFill rotWithShape="1">
          <a:blip r:embed="rId38">
            <a:extLst>
              <a:ext uri="{28A0092B-C50C-407E-A947-70E740481C1C}">
                <a14:useLocalDpi xmlns:a14="http://schemas.microsoft.com/office/drawing/2010/main" val="0"/>
              </a:ext>
            </a:extLst>
          </a:blip>
          <a:srcRect t="18727" b="11464"/>
          <a:stretch/>
        </p:blipFill>
        <p:spPr bwMode="auto">
          <a:xfrm>
            <a:off x="16274146" y="7572811"/>
            <a:ext cx="3442219" cy="232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2" name="TextBox 1131"/>
          <p:cNvSpPr txBox="1"/>
          <p:nvPr/>
        </p:nvSpPr>
        <p:spPr>
          <a:xfrm>
            <a:off x="3350666" y="23036136"/>
            <a:ext cx="2430649" cy="993541"/>
          </a:xfrm>
          <a:prstGeom prst="rect">
            <a:avLst/>
          </a:prstGeom>
          <a:noFill/>
        </p:spPr>
        <p:txBody>
          <a:bodyPr wrap="square" lIns="69535" tIns="34766" rIns="69535" bIns="34766" rtlCol="0">
            <a:spAutoFit/>
          </a:bodyPr>
          <a:lstStyle/>
          <a:p>
            <a:r>
              <a:rPr lang="en-US" sz="2000" b="1" dirty="0"/>
              <a:t>Fig. 6: </a:t>
            </a:r>
            <a:r>
              <a:rPr lang="en-US" sz="2000" dirty="0"/>
              <a:t>Flying the</a:t>
            </a:r>
          </a:p>
          <a:p>
            <a:r>
              <a:rPr lang="en-US" sz="2000" dirty="0"/>
              <a:t>drone over SP </a:t>
            </a:r>
          </a:p>
          <a:p>
            <a:r>
              <a:rPr lang="en-US" sz="2000" dirty="0"/>
              <a:t>Crater for </a:t>
            </a:r>
            <a:r>
              <a:rPr lang="en-US" sz="2000" dirty="0" err="1"/>
              <a:t>SfM</a:t>
            </a:r>
            <a:r>
              <a:rPr lang="en-US" sz="2000" dirty="0"/>
              <a:t>. </a:t>
            </a:r>
          </a:p>
        </p:txBody>
      </p:sp>
      <p:sp>
        <p:nvSpPr>
          <p:cNvPr id="1134" name="TextBox 1133"/>
          <p:cNvSpPr txBox="1"/>
          <p:nvPr/>
        </p:nvSpPr>
        <p:spPr>
          <a:xfrm>
            <a:off x="5257800" y="23066226"/>
            <a:ext cx="1898923" cy="993541"/>
          </a:xfrm>
          <a:prstGeom prst="rect">
            <a:avLst/>
          </a:prstGeom>
          <a:noFill/>
        </p:spPr>
        <p:txBody>
          <a:bodyPr wrap="none" lIns="69535" tIns="34766" rIns="69535" bIns="34766" rtlCol="0">
            <a:spAutoFit/>
          </a:bodyPr>
          <a:lstStyle/>
          <a:p>
            <a:r>
              <a:rPr lang="en-US" sz="2000" b="1" dirty="0"/>
              <a:t>Fig. 7:</a:t>
            </a:r>
            <a:r>
              <a:rPr lang="en-US" sz="2000" dirty="0"/>
              <a:t> Flying the </a:t>
            </a:r>
          </a:p>
          <a:p>
            <a:r>
              <a:rPr lang="en-US" sz="2000" dirty="0"/>
              <a:t>Balloon over SP </a:t>
            </a:r>
          </a:p>
          <a:p>
            <a:r>
              <a:rPr lang="en-US" sz="2000" dirty="0"/>
              <a:t>Crater for </a:t>
            </a:r>
            <a:r>
              <a:rPr lang="en-US" sz="2000" dirty="0" err="1"/>
              <a:t>SfM</a:t>
            </a:r>
            <a:r>
              <a:rPr lang="en-US" sz="2000" dirty="0"/>
              <a:t>.</a:t>
            </a:r>
          </a:p>
        </p:txBody>
      </p:sp>
      <p:sp>
        <p:nvSpPr>
          <p:cNvPr id="1135" name="TextBox 1134"/>
          <p:cNvSpPr txBox="1"/>
          <p:nvPr/>
        </p:nvSpPr>
        <p:spPr>
          <a:xfrm>
            <a:off x="9834657" y="9525000"/>
            <a:ext cx="6243543" cy="1301317"/>
          </a:xfrm>
          <a:prstGeom prst="rect">
            <a:avLst/>
          </a:prstGeom>
          <a:noFill/>
        </p:spPr>
        <p:txBody>
          <a:bodyPr wrap="square" lIns="69535" tIns="34766" rIns="69535" bIns="34766" rtlCol="0">
            <a:spAutoFit/>
          </a:bodyPr>
          <a:lstStyle/>
          <a:p>
            <a:r>
              <a:rPr lang="en-US" sz="2000" b="1" dirty="0"/>
              <a:t>Fig. </a:t>
            </a:r>
            <a:r>
              <a:rPr lang="en-US" sz="2000" b="1" dirty="0"/>
              <a:t>2:</a:t>
            </a:r>
            <a:r>
              <a:rPr lang="en-US" sz="2000" dirty="0"/>
              <a:t> Diagram demonstrating functionality of slope </a:t>
            </a:r>
            <a:r>
              <a:rPr lang="en-US" sz="2000" dirty="0" smtClean="0"/>
              <a:t>histograms with </a:t>
            </a:r>
            <a:r>
              <a:rPr lang="en-US" sz="2000" dirty="0"/>
              <a:t>theoretical cone. Numbers on aerial view of cone represent </a:t>
            </a:r>
            <a:r>
              <a:rPr lang="en-US" sz="2000" dirty="0" smtClean="0"/>
              <a:t> regions </a:t>
            </a:r>
            <a:r>
              <a:rPr lang="en-US" sz="2000" dirty="0"/>
              <a:t>of similar slope, and correspond to numbered regions </a:t>
            </a:r>
            <a:r>
              <a:rPr lang="en-US" sz="2000" dirty="0" smtClean="0"/>
              <a:t>on histogram</a:t>
            </a:r>
            <a:r>
              <a:rPr lang="en-US" sz="2000" dirty="0"/>
              <a:t>.</a:t>
            </a:r>
          </a:p>
        </p:txBody>
      </p:sp>
      <p:sp>
        <p:nvSpPr>
          <p:cNvPr id="1138" name="TextBox 1137"/>
          <p:cNvSpPr txBox="1"/>
          <p:nvPr/>
        </p:nvSpPr>
        <p:spPr>
          <a:xfrm>
            <a:off x="9836368" y="15172781"/>
            <a:ext cx="5566918" cy="685764"/>
          </a:xfrm>
          <a:prstGeom prst="rect">
            <a:avLst/>
          </a:prstGeom>
          <a:noFill/>
        </p:spPr>
        <p:txBody>
          <a:bodyPr wrap="square" lIns="69535" tIns="34766" rIns="69535" bIns="34766" rtlCol="0">
            <a:spAutoFit/>
          </a:bodyPr>
          <a:lstStyle/>
          <a:p>
            <a:r>
              <a:rPr lang="en-US" sz="2000" b="1" dirty="0"/>
              <a:t>Fig. 11: </a:t>
            </a:r>
            <a:r>
              <a:rPr lang="en-US" sz="2000" dirty="0"/>
              <a:t>SP Crater; 10 m, 1 m (</a:t>
            </a:r>
            <a:r>
              <a:rPr lang="en-US" sz="2000" dirty="0" err="1"/>
              <a:t>LAStools</a:t>
            </a:r>
            <a:r>
              <a:rPr lang="en-US" sz="2000" dirty="0"/>
              <a:t>), 0.1 m (Points2Grid)</a:t>
            </a:r>
            <a:endParaRPr lang="en-US" sz="2000" b="1" dirty="0"/>
          </a:p>
        </p:txBody>
      </p:sp>
      <p:sp>
        <p:nvSpPr>
          <p:cNvPr id="1139" name="TextBox 1138"/>
          <p:cNvSpPr txBox="1"/>
          <p:nvPr/>
        </p:nvSpPr>
        <p:spPr>
          <a:xfrm>
            <a:off x="30153430" y="15172780"/>
            <a:ext cx="5521004" cy="685764"/>
          </a:xfrm>
          <a:prstGeom prst="rect">
            <a:avLst/>
          </a:prstGeom>
          <a:noFill/>
        </p:spPr>
        <p:txBody>
          <a:bodyPr wrap="none" lIns="69535" tIns="34766" rIns="69535" bIns="34766" rtlCol="0">
            <a:spAutoFit/>
          </a:bodyPr>
          <a:lstStyle/>
          <a:p>
            <a:r>
              <a:rPr lang="en-US" sz="2000" b="1" dirty="0"/>
              <a:t>Fig. 15: </a:t>
            </a:r>
            <a:r>
              <a:rPr lang="en-US" sz="2000" dirty="0"/>
              <a:t>Vents 178-181; 10 m, 0.6 m (</a:t>
            </a:r>
            <a:r>
              <a:rPr lang="en-US" sz="2000" dirty="0" err="1"/>
              <a:t>Agisoft</a:t>
            </a:r>
            <a:r>
              <a:rPr lang="en-US" sz="2000" dirty="0"/>
              <a:t>), 0.1 m </a:t>
            </a:r>
            <a:endParaRPr lang="en-US" sz="2000" dirty="0"/>
          </a:p>
          <a:p>
            <a:r>
              <a:rPr lang="en-US" sz="2000" dirty="0" smtClean="0"/>
              <a:t>(</a:t>
            </a:r>
            <a:r>
              <a:rPr lang="en-US" sz="2000" dirty="0"/>
              <a:t>Points2Grid)</a:t>
            </a:r>
            <a:endParaRPr lang="en-US" sz="2000" b="1" dirty="0"/>
          </a:p>
        </p:txBody>
      </p:sp>
      <p:sp>
        <p:nvSpPr>
          <p:cNvPr id="1140" name="TextBox 1139"/>
          <p:cNvSpPr txBox="1"/>
          <p:nvPr/>
        </p:nvSpPr>
        <p:spPr>
          <a:xfrm>
            <a:off x="24876273" y="15182505"/>
            <a:ext cx="5277156" cy="685764"/>
          </a:xfrm>
          <a:prstGeom prst="rect">
            <a:avLst/>
          </a:prstGeom>
          <a:noFill/>
        </p:spPr>
        <p:txBody>
          <a:bodyPr wrap="square" lIns="69535" tIns="34766" rIns="69535" bIns="34766" rtlCol="0">
            <a:spAutoFit/>
          </a:bodyPr>
          <a:lstStyle/>
          <a:p>
            <a:r>
              <a:rPr lang="en-US" sz="2000" b="1" dirty="0"/>
              <a:t>Fig. 14:</a:t>
            </a:r>
            <a:r>
              <a:rPr lang="en-US" sz="2000" dirty="0"/>
              <a:t> Southern </a:t>
            </a:r>
            <a:r>
              <a:rPr lang="en-US" sz="2000" dirty="0" err="1"/>
              <a:t>Doney</a:t>
            </a:r>
            <a:r>
              <a:rPr lang="en-US" sz="2000" dirty="0"/>
              <a:t> Craters; 10 m, 0.6 m (</a:t>
            </a:r>
            <a:r>
              <a:rPr lang="en-US" sz="2000" dirty="0" err="1"/>
              <a:t>Agisoft</a:t>
            </a:r>
            <a:r>
              <a:rPr lang="en-US" sz="2000" dirty="0"/>
              <a:t>), </a:t>
            </a:r>
            <a:r>
              <a:rPr lang="en-US" sz="2000" dirty="0" smtClean="0"/>
              <a:t>0.1 </a:t>
            </a:r>
            <a:r>
              <a:rPr lang="en-US" sz="2000" dirty="0"/>
              <a:t>m (Points2Grid)</a:t>
            </a:r>
            <a:endParaRPr lang="en-US" sz="2000" b="1" dirty="0"/>
          </a:p>
        </p:txBody>
      </p:sp>
      <p:sp>
        <p:nvSpPr>
          <p:cNvPr id="1142" name="TextBox 1141"/>
          <p:cNvSpPr txBox="1"/>
          <p:nvPr/>
        </p:nvSpPr>
        <p:spPr>
          <a:xfrm>
            <a:off x="15364767" y="15172780"/>
            <a:ext cx="3581563" cy="685764"/>
          </a:xfrm>
          <a:prstGeom prst="rect">
            <a:avLst/>
          </a:prstGeom>
          <a:noFill/>
        </p:spPr>
        <p:txBody>
          <a:bodyPr wrap="none" lIns="69535" tIns="34766" rIns="69535" bIns="34766" rtlCol="0">
            <a:spAutoFit/>
          </a:bodyPr>
          <a:lstStyle/>
          <a:p>
            <a:r>
              <a:rPr lang="en-US" sz="2000" b="1" dirty="0"/>
              <a:t>Fig. </a:t>
            </a:r>
            <a:r>
              <a:rPr lang="en-US" sz="2000" b="1" dirty="0"/>
              <a:t>12:</a:t>
            </a:r>
            <a:r>
              <a:rPr lang="en-US" sz="2000" dirty="0"/>
              <a:t> Sunset Crater; 10 m, 1 m </a:t>
            </a:r>
            <a:endParaRPr lang="en-US" sz="2000" dirty="0" smtClean="0"/>
          </a:p>
          <a:p>
            <a:r>
              <a:rPr lang="en-US" sz="2000" dirty="0" smtClean="0"/>
              <a:t>(</a:t>
            </a:r>
            <a:r>
              <a:rPr lang="en-US" sz="2000" dirty="0" err="1"/>
              <a:t>LiDAR</a:t>
            </a:r>
            <a:r>
              <a:rPr lang="en-US" sz="2000" dirty="0"/>
              <a:t>)</a:t>
            </a:r>
            <a:endParaRPr lang="en-US" sz="2000" b="1" dirty="0"/>
          </a:p>
        </p:txBody>
      </p:sp>
      <p:sp>
        <p:nvSpPr>
          <p:cNvPr id="1143" name="TextBox 1142"/>
          <p:cNvSpPr txBox="1"/>
          <p:nvPr/>
        </p:nvSpPr>
        <p:spPr>
          <a:xfrm>
            <a:off x="19327623" y="15172780"/>
            <a:ext cx="5080820" cy="685764"/>
          </a:xfrm>
          <a:prstGeom prst="rect">
            <a:avLst/>
          </a:prstGeom>
          <a:noFill/>
        </p:spPr>
        <p:txBody>
          <a:bodyPr wrap="none" lIns="69535" tIns="34766" rIns="69535" bIns="34766" rtlCol="0">
            <a:spAutoFit/>
          </a:bodyPr>
          <a:lstStyle/>
          <a:p>
            <a:r>
              <a:rPr lang="en-US" sz="2000" b="1" dirty="0"/>
              <a:t>Fig. 13:</a:t>
            </a:r>
            <a:r>
              <a:rPr lang="en-US" sz="2000" dirty="0"/>
              <a:t> Crater 173; 10 m, 1 m (</a:t>
            </a:r>
            <a:r>
              <a:rPr lang="en-US" sz="2000" dirty="0" err="1"/>
              <a:t>LAStools</a:t>
            </a:r>
            <a:r>
              <a:rPr lang="en-US" sz="2000" dirty="0"/>
              <a:t>), 0.1 m </a:t>
            </a:r>
            <a:endParaRPr lang="en-US" sz="2000" dirty="0" smtClean="0"/>
          </a:p>
          <a:p>
            <a:r>
              <a:rPr lang="en-US" sz="2000" dirty="0" smtClean="0"/>
              <a:t>(</a:t>
            </a:r>
            <a:r>
              <a:rPr lang="en-US" sz="2000" dirty="0"/>
              <a:t>Points2Grid)</a:t>
            </a:r>
            <a:endParaRPr lang="en-US" sz="2000" b="1" dirty="0"/>
          </a:p>
        </p:txBody>
      </p:sp>
      <p:sp>
        <p:nvSpPr>
          <p:cNvPr id="1144" name="TextBox 1143"/>
          <p:cNvSpPr txBox="1"/>
          <p:nvPr/>
        </p:nvSpPr>
        <p:spPr>
          <a:xfrm>
            <a:off x="16437430" y="6861420"/>
            <a:ext cx="2978064" cy="685764"/>
          </a:xfrm>
          <a:prstGeom prst="rect">
            <a:avLst/>
          </a:prstGeom>
          <a:noFill/>
        </p:spPr>
        <p:txBody>
          <a:bodyPr wrap="none" lIns="69535" tIns="34766" rIns="69535" bIns="34766" rtlCol="0">
            <a:spAutoFit/>
          </a:bodyPr>
          <a:lstStyle/>
          <a:p>
            <a:r>
              <a:rPr lang="en-US" sz="2000" b="1" dirty="0"/>
              <a:t>Fig. 3: </a:t>
            </a:r>
            <a:r>
              <a:rPr lang="en-US" sz="2000" dirty="0"/>
              <a:t>Crater 173, example </a:t>
            </a:r>
          </a:p>
          <a:p>
            <a:r>
              <a:rPr lang="en-US" sz="2000" dirty="0"/>
              <a:t>of elongate cone.</a:t>
            </a:r>
            <a:endParaRPr lang="en-US" sz="2000" b="1" dirty="0"/>
          </a:p>
        </p:txBody>
      </p:sp>
      <p:sp>
        <p:nvSpPr>
          <p:cNvPr id="1145" name="TextBox 1144"/>
          <p:cNvSpPr txBox="1"/>
          <p:nvPr/>
        </p:nvSpPr>
        <p:spPr>
          <a:xfrm>
            <a:off x="16274143" y="9892933"/>
            <a:ext cx="3624523" cy="685764"/>
          </a:xfrm>
          <a:prstGeom prst="rect">
            <a:avLst/>
          </a:prstGeom>
          <a:noFill/>
        </p:spPr>
        <p:txBody>
          <a:bodyPr wrap="none" lIns="69535" tIns="34766" rIns="69535" bIns="34766" rtlCol="0">
            <a:spAutoFit/>
          </a:bodyPr>
          <a:lstStyle/>
          <a:p>
            <a:r>
              <a:rPr lang="en-US" sz="2000" b="1" dirty="0"/>
              <a:t>Fig. 4:</a:t>
            </a:r>
            <a:r>
              <a:rPr lang="en-US" sz="2000" dirty="0"/>
              <a:t> </a:t>
            </a:r>
            <a:r>
              <a:rPr lang="en-US" sz="2000" dirty="0" err="1"/>
              <a:t>Doney</a:t>
            </a:r>
            <a:r>
              <a:rPr lang="en-US" sz="2000" dirty="0"/>
              <a:t> Craters, example of </a:t>
            </a:r>
          </a:p>
          <a:p>
            <a:r>
              <a:rPr lang="en-US" sz="2000" dirty="0"/>
              <a:t>cone series.</a:t>
            </a:r>
            <a:endParaRPr lang="en-US" sz="2000" b="1" dirty="0"/>
          </a:p>
        </p:txBody>
      </p:sp>
      <p:sp>
        <p:nvSpPr>
          <p:cNvPr id="1147" name="TextBox 1146"/>
          <p:cNvSpPr txBox="1"/>
          <p:nvPr/>
        </p:nvSpPr>
        <p:spPr>
          <a:xfrm>
            <a:off x="10327147" y="23241000"/>
            <a:ext cx="5348285" cy="685764"/>
          </a:xfrm>
          <a:prstGeom prst="rect">
            <a:avLst/>
          </a:prstGeom>
          <a:noFill/>
        </p:spPr>
        <p:txBody>
          <a:bodyPr wrap="square" lIns="69535" tIns="34766" rIns="69535" bIns="34766" rtlCol="0">
            <a:spAutoFit/>
          </a:bodyPr>
          <a:lstStyle/>
          <a:p>
            <a:r>
              <a:rPr lang="en-US" sz="2000" b="1" dirty="0"/>
              <a:t>Table 1:</a:t>
            </a:r>
            <a:r>
              <a:rPr lang="en-US" sz="2000" dirty="0"/>
              <a:t> MATLAB runs on synthetic cones. </a:t>
            </a:r>
            <a:r>
              <a:rPr lang="en-US" sz="2000" dirty="0"/>
              <a:t>Results from </a:t>
            </a:r>
            <a:r>
              <a:rPr lang="en-US" sz="2000" dirty="0" smtClean="0"/>
              <a:t>purple </a:t>
            </a:r>
            <a:r>
              <a:rPr lang="en-US" sz="2000" dirty="0"/>
              <a:t>rows not plotted.</a:t>
            </a:r>
          </a:p>
        </p:txBody>
      </p:sp>
      <p:sp>
        <p:nvSpPr>
          <p:cNvPr id="1149" name="TextBox 1148"/>
          <p:cNvSpPr txBox="1"/>
          <p:nvPr/>
        </p:nvSpPr>
        <p:spPr>
          <a:xfrm>
            <a:off x="15738101" y="22739005"/>
            <a:ext cx="3889147" cy="685764"/>
          </a:xfrm>
          <a:prstGeom prst="rect">
            <a:avLst/>
          </a:prstGeom>
          <a:noFill/>
        </p:spPr>
        <p:txBody>
          <a:bodyPr wrap="none" lIns="69535" tIns="34766" rIns="69535" bIns="34766" rtlCol="0">
            <a:spAutoFit/>
          </a:bodyPr>
          <a:lstStyle/>
          <a:p>
            <a:r>
              <a:rPr lang="en-US" sz="2000" b="1" dirty="0"/>
              <a:t>Fig. 16: </a:t>
            </a:r>
            <a:r>
              <a:rPr lang="en-US" sz="2000" dirty="0"/>
              <a:t> Single cone with increasing </a:t>
            </a:r>
          </a:p>
          <a:p>
            <a:r>
              <a:rPr lang="en-US" sz="2000" dirty="0"/>
              <a:t>morphologic age</a:t>
            </a:r>
          </a:p>
        </p:txBody>
      </p:sp>
      <p:sp>
        <p:nvSpPr>
          <p:cNvPr id="1150" name="TextBox 1149"/>
          <p:cNvSpPr txBox="1"/>
          <p:nvPr/>
        </p:nvSpPr>
        <p:spPr>
          <a:xfrm>
            <a:off x="30613423" y="22783800"/>
            <a:ext cx="5223679" cy="685764"/>
          </a:xfrm>
          <a:prstGeom prst="rect">
            <a:avLst/>
          </a:prstGeom>
          <a:noFill/>
        </p:spPr>
        <p:txBody>
          <a:bodyPr wrap="none" lIns="69535" tIns="34766" rIns="69535" bIns="34766" rtlCol="0">
            <a:spAutoFit/>
          </a:bodyPr>
          <a:lstStyle/>
          <a:p>
            <a:r>
              <a:rPr lang="en-US" sz="2000" b="1" dirty="0"/>
              <a:t>Fig. </a:t>
            </a:r>
            <a:r>
              <a:rPr lang="en-US" sz="2000" b="1" dirty="0"/>
              <a:t>19</a:t>
            </a:r>
            <a:r>
              <a:rPr lang="en-US" sz="2000" dirty="0"/>
              <a:t>: </a:t>
            </a:r>
            <a:r>
              <a:rPr lang="en-US" sz="2000" b="1" dirty="0"/>
              <a:t> </a:t>
            </a:r>
            <a:r>
              <a:rPr lang="en-US" sz="2000" dirty="0"/>
              <a:t>Cone series at same age with </a:t>
            </a:r>
            <a:r>
              <a:rPr lang="en-US" sz="2000" dirty="0" smtClean="0"/>
              <a:t>decreasing</a:t>
            </a:r>
          </a:p>
          <a:p>
            <a:r>
              <a:rPr lang="en-US" sz="2000" dirty="0" smtClean="0"/>
              <a:t>spacing</a:t>
            </a:r>
            <a:endParaRPr lang="en-US" sz="2000" dirty="0"/>
          </a:p>
        </p:txBody>
      </p:sp>
      <p:sp>
        <p:nvSpPr>
          <p:cNvPr id="1151" name="TextBox 1150"/>
          <p:cNvSpPr txBox="1"/>
          <p:nvPr/>
        </p:nvSpPr>
        <p:spPr>
          <a:xfrm>
            <a:off x="25827158" y="22739005"/>
            <a:ext cx="4895119" cy="685764"/>
          </a:xfrm>
          <a:prstGeom prst="rect">
            <a:avLst/>
          </a:prstGeom>
          <a:noFill/>
        </p:spPr>
        <p:txBody>
          <a:bodyPr wrap="square" lIns="69535" tIns="34766" rIns="69535" bIns="34766" rtlCol="0">
            <a:spAutoFit/>
          </a:bodyPr>
          <a:lstStyle/>
          <a:p>
            <a:r>
              <a:rPr lang="en-US" sz="2000" b="1" dirty="0"/>
              <a:t>Fig. </a:t>
            </a:r>
            <a:r>
              <a:rPr lang="en-US" sz="2000" b="1" dirty="0"/>
              <a:t>18: </a:t>
            </a:r>
            <a:r>
              <a:rPr lang="en-US" sz="2000" dirty="0"/>
              <a:t>Single elongate cone with increasing </a:t>
            </a:r>
            <a:r>
              <a:rPr lang="en-US" sz="2000" dirty="0" smtClean="0"/>
              <a:t>morphologic </a:t>
            </a:r>
            <a:r>
              <a:rPr lang="en-US" sz="2000" dirty="0"/>
              <a:t>age </a:t>
            </a:r>
          </a:p>
        </p:txBody>
      </p:sp>
      <p:sp>
        <p:nvSpPr>
          <p:cNvPr id="1152" name="TextBox 1151"/>
          <p:cNvSpPr txBox="1"/>
          <p:nvPr/>
        </p:nvSpPr>
        <p:spPr>
          <a:xfrm>
            <a:off x="19840954" y="22783800"/>
            <a:ext cx="5368334" cy="377988"/>
          </a:xfrm>
          <a:prstGeom prst="rect">
            <a:avLst/>
          </a:prstGeom>
          <a:noFill/>
        </p:spPr>
        <p:txBody>
          <a:bodyPr wrap="none" lIns="69535" tIns="34766" rIns="69535" bIns="34766" rtlCol="0">
            <a:spAutoFit/>
          </a:bodyPr>
          <a:lstStyle/>
          <a:p>
            <a:r>
              <a:rPr lang="en-US" sz="2000" b="1" dirty="0"/>
              <a:t>Fig. 17: </a:t>
            </a:r>
            <a:r>
              <a:rPr lang="en-US" sz="2000" dirty="0"/>
              <a:t>Single cone at 0 age, Increasing elongation</a:t>
            </a:r>
          </a:p>
        </p:txBody>
      </p:sp>
      <p:sp>
        <p:nvSpPr>
          <p:cNvPr id="1153" name="TextBox 1152"/>
          <p:cNvSpPr txBox="1"/>
          <p:nvPr/>
        </p:nvSpPr>
        <p:spPr>
          <a:xfrm>
            <a:off x="20138575" y="10096503"/>
            <a:ext cx="8807521" cy="685764"/>
          </a:xfrm>
          <a:prstGeom prst="rect">
            <a:avLst/>
          </a:prstGeom>
          <a:noFill/>
        </p:spPr>
        <p:txBody>
          <a:bodyPr wrap="square" lIns="69535" tIns="34766" rIns="69535" bIns="34766" rtlCol="0">
            <a:spAutoFit/>
          </a:bodyPr>
          <a:lstStyle/>
          <a:p>
            <a:r>
              <a:rPr lang="en-US" sz="2000" b="1" dirty="0"/>
              <a:t>Fig. 8: </a:t>
            </a:r>
            <a:r>
              <a:rPr lang="en-US" sz="2000" dirty="0"/>
              <a:t>Histogram of results from cone eccentricity analysis in survey area of figure 1. Illustration depicting control of eccentricity on ellipse shape.</a:t>
            </a:r>
          </a:p>
        </p:txBody>
      </p:sp>
      <p:sp>
        <p:nvSpPr>
          <p:cNvPr id="1154" name="TextBox 1153"/>
          <p:cNvSpPr txBox="1"/>
          <p:nvPr/>
        </p:nvSpPr>
        <p:spPr>
          <a:xfrm>
            <a:off x="27584400" y="4381501"/>
            <a:ext cx="748146" cy="377988"/>
          </a:xfrm>
          <a:prstGeom prst="rect">
            <a:avLst/>
          </a:prstGeom>
          <a:noFill/>
        </p:spPr>
        <p:txBody>
          <a:bodyPr wrap="square" lIns="69535" tIns="34766" rIns="69535" bIns="34766" rtlCol="0">
            <a:spAutoFit/>
          </a:bodyPr>
          <a:lstStyle/>
          <a:p>
            <a:r>
              <a:rPr lang="en-US" sz="2000" b="1" dirty="0"/>
              <a:t>Fig. 9</a:t>
            </a:r>
          </a:p>
        </p:txBody>
      </p:sp>
      <p:sp>
        <p:nvSpPr>
          <p:cNvPr id="1155" name="TextBox 1154"/>
          <p:cNvSpPr txBox="1"/>
          <p:nvPr/>
        </p:nvSpPr>
        <p:spPr>
          <a:xfrm>
            <a:off x="31827852" y="4379641"/>
            <a:ext cx="828117" cy="377988"/>
          </a:xfrm>
          <a:prstGeom prst="rect">
            <a:avLst/>
          </a:prstGeom>
          <a:noFill/>
        </p:spPr>
        <p:txBody>
          <a:bodyPr wrap="none" lIns="69535" tIns="34766" rIns="69535" bIns="34766" rtlCol="0">
            <a:spAutoFit/>
          </a:bodyPr>
          <a:lstStyle/>
          <a:p>
            <a:r>
              <a:rPr lang="en-US" sz="2000" b="1" dirty="0"/>
              <a:t>Fig. 10</a:t>
            </a:r>
            <a:endParaRPr lang="en-US" sz="2000" dirty="0"/>
          </a:p>
        </p:txBody>
      </p:sp>
      <p:sp>
        <p:nvSpPr>
          <p:cNvPr id="1157" name="Rectangle 1156"/>
          <p:cNvSpPr/>
          <p:nvPr/>
        </p:nvSpPr>
        <p:spPr>
          <a:xfrm>
            <a:off x="444147" y="4213946"/>
            <a:ext cx="2875999" cy="635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9535" tIns="34766" rIns="69535" bIns="34766" rtlCol="0" anchor="ctr"/>
          <a:lstStyle/>
          <a:p>
            <a:pPr algn="ctr"/>
            <a:r>
              <a:rPr lang="en-US" sz="3000" b="1" dirty="0">
                <a:solidFill>
                  <a:schemeClr val="tx1"/>
                </a:solidFill>
                <a:latin typeface="Cambria" panose="02040503050406030204" pitchFamily="18" charset="0"/>
              </a:rPr>
              <a:t>Introduction</a:t>
            </a:r>
          </a:p>
        </p:txBody>
      </p:sp>
      <p:cxnSp>
        <p:nvCxnSpPr>
          <p:cNvPr id="1159" name="Straight Connector 1158"/>
          <p:cNvCxnSpPr/>
          <p:nvPr/>
        </p:nvCxnSpPr>
        <p:spPr>
          <a:xfrm>
            <a:off x="444144" y="4213946"/>
            <a:ext cx="9298571" cy="0"/>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1" name="Straight Connector 1160"/>
          <p:cNvCxnSpPr/>
          <p:nvPr/>
        </p:nvCxnSpPr>
        <p:spPr>
          <a:xfrm>
            <a:off x="444144" y="4213946"/>
            <a:ext cx="0" cy="12847612"/>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9" name="Straight Connector 1178"/>
          <p:cNvCxnSpPr/>
          <p:nvPr/>
        </p:nvCxnSpPr>
        <p:spPr>
          <a:xfrm>
            <a:off x="444147" y="4848946"/>
            <a:ext cx="2875999" cy="0"/>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1" name="Straight Connector 1180"/>
          <p:cNvCxnSpPr/>
          <p:nvPr/>
        </p:nvCxnSpPr>
        <p:spPr>
          <a:xfrm>
            <a:off x="3320143" y="4213946"/>
            <a:ext cx="0" cy="635000"/>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54" name="Rectangle 253"/>
          <p:cNvSpPr/>
          <p:nvPr/>
        </p:nvSpPr>
        <p:spPr>
          <a:xfrm>
            <a:off x="2469202" y="17067631"/>
            <a:ext cx="2875999" cy="635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9535" tIns="34766" rIns="69535" bIns="34766" rtlCol="0" anchor="ctr"/>
          <a:lstStyle/>
          <a:p>
            <a:pPr algn="ctr"/>
            <a:r>
              <a:rPr lang="en-US" sz="3000" b="1" dirty="0">
                <a:solidFill>
                  <a:schemeClr val="tx1"/>
                </a:solidFill>
                <a:latin typeface="Cambria" panose="02040503050406030204" pitchFamily="18" charset="0"/>
              </a:rPr>
              <a:t>Methods</a:t>
            </a:r>
          </a:p>
        </p:txBody>
      </p:sp>
      <p:cxnSp>
        <p:nvCxnSpPr>
          <p:cNvPr id="1163" name="Straight Connector 1162"/>
          <p:cNvCxnSpPr/>
          <p:nvPr/>
        </p:nvCxnSpPr>
        <p:spPr>
          <a:xfrm>
            <a:off x="444146" y="17061559"/>
            <a:ext cx="9609319" cy="6073"/>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3" name="Straight Connector 1182"/>
          <p:cNvCxnSpPr/>
          <p:nvPr/>
        </p:nvCxnSpPr>
        <p:spPr>
          <a:xfrm>
            <a:off x="444144" y="17061559"/>
            <a:ext cx="0" cy="10116443"/>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444147" y="27178000"/>
            <a:ext cx="13924999" cy="0"/>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2469199" y="17067631"/>
            <a:ext cx="0" cy="635000"/>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5345198" y="17067631"/>
            <a:ext cx="0" cy="635000"/>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2469202" y="17702631"/>
            <a:ext cx="2875999" cy="0"/>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8" name="Rectangle 267"/>
          <p:cNvSpPr/>
          <p:nvPr/>
        </p:nvSpPr>
        <p:spPr>
          <a:xfrm>
            <a:off x="31788967" y="15875000"/>
            <a:ext cx="4550947" cy="65555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9535" tIns="34766" rIns="69535" bIns="34766" rtlCol="0" anchor="ctr"/>
          <a:lstStyle/>
          <a:p>
            <a:pPr algn="ctr"/>
            <a:r>
              <a:rPr lang="en-US" sz="3000" b="1" dirty="0">
                <a:solidFill>
                  <a:schemeClr val="tx1"/>
                </a:solidFill>
                <a:latin typeface="Cambria" panose="02040503050406030204" pitchFamily="18" charset="0"/>
              </a:rPr>
              <a:t>Results: Synthetic Cones</a:t>
            </a:r>
          </a:p>
        </p:txBody>
      </p:sp>
      <p:cxnSp>
        <p:nvCxnSpPr>
          <p:cNvPr id="246" name="Straight Connector 245"/>
          <p:cNvCxnSpPr/>
          <p:nvPr/>
        </p:nvCxnSpPr>
        <p:spPr>
          <a:xfrm>
            <a:off x="30207862" y="27178000"/>
            <a:ext cx="6146128" cy="0"/>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V="1">
            <a:off x="36353989" y="4213948"/>
            <a:ext cx="0" cy="15325295"/>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H="1">
            <a:off x="29663572" y="4213946"/>
            <a:ext cx="6690417" cy="0"/>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9572011" y="4213946"/>
            <a:ext cx="20091562" cy="0"/>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30" name="Rectangle 329"/>
          <p:cNvSpPr/>
          <p:nvPr/>
        </p:nvSpPr>
        <p:spPr>
          <a:xfrm>
            <a:off x="32022559" y="23988639"/>
            <a:ext cx="4317354" cy="65555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9535" tIns="34766" rIns="69535" bIns="34766" rtlCol="0" anchor="ctr"/>
          <a:lstStyle/>
          <a:p>
            <a:pPr algn="ctr"/>
            <a:r>
              <a:rPr lang="en-US" sz="3000" b="1" dirty="0">
                <a:solidFill>
                  <a:schemeClr val="tx1"/>
                </a:solidFill>
                <a:latin typeface="Cambria" panose="02040503050406030204" pitchFamily="18" charset="0"/>
              </a:rPr>
              <a:t>Acknowledgements</a:t>
            </a:r>
          </a:p>
        </p:txBody>
      </p:sp>
      <p:cxnSp>
        <p:nvCxnSpPr>
          <p:cNvPr id="303" name="Straight Connector 302"/>
          <p:cNvCxnSpPr/>
          <p:nvPr/>
        </p:nvCxnSpPr>
        <p:spPr>
          <a:xfrm flipH="1">
            <a:off x="14172485" y="27178000"/>
            <a:ext cx="16034779" cy="0"/>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4" name="TextBox 303"/>
          <p:cNvSpPr txBox="1"/>
          <p:nvPr/>
        </p:nvSpPr>
        <p:spPr>
          <a:xfrm>
            <a:off x="32112861" y="25717501"/>
            <a:ext cx="4221685" cy="962763"/>
          </a:xfrm>
          <a:prstGeom prst="rect">
            <a:avLst/>
          </a:prstGeom>
          <a:noFill/>
        </p:spPr>
        <p:txBody>
          <a:bodyPr wrap="square" lIns="69535" tIns="34766" rIns="69535" bIns="34766" rtlCol="0">
            <a:spAutoFit/>
          </a:bodyPr>
          <a:lstStyle/>
          <a:p>
            <a:endParaRPr lang="en-US" sz="1800" dirty="0"/>
          </a:p>
          <a:p>
            <a:pPr algn="ctr"/>
            <a:r>
              <a:rPr lang="en-US" sz="2000" dirty="0"/>
              <a:t>This research was funded by NSF grant EAR 1156953 and EAR 1343876.</a:t>
            </a:r>
          </a:p>
        </p:txBody>
      </p:sp>
      <p:pic>
        <p:nvPicPr>
          <p:cNvPr id="24" name="Picture 9"/>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9983533" y="17204537"/>
            <a:ext cx="5727691" cy="5506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0"/>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5946163" y="17204537"/>
            <a:ext cx="4542085" cy="537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0722277" y="17204537"/>
            <a:ext cx="5309437" cy="537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6" name="Group 105"/>
          <p:cNvGrpSpPr/>
          <p:nvPr/>
        </p:nvGrpSpPr>
        <p:grpSpPr>
          <a:xfrm>
            <a:off x="598715" y="23036136"/>
            <a:ext cx="2711252" cy="3996948"/>
            <a:chOff x="838200" y="27643363"/>
            <a:chExt cx="3795753" cy="4796337"/>
          </a:xfrm>
        </p:grpSpPr>
        <p:pic>
          <p:nvPicPr>
            <p:cNvPr id="1107" name="Picture 83" descr="C:\Users\Ryan\Pictures\working2.PNG"/>
            <p:cNvPicPr>
              <a:picLocks noChangeAspect="1" noChangeArrowheads="1"/>
            </p:cNvPicPr>
            <p:nvPr/>
          </p:nvPicPr>
          <p:blipFill rotWithShape="1">
            <a:blip r:embed="rId42" cstate="print">
              <a:extLst>
                <a:ext uri="{28A0092B-C50C-407E-A947-70E740481C1C}">
                  <a14:useLocalDpi xmlns:a14="http://schemas.microsoft.com/office/drawing/2010/main" val="0"/>
                </a:ext>
              </a:extLst>
            </a:blip>
            <a:srcRect t="2388"/>
            <a:stretch/>
          </p:blipFill>
          <p:spPr bwMode="auto">
            <a:xfrm>
              <a:off x="838200" y="27643363"/>
              <a:ext cx="3795753" cy="4796337"/>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94" name="Rectangle 93"/>
            <p:cNvSpPr/>
            <p:nvPr/>
          </p:nvSpPr>
          <p:spPr>
            <a:xfrm>
              <a:off x="2507476" y="29573029"/>
              <a:ext cx="457200" cy="41549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7162426" y="23026978"/>
            <a:ext cx="2689149" cy="4046055"/>
            <a:chOff x="10027392" y="27632370"/>
            <a:chExt cx="3764808" cy="4855266"/>
          </a:xfrm>
        </p:grpSpPr>
        <p:pic>
          <p:nvPicPr>
            <p:cNvPr id="1106" name="Picture 82" descr="C:\Users\Ryan\Pictures\working1.PNG"/>
            <p:cNvPicPr>
              <a:picLocks noChangeAspect="1" noChangeArrowheads="1"/>
            </p:cNvPicPr>
            <p:nvPr/>
          </p:nvPicPr>
          <p:blipFill rotWithShape="1">
            <a:blip r:embed="rId43" cstate="print">
              <a:extLst>
                <a:ext uri="{28A0092B-C50C-407E-A947-70E740481C1C}">
                  <a14:useLocalDpi xmlns:a14="http://schemas.microsoft.com/office/drawing/2010/main" val="0"/>
                </a:ext>
              </a:extLst>
            </a:blip>
            <a:srcRect l="494" t="7423" r="3771"/>
            <a:stretch/>
          </p:blipFill>
          <p:spPr bwMode="auto">
            <a:xfrm>
              <a:off x="10027392" y="27632370"/>
              <a:ext cx="3764808" cy="4855266"/>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110" name="Rectangle 109"/>
            <p:cNvSpPr/>
            <p:nvPr/>
          </p:nvSpPr>
          <p:spPr>
            <a:xfrm>
              <a:off x="11963400" y="28012798"/>
              <a:ext cx="355721" cy="31605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9939443" y="4572000"/>
            <a:ext cx="2802045" cy="1708098"/>
            <a:chOff x="13915222" y="5486400"/>
            <a:chExt cx="3922863" cy="2049718"/>
          </a:xfrm>
        </p:grpSpPr>
        <p:sp>
          <p:nvSpPr>
            <p:cNvPr id="122" name="TextBox 121"/>
            <p:cNvSpPr txBox="1"/>
            <p:nvPr/>
          </p:nvSpPr>
          <p:spPr>
            <a:xfrm>
              <a:off x="17478562" y="5524096"/>
              <a:ext cx="359523" cy="313932"/>
            </a:xfrm>
            <a:prstGeom prst="rect">
              <a:avLst/>
            </a:prstGeom>
            <a:noFill/>
          </p:spPr>
          <p:txBody>
            <a:bodyPr wrap="none" rtlCol="0">
              <a:spAutoFit/>
            </a:bodyPr>
            <a:lstStyle/>
            <a:p>
              <a:r>
                <a:rPr lang="en-US" sz="1100" dirty="0"/>
                <a:t>1</a:t>
              </a:r>
            </a:p>
          </p:txBody>
        </p:sp>
        <p:sp>
          <p:nvSpPr>
            <p:cNvPr id="331" name="TextBox 330"/>
            <p:cNvSpPr txBox="1"/>
            <p:nvPr/>
          </p:nvSpPr>
          <p:spPr>
            <a:xfrm>
              <a:off x="13915222" y="7222185"/>
              <a:ext cx="359523" cy="313932"/>
            </a:xfrm>
            <a:prstGeom prst="rect">
              <a:avLst/>
            </a:prstGeom>
            <a:noFill/>
          </p:spPr>
          <p:txBody>
            <a:bodyPr wrap="none" rtlCol="0">
              <a:spAutoFit/>
            </a:bodyPr>
            <a:lstStyle/>
            <a:p>
              <a:r>
                <a:rPr lang="en-US" sz="1100" dirty="0"/>
                <a:t>1</a:t>
              </a:r>
            </a:p>
          </p:txBody>
        </p:sp>
        <p:sp>
          <p:nvSpPr>
            <p:cNvPr id="332" name="TextBox 331"/>
            <p:cNvSpPr txBox="1"/>
            <p:nvPr/>
          </p:nvSpPr>
          <p:spPr>
            <a:xfrm>
              <a:off x="17405670" y="7222186"/>
              <a:ext cx="359523" cy="313932"/>
            </a:xfrm>
            <a:prstGeom prst="rect">
              <a:avLst/>
            </a:prstGeom>
            <a:noFill/>
          </p:spPr>
          <p:txBody>
            <a:bodyPr wrap="none" rtlCol="0">
              <a:spAutoFit/>
            </a:bodyPr>
            <a:lstStyle/>
            <a:p>
              <a:r>
                <a:rPr lang="en-US" sz="1100" dirty="0"/>
                <a:t>1</a:t>
              </a:r>
            </a:p>
          </p:txBody>
        </p:sp>
        <p:sp>
          <p:nvSpPr>
            <p:cNvPr id="333" name="TextBox 332"/>
            <p:cNvSpPr txBox="1"/>
            <p:nvPr/>
          </p:nvSpPr>
          <p:spPr>
            <a:xfrm>
              <a:off x="13915222" y="5486400"/>
              <a:ext cx="359523" cy="313932"/>
            </a:xfrm>
            <a:prstGeom prst="rect">
              <a:avLst/>
            </a:prstGeom>
            <a:noFill/>
          </p:spPr>
          <p:txBody>
            <a:bodyPr wrap="none" rtlCol="0">
              <a:spAutoFit/>
            </a:bodyPr>
            <a:lstStyle/>
            <a:p>
              <a:r>
                <a:rPr lang="en-US" sz="1100" dirty="0"/>
                <a:t>1</a:t>
              </a:r>
            </a:p>
          </p:txBody>
        </p:sp>
      </p:grpSp>
      <p:cxnSp>
        <p:nvCxnSpPr>
          <p:cNvPr id="328" name="Straight Connector 327"/>
          <p:cNvCxnSpPr/>
          <p:nvPr/>
        </p:nvCxnSpPr>
        <p:spPr>
          <a:xfrm>
            <a:off x="10038033" y="23939500"/>
            <a:ext cx="26315959" cy="0"/>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flipH="1">
            <a:off x="19907638" y="4213946"/>
            <a:ext cx="13220" cy="6708054"/>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flipV="1">
            <a:off x="9633857" y="10896600"/>
            <a:ext cx="3" cy="6164958"/>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a:off x="9633857" y="10922000"/>
            <a:ext cx="10287000" cy="0"/>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a:off x="9633857" y="11506200"/>
            <a:ext cx="4234543" cy="0"/>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a:off x="13868400" y="10944548"/>
            <a:ext cx="0" cy="589905"/>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a:off x="19907641" y="10922000"/>
            <a:ext cx="16446351" cy="0"/>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flipH="1" flipV="1">
            <a:off x="31013399" y="10361676"/>
            <a:ext cx="2" cy="537779"/>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flipV="1">
            <a:off x="31013400" y="10361676"/>
            <a:ext cx="5340589" cy="1524"/>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0" name="Straight Connector 1079"/>
          <p:cNvCxnSpPr/>
          <p:nvPr/>
        </p:nvCxnSpPr>
        <p:spPr>
          <a:xfrm flipV="1">
            <a:off x="31788965" y="15854448"/>
            <a:ext cx="0" cy="655553"/>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5" name="Straight Connector 1084"/>
          <p:cNvCxnSpPr/>
          <p:nvPr/>
        </p:nvCxnSpPr>
        <p:spPr>
          <a:xfrm>
            <a:off x="31788965" y="16510000"/>
            <a:ext cx="4565024" cy="0"/>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7" name="Straight Connector 1086"/>
          <p:cNvCxnSpPr/>
          <p:nvPr/>
        </p:nvCxnSpPr>
        <p:spPr>
          <a:xfrm>
            <a:off x="9633858" y="15875000"/>
            <a:ext cx="26750316" cy="0"/>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113" name="TextBox 1112"/>
          <p:cNvSpPr txBox="1"/>
          <p:nvPr/>
        </p:nvSpPr>
        <p:spPr>
          <a:xfrm>
            <a:off x="24522888" y="24565588"/>
            <a:ext cx="7192902" cy="1916870"/>
          </a:xfrm>
          <a:prstGeom prst="rect">
            <a:avLst/>
          </a:prstGeom>
          <a:noFill/>
        </p:spPr>
        <p:txBody>
          <a:bodyPr wrap="square" lIns="69535" tIns="34766" rIns="69535" bIns="34766" rtlCol="0">
            <a:spAutoFit/>
          </a:bodyPr>
          <a:lstStyle/>
          <a:p>
            <a:pPr algn="just"/>
            <a:r>
              <a:rPr lang="en-US" sz="2000" dirty="0"/>
              <a:t>Results from analyses of slope histograms of the target cones follow results from the simulated cones. The numerical models indicate that slope abundances vary based on cone form, but cone form alone has little effect on styles and rates of degradation. Therefore, slope histograms provide a suitable method for morphologically dating cinder cones regardless of form.</a:t>
            </a:r>
          </a:p>
        </p:txBody>
      </p:sp>
      <p:sp>
        <p:nvSpPr>
          <p:cNvPr id="1115" name="TextBox 1114"/>
          <p:cNvSpPr txBox="1"/>
          <p:nvPr/>
        </p:nvSpPr>
        <p:spPr>
          <a:xfrm>
            <a:off x="17533648" y="24565588"/>
            <a:ext cx="6491738" cy="2532424"/>
          </a:xfrm>
          <a:prstGeom prst="rect">
            <a:avLst/>
          </a:prstGeom>
          <a:noFill/>
        </p:spPr>
        <p:txBody>
          <a:bodyPr wrap="square" lIns="69535" tIns="34766" rIns="69535" bIns="34766" rtlCol="0">
            <a:spAutoFit/>
          </a:bodyPr>
          <a:lstStyle/>
          <a:p>
            <a:pPr algn="just"/>
            <a:r>
              <a:rPr lang="en-US" sz="2000" dirty="0"/>
              <a:t>Remote sensing analyses reveal that all cones in the central San Francisco Volcanic Field exhibit eccentricity, which ranges from 0.17 to 0.98, with a mean eccentricity of 0.72. Main axis orientations are NNW-SSE and NNE-SSW. These trends likely reflect the orientations of  dikes feeding the volcanic cones (similar to fault strike), indicating a structural control on initial cone morphology which has important implications on morphologic dating using slope analysis.</a:t>
            </a:r>
          </a:p>
        </p:txBody>
      </p:sp>
      <p:cxnSp>
        <p:nvCxnSpPr>
          <p:cNvPr id="250" name="Straight Connector 249"/>
          <p:cNvCxnSpPr/>
          <p:nvPr/>
        </p:nvCxnSpPr>
        <p:spPr>
          <a:xfrm flipV="1">
            <a:off x="36353989" y="19539244"/>
            <a:ext cx="0" cy="7638759"/>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4" name="Straight Connector 1183"/>
          <p:cNvCxnSpPr/>
          <p:nvPr/>
        </p:nvCxnSpPr>
        <p:spPr>
          <a:xfrm>
            <a:off x="32004000" y="23922739"/>
            <a:ext cx="32474" cy="3255263"/>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6" name="Straight Connector 1185"/>
          <p:cNvCxnSpPr/>
          <p:nvPr/>
        </p:nvCxnSpPr>
        <p:spPr>
          <a:xfrm>
            <a:off x="32036475" y="24644191"/>
            <a:ext cx="4303438" cy="0"/>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02" name="Rectangle 1201"/>
          <p:cNvSpPr/>
          <p:nvPr/>
        </p:nvSpPr>
        <p:spPr>
          <a:xfrm>
            <a:off x="10234915" y="24565588"/>
            <a:ext cx="6801231" cy="2532424"/>
          </a:xfrm>
          <a:prstGeom prst="rect">
            <a:avLst/>
          </a:prstGeom>
          <a:noFill/>
        </p:spPr>
        <p:txBody>
          <a:bodyPr wrap="square" lIns="69535" tIns="34766" rIns="69535" bIns="34766" rtlCol="0">
            <a:spAutoFit/>
          </a:bodyPr>
          <a:lstStyle/>
          <a:p>
            <a:pPr algn="just"/>
            <a:r>
              <a:rPr lang="en-US" sz="2000" dirty="0"/>
              <a:t>Diffusion modeling of volcanic cones shows that initial plan eccentricity has an effect on slope distributions. A </a:t>
            </a:r>
            <a:r>
              <a:rPr lang="en-US" sz="2000" dirty="0" err="1"/>
              <a:t>unimodal</a:t>
            </a:r>
            <a:r>
              <a:rPr lang="en-US" sz="2000" dirty="0"/>
              <a:t> slope histogram represents a single conical form, or a conical series with close spacing, whereas a bimodal slope histogram represents a single elongate cone, or a conical series with broad spacing. Increasing cone elongation results in a higher separation of the slope histogram modes, which does not occur in cone series regardless of the cone separation.</a:t>
            </a:r>
          </a:p>
        </p:txBody>
      </p:sp>
      <p:sp>
        <p:nvSpPr>
          <p:cNvPr id="1203" name="TextBox 1202"/>
          <p:cNvSpPr txBox="1"/>
          <p:nvPr/>
        </p:nvSpPr>
        <p:spPr>
          <a:xfrm>
            <a:off x="10053462" y="23988640"/>
            <a:ext cx="4723895" cy="531876"/>
          </a:xfrm>
          <a:prstGeom prst="rect">
            <a:avLst/>
          </a:prstGeom>
          <a:solidFill>
            <a:schemeClr val="bg2">
              <a:lumMod val="75000"/>
            </a:schemeClr>
          </a:solidFill>
          <a:ln>
            <a:noFill/>
          </a:ln>
        </p:spPr>
        <p:txBody>
          <a:bodyPr wrap="square" lIns="69535" tIns="34766" rIns="69535" bIns="34766" rtlCol="0">
            <a:spAutoFit/>
          </a:bodyPr>
          <a:lstStyle/>
          <a:p>
            <a:r>
              <a:rPr lang="en-US" sz="3000" b="1" dirty="0">
                <a:latin typeface="Cambria" panose="02040503050406030204" pitchFamily="18" charset="0"/>
              </a:rPr>
              <a:t>Discussion &amp; Conclusions</a:t>
            </a:r>
          </a:p>
        </p:txBody>
      </p:sp>
      <p:cxnSp>
        <p:nvCxnSpPr>
          <p:cNvPr id="228" name="Straight Connector 227"/>
          <p:cNvCxnSpPr/>
          <p:nvPr/>
        </p:nvCxnSpPr>
        <p:spPr>
          <a:xfrm flipV="1">
            <a:off x="10014861" y="17061559"/>
            <a:ext cx="38605" cy="10116443"/>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5" name="Straight Connector 1204"/>
          <p:cNvCxnSpPr/>
          <p:nvPr/>
        </p:nvCxnSpPr>
        <p:spPr>
          <a:xfrm>
            <a:off x="10053462" y="24574500"/>
            <a:ext cx="4729338" cy="4043"/>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7" name="Straight Connector 1206"/>
          <p:cNvCxnSpPr/>
          <p:nvPr/>
        </p:nvCxnSpPr>
        <p:spPr>
          <a:xfrm flipV="1">
            <a:off x="14782800" y="23939501"/>
            <a:ext cx="0" cy="639042"/>
          </a:xfrm>
          <a:prstGeom prst="line">
            <a:avLst/>
          </a:prstGeom>
          <a:ln w="1016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13" name="TextBox 1212"/>
          <p:cNvSpPr txBox="1"/>
          <p:nvPr/>
        </p:nvSpPr>
        <p:spPr>
          <a:xfrm>
            <a:off x="32092037" y="24990443"/>
            <a:ext cx="4063105" cy="685764"/>
          </a:xfrm>
          <a:prstGeom prst="rect">
            <a:avLst/>
          </a:prstGeom>
          <a:noFill/>
        </p:spPr>
        <p:txBody>
          <a:bodyPr wrap="none" lIns="69535" tIns="34766" rIns="69535" bIns="34766" rtlCol="0">
            <a:spAutoFit/>
          </a:bodyPr>
          <a:lstStyle/>
          <a:p>
            <a:pPr algn="ctr"/>
            <a:r>
              <a:rPr lang="en-US" sz="2000" dirty="0">
                <a:latin typeface="Cambria" panose="02040503050406030204" pitchFamily="18" charset="0"/>
              </a:rPr>
              <a:t>Special thanks to Nancy Riggs of </a:t>
            </a:r>
            <a:endParaRPr lang="en-US" sz="2000" dirty="0" smtClean="0">
              <a:latin typeface="Cambria" panose="02040503050406030204" pitchFamily="18" charset="0"/>
            </a:endParaRPr>
          </a:p>
          <a:p>
            <a:pPr algn="ctr"/>
            <a:r>
              <a:rPr lang="en-US" sz="2000" dirty="0" smtClean="0">
                <a:latin typeface="Cambria" panose="02040503050406030204" pitchFamily="18" charset="0"/>
              </a:rPr>
              <a:t>NAU and </a:t>
            </a:r>
            <a:r>
              <a:rPr lang="en-US" sz="2000" dirty="0">
                <a:latin typeface="Cambria" panose="02040503050406030204" pitchFamily="18" charset="0"/>
              </a:rPr>
              <a:t>the other REU Participants</a:t>
            </a:r>
          </a:p>
        </p:txBody>
      </p:sp>
      <p:pic>
        <p:nvPicPr>
          <p:cNvPr id="1214" name="Picture 53"/>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941333" y="4458246"/>
            <a:ext cx="2474810" cy="4533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6" name="Picture 55"/>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9806650" y="4508503"/>
            <a:ext cx="5892309" cy="5105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18" name="Group 1217"/>
          <p:cNvGrpSpPr/>
          <p:nvPr/>
        </p:nvGrpSpPr>
        <p:grpSpPr>
          <a:xfrm>
            <a:off x="534207" y="17702631"/>
            <a:ext cx="9371793" cy="4839869"/>
            <a:chOff x="855606" y="21488400"/>
            <a:chExt cx="12886709" cy="5597465"/>
          </a:xfrm>
        </p:grpSpPr>
        <p:cxnSp>
          <p:nvCxnSpPr>
            <p:cNvPr id="241" name="Straight Arrow Connector 240"/>
            <p:cNvCxnSpPr/>
            <p:nvPr/>
          </p:nvCxnSpPr>
          <p:spPr>
            <a:xfrm flipH="1">
              <a:off x="2124021" y="21961388"/>
              <a:ext cx="3178" cy="3211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flipH="1">
              <a:off x="2124019" y="23756681"/>
              <a:ext cx="2" cy="28007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a:off x="2124019" y="24450912"/>
              <a:ext cx="1" cy="4055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8" name="Curved Connector 1127"/>
            <p:cNvCxnSpPr>
              <a:endCxn id="1063" idx="2"/>
            </p:cNvCxnSpPr>
            <p:nvPr/>
          </p:nvCxnSpPr>
          <p:spPr>
            <a:xfrm>
              <a:off x="2124020" y="25946683"/>
              <a:ext cx="2682835" cy="50206"/>
            </a:xfrm>
            <a:prstGeom prst="curvedConnector4">
              <a:avLst>
                <a:gd name="adj1" fmla="val 32"/>
                <a:gd name="adj2" fmla="val 2049564"/>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3" name="Curved Connector 1132"/>
            <p:cNvCxnSpPr/>
            <p:nvPr/>
          </p:nvCxnSpPr>
          <p:spPr>
            <a:xfrm flipV="1">
              <a:off x="3530799" y="25864759"/>
              <a:ext cx="4058478" cy="1092896"/>
            </a:xfrm>
            <a:prstGeom prst="curvedConnector3">
              <a:avLst>
                <a:gd name="adj1" fmla="val 100036"/>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4" name="Curved Connector 1163"/>
            <p:cNvCxnSpPr/>
            <p:nvPr/>
          </p:nvCxnSpPr>
          <p:spPr>
            <a:xfrm rot="16200000" flipV="1">
              <a:off x="6658690" y="24590249"/>
              <a:ext cx="646247" cy="1214929"/>
            </a:xfrm>
            <a:prstGeom prst="curvedConnector3">
              <a:avLst>
                <a:gd name="adj1" fmla="val 2612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4" name="Curved Connector 1173"/>
            <p:cNvCxnSpPr/>
            <p:nvPr/>
          </p:nvCxnSpPr>
          <p:spPr>
            <a:xfrm rot="5400000" flipH="1" flipV="1">
              <a:off x="7877964" y="24585904"/>
              <a:ext cx="643073" cy="1220446"/>
            </a:xfrm>
            <a:prstGeom prst="curvedConnector3">
              <a:avLst>
                <a:gd name="adj1" fmla="val 2600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2" name="Straight Arrow Connector 1181"/>
            <p:cNvCxnSpPr>
              <a:stCxn id="296" idx="0"/>
            </p:cNvCxnSpPr>
            <p:nvPr/>
          </p:nvCxnSpPr>
          <p:spPr>
            <a:xfrm flipV="1">
              <a:off x="6382963" y="23351254"/>
              <a:ext cx="0" cy="11576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9" name="Curved Connector 258"/>
            <p:cNvCxnSpPr>
              <a:stCxn id="1063" idx="0"/>
              <a:endCxn id="285" idx="3"/>
            </p:cNvCxnSpPr>
            <p:nvPr/>
          </p:nvCxnSpPr>
          <p:spPr>
            <a:xfrm rot="16200000" flipV="1">
              <a:off x="3027503" y="23200393"/>
              <a:ext cx="1957753" cy="1600950"/>
            </a:xfrm>
            <a:prstGeom prst="curved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2" name="Curved Connector 261"/>
            <p:cNvCxnSpPr/>
            <p:nvPr/>
          </p:nvCxnSpPr>
          <p:spPr>
            <a:xfrm rot="5400000" flipH="1" flipV="1">
              <a:off x="7859239" y="20647693"/>
              <a:ext cx="288290" cy="3258074"/>
            </a:xfrm>
            <a:prstGeom prst="curved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59" name="Picture 35"/>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081158" y="21596251"/>
              <a:ext cx="2316163" cy="4934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 name="Picture 36"/>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048492" y="22284918"/>
              <a:ext cx="2157413" cy="14741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1" name="Picture 37"/>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855606" y="24035548"/>
              <a:ext cx="2536825" cy="49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2" name="Picture 38"/>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883392" y="24838519"/>
              <a:ext cx="2487613" cy="1158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3" name="Picture 39"/>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517805" y="24979744"/>
              <a:ext cx="2578100" cy="1017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4" name="Picture 40"/>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374348" y="25478289"/>
              <a:ext cx="2462213" cy="49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 name="Picture 41"/>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7645599" y="24533427"/>
              <a:ext cx="2309813" cy="49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 name="Picture 42"/>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228056" y="24508854"/>
              <a:ext cx="2309813" cy="49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0" name="Picture 43"/>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4998663" y="22394717"/>
              <a:ext cx="2768600" cy="937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2" name="Picture 44"/>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9632421" y="21488400"/>
              <a:ext cx="2120900" cy="137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5" name="Picture 45"/>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0895928" y="23021991"/>
              <a:ext cx="2846387" cy="1042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0" name="Picture 46"/>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7931251" y="22990634"/>
              <a:ext cx="2730500" cy="129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6" name="Picture 48"/>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8562755" y="25995728"/>
              <a:ext cx="2005013" cy="109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8" name="Curved Connector 307"/>
            <p:cNvCxnSpPr>
              <a:endCxn id="1070" idx="0"/>
            </p:cNvCxnSpPr>
            <p:nvPr/>
          </p:nvCxnSpPr>
          <p:spPr>
            <a:xfrm rot="5400000">
              <a:off x="9255464" y="22613676"/>
              <a:ext cx="417995" cy="335920"/>
            </a:xfrm>
            <a:prstGeom prst="curvedConnector3">
              <a:avLst>
                <a:gd name="adj1" fmla="val 1046"/>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3" name="Curved Connector 312"/>
            <p:cNvCxnSpPr>
              <a:endCxn id="305" idx="0"/>
            </p:cNvCxnSpPr>
            <p:nvPr/>
          </p:nvCxnSpPr>
          <p:spPr>
            <a:xfrm rot="16200000" flipH="1">
              <a:off x="11722585" y="22425453"/>
              <a:ext cx="627274" cy="565801"/>
            </a:xfrm>
            <a:prstGeom prst="curvedConnector3">
              <a:avLst>
                <a:gd name="adj1" fmla="val -2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10464999" y="24282296"/>
              <a:ext cx="430929" cy="3713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1065" idx="3"/>
            </p:cNvCxnSpPr>
            <p:nvPr/>
          </p:nvCxnSpPr>
          <p:spPr>
            <a:xfrm>
              <a:off x="9955412" y="24780175"/>
              <a:ext cx="84190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305" idx="2"/>
            </p:cNvCxnSpPr>
            <p:nvPr/>
          </p:nvCxnSpPr>
          <p:spPr>
            <a:xfrm>
              <a:off x="12319122" y="24064525"/>
              <a:ext cx="1" cy="52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Curved Connector 88"/>
            <p:cNvCxnSpPr/>
            <p:nvPr/>
          </p:nvCxnSpPr>
          <p:spPr>
            <a:xfrm rot="5400000">
              <a:off x="11104916" y="25591756"/>
              <a:ext cx="457001" cy="1531295"/>
            </a:xfrm>
            <a:prstGeom prst="curved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17" name="Picture 56"/>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10797314" y="24562452"/>
              <a:ext cx="26035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19" name="Picture 57"/>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3415312" y="24113661"/>
            <a:ext cx="1678119" cy="1305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0" name="TextBox 1219"/>
          <p:cNvSpPr txBox="1"/>
          <p:nvPr/>
        </p:nvSpPr>
        <p:spPr>
          <a:xfrm>
            <a:off x="3220448" y="25461057"/>
            <a:ext cx="1902553" cy="993541"/>
          </a:xfrm>
          <a:prstGeom prst="rect">
            <a:avLst/>
          </a:prstGeom>
          <a:noFill/>
        </p:spPr>
        <p:txBody>
          <a:bodyPr wrap="square" lIns="69535" tIns="34766" rIns="69535" bIns="34766" rtlCol="0">
            <a:spAutoFit/>
          </a:bodyPr>
          <a:lstStyle/>
          <a:p>
            <a:pPr algn="ctr"/>
            <a:r>
              <a:rPr lang="en-US" sz="2000" dirty="0"/>
              <a:t>IRIS 3D </a:t>
            </a:r>
            <a:r>
              <a:rPr lang="en-US" sz="2000" dirty="0" err="1"/>
              <a:t>Quadcopter</a:t>
            </a:r>
            <a:r>
              <a:rPr lang="en-US" sz="2000" dirty="0"/>
              <a:t> </a:t>
            </a:r>
          </a:p>
          <a:p>
            <a:pPr algn="ctr"/>
            <a:r>
              <a:rPr lang="en-US" sz="2000" dirty="0"/>
              <a:t>by 3drobotics</a:t>
            </a:r>
          </a:p>
        </p:txBody>
      </p:sp>
      <p:pic>
        <p:nvPicPr>
          <p:cNvPr id="1221" name="Picture 58"/>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9872265" y="4213946"/>
            <a:ext cx="7900161" cy="528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2" name="Picture 59"/>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292894" y="9332618"/>
            <a:ext cx="8326366" cy="658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3" name="TextBox 1222"/>
          <p:cNvSpPr txBox="1"/>
          <p:nvPr/>
        </p:nvSpPr>
        <p:spPr>
          <a:xfrm>
            <a:off x="28946094" y="9508213"/>
            <a:ext cx="7388451" cy="685764"/>
          </a:xfrm>
          <a:prstGeom prst="rect">
            <a:avLst/>
          </a:prstGeom>
          <a:noFill/>
        </p:spPr>
        <p:txBody>
          <a:bodyPr wrap="square" lIns="69535" tIns="34766" rIns="69535" bIns="34766" rtlCol="0">
            <a:spAutoFit/>
          </a:bodyPr>
          <a:lstStyle/>
          <a:p>
            <a:r>
              <a:rPr lang="en-US" sz="2000" dirty="0">
                <a:latin typeface="+mj-lt"/>
              </a:rPr>
              <a:t>Notice similar trends between fault and cone axis orientations</a:t>
            </a:r>
          </a:p>
          <a:p>
            <a:r>
              <a:rPr lang="en-US" sz="2000" dirty="0">
                <a:latin typeface="+mj-lt"/>
              </a:rPr>
              <a:t>P-value from 2 tailed type 3 t-test = 0.2579</a:t>
            </a:r>
            <a:endParaRPr lang="en-US" sz="2000" dirty="0">
              <a:latin typeface="+mj-lt"/>
            </a:endParaRPr>
          </a:p>
        </p:txBody>
      </p:sp>
      <p:graphicFrame>
        <p:nvGraphicFramePr>
          <p:cNvPr id="1224" name="Table 1223"/>
          <p:cNvGraphicFramePr>
            <a:graphicFrameLocks noGrp="1"/>
          </p:cNvGraphicFramePr>
          <p:nvPr>
            <p:extLst>
              <p:ext uri="{D42A27DB-BD31-4B8C-83A1-F6EECF244321}">
                <p14:modId xmlns:p14="http://schemas.microsoft.com/office/powerpoint/2010/main" val="3583969924"/>
              </p:ext>
            </p:extLst>
          </p:nvPr>
        </p:nvGraphicFramePr>
        <p:xfrm>
          <a:off x="10327148" y="16001993"/>
          <a:ext cx="5156083" cy="7264266"/>
        </p:xfrm>
        <a:graphic>
          <a:graphicData uri="http://schemas.openxmlformats.org/drawingml/2006/table">
            <a:tbl>
              <a:tblPr/>
              <a:tblGrid>
                <a:gridCol w="1863533"/>
                <a:gridCol w="1285196"/>
                <a:gridCol w="2007354"/>
              </a:tblGrid>
              <a:tr h="422652">
                <a:tc>
                  <a:txBody>
                    <a:bodyPr/>
                    <a:lstStyle/>
                    <a:p>
                      <a:pPr algn="ctr" fontAlgn="ctr"/>
                      <a:r>
                        <a:rPr lang="en-US" sz="1300" b="1" i="0" u="none" strike="noStrike" dirty="0">
                          <a:solidFill>
                            <a:srgbClr val="000000"/>
                          </a:solidFill>
                          <a:effectLst/>
                          <a:latin typeface="Calibri"/>
                        </a:rPr>
                        <a:t>Run Description</a:t>
                      </a: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4DFEC"/>
                    </a:solidFill>
                  </a:tcPr>
                </a:tc>
                <a:tc>
                  <a:txBody>
                    <a:bodyPr/>
                    <a:lstStyle/>
                    <a:p>
                      <a:pPr algn="ctr" fontAlgn="ctr"/>
                      <a:r>
                        <a:rPr lang="en-US" sz="1300" b="1" i="0" u="none" strike="noStrike" dirty="0">
                          <a:solidFill>
                            <a:srgbClr val="000000"/>
                          </a:solidFill>
                          <a:effectLst/>
                          <a:latin typeface="Calibri"/>
                        </a:rPr>
                        <a:t>Changing Variable</a:t>
                      </a: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4DFEC"/>
                    </a:solidFill>
                  </a:tcPr>
                </a:tc>
                <a:tc>
                  <a:txBody>
                    <a:bodyPr/>
                    <a:lstStyle/>
                    <a:p>
                      <a:pPr algn="ctr" fontAlgn="ctr"/>
                      <a:r>
                        <a:rPr lang="en-US" sz="1300" b="1" i="0" u="none" strike="noStrike" dirty="0">
                          <a:solidFill>
                            <a:srgbClr val="000000"/>
                          </a:solidFill>
                          <a:effectLst/>
                          <a:latin typeface="Calibri"/>
                        </a:rPr>
                        <a:t>Results</a:t>
                      </a: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4DFEC"/>
                    </a:solidFill>
                  </a:tcPr>
                </a:tc>
              </a:tr>
              <a:tr h="210786">
                <a:tc rowSpan="5">
                  <a:txBody>
                    <a:bodyPr/>
                    <a:lstStyle/>
                    <a:p>
                      <a:pPr algn="ctr" fontAlgn="ctr"/>
                      <a:r>
                        <a:rPr lang="it-IT" sz="1200" b="0" i="0" u="none" strike="noStrike" dirty="0">
                          <a:solidFill>
                            <a:srgbClr val="000000"/>
                          </a:solidFill>
                          <a:effectLst/>
                          <a:latin typeface="Calibri"/>
                        </a:rPr>
                        <a:t>1 cone, </a:t>
                      </a:r>
                      <a:r>
                        <a:rPr lang="it-IT" sz="1200" b="0" i="0" u="none" strike="noStrike" dirty="0" smtClean="0">
                          <a:solidFill>
                            <a:srgbClr val="000000"/>
                          </a:solidFill>
                          <a:effectLst/>
                          <a:latin typeface="Calibri"/>
                        </a:rPr>
                        <a:t>700 m </a:t>
                      </a:r>
                      <a:r>
                        <a:rPr lang="it-IT" sz="1200" b="0" i="0" u="none" strike="noStrike" dirty="0">
                          <a:solidFill>
                            <a:srgbClr val="000000"/>
                          </a:solidFill>
                          <a:effectLst/>
                          <a:latin typeface="Calibri"/>
                        </a:rPr>
                        <a:t>base, conical</a:t>
                      </a: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ABF8F"/>
                    </a:solidFill>
                  </a:tcPr>
                </a:tc>
                <a:tc>
                  <a:txBody>
                    <a:bodyPr/>
                    <a:lstStyle/>
                    <a:p>
                      <a:pPr algn="ctr" fontAlgn="ctr"/>
                      <a:r>
                        <a:rPr lang="en-US" sz="1200" b="0" i="0" u="none" strike="noStrike" dirty="0" err="1">
                          <a:solidFill>
                            <a:srgbClr val="000000"/>
                          </a:solidFill>
                          <a:effectLst/>
                          <a:latin typeface="Calibri"/>
                        </a:rPr>
                        <a:t>kt</a:t>
                      </a:r>
                      <a:r>
                        <a:rPr lang="en-US" sz="1200" b="0" i="0" u="none" strike="noStrike" dirty="0">
                          <a:solidFill>
                            <a:srgbClr val="000000"/>
                          </a:solidFill>
                          <a:effectLst/>
                          <a:latin typeface="Calibri"/>
                        </a:rPr>
                        <a:t> = </a:t>
                      </a:r>
                      <a:r>
                        <a:rPr lang="en-US" sz="1200" b="0" i="0" u="none" strike="noStrike" dirty="0" smtClean="0">
                          <a:solidFill>
                            <a:srgbClr val="000000"/>
                          </a:solidFill>
                          <a:effectLst/>
                          <a:latin typeface="Calibri"/>
                        </a:rPr>
                        <a:t>0</a:t>
                      </a:r>
                      <a:endParaRPr lang="en-US" sz="1200" b="0" i="0" u="none" strike="noStrike" dirty="0">
                        <a:solidFill>
                          <a:srgbClr val="000000"/>
                        </a:solidFill>
                        <a:effectLst/>
                        <a:latin typeface="Calibri"/>
                      </a:endParaRP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ABF8F"/>
                    </a:solidFill>
                  </a:tcPr>
                </a:tc>
                <a:tc rowSpan="5">
                  <a:txBody>
                    <a:bodyPr/>
                    <a:lstStyle/>
                    <a:p>
                      <a:pPr algn="ctr" fontAlgn="ctr"/>
                      <a:r>
                        <a:rPr lang="en-US" sz="1200" b="0" i="0" u="none" strike="noStrike" dirty="0">
                          <a:solidFill>
                            <a:srgbClr val="000000"/>
                          </a:solidFill>
                          <a:effectLst/>
                          <a:latin typeface="Calibri"/>
                        </a:rPr>
                        <a:t>Conical model to act as control; decrease in max slope over time, change from exponential curve to more </a:t>
                      </a:r>
                      <a:r>
                        <a:rPr lang="en-US" sz="1200" b="0" i="0" u="none" strike="noStrike" dirty="0" smtClean="0">
                          <a:solidFill>
                            <a:srgbClr val="000000"/>
                          </a:solidFill>
                          <a:effectLst/>
                          <a:latin typeface="Calibri"/>
                        </a:rPr>
                        <a:t>parabolic</a:t>
                      </a:r>
                    </a:p>
                    <a:p>
                      <a:pPr algn="ctr" fontAlgn="ctr"/>
                      <a:r>
                        <a:rPr lang="en-US" sz="1200" b="0" i="0" u="none" strike="noStrike" dirty="0" smtClean="0">
                          <a:solidFill>
                            <a:srgbClr val="000000"/>
                          </a:solidFill>
                          <a:effectLst/>
                          <a:latin typeface="Calibri"/>
                        </a:rPr>
                        <a:t> (Fig</a:t>
                      </a:r>
                      <a:r>
                        <a:rPr lang="en-US" sz="1200" b="0" i="0" u="none" strike="noStrike" baseline="0" dirty="0" smtClean="0">
                          <a:solidFill>
                            <a:srgbClr val="000000"/>
                          </a:solidFill>
                          <a:effectLst/>
                          <a:latin typeface="Calibri"/>
                        </a:rPr>
                        <a:t>. 16)</a:t>
                      </a:r>
                      <a:endParaRPr lang="en-US" sz="1200" b="0" i="0" u="none" strike="noStrike" dirty="0">
                        <a:solidFill>
                          <a:srgbClr val="000000"/>
                        </a:solidFill>
                        <a:effectLst/>
                        <a:latin typeface="Calibri"/>
                      </a:endParaRP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ABF8F"/>
                    </a:solidFill>
                  </a:tcPr>
                </a:tc>
              </a:tr>
              <a:tr h="210786">
                <a:tc vMerge="1">
                  <a:txBody>
                    <a:bodyPr/>
                    <a:lstStyle/>
                    <a:p>
                      <a:endParaRPr lang="en-US"/>
                    </a:p>
                  </a:txBody>
                  <a:tcPr/>
                </a:tc>
                <a:tc>
                  <a:txBody>
                    <a:bodyPr/>
                    <a:lstStyle/>
                    <a:p>
                      <a:pPr algn="ctr" fontAlgn="ctr"/>
                      <a:r>
                        <a:rPr lang="en-US" sz="1200" b="0" i="0" u="none" strike="noStrike" dirty="0" err="1">
                          <a:solidFill>
                            <a:srgbClr val="000000"/>
                          </a:solidFill>
                          <a:effectLst/>
                          <a:latin typeface="Calibri"/>
                        </a:rPr>
                        <a:t>kt</a:t>
                      </a:r>
                      <a:r>
                        <a:rPr lang="en-US" sz="1200" b="0" i="0" u="none" strike="noStrike" dirty="0">
                          <a:solidFill>
                            <a:srgbClr val="000000"/>
                          </a:solidFill>
                          <a:effectLst/>
                          <a:latin typeface="Calibri"/>
                        </a:rPr>
                        <a:t> = </a:t>
                      </a:r>
                      <a:r>
                        <a:rPr lang="en-US" sz="1200" b="0" i="0" u="none" strike="noStrike" dirty="0" smtClean="0">
                          <a:solidFill>
                            <a:srgbClr val="000000"/>
                          </a:solidFill>
                          <a:effectLst/>
                          <a:latin typeface="Calibri"/>
                        </a:rPr>
                        <a:t>1</a:t>
                      </a:r>
                      <a:endParaRPr lang="en-US" sz="1200" b="0" i="0" u="none" strike="noStrike" dirty="0">
                        <a:solidFill>
                          <a:srgbClr val="000000"/>
                        </a:solidFill>
                        <a:effectLst/>
                        <a:latin typeface="Calibri"/>
                      </a:endParaRP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ABF8F"/>
                    </a:solidFill>
                  </a:tcPr>
                </a:tc>
                <a:tc vMerge="1">
                  <a:txBody>
                    <a:bodyPr/>
                    <a:lstStyle/>
                    <a:p>
                      <a:endParaRPr lang="en-US"/>
                    </a:p>
                  </a:txBody>
                  <a:tcPr/>
                </a:tc>
              </a:tr>
              <a:tr h="210786">
                <a:tc vMerge="1">
                  <a:txBody>
                    <a:bodyPr/>
                    <a:lstStyle/>
                    <a:p>
                      <a:endParaRPr lang="en-US"/>
                    </a:p>
                  </a:txBody>
                  <a:tcPr/>
                </a:tc>
                <a:tc>
                  <a:txBody>
                    <a:bodyPr/>
                    <a:lstStyle/>
                    <a:p>
                      <a:pPr algn="ctr" fontAlgn="ctr"/>
                      <a:r>
                        <a:rPr lang="en-US" sz="1200" b="0" i="0" u="none" strike="noStrike" dirty="0" err="1">
                          <a:solidFill>
                            <a:srgbClr val="000000"/>
                          </a:solidFill>
                          <a:effectLst/>
                          <a:latin typeface="Calibri"/>
                        </a:rPr>
                        <a:t>kt</a:t>
                      </a:r>
                      <a:r>
                        <a:rPr lang="en-US" sz="1200" b="0" i="0" u="none" strike="noStrike" dirty="0">
                          <a:solidFill>
                            <a:srgbClr val="000000"/>
                          </a:solidFill>
                          <a:effectLst/>
                          <a:latin typeface="Calibri"/>
                        </a:rPr>
                        <a:t> = </a:t>
                      </a:r>
                      <a:r>
                        <a:rPr lang="en-US" sz="1200" b="0" i="0" u="none" strike="noStrike" dirty="0" smtClean="0">
                          <a:solidFill>
                            <a:srgbClr val="000000"/>
                          </a:solidFill>
                          <a:effectLst/>
                          <a:latin typeface="Calibri"/>
                        </a:rPr>
                        <a:t>10</a:t>
                      </a:r>
                      <a:endParaRPr lang="en-US" sz="1200" b="0" i="0" u="none" strike="noStrike" dirty="0">
                        <a:solidFill>
                          <a:srgbClr val="000000"/>
                        </a:solidFill>
                        <a:effectLst/>
                        <a:latin typeface="Calibri"/>
                      </a:endParaRP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ABF8F"/>
                    </a:solidFill>
                  </a:tcPr>
                </a:tc>
                <a:tc vMerge="1">
                  <a:txBody>
                    <a:bodyPr/>
                    <a:lstStyle/>
                    <a:p>
                      <a:endParaRPr lang="en-US"/>
                    </a:p>
                  </a:txBody>
                  <a:tcPr/>
                </a:tc>
              </a:tr>
              <a:tr h="210786">
                <a:tc vMerge="1">
                  <a:txBody>
                    <a:bodyPr/>
                    <a:lstStyle/>
                    <a:p>
                      <a:endParaRPr lang="en-US"/>
                    </a:p>
                  </a:txBody>
                  <a:tcPr/>
                </a:tc>
                <a:tc>
                  <a:txBody>
                    <a:bodyPr/>
                    <a:lstStyle/>
                    <a:p>
                      <a:pPr algn="ctr" fontAlgn="ctr"/>
                      <a:r>
                        <a:rPr lang="en-US" sz="1200" b="0" i="0" u="none" strike="noStrike" dirty="0" err="1">
                          <a:solidFill>
                            <a:srgbClr val="000000"/>
                          </a:solidFill>
                          <a:effectLst/>
                          <a:latin typeface="Calibri"/>
                        </a:rPr>
                        <a:t>kt</a:t>
                      </a:r>
                      <a:r>
                        <a:rPr lang="en-US" sz="1200" b="0" i="0" u="none" strike="noStrike" dirty="0">
                          <a:solidFill>
                            <a:srgbClr val="000000"/>
                          </a:solidFill>
                          <a:effectLst/>
                          <a:latin typeface="Calibri"/>
                        </a:rPr>
                        <a:t> = </a:t>
                      </a:r>
                      <a:r>
                        <a:rPr lang="en-US" sz="1200" b="0" i="0" u="none" strike="noStrike" dirty="0" smtClean="0">
                          <a:solidFill>
                            <a:srgbClr val="000000"/>
                          </a:solidFill>
                          <a:effectLst/>
                          <a:latin typeface="Calibri"/>
                        </a:rPr>
                        <a:t>100</a:t>
                      </a:r>
                      <a:endParaRPr lang="en-US" sz="1200" b="0" i="0" u="none" strike="noStrike" dirty="0">
                        <a:solidFill>
                          <a:srgbClr val="000000"/>
                        </a:solidFill>
                        <a:effectLst/>
                        <a:latin typeface="Calibri"/>
                      </a:endParaRP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ABF8F"/>
                    </a:solidFill>
                  </a:tcPr>
                </a:tc>
                <a:tc vMerge="1">
                  <a:txBody>
                    <a:bodyPr/>
                    <a:lstStyle/>
                    <a:p>
                      <a:endParaRPr lang="en-US"/>
                    </a:p>
                  </a:txBody>
                  <a:tcPr/>
                </a:tc>
              </a:tr>
              <a:tr h="312588">
                <a:tc vMerge="1">
                  <a:txBody>
                    <a:bodyPr/>
                    <a:lstStyle/>
                    <a:p>
                      <a:endParaRPr lang="en-US"/>
                    </a:p>
                  </a:txBody>
                  <a:tcPr/>
                </a:tc>
                <a:tc>
                  <a:txBody>
                    <a:bodyPr/>
                    <a:lstStyle/>
                    <a:p>
                      <a:pPr algn="ctr" fontAlgn="ctr"/>
                      <a:r>
                        <a:rPr lang="en-US" sz="1200" b="0" i="0" u="none" strike="noStrike" dirty="0" err="1">
                          <a:solidFill>
                            <a:srgbClr val="000000"/>
                          </a:solidFill>
                          <a:effectLst/>
                          <a:latin typeface="Calibri"/>
                        </a:rPr>
                        <a:t>kt</a:t>
                      </a:r>
                      <a:r>
                        <a:rPr lang="en-US" sz="1200" b="0" i="0" u="none" strike="noStrike" dirty="0">
                          <a:solidFill>
                            <a:srgbClr val="000000"/>
                          </a:solidFill>
                          <a:effectLst/>
                          <a:latin typeface="Calibri"/>
                        </a:rPr>
                        <a:t> = </a:t>
                      </a:r>
                      <a:r>
                        <a:rPr lang="en-US" sz="1200" b="0" i="0" u="none" strike="noStrike" dirty="0" smtClean="0">
                          <a:solidFill>
                            <a:srgbClr val="000000"/>
                          </a:solidFill>
                          <a:effectLst/>
                          <a:latin typeface="Calibri"/>
                        </a:rPr>
                        <a:t>1000</a:t>
                      </a:r>
                      <a:endParaRPr lang="en-US" sz="1200" b="0" i="0" u="none" strike="noStrike" dirty="0">
                        <a:solidFill>
                          <a:srgbClr val="000000"/>
                        </a:solidFill>
                        <a:effectLst/>
                        <a:latin typeface="Calibri"/>
                      </a:endParaRP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ABF8F"/>
                    </a:solidFill>
                  </a:tcPr>
                </a:tc>
                <a:tc vMerge="1">
                  <a:txBody>
                    <a:bodyPr/>
                    <a:lstStyle/>
                    <a:p>
                      <a:endParaRPr lang="en-US"/>
                    </a:p>
                  </a:txBody>
                  <a:tcPr/>
                </a:tc>
              </a:tr>
              <a:tr h="210786">
                <a:tc rowSpan="4">
                  <a:txBody>
                    <a:bodyPr/>
                    <a:lstStyle/>
                    <a:p>
                      <a:pPr algn="ctr" fontAlgn="ctr"/>
                      <a:r>
                        <a:rPr lang="en-US" sz="1200" b="0" i="0" u="none" strike="noStrike" dirty="0" smtClean="0">
                          <a:solidFill>
                            <a:srgbClr val="000000"/>
                          </a:solidFill>
                          <a:effectLst/>
                          <a:latin typeface="Calibri"/>
                        </a:rPr>
                        <a:t>700 m </a:t>
                      </a:r>
                      <a:r>
                        <a:rPr lang="en-US" sz="1200" b="0" i="0" u="none" strike="noStrike" dirty="0">
                          <a:solidFill>
                            <a:srgbClr val="000000"/>
                          </a:solidFill>
                          <a:effectLst/>
                          <a:latin typeface="Calibri"/>
                        </a:rPr>
                        <a:t>initial base, 1kt</a:t>
                      </a: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9BBB59"/>
                    </a:solidFill>
                  </a:tcPr>
                </a:tc>
                <a:tc>
                  <a:txBody>
                    <a:bodyPr/>
                    <a:lstStyle/>
                    <a:p>
                      <a:pPr algn="ctr" fontAlgn="ctr"/>
                      <a:r>
                        <a:rPr lang="en-US" sz="1200" b="0" i="0" u="none" strike="noStrike" dirty="0">
                          <a:solidFill>
                            <a:srgbClr val="000000"/>
                          </a:solidFill>
                          <a:effectLst/>
                          <a:latin typeface="Calibri"/>
                        </a:rPr>
                        <a:t>1:1 axis ratio</a:t>
                      </a: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9BBB59"/>
                    </a:solidFill>
                  </a:tcPr>
                </a:tc>
                <a:tc rowSpan="4">
                  <a:txBody>
                    <a:bodyPr/>
                    <a:lstStyle/>
                    <a:p>
                      <a:pPr algn="ctr" fontAlgn="ctr"/>
                      <a:r>
                        <a:rPr lang="en-US" sz="1200" b="0" i="0" u="none" strike="noStrike" dirty="0">
                          <a:solidFill>
                            <a:srgbClr val="000000"/>
                          </a:solidFill>
                          <a:effectLst/>
                          <a:latin typeface="Calibri"/>
                        </a:rPr>
                        <a:t>Test to see how </a:t>
                      </a:r>
                      <a:r>
                        <a:rPr lang="en-US" sz="1200" b="0" i="0" u="none" strike="noStrike" dirty="0" err="1">
                          <a:solidFill>
                            <a:srgbClr val="000000"/>
                          </a:solidFill>
                          <a:effectLst/>
                          <a:latin typeface="Calibri"/>
                        </a:rPr>
                        <a:t>ellipticity</a:t>
                      </a:r>
                      <a:r>
                        <a:rPr lang="en-US" sz="1200" b="0" i="0" u="none" strike="noStrike" dirty="0">
                          <a:solidFill>
                            <a:srgbClr val="000000"/>
                          </a:solidFill>
                          <a:effectLst/>
                          <a:latin typeface="Calibri"/>
                        </a:rPr>
                        <a:t> affects slope; addition of bi-modality at onset of elongation which moves to lower slopes as ratio </a:t>
                      </a:r>
                      <a:r>
                        <a:rPr lang="en-US" sz="1200" b="0" i="0" u="none" strike="noStrike" dirty="0" smtClean="0">
                          <a:solidFill>
                            <a:srgbClr val="000000"/>
                          </a:solidFill>
                          <a:effectLst/>
                          <a:latin typeface="Calibri"/>
                        </a:rPr>
                        <a:t>increases </a:t>
                      </a:r>
                    </a:p>
                    <a:p>
                      <a:pPr algn="ctr" fontAlgn="ctr"/>
                      <a:r>
                        <a:rPr lang="en-US" sz="1200" b="0" i="0" u="none" strike="noStrike" dirty="0" smtClean="0">
                          <a:solidFill>
                            <a:srgbClr val="000000"/>
                          </a:solidFill>
                          <a:effectLst/>
                          <a:latin typeface="Calibri"/>
                        </a:rPr>
                        <a:t>(Fig. 17)</a:t>
                      </a:r>
                      <a:endParaRPr lang="en-US" sz="1200" b="0" i="0" u="none" strike="noStrike" dirty="0">
                        <a:solidFill>
                          <a:srgbClr val="000000"/>
                        </a:solidFill>
                        <a:effectLst/>
                        <a:latin typeface="Calibri"/>
                      </a:endParaRP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9BBB59"/>
                    </a:solidFill>
                  </a:tcPr>
                </a:tc>
              </a:tr>
              <a:tr h="210786">
                <a:tc vMerge="1">
                  <a:txBody>
                    <a:bodyPr/>
                    <a:lstStyle/>
                    <a:p>
                      <a:endParaRPr lang="en-US"/>
                    </a:p>
                  </a:txBody>
                  <a:tcPr/>
                </a:tc>
                <a:tc>
                  <a:txBody>
                    <a:bodyPr/>
                    <a:lstStyle/>
                    <a:p>
                      <a:pPr algn="ctr" fontAlgn="ctr"/>
                      <a:r>
                        <a:rPr lang="en-US" sz="1200" b="0" i="0" u="none" strike="noStrike" dirty="0">
                          <a:solidFill>
                            <a:srgbClr val="000000"/>
                          </a:solidFill>
                          <a:effectLst/>
                          <a:latin typeface="Calibri"/>
                        </a:rPr>
                        <a:t>3:1 axis ratio</a:t>
                      </a: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9BBB59"/>
                    </a:solidFill>
                  </a:tcPr>
                </a:tc>
                <a:tc vMerge="1">
                  <a:txBody>
                    <a:bodyPr/>
                    <a:lstStyle/>
                    <a:p>
                      <a:endParaRPr lang="en-US"/>
                    </a:p>
                  </a:txBody>
                  <a:tcPr/>
                </a:tc>
              </a:tr>
              <a:tr h="210786">
                <a:tc vMerge="1">
                  <a:txBody>
                    <a:bodyPr/>
                    <a:lstStyle/>
                    <a:p>
                      <a:endParaRPr lang="en-US"/>
                    </a:p>
                  </a:txBody>
                  <a:tcPr/>
                </a:tc>
                <a:tc>
                  <a:txBody>
                    <a:bodyPr/>
                    <a:lstStyle/>
                    <a:p>
                      <a:pPr algn="ctr" fontAlgn="ctr"/>
                      <a:r>
                        <a:rPr lang="en-US" sz="1200" b="0" i="0" u="none" strike="noStrike">
                          <a:solidFill>
                            <a:srgbClr val="000000"/>
                          </a:solidFill>
                          <a:effectLst/>
                          <a:latin typeface="Calibri"/>
                        </a:rPr>
                        <a:t>5:1 axis ratio</a:t>
                      </a: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9BBB59"/>
                    </a:solidFill>
                  </a:tcPr>
                </a:tc>
                <a:tc vMerge="1">
                  <a:txBody>
                    <a:bodyPr/>
                    <a:lstStyle/>
                    <a:p>
                      <a:endParaRPr lang="en-US"/>
                    </a:p>
                  </a:txBody>
                  <a:tcPr/>
                </a:tc>
              </a:tr>
              <a:tr h="570484">
                <a:tc vMerge="1">
                  <a:txBody>
                    <a:bodyPr/>
                    <a:lstStyle/>
                    <a:p>
                      <a:endParaRPr lang="en-US"/>
                    </a:p>
                  </a:txBody>
                  <a:tcPr/>
                </a:tc>
                <a:tc>
                  <a:txBody>
                    <a:bodyPr/>
                    <a:lstStyle/>
                    <a:p>
                      <a:pPr algn="ctr" fontAlgn="ctr"/>
                      <a:r>
                        <a:rPr lang="en-US" sz="1200" b="0" i="0" u="none" strike="noStrike" dirty="0">
                          <a:solidFill>
                            <a:srgbClr val="000000"/>
                          </a:solidFill>
                          <a:effectLst/>
                          <a:latin typeface="Calibri"/>
                        </a:rPr>
                        <a:t>7:1 axis ratio</a:t>
                      </a: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9BBB59"/>
                    </a:solidFill>
                  </a:tcPr>
                </a:tc>
                <a:tc vMerge="1">
                  <a:txBody>
                    <a:bodyPr/>
                    <a:lstStyle/>
                    <a:p>
                      <a:endParaRPr lang="en-US"/>
                    </a:p>
                  </a:txBody>
                  <a:tcPr/>
                </a:tc>
              </a:tr>
              <a:tr h="210786">
                <a:tc rowSpan="5">
                  <a:txBody>
                    <a:bodyPr/>
                    <a:lstStyle/>
                    <a:p>
                      <a:pPr algn="ctr" fontAlgn="ctr"/>
                      <a:r>
                        <a:rPr lang="en-US" sz="1200" b="0" i="0" u="none" strike="noStrike" dirty="0" smtClean="0">
                          <a:solidFill>
                            <a:srgbClr val="000000"/>
                          </a:solidFill>
                          <a:effectLst/>
                          <a:latin typeface="Calibri"/>
                        </a:rPr>
                        <a:t>700 m </a:t>
                      </a:r>
                      <a:r>
                        <a:rPr lang="en-US" sz="1200" b="0" i="0" u="none" strike="noStrike" dirty="0">
                          <a:solidFill>
                            <a:srgbClr val="000000"/>
                          </a:solidFill>
                          <a:effectLst/>
                          <a:latin typeface="Calibri"/>
                        </a:rPr>
                        <a:t>initial base, 7:1 axis ratio</a:t>
                      </a: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B7DEE8"/>
                    </a:solidFill>
                  </a:tcPr>
                </a:tc>
                <a:tc>
                  <a:txBody>
                    <a:bodyPr/>
                    <a:lstStyle/>
                    <a:p>
                      <a:pPr algn="ctr" fontAlgn="ctr"/>
                      <a:r>
                        <a:rPr lang="en-US" sz="1200" b="0" i="0" u="none" strike="noStrike" dirty="0" err="1">
                          <a:solidFill>
                            <a:srgbClr val="000000"/>
                          </a:solidFill>
                          <a:effectLst/>
                          <a:latin typeface="Calibri"/>
                        </a:rPr>
                        <a:t>kt</a:t>
                      </a:r>
                      <a:r>
                        <a:rPr lang="en-US" sz="1200" b="0" i="0" u="none" strike="noStrike" dirty="0">
                          <a:solidFill>
                            <a:srgbClr val="000000"/>
                          </a:solidFill>
                          <a:effectLst/>
                          <a:latin typeface="Calibri"/>
                        </a:rPr>
                        <a:t> = </a:t>
                      </a:r>
                      <a:r>
                        <a:rPr lang="en-US" sz="1200" b="0" i="0" u="none" strike="noStrike" dirty="0" smtClean="0">
                          <a:solidFill>
                            <a:srgbClr val="000000"/>
                          </a:solidFill>
                          <a:effectLst/>
                          <a:latin typeface="Calibri"/>
                        </a:rPr>
                        <a:t>0</a:t>
                      </a:r>
                      <a:endParaRPr lang="en-US" sz="1200" b="0" i="0" u="none" strike="noStrike" dirty="0">
                        <a:solidFill>
                          <a:srgbClr val="000000"/>
                        </a:solidFill>
                        <a:effectLst/>
                        <a:latin typeface="Calibri"/>
                      </a:endParaRP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B7DEE8"/>
                    </a:solidFill>
                  </a:tcPr>
                </a:tc>
                <a:tc rowSpan="5">
                  <a:txBody>
                    <a:bodyPr/>
                    <a:lstStyle/>
                    <a:p>
                      <a:pPr algn="ctr" fontAlgn="ctr"/>
                      <a:r>
                        <a:rPr lang="en-US" sz="1200" b="0" i="0" u="none" strike="noStrike" dirty="0">
                          <a:solidFill>
                            <a:srgbClr val="000000"/>
                          </a:solidFill>
                          <a:effectLst/>
                          <a:latin typeface="Calibri"/>
                        </a:rPr>
                        <a:t>Test to compare elongate cone with conical cone (run 1); bi-modal, higher slopes become less parabolic, lower slopes become more </a:t>
                      </a:r>
                      <a:r>
                        <a:rPr lang="en-US" sz="1200" b="0" i="0" u="none" strike="noStrike" dirty="0" smtClean="0">
                          <a:solidFill>
                            <a:srgbClr val="000000"/>
                          </a:solidFill>
                          <a:effectLst/>
                          <a:latin typeface="Calibri"/>
                        </a:rPr>
                        <a:t>parabolic</a:t>
                      </a:r>
                      <a:r>
                        <a:rPr lang="en-US" sz="1200" b="0" i="0" u="none" strike="noStrike" baseline="0" dirty="0" smtClean="0">
                          <a:solidFill>
                            <a:srgbClr val="000000"/>
                          </a:solidFill>
                          <a:effectLst/>
                          <a:latin typeface="Calibri"/>
                        </a:rPr>
                        <a:t> (Fig. 18)</a:t>
                      </a:r>
                      <a:endParaRPr lang="en-US" sz="1200" b="0" i="0" u="none" strike="noStrike" dirty="0">
                        <a:solidFill>
                          <a:srgbClr val="000000"/>
                        </a:solidFill>
                        <a:effectLst/>
                        <a:latin typeface="Calibri"/>
                      </a:endParaRP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B7DEE8"/>
                    </a:solidFill>
                  </a:tcPr>
                </a:tc>
              </a:tr>
              <a:tr h="210786">
                <a:tc vMerge="1">
                  <a:txBody>
                    <a:bodyPr/>
                    <a:lstStyle/>
                    <a:p>
                      <a:endParaRPr lang="en-US"/>
                    </a:p>
                  </a:txBody>
                  <a:tcPr/>
                </a:tc>
                <a:tc>
                  <a:txBody>
                    <a:bodyPr/>
                    <a:lstStyle/>
                    <a:p>
                      <a:pPr algn="ctr" fontAlgn="ctr"/>
                      <a:r>
                        <a:rPr lang="en-US" sz="1200" b="0" i="0" u="none" strike="noStrike" dirty="0" err="1">
                          <a:solidFill>
                            <a:srgbClr val="000000"/>
                          </a:solidFill>
                          <a:effectLst/>
                          <a:latin typeface="Calibri"/>
                        </a:rPr>
                        <a:t>kt</a:t>
                      </a:r>
                      <a:r>
                        <a:rPr lang="en-US" sz="1200" b="0" i="0" u="none" strike="noStrike" dirty="0">
                          <a:solidFill>
                            <a:srgbClr val="000000"/>
                          </a:solidFill>
                          <a:effectLst/>
                          <a:latin typeface="Calibri"/>
                        </a:rPr>
                        <a:t> = </a:t>
                      </a:r>
                      <a:r>
                        <a:rPr lang="en-US" sz="1200" b="0" i="0" u="none" strike="noStrike" dirty="0" smtClean="0">
                          <a:solidFill>
                            <a:srgbClr val="000000"/>
                          </a:solidFill>
                          <a:effectLst/>
                          <a:latin typeface="Calibri"/>
                        </a:rPr>
                        <a:t>1</a:t>
                      </a:r>
                      <a:endParaRPr lang="en-US" sz="1200" b="0" i="0" u="none" strike="noStrike" dirty="0">
                        <a:solidFill>
                          <a:srgbClr val="000000"/>
                        </a:solidFill>
                        <a:effectLst/>
                        <a:latin typeface="Calibri"/>
                      </a:endParaRP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B7DEE8"/>
                    </a:solidFill>
                  </a:tcPr>
                </a:tc>
                <a:tc vMerge="1">
                  <a:txBody>
                    <a:bodyPr/>
                    <a:lstStyle/>
                    <a:p>
                      <a:endParaRPr lang="en-US"/>
                    </a:p>
                  </a:txBody>
                  <a:tcPr/>
                </a:tc>
              </a:tr>
              <a:tr h="210786">
                <a:tc vMerge="1">
                  <a:txBody>
                    <a:bodyPr/>
                    <a:lstStyle/>
                    <a:p>
                      <a:endParaRPr lang="en-US"/>
                    </a:p>
                  </a:txBody>
                  <a:tcPr/>
                </a:tc>
                <a:tc>
                  <a:txBody>
                    <a:bodyPr/>
                    <a:lstStyle/>
                    <a:p>
                      <a:pPr algn="ctr" fontAlgn="ctr"/>
                      <a:r>
                        <a:rPr lang="en-US" sz="1200" b="0" i="0" u="none" strike="noStrike" dirty="0" err="1">
                          <a:solidFill>
                            <a:srgbClr val="000000"/>
                          </a:solidFill>
                          <a:effectLst/>
                          <a:latin typeface="Calibri"/>
                        </a:rPr>
                        <a:t>kt</a:t>
                      </a:r>
                      <a:r>
                        <a:rPr lang="en-US" sz="1200" b="0" i="0" u="none" strike="noStrike" dirty="0">
                          <a:solidFill>
                            <a:srgbClr val="000000"/>
                          </a:solidFill>
                          <a:effectLst/>
                          <a:latin typeface="Calibri"/>
                        </a:rPr>
                        <a:t> = </a:t>
                      </a:r>
                      <a:r>
                        <a:rPr lang="en-US" sz="1200" b="0" i="0" u="none" strike="noStrike" dirty="0" smtClean="0">
                          <a:solidFill>
                            <a:srgbClr val="000000"/>
                          </a:solidFill>
                          <a:effectLst/>
                          <a:latin typeface="Calibri"/>
                        </a:rPr>
                        <a:t>10</a:t>
                      </a:r>
                      <a:endParaRPr lang="en-US" sz="1200" b="0" i="0" u="none" strike="noStrike" dirty="0">
                        <a:solidFill>
                          <a:srgbClr val="000000"/>
                        </a:solidFill>
                        <a:effectLst/>
                        <a:latin typeface="Calibri"/>
                      </a:endParaRP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B7DEE8"/>
                    </a:solidFill>
                  </a:tcPr>
                </a:tc>
                <a:tc vMerge="1">
                  <a:txBody>
                    <a:bodyPr/>
                    <a:lstStyle/>
                    <a:p>
                      <a:endParaRPr lang="en-US"/>
                    </a:p>
                  </a:txBody>
                  <a:tcPr/>
                </a:tc>
              </a:tr>
              <a:tr h="210786">
                <a:tc vMerge="1">
                  <a:txBody>
                    <a:bodyPr/>
                    <a:lstStyle/>
                    <a:p>
                      <a:endParaRPr lang="en-US"/>
                    </a:p>
                  </a:txBody>
                  <a:tcPr/>
                </a:tc>
                <a:tc>
                  <a:txBody>
                    <a:bodyPr/>
                    <a:lstStyle/>
                    <a:p>
                      <a:pPr algn="ctr" fontAlgn="ctr"/>
                      <a:r>
                        <a:rPr lang="en-US" sz="1200" b="0" i="0" u="none" strike="noStrike" dirty="0" err="1">
                          <a:solidFill>
                            <a:srgbClr val="000000"/>
                          </a:solidFill>
                          <a:effectLst/>
                          <a:latin typeface="Calibri"/>
                        </a:rPr>
                        <a:t>kt</a:t>
                      </a:r>
                      <a:r>
                        <a:rPr lang="en-US" sz="1200" b="0" i="0" u="none" strike="noStrike" dirty="0">
                          <a:solidFill>
                            <a:srgbClr val="000000"/>
                          </a:solidFill>
                          <a:effectLst/>
                          <a:latin typeface="Calibri"/>
                        </a:rPr>
                        <a:t> = </a:t>
                      </a:r>
                      <a:r>
                        <a:rPr lang="en-US" sz="1200" b="0" i="0" u="none" strike="noStrike" dirty="0" smtClean="0">
                          <a:solidFill>
                            <a:srgbClr val="000000"/>
                          </a:solidFill>
                          <a:effectLst/>
                          <a:latin typeface="Calibri"/>
                        </a:rPr>
                        <a:t>100</a:t>
                      </a:r>
                      <a:endParaRPr lang="en-US" sz="1200" b="0" i="0" u="none" strike="noStrike" dirty="0">
                        <a:solidFill>
                          <a:srgbClr val="000000"/>
                        </a:solidFill>
                        <a:effectLst/>
                        <a:latin typeface="Calibri"/>
                      </a:endParaRP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B7DEE8"/>
                    </a:solidFill>
                  </a:tcPr>
                </a:tc>
                <a:tc vMerge="1">
                  <a:txBody>
                    <a:bodyPr/>
                    <a:lstStyle/>
                    <a:p>
                      <a:endParaRPr lang="en-US"/>
                    </a:p>
                  </a:txBody>
                  <a:tcPr/>
                </a:tc>
              </a:tr>
              <a:tr h="367612">
                <a:tc vMerge="1">
                  <a:txBody>
                    <a:bodyPr/>
                    <a:lstStyle/>
                    <a:p>
                      <a:endParaRPr lang="en-US"/>
                    </a:p>
                  </a:txBody>
                  <a:tcPr/>
                </a:tc>
                <a:tc>
                  <a:txBody>
                    <a:bodyPr/>
                    <a:lstStyle/>
                    <a:p>
                      <a:pPr algn="ctr" fontAlgn="ctr"/>
                      <a:r>
                        <a:rPr lang="en-US" sz="1200" b="0" i="0" u="none" strike="noStrike" dirty="0" err="1">
                          <a:solidFill>
                            <a:srgbClr val="000000"/>
                          </a:solidFill>
                          <a:effectLst/>
                          <a:latin typeface="Calibri"/>
                        </a:rPr>
                        <a:t>kt</a:t>
                      </a:r>
                      <a:r>
                        <a:rPr lang="en-US" sz="1200" b="0" i="0" u="none" strike="noStrike" dirty="0">
                          <a:solidFill>
                            <a:srgbClr val="000000"/>
                          </a:solidFill>
                          <a:effectLst/>
                          <a:latin typeface="Calibri"/>
                        </a:rPr>
                        <a:t> = </a:t>
                      </a:r>
                      <a:r>
                        <a:rPr lang="en-US" sz="1200" b="0" i="0" u="none" strike="noStrike" dirty="0" smtClean="0">
                          <a:solidFill>
                            <a:srgbClr val="000000"/>
                          </a:solidFill>
                          <a:effectLst/>
                          <a:latin typeface="Calibri"/>
                        </a:rPr>
                        <a:t>1000</a:t>
                      </a:r>
                      <a:endParaRPr lang="en-US" sz="1200" b="0" i="0" u="none" strike="noStrike" dirty="0">
                        <a:solidFill>
                          <a:srgbClr val="000000"/>
                        </a:solidFill>
                        <a:effectLst/>
                        <a:latin typeface="Calibri"/>
                      </a:endParaRP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B7DEE8"/>
                    </a:solidFill>
                  </a:tcPr>
                </a:tc>
                <a:tc vMerge="1">
                  <a:txBody>
                    <a:bodyPr/>
                    <a:lstStyle/>
                    <a:p>
                      <a:endParaRPr lang="en-US"/>
                    </a:p>
                  </a:txBody>
                  <a:tcPr/>
                </a:tc>
              </a:tr>
              <a:tr h="210786">
                <a:tc rowSpan="5">
                  <a:txBody>
                    <a:bodyPr/>
                    <a:lstStyle/>
                    <a:p>
                      <a:pPr algn="ctr" fontAlgn="ctr"/>
                      <a:r>
                        <a:rPr lang="en-US" sz="1200" b="0" i="0" u="none" strike="noStrike" dirty="0" smtClean="0">
                          <a:solidFill>
                            <a:srgbClr val="000000"/>
                          </a:solidFill>
                          <a:effectLst/>
                          <a:latin typeface="Calibri"/>
                        </a:rPr>
                        <a:t>700 m </a:t>
                      </a:r>
                      <a:r>
                        <a:rPr lang="en-US" sz="1200" b="0" i="0" u="none" strike="noStrike" dirty="0">
                          <a:solidFill>
                            <a:srgbClr val="000000"/>
                          </a:solidFill>
                          <a:effectLst/>
                          <a:latin typeface="Calibri"/>
                        </a:rPr>
                        <a:t>base, 4 cones, 100000kt</a:t>
                      </a: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0504D"/>
                    </a:solidFill>
                  </a:tcPr>
                </a:tc>
                <a:tc>
                  <a:txBody>
                    <a:bodyPr/>
                    <a:lstStyle/>
                    <a:p>
                      <a:pPr algn="ctr" fontAlgn="ctr"/>
                      <a:r>
                        <a:rPr lang="en-US" sz="1200" b="0" i="0" u="none" strike="noStrike" dirty="0" smtClean="0">
                          <a:solidFill>
                            <a:srgbClr val="000000"/>
                          </a:solidFill>
                          <a:effectLst/>
                          <a:latin typeface="Calibri"/>
                        </a:rPr>
                        <a:t>900 m </a:t>
                      </a:r>
                      <a:r>
                        <a:rPr lang="en-US" sz="1200" b="0" i="0" u="none" strike="noStrike" dirty="0">
                          <a:solidFill>
                            <a:srgbClr val="000000"/>
                          </a:solidFill>
                          <a:effectLst/>
                          <a:latin typeface="Calibri"/>
                        </a:rPr>
                        <a:t>spacing</a:t>
                      </a: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0504D"/>
                    </a:solidFill>
                  </a:tcPr>
                </a:tc>
                <a:tc rowSpan="5">
                  <a:txBody>
                    <a:bodyPr/>
                    <a:lstStyle/>
                    <a:p>
                      <a:pPr algn="ctr" fontAlgn="ctr"/>
                      <a:r>
                        <a:rPr lang="en-US" sz="1200" b="0" i="0" u="none" strike="noStrike" dirty="0">
                          <a:solidFill>
                            <a:srgbClr val="000000"/>
                          </a:solidFill>
                          <a:effectLst/>
                          <a:latin typeface="Calibri"/>
                        </a:rPr>
                        <a:t>Test to see if cone spacing in linear sequence affects slope; change from parabolic to more </a:t>
                      </a:r>
                      <a:r>
                        <a:rPr lang="en-US" sz="1200" b="0" i="0" u="none" strike="noStrike" dirty="0" smtClean="0">
                          <a:solidFill>
                            <a:srgbClr val="000000"/>
                          </a:solidFill>
                          <a:effectLst/>
                          <a:latin typeface="Calibri"/>
                        </a:rPr>
                        <a:t>exponential </a:t>
                      </a:r>
                    </a:p>
                    <a:p>
                      <a:pPr algn="ctr" fontAlgn="ctr"/>
                      <a:r>
                        <a:rPr lang="en-US" sz="1200" b="0" i="0" u="none" strike="noStrike" dirty="0" smtClean="0">
                          <a:solidFill>
                            <a:srgbClr val="000000"/>
                          </a:solidFill>
                          <a:effectLst/>
                          <a:latin typeface="Calibri"/>
                        </a:rPr>
                        <a:t>(Fig.</a:t>
                      </a:r>
                      <a:r>
                        <a:rPr lang="en-US" sz="1200" b="0" i="0" u="none" strike="noStrike" baseline="0" dirty="0" smtClean="0">
                          <a:solidFill>
                            <a:srgbClr val="000000"/>
                          </a:solidFill>
                          <a:effectLst/>
                          <a:latin typeface="Calibri"/>
                        </a:rPr>
                        <a:t> 19)</a:t>
                      </a:r>
                      <a:endParaRPr lang="en-US" sz="1200" b="0" i="0" u="none" strike="noStrike" dirty="0">
                        <a:solidFill>
                          <a:srgbClr val="000000"/>
                        </a:solidFill>
                        <a:effectLst/>
                        <a:latin typeface="Calibri"/>
                      </a:endParaRP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0504D"/>
                    </a:solidFill>
                  </a:tcPr>
                </a:tc>
              </a:tr>
              <a:tr h="210786">
                <a:tc vMerge="1">
                  <a:txBody>
                    <a:bodyPr/>
                    <a:lstStyle/>
                    <a:p>
                      <a:endParaRPr lang="en-US"/>
                    </a:p>
                  </a:txBody>
                  <a:tcPr/>
                </a:tc>
                <a:tc>
                  <a:txBody>
                    <a:bodyPr/>
                    <a:lstStyle/>
                    <a:p>
                      <a:pPr algn="ctr" fontAlgn="ctr"/>
                      <a:r>
                        <a:rPr lang="en-US" sz="1200" b="0" i="0" u="none" strike="noStrike" dirty="0" smtClean="0">
                          <a:solidFill>
                            <a:srgbClr val="000000"/>
                          </a:solidFill>
                          <a:effectLst/>
                          <a:latin typeface="Calibri"/>
                        </a:rPr>
                        <a:t>700 m </a:t>
                      </a:r>
                      <a:r>
                        <a:rPr lang="en-US" sz="1200" b="0" i="0" u="none" strike="noStrike" dirty="0">
                          <a:solidFill>
                            <a:srgbClr val="000000"/>
                          </a:solidFill>
                          <a:effectLst/>
                          <a:latin typeface="Calibri"/>
                        </a:rPr>
                        <a:t>spacing</a:t>
                      </a: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0504D"/>
                    </a:solidFill>
                  </a:tcPr>
                </a:tc>
                <a:tc vMerge="1">
                  <a:txBody>
                    <a:bodyPr/>
                    <a:lstStyle/>
                    <a:p>
                      <a:endParaRPr lang="en-US"/>
                    </a:p>
                  </a:txBody>
                  <a:tcPr/>
                </a:tc>
              </a:tr>
              <a:tr h="210786">
                <a:tc vMerge="1">
                  <a:txBody>
                    <a:bodyPr/>
                    <a:lstStyle/>
                    <a:p>
                      <a:endParaRPr lang="en-US"/>
                    </a:p>
                  </a:txBody>
                  <a:tcPr/>
                </a:tc>
                <a:tc>
                  <a:txBody>
                    <a:bodyPr/>
                    <a:lstStyle/>
                    <a:p>
                      <a:pPr algn="ctr" fontAlgn="ctr"/>
                      <a:r>
                        <a:rPr lang="en-US" sz="1200" b="0" i="0" u="none" strike="noStrike" dirty="0" smtClean="0">
                          <a:solidFill>
                            <a:srgbClr val="000000"/>
                          </a:solidFill>
                          <a:effectLst/>
                          <a:latin typeface="Calibri"/>
                        </a:rPr>
                        <a:t>500 m </a:t>
                      </a:r>
                      <a:r>
                        <a:rPr lang="en-US" sz="1200" b="0" i="0" u="none" strike="noStrike" dirty="0">
                          <a:solidFill>
                            <a:srgbClr val="000000"/>
                          </a:solidFill>
                          <a:effectLst/>
                          <a:latin typeface="Calibri"/>
                        </a:rPr>
                        <a:t>spacing</a:t>
                      </a: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0504D"/>
                    </a:solidFill>
                  </a:tcPr>
                </a:tc>
                <a:tc vMerge="1">
                  <a:txBody>
                    <a:bodyPr/>
                    <a:lstStyle/>
                    <a:p>
                      <a:endParaRPr lang="en-US"/>
                    </a:p>
                  </a:txBody>
                  <a:tcPr/>
                </a:tc>
              </a:tr>
              <a:tr h="210786">
                <a:tc vMerge="1">
                  <a:txBody>
                    <a:bodyPr/>
                    <a:lstStyle/>
                    <a:p>
                      <a:endParaRPr lang="en-US"/>
                    </a:p>
                  </a:txBody>
                  <a:tcPr/>
                </a:tc>
                <a:tc>
                  <a:txBody>
                    <a:bodyPr/>
                    <a:lstStyle/>
                    <a:p>
                      <a:pPr algn="ctr" fontAlgn="ctr"/>
                      <a:r>
                        <a:rPr lang="en-US" sz="1200" b="0" i="0" u="none" strike="noStrike" dirty="0" smtClean="0">
                          <a:solidFill>
                            <a:srgbClr val="000000"/>
                          </a:solidFill>
                          <a:effectLst/>
                          <a:latin typeface="Calibri"/>
                        </a:rPr>
                        <a:t>300 m </a:t>
                      </a:r>
                      <a:r>
                        <a:rPr lang="en-US" sz="1200" b="0" i="0" u="none" strike="noStrike" dirty="0">
                          <a:solidFill>
                            <a:srgbClr val="000000"/>
                          </a:solidFill>
                          <a:effectLst/>
                          <a:latin typeface="Calibri"/>
                        </a:rPr>
                        <a:t>spacing</a:t>
                      </a: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0504D"/>
                    </a:solidFill>
                  </a:tcPr>
                </a:tc>
                <a:tc vMerge="1">
                  <a:txBody>
                    <a:bodyPr/>
                    <a:lstStyle/>
                    <a:p>
                      <a:endParaRPr lang="en-US"/>
                    </a:p>
                  </a:txBody>
                  <a:tcPr/>
                </a:tc>
              </a:tr>
              <a:tr h="210786">
                <a:tc vMerge="1">
                  <a:txBody>
                    <a:bodyPr/>
                    <a:lstStyle/>
                    <a:p>
                      <a:endParaRPr lang="en-US"/>
                    </a:p>
                  </a:txBody>
                  <a:tcPr/>
                </a:tc>
                <a:tc>
                  <a:txBody>
                    <a:bodyPr/>
                    <a:lstStyle/>
                    <a:p>
                      <a:pPr algn="ctr" fontAlgn="ctr"/>
                      <a:r>
                        <a:rPr lang="en-US" sz="1200" b="0" i="0" u="none" strike="noStrike" dirty="0" smtClean="0">
                          <a:solidFill>
                            <a:srgbClr val="000000"/>
                          </a:solidFill>
                          <a:effectLst/>
                          <a:latin typeface="Calibri"/>
                        </a:rPr>
                        <a:t>100 m </a:t>
                      </a:r>
                      <a:r>
                        <a:rPr lang="en-US" sz="1200" b="0" i="0" u="none" strike="noStrike" dirty="0">
                          <a:solidFill>
                            <a:srgbClr val="000000"/>
                          </a:solidFill>
                          <a:effectLst/>
                          <a:latin typeface="Calibri"/>
                        </a:rPr>
                        <a:t>spacing</a:t>
                      </a: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0504D"/>
                    </a:solidFill>
                  </a:tcPr>
                </a:tc>
                <a:tc vMerge="1">
                  <a:txBody>
                    <a:bodyPr/>
                    <a:lstStyle/>
                    <a:p>
                      <a:endParaRPr lang="en-US"/>
                    </a:p>
                  </a:txBody>
                  <a:tcPr/>
                </a:tc>
              </a:tr>
              <a:tr h="210786">
                <a:tc rowSpan="5">
                  <a:txBody>
                    <a:bodyPr/>
                    <a:lstStyle/>
                    <a:p>
                      <a:pPr algn="ctr" fontAlgn="ctr"/>
                      <a:r>
                        <a:rPr lang="it-IT" sz="1200" b="0" i="0" u="none" strike="noStrike" dirty="0">
                          <a:solidFill>
                            <a:srgbClr val="000000"/>
                          </a:solidFill>
                          <a:effectLst/>
                          <a:latin typeface="Calibri"/>
                        </a:rPr>
                        <a:t>1 cone, </a:t>
                      </a:r>
                      <a:r>
                        <a:rPr lang="it-IT" sz="1200" b="0" i="0" u="none" strike="noStrike" dirty="0" smtClean="0">
                          <a:solidFill>
                            <a:srgbClr val="000000"/>
                          </a:solidFill>
                          <a:effectLst/>
                          <a:latin typeface="Calibri"/>
                        </a:rPr>
                        <a:t>350 m </a:t>
                      </a:r>
                      <a:r>
                        <a:rPr lang="it-IT" sz="1200" b="0" i="0" u="none" strike="noStrike" dirty="0">
                          <a:solidFill>
                            <a:srgbClr val="000000"/>
                          </a:solidFill>
                          <a:effectLst/>
                          <a:latin typeface="Calibri"/>
                        </a:rPr>
                        <a:t>base, conical</a:t>
                      </a: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CC0DA"/>
                    </a:solidFill>
                  </a:tcPr>
                </a:tc>
                <a:tc>
                  <a:txBody>
                    <a:bodyPr/>
                    <a:lstStyle/>
                    <a:p>
                      <a:pPr algn="ctr" fontAlgn="ctr"/>
                      <a:r>
                        <a:rPr lang="en-US" sz="1200" b="0" i="0" u="none" strike="noStrike" dirty="0" err="1">
                          <a:solidFill>
                            <a:srgbClr val="000000"/>
                          </a:solidFill>
                          <a:effectLst/>
                          <a:latin typeface="Calibri"/>
                        </a:rPr>
                        <a:t>kt</a:t>
                      </a:r>
                      <a:r>
                        <a:rPr lang="en-US" sz="1200" b="0" i="0" u="none" strike="noStrike" dirty="0">
                          <a:solidFill>
                            <a:srgbClr val="000000"/>
                          </a:solidFill>
                          <a:effectLst/>
                          <a:latin typeface="Calibri"/>
                        </a:rPr>
                        <a:t> = </a:t>
                      </a:r>
                      <a:r>
                        <a:rPr lang="en-US" sz="1200" b="0" i="0" u="none" strike="noStrike" dirty="0" smtClean="0">
                          <a:solidFill>
                            <a:srgbClr val="000000"/>
                          </a:solidFill>
                          <a:effectLst/>
                          <a:latin typeface="Calibri"/>
                        </a:rPr>
                        <a:t>0</a:t>
                      </a:r>
                      <a:endParaRPr lang="en-US" sz="1200" b="0" i="0" u="none" strike="noStrike" dirty="0">
                        <a:solidFill>
                          <a:srgbClr val="000000"/>
                        </a:solidFill>
                        <a:effectLst/>
                        <a:latin typeface="Calibri"/>
                      </a:endParaRP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CC0DA"/>
                    </a:solidFill>
                  </a:tcPr>
                </a:tc>
                <a:tc rowSpan="5">
                  <a:txBody>
                    <a:bodyPr/>
                    <a:lstStyle/>
                    <a:p>
                      <a:pPr algn="ctr" fontAlgn="ctr"/>
                      <a:r>
                        <a:rPr lang="en-US" sz="1200" b="0" i="0" u="none" strike="noStrike" dirty="0">
                          <a:solidFill>
                            <a:srgbClr val="000000"/>
                          </a:solidFill>
                          <a:effectLst/>
                          <a:latin typeface="Calibri"/>
                        </a:rPr>
                        <a:t>Attempt to see if smaller cone erodes differently than larger cone; Same as run for 700m base cone when grid resolution is increased to match smaller size</a:t>
                      </a: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CC0DA"/>
                    </a:solidFill>
                  </a:tcPr>
                </a:tc>
              </a:tr>
              <a:tr h="210786">
                <a:tc vMerge="1">
                  <a:txBody>
                    <a:bodyPr/>
                    <a:lstStyle/>
                    <a:p>
                      <a:endParaRPr lang="en-US"/>
                    </a:p>
                  </a:txBody>
                  <a:tcPr/>
                </a:tc>
                <a:tc>
                  <a:txBody>
                    <a:bodyPr/>
                    <a:lstStyle/>
                    <a:p>
                      <a:pPr algn="ctr" fontAlgn="ctr"/>
                      <a:r>
                        <a:rPr lang="en-US" sz="1200" b="0" i="0" u="none" strike="noStrike" dirty="0" err="1">
                          <a:solidFill>
                            <a:srgbClr val="000000"/>
                          </a:solidFill>
                          <a:effectLst/>
                          <a:latin typeface="Calibri"/>
                        </a:rPr>
                        <a:t>kt</a:t>
                      </a:r>
                      <a:r>
                        <a:rPr lang="en-US" sz="1200" b="0" i="0" u="none" strike="noStrike" dirty="0">
                          <a:solidFill>
                            <a:srgbClr val="000000"/>
                          </a:solidFill>
                          <a:effectLst/>
                          <a:latin typeface="Calibri"/>
                        </a:rPr>
                        <a:t> = </a:t>
                      </a:r>
                      <a:r>
                        <a:rPr lang="en-US" sz="1200" b="0" i="0" u="none" strike="noStrike" dirty="0" smtClean="0">
                          <a:solidFill>
                            <a:srgbClr val="000000"/>
                          </a:solidFill>
                          <a:effectLst/>
                          <a:latin typeface="Calibri"/>
                        </a:rPr>
                        <a:t>1</a:t>
                      </a:r>
                      <a:endParaRPr lang="en-US" sz="1200" b="0" i="0" u="none" strike="noStrike" dirty="0">
                        <a:solidFill>
                          <a:srgbClr val="000000"/>
                        </a:solidFill>
                        <a:effectLst/>
                        <a:latin typeface="Calibri"/>
                      </a:endParaRP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CC0DA"/>
                    </a:solidFill>
                  </a:tcPr>
                </a:tc>
                <a:tc vMerge="1">
                  <a:txBody>
                    <a:bodyPr/>
                    <a:lstStyle/>
                    <a:p>
                      <a:endParaRPr lang="en-US"/>
                    </a:p>
                  </a:txBody>
                  <a:tcPr/>
                </a:tc>
              </a:tr>
              <a:tr h="210786">
                <a:tc vMerge="1">
                  <a:txBody>
                    <a:bodyPr/>
                    <a:lstStyle/>
                    <a:p>
                      <a:endParaRPr lang="en-US"/>
                    </a:p>
                  </a:txBody>
                  <a:tcPr/>
                </a:tc>
                <a:tc>
                  <a:txBody>
                    <a:bodyPr/>
                    <a:lstStyle/>
                    <a:p>
                      <a:pPr algn="ctr" fontAlgn="ctr"/>
                      <a:r>
                        <a:rPr lang="en-US" sz="1200" b="0" i="0" u="none" strike="noStrike" dirty="0" err="1">
                          <a:solidFill>
                            <a:srgbClr val="000000"/>
                          </a:solidFill>
                          <a:effectLst/>
                          <a:latin typeface="Calibri"/>
                        </a:rPr>
                        <a:t>kt</a:t>
                      </a:r>
                      <a:r>
                        <a:rPr lang="en-US" sz="1200" b="0" i="0" u="none" strike="noStrike" dirty="0">
                          <a:solidFill>
                            <a:srgbClr val="000000"/>
                          </a:solidFill>
                          <a:effectLst/>
                          <a:latin typeface="Calibri"/>
                        </a:rPr>
                        <a:t> = </a:t>
                      </a:r>
                      <a:r>
                        <a:rPr lang="en-US" sz="1200" b="0" i="0" u="none" strike="noStrike" dirty="0" smtClean="0">
                          <a:solidFill>
                            <a:srgbClr val="000000"/>
                          </a:solidFill>
                          <a:effectLst/>
                          <a:latin typeface="Calibri"/>
                        </a:rPr>
                        <a:t>10</a:t>
                      </a:r>
                      <a:endParaRPr lang="en-US" sz="1200" b="0" i="0" u="none" strike="noStrike" dirty="0">
                        <a:solidFill>
                          <a:srgbClr val="000000"/>
                        </a:solidFill>
                        <a:effectLst/>
                        <a:latin typeface="Calibri"/>
                      </a:endParaRP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CC0DA"/>
                    </a:solidFill>
                  </a:tcPr>
                </a:tc>
                <a:tc vMerge="1">
                  <a:txBody>
                    <a:bodyPr/>
                    <a:lstStyle/>
                    <a:p>
                      <a:endParaRPr lang="en-US"/>
                    </a:p>
                  </a:txBody>
                  <a:tcPr/>
                </a:tc>
              </a:tr>
              <a:tr h="210786">
                <a:tc vMerge="1">
                  <a:txBody>
                    <a:bodyPr/>
                    <a:lstStyle/>
                    <a:p>
                      <a:endParaRPr lang="en-US"/>
                    </a:p>
                  </a:txBody>
                  <a:tcPr/>
                </a:tc>
                <a:tc>
                  <a:txBody>
                    <a:bodyPr/>
                    <a:lstStyle/>
                    <a:p>
                      <a:pPr algn="ctr" fontAlgn="ctr"/>
                      <a:r>
                        <a:rPr lang="en-US" sz="1200" b="0" i="0" u="none" strike="noStrike" dirty="0" err="1">
                          <a:solidFill>
                            <a:srgbClr val="000000"/>
                          </a:solidFill>
                          <a:effectLst/>
                          <a:latin typeface="Calibri"/>
                        </a:rPr>
                        <a:t>kt</a:t>
                      </a:r>
                      <a:r>
                        <a:rPr lang="en-US" sz="1200" b="0" i="0" u="none" strike="noStrike" dirty="0">
                          <a:solidFill>
                            <a:srgbClr val="000000"/>
                          </a:solidFill>
                          <a:effectLst/>
                          <a:latin typeface="Calibri"/>
                        </a:rPr>
                        <a:t> = </a:t>
                      </a:r>
                      <a:r>
                        <a:rPr lang="en-US" sz="1200" b="0" i="0" u="none" strike="noStrike" dirty="0" smtClean="0">
                          <a:solidFill>
                            <a:srgbClr val="000000"/>
                          </a:solidFill>
                          <a:effectLst/>
                          <a:latin typeface="Calibri"/>
                        </a:rPr>
                        <a:t>100</a:t>
                      </a:r>
                      <a:endParaRPr lang="en-US" sz="1200" b="0" i="0" u="none" strike="noStrike" dirty="0">
                        <a:solidFill>
                          <a:srgbClr val="000000"/>
                        </a:solidFill>
                        <a:effectLst/>
                        <a:latin typeface="Calibri"/>
                      </a:endParaRP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CC0DA"/>
                    </a:solidFill>
                  </a:tcPr>
                </a:tc>
                <a:tc vMerge="1">
                  <a:txBody>
                    <a:bodyPr/>
                    <a:lstStyle/>
                    <a:p>
                      <a:endParaRPr lang="en-US"/>
                    </a:p>
                  </a:txBody>
                  <a:tcPr/>
                </a:tc>
              </a:tr>
              <a:tr h="367612">
                <a:tc vMerge="1">
                  <a:txBody>
                    <a:bodyPr/>
                    <a:lstStyle/>
                    <a:p>
                      <a:endParaRPr lang="en-US"/>
                    </a:p>
                  </a:txBody>
                  <a:tcPr/>
                </a:tc>
                <a:tc>
                  <a:txBody>
                    <a:bodyPr/>
                    <a:lstStyle/>
                    <a:p>
                      <a:pPr algn="ctr" fontAlgn="ctr"/>
                      <a:r>
                        <a:rPr lang="en-US" sz="1200" b="0" i="0" u="none" strike="noStrike" dirty="0" err="1">
                          <a:solidFill>
                            <a:srgbClr val="000000"/>
                          </a:solidFill>
                          <a:effectLst/>
                          <a:latin typeface="Calibri"/>
                        </a:rPr>
                        <a:t>kt</a:t>
                      </a:r>
                      <a:r>
                        <a:rPr lang="en-US" sz="1200" b="0" i="0" u="none" strike="noStrike" dirty="0">
                          <a:solidFill>
                            <a:srgbClr val="000000"/>
                          </a:solidFill>
                          <a:effectLst/>
                          <a:latin typeface="Calibri"/>
                        </a:rPr>
                        <a:t> = </a:t>
                      </a:r>
                      <a:r>
                        <a:rPr lang="en-US" sz="1200" b="0" i="0" u="none" strike="noStrike" dirty="0" smtClean="0">
                          <a:solidFill>
                            <a:srgbClr val="000000"/>
                          </a:solidFill>
                          <a:effectLst/>
                          <a:latin typeface="Calibri"/>
                        </a:rPr>
                        <a:t>1000</a:t>
                      </a:r>
                      <a:endParaRPr lang="en-US" sz="1200" b="0" i="0" u="none" strike="noStrike" dirty="0">
                        <a:solidFill>
                          <a:srgbClr val="000000"/>
                        </a:solidFill>
                        <a:effectLst/>
                        <a:latin typeface="Calibri"/>
                      </a:endParaRP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CC0DA"/>
                    </a:solidFill>
                  </a:tcPr>
                </a:tc>
                <a:tc vMerge="1">
                  <a:txBody>
                    <a:bodyPr/>
                    <a:lstStyle/>
                    <a:p>
                      <a:endParaRPr lang="en-US"/>
                    </a:p>
                  </a:txBody>
                  <a:tcPr/>
                </a:tc>
              </a:tr>
              <a:tr h="210786">
                <a:tc rowSpan="4">
                  <a:txBody>
                    <a:bodyPr/>
                    <a:lstStyle/>
                    <a:p>
                      <a:pPr algn="ctr" fontAlgn="ctr"/>
                      <a:r>
                        <a:rPr lang="en-US" sz="1200" b="0" i="0" u="none" strike="noStrike" dirty="0" smtClean="0">
                          <a:solidFill>
                            <a:srgbClr val="000000"/>
                          </a:solidFill>
                          <a:effectLst/>
                          <a:latin typeface="Calibri"/>
                        </a:rPr>
                        <a:t>700 m </a:t>
                      </a:r>
                      <a:r>
                        <a:rPr lang="en-US" sz="1200" b="0" i="0" u="none" strike="noStrike" dirty="0">
                          <a:solidFill>
                            <a:srgbClr val="000000"/>
                          </a:solidFill>
                          <a:effectLst/>
                          <a:latin typeface="Calibri"/>
                        </a:rPr>
                        <a:t>base, 300m center-to-center spacing (100m overlap), 100000kt</a:t>
                      </a: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CC0DA"/>
                    </a:solidFill>
                  </a:tcPr>
                </a:tc>
                <a:tc>
                  <a:txBody>
                    <a:bodyPr/>
                    <a:lstStyle/>
                    <a:p>
                      <a:pPr algn="ctr" fontAlgn="ctr"/>
                      <a:r>
                        <a:rPr lang="en-US" sz="1200" b="0" i="0" u="none" strike="noStrike" dirty="0">
                          <a:solidFill>
                            <a:srgbClr val="000000"/>
                          </a:solidFill>
                          <a:effectLst/>
                          <a:latin typeface="Calibri"/>
                        </a:rPr>
                        <a:t>1 cone</a:t>
                      </a: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CC0DA"/>
                    </a:solidFill>
                  </a:tcPr>
                </a:tc>
                <a:tc rowSpan="4">
                  <a:txBody>
                    <a:bodyPr/>
                    <a:lstStyle/>
                    <a:p>
                      <a:pPr algn="ctr" fontAlgn="ctr"/>
                      <a:r>
                        <a:rPr lang="en-US" sz="1200" b="0" i="0" u="none" strike="noStrike" dirty="0">
                          <a:solidFill>
                            <a:srgbClr val="000000"/>
                          </a:solidFill>
                          <a:effectLst/>
                          <a:latin typeface="Calibri"/>
                        </a:rPr>
                        <a:t>Test to see if number of cones in linear sequence affects slope; generally stays the same except increase in frequency</a:t>
                      </a: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CC0DA"/>
                    </a:solidFill>
                  </a:tcPr>
                </a:tc>
              </a:tr>
              <a:tr h="210786">
                <a:tc vMerge="1">
                  <a:txBody>
                    <a:bodyPr/>
                    <a:lstStyle/>
                    <a:p>
                      <a:endParaRPr lang="en-US"/>
                    </a:p>
                  </a:txBody>
                  <a:tcPr/>
                </a:tc>
                <a:tc>
                  <a:txBody>
                    <a:bodyPr/>
                    <a:lstStyle/>
                    <a:p>
                      <a:pPr algn="ctr" fontAlgn="ctr"/>
                      <a:r>
                        <a:rPr lang="en-US" sz="1200" b="0" i="0" u="none" strike="noStrike" dirty="0">
                          <a:solidFill>
                            <a:srgbClr val="000000"/>
                          </a:solidFill>
                          <a:effectLst/>
                          <a:latin typeface="Calibri"/>
                        </a:rPr>
                        <a:t>2 cones</a:t>
                      </a: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CC0DA"/>
                    </a:solidFill>
                  </a:tcPr>
                </a:tc>
                <a:tc vMerge="1">
                  <a:txBody>
                    <a:bodyPr/>
                    <a:lstStyle/>
                    <a:p>
                      <a:endParaRPr lang="en-US"/>
                    </a:p>
                  </a:txBody>
                  <a:tcPr/>
                </a:tc>
              </a:tr>
              <a:tr h="210786">
                <a:tc vMerge="1">
                  <a:txBody>
                    <a:bodyPr/>
                    <a:lstStyle/>
                    <a:p>
                      <a:endParaRPr lang="en-US"/>
                    </a:p>
                  </a:txBody>
                  <a:tcPr/>
                </a:tc>
                <a:tc>
                  <a:txBody>
                    <a:bodyPr/>
                    <a:lstStyle/>
                    <a:p>
                      <a:pPr algn="ctr" fontAlgn="ctr"/>
                      <a:r>
                        <a:rPr lang="en-US" sz="1200" b="0" i="0" u="none" strike="noStrike" dirty="0">
                          <a:solidFill>
                            <a:srgbClr val="000000"/>
                          </a:solidFill>
                          <a:effectLst/>
                          <a:latin typeface="Calibri"/>
                        </a:rPr>
                        <a:t>3 cones</a:t>
                      </a: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CC0DA"/>
                    </a:solidFill>
                  </a:tcPr>
                </a:tc>
                <a:tc vMerge="1">
                  <a:txBody>
                    <a:bodyPr/>
                    <a:lstStyle/>
                    <a:p>
                      <a:endParaRPr lang="en-US"/>
                    </a:p>
                  </a:txBody>
                  <a:tcPr/>
                </a:tc>
              </a:tr>
              <a:tr h="375240">
                <a:tc vMerge="1">
                  <a:txBody>
                    <a:bodyPr/>
                    <a:lstStyle/>
                    <a:p>
                      <a:endParaRPr lang="en-US"/>
                    </a:p>
                  </a:txBody>
                  <a:tcPr/>
                </a:tc>
                <a:tc>
                  <a:txBody>
                    <a:bodyPr/>
                    <a:lstStyle/>
                    <a:p>
                      <a:pPr algn="ctr" fontAlgn="ctr"/>
                      <a:r>
                        <a:rPr lang="en-US" sz="1200" b="0" i="0" u="none" strike="noStrike" dirty="0">
                          <a:solidFill>
                            <a:srgbClr val="000000"/>
                          </a:solidFill>
                          <a:effectLst/>
                          <a:latin typeface="Calibri"/>
                        </a:rPr>
                        <a:t>4 cones</a:t>
                      </a:r>
                    </a:p>
                  </a:txBody>
                  <a:tcPr marL="6804" marR="6804" marT="793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CC0DA"/>
                    </a:solidFill>
                  </a:tcPr>
                </a:tc>
                <a:tc vMerge="1">
                  <a:txBody>
                    <a:bodyPr/>
                    <a:lstStyle/>
                    <a:p>
                      <a:endParaRPr lang="en-US"/>
                    </a:p>
                  </a:txBody>
                  <a:tcPr/>
                </a:tc>
              </a:tr>
            </a:tbl>
          </a:graphicData>
        </a:graphic>
      </p:graphicFrame>
      <p:sp>
        <p:nvSpPr>
          <p:cNvPr id="1225" name="Rectangle 1224"/>
          <p:cNvSpPr/>
          <p:nvPr/>
        </p:nvSpPr>
        <p:spPr>
          <a:xfrm>
            <a:off x="15738101" y="16869054"/>
            <a:ext cx="3973286" cy="5842000"/>
          </a:xfrm>
          <a:prstGeom prst="rect">
            <a:avLst/>
          </a:prstGeom>
          <a:noFill/>
          <a:ln w="101600">
            <a:solidFill>
              <a:srgbClr val="F9AF77"/>
            </a:solidFill>
          </a:ln>
        </p:spPr>
        <p:style>
          <a:lnRef idx="2">
            <a:schemeClr val="accent1">
              <a:shade val="50000"/>
            </a:schemeClr>
          </a:lnRef>
          <a:fillRef idx="1">
            <a:schemeClr val="accent1"/>
          </a:fillRef>
          <a:effectRef idx="0">
            <a:schemeClr val="accent1"/>
          </a:effectRef>
          <a:fontRef idx="minor">
            <a:schemeClr val="lt1"/>
          </a:fontRef>
        </p:style>
        <p:txBody>
          <a:bodyPr lIns="69535" tIns="34766" rIns="69535" bIns="34766" rtlCol="0" anchor="ctr"/>
          <a:lstStyle/>
          <a:p>
            <a:pPr algn="ctr"/>
            <a:endParaRPr lang="en-US"/>
          </a:p>
        </p:txBody>
      </p:sp>
      <p:sp>
        <p:nvSpPr>
          <p:cNvPr id="1226" name="Rectangle 1225"/>
          <p:cNvSpPr/>
          <p:nvPr/>
        </p:nvSpPr>
        <p:spPr>
          <a:xfrm>
            <a:off x="19869723" y="16869054"/>
            <a:ext cx="5841501" cy="5842000"/>
          </a:xfrm>
          <a:prstGeom prst="rect">
            <a:avLst/>
          </a:prstGeom>
          <a:noFill/>
          <a:ln w="101600">
            <a:solidFill>
              <a:srgbClr val="9DC349"/>
            </a:solidFill>
          </a:ln>
        </p:spPr>
        <p:style>
          <a:lnRef idx="2">
            <a:schemeClr val="accent1">
              <a:shade val="50000"/>
            </a:schemeClr>
          </a:lnRef>
          <a:fillRef idx="1">
            <a:schemeClr val="accent1"/>
          </a:fillRef>
          <a:effectRef idx="0">
            <a:schemeClr val="accent1"/>
          </a:effectRef>
          <a:fontRef idx="minor">
            <a:schemeClr val="lt1"/>
          </a:fontRef>
        </p:style>
        <p:txBody>
          <a:bodyPr lIns="69535" tIns="34766" rIns="69535" bIns="34766" rtlCol="0" anchor="ctr"/>
          <a:lstStyle/>
          <a:p>
            <a:pPr algn="ctr"/>
            <a:endParaRPr lang="en-US"/>
          </a:p>
        </p:txBody>
      </p:sp>
      <p:sp>
        <p:nvSpPr>
          <p:cNvPr id="1227" name="Rectangle 1226"/>
          <p:cNvSpPr/>
          <p:nvPr/>
        </p:nvSpPr>
        <p:spPr>
          <a:xfrm>
            <a:off x="25853447" y="16869057"/>
            <a:ext cx="4634801" cy="5842001"/>
          </a:xfrm>
          <a:prstGeom prst="rect">
            <a:avLst/>
          </a:prstGeom>
          <a:no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9535" tIns="34766" rIns="69535" bIns="34766" rtlCol="0" anchor="ctr"/>
          <a:lstStyle/>
          <a:p>
            <a:pPr algn="ctr"/>
            <a:endParaRPr lang="en-US"/>
          </a:p>
        </p:txBody>
      </p:sp>
      <p:pic>
        <p:nvPicPr>
          <p:cNvPr id="1228" name="Picture 60" descr="C:\Users\Ryan\Downloads\plot1 (1).tif"/>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8946093" y="5126609"/>
            <a:ext cx="2204796" cy="4372843"/>
          </a:xfrm>
          <a:prstGeom prst="rect">
            <a:avLst/>
          </a:prstGeom>
          <a:noFill/>
          <a:extLst>
            <a:ext uri="{909E8E84-426E-40DD-AFC4-6F175D3DCCD1}">
              <a14:hiddenFill xmlns:a14="http://schemas.microsoft.com/office/drawing/2010/main">
                <a:solidFill>
                  <a:srgbClr val="FFFFFF"/>
                </a:solidFill>
              </a14:hiddenFill>
            </a:ext>
          </a:extLst>
        </p:spPr>
      </p:pic>
      <p:sp>
        <p:nvSpPr>
          <p:cNvPr id="1229" name="TextBox 1228"/>
          <p:cNvSpPr txBox="1"/>
          <p:nvPr/>
        </p:nvSpPr>
        <p:spPr>
          <a:xfrm>
            <a:off x="28092241" y="4446971"/>
            <a:ext cx="3896777" cy="685764"/>
          </a:xfrm>
          <a:prstGeom prst="rect">
            <a:avLst/>
          </a:prstGeom>
          <a:noFill/>
        </p:spPr>
        <p:txBody>
          <a:bodyPr wrap="none" lIns="69535" tIns="34766" rIns="69535" bIns="34766" rtlCol="0">
            <a:spAutoFit/>
          </a:bodyPr>
          <a:lstStyle/>
          <a:p>
            <a:pPr algn="ctr"/>
            <a:r>
              <a:rPr lang="en-US" sz="2000" b="1" dirty="0"/>
              <a:t>Cinder Cone Orientations in the </a:t>
            </a:r>
          </a:p>
          <a:p>
            <a:pPr algn="ctr"/>
            <a:r>
              <a:rPr lang="en-US" sz="2000" b="1" dirty="0"/>
              <a:t>Central San Francisco Volcanic Field</a:t>
            </a:r>
          </a:p>
        </p:txBody>
      </p:sp>
      <p:sp>
        <p:nvSpPr>
          <p:cNvPr id="1230" name="Rectangle 1229"/>
          <p:cNvSpPr/>
          <p:nvPr/>
        </p:nvSpPr>
        <p:spPr>
          <a:xfrm>
            <a:off x="30613420" y="16869054"/>
            <a:ext cx="5418294" cy="5842000"/>
          </a:xfrm>
          <a:prstGeom prst="rect">
            <a:avLst/>
          </a:prstGeom>
          <a:noFill/>
          <a:ln w="101600">
            <a:solidFill>
              <a:srgbClr val="E94437"/>
            </a:solidFill>
          </a:ln>
        </p:spPr>
        <p:style>
          <a:lnRef idx="2">
            <a:schemeClr val="accent1">
              <a:shade val="50000"/>
            </a:schemeClr>
          </a:lnRef>
          <a:fillRef idx="1">
            <a:schemeClr val="accent1"/>
          </a:fillRef>
          <a:effectRef idx="0">
            <a:schemeClr val="accent1"/>
          </a:effectRef>
          <a:fontRef idx="minor">
            <a:schemeClr val="lt1"/>
          </a:fontRef>
        </p:style>
        <p:txBody>
          <a:bodyPr lIns="69535" tIns="34766" rIns="69535" bIns="34766" rtlCol="0" anchor="ctr"/>
          <a:lstStyle/>
          <a:p>
            <a:pPr algn="ctr"/>
            <a:endParaRPr lang="en-US"/>
          </a:p>
        </p:txBody>
      </p:sp>
      <p:sp>
        <p:nvSpPr>
          <p:cNvPr id="1231" name="TextBox 1230"/>
          <p:cNvSpPr txBox="1"/>
          <p:nvPr/>
        </p:nvSpPr>
        <p:spPr>
          <a:xfrm>
            <a:off x="20464822" y="16202776"/>
            <a:ext cx="9898962" cy="439543"/>
          </a:xfrm>
          <a:prstGeom prst="rect">
            <a:avLst/>
          </a:prstGeom>
          <a:noFill/>
        </p:spPr>
        <p:txBody>
          <a:bodyPr wrap="square" lIns="69535" tIns="34766" rIns="69535" bIns="34766" rtlCol="0">
            <a:spAutoFit/>
          </a:bodyPr>
          <a:lstStyle/>
          <a:p>
            <a:r>
              <a:rPr lang="en-US" sz="2400" b="1" dirty="0"/>
              <a:t>Elevation plots (zero values (dark blue) are masked), and slope histograms</a:t>
            </a:r>
          </a:p>
        </p:txBody>
      </p:sp>
      <p:pic>
        <p:nvPicPr>
          <p:cNvPr id="1232" name="Picture 61" descr="C:\Users\Ryan\Downloads\plot2.tif"/>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33217383" y="5089780"/>
            <a:ext cx="1812412" cy="4385589"/>
          </a:xfrm>
          <a:prstGeom prst="rect">
            <a:avLst/>
          </a:prstGeom>
          <a:noFill/>
          <a:extLst>
            <a:ext uri="{909E8E84-426E-40DD-AFC4-6F175D3DCCD1}">
              <a14:hiddenFill xmlns:a14="http://schemas.microsoft.com/office/drawing/2010/main">
                <a:solidFill>
                  <a:srgbClr val="FFFFFF"/>
                </a:solidFill>
              </a14:hiddenFill>
            </a:ext>
          </a:extLst>
        </p:spPr>
      </p:pic>
      <p:sp>
        <p:nvSpPr>
          <p:cNvPr id="1233" name="TextBox 1232"/>
          <p:cNvSpPr txBox="1"/>
          <p:nvPr/>
        </p:nvSpPr>
        <p:spPr>
          <a:xfrm>
            <a:off x="32175203" y="4471341"/>
            <a:ext cx="3896777" cy="685764"/>
          </a:xfrm>
          <a:prstGeom prst="rect">
            <a:avLst/>
          </a:prstGeom>
          <a:noFill/>
        </p:spPr>
        <p:txBody>
          <a:bodyPr wrap="none" lIns="69535" tIns="34766" rIns="69535" bIns="34766" rtlCol="0">
            <a:spAutoFit/>
          </a:bodyPr>
          <a:lstStyle/>
          <a:p>
            <a:pPr algn="ctr"/>
            <a:r>
              <a:rPr lang="en-US" sz="2000" b="1" dirty="0" smtClean="0"/>
              <a:t>Fault </a:t>
            </a:r>
            <a:r>
              <a:rPr lang="en-US" sz="2000" b="1" dirty="0"/>
              <a:t>Orientations in the</a:t>
            </a:r>
          </a:p>
          <a:p>
            <a:pPr algn="ctr"/>
            <a:r>
              <a:rPr lang="en-US" sz="2000" b="1" dirty="0"/>
              <a:t>Central San Francisco Volcanic Field</a:t>
            </a:r>
          </a:p>
        </p:txBody>
      </p:sp>
      <p:sp>
        <p:nvSpPr>
          <p:cNvPr id="1234" name="TextBox 1233"/>
          <p:cNvSpPr txBox="1"/>
          <p:nvPr/>
        </p:nvSpPr>
        <p:spPr>
          <a:xfrm>
            <a:off x="18904752" y="17123055"/>
            <a:ext cx="404924" cy="239488"/>
          </a:xfrm>
          <a:prstGeom prst="rect">
            <a:avLst/>
          </a:prstGeom>
          <a:noFill/>
        </p:spPr>
        <p:txBody>
          <a:bodyPr wrap="none" lIns="69535" tIns="34766" rIns="69535" bIns="34766" rtlCol="0">
            <a:spAutoFit/>
          </a:bodyPr>
          <a:lstStyle/>
          <a:p>
            <a:r>
              <a:rPr lang="en-US" sz="1100" dirty="0"/>
              <a:t>0 m</a:t>
            </a:r>
            <a:r>
              <a:rPr lang="en-US" sz="1100" baseline="30000" dirty="0"/>
              <a:t>2</a:t>
            </a:r>
            <a:endParaRPr lang="en-US" sz="1100" dirty="0"/>
          </a:p>
        </p:txBody>
      </p:sp>
      <p:sp>
        <p:nvSpPr>
          <p:cNvPr id="435" name="TextBox 434"/>
          <p:cNvSpPr txBox="1"/>
          <p:nvPr/>
        </p:nvSpPr>
        <p:spPr>
          <a:xfrm>
            <a:off x="18919062" y="18286526"/>
            <a:ext cx="404924" cy="239488"/>
          </a:xfrm>
          <a:prstGeom prst="rect">
            <a:avLst/>
          </a:prstGeom>
          <a:noFill/>
        </p:spPr>
        <p:txBody>
          <a:bodyPr wrap="none" lIns="69535" tIns="34766" rIns="69535" bIns="34766" rtlCol="0">
            <a:spAutoFit/>
          </a:bodyPr>
          <a:lstStyle/>
          <a:p>
            <a:r>
              <a:rPr lang="en-US" sz="1100" dirty="0"/>
              <a:t>1 m</a:t>
            </a:r>
            <a:r>
              <a:rPr lang="en-US" sz="1100" baseline="30000" dirty="0"/>
              <a:t>2</a:t>
            </a:r>
            <a:endParaRPr lang="en-US" sz="1100" dirty="0"/>
          </a:p>
        </p:txBody>
      </p:sp>
      <p:sp>
        <p:nvSpPr>
          <p:cNvPr id="436" name="TextBox 435"/>
          <p:cNvSpPr txBox="1"/>
          <p:nvPr/>
        </p:nvSpPr>
        <p:spPr>
          <a:xfrm>
            <a:off x="18830803" y="19333848"/>
            <a:ext cx="477059" cy="239488"/>
          </a:xfrm>
          <a:prstGeom prst="rect">
            <a:avLst/>
          </a:prstGeom>
          <a:noFill/>
        </p:spPr>
        <p:txBody>
          <a:bodyPr wrap="none" lIns="69535" tIns="34766" rIns="69535" bIns="34766" rtlCol="0">
            <a:spAutoFit/>
          </a:bodyPr>
          <a:lstStyle/>
          <a:p>
            <a:r>
              <a:rPr lang="en-US" sz="1100" dirty="0"/>
              <a:t>10 m</a:t>
            </a:r>
            <a:r>
              <a:rPr lang="en-US" sz="1100" baseline="30000" dirty="0"/>
              <a:t>2</a:t>
            </a:r>
            <a:endParaRPr lang="en-US" sz="1100" dirty="0"/>
          </a:p>
        </p:txBody>
      </p:sp>
      <p:sp>
        <p:nvSpPr>
          <p:cNvPr id="437" name="TextBox 436"/>
          <p:cNvSpPr txBox="1"/>
          <p:nvPr/>
        </p:nvSpPr>
        <p:spPr>
          <a:xfrm>
            <a:off x="18765536" y="20422574"/>
            <a:ext cx="549194" cy="239488"/>
          </a:xfrm>
          <a:prstGeom prst="rect">
            <a:avLst/>
          </a:prstGeom>
          <a:noFill/>
        </p:spPr>
        <p:txBody>
          <a:bodyPr wrap="none" lIns="69535" tIns="34766" rIns="69535" bIns="34766" rtlCol="0">
            <a:spAutoFit/>
          </a:bodyPr>
          <a:lstStyle/>
          <a:p>
            <a:r>
              <a:rPr lang="en-US" sz="1100" dirty="0"/>
              <a:t>100 m</a:t>
            </a:r>
            <a:r>
              <a:rPr lang="en-US" sz="1100" baseline="30000" dirty="0"/>
              <a:t>2</a:t>
            </a:r>
            <a:endParaRPr lang="en-US" sz="1100" dirty="0"/>
          </a:p>
        </p:txBody>
      </p:sp>
      <p:sp>
        <p:nvSpPr>
          <p:cNvPr id="438" name="TextBox 437"/>
          <p:cNvSpPr txBox="1"/>
          <p:nvPr/>
        </p:nvSpPr>
        <p:spPr>
          <a:xfrm>
            <a:off x="29526391" y="21387404"/>
            <a:ext cx="621329" cy="239488"/>
          </a:xfrm>
          <a:prstGeom prst="rect">
            <a:avLst/>
          </a:prstGeom>
          <a:noFill/>
        </p:spPr>
        <p:txBody>
          <a:bodyPr wrap="none" lIns="69535" tIns="34766" rIns="69535" bIns="34766" rtlCol="0">
            <a:spAutoFit/>
          </a:bodyPr>
          <a:lstStyle/>
          <a:p>
            <a:r>
              <a:rPr lang="en-US" sz="1100" dirty="0"/>
              <a:t>1000 m</a:t>
            </a:r>
            <a:r>
              <a:rPr lang="en-US" sz="1100" baseline="30000" dirty="0"/>
              <a:t>2</a:t>
            </a:r>
            <a:endParaRPr lang="en-US" sz="1100" dirty="0"/>
          </a:p>
        </p:txBody>
      </p:sp>
      <p:sp>
        <p:nvSpPr>
          <p:cNvPr id="439" name="TextBox 438"/>
          <p:cNvSpPr txBox="1"/>
          <p:nvPr/>
        </p:nvSpPr>
        <p:spPr>
          <a:xfrm>
            <a:off x="24728607" y="17223120"/>
            <a:ext cx="404924" cy="239488"/>
          </a:xfrm>
          <a:prstGeom prst="rect">
            <a:avLst/>
          </a:prstGeom>
          <a:noFill/>
        </p:spPr>
        <p:txBody>
          <a:bodyPr wrap="none" lIns="69535" tIns="34766" rIns="69535" bIns="34766" rtlCol="0">
            <a:spAutoFit/>
          </a:bodyPr>
          <a:lstStyle/>
          <a:p>
            <a:r>
              <a:rPr lang="en-US" sz="1100" dirty="0"/>
              <a:t>0 m</a:t>
            </a:r>
            <a:r>
              <a:rPr lang="en-US" sz="1100" baseline="30000" dirty="0"/>
              <a:t>2</a:t>
            </a:r>
            <a:endParaRPr lang="en-US" sz="1100" dirty="0"/>
          </a:p>
        </p:txBody>
      </p:sp>
      <p:sp>
        <p:nvSpPr>
          <p:cNvPr id="440" name="TextBox 439"/>
          <p:cNvSpPr txBox="1"/>
          <p:nvPr/>
        </p:nvSpPr>
        <p:spPr>
          <a:xfrm>
            <a:off x="24783037" y="18616760"/>
            <a:ext cx="404924" cy="239488"/>
          </a:xfrm>
          <a:prstGeom prst="rect">
            <a:avLst/>
          </a:prstGeom>
          <a:noFill/>
        </p:spPr>
        <p:txBody>
          <a:bodyPr wrap="none" lIns="69535" tIns="34766" rIns="69535" bIns="34766" rtlCol="0">
            <a:spAutoFit/>
          </a:bodyPr>
          <a:lstStyle/>
          <a:p>
            <a:r>
              <a:rPr lang="en-US" sz="1100" dirty="0"/>
              <a:t>0 m</a:t>
            </a:r>
            <a:r>
              <a:rPr lang="en-US" sz="1100" baseline="30000" dirty="0"/>
              <a:t>2</a:t>
            </a:r>
            <a:endParaRPr lang="en-US" sz="1100" dirty="0"/>
          </a:p>
        </p:txBody>
      </p:sp>
      <p:sp>
        <p:nvSpPr>
          <p:cNvPr id="441" name="TextBox 440"/>
          <p:cNvSpPr txBox="1"/>
          <p:nvPr/>
        </p:nvSpPr>
        <p:spPr>
          <a:xfrm>
            <a:off x="24783037" y="19904675"/>
            <a:ext cx="404924" cy="239488"/>
          </a:xfrm>
          <a:prstGeom prst="rect">
            <a:avLst/>
          </a:prstGeom>
          <a:noFill/>
        </p:spPr>
        <p:txBody>
          <a:bodyPr wrap="none" lIns="69535" tIns="34766" rIns="69535" bIns="34766" rtlCol="0">
            <a:spAutoFit/>
          </a:bodyPr>
          <a:lstStyle/>
          <a:p>
            <a:r>
              <a:rPr lang="en-US" sz="1100" dirty="0"/>
              <a:t>0 m</a:t>
            </a:r>
            <a:r>
              <a:rPr lang="en-US" sz="1100" baseline="30000" dirty="0"/>
              <a:t>2</a:t>
            </a:r>
            <a:endParaRPr lang="en-US" sz="1100" dirty="0"/>
          </a:p>
        </p:txBody>
      </p:sp>
      <p:sp>
        <p:nvSpPr>
          <p:cNvPr id="442" name="TextBox 441"/>
          <p:cNvSpPr txBox="1"/>
          <p:nvPr/>
        </p:nvSpPr>
        <p:spPr>
          <a:xfrm>
            <a:off x="24779552" y="21282803"/>
            <a:ext cx="404924" cy="239488"/>
          </a:xfrm>
          <a:prstGeom prst="rect">
            <a:avLst/>
          </a:prstGeom>
          <a:noFill/>
        </p:spPr>
        <p:txBody>
          <a:bodyPr wrap="none" lIns="69535" tIns="34766" rIns="69535" bIns="34766" rtlCol="0">
            <a:spAutoFit/>
          </a:bodyPr>
          <a:lstStyle/>
          <a:p>
            <a:r>
              <a:rPr lang="en-US" sz="1100" dirty="0"/>
              <a:t>0 m</a:t>
            </a:r>
            <a:r>
              <a:rPr lang="en-US" sz="1100" baseline="30000" dirty="0"/>
              <a:t>2</a:t>
            </a:r>
            <a:endParaRPr lang="en-US" sz="1100" dirty="0"/>
          </a:p>
        </p:txBody>
      </p:sp>
      <p:sp>
        <p:nvSpPr>
          <p:cNvPr id="443" name="TextBox 442"/>
          <p:cNvSpPr txBox="1"/>
          <p:nvPr/>
        </p:nvSpPr>
        <p:spPr>
          <a:xfrm>
            <a:off x="29681607" y="17204538"/>
            <a:ext cx="404924" cy="239488"/>
          </a:xfrm>
          <a:prstGeom prst="rect">
            <a:avLst/>
          </a:prstGeom>
          <a:noFill/>
        </p:spPr>
        <p:txBody>
          <a:bodyPr wrap="none" lIns="69535" tIns="34766" rIns="69535" bIns="34766" rtlCol="0">
            <a:spAutoFit/>
          </a:bodyPr>
          <a:lstStyle/>
          <a:p>
            <a:r>
              <a:rPr lang="en-US" sz="1100" dirty="0"/>
              <a:t>0 m</a:t>
            </a:r>
            <a:r>
              <a:rPr lang="en-US" sz="1100" baseline="30000" dirty="0"/>
              <a:t>2</a:t>
            </a:r>
            <a:endParaRPr lang="en-US" sz="1100" dirty="0"/>
          </a:p>
        </p:txBody>
      </p:sp>
      <p:sp>
        <p:nvSpPr>
          <p:cNvPr id="444" name="TextBox 443"/>
          <p:cNvSpPr txBox="1"/>
          <p:nvPr/>
        </p:nvSpPr>
        <p:spPr>
          <a:xfrm>
            <a:off x="29681607" y="18234666"/>
            <a:ext cx="404924" cy="239488"/>
          </a:xfrm>
          <a:prstGeom prst="rect">
            <a:avLst/>
          </a:prstGeom>
          <a:noFill/>
        </p:spPr>
        <p:txBody>
          <a:bodyPr wrap="none" lIns="69535" tIns="34766" rIns="69535" bIns="34766" rtlCol="0">
            <a:spAutoFit/>
          </a:bodyPr>
          <a:lstStyle/>
          <a:p>
            <a:r>
              <a:rPr lang="en-US" sz="1100" dirty="0"/>
              <a:t>1 m</a:t>
            </a:r>
            <a:r>
              <a:rPr lang="en-US" sz="1100" baseline="30000" dirty="0"/>
              <a:t>2</a:t>
            </a:r>
            <a:endParaRPr lang="en-US" sz="1100" dirty="0"/>
          </a:p>
        </p:txBody>
      </p:sp>
      <p:sp>
        <p:nvSpPr>
          <p:cNvPr id="445" name="TextBox 444"/>
          <p:cNvSpPr txBox="1"/>
          <p:nvPr/>
        </p:nvSpPr>
        <p:spPr>
          <a:xfrm>
            <a:off x="29638785" y="19287681"/>
            <a:ext cx="477059" cy="239488"/>
          </a:xfrm>
          <a:prstGeom prst="rect">
            <a:avLst/>
          </a:prstGeom>
          <a:noFill/>
        </p:spPr>
        <p:txBody>
          <a:bodyPr wrap="none" lIns="69535" tIns="34766" rIns="69535" bIns="34766" rtlCol="0">
            <a:spAutoFit/>
          </a:bodyPr>
          <a:lstStyle/>
          <a:p>
            <a:r>
              <a:rPr lang="en-US" sz="1100" dirty="0"/>
              <a:t>10 m</a:t>
            </a:r>
            <a:r>
              <a:rPr lang="en-US" sz="1100" baseline="30000" dirty="0"/>
              <a:t>2</a:t>
            </a:r>
            <a:endParaRPr lang="en-US" sz="1100" dirty="0"/>
          </a:p>
        </p:txBody>
      </p:sp>
      <p:sp>
        <p:nvSpPr>
          <p:cNvPr id="446" name="TextBox 445"/>
          <p:cNvSpPr txBox="1"/>
          <p:nvPr/>
        </p:nvSpPr>
        <p:spPr>
          <a:xfrm>
            <a:off x="29587944" y="20329141"/>
            <a:ext cx="549194" cy="239488"/>
          </a:xfrm>
          <a:prstGeom prst="rect">
            <a:avLst/>
          </a:prstGeom>
          <a:noFill/>
        </p:spPr>
        <p:txBody>
          <a:bodyPr wrap="none" lIns="69535" tIns="34766" rIns="69535" bIns="34766" rtlCol="0">
            <a:spAutoFit/>
          </a:bodyPr>
          <a:lstStyle/>
          <a:p>
            <a:r>
              <a:rPr lang="en-US" sz="1100" dirty="0"/>
              <a:t>100 m</a:t>
            </a:r>
            <a:r>
              <a:rPr lang="en-US" sz="1100" baseline="30000" dirty="0"/>
              <a:t>2</a:t>
            </a:r>
            <a:endParaRPr lang="en-US" sz="1100" dirty="0"/>
          </a:p>
        </p:txBody>
      </p:sp>
      <p:sp>
        <p:nvSpPr>
          <p:cNvPr id="447" name="TextBox 446"/>
          <p:cNvSpPr txBox="1"/>
          <p:nvPr/>
        </p:nvSpPr>
        <p:spPr>
          <a:xfrm>
            <a:off x="18700271" y="21515644"/>
            <a:ext cx="621329" cy="239488"/>
          </a:xfrm>
          <a:prstGeom prst="rect">
            <a:avLst/>
          </a:prstGeom>
          <a:noFill/>
        </p:spPr>
        <p:txBody>
          <a:bodyPr wrap="none" lIns="69535" tIns="34766" rIns="69535" bIns="34766" rtlCol="0">
            <a:spAutoFit/>
          </a:bodyPr>
          <a:lstStyle/>
          <a:p>
            <a:r>
              <a:rPr lang="en-US" sz="1100" dirty="0"/>
              <a:t>1000 m</a:t>
            </a:r>
            <a:r>
              <a:rPr lang="en-US" sz="1100" baseline="30000" dirty="0"/>
              <a:t>2</a:t>
            </a:r>
            <a:endParaRPr lang="en-US" sz="1100" dirty="0"/>
          </a:p>
        </p:txBody>
      </p:sp>
      <p:sp>
        <p:nvSpPr>
          <p:cNvPr id="448" name="TextBox 447"/>
          <p:cNvSpPr txBox="1"/>
          <p:nvPr/>
        </p:nvSpPr>
        <p:spPr>
          <a:xfrm>
            <a:off x="35015991" y="17194539"/>
            <a:ext cx="549194" cy="239488"/>
          </a:xfrm>
          <a:prstGeom prst="rect">
            <a:avLst/>
          </a:prstGeom>
          <a:noFill/>
        </p:spPr>
        <p:txBody>
          <a:bodyPr wrap="none" lIns="69535" tIns="34766" rIns="69535" bIns="34766" rtlCol="0">
            <a:spAutoFit/>
          </a:bodyPr>
          <a:lstStyle/>
          <a:p>
            <a:r>
              <a:rPr lang="en-US" sz="1100" dirty="0"/>
              <a:t>100 m</a:t>
            </a:r>
            <a:r>
              <a:rPr lang="en-US" sz="1100" baseline="30000" dirty="0"/>
              <a:t>2</a:t>
            </a:r>
            <a:endParaRPr lang="en-US" sz="1100" dirty="0"/>
          </a:p>
        </p:txBody>
      </p:sp>
      <p:sp>
        <p:nvSpPr>
          <p:cNvPr id="449" name="TextBox 448"/>
          <p:cNvSpPr txBox="1"/>
          <p:nvPr/>
        </p:nvSpPr>
        <p:spPr>
          <a:xfrm>
            <a:off x="35057186" y="18250829"/>
            <a:ext cx="549194" cy="239488"/>
          </a:xfrm>
          <a:prstGeom prst="rect">
            <a:avLst/>
          </a:prstGeom>
          <a:noFill/>
        </p:spPr>
        <p:txBody>
          <a:bodyPr wrap="none" lIns="69535" tIns="34766" rIns="69535" bIns="34766" rtlCol="0">
            <a:spAutoFit/>
          </a:bodyPr>
          <a:lstStyle/>
          <a:p>
            <a:r>
              <a:rPr lang="en-US" sz="1100" dirty="0"/>
              <a:t>100 m</a:t>
            </a:r>
            <a:r>
              <a:rPr lang="en-US" sz="1100" baseline="30000" dirty="0"/>
              <a:t>2</a:t>
            </a:r>
            <a:endParaRPr lang="en-US" sz="1100" dirty="0"/>
          </a:p>
        </p:txBody>
      </p:sp>
      <p:sp>
        <p:nvSpPr>
          <p:cNvPr id="450" name="TextBox 449"/>
          <p:cNvSpPr txBox="1"/>
          <p:nvPr/>
        </p:nvSpPr>
        <p:spPr>
          <a:xfrm>
            <a:off x="35076379" y="19282054"/>
            <a:ext cx="549194" cy="239488"/>
          </a:xfrm>
          <a:prstGeom prst="rect">
            <a:avLst/>
          </a:prstGeom>
          <a:noFill/>
        </p:spPr>
        <p:txBody>
          <a:bodyPr wrap="none" lIns="69535" tIns="34766" rIns="69535" bIns="34766" rtlCol="0">
            <a:spAutoFit/>
          </a:bodyPr>
          <a:lstStyle/>
          <a:p>
            <a:r>
              <a:rPr lang="en-US" sz="1100" dirty="0"/>
              <a:t>100 m</a:t>
            </a:r>
            <a:r>
              <a:rPr lang="en-US" sz="1100" baseline="30000" dirty="0"/>
              <a:t>2</a:t>
            </a:r>
            <a:endParaRPr lang="en-US" sz="1100" dirty="0"/>
          </a:p>
        </p:txBody>
      </p:sp>
      <p:sp>
        <p:nvSpPr>
          <p:cNvPr id="451" name="TextBox 450"/>
          <p:cNvSpPr txBox="1"/>
          <p:nvPr/>
        </p:nvSpPr>
        <p:spPr>
          <a:xfrm>
            <a:off x="35076379" y="20329140"/>
            <a:ext cx="549194" cy="239488"/>
          </a:xfrm>
          <a:prstGeom prst="rect">
            <a:avLst/>
          </a:prstGeom>
          <a:noFill/>
        </p:spPr>
        <p:txBody>
          <a:bodyPr wrap="none" lIns="69535" tIns="34766" rIns="69535" bIns="34766" rtlCol="0">
            <a:spAutoFit/>
          </a:bodyPr>
          <a:lstStyle/>
          <a:p>
            <a:r>
              <a:rPr lang="en-US" sz="1100" dirty="0"/>
              <a:t>100 m</a:t>
            </a:r>
            <a:r>
              <a:rPr lang="en-US" sz="1100" baseline="30000" dirty="0"/>
              <a:t>2</a:t>
            </a:r>
            <a:endParaRPr lang="en-US" sz="1100" dirty="0"/>
          </a:p>
        </p:txBody>
      </p:sp>
      <p:sp>
        <p:nvSpPr>
          <p:cNvPr id="452" name="TextBox 451"/>
          <p:cNvSpPr txBox="1"/>
          <p:nvPr/>
        </p:nvSpPr>
        <p:spPr>
          <a:xfrm>
            <a:off x="35080479" y="21364594"/>
            <a:ext cx="549194" cy="239488"/>
          </a:xfrm>
          <a:prstGeom prst="rect">
            <a:avLst/>
          </a:prstGeom>
          <a:noFill/>
        </p:spPr>
        <p:txBody>
          <a:bodyPr wrap="none" lIns="69535" tIns="34766" rIns="69535" bIns="34766" rtlCol="0">
            <a:spAutoFit/>
          </a:bodyPr>
          <a:lstStyle/>
          <a:p>
            <a:r>
              <a:rPr lang="en-US" sz="1100" dirty="0"/>
              <a:t>100 m</a:t>
            </a:r>
            <a:r>
              <a:rPr lang="en-US" sz="1100" baseline="30000" dirty="0"/>
              <a:t>2</a:t>
            </a:r>
            <a:endParaRPr lang="en-US" sz="1100" dirty="0"/>
          </a:p>
        </p:txBody>
      </p:sp>
      <p:pic>
        <p:nvPicPr>
          <p:cNvPr id="1235" name="Picture 62"/>
          <p:cNvPicPr>
            <a:picLocks noChangeAspect="1" noChangeArrowheads="1"/>
          </p:cNvPicPr>
          <p:nvPr/>
        </p:nvPicPr>
        <p:blipFill rotWithShape="1">
          <a:blip r:embed="rId65" cstate="print">
            <a:extLst>
              <a:ext uri="{28A0092B-C50C-407E-A947-70E740481C1C}">
                <a14:useLocalDpi xmlns:a14="http://schemas.microsoft.com/office/drawing/2010/main" val="0"/>
              </a:ext>
            </a:extLst>
          </a:blip>
          <a:srcRect l="9950" b="30167"/>
          <a:stretch/>
        </p:blipFill>
        <p:spPr bwMode="auto">
          <a:xfrm>
            <a:off x="5501489" y="24036410"/>
            <a:ext cx="1439840" cy="1736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6" name="TextBox 1235"/>
          <p:cNvSpPr txBox="1"/>
          <p:nvPr/>
        </p:nvSpPr>
        <p:spPr>
          <a:xfrm>
            <a:off x="5444550" y="25723505"/>
            <a:ext cx="1553572" cy="685764"/>
          </a:xfrm>
          <a:prstGeom prst="rect">
            <a:avLst/>
          </a:prstGeom>
          <a:noFill/>
        </p:spPr>
        <p:txBody>
          <a:bodyPr wrap="none" lIns="69535" tIns="34766" rIns="69535" bIns="34766" rtlCol="0">
            <a:spAutoFit/>
          </a:bodyPr>
          <a:lstStyle/>
          <a:p>
            <a:pPr algn="ctr"/>
            <a:r>
              <a:rPr lang="en-US" sz="2000" dirty="0"/>
              <a:t>Balloon and </a:t>
            </a:r>
          </a:p>
          <a:p>
            <a:pPr algn="ctr"/>
            <a:r>
              <a:rPr lang="en-US" sz="2000" dirty="0"/>
              <a:t>camera setup</a:t>
            </a:r>
          </a:p>
        </p:txBody>
      </p:sp>
    </p:spTree>
    <p:extLst>
      <p:ext uri="{BB962C8B-B14F-4D97-AF65-F5344CB8AC3E}">
        <p14:creationId xmlns:p14="http://schemas.microsoft.com/office/powerpoint/2010/main" val="3216559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1456</TotalTime>
  <Words>1078</Words>
  <Application>Microsoft Office PowerPoint</Application>
  <PresentationFormat>Custom</PresentationFormat>
  <Paragraphs>131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dc:creator>
  <cp:lastModifiedBy>Ryan</cp:lastModifiedBy>
  <cp:revision>142</cp:revision>
  <dcterms:created xsi:type="dcterms:W3CDTF">2014-07-16T06:01:26Z</dcterms:created>
  <dcterms:modified xsi:type="dcterms:W3CDTF">2014-10-15T04:27:50Z</dcterms:modified>
</cp:coreProperties>
</file>