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9"/>
  </p:notesMasterIdLst>
  <p:handoutMasterIdLst>
    <p:handoutMasterId r:id="rId20"/>
  </p:handoutMasterIdLst>
  <p:sldIdLst>
    <p:sldId id="256" r:id="rId2"/>
    <p:sldId id="316" r:id="rId3"/>
    <p:sldId id="318" r:id="rId4"/>
    <p:sldId id="320" r:id="rId5"/>
    <p:sldId id="319" r:id="rId6"/>
    <p:sldId id="259" r:id="rId7"/>
    <p:sldId id="311" r:id="rId8"/>
    <p:sldId id="287" r:id="rId9"/>
    <p:sldId id="290" r:id="rId10"/>
    <p:sldId id="288" r:id="rId11"/>
    <p:sldId id="289" r:id="rId12"/>
    <p:sldId id="322" r:id="rId13"/>
    <p:sldId id="321" r:id="rId14"/>
    <p:sldId id="294" r:id="rId15"/>
    <p:sldId id="324" r:id="rId16"/>
    <p:sldId id="315" r:id="rId17"/>
    <p:sldId id="29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 initials="J"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C0C0C0"/>
    <a:srgbClr val="B2B2B2"/>
    <a:srgbClr val="FFFF00"/>
    <a:srgbClr val="FFCC00"/>
    <a:srgbClr val="969696"/>
    <a:srgbClr val="006600"/>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58" autoAdjust="0"/>
    <p:restoredTop sz="77104" autoAdjust="0"/>
  </p:normalViewPr>
  <p:slideViewPr>
    <p:cSldViewPr>
      <p:cViewPr>
        <p:scale>
          <a:sx n="75" d="100"/>
          <a:sy n="75" d="100"/>
        </p:scale>
        <p:origin x="-984" y="276"/>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14T23:26:07.026" idx="7">
    <p:pos x="10" y="10"/>
    <p:text>you can make the figure bigger, why is the text on tip here and not at the bottom?</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0-14T23:27:27.649" idx="11">
    <p:pos x="10" y="10"/>
    <p:text>dont use a box here! or use a bigger box, looks like the text was trying to escpae so you had to pen them in</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CA"/>
          </a:p>
        </p:txBody>
      </p:sp>
      <p:sp>
        <p:nvSpPr>
          <p:cNvPr id="593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E9692B1-241A-422D-8EB8-452DF2E59D6F}" type="datetimeFigureOut">
              <a:rPr lang="en-CA"/>
              <a:pPr>
                <a:defRPr/>
              </a:pPr>
              <a:t>2014-11-01</a:t>
            </a:fld>
            <a:endParaRPr lang="en-CA"/>
          </a:p>
        </p:txBody>
      </p:sp>
      <p:sp>
        <p:nvSpPr>
          <p:cNvPr id="593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CA"/>
          </a:p>
        </p:txBody>
      </p:sp>
      <p:sp>
        <p:nvSpPr>
          <p:cNvPr id="593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7A8B184-A28A-47E3-A956-D78FCDDBD976}"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Lucida Sans Unicode" pitchFamily="34" charset="0"/>
              </a:defRPr>
            </a:lvl1pPr>
          </a:lstStyle>
          <a:p>
            <a:pPr>
              <a:defRPr/>
            </a:pPr>
            <a:endParaRPr lang="en-CA"/>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Lucida Sans Unicode" pitchFamily="34" charset="0"/>
              </a:defRPr>
            </a:lvl1pPr>
          </a:lstStyle>
          <a:p>
            <a:pPr>
              <a:defRPr/>
            </a:pPr>
            <a:fld id="{CBAC2818-9954-4402-9632-8DA90503DC09}" type="datetimeFigureOut">
              <a:rPr lang="en-CA"/>
              <a:pPr>
                <a:defRPr/>
              </a:pPr>
              <a:t>2014-11-01</a:t>
            </a:fld>
            <a:endParaRPr lang="en-CA"/>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Lucida Sans Unicode" pitchFamily="34" charset="0"/>
              </a:defRPr>
            </a:lvl1pPr>
          </a:lstStyle>
          <a:p>
            <a:pPr>
              <a:defRPr/>
            </a:pPr>
            <a:endParaRPr lang="en-CA"/>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Lucida Sans Unicode" pitchFamily="34" charset="0"/>
              </a:defRPr>
            </a:lvl1pPr>
          </a:lstStyle>
          <a:p>
            <a:pPr>
              <a:defRPr/>
            </a:pPr>
            <a:fld id="{CFCB42AD-2E09-4430-A787-4FE6CD2179E3}"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pPr eaLnBrk="1" hangingPunct="1"/>
            <a:r>
              <a:rPr lang="en-CA" smtClean="0"/>
              <a:t>Previous work on ferropicrites has largely focused on determining the mineralogy of their source. Liquidus phase relationships suggest two possible source mineralogies. Some previous studies (Hanski &amp; Smolkin, 1995; Stone et al., 1995) have argued that ferropicrites may be derived from olivine-dominated mantle, but with no garnet in residue. Other studies argued that ferropicritic magmas are generated by the melting of garnet-pyroxenite residues (Tuff et al., 2005), in which olivine is not stable. Ni content of melts generated from peridotite would be controlled by olivine. In contrast, melting of secondary pyroxenites, produced by metasomatism of peridotite, could generate magmas with high Ni contents, due to the relatively low Ni partitioning between garnet or pyroxene and melt.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pPr eaLnBrk="1" hangingPunct="1"/>
            <a:r>
              <a:rPr lang="en-CA" smtClean="0"/>
              <a:t>To evaluate whether the differences in Ni contents of Neoarchean ferropicrites could reflect mineralogically distinct sources, we looked at the Sc/Fe ratio as a discriminant between the involvement of olivine and garnet in the source.  The alkaline ferropicrites have low Sc/Fe ratios that are consistent with a source dominated by garnet and pyroxene, minerals with a high afinity for Sc. In contrast, subalkaline ferropicrites have high Sc/Fe ratios, consistent with a source dominated by olivine, which has low affinity for Sc. Plotted for comparison are MORB, Iceland and Hawaiian lavas. Terrestrial magmas formed at depths in which olivine is the dominant residual mineral are characterized by relatively high Sc/Fe ratios. In contrast Hawaiian basalts, which are inferred to be derived from sources in which garnet is predominant have low Sc/Fe ratios. Geochemical considerations of transitional and compatible elements lead to the conclusion that ferropicrites are derived from both secondary pyroxenite and garnet-free peridotite sources.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eaLnBrk="1" hangingPunct="1"/>
            <a:r>
              <a:rPr lang="en-CA" smtClean="0"/>
              <a:t>Two competing hypotheses for the Fe-enrichment of the secondary garnet-pyroxenite source of the alkaline ferropicrites. The first is that the Fe-enrichment accompanied the metasomatic addition of trace elements. The lack of correlation between the degree of enrichment (shown by Nb/Y) and Fe content is inconsistent with this hypothesis. The second possibility is that the alkaline ferropicrites were derived from metasomatized peridotites, whose iron contents were significantly higher than those of “pyrolite”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r>
              <a:rPr lang="en-CA" smtClean="0"/>
              <a:t>Subalkaline ferropicrites require peridotite sources characterized by high Fe/Mg ratios. As shown in the first slide, melts of “pyrolitic” peridotite that constitutes the bulk of the Earth’s mantle produce Fe-poor melts. Even more exotic Fe-rich peridotites such as found as xenoliths in Hawaiian volcanoes yield melts that are significantly poorer in Fe than ferropicrites. Melts of iron rich peridotite, such as ordinary chondrite or the Martian mantle, provide better matches to the subalkaline ferropicrites. Assuming that the Fe content of a melt at a given temperature is linearly dependant on the Mg-number of the source, The Fe-rich peridotites that were parental to the subalkaline ferropicrites had Mg-numbers between 0.81 and 0.79.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eaLnBrk="1" hangingPunct="1"/>
            <a:r>
              <a:rPr lang="en-CA" smtClean="0"/>
              <a:t>The Fe-contents of subalkaline ferropicrites are similar to those of diferentiated meterorites of the SNC and HED not only in terms of Fe, but also their relatively unusual Ni and Al concentrations. Thus although relatively rare in the terrestrial geologic record, Fe-rich ultramafic magmas are in fact common in the solar system.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pPr eaLnBrk="1" hangingPunct="1"/>
            <a:r>
              <a:rPr lang="en-CA" smtClean="0"/>
              <a:t>The Mg/Si vs Al/Si plot is commonly used to differentiate the parental affinities of various solar system bodies. The terrestrial ultramafic rocks including Archean volcanic and plutonic rocks and peridotite xenoliths plot along a negatively sloping terrestrial fractionation line. The SNC meteorites along with direct analyses from Mars plot along the Mars fractionation line. Neorchean ferropicrites plot below the Earth fractionation line, and closer to the fractionation lines expected for chondritic mantle compositions.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r>
              <a:rPr lang="en-CA" smtClean="0"/>
              <a:t>Modern terrestrial basalts and picrites from all tectonic settings show a limited range of iron contents, shown here on this FeOTOT histogram. Rocks with FeOTOT contents that exceed 13 wt. % are rare and limited to evolved basalts of the tholeiitic series. On this MgO vs. FeO plot it can be seen that the FeO contents of terrestrial picrites and high Mg-basalts mostly match those produced by experimental melting of “pyrolitic” mantle peridotite xenoliths (i.e. those having Mg-numbers between 0.88 and 0.92). The more iron rich lavas from Hawaii require the melting of slightly more Fe-rich peridotite with an Mg-number of 0.85.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en-CA" smtClean="0"/>
              <a:t>Archean mafic and ultramafic rocks, here represented by the rocks of the Superior Province and including komatiites, and tholeiitic and calc-alkaline basalts show similar FeO contents to modern day mafic and ultramafic rocks. However, a relatively small b,ut significant proportion of the Archean rocks of the Superior Province show FeO contents that exceed 13 wt. %. The low abundance of these rocks suggests that they were derived from volumetrically minor heterogeneities within the Archean mantle and we will explore the nature of these heterogeneities  in this talk. For the remainder of this talk the FeO-rich mafic and ultramafic rocks and their related intrusives will be referred to as ferropicrites.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r>
              <a:rPr lang="en-CA" smtClean="0"/>
              <a:t>A survey of literature and geochemical databases shows that Fe-rich Archean rocks aren’t limited to the Superior Province.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r>
              <a:rPr lang="en-CA" smtClean="0"/>
              <a:t>In fact, in addition to the northeastern, southern and western Superior Province Archean ferropicrites are present on 5 other cratons. The Slave, W. Churchill, Yilgarn, Kaapvaal and Karelia all host unusually Fe-rich volcanic and intrusive mafic to ultramafic rocks.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eaLnBrk="1" hangingPunct="1"/>
            <a:r>
              <a:rPr lang="en-CA" smtClean="0"/>
              <a:t>Although only a few Archean ferropicrites have been directly dated, it appears that Archean ferropicrites were emplaced approximately 2.7 billion years ago, coeval with the major global mantle melting event that generated a large proportion of the Earth’s continental crust.  </a:t>
            </a:r>
          </a:p>
          <a:p>
            <a:pPr eaLnBrk="1" hangingPunct="1"/>
            <a:r>
              <a:rPr lang="en-CA" smtClean="0"/>
              <a:t>The relative magnitude of this event is illustrated by the strong mode in global igneous and zircon ages. This period is sometimes referred to as the Neoarchean cratonization or craton stabilization. </a:t>
            </a:r>
          </a:p>
          <a:p>
            <a:pPr eaLnBrk="1" hangingPunct="1"/>
            <a:r>
              <a:rPr lang="en-CA" smtClean="0"/>
              <a:t>There are only four known post-Archean ferropicrite occurrences in the world, suggesting that the end of Archean marks an important point in the geochemical evolution of the Earth’s mantle.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r>
              <a:rPr lang="en-CA" smtClean="0"/>
              <a:t>Ferropicrites, are characterized by low Al concentrations, which are lower than those of the more common Fe-poor igneous rocks at equal MgO contents. Their corresponding low Al2O3/TiO2 ratios have in some cases led to misclassification as low Al-komatiites.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CA" smtClean="0"/>
              <a:t>Based on trace element profiles, 2 distinct types of Neoarchean ferropicrites are recognized. Alkaline ferropicrites have trace-element concentrations that resemble those of modern ocean island basalts (OIB). Isotopic studies of alkaline ferropicrites in the Slave and western Superior Province, suggest that they derive from sources with a short history of trace element enrichment and with a history of prior depletion. The “sub-alkaline” ferropicrites are decisively non alkaline and show low Nb/Y ratios.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pPr eaLnBrk="1" hangingPunct="1"/>
            <a:r>
              <a:rPr lang="en-CA" smtClean="0"/>
              <a:t>The Ni contents of the alkaline ferropicrites, shown on this Ni vs. MgO diagram, are higher than the contents of primary melts in equilibrium with the normal “pyrolitic” terrestrial mantle. Moreover, when corrected for the effects of fractional crystallization and accumulation alkaline ferropicrites have Ni contents similar to those of Hawaiian olivine tholeiites, which have been used to argue for an secondary pyroxenite source formed by metasomatism of Ni-rich peridotite. In contrast, the subalkaline ferropicrites have low Ni contents.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CF2D827-4985-4F44-A338-47F8AF6D88B7}" type="datetime1">
              <a:rPr lang="en-CA"/>
              <a:pPr>
                <a:defRPr/>
              </a:pPr>
              <a:t>2014-11-01</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31F04E94-8E51-4E5D-8052-E8B7DF2E1A2D}"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14F47ED-A7CE-4BD0-A9EE-D898D8C802A1}" type="datetime1">
              <a:rPr lang="en-CA"/>
              <a:pPr>
                <a:defRPr/>
              </a:pPr>
              <a:t>2014-11-01</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742B2CEA-7BC5-4100-BF42-A40265A049E9}"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E0715F5-B4FE-4EC7-BD0B-923944368ED2}" type="datetime1">
              <a:rPr lang="en-CA"/>
              <a:pPr>
                <a:defRPr/>
              </a:pPr>
              <a:t>2014-11-01</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86406563-F0EB-492A-A42E-0D5434CD4CB6}"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6B8226A-C22A-4752-B2AF-989FAD9048B5}" type="datetime1">
              <a:rPr lang="en-CA"/>
              <a:pPr>
                <a:defRPr/>
              </a:pPr>
              <a:t>2014-11-01</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AAC33B9D-AE73-478B-AA27-9E20783438F7}"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E40C68D-81F6-4209-B13D-84BE2CBE39B3}" type="datetime1">
              <a:rPr lang="en-CA"/>
              <a:pPr>
                <a:defRPr/>
              </a:pPr>
              <a:t>2014-11-01</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9498B203-876F-4393-B74C-73B90442A749}"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9E8D19A-7256-4B7F-A03F-C11E86D86B3E}" type="datetime1">
              <a:rPr lang="en-CA"/>
              <a:pPr>
                <a:defRPr/>
              </a:pPr>
              <a:t>2014-11-01</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7FE3D68A-FDD4-4ADD-A333-C04D1836FB56}"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0527FF1-A95E-41A9-9595-EDA93C9EE58A}" type="datetime1">
              <a:rPr lang="en-CA"/>
              <a:pPr>
                <a:defRPr/>
              </a:pPr>
              <a:t>2014-11-01</a:t>
            </a:fld>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8D7DA9CA-C67D-4D26-84A5-23432BB2A173}"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921CB76-46B2-4E3B-B45C-6D0BF68DD375}" type="datetime1">
              <a:rPr lang="en-CA"/>
              <a:pPr>
                <a:defRPr/>
              </a:pPr>
              <a:t>2014-11-01</a:t>
            </a:fld>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6311A872-170D-4614-B197-8F22647B9EDB}"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F2D23D7-96D1-452A-AE55-01876DE7CE3E}" type="datetime1">
              <a:rPr lang="en-CA"/>
              <a:pPr>
                <a:defRPr/>
              </a:pPr>
              <a:t>2014-11-01</a:t>
            </a:fld>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3A47758C-5771-4E3A-A656-18E0FC3D109C}"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B2328C-882C-4881-B7DA-122C5172C772}" type="datetime1">
              <a:rPr lang="en-CA"/>
              <a:pPr>
                <a:defRPr/>
              </a:pPr>
              <a:t>2014-11-01</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E8FE3CAC-246D-4D67-B525-CDD3DB1DA45C}"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3BBA79-7529-42B5-96EE-E8223E6AD17B}" type="datetime1">
              <a:rPr lang="en-CA"/>
              <a:pPr>
                <a:defRPr/>
              </a:pPr>
              <a:t>2014-11-01</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333E3933-BA62-45A7-9E2A-E7A9B66FE906}"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901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lvl1pPr>
          </a:lstStyle>
          <a:p>
            <a:pPr>
              <a:defRPr/>
            </a:pPr>
            <a:fld id="{AE6B769D-1E27-4F96-8FED-4EAFBE49BDB1}" type="datetime1">
              <a:rPr lang="en-CA"/>
              <a:pPr>
                <a:defRPr/>
              </a:pPr>
              <a:t>2014-11-01</a:t>
            </a:fld>
            <a:endParaRPr lang="en-CA"/>
          </a:p>
        </p:txBody>
      </p:sp>
      <p:sp>
        <p:nvSpPr>
          <p:cNvPr id="901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a:lvl1pPr>
          </a:lstStyle>
          <a:p>
            <a:pPr>
              <a:defRPr/>
            </a:pPr>
            <a:endParaRPr lang="en-CA"/>
          </a:p>
        </p:txBody>
      </p:sp>
      <p:sp>
        <p:nvSpPr>
          <p:cNvPr id="901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lvl1pPr>
          </a:lstStyle>
          <a:p>
            <a:pPr>
              <a:defRPr/>
            </a:pPr>
            <a:fld id="{0E96524D-EC30-4C3D-BCE3-03DB5727EF74}"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2"/>
          <p:cNvSpPr>
            <a:spLocks noGrp="1"/>
          </p:cNvSpPr>
          <p:nvPr>
            <p:ph type="subTitle" idx="4294967295"/>
          </p:nvPr>
        </p:nvSpPr>
        <p:spPr>
          <a:xfrm>
            <a:off x="1979613" y="3789363"/>
            <a:ext cx="5400675" cy="1201737"/>
          </a:xfrm>
        </p:spPr>
        <p:txBody>
          <a:bodyPr lIns="45720" rIns="45720"/>
          <a:lstStyle/>
          <a:p>
            <a:pPr marL="0" indent="0" algn="ctr" eaLnBrk="1" hangingPunct="1">
              <a:lnSpc>
                <a:spcPct val="90000"/>
              </a:lnSpc>
              <a:buFontTx/>
              <a:buNone/>
            </a:pPr>
            <a:r>
              <a:rPr lang="en-CA" sz="2100" i="1" smtClean="0"/>
              <a:t>Dejan Milidragovic and Don Francis </a:t>
            </a:r>
          </a:p>
          <a:p>
            <a:pPr marL="0" indent="0" algn="ctr" eaLnBrk="1" hangingPunct="1">
              <a:lnSpc>
                <a:spcPct val="90000"/>
              </a:lnSpc>
              <a:buFontTx/>
              <a:buNone/>
            </a:pPr>
            <a:r>
              <a:rPr lang="en-CA" sz="2100" i="1" smtClean="0"/>
              <a:t>Department of Earth and Planetary Sciences</a:t>
            </a:r>
          </a:p>
          <a:p>
            <a:pPr marL="0" indent="0" algn="ctr" eaLnBrk="1" hangingPunct="1">
              <a:lnSpc>
                <a:spcPct val="90000"/>
              </a:lnSpc>
              <a:buFontTx/>
              <a:buNone/>
            </a:pPr>
            <a:r>
              <a:rPr lang="en-CA" sz="2100" i="1" smtClean="0"/>
              <a:t>McGill University</a:t>
            </a:r>
          </a:p>
        </p:txBody>
      </p:sp>
      <p:grpSp>
        <p:nvGrpSpPr>
          <p:cNvPr id="15362" name="Group 4"/>
          <p:cNvGrpSpPr>
            <a:grpSpLocks/>
          </p:cNvGrpSpPr>
          <p:nvPr/>
        </p:nvGrpSpPr>
        <p:grpSpPr bwMode="auto">
          <a:xfrm>
            <a:off x="1127125" y="0"/>
            <a:ext cx="2952750" cy="735013"/>
            <a:chOff x="-703" y="0"/>
            <a:chExt cx="2404" cy="690"/>
          </a:xfrm>
        </p:grpSpPr>
        <p:pic>
          <p:nvPicPr>
            <p:cNvPr id="15369" name="Picture 5"/>
            <p:cNvPicPr>
              <a:picLocks noChangeAspect="1" noChangeArrowheads="1"/>
            </p:cNvPicPr>
            <p:nvPr/>
          </p:nvPicPr>
          <p:blipFill>
            <a:blip r:embed="rId3"/>
            <a:srcRect l="70253" r="3168"/>
            <a:stretch>
              <a:fillRect/>
            </a:stretch>
          </p:blipFill>
          <p:spPr bwMode="auto">
            <a:xfrm>
              <a:off x="-204" y="0"/>
              <a:ext cx="1905" cy="690"/>
            </a:xfrm>
            <a:prstGeom prst="rect">
              <a:avLst/>
            </a:prstGeom>
            <a:noFill/>
            <a:ln w="9525">
              <a:noFill/>
              <a:miter lim="800000"/>
              <a:headEnd/>
              <a:tailEnd/>
            </a:ln>
          </p:spPr>
        </p:pic>
        <p:pic>
          <p:nvPicPr>
            <p:cNvPr id="15370" name="Picture 6"/>
            <p:cNvPicPr>
              <a:picLocks noChangeAspect="1" noChangeArrowheads="1"/>
            </p:cNvPicPr>
            <p:nvPr/>
          </p:nvPicPr>
          <p:blipFill>
            <a:blip r:embed="rId3"/>
            <a:srcRect l="1270" r="91768"/>
            <a:stretch>
              <a:fillRect/>
            </a:stretch>
          </p:blipFill>
          <p:spPr bwMode="auto">
            <a:xfrm>
              <a:off x="-703" y="0"/>
              <a:ext cx="499" cy="690"/>
            </a:xfrm>
            <a:prstGeom prst="rect">
              <a:avLst/>
            </a:prstGeom>
            <a:noFill/>
            <a:ln w="9525">
              <a:noFill/>
              <a:miter lim="800000"/>
              <a:headEnd/>
              <a:tailEnd/>
            </a:ln>
          </p:spPr>
        </p:pic>
      </p:grpSp>
      <p:pic>
        <p:nvPicPr>
          <p:cNvPr id="15363" name="Picture 8" descr="People Discovery Innovation"/>
          <p:cNvPicPr>
            <a:picLocks noChangeAspect="1" noChangeArrowheads="1"/>
          </p:cNvPicPr>
          <p:nvPr/>
        </p:nvPicPr>
        <p:blipFill>
          <a:blip r:embed="rId4"/>
          <a:srcRect/>
          <a:stretch>
            <a:fillRect/>
          </a:stretch>
        </p:blipFill>
        <p:spPr bwMode="auto">
          <a:xfrm>
            <a:off x="0" y="0"/>
            <a:ext cx="1152525" cy="762000"/>
          </a:xfrm>
          <a:prstGeom prst="rect">
            <a:avLst/>
          </a:prstGeom>
          <a:noFill/>
          <a:ln w="9525">
            <a:noFill/>
            <a:miter lim="800000"/>
            <a:headEnd/>
            <a:tailEnd/>
          </a:ln>
        </p:spPr>
      </p:pic>
      <p:sp>
        <p:nvSpPr>
          <p:cNvPr id="15364" name="Rectangle 11"/>
          <p:cNvSpPr>
            <a:spLocks noChangeArrowheads="1"/>
          </p:cNvSpPr>
          <p:nvPr/>
        </p:nvSpPr>
        <p:spPr bwMode="auto">
          <a:xfrm>
            <a:off x="900113" y="1628775"/>
            <a:ext cx="7272337" cy="1655763"/>
          </a:xfrm>
          <a:prstGeom prst="rect">
            <a:avLst/>
          </a:prstGeom>
          <a:solidFill>
            <a:srgbClr val="969696"/>
          </a:solidFill>
          <a:ln w="9525">
            <a:noFill/>
            <a:miter lim="800000"/>
            <a:headEnd/>
            <a:tailEnd/>
          </a:ln>
        </p:spPr>
        <p:txBody>
          <a:bodyPr wrap="none" anchor="ctr"/>
          <a:lstStyle/>
          <a:p>
            <a:endParaRPr lang="en-CA"/>
          </a:p>
        </p:txBody>
      </p:sp>
      <p:sp>
        <p:nvSpPr>
          <p:cNvPr id="15365" name="Text Box 9"/>
          <p:cNvSpPr txBox="1">
            <a:spLocks noChangeArrowheads="1"/>
          </p:cNvSpPr>
          <p:nvPr/>
        </p:nvSpPr>
        <p:spPr bwMode="auto">
          <a:xfrm>
            <a:off x="1063625" y="1871663"/>
            <a:ext cx="6842125" cy="914400"/>
          </a:xfrm>
          <a:prstGeom prst="rect">
            <a:avLst/>
          </a:prstGeom>
          <a:noFill/>
          <a:ln w="9525">
            <a:noFill/>
            <a:miter lim="800000"/>
            <a:headEnd/>
            <a:tailEnd/>
          </a:ln>
        </p:spPr>
        <p:txBody>
          <a:bodyPr>
            <a:spAutoFit/>
          </a:bodyPr>
          <a:lstStyle/>
          <a:p>
            <a:pPr algn="ctr"/>
            <a:r>
              <a:rPr lang="en-CA" sz="4000" b="1" baseline="-25000"/>
              <a:t>Picrite evidence for widespread Fe-rich heterogeneities in the Archean mantle</a:t>
            </a:r>
          </a:p>
        </p:txBody>
      </p:sp>
      <p:sp>
        <p:nvSpPr>
          <p:cNvPr id="15366" name="Text Box 8"/>
          <p:cNvSpPr txBox="1">
            <a:spLocks noChangeArrowheads="1"/>
          </p:cNvSpPr>
          <p:nvPr/>
        </p:nvSpPr>
        <p:spPr bwMode="auto">
          <a:xfrm>
            <a:off x="5775325" y="5176838"/>
            <a:ext cx="184150" cy="366712"/>
          </a:xfrm>
          <a:prstGeom prst="rect">
            <a:avLst/>
          </a:prstGeom>
          <a:noFill/>
          <a:ln w="9525">
            <a:noFill/>
            <a:miter lim="800000"/>
            <a:headEnd/>
            <a:tailEnd/>
          </a:ln>
        </p:spPr>
        <p:txBody>
          <a:bodyPr wrap="none">
            <a:spAutoFit/>
          </a:bodyPr>
          <a:lstStyle/>
          <a:p>
            <a:endParaRPr lang="en-CA"/>
          </a:p>
        </p:txBody>
      </p:sp>
      <p:sp>
        <p:nvSpPr>
          <p:cNvPr id="15367" name="Text Box 10"/>
          <p:cNvSpPr txBox="1">
            <a:spLocks noChangeArrowheads="1"/>
          </p:cNvSpPr>
          <p:nvPr/>
        </p:nvSpPr>
        <p:spPr bwMode="auto">
          <a:xfrm>
            <a:off x="903288" y="5843588"/>
            <a:ext cx="3927475" cy="581025"/>
          </a:xfrm>
          <a:prstGeom prst="rect">
            <a:avLst/>
          </a:prstGeom>
          <a:noFill/>
          <a:ln w="9525">
            <a:noFill/>
            <a:miter lim="800000"/>
            <a:headEnd/>
            <a:tailEnd/>
          </a:ln>
        </p:spPr>
        <p:txBody>
          <a:bodyPr>
            <a:spAutoFit/>
          </a:bodyPr>
          <a:lstStyle/>
          <a:p>
            <a:r>
              <a:rPr lang="en-CA" sz="1600" i="1">
                <a:solidFill>
                  <a:srgbClr val="4D4D4D"/>
                </a:solidFill>
              </a:rPr>
              <a:t>Magmas and their sources: A tribute to the distinguished career of Fred Frey</a:t>
            </a:r>
          </a:p>
        </p:txBody>
      </p:sp>
      <p:pic>
        <p:nvPicPr>
          <p:cNvPr id="15368" name="Picture 12" descr="[Visit Client Website]"/>
          <p:cNvPicPr>
            <a:picLocks noChangeAspect="1" noChangeArrowheads="1"/>
          </p:cNvPicPr>
          <p:nvPr/>
        </p:nvPicPr>
        <p:blipFill>
          <a:blip r:embed="rId5"/>
          <a:srcRect/>
          <a:stretch>
            <a:fillRect/>
          </a:stretch>
        </p:blipFill>
        <p:spPr bwMode="auto">
          <a:xfrm>
            <a:off x="4643438" y="5734050"/>
            <a:ext cx="4500562" cy="76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2"/>
          </p:nvPr>
        </p:nvSpPr>
        <p:spPr>
          <a:xfrm>
            <a:off x="7010400" y="6400800"/>
            <a:ext cx="2133600" cy="457200"/>
          </a:xfrm>
          <a:noFill/>
        </p:spPr>
        <p:txBody>
          <a:bodyPr/>
          <a:lstStyle/>
          <a:p>
            <a:fld id="{30011CB4-6824-4779-8518-56D6AE608688}" type="slidenum">
              <a:rPr lang="en-CA" altLang="en-US" sz="1000" smtClean="0"/>
              <a:pPr/>
              <a:t>10</a:t>
            </a:fld>
            <a:r>
              <a:rPr lang="en-CA" altLang="en-US" sz="1000" smtClean="0"/>
              <a:t>/18</a:t>
            </a:r>
          </a:p>
        </p:txBody>
      </p:sp>
      <p:sp>
        <p:nvSpPr>
          <p:cNvPr id="33794" name="Text Box 2"/>
          <p:cNvSpPr txBox="1">
            <a:spLocks noChangeArrowheads="1"/>
          </p:cNvSpPr>
          <p:nvPr/>
        </p:nvSpPr>
        <p:spPr bwMode="auto">
          <a:xfrm>
            <a:off x="0" y="0"/>
            <a:ext cx="8280400" cy="549275"/>
          </a:xfrm>
          <a:prstGeom prst="rect">
            <a:avLst/>
          </a:prstGeom>
          <a:noFill/>
          <a:ln w="9525">
            <a:noFill/>
            <a:miter lim="800000"/>
            <a:headEnd/>
            <a:tailEnd/>
          </a:ln>
        </p:spPr>
        <p:txBody>
          <a:bodyPr>
            <a:spAutoFit/>
          </a:bodyPr>
          <a:lstStyle/>
          <a:p>
            <a:r>
              <a:rPr lang="en-CA" sz="3000" b="1"/>
              <a:t>4. Insights into Neoarchean mantle</a:t>
            </a:r>
          </a:p>
        </p:txBody>
      </p:sp>
      <p:grpSp>
        <p:nvGrpSpPr>
          <p:cNvPr id="33795" name="Group 41"/>
          <p:cNvGrpSpPr>
            <a:grpSpLocks/>
          </p:cNvGrpSpPr>
          <p:nvPr/>
        </p:nvGrpSpPr>
        <p:grpSpPr bwMode="auto">
          <a:xfrm>
            <a:off x="323850" y="2060575"/>
            <a:ext cx="8205788" cy="4324350"/>
            <a:chOff x="204" y="1253"/>
            <a:chExt cx="5169" cy="2724"/>
          </a:xfrm>
        </p:grpSpPr>
        <p:sp>
          <p:nvSpPr>
            <p:cNvPr id="33815" name="Text Box 26"/>
            <p:cNvSpPr txBox="1">
              <a:spLocks noChangeArrowheads="1"/>
            </p:cNvSpPr>
            <p:nvPr/>
          </p:nvSpPr>
          <p:spPr bwMode="auto">
            <a:xfrm>
              <a:off x="793" y="3793"/>
              <a:ext cx="1315" cy="154"/>
            </a:xfrm>
            <a:prstGeom prst="rect">
              <a:avLst/>
            </a:prstGeom>
            <a:noFill/>
            <a:ln w="9525">
              <a:noFill/>
              <a:miter lim="800000"/>
              <a:headEnd/>
              <a:tailEnd/>
            </a:ln>
          </p:spPr>
          <p:txBody>
            <a:bodyPr>
              <a:spAutoFit/>
            </a:bodyPr>
            <a:lstStyle/>
            <a:p>
              <a:r>
                <a:rPr lang="en-CA" sz="1000" i="1"/>
                <a:t>Modified from Tuff et al. (2005)</a:t>
              </a:r>
            </a:p>
          </p:txBody>
        </p:sp>
        <p:pic>
          <p:nvPicPr>
            <p:cNvPr id="33816" name="Picture 9"/>
            <p:cNvPicPr>
              <a:picLocks noChangeAspect="1" noChangeArrowheads="1"/>
            </p:cNvPicPr>
            <p:nvPr/>
          </p:nvPicPr>
          <p:blipFill>
            <a:blip r:embed="rId3"/>
            <a:srcRect/>
            <a:stretch>
              <a:fillRect/>
            </a:stretch>
          </p:blipFill>
          <p:spPr bwMode="auto">
            <a:xfrm>
              <a:off x="521" y="1253"/>
              <a:ext cx="4852" cy="2368"/>
            </a:xfrm>
            <a:prstGeom prst="rect">
              <a:avLst/>
            </a:prstGeom>
            <a:noFill/>
            <a:ln w="9525">
              <a:noFill/>
              <a:miter lim="800000"/>
              <a:headEnd/>
              <a:tailEnd/>
            </a:ln>
          </p:spPr>
        </p:pic>
        <p:sp>
          <p:nvSpPr>
            <p:cNvPr id="33817" name="Text Box 13"/>
            <p:cNvSpPr txBox="1">
              <a:spLocks noChangeArrowheads="1"/>
            </p:cNvSpPr>
            <p:nvPr/>
          </p:nvSpPr>
          <p:spPr bwMode="auto">
            <a:xfrm rot="-5400000">
              <a:off x="-299" y="2423"/>
              <a:ext cx="1238" cy="231"/>
            </a:xfrm>
            <a:prstGeom prst="rect">
              <a:avLst/>
            </a:prstGeom>
            <a:noFill/>
            <a:ln w="9525">
              <a:noFill/>
              <a:miter lim="800000"/>
              <a:headEnd/>
              <a:tailEnd/>
            </a:ln>
          </p:spPr>
          <p:txBody>
            <a:bodyPr wrap="none">
              <a:spAutoFit/>
            </a:bodyPr>
            <a:lstStyle/>
            <a:p>
              <a:r>
                <a:rPr lang="en-CA"/>
                <a:t>Temperature (°C)</a:t>
              </a:r>
            </a:p>
          </p:txBody>
        </p:sp>
        <p:grpSp>
          <p:nvGrpSpPr>
            <p:cNvPr id="33818" name="Group 26"/>
            <p:cNvGrpSpPr>
              <a:grpSpLocks/>
            </p:cNvGrpSpPr>
            <p:nvPr/>
          </p:nvGrpSpPr>
          <p:grpSpPr bwMode="auto">
            <a:xfrm>
              <a:off x="844" y="3594"/>
              <a:ext cx="4304" cy="383"/>
              <a:chOff x="884" y="3838"/>
              <a:chExt cx="3595" cy="332"/>
            </a:xfrm>
          </p:grpSpPr>
          <p:sp>
            <p:nvSpPr>
              <p:cNvPr id="33830" name="Text Box 16"/>
              <p:cNvSpPr txBox="1">
                <a:spLocks noChangeArrowheads="1"/>
              </p:cNvSpPr>
              <p:nvPr/>
            </p:nvSpPr>
            <p:spPr bwMode="auto">
              <a:xfrm>
                <a:off x="2264" y="3970"/>
                <a:ext cx="1116" cy="200"/>
              </a:xfrm>
              <a:prstGeom prst="rect">
                <a:avLst/>
              </a:prstGeom>
              <a:noFill/>
              <a:ln w="9525">
                <a:noFill/>
                <a:miter lim="800000"/>
                <a:headEnd/>
                <a:tailEnd/>
              </a:ln>
            </p:spPr>
            <p:txBody>
              <a:bodyPr>
                <a:spAutoFit/>
              </a:bodyPr>
              <a:lstStyle/>
              <a:p>
                <a:r>
                  <a:rPr lang="en-CA"/>
                  <a:t>Pressure (GPa)</a:t>
                </a:r>
              </a:p>
            </p:txBody>
          </p:sp>
          <p:grpSp>
            <p:nvGrpSpPr>
              <p:cNvPr id="33831" name="Group 25"/>
              <p:cNvGrpSpPr>
                <a:grpSpLocks/>
              </p:cNvGrpSpPr>
              <p:nvPr/>
            </p:nvGrpSpPr>
            <p:grpSpPr bwMode="auto">
              <a:xfrm>
                <a:off x="884" y="3838"/>
                <a:ext cx="3595" cy="200"/>
                <a:chOff x="884" y="3838"/>
                <a:chExt cx="3595" cy="200"/>
              </a:xfrm>
            </p:grpSpPr>
            <p:sp>
              <p:nvSpPr>
                <p:cNvPr id="33832" name="Text Box 17"/>
                <p:cNvSpPr txBox="1">
                  <a:spLocks noChangeArrowheads="1"/>
                </p:cNvSpPr>
                <p:nvPr/>
              </p:nvSpPr>
              <p:spPr bwMode="auto">
                <a:xfrm>
                  <a:off x="884" y="3838"/>
                  <a:ext cx="164" cy="200"/>
                </a:xfrm>
                <a:prstGeom prst="rect">
                  <a:avLst/>
                </a:prstGeom>
                <a:noFill/>
                <a:ln w="9525">
                  <a:noFill/>
                  <a:miter lim="800000"/>
                  <a:headEnd/>
                  <a:tailEnd/>
                </a:ln>
              </p:spPr>
              <p:txBody>
                <a:bodyPr wrap="none">
                  <a:spAutoFit/>
                </a:bodyPr>
                <a:lstStyle/>
                <a:p>
                  <a:r>
                    <a:rPr lang="en-CA"/>
                    <a:t>0</a:t>
                  </a:r>
                </a:p>
              </p:txBody>
            </p:sp>
            <p:sp>
              <p:nvSpPr>
                <p:cNvPr id="33833" name="Text Box 18"/>
                <p:cNvSpPr txBox="1">
                  <a:spLocks noChangeArrowheads="1"/>
                </p:cNvSpPr>
                <p:nvPr/>
              </p:nvSpPr>
              <p:spPr bwMode="auto">
                <a:xfrm>
                  <a:off x="1383" y="3838"/>
                  <a:ext cx="163" cy="200"/>
                </a:xfrm>
                <a:prstGeom prst="rect">
                  <a:avLst/>
                </a:prstGeom>
                <a:noFill/>
                <a:ln w="9525">
                  <a:noFill/>
                  <a:miter lim="800000"/>
                  <a:headEnd/>
                  <a:tailEnd/>
                </a:ln>
              </p:spPr>
              <p:txBody>
                <a:bodyPr wrap="none">
                  <a:spAutoFit/>
                </a:bodyPr>
                <a:lstStyle/>
                <a:p>
                  <a:r>
                    <a:rPr lang="en-CA"/>
                    <a:t>1</a:t>
                  </a:r>
                </a:p>
              </p:txBody>
            </p:sp>
            <p:sp>
              <p:nvSpPr>
                <p:cNvPr id="33834" name="Text Box 19"/>
                <p:cNvSpPr txBox="1">
                  <a:spLocks noChangeArrowheads="1"/>
                </p:cNvSpPr>
                <p:nvPr/>
              </p:nvSpPr>
              <p:spPr bwMode="auto">
                <a:xfrm>
                  <a:off x="1872" y="3838"/>
                  <a:ext cx="164" cy="200"/>
                </a:xfrm>
                <a:prstGeom prst="rect">
                  <a:avLst/>
                </a:prstGeom>
                <a:noFill/>
                <a:ln w="9525">
                  <a:noFill/>
                  <a:miter lim="800000"/>
                  <a:headEnd/>
                  <a:tailEnd/>
                </a:ln>
              </p:spPr>
              <p:txBody>
                <a:bodyPr wrap="none">
                  <a:spAutoFit/>
                </a:bodyPr>
                <a:lstStyle/>
                <a:p>
                  <a:r>
                    <a:rPr lang="en-CA"/>
                    <a:t>2</a:t>
                  </a:r>
                </a:p>
              </p:txBody>
            </p:sp>
            <p:sp>
              <p:nvSpPr>
                <p:cNvPr id="33835" name="Text Box 20"/>
                <p:cNvSpPr txBox="1">
                  <a:spLocks noChangeArrowheads="1"/>
                </p:cNvSpPr>
                <p:nvPr/>
              </p:nvSpPr>
              <p:spPr bwMode="auto">
                <a:xfrm>
                  <a:off x="2371" y="3838"/>
                  <a:ext cx="163" cy="200"/>
                </a:xfrm>
                <a:prstGeom prst="rect">
                  <a:avLst/>
                </a:prstGeom>
                <a:noFill/>
                <a:ln w="9525">
                  <a:noFill/>
                  <a:miter lim="800000"/>
                  <a:headEnd/>
                  <a:tailEnd/>
                </a:ln>
              </p:spPr>
              <p:txBody>
                <a:bodyPr wrap="none">
                  <a:spAutoFit/>
                </a:bodyPr>
                <a:lstStyle/>
                <a:p>
                  <a:r>
                    <a:rPr lang="en-CA"/>
                    <a:t>3</a:t>
                  </a:r>
                </a:p>
              </p:txBody>
            </p:sp>
            <p:sp>
              <p:nvSpPr>
                <p:cNvPr id="33836" name="Text Box 21"/>
                <p:cNvSpPr txBox="1">
                  <a:spLocks noChangeArrowheads="1"/>
                </p:cNvSpPr>
                <p:nvPr/>
              </p:nvSpPr>
              <p:spPr bwMode="auto">
                <a:xfrm>
                  <a:off x="2839" y="3838"/>
                  <a:ext cx="164" cy="200"/>
                </a:xfrm>
                <a:prstGeom prst="rect">
                  <a:avLst/>
                </a:prstGeom>
                <a:noFill/>
                <a:ln w="9525">
                  <a:noFill/>
                  <a:miter lim="800000"/>
                  <a:headEnd/>
                  <a:tailEnd/>
                </a:ln>
              </p:spPr>
              <p:txBody>
                <a:bodyPr wrap="none">
                  <a:spAutoFit/>
                </a:bodyPr>
                <a:lstStyle/>
                <a:p>
                  <a:r>
                    <a:rPr lang="en-CA"/>
                    <a:t>4</a:t>
                  </a:r>
                </a:p>
              </p:txBody>
            </p:sp>
            <p:sp>
              <p:nvSpPr>
                <p:cNvPr id="33837" name="Text Box 22"/>
                <p:cNvSpPr txBox="1">
                  <a:spLocks noChangeArrowheads="1"/>
                </p:cNvSpPr>
                <p:nvPr/>
              </p:nvSpPr>
              <p:spPr bwMode="auto">
                <a:xfrm>
                  <a:off x="3338" y="3838"/>
                  <a:ext cx="164" cy="200"/>
                </a:xfrm>
                <a:prstGeom prst="rect">
                  <a:avLst/>
                </a:prstGeom>
                <a:noFill/>
                <a:ln w="9525">
                  <a:noFill/>
                  <a:miter lim="800000"/>
                  <a:headEnd/>
                  <a:tailEnd/>
                </a:ln>
              </p:spPr>
              <p:txBody>
                <a:bodyPr wrap="none">
                  <a:spAutoFit/>
                </a:bodyPr>
                <a:lstStyle/>
                <a:p>
                  <a:r>
                    <a:rPr lang="en-CA"/>
                    <a:t>5</a:t>
                  </a:r>
                </a:p>
              </p:txBody>
            </p:sp>
            <p:sp>
              <p:nvSpPr>
                <p:cNvPr id="33838" name="Text Box 23"/>
                <p:cNvSpPr txBox="1">
                  <a:spLocks noChangeArrowheads="1"/>
                </p:cNvSpPr>
                <p:nvPr/>
              </p:nvSpPr>
              <p:spPr bwMode="auto">
                <a:xfrm>
                  <a:off x="3830" y="3838"/>
                  <a:ext cx="164" cy="200"/>
                </a:xfrm>
                <a:prstGeom prst="rect">
                  <a:avLst/>
                </a:prstGeom>
                <a:noFill/>
                <a:ln w="9525">
                  <a:noFill/>
                  <a:miter lim="800000"/>
                  <a:headEnd/>
                  <a:tailEnd/>
                </a:ln>
              </p:spPr>
              <p:txBody>
                <a:bodyPr wrap="none">
                  <a:spAutoFit/>
                </a:bodyPr>
                <a:lstStyle/>
                <a:p>
                  <a:r>
                    <a:rPr lang="en-CA"/>
                    <a:t>6</a:t>
                  </a:r>
                </a:p>
              </p:txBody>
            </p:sp>
            <p:sp>
              <p:nvSpPr>
                <p:cNvPr id="33839" name="Text Box 24"/>
                <p:cNvSpPr txBox="1">
                  <a:spLocks noChangeArrowheads="1"/>
                </p:cNvSpPr>
                <p:nvPr/>
              </p:nvSpPr>
              <p:spPr bwMode="auto">
                <a:xfrm>
                  <a:off x="4313" y="3838"/>
                  <a:ext cx="166" cy="200"/>
                </a:xfrm>
                <a:prstGeom prst="rect">
                  <a:avLst/>
                </a:prstGeom>
                <a:noFill/>
                <a:ln w="9525">
                  <a:noFill/>
                  <a:miter lim="800000"/>
                  <a:headEnd/>
                  <a:tailEnd/>
                </a:ln>
              </p:spPr>
              <p:txBody>
                <a:bodyPr>
                  <a:spAutoFit/>
                </a:bodyPr>
                <a:lstStyle/>
                <a:p>
                  <a:r>
                    <a:rPr lang="en-CA"/>
                    <a:t>7</a:t>
                  </a:r>
                </a:p>
              </p:txBody>
            </p:sp>
          </p:grpSp>
        </p:grpSp>
        <p:grpSp>
          <p:nvGrpSpPr>
            <p:cNvPr id="33819" name="Group 37"/>
            <p:cNvGrpSpPr>
              <a:grpSpLocks/>
            </p:cNvGrpSpPr>
            <p:nvPr/>
          </p:nvGrpSpPr>
          <p:grpSpPr bwMode="auto">
            <a:xfrm>
              <a:off x="473" y="1320"/>
              <a:ext cx="428" cy="2133"/>
              <a:chOff x="521" y="1883"/>
              <a:chExt cx="363" cy="1819"/>
            </a:xfrm>
          </p:grpSpPr>
          <p:sp>
            <p:nvSpPr>
              <p:cNvPr id="33820" name="Rectangle 36"/>
              <p:cNvSpPr>
                <a:spLocks noChangeArrowheads="1"/>
              </p:cNvSpPr>
              <p:nvPr/>
            </p:nvSpPr>
            <p:spPr bwMode="auto">
              <a:xfrm>
                <a:off x="567" y="1888"/>
                <a:ext cx="317" cy="1814"/>
              </a:xfrm>
              <a:prstGeom prst="rect">
                <a:avLst/>
              </a:prstGeom>
              <a:solidFill>
                <a:schemeClr val="bg1"/>
              </a:solidFill>
              <a:ln w="9525">
                <a:noFill/>
                <a:miter lim="800000"/>
                <a:headEnd/>
                <a:tailEnd/>
              </a:ln>
            </p:spPr>
            <p:txBody>
              <a:bodyPr wrap="none" anchor="ctr"/>
              <a:lstStyle/>
              <a:p>
                <a:endParaRPr lang="en-CA" baseline="-25000"/>
              </a:p>
            </p:txBody>
          </p:sp>
          <p:grpSp>
            <p:nvGrpSpPr>
              <p:cNvPr id="33821" name="Group 35"/>
              <p:cNvGrpSpPr>
                <a:grpSpLocks/>
              </p:cNvGrpSpPr>
              <p:nvPr/>
            </p:nvGrpSpPr>
            <p:grpSpPr bwMode="auto">
              <a:xfrm>
                <a:off x="521" y="1883"/>
                <a:ext cx="340" cy="1772"/>
                <a:chOff x="521" y="1883"/>
                <a:chExt cx="340" cy="1772"/>
              </a:xfrm>
            </p:grpSpPr>
            <p:sp>
              <p:nvSpPr>
                <p:cNvPr id="33822" name="Text Box 27"/>
                <p:cNvSpPr txBox="1">
                  <a:spLocks noChangeArrowheads="1"/>
                </p:cNvSpPr>
                <p:nvPr/>
              </p:nvSpPr>
              <p:spPr bwMode="auto">
                <a:xfrm>
                  <a:off x="521" y="1883"/>
                  <a:ext cx="340" cy="181"/>
                </a:xfrm>
                <a:prstGeom prst="rect">
                  <a:avLst/>
                </a:prstGeom>
                <a:noFill/>
                <a:ln w="9525">
                  <a:noFill/>
                  <a:miter lim="800000"/>
                  <a:headEnd/>
                  <a:tailEnd/>
                </a:ln>
              </p:spPr>
              <p:txBody>
                <a:bodyPr wrap="none">
                  <a:spAutoFit/>
                </a:bodyPr>
                <a:lstStyle/>
                <a:p>
                  <a:r>
                    <a:rPr lang="en-CA" sz="1600"/>
                    <a:t>1700</a:t>
                  </a:r>
                </a:p>
              </p:txBody>
            </p:sp>
            <p:sp>
              <p:nvSpPr>
                <p:cNvPr id="33823" name="Text Box 28"/>
                <p:cNvSpPr txBox="1">
                  <a:spLocks noChangeArrowheads="1"/>
                </p:cNvSpPr>
                <p:nvPr/>
              </p:nvSpPr>
              <p:spPr bwMode="auto">
                <a:xfrm>
                  <a:off x="521" y="2115"/>
                  <a:ext cx="340" cy="181"/>
                </a:xfrm>
                <a:prstGeom prst="rect">
                  <a:avLst/>
                </a:prstGeom>
                <a:noFill/>
                <a:ln w="9525">
                  <a:noFill/>
                  <a:miter lim="800000"/>
                  <a:headEnd/>
                  <a:tailEnd/>
                </a:ln>
              </p:spPr>
              <p:txBody>
                <a:bodyPr wrap="none">
                  <a:spAutoFit/>
                </a:bodyPr>
                <a:lstStyle/>
                <a:p>
                  <a:r>
                    <a:rPr lang="en-CA" sz="1600"/>
                    <a:t>1600</a:t>
                  </a:r>
                </a:p>
              </p:txBody>
            </p:sp>
            <p:sp>
              <p:nvSpPr>
                <p:cNvPr id="33824" name="Text Box 29"/>
                <p:cNvSpPr txBox="1">
                  <a:spLocks noChangeArrowheads="1"/>
                </p:cNvSpPr>
                <p:nvPr/>
              </p:nvSpPr>
              <p:spPr bwMode="auto">
                <a:xfrm>
                  <a:off x="521" y="2336"/>
                  <a:ext cx="340" cy="181"/>
                </a:xfrm>
                <a:prstGeom prst="rect">
                  <a:avLst/>
                </a:prstGeom>
                <a:noFill/>
                <a:ln w="9525">
                  <a:noFill/>
                  <a:miter lim="800000"/>
                  <a:headEnd/>
                  <a:tailEnd/>
                </a:ln>
              </p:spPr>
              <p:txBody>
                <a:bodyPr wrap="none">
                  <a:spAutoFit/>
                </a:bodyPr>
                <a:lstStyle/>
                <a:p>
                  <a:r>
                    <a:rPr lang="en-CA" sz="1600"/>
                    <a:t>1500</a:t>
                  </a:r>
                </a:p>
              </p:txBody>
            </p:sp>
            <p:sp>
              <p:nvSpPr>
                <p:cNvPr id="33825" name="Text Box 30"/>
                <p:cNvSpPr txBox="1">
                  <a:spLocks noChangeArrowheads="1"/>
                </p:cNvSpPr>
                <p:nvPr/>
              </p:nvSpPr>
              <p:spPr bwMode="auto">
                <a:xfrm>
                  <a:off x="521" y="2568"/>
                  <a:ext cx="340" cy="181"/>
                </a:xfrm>
                <a:prstGeom prst="rect">
                  <a:avLst/>
                </a:prstGeom>
                <a:noFill/>
                <a:ln w="9525">
                  <a:noFill/>
                  <a:miter lim="800000"/>
                  <a:headEnd/>
                  <a:tailEnd/>
                </a:ln>
              </p:spPr>
              <p:txBody>
                <a:bodyPr wrap="none">
                  <a:spAutoFit/>
                </a:bodyPr>
                <a:lstStyle/>
                <a:p>
                  <a:r>
                    <a:rPr lang="en-CA" sz="1600"/>
                    <a:t>1400</a:t>
                  </a:r>
                </a:p>
              </p:txBody>
            </p:sp>
            <p:sp>
              <p:nvSpPr>
                <p:cNvPr id="33826" name="Text Box 31"/>
                <p:cNvSpPr txBox="1">
                  <a:spLocks noChangeArrowheads="1"/>
                </p:cNvSpPr>
                <p:nvPr/>
              </p:nvSpPr>
              <p:spPr bwMode="auto">
                <a:xfrm>
                  <a:off x="521" y="2795"/>
                  <a:ext cx="340" cy="180"/>
                </a:xfrm>
                <a:prstGeom prst="rect">
                  <a:avLst/>
                </a:prstGeom>
                <a:noFill/>
                <a:ln w="9525">
                  <a:noFill/>
                  <a:miter lim="800000"/>
                  <a:headEnd/>
                  <a:tailEnd/>
                </a:ln>
              </p:spPr>
              <p:txBody>
                <a:bodyPr wrap="none">
                  <a:spAutoFit/>
                </a:bodyPr>
                <a:lstStyle/>
                <a:p>
                  <a:r>
                    <a:rPr lang="en-CA" sz="1600"/>
                    <a:t>1300</a:t>
                  </a:r>
                </a:p>
              </p:txBody>
            </p:sp>
            <p:sp>
              <p:nvSpPr>
                <p:cNvPr id="33827" name="Text Box 32"/>
                <p:cNvSpPr txBox="1">
                  <a:spLocks noChangeArrowheads="1"/>
                </p:cNvSpPr>
                <p:nvPr/>
              </p:nvSpPr>
              <p:spPr bwMode="auto">
                <a:xfrm>
                  <a:off x="521" y="3022"/>
                  <a:ext cx="340" cy="181"/>
                </a:xfrm>
                <a:prstGeom prst="rect">
                  <a:avLst/>
                </a:prstGeom>
                <a:noFill/>
                <a:ln w="9525">
                  <a:noFill/>
                  <a:miter lim="800000"/>
                  <a:headEnd/>
                  <a:tailEnd/>
                </a:ln>
              </p:spPr>
              <p:txBody>
                <a:bodyPr wrap="none">
                  <a:spAutoFit/>
                </a:bodyPr>
                <a:lstStyle/>
                <a:p>
                  <a:r>
                    <a:rPr lang="en-CA" sz="1600"/>
                    <a:t>1200</a:t>
                  </a:r>
                </a:p>
              </p:txBody>
            </p:sp>
            <p:sp>
              <p:nvSpPr>
                <p:cNvPr id="33828" name="Text Box 33"/>
                <p:cNvSpPr txBox="1">
                  <a:spLocks noChangeArrowheads="1"/>
                </p:cNvSpPr>
                <p:nvPr/>
              </p:nvSpPr>
              <p:spPr bwMode="auto">
                <a:xfrm>
                  <a:off x="521" y="3249"/>
                  <a:ext cx="340" cy="181"/>
                </a:xfrm>
                <a:prstGeom prst="rect">
                  <a:avLst/>
                </a:prstGeom>
                <a:noFill/>
                <a:ln w="9525">
                  <a:noFill/>
                  <a:miter lim="800000"/>
                  <a:headEnd/>
                  <a:tailEnd/>
                </a:ln>
              </p:spPr>
              <p:txBody>
                <a:bodyPr wrap="none">
                  <a:spAutoFit/>
                </a:bodyPr>
                <a:lstStyle/>
                <a:p>
                  <a:r>
                    <a:rPr lang="en-CA" sz="1600"/>
                    <a:t>1100</a:t>
                  </a:r>
                </a:p>
              </p:txBody>
            </p:sp>
            <p:sp>
              <p:nvSpPr>
                <p:cNvPr id="33829" name="Text Box 34"/>
                <p:cNvSpPr txBox="1">
                  <a:spLocks noChangeArrowheads="1"/>
                </p:cNvSpPr>
                <p:nvPr/>
              </p:nvSpPr>
              <p:spPr bwMode="auto">
                <a:xfrm>
                  <a:off x="521" y="3475"/>
                  <a:ext cx="340" cy="180"/>
                </a:xfrm>
                <a:prstGeom prst="rect">
                  <a:avLst/>
                </a:prstGeom>
                <a:noFill/>
                <a:ln w="9525">
                  <a:noFill/>
                  <a:miter lim="800000"/>
                  <a:headEnd/>
                  <a:tailEnd/>
                </a:ln>
              </p:spPr>
              <p:txBody>
                <a:bodyPr wrap="none">
                  <a:spAutoFit/>
                </a:bodyPr>
                <a:lstStyle/>
                <a:p>
                  <a:r>
                    <a:rPr lang="en-CA" sz="1600"/>
                    <a:t>1000</a:t>
                  </a:r>
                </a:p>
              </p:txBody>
            </p:sp>
          </p:grpSp>
        </p:grpSp>
      </p:grpSp>
      <p:sp>
        <p:nvSpPr>
          <p:cNvPr id="33796" name="Content Placeholder 1"/>
          <p:cNvSpPr>
            <a:spLocks/>
          </p:cNvSpPr>
          <p:nvPr/>
        </p:nvSpPr>
        <p:spPr bwMode="auto">
          <a:xfrm>
            <a:off x="0" y="549275"/>
            <a:ext cx="9144000" cy="1223963"/>
          </a:xfrm>
          <a:prstGeom prst="rect">
            <a:avLst/>
          </a:prstGeom>
          <a:solidFill>
            <a:srgbClr val="969696"/>
          </a:solidFill>
          <a:ln w="9525">
            <a:noFill/>
            <a:miter lim="800000"/>
            <a:headEnd/>
            <a:tailEnd/>
          </a:ln>
        </p:spPr>
        <p:txBody>
          <a:bodyPr/>
          <a:lstStyle/>
          <a:p>
            <a:pPr marL="365125" indent="-255588">
              <a:spcBef>
                <a:spcPts val="400"/>
              </a:spcBef>
              <a:buClr>
                <a:schemeClr val="tx1"/>
              </a:buClr>
              <a:buSzPct val="68000"/>
              <a:buFont typeface="Wingdings 3" pitchFamily="18" charset="2"/>
              <a:buChar char="}"/>
            </a:pPr>
            <a:r>
              <a:rPr lang="en-CA" sz="2000"/>
              <a:t>2 kinds of Neoarchean ferropicrites</a:t>
            </a:r>
            <a:r>
              <a:rPr lang="en-CA" sz="2000">
                <a:solidFill>
                  <a:schemeClr val="bg1"/>
                </a:solidFill>
              </a:rPr>
              <a:t> </a:t>
            </a:r>
          </a:p>
          <a:p>
            <a:pPr marL="1143000" lvl="2" indent="-228600">
              <a:spcBef>
                <a:spcPts val="400"/>
              </a:spcBef>
              <a:buClr>
                <a:schemeClr val="tx1"/>
              </a:buClr>
              <a:buSzPct val="68000"/>
              <a:buFont typeface="Wingdings 3" pitchFamily="18" charset="2"/>
              <a:buChar char="}"/>
            </a:pPr>
            <a:r>
              <a:rPr lang="en-CA" sz="2000">
                <a:solidFill>
                  <a:srgbClr val="660066"/>
                </a:solidFill>
              </a:rPr>
              <a:t>Alkaline</a:t>
            </a:r>
            <a:r>
              <a:rPr lang="en-CA" sz="2000">
                <a:solidFill>
                  <a:schemeClr val="bg1"/>
                </a:solidFill>
              </a:rPr>
              <a:t> </a:t>
            </a:r>
            <a:r>
              <a:rPr lang="en-CA" sz="2000"/>
              <a:t>– secondary garnet pyroxenite sources?</a:t>
            </a:r>
          </a:p>
          <a:p>
            <a:pPr marL="1143000" lvl="2" indent="-228600">
              <a:spcBef>
                <a:spcPts val="400"/>
              </a:spcBef>
              <a:buClr>
                <a:schemeClr val="tx1"/>
              </a:buClr>
              <a:buSzPct val="68000"/>
              <a:buFont typeface="Wingdings 3" pitchFamily="18" charset="2"/>
              <a:buChar char="}"/>
            </a:pPr>
            <a:r>
              <a:rPr lang="en-CA" sz="2000">
                <a:solidFill>
                  <a:srgbClr val="FFFF00"/>
                </a:solidFill>
              </a:rPr>
              <a:t>Subalkaline </a:t>
            </a:r>
            <a:r>
              <a:rPr lang="en-CA" sz="2000"/>
              <a:t>– garnet-free peridotite sources?</a:t>
            </a:r>
          </a:p>
        </p:txBody>
      </p:sp>
      <p:sp>
        <p:nvSpPr>
          <p:cNvPr id="33797" name="Rectangle 49"/>
          <p:cNvSpPr>
            <a:spLocks noChangeArrowheads="1"/>
          </p:cNvSpPr>
          <p:nvPr/>
        </p:nvSpPr>
        <p:spPr bwMode="auto">
          <a:xfrm rot="-1059530">
            <a:off x="4600575" y="3084513"/>
            <a:ext cx="647700" cy="144462"/>
          </a:xfrm>
          <a:prstGeom prst="rect">
            <a:avLst/>
          </a:prstGeom>
          <a:solidFill>
            <a:schemeClr val="bg1"/>
          </a:solidFill>
          <a:ln w="9525">
            <a:noFill/>
            <a:miter lim="800000"/>
            <a:headEnd/>
            <a:tailEnd/>
          </a:ln>
        </p:spPr>
        <p:txBody>
          <a:bodyPr wrap="none" anchor="ctr"/>
          <a:lstStyle/>
          <a:p>
            <a:endParaRPr lang="en-CA"/>
          </a:p>
        </p:txBody>
      </p:sp>
      <p:grpSp>
        <p:nvGrpSpPr>
          <p:cNvPr id="33798" name="Group 54"/>
          <p:cNvGrpSpPr>
            <a:grpSpLocks/>
          </p:cNvGrpSpPr>
          <p:nvPr/>
        </p:nvGrpSpPr>
        <p:grpSpPr bwMode="auto">
          <a:xfrm>
            <a:off x="1547813" y="1585913"/>
            <a:ext cx="6337300" cy="3340100"/>
            <a:chOff x="975" y="1090"/>
            <a:chExt cx="3992" cy="2104"/>
          </a:xfrm>
        </p:grpSpPr>
        <p:sp>
          <p:nvSpPr>
            <p:cNvPr id="33801" name="Oval 27"/>
            <p:cNvSpPr>
              <a:spLocks noChangeArrowheads="1"/>
            </p:cNvSpPr>
            <p:nvPr/>
          </p:nvSpPr>
          <p:spPr bwMode="auto">
            <a:xfrm>
              <a:off x="2154" y="2133"/>
              <a:ext cx="167" cy="107"/>
            </a:xfrm>
            <a:prstGeom prst="ellipse">
              <a:avLst/>
            </a:prstGeom>
            <a:solidFill>
              <a:srgbClr val="FFFF00"/>
            </a:solidFill>
            <a:ln w="9525">
              <a:solidFill>
                <a:schemeClr val="tx1"/>
              </a:solidFill>
              <a:round/>
              <a:headEnd/>
              <a:tailEnd/>
            </a:ln>
          </p:spPr>
          <p:txBody>
            <a:bodyPr wrap="none" anchor="ctr"/>
            <a:lstStyle/>
            <a:p>
              <a:endParaRPr lang="en-CA"/>
            </a:p>
          </p:txBody>
        </p:sp>
        <p:sp>
          <p:nvSpPr>
            <p:cNvPr id="33802" name="Text Box 29"/>
            <p:cNvSpPr txBox="1">
              <a:spLocks noChangeArrowheads="1"/>
            </p:cNvSpPr>
            <p:nvPr/>
          </p:nvSpPr>
          <p:spPr bwMode="auto">
            <a:xfrm>
              <a:off x="2390" y="2588"/>
              <a:ext cx="780" cy="403"/>
            </a:xfrm>
            <a:prstGeom prst="rect">
              <a:avLst/>
            </a:prstGeom>
            <a:solidFill>
              <a:schemeClr val="bg2"/>
            </a:solidFill>
            <a:ln w="9525">
              <a:noFill/>
              <a:miter lim="800000"/>
              <a:headEnd/>
              <a:tailEnd/>
            </a:ln>
          </p:spPr>
          <p:txBody>
            <a:bodyPr wrap="none">
              <a:spAutoFit/>
            </a:bodyPr>
            <a:lstStyle/>
            <a:p>
              <a:r>
                <a:rPr lang="en-CA" b="1" i="1">
                  <a:solidFill>
                    <a:srgbClr val="FFFF00"/>
                  </a:solidFill>
                </a:rPr>
                <a:t>Peridotite</a:t>
              </a:r>
            </a:p>
            <a:p>
              <a:r>
                <a:rPr lang="en-CA" b="1" i="1">
                  <a:solidFill>
                    <a:srgbClr val="FFFF00"/>
                  </a:solidFill>
                </a:rPr>
                <a:t>(low Ni)</a:t>
              </a:r>
            </a:p>
          </p:txBody>
        </p:sp>
        <p:sp>
          <p:nvSpPr>
            <p:cNvPr id="33803" name="Line 30"/>
            <p:cNvSpPr>
              <a:spLocks noChangeShapeType="1"/>
            </p:cNvSpPr>
            <p:nvPr/>
          </p:nvSpPr>
          <p:spPr bwMode="auto">
            <a:xfrm flipH="1" flipV="1">
              <a:off x="2245" y="2283"/>
              <a:ext cx="279" cy="315"/>
            </a:xfrm>
            <a:prstGeom prst="line">
              <a:avLst/>
            </a:prstGeom>
            <a:noFill/>
            <a:ln w="38100">
              <a:solidFill>
                <a:srgbClr val="FFFF00"/>
              </a:solidFill>
              <a:round/>
              <a:headEnd/>
              <a:tailEnd type="triangle" w="med" len="med"/>
            </a:ln>
          </p:spPr>
          <p:txBody>
            <a:bodyPr/>
            <a:lstStyle/>
            <a:p>
              <a:endParaRPr lang="en-US"/>
            </a:p>
          </p:txBody>
        </p:sp>
        <p:sp>
          <p:nvSpPr>
            <p:cNvPr id="33804" name="Text Box 31"/>
            <p:cNvSpPr txBox="1">
              <a:spLocks noChangeArrowheads="1"/>
            </p:cNvSpPr>
            <p:nvPr/>
          </p:nvSpPr>
          <p:spPr bwMode="auto">
            <a:xfrm>
              <a:off x="3606" y="1090"/>
              <a:ext cx="1361" cy="404"/>
            </a:xfrm>
            <a:prstGeom prst="rect">
              <a:avLst/>
            </a:prstGeom>
            <a:solidFill>
              <a:srgbClr val="C0C0C0"/>
            </a:solidFill>
            <a:ln w="9525">
              <a:noFill/>
              <a:miter lim="800000"/>
              <a:headEnd/>
              <a:tailEnd/>
            </a:ln>
          </p:spPr>
          <p:txBody>
            <a:bodyPr>
              <a:spAutoFit/>
            </a:bodyPr>
            <a:lstStyle/>
            <a:p>
              <a:r>
                <a:rPr lang="en-CA" b="1" i="1">
                  <a:solidFill>
                    <a:srgbClr val="660066"/>
                  </a:solidFill>
                </a:rPr>
                <a:t>Garnet-pyroxenite</a:t>
              </a:r>
            </a:p>
            <a:p>
              <a:r>
                <a:rPr lang="en-CA" b="1" i="1">
                  <a:solidFill>
                    <a:srgbClr val="660066"/>
                  </a:solidFill>
                </a:rPr>
                <a:t>(high Ni)</a:t>
              </a:r>
            </a:p>
          </p:txBody>
        </p:sp>
        <p:sp>
          <p:nvSpPr>
            <p:cNvPr id="33805" name="Line 32"/>
            <p:cNvSpPr>
              <a:spLocks noChangeShapeType="1"/>
            </p:cNvSpPr>
            <p:nvPr/>
          </p:nvSpPr>
          <p:spPr bwMode="auto">
            <a:xfrm flipH="1">
              <a:off x="3651" y="1498"/>
              <a:ext cx="45" cy="227"/>
            </a:xfrm>
            <a:prstGeom prst="line">
              <a:avLst/>
            </a:prstGeom>
            <a:noFill/>
            <a:ln w="38100">
              <a:solidFill>
                <a:srgbClr val="660066"/>
              </a:solidFill>
              <a:round/>
              <a:headEnd/>
              <a:tailEnd type="triangle" w="med" len="med"/>
            </a:ln>
          </p:spPr>
          <p:txBody>
            <a:bodyPr/>
            <a:lstStyle/>
            <a:p>
              <a:endParaRPr lang="en-US"/>
            </a:p>
          </p:txBody>
        </p:sp>
        <p:grpSp>
          <p:nvGrpSpPr>
            <p:cNvPr id="33806" name="Group 53"/>
            <p:cNvGrpSpPr>
              <a:grpSpLocks/>
            </p:cNvGrpSpPr>
            <p:nvPr/>
          </p:nvGrpSpPr>
          <p:grpSpPr bwMode="auto">
            <a:xfrm>
              <a:off x="975" y="1661"/>
              <a:ext cx="3930" cy="1533"/>
              <a:chOff x="966" y="1674"/>
              <a:chExt cx="3930" cy="1533"/>
            </a:xfrm>
          </p:grpSpPr>
          <p:sp>
            <p:nvSpPr>
              <p:cNvPr id="33808" name="Text Box 45"/>
              <p:cNvSpPr txBox="1">
                <a:spLocks noChangeArrowheads="1"/>
              </p:cNvSpPr>
              <p:nvPr/>
            </p:nvSpPr>
            <p:spPr bwMode="auto">
              <a:xfrm>
                <a:off x="1927" y="1674"/>
                <a:ext cx="388" cy="231"/>
              </a:xfrm>
              <a:prstGeom prst="rect">
                <a:avLst/>
              </a:prstGeom>
              <a:solidFill>
                <a:schemeClr val="bg1"/>
              </a:solidFill>
              <a:ln w="9525">
                <a:noFill/>
                <a:miter lim="800000"/>
                <a:headEnd/>
                <a:tailEnd/>
              </a:ln>
            </p:spPr>
            <p:txBody>
              <a:bodyPr wrap="none">
                <a:spAutoFit/>
              </a:bodyPr>
              <a:lstStyle/>
              <a:p>
                <a:r>
                  <a:rPr lang="en-CA"/>
                  <a:t>melt</a:t>
                </a:r>
              </a:p>
            </p:txBody>
          </p:sp>
          <p:sp>
            <p:nvSpPr>
              <p:cNvPr id="33809" name="Text Box 46"/>
              <p:cNvSpPr txBox="1">
                <a:spLocks noChangeArrowheads="1"/>
              </p:cNvSpPr>
              <p:nvPr/>
            </p:nvSpPr>
            <p:spPr bwMode="auto">
              <a:xfrm rot="-297685">
                <a:off x="4332" y="2251"/>
                <a:ext cx="564" cy="231"/>
              </a:xfrm>
              <a:prstGeom prst="rect">
                <a:avLst/>
              </a:prstGeom>
              <a:solidFill>
                <a:schemeClr val="bg1"/>
              </a:solidFill>
              <a:ln w="9525">
                <a:noFill/>
                <a:miter lim="800000"/>
                <a:headEnd/>
                <a:tailEnd/>
              </a:ln>
            </p:spPr>
            <p:txBody>
              <a:bodyPr wrap="none">
                <a:spAutoFit/>
              </a:bodyPr>
              <a:lstStyle/>
              <a:p>
                <a:r>
                  <a:rPr lang="en-CA"/>
                  <a:t>solidus</a:t>
                </a:r>
              </a:p>
            </p:txBody>
          </p:sp>
          <p:sp>
            <p:nvSpPr>
              <p:cNvPr id="33810" name="Text Box 48"/>
              <p:cNvSpPr txBox="1">
                <a:spLocks noChangeArrowheads="1"/>
              </p:cNvSpPr>
              <p:nvPr/>
            </p:nvSpPr>
            <p:spPr bwMode="auto">
              <a:xfrm rot="-862897">
                <a:off x="3443" y="1842"/>
                <a:ext cx="524" cy="231"/>
              </a:xfrm>
              <a:prstGeom prst="rect">
                <a:avLst/>
              </a:prstGeom>
              <a:solidFill>
                <a:schemeClr val="bg1"/>
              </a:solidFill>
              <a:ln w="9525">
                <a:noFill/>
                <a:miter lim="800000"/>
                <a:headEnd/>
                <a:tailEnd/>
              </a:ln>
            </p:spPr>
            <p:txBody>
              <a:bodyPr>
                <a:spAutoFit/>
              </a:bodyPr>
              <a:lstStyle/>
              <a:p>
                <a:r>
                  <a:rPr lang="en-CA"/>
                  <a:t>garnet</a:t>
                </a:r>
              </a:p>
            </p:txBody>
          </p:sp>
          <p:sp>
            <p:nvSpPr>
              <p:cNvPr id="33811" name="Text Box 47"/>
              <p:cNvSpPr txBox="1">
                <a:spLocks noChangeArrowheads="1"/>
              </p:cNvSpPr>
              <p:nvPr/>
            </p:nvSpPr>
            <p:spPr bwMode="auto">
              <a:xfrm rot="-849307">
                <a:off x="1011" y="2124"/>
                <a:ext cx="524" cy="231"/>
              </a:xfrm>
              <a:prstGeom prst="rect">
                <a:avLst/>
              </a:prstGeom>
              <a:solidFill>
                <a:schemeClr val="bg1"/>
              </a:solidFill>
              <a:ln w="9525">
                <a:noFill/>
                <a:miter lim="800000"/>
                <a:headEnd/>
                <a:tailEnd/>
              </a:ln>
            </p:spPr>
            <p:txBody>
              <a:bodyPr wrap="none">
                <a:spAutoFit/>
              </a:bodyPr>
              <a:lstStyle/>
              <a:p>
                <a:r>
                  <a:rPr lang="en-CA"/>
                  <a:t>olivine</a:t>
                </a:r>
              </a:p>
            </p:txBody>
          </p:sp>
          <p:sp>
            <p:nvSpPr>
              <p:cNvPr id="33812" name="Text Box 50"/>
              <p:cNvSpPr txBox="1">
                <a:spLocks noChangeArrowheads="1"/>
              </p:cNvSpPr>
              <p:nvPr/>
            </p:nvSpPr>
            <p:spPr bwMode="auto">
              <a:xfrm rot="-2269093">
                <a:off x="966" y="2550"/>
                <a:ext cx="635" cy="231"/>
              </a:xfrm>
              <a:prstGeom prst="rect">
                <a:avLst/>
              </a:prstGeom>
              <a:solidFill>
                <a:schemeClr val="bg1"/>
              </a:solidFill>
              <a:ln w="9525">
                <a:noFill/>
                <a:miter lim="800000"/>
                <a:headEnd/>
                <a:tailEnd/>
              </a:ln>
            </p:spPr>
            <p:txBody>
              <a:bodyPr>
                <a:spAutoFit/>
              </a:bodyPr>
              <a:lstStyle/>
              <a:p>
                <a:r>
                  <a:rPr lang="en-CA"/>
                  <a:t>cpx</a:t>
                </a:r>
              </a:p>
            </p:txBody>
          </p:sp>
          <p:sp>
            <p:nvSpPr>
              <p:cNvPr id="33813" name="Text Box 51"/>
              <p:cNvSpPr txBox="1">
                <a:spLocks noChangeArrowheads="1"/>
              </p:cNvSpPr>
              <p:nvPr/>
            </p:nvSpPr>
            <p:spPr bwMode="auto">
              <a:xfrm rot="-745370">
                <a:off x="1066" y="2976"/>
                <a:ext cx="428" cy="231"/>
              </a:xfrm>
              <a:prstGeom prst="rect">
                <a:avLst/>
              </a:prstGeom>
              <a:solidFill>
                <a:schemeClr val="bg1"/>
              </a:solidFill>
              <a:ln w="9525">
                <a:noFill/>
                <a:miter lim="800000"/>
                <a:headEnd/>
                <a:tailEnd/>
              </a:ln>
            </p:spPr>
            <p:txBody>
              <a:bodyPr wrap="none">
                <a:spAutoFit/>
              </a:bodyPr>
              <a:lstStyle/>
              <a:p>
                <a:r>
                  <a:rPr lang="en-CA"/>
                  <a:t>plag.</a:t>
                </a:r>
              </a:p>
            </p:txBody>
          </p:sp>
          <p:sp>
            <p:nvSpPr>
              <p:cNvPr id="33814" name="Rectangle 52"/>
              <p:cNvSpPr>
                <a:spLocks noChangeArrowheads="1"/>
              </p:cNvSpPr>
              <p:nvPr/>
            </p:nvSpPr>
            <p:spPr bwMode="auto">
              <a:xfrm rot="-760668">
                <a:off x="1292" y="2795"/>
                <a:ext cx="272" cy="90"/>
              </a:xfrm>
              <a:prstGeom prst="rect">
                <a:avLst/>
              </a:prstGeom>
              <a:solidFill>
                <a:schemeClr val="bg1"/>
              </a:solidFill>
              <a:ln w="9525">
                <a:noFill/>
                <a:miter lim="800000"/>
                <a:headEnd/>
                <a:tailEnd/>
              </a:ln>
            </p:spPr>
            <p:txBody>
              <a:bodyPr wrap="none" anchor="ctr"/>
              <a:lstStyle/>
              <a:p>
                <a:endParaRPr lang="en-CA"/>
              </a:p>
            </p:txBody>
          </p:sp>
        </p:grpSp>
        <p:sp>
          <p:nvSpPr>
            <p:cNvPr id="33807" name="Oval 28"/>
            <p:cNvSpPr>
              <a:spLocks noChangeArrowheads="1"/>
            </p:cNvSpPr>
            <p:nvPr/>
          </p:nvSpPr>
          <p:spPr bwMode="auto">
            <a:xfrm>
              <a:off x="3560" y="1770"/>
              <a:ext cx="167" cy="105"/>
            </a:xfrm>
            <a:prstGeom prst="ellipse">
              <a:avLst/>
            </a:prstGeom>
            <a:solidFill>
              <a:srgbClr val="800080"/>
            </a:solidFill>
            <a:ln w="9525">
              <a:solidFill>
                <a:schemeClr val="tx1"/>
              </a:solidFill>
              <a:round/>
              <a:headEnd/>
              <a:tailEnd/>
            </a:ln>
          </p:spPr>
          <p:txBody>
            <a:bodyPr wrap="none" anchor="ctr"/>
            <a:lstStyle/>
            <a:p>
              <a:endParaRPr lang="en-CA"/>
            </a:p>
          </p:txBody>
        </p:sp>
      </p:grpSp>
      <p:sp>
        <p:nvSpPr>
          <p:cNvPr id="33799" name="Text Box 39"/>
          <p:cNvSpPr txBox="1">
            <a:spLocks noChangeArrowheads="1"/>
          </p:cNvSpPr>
          <p:nvPr/>
        </p:nvSpPr>
        <p:spPr bwMode="auto">
          <a:xfrm>
            <a:off x="1619250" y="2205038"/>
            <a:ext cx="4176713" cy="366712"/>
          </a:xfrm>
          <a:prstGeom prst="rect">
            <a:avLst/>
          </a:prstGeom>
          <a:solidFill>
            <a:schemeClr val="bg1"/>
          </a:solidFill>
          <a:ln w="9525">
            <a:noFill/>
            <a:miter lim="800000"/>
            <a:headEnd/>
            <a:tailEnd/>
          </a:ln>
        </p:spPr>
        <p:txBody>
          <a:bodyPr>
            <a:spAutoFit/>
          </a:bodyPr>
          <a:lstStyle/>
          <a:p>
            <a:r>
              <a:rPr lang="en-CA" i="1" u="sng">
                <a:solidFill>
                  <a:srgbClr val="660066"/>
                </a:solidFill>
              </a:rPr>
              <a:t>Ferropicrite phase relations</a:t>
            </a:r>
          </a:p>
        </p:txBody>
      </p:sp>
      <p:sp>
        <p:nvSpPr>
          <p:cNvPr id="33800" name="Rectangle 44"/>
          <p:cNvSpPr>
            <a:spLocks noChangeArrowheads="1"/>
          </p:cNvSpPr>
          <p:nvPr/>
        </p:nvSpPr>
        <p:spPr bwMode="auto">
          <a:xfrm>
            <a:off x="6372225" y="5157788"/>
            <a:ext cx="1800225" cy="360362"/>
          </a:xfrm>
          <a:prstGeom prst="rect">
            <a:avLst/>
          </a:prstGeom>
          <a:solidFill>
            <a:schemeClr val="bg1"/>
          </a:solidFill>
          <a:ln w="9525">
            <a:noFill/>
            <a:miter lim="800000"/>
            <a:headEnd/>
            <a:tailEnd/>
          </a:ln>
        </p:spPr>
        <p:txBody>
          <a:bodyPr wrap="none" anchor="ctr"/>
          <a:lstStyle/>
          <a:p>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2"/>
          </p:nvPr>
        </p:nvSpPr>
        <p:spPr>
          <a:xfrm>
            <a:off x="7010400" y="6400800"/>
            <a:ext cx="2133600" cy="457200"/>
          </a:xfrm>
          <a:noFill/>
        </p:spPr>
        <p:txBody>
          <a:bodyPr/>
          <a:lstStyle/>
          <a:p>
            <a:fld id="{E141098B-3034-4C2F-A389-A29BF23E9865}" type="slidenum">
              <a:rPr lang="en-CA" altLang="en-US" sz="1000" smtClean="0"/>
              <a:pPr/>
              <a:t>11</a:t>
            </a:fld>
            <a:r>
              <a:rPr lang="en-CA" altLang="en-US" sz="1000" smtClean="0"/>
              <a:t>/18</a:t>
            </a:r>
          </a:p>
        </p:txBody>
      </p:sp>
      <p:sp>
        <p:nvSpPr>
          <p:cNvPr id="35842" name="Text Box 7"/>
          <p:cNvSpPr txBox="1">
            <a:spLocks noChangeArrowheads="1"/>
          </p:cNvSpPr>
          <p:nvPr/>
        </p:nvSpPr>
        <p:spPr bwMode="auto">
          <a:xfrm>
            <a:off x="0" y="6381750"/>
            <a:ext cx="2441575" cy="244475"/>
          </a:xfrm>
          <a:prstGeom prst="rect">
            <a:avLst/>
          </a:prstGeom>
          <a:noFill/>
          <a:ln w="9525">
            <a:noFill/>
            <a:miter lim="800000"/>
            <a:headEnd/>
            <a:tailEnd/>
          </a:ln>
        </p:spPr>
        <p:txBody>
          <a:bodyPr wrap="none">
            <a:spAutoFit/>
          </a:bodyPr>
          <a:lstStyle/>
          <a:p>
            <a:r>
              <a:rPr lang="en-CA" sz="1000" i="1"/>
              <a:t>Milidragovic and Francis (in preparation)</a:t>
            </a:r>
          </a:p>
        </p:txBody>
      </p:sp>
      <p:sp>
        <p:nvSpPr>
          <p:cNvPr id="35843" name="Text Box 2"/>
          <p:cNvSpPr txBox="1">
            <a:spLocks noChangeArrowheads="1"/>
          </p:cNvSpPr>
          <p:nvPr/>
        </p:nvSpPr>
        <p:spPr bwMode="auto">
          <a:xfrm>
            <a:off x="0" y="0"/>
            <a:ext cx="8280400" cy="549275"/>
          </a:xfrm>
          <a:prstGeom prst="rect">
            <a:avLst/>
          </a:prstGeom>
          <a:noFill/>
          <a:ln w="9525">
            <a:noFill/>
            <a:miter lim="800000"/>
            <a:headEnd/>
            <a:tailEnd/>
          </a:ln>
        </p:spPr>
        <p:txBody>
          <a:bodyPr>
            <a:spAutoFit/>
          </a:bodyPr>
          <a:lstStyle/>
          <a:p>
            <a:r>
              <a:rPr lang="en-CA" sz="3000" b="1"/>
              <a:t>4. Insights into Neoarchean mantle</a:t>
            </a:r>
          </a:p>
        </p:txBody>
      </p:sp>
      <p:grpSp>
        <p:nvGrpSpPr>
          <p:cNvPr id="35844" name="Group 37"/>
          <p:cNvGrpSpPr>
            <a:grpSpLocks/>
          </p:cNvGrpSpPr>
          <p:nvPr/>
        </p:nvGrpSpPr>
        <p:grpSpPr bwMode="auto">
          <a:xfrm>
            <a:off x="179388" y="981075"/>
            <a:ext cx="5545137" cy="5394325"/>
            <a:chOff x="113" y="618"/>
            <a:chExt cx="3493" cy="3398"/>
          </a:xfrm>
        </p:grpSpPr>
        <p:pic>
          <p:nvPicPr>
            <p:cNvPr id="35853" name="Picture 33" descr="Fig8NiMg vsScFe(1)"/>
            <p:cNvPicPr>
              <a:picLocks noChangeAspect="1" noChangeArrowheads="1"/>
            </p:cNvPicPr>
            <p:nvPr/>
          </p:nvPicPr>
          <p:blipFill>
            <a:blip r:embed="rId3"/>
            <a:srcRect/>
            <a:stretch>
              <a:fillRect/>
            </a:stretch>
          </p:blipFill>
          <p:spPr bwMode="auto">
            <a:xfrm>
              <a:off x="113" y="618"/>
              <a:ext cx="3493" cy="3398"/>
            </a:xfrm>
            <a:prstGeom prst="rect">
              <a:avLst/>
            </a:prstGeom>
            <a:noFill/>
            <a:ln w="9525">
              <a:noFill/>
              <a:miter lim="800000"/>
              <a:headEnd/>
              <a:tailEnd/>
            </a:ln>
          </p:spPr>
        </p:pic>
        <p:sp>
          <p:nvSpPr>
            <p:cNvPr id="35854" name="Text Box 34"/>
            <p:cNvSpPr txBox="1">
              <a:spLocks noChangeArrowheads="1"/>
            </p:cNvSpPr>
            <p:nvPr/>
          </p:nvSpPr>
          <p:spPr bwMode="auto">
            <a:xfrm>
              <a:off x="1202" y="799"/>
              <a:ext cx="956" cy="404"/>
            </a:xfrm>
            <a:prstGeom prst="rect">
              <a:avLst/>
            </a:prstGeom>
            <a:solidFill>
              <a:srgbClr val="C0C0C0"/>
            </a:solidFill>
            <a:ln w="9525">
              <a:noFill/>
              <a:miter lim="800000"/>
              <a:headEnd/>
              <a:tailEnd/>
            </a:ln>
          </p:spPr>
          <p:txBody>
            <a:bodyPr wrap="none">
              <a:spAutoFit/>
            </a:bodyPr>
            <a:lstStyle/>
            <a:p>
              <a:r>
                <a:rPr lang="en-CA" b="1">
                  <a:solidFill>
                    <a:srgbClr val="660066"/>
                  </a:solidFill>
                </a:rPr>
                <a:t>Alkaline </a:t>
              </a:r>
            </a:p>
            <a:p>
              <a:r>
                <a:rPr lang="en-CA" b="1">
                  <a:solidFill>
                    <a:srgbClr val="660066"/>
                  </a:solidFill>
                </a:rPr>
                <a:t>ferropicrites</a:t>
              </a:r>
            </a:p>
          </p:txBody>
        </p:sp>
        <p:sp>
          <p:nvSpPr>
            <p:cNvPr id="35855" name="Text Box 35"/>
            <p:cNvSpPr txBox="1">
              <a:spLocks noChangeArrowheads="1"/>
            </p:cNvSpPr>
            <p:nvPr/>
          </p:nvSpPr>
          <p:spPr bwMode="auto">
            <a:xfrm>
              <a:off x="2608" y="2251"/>
              <a:ext cx="956" cy="404"/>
            </a:xfrm>
            <a:prstGeom prst="rect">
              <a:avLst/>
            </a:prstGeom>
            <a:solidFill>
              <a:schemeClr val="bg2"/>
            </a:solidFill>
            <a:ln w="9525">
              <a:noFill/>
              <a:miter lim="800000"/>
              <a:headEnd/>
              <a:tailEnd/>
            </a:ln>
          </p:spPr>
          <p:txBody>
            <a:bodyPr wrap="none">
              <a:spAutoFit/>
            </a:bodyPr>
            <a:lstStyle/>
            <a:p>
              <a:r>
                <a:rPr lang="en-CA" b="1">
                  <a:solidFill>
                    <a:srgbClr val="FFFF00"/>
                  </a:solidFill>
                </a:rPr>
                <a:t>Subalkaline </a:t>
              </a:r>
            </a:p>
            <a:p>
              <a:r>
                <a:rPr lang="en-CA" b="1">
                  <a:solidFill>
                    <a:srgbClr val="FFFF00"/>
                  </a:solidFill>
                </a:rPr>
                <a:t>ferropicrites</a:t>
              </a:r>
            </a:p>
          </p:txBody>
        </p:sp>
      </p:grpSp>
      <p:grpSp>
        <p:nvGrpSpPr>
          <p:cNvPr id="41003" name="Group 43"/>
          <p:cNvGrpSpPr>
            <a:grpSpLocks/>
          </p:cNvGrpSpPr>
          <p:nvPr/>
        </p:nvGrpSpPr>
        <p:grpSpPr bwMode="auto">
          <a:xfrm>
            <a:off x="184150" y="993775"/>
            <a:ext cx="6850063" cy="5424488"/>
            <a:chOff x="0" y="527"/>
            <a:chExt cx="4452" cy="3553"/>
          </a:xfrm>
        </p:grpSpPr>
        <p:pic>
          <p:nvPicPr>
            <p:cNvPr id="35848" name="Picture 38" descr="Fig8NiMg vsScFe(2)"/>
            <p:cNvPicPr>
              <a:picLocks noChangeAspect="1" noChangeArrowheads="1"/>
            </p:cNvPicPr>
            <p:nvPr/>
          </p:nvPicPr>
          <p:blipFill>
            <a:blip r:embed="rId4"/>
            <a:srcRect/>
            <a:stretch>
              <a:fillRect/>
            </a:stretch>
          </p:blipFill>
          <p:spPr bwMode="auto">
            <a:xfrm>
              <a:off x="0" y="527"/>
              <a:ext cx="3651" cy="3553"/>
            </a:xfrm>
            <a:prstGeom prst="rect">
              <a:avLst/>
            </a:prstGeom>
            <a:noFill/>
            <a:ln w="9525">
              <a:noFill/>
              <a:miter lim="800000"/>
              <a:headEnd/>
              <a:tailEnd/>
            </a:ln>
          </p:spPr>
        </p:pic>
        <p:sp>
          <p:nvSpPr>
            <p:cNvPr id="35849" name="Text Box 39"/>
            <p:cNvSpPr txBox="1">
              <a:spLocks noChangeArrowheads="1"/>
            </p:cNvSpPr>
            <p:nvPr/>
          </p:nvSpPr>
          <p:spPr bwMode="auto">
            <a:xfrm>
              <a:off x="3651" y="3267"/>
              <a:ext cx="801" cy="420"/>
            </a:xfrm>
            <a:prstGeom prst="rect">
              <a:avLst/>
            </a:prstGeom>
            <a:noFill/>
            <a:ln w="9525">
              <a:noFill/>
              <a:miter lim="800000"/>
              <a:headEnd/>
              <a:tailEnd/>
            </a:ln>
          </p:spPr>
          <p:txBody>
            <a:bodyPr wrap="none">
              <a:spAutoFit/>
            </a:bodyPr>
            <a:lstStyle/>
            <a:p>
              <a:r>
                <a:rPr lang="en-CA">
                  <a:solidFill>
                    <a:schemeClr val="accent2"/>
                  </a:solidFill>
                </a:rPr>
                <a:t>MORB </a:t>
              </a:r>
            </a:p>
            <a:p>
              <a:r>
                <a:rPr lang="en-CA">
                  <a:solidFill>
                    <a:schemeClr val="accent2"/>
                  </a:solidFill>
                </a:rPr>
                <a:t>(n = 1726)</a:t>
              </a:r>
            </a:p>
          </p:txBody>
        </p:sp>
        <p:sp>
          <p:nvSpPr>
            <p:cNvPr id="35850" name="Text Box 40"/>
            <p:cNvSpPr txBox="1">
              <a:spLocks noChangeArrowheads="1"/>
            </p:cNvSpPr>
            <p:nvPr/>
          </p:nvSpPr>
          <p:spPr bwMode="auto">
            <a:xfrm>
              <a:off x="2562" y="2178"/>
              <a:ext cx="718" cy="420"/>
            </a:xfrm>
            <a:prstGeom prst="rect">
              <a:avLst/>
            </a:prstGeom>
            <a:solidFill>
              <a:schemeClr val="bg1"/>
            </a:solidFill>
            <a:ln w="9525">
              <a:noFill/>
              <a:miter lim="800000"/>
              <a:headEnd/>
              <a:tailEnd/>
            </a:ln>
          </p:spPr>
          <p:txBody>
            <a:bodyPr wrap="none">
              <a:spAutoFit/>
            </a:bodyPr>
            <a:lstStyle/>
            <a:p>
              <a:r>
                <a:rPr lang="en-CA">
                  <a:solidFill>
                    <a:srgbClr val="FF6600"/>
                  </a:solidFill>
                </a:rPr>
                <a:t>Iceland</a:t>
              </a:r>
            </a:p>
            <a:p>
              <a:r>
                <a:rPr lang="en-CA">
                  <a:solidFill>
                    <a:srgbClr val="FF6600"/>
                  </a:solidFill>
                </a:rPr>
                <a:t>(n = 719)</a:t>
              </a:r>
            </a:p>
          </p:txBody>
        </p:sp>
        <p:sp>
          <p:nvSpPr>
            <p:cNvPr id="35851" name="Text Box 41"/>
            <p:cNvSpPr txBox="1">
              <a:spLocks noChangeArrowheads="1"/>
            </p:cNvSpPr>
            <p:nvPr/>
          </p:nvSpPr>
          <p:spPr bwMode="auto">
            <a:xfrm>
              <a:off x="1610" y="1543"/>
              <a:ext cx="1267" cy="420"/>
            </a:xfrm>
            <a:prstGeom prst="rect">
              <a:avLst/>
            </a:prstGeom>
            <a:noFill/>
            <a:ln w="9525">
              <a:noFill/>
              <a:miter lim="800000"/>
              <a:headEnd/>
              <a:tailEnd/>
            </a:ln>
          </p:spPr>
          <p:txBody>
            <a:bodyPr wrap="none">
              <a:spAutoFit/>
            </a:bodyPr>
            <a:lstStyle/>
            <a:p>
              <a:r>
                <a:rPr lang="en-CA">
                  <a:solidFill>
                    <a:srgbClr val="339933"/>
                  </a:solidFill>
                </a:rPr>
                <a:t>Hawaii – tholeiitic</a:t>
              </a:r>
            </a:p>
            <a:p>
              <a:r>
                <a:rPr lang="en-CA">
                  <a:solidFill>
                    <a:srgbClr val="339933"/>
                  </a:solidFill>
                </a:rPr>
                <a:t>n = 552</a:t>
              </a:r>
            </a:p>
          </p:txBody>
        </p:sp>
        <p:sp>
          <p:nvSpPr>
            <p:cNvPr id="35852" name="Text Box 42"/>
            <p:cNvSpPr txBox="1">
              <a:spLocks noChangeArrowheads="1"/>
            </p:cNvSpPr>
            <p:nvPr/>
          </p:nvSpPr>
          <p:spPr bwMode="auto">
            <a:xfrm>
              <a:off x="0" y="3131"/>
              <a:ext cx="1234" cy="420"/>
            </a:xfrm>
            <a:prstGeom prst="rect">
              <a:avLst/>
            </a:prstGeom>
            <a:solidFill>
              <a:schemeClr val="bg1">
                <a:alpha val="49019"/>
              </a:schemeClr>
            </a:solidFill>
            <a:ln w="9525">
              <a:noFill/>
              <a:miter lim="800000"/>
              <a:headEnd/>
              <a:tailEnd/>
            </a:ln>
          </p:spPr>
          <p:txBody>
            <a:bodyPr wrap="none">
              <a:spAutoFit/>
            </a:bodyPr>
            <a:lstStyle/>
            <a:p>
              <a:r>
                <a:rPr lang="en-CA">
                  <a:solidFill>
                    <a:srgbClr val="CC3300"/>
                  </a:solidFill>
                </a:rPr>
                <a:t>Hawaii – alkaline</a:t>
              </a:r>
            </a:p>
            <a:p>
              <a:r>
                <a:rPr lang="en-CA">
                  <a:solidFill>
                    <a:srgbClr val="CC3300"/>
                  </a:solidFill>
                </a:rPr>
                <a:t>(n = 249)</a:t>
              </a:r>
            </a:p>
          </p:txBody>
        </p:sp>
      </p:grpSp>
      <p:sp>
        <p:nvSpPr>
          <p:cNvPr id="35846" name="Content Placeholder 1"/>
          <p:cNvSpPr>
            <a:spLocks/>
          </p:cNvSpPr>
          <p:nvPr/>
        </p:nvSpPr>
        <p:spPr bwMode="auto">
          <a:xfrm>
            <a:off x="3995738" y="692150"/>
            <a:ext cx="5148262" cy="1296988"/>
          </a:xfrm>
          <a:prstGeom prst="rect">
            <a:avLst/>
          </a:prstGeom>
          <a:solidFill>
            <a:srgbClr val="969696"/>
          </a:solidFill>
          <a:ln w="9525">
            <a:noFill/>
            <a:miter lim="800000"/>
            <a:headEnd/>
            <a:tailEnd/>
          </a:ln>
        </p:spPr>
        <p:txBody>
          <a:bodyPr/>
          <a:lstStyle/>
          <a:p>
            <a:pPr marL="365125" indent="-255588">
              <a:spcBef>
                <a:spcPts val="400"/>
              </a:spcBef>
              <a:buClr>
                <a:schemeClr val="tx1"/>
              </a:buClr>
              <a:buSzPct val="68000"/>
              <a:buFont typeface="Wingdings 3" pitchFamily="18" charset="2"/>
              <a:buChar char="}"/>
            </a:pPr>
            <a:r>
              <a:rPr lang="en-CA" sz="2000"/>
              <a:t>2 types of Neoarchean ferropicrites </a:t>
            </a:r>
          </a:p>
          <a:p>
            <a:pPr marL="742950" lvl="1" indent="-285750">
              <a:spcBef>
                <a:spcPts val="400"/>
              </a:spcBef>
              <a:buClr>
                <a:schemeClr val="tx1"/>
              </a:buClr>
              <a:buSzPct val="68000"/>
              <a:buFont typeface="Wingdings 3" pitchFamily="18" charset="2"/>
              <a:buChar char="}"/>
            </a:pPr>
            <a:r>
              <a:rPr lang="en-CA" sz="2000">
                <a:solidFill>
                  <a:srgbClr val="660066"/>
                </a:solidFill>
              </a:rPr>
              <a:t>Alkaline</a:t>
            </a:r>
            <a:r>
              <a:rPr lang="en-CA" sz="2000">
                <a:solidFill>
                  <a:srgbClr val="FF0000"/>
                </a:solidFill>
              </a:rPr>
              <a:t> </a:t>
            </a:r>
            <a:r>
              <a:rPr lang="en-CA" sz="2000"/>
              <a:t>– low Sc/Fe ratios</a:t>
            </a:r>
          </a:p>
          <a:p>
            <a:pPr marL="742950" lvl="1" indent="-285750">
              <a:spcBef>
                <a:spcPts val="400"/>
              </a:spcBef>
              <a:buClr>
                <a:schemeClr val="tx1"/>
              </a:buClr>
              <a:buSzPct val="68000"/>
              <a:buFont typeface="Wingdings 3" pitchFamily="18" charset="2"/>
              <a:buChar char="}"/>
            </a:pPr>
            <a:r>
              <a:rPr lang="en-CA" sz="2000">
                <a:solidFill>
                  <a:srgbClr val="FFFF00"/>
                </a:solidFill>
              </a:rPr>
              <a:t>Subalkaline</a:t>
            </a:r>
            <a:r>
              <a:rPr lang="en-CA" sz="2000">
                <a:solidFill>
                  <a:srgbClr val="0033CC"/>
                </a:solidFill>
              </a:rPr>
              <a:t> </a:t>
            </a:r>
            <a:r>
              <a:rPr lang="en-CA" sz="2000"/>
              <a:t>– high Sc/Fe ratios</a:t>
            </a:r>
          </a:p>
        </p:txBody>
      </p:sp>
      <p:sp>
        <p:nvSpPr>
          <p:cNvPr id="35847" name="Text Box 6"/>
          <p:cNvSpPr txBox="1">
            <a:spLocks noChangeArrowheads="1"/>
          </p:cNvSpPr>
          <p:nvPr/>
        </p:nvSpPr>
        <p:spPr bwMode="auto">
          <a:xfrm>
            <a:off x="5364163" y="2133600"/>
            <a:ext cx="3779837" cy="1311275"/>
          </a:xfrm>
          <a:prstGeom prst="rect">
            <a:avLst/>
          </a:prstGeom>
          <a:solidFill>
            <a:srgbClr val="969696"/>
          </a:solidFill>
          <a:ln w="9525">
            <a:noFill/>
            <a:miter lim="800000"/>
            <a:headEnd/>
            <a:tailEnd/>
          </a:ln>
        </p:spPr>
        <p:txBody>
          <a:bodyPr>
            <a:spAutoFit/>
          </a:bodyPr>
          <a:lstStyle/>
          <a:p>
            <a:pPr marL="177800" indent="-177800">
              <a:spcBef>
                <a:spcPct val="50000"/>
              </a:spcBef>
              <a:buFontTx/>
              <a:buChar char="•"/>
            </a:pPr>
            <a:r>
              <a:rPr lang="en-CA" sz="2000"/>
              <a:t>Sc is compatible in garnet but strongly incompatible in olivine </a:t>
            </a:r>
            <a:r>
              <a:rPr lang="en-CA" sz="2000">
                <a:sym typeface="Wingdings" pitchFamily="2" charset="2"/>
              </a:rPr>
              <a:t></a:t>
            </a:r>
            <a:r>
              <a:rPr lang="en-CA" sz="2000">
                <a:solidFill>
                  <a:srgbClr val="009900"/>
                </a:solidFill>
                <a:sym typeface="Wingdings" pitchFamily="2" charset="2"/>
              </a:rPr>
              <a:t> </a:t>
            </a:r>
            <a:r>
              <a:rPr lang="en-CA" sz="2000">
                <a:solidFill>
                  <a:srgbClr val="660066"/>
                </a:solidFill>
                <a:sym typeface="Wingdings" pitchFamily="2" charset="2"/>
              </a:rPr>
              <a:t>garnet pyroxenite</a:t>
            </a:r>
            <a:r>
              <a:rPr lang="en-CA" sz="2000">
                <a:solidFill>
                  <a:srgbClr val="009900"/>
                </a:solidFill>
                <a:sym typeface="Wingdings" pitchFamily="2" charset="2"/>
              </a:rPr>
              <a:t> </a:t>
            </a:r>
            <a:r>
              <a:rPr lang="en-CA" sz="2000">
                <a:sym typeface="Wingdings" pitchFamily="2" charset="2"/>
              </a:rPr>
              <a:t>vs.</a:t>
            </a:r>
            <a:r>
              <a:rPr lang="en-CA" sz="2000">
                <a:solidFill>
                  <a:srgbClr val="009900"/>
                </a:solidFill>
                <a:sym typeface="Wingdings" pitchFamily="2" charset="2"/>
              </a:rPr>
              <a:t> </a:t>
            </a:r>
            <a:r>
              <a:rPr lang="en-CA" sz="2000">
                <a:solidFill>
                  <a:srgbClr val="FFFF00"/>
                </a:solidFill>
                <a:sym typeface="Wingdings" pitchFamily="2" charset="2"/>
              </a:rPr>
              <a:t>peridotite</a:t>
            </a:r>
            <a:endParaRPr lang="en-CA" sz="2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1003"/>
                                        </p:tgtEl>
                                        <p:attrNameLst>
                                          <p:attrName>style.visibility</p:attrName>
                                        </p:attrNameLst>
                                      </p:cBhvr>
                                      <p:to>
                                        <p:strVal val="visible"/>
                                      </p:to>
                                    </p:set>
                                    <p:animEffect transition="in" filter="diamond(in)">
                                      <p:cBhvr>
                                        <p:cTn id="7" dur="500"/>
                                        <p:tgtEl>
                                          <p:spTgt spid="41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0" y="0"/>
            <a:ext cx="8280400" cy="549275"/>
          </a:xfrm>
          <a:prstGeom prst="rect">
            <a:avLst/>
          </a:prstGeom>
          <a:noFill/>
          <a:ln w="9525">
            <a:noFill/>
            <a:miter lim="800000"/>
            <a:headEnd/>
            <a:tailEnd/>
          </a:ln>
        </p:spPr>
        <p:txBody>
          <a:bodyPr>
            <a:spAutoFit/>
          </a:bodyPr>
          <a:lstStyle/>
          <a:p>
            <a:r>
              <a:rPr lang="en-CA" sz="3000" b="1"/>
              <a:t>4. Insights into Neoarchean mantle</a:t>
            </a:r>
          </a:p>
        </p:txBody>
      </p:sp>
      <p:sp>
        <p:nvSpPr>
          <p:cNvPr id="37890" name="Slide Number Placeholder 3"/>
          <p:cNvSpPr txBox="1">
            <a:spLocks noGrp="1"/>
          </p:cNvSpPr>
          <p:nvPr/>
        </p:nvSpPr>
        <p:spPr bwMode="auto">
          <a:xfrm>
            <a:off x="7010400" y="6400800"/>
            <a:ext cx="2133600" cy="457200"/>
          </a:xfrm>
          <a:prstGeom prst="rect">
            <a:avLst/>
          </a:prstGeom>
          <a:noFill/>
          <a:ln w="9525">
            <a:noFill/>
            <a:miter lim="800000"/>
            <a:headEnd/>
            <a:tailEnd/>
          </a:ln>
        </p:spPr>
        <p:txBody>
          <a:bodyPr/>
          <a:lstStyle/>
          <a:p>
            <a:pPr algn="r"/>
            <a:fld id="{3C19356A-387E-4EE1-896F-3CA577E755A7}" type="slidenum">
              <a:rPr lang="en-CA" altLang="en-US" sz="1000"/>
              <a:pPr algn="r"/>
              <a:t>12</a:t>
            </a:fld>
            <a:r>
              <a:rPr lang="en-CA" altLang="en-US" sz="1000"/>
              <a:t>/18</a:t>
            </a:r>
          </a:p>
        </p:txBody>
      </p:sp>
      <p:sp>
        <p:nvSpPr>
          <p:cNvPr id="37891" name="Text Box 19"/>
          <p:cNvSpPr txBox="1">
            <a:spLocks noChangeArrowheads="1"/>
          </p:cNvSpPr>
          <p:nvPr/>
        </p:nvSpPr>
        <p:spPr bwMode="auto">
          <a:xfrm>
            <a:off x="0" y="549275"/>
            <a:ext cx="9144000" cy="1768475"/>
          </a:xfrm>
          <a:prstGeom prst="rect">
            <a:avLst/>
          </a:prstGeom>
          <a:solidFill>
            <a:srgbClr val="969696"/>
          </a:solidFill>
          <a:ln w="9525">
            <a:noFill/>
            <a:miter lim="800000"/>
            <a:headEnd/>
            <a:tailEnd/>
          </a:ln>
        </p:spPr>
        <p:txBody>
          <a:bodyPr>
            <a:spAutoFit/>
          </a:bodyPr>
          <a:lstStyle/>
          <a:p>
            <a:pPr marL="174625" indent="-174625">
              <a:spcBef>
                <a:spcPct val="50000"/>
              </a:spcBef>
            </a:pPr>
            <a:r>
              <a:rPr lang="en-CA" sz="2000">
                <a:solidFill>
                  <a:srgbClr val="660066"/>
                </a:solidFill>
              </a:rPr>
              <a:t>Alkaline</a:t>
            </a:r>
            <a:r>
              <a:rPr lang="en-CA" sz="2000"/>
              <a:t> ferropicrite source:</a:t>
            </a:r>
          </a:p>
          <a:p>
            <a:pPr marL="174625" indent="-174625">
              <a:spcBef>
                <a:spcPct val="50000"/>
              </a:spcBef>
              <a:buFontTx/>
              <a:buChar char="•"/>
            </a:pPr>
            <a:r>
              <a:rPr lang="en-CA" sz="2000"/>
              <a:t>Metasomatism of “pyrolite” by trace-element and Fe-rich melts/fluids </a:t>
            </a:r>
            <a:endParaRPr lang="en-CA" sz="2000" i="1"/>
          </a:p>
          <a:p>
            <a:pPr marL="174625" indent="-174625">
              <a:spcBef>
                <a:spcPct val="50000"/>
              </a:spcBef>
              <a:buFontTx/>
              <a:buChar char="•"/>
            </a:pPr>
            <a:r>
              <a:rPr lang="en-CA" sz="2000" i="1"/>
              <a:t>Metasomatism of Fe-rich peridotite by trace-element rich melts/fluids</a:t>
            </a:r>
          </a:p>
          <a:p>
            <a:pPr marL="174625" indent="-174625">
              <a:spcBef>
                <a:spcPct val="50000"/>
              </a:spcBef>
              <a:buFontTx/>
              <a:buChar char="•"/>
            </a:pPr>
            <a:endParaRPr lang="en-CA" sz="2000" i="1"/>
          </a:p>
        </p:txBody>
      </p:sp>
      <p:pic>
        <p:nvPicPr>
          <p:cNvPr id="54280" name="Picture 8" descr="ANd9GcS1m4FP7fSnwBPliZZ_8V26OL344pug-7B8UCBZfc7UtT4htE98"/>
          <p:cNvPicPr>
            <a:picLocks noChangeAspect="1" noChangeArrowheads="1"/>
          </p:cNvPicPr>
          <p:nvPr/>
        </p:nvPicPr>
        <p:blipFill>
          <a:blip r:embed="rId3"/>
          <a:srcRect/>
          <a:stretch>
            <a:fillRect/>
          </a:stretch>
        </p:blipFill>
        <p:spPr bwMode="auto">
          <a:xfrm>
            <a:off x="8101013" y="981075"/>
            <a:ext cx="506412" cy="433388"/>
          </a:xfrm>
          <a:prstGeom prst="rect">
            <a:avLst/>
          </a:prstGeom>
          <a:noFill/>
          <a:ln w="28575">
            <a:solidFill>
              <a:schemeClr val="tx1"/>
            </a:solidFill>
            <a:miter lim="800000"/>
            <a:headEnd/>
            <a:tailEnd/>
          </a:ln>
        </p:spPr>
      </p:pic>
      <p:pic>
        <p:nvPicPr>
          <p:cNvPr id="54286" name="Picture 14" descr="ANd9GcS37M8TOuJ1rCpHdusrcpYm7e6NfBixq0NLhBINuOrkIbBdfecNRA"/>
          <p:cNvPicPr>
            <a:picLocks noChangeAspect="1" noChangeArrowheads="1"/>
          </p:cNvPicPr>
          <p:nvPr/>
        </p:nvPicPr>
        <p:blipFill>
          <a:blip r:embed="rId4"/>
          <a:srcRect/>
          <a:stretch>
            <a:fillRect/>
          </a:stretch>
        </p:blipFill>
        <p:spPr bwMode="auto">
          <a:xfrm>
            <a:off x="8101013" y="1484313"/>
            <a:ext cx="792162" cy="792162"/>
          </a:xfrm>
          <a:prstGeom prst="rect">
            <a:avLst/>
          </a:prstGeom>
          <a:noFill/>
          <a:ln w="28575">
            <a:solidFill>
              <a:schemeClr val="tx1"/>
            </a:solidFill>
            <a:miter lim="800000"/>
            <a:headEnd/>
            <a:tailEnd/>
          </a:ln>
        </p:spPr>
      </p:pic>
      <p:grpSp>
        <p:nvGrpSpPr>
          <p:cNvPr id="38922" name="Group 10"/>
          <p:cNvGrpSpPr>
            <a:grpSpLocks/>
          </p:cNvGrpSpPr>
          <p:nvPr/>
        </p:nvGrpSpPr>
        <p:grpSpPr bwMode="auto">
          <a:xfrm>
            <a:off x="1692275" y="2060575"/>
            <a:ext cx="5616575" cy="4581525"/>
            <a:chOff x="1111" y="1434"/>
            <a:chExt cx="3538" cy="2886"/>
          </a:xfrm>
        </p:grpSpPr>
        <p:pic>
          <p:nvPicPr>
            <p:cNvPr id="37895" name="Picture 12" descr="Fig11_Nb-YMORBvsFeOTOTcolour"/>
            <p:cNvPicPr>
              <a:picLocks noChangeAspect="1" noChangeArrowheads="1"/>
            </p:cNvPicPr>
            <p:nvPr/>
          </p:nvPicPr>
          <p:blipFill>
            <a:blip r:embed="rId5"/>
            <a:srcRect l="3894" t="3349"/>
            <a:stretch>
              <a:fillRect/>
            </a:stretch>
          </p:blipFill>
          <p:spPr bwMode="auto">
            <a:xfrm>
              <a:off x="1292" y="1434"/>
              <a:ext cx="3357" cy="2886"/>
            </a:xfrm>
            <a:prstGeom prst="rect">
              <a:avLst/>
            </a:prstGeom>
            <a:noFill/>
            <a:ln w="9525">
              <a:noFill/>
              <a:miter lim="800000"/>
              <a:headEnd/>
              <a:tailEnd/>
            </a:ln>
          </p:spPr>
        </p:pic>
        <p:sp>
          <p:nvSpPr>
            <p:cNvPr id="37896" name="Text Box 7"/>
            <p:cNvSpPr txBox="1">
              <a:spLocks noChangeArrowheads="1"/>
            </p:cNvSpPr>
            <p:nvPr/>
          </p:nvSpPr>
          <p:spPr bwMode="auto">
            <a:xfrm>
              <a:off x="1111" y="4166"/>
              <a:ext cx="1538" cy="154"/>
            </a:xfrm>
            <a:prstGeom prst="rect">
              <a:avLst/>
            </a:prstGeom>
            <a:noFill/>
            <a:ln w="9525">
              <a:noFill/>
              <a:miter lim="800000"/>
              <a:headEnd/>
              <a:tailEnd/>
            </a:ln>
          </p:spPr>
          <p:txBody>
            <a:bodyPr wrap="none">
              <a:spAutoFit/>
            </a:bodyPr>
            <a:lstStyle/>
            <a:p>
              <a:r>
                <a:rPr lang="en-CA" sz="1000" i="1"/>
                <a:t>Milidragovic and Francis (in preparation)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diamond(out)">
                                      <p:cBhvr>
                                        <p:cTn id="7" dur="500"/>
                                        <p:tgtEl>
                                          <p:spTgt spid="389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4280"/>
                                        </p:tgtEl>
                                        <p:attrNameLst>
                                          <p:attrName>style.visibility</p:attrName>
                                        </p:attrNameLst>
                                      </p:cBhvr>
                                      <p:to>
                                        <p:strVal val="visible"/>
                                      </p:to>
                                    </p:set>
                                    <p:animEffect transition="in" filter="box(in)">
                                      <p:cBhvr>
                                        <p:cTn id="12" dur="500"/>
                                        <p:tgtEl>
                                          <p:spTgt spid="5428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4286"/>
                                        </p:tgtEl>
                                        <p:attrNameLst>
                                          <p:attrName>style.visibility</p:attrName>
                                        </p:attrNameLst>
                                      </p:cBhvr>
                                      <p:to>
                                        <p:strVal val="visible"/>
                                      </p:to>
                                    </p:set>
                                    <p:anim calcmode="lin" valueType="num">
                                      <p:cBhvr additive="base">
                                        <p:cTn id="17" dur="500" fill="hold"/>
                                        <p:tgtEl>
                                          <p:spTgt spid="54286"/>
                                        </p:tgtEl>
                                        <p:attrNameLst>
                                          <p:attrName>ppt_x</p:attrName>
                                        </p:attrNameLst>
                                      </p:cBhvr>
                                      <p:tavLst>
                                        <p:tav tm="0">
                                          <p:val>
                                            <p:strVal val="#ppt_x"/>
                                          </p:val>
                                        </p:tav>
                                        <p:tav tm="100000">
                                          <p:val>
                                            <p:strVal val="#ppt_x"/>
                                          </p:val>
                                        </p:tav>
                                      </p:tavLst>
                                    </p:anim>
                                    <p:anim calcmode="lin" valueType="num">
                                      <p:cBhvr additive="base">
                                        <p:cTn id="18" dur="500" fill="hold"/>
                                        <p:tgtEl>
                                          <p:spTgt spid="54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txBox="1">
            <a:spLocks noGrp="1"/>
          </p:cNvSpPr>
          <p:nvPr/>
        </p:nvSpPr>
        <p:spPr bwMode="auto">
          <a:xfrm>
            <a:off x="7010400" y="6400800"/>
            <a:ext cx="2133600" cy="457200"/>
          </a:xfrm>
          <a:prstGeom prst="rect">
            <a:avLst/>
          </a:prstGeom>
          <a:noFill/>
          <a:ln w="9525">
            <a:noFill/>
            <a:miter lim="800000"/>
            <a:headEnd/>
            <a:tailEnd/>
          </a:ln>
        </p:spPr>
        <p:txBody>
          <a:bodyPr/>
          <a:lstStyle/>
          <a:p>
            <a:pPr algn="r"/>
            <a:fld id="{CB5F64EB-7944-420F-93B8-9270C5B08738}" type="slidenum">
              <a:rPr lang="en-CA" altLang="en-US" sz="1000"/>
              <a:pPr algn="r"/>
              <a:t>13</a:t>
            </a:fld>
            <a:r>
              <a:rPr lang="en-CA" altLang="en-US" sz="1000"/>
              <a:t>/18</a:t>
            </a:r>
          </a:p>
        </p:txBody>
      </p:sp>
      <p:grpSp>
        <p:nvGrpSpPr>
          <p:cNvPr id="39938" name="Group 8"/>
          <p:cNvGrpSpPr>
            <a:grpSpLocks/>
          </p:cNvGrpSpPr>
          <p:nvPr/>
        </p:nvGrpSpPr>
        <p:grpSpPr bwMode="auto">
          <a:xfrm>
            <a:off x="1763713" y="0"/>
            <a:ext cx="6264275" cy="5111750"/>
            <a:chOff x="158" y="300"/>
            <a:chExt cx="3720" cy="3073"/>
          </a:xfrm>
        </p:grpSpPr>
        <p:pic>
          <p:nvPicPr>
            <p:cNvPr id="39942" name="Picture 9" descr="Fig9MgvsFeTOT(2)-01"/>
            <p:cNvPicPr>
              <a:picLocks noChangeAspect="1" noChangeArrowheads="1"/>
            </p:cNvPicPr>
            <p:nvPr/>
          </p:nvPicPr>
          <p:blipFill>
            <a:blip r:embed="rId3"/>
            <a:srcRect/>
            <a:stretch>
              <a:fillRect/>
            </a:stretch>
          </p:blipFill>
          <p:spPr bwMode="auto">
            <a:xfrm>
              <a:off x="158" y="300"/>
              <a:ext cx="3720" cy="3073"/>
            </a:xfrm>
            <a:prstGeom prst="rect">
              <a:avLst/>
            </a:prstGeom>
            <a:noFill/>
            <a:ln w="9525">
              <a:noFill/>
              <a:miter lim="800000"/>
              <a:headEnd/>
              <a:tailEnd/>
            </a:ln>
          </p:spPr>
        </p:pic>
        <p:sp>
          <p:nvSpPr>
            <p:cNvPr id="39943" name="Rectangle 7"/>
            <p:cNvSpPr>
              <a:spLocks noChangeArrowheads="1"/>
            </p:cNvSpPr>
            <p:nvPr/>
          </p:nvSpPr>
          <p:spPr bwMode="auto">
            <a:xfrm>
              <a:off x="657" y="361"/>
              <a:ext cx="146" cy="146"/>
            </a:xfrm>
            <a:prstGeom prst="rect">
              <a:avLst/>
            </a:prstGeom>
            <a:solidFill>
              <a:schemeClr val="bg1"/>
            </a:solidFill>
            <a:ln w="9525">
              <a:noFill/>
              <a:miter lim="800000"/>
              <a:headEnd/>
              <a:tailEnd/>
            </a:ln>
          </p:spPr>
          <p:txBody>
            <a:bodyPr wrap="none" anchor="ctr"/>
            <a:lstStyle/>
            <a:p>
              <a:endParaRPr lang="en-CA"/>
            </a:p>
          </p:txBody>
        </p:sp>
      </p:grpSp>
      <p:sp>
        <p:nvSpPr>
          <p:cNvPr id="39939" name="Text Box 19"/>
          <p:cNvSpPr txBox="1">
            <a:spLocks noChangeArrowheads="1"/>
          </p:cNvSpPr>
          <p:nvPr/>
        </p:nvSpPr>
        <p:spPr bwMode="auto">
          <a:xfrm>
            <a:off x="0" y="4941888"/>
            <a:ext cx="9144000" cy="1311275"/>
          </a:xfrm>
          <a:prstGeom prst="rect">
            <a:avLst/>
          </a:prstGeom>
          <a:solidFill>
            <a:srgbClr val="969696"/>
          </a:solidFill>
          <a:ln w="9525">
            <a:noFill/>
            <a:miter lim="800000"/>
            <a:headEnd/>
            <a:tailEnd/>
          </a:ln>
        </p:spPr>
        <p:txBody>
          <a:bodyPr>
            <a:spAutoFit/>
          </a:bodyPr>
          <a:lstStyle/>
          <a:p>
            <a:pPr marL="174625" indent="-174625">
              <a:spcBef>
                <a:spcPct val="50000"/>
              </a:spcBef>
            </a:pPr>
            <a:r>
              <a:rPr lang="en-CA" sz="2000">
                <a:solidFill>
                  <a:srgbClr val="FFFF00"/>
                </a:solidFill>
              </a:rPr>
              <a:t>Subalkaline</a:t>
            </a:r>
            <a:r>
              <a:rPr lang="en-CA" sz="2000"/>
              <a:t> ferropicrite source:</a:t>
            </a:r>
          </a:p>
          <a:p>
            <a:pPr marL="174625" indent="-174625">
              <a:spcBef>
                <a:spcPct val="50000"/>
              </a:spcBef>
              <a:buFontTx/>
              <a:buChar char="•"/>
            </a:pPr>
            <a:r>
              <a:rPr lang="en-CA" sz="2000"/>
              <a:t>Melting of peridotite with Mg-number 0.81-0.79 </a:t>
            </a:r>
            <a:endParaRPr lang="en-CA" sz="2000" i="1"/>
          </a:p>
          <a:p>
            <a:pPr marL="174625" indent="-174625">
              <a:spcBef>
                <a:spcPct val="50000"/>
              </a:spcBef>
              <a:buFontTx/>
              <a:buChar char="•"/>
            </a:pPr>
            <a:r>
              <a:rPr lang="en-CA" sz="2000" i="1"/>
              <a:t>Approaches Fe/Mg of ordinary chondrite or Martian mantle</a:t>
            </a:r>
          </a:p>
        </p:txBody>
      </p:sp>
      <p:sp>
        <p:nvSpPr>
          <p:cNvPr id="39940" name="Text Box 7"/>
          <p:cNvSpPr txBox="1">
            <a:spLocks noChangeArrowheads="1"/>
          </p:cNvSpPr>
          <p:nvPr/>
        </p:nvSpPr>
        <p:spPr bwMode="auto">
          <a:xfrm>
            <a:off x="1331913" y="4581525"/>
            <a:ext cx="2441575" cy="244475"/>
          </a:xfrm>
          <a:prstGeom prst="rect">
            <a:avLst/>
          </a:prstGeom>
          <a:noFill/>
          <a:ln w="9525">
            <a:noFill/>
            <a:miter lim="800000"/>
            <a:headEnd/>
            <a:tailEnd/>
          </a:ln>
        </p:spPr>
        <p:txBody>
          <a:bodyPr wrap="none">
            <a:spAutoFit/>
          </a:bodyPr>
          <a:lstStyle/>
          <a:p>
            <a:r>
              <a:rPr lang="en-CA" sz="1000" i="1"/>
              <a:t>Milidragovic and Francis (in preparation)</a:t>
            </a:r>
          </a:p>
        </p:txBody>
      </p:sp>
      <p:sp>
        <p:nvSpPr>
          <p:cNvPr id="39941" name="Text Box 2"/>
          <p:cNvSpPr txBox="1">
            <a:spLocks noChangeArrowheads="1"/>
          </p:cNvSpPr>
          <p:nvPr/>
        </p:nvSpPr>
        <p:spPr bwMode="auto">
          <a:xfrm>
            <a:off x="0" y="0"/>
            <a:ext cx="8280400" cy="549275"/>
          </a:xfrm>
          <a:prstGeom prst="rect">
            <a:avLst/>
          </a:prstGeom>
          <a:solidFill>
            <a:schemeClr val="bg1"/>
          </a:solidFill>
          <a:ln w="9525">
            <a:noFill/>
            <a:miter lim="800000"/>
            <a:headEnd/>
            <a:tailEnd/>
          </a:ln>
        </p:spPr>
        <p:txBody>
          <a:bodyPr>
            <a:spAutoFit/>
          </a:bodyPr>
          <a:lstStyle/>
          <a:p>
            <a:r>
              <a:rPr lang="en-CA" sz="3000" b="1"/>
              <a:t>5. Fe-rich domains in the Archean mantle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12"/>
          </p:nvPr>
        </p:nvSpPr>
        <p:spPr>
          <a:xfrm>
            <a:off x="7010400" y="6400800"/>
            <a:ext cx="2133600" cy="457200"/>
          </a:xfrm>
          <a:noFill/>
        </p:spPr>
        <p:txBody>
          <a:bodyPr/>
          <a:lstStyle/>
          <a:p>
            <a:fld id="{9ACD8F1F-6FC6-4B0F-B4DC-6F542B9C8DA8}" type="slidenum">
              <a:rPr lang="en-CA" altLang="en-US" sz="1000" smtClean="0"/>
              <a:pPr/>
              <a:t>14</a:t>
            </a:fld>
            <a:r>
              <a:rPr lang="en-CA" altLang="en-US" sz="1000" smtClean="0"/>
              <a:t>/18</a:t>
            </a:r>
          </a:p>
        </p:txBody>
      </p:sp>
      <p:grpSp>
        <p:nvGrpSpPr>
          <p:cNvPr id="41986" name="Group 13"/>
          <p:cNvGrpSpPr>
            <a:grpSpLocks/>
          </p:cNvGrpSpPr>
          <p:nvPr/>
        </p:nvGrpSpPr>
        <p:grpSpPr bwMode="auto">
          <a:xfrm>
            <a:off x="0" y="1052513"/>
            <a:ext cx="4140200" cy="4025900"/>
            <a:chOff x="0" y="391"/>
            <a:chExt cx="2608" cy="2536"/>
          </a:xfrm>
        </p:grpSpPr>
        <p:pic>
          <p:nvPicPr>
            <p:cNvPr id="41997" name="Picture 9" descr="meteorite comparison3"/>
            <p:cNvPicPr>
              <a:picLocks noChangeAspect="1" noChangeArrowheads="1"/>
            </p:cNvPicPr>
            <p:nvPr/>
          </p:nvPicPr>
          <p:blipFill>
            <a:blip r:embed="rId3"/>
            <a:srcRect/>
            <a:stretch>
              <a:fillRect/>
            </a:stretch>
          </p:blipFill>
          <p:spPr bwMode="auto">
            <a:xfrm>
              <a:off x="0" y="391"/>
              <a:ext cx="2608" cy="2536"/>
            </a:xfrm>
            <a:prstGeom prst="rect">
              <a:avLst/>
            </a:prstGeom>
            <a:noFill/>
            <a:ln w="9525">
              <a:noFill/>
              <a:miter lim="800000"/>
              <a:headEnd/>
              <a:tailEnd/>
            </a:ln>
          </p:spPr>
        </p:pic>
        <p:sp>
          <p:nvSpPr>
            <p:cNvPr id="41998" name="Line 7"/>
            <p:cNvSpPr>
              <a:spLocks noChangeShapeType="1"/>
            </p:cNvSpPr>
            <p:nvPr/>
          </p:nvSpPr>
          <p:spPr bwMode="auto">
            <a:xfrm flipH="1">
              <a:off x="1083" y="1797"/>
              <a:ext cx="726" cy="363"/>
            </a:xfrm>
            <a:prstGeom prst="line">
              <a:avLst/>
            </a:prstGeom>
            <a:noFill/>
            <a:ln w="57150">
              <a:solidFill>
                <a:schemeClr val="tx1"/>
              </a:solidFill>
              <a:round/>
              <a:headEnd/>
              <a:tailEnd type="triangle" w="med" len="med"/>
            </a:ln>
          </p:spPr>
          <p:txBody>
            <a:bodyPr/>
            <a:lstStyle/>
            <a:p>
              <a:endParaRPr lang="en-US"/>
            </a:p>
          </p:txBody>
        </p:sp>
        <p:sp>
          <p:nvSpPr>
            <p:cNvPr id="41999" name="Text Box 8"/>
            <p:cNvSpPr txBox="1">
              <a:spLocks noChangeArrowheads="1"/>
            </p:cNvSpPr>
            <p:nvPr/>
          </p:nvSpPr>
          <p:spPr bwMode="auto">
            <a:xfrm rot="-1502662">
              <a:off x="1128" y="1933"/>
              <a:ext cx="855" cy="192"/>
            </a:xfrm>
            <a:prstGeom prst="rect">
              <a:avLst/>
            </a:prstGeom>
            <a:noFill/>
            <a:ln w="9525">
              <a:noFill/>
              <a:miter lim="800000"/>
              <a:headEnd/>
              <a:tailEnd/>
            </a:ln>
          </p:spPr>
          <p:txBody>
            <a:bodyPr wrap="none">
              <a:spAutoFit/>
            </a:bodyPr>
            <a:lstStyle/>
            <a:p>
              <a:r>
                <a:rPr lang="en-CA" sz="1400"/>
                <a:t>Cpx cumulates</a:t>
              </a:r>
            </a:p>
          </p:txBody>
        </p:sp>
        <p:sp>
          <p:nvSpPr>
            <p:cNvPr id="42000" name="Rectangle 12"/>
            <p:cNvSpPr>
              <a:spLocks noChangeArrowheads="1"/>
            </p:cNvSpPr>
            <p:nvPr/>
          </p:nvSpPr>
          <p:spPr bwMode="auto">
            <a:xfrm>
              <a:off x="385" y="391"/>
              <a:ext cx="199" cy="145"/>
            </a:xfrm>
            <a:prstGeom prst="rect">
              <a:avLst/>
            </a:prstGeom>
            <a:solidFill>
              <a:schemeClr val="bg1"/>
            </a:solidFill>
            <a:ln w="9525">
              <a:noFill/>
              <a:miter lim="800000"/>
              <a:headEnd/>
              <a:tailEnd/>
            </a:ln>
          </p:spPr>
          <p:txBody>
            <a:bodyPr wrap="none" anchor="ctr"/>
            <a:lstStyle/>
            <a:p>
              <a:endParaRPr lang="en-CA"/>
            </a:p>
          </p:txBody>
        </p:sp>
      </p:grpSp>
      <p:pic>
        <p:nvPicPr>
          <p:cNvPr id="41987" name="Picture 8" descr="meteorite comparison2"/>
          <p:cNvPicPr>
            <a:picLocks noChangeAspect="1" noChangeArrowheads="1"/>
          </p:cNvPicPr>
          <p:nvPr/>
        </p:nvPicPr>
        <p:blipFill>
          <a:blip r:embed="rId4"/>
          <a:srcRect/>
          <a:stretch>
            <a:fillRect/>
          </a:stretch>
        </p:blipFill>
        <p:spPr bwMode="auto">
          <a:xfrm>
            <a:off x="4211638" y="3213100"/>
            <a:ext cx="4171950" cy="3444875"/>
          </a:xfrm>
          <a:prstGeom prst="rect">
            <a:avLst/>
          </a:prstGeom>
          <a:noFill/>
          <a:ln w="9525">
            <a:noFill/>
            <a:miter lim="800000"/>
            <a:headEnd/>
            <a:tailEnd/>
          </a:ln>
        </p:spPr>
      </p:pic>
      <p:pic>
        <p:nvPicPr>
          <p:cNvPr id="41988" name="Picture 7" descr="meteorite comparison1"/>
          <p:cNvPicPr>
            <a:picLocks noChangeAspect="1" noChangeArrowheads="1"/>
          </p:cNvPicPr>
          <p:nvPr/>
        </p:nvPicPr>
        <p:blipFill>
          <a:blip r:embed="rId5"/>
          <a:srcRect/>
          <a:stretch>
            <a:fillRect/>
          </a:stretch>
        </p:blipFill>
        <p:spPr bwMode="auto">
          <a:xfrm>
            <a:off x="4846638" y="676275"/>
            <a:ext cx="3635375" cy="3006725"/>
          </a:xfrm>
          <a:prstGeom prst="rect">
            <a:avLst/>
          </a:prstGeom>
          <a:noFill/>
          <a:ln w="9525">
            <a:noFill/>
            <a:miter lim="800000"/>
            <a:headEnd/>
            <a:tailEnd/>
          </a:ln>
        </p:spPr>
      </p:pic>
      <p:sp>
        <p:nvSpPr>
          <p:cNvPr id="41989" name="Rectangle 14"/>
          <p:cNvSpPr>
            <a:spLocks noChangeArrowheads="1"/>
          </p:cNvSpPr>
          <p:nvPr/>
        </p:nvSpPr>
        <p:spPr bwMode="auto">
          <a:xfrm>
            <a:off x="6948488" y="188913"/>
            <a:ext cx="1584325" cy="792162"/>
          </a:xfrm>
          <a:prstGeom prst="rect">
            <a:avLst/>
          </a:prstGeom>
          <a:solidFill>
            <a:schemeClr val="bg1"/>
          </a:solidFill>
          <a:ln w="9525">
            <a:noFill/>
            <a:miter lim="800000"/>
            <a:headEnd/>
            <a:tailEnd/>
          </a:ln>
        </p:spPr>
        <p:txBody>
          <a:bodyPr wrap="none" anchor="ctr"/>
          <a:lstStyle/>
          <a:p>
            <a:endParaRPr lang="en-CA"/>
          </a:p>
        </p:txBody>
      </p:sp>
      <p:sp>
        <p:nvSpPr>
          <p:cNvPr id="41990" name="Text Box 2"/>
          <p:cNvSpPr txBox="1">
            <a:spLocks noChangeArrowheads="1"/>
          </p:cNvSpPr>
          <p:nvPr/>
        </p:nvSpPr>
        <p:spPr bwMode="auto">
          <a:xfrm>
            <a:off x="0" y="0"/>
            <a:ext cx="8316913" cy="549275"/>
          </a:xfrm>
          <a:prstGeom prst="rect">
            <a:avLst/>
          </a:prstGeom>
          <a:solidFill>
            <a:schemeClr val="bg1"/>
          </a:solidFill>
          <a:ln w="9525">
            <a:noFill/>
            <a:miter lim="800000"/>
            <a:headEnd/>
            <a:tailEnd/>
          </a:ln>
        </p:spPr>
        <p:txBody>
          <a:bodyPr>
            <a:spAutoFit/>
          </a:bodyPr>
          <a:lstStyle/>
          <a:p>
            <a:r>
              <a:rPr lang="en-CA" sz="3000" b="1"/>
              <a:t>6. The origin of Fe-enrichment</a:t>
            </a:r>
          </a:p>
        </p:txBody>
      </p:sp>
      <p:sp>
        <p:nvSpPr>
          <p:cNvPr id="41991" name="Rectangle 20"/>
          <p:cNvSpPr>
            <a:spLocks noChangeArrowheads="1"/>
          </p:cNvSpPr>
          <p:nvPr/>
        </p:nvSpPr>
        <p:spPr bwMode="auto">
          <a:xfrm>
            <a:off x="4716463" y="3284538"/>
            <a:ext cx="287337" cy="215900"/>
          </a:xfrm>
          <a:prstGeom prst="rect">
            <a:avLst/>
          </a:prstGeom>
          <a:solidFill>
            <a:schemeClr val="bg1"/>
          </a:solidFill>
          <a:ln w="9525">
            <a:noFill/>
            <a:miter lim="800000"/>
            <a:headEnd/>
            <a:tailEnd/>
          </a:ln>
        </p:spPr>
        <p:txBody>
          <a:bodyPr wrap="none" anchor="ctr"/>
          <a:lstStyle/>
          <a:p>
            <a:endParaRPr lang="en-CA"/>
          </a:p>
        </p:txBody>
      </p:sp>
      <p:grpSp>
        <p:nvGrpSpPr>
          <p:cNvPr id="41992" name="Group 25"/>
          <p:cNvGrpSpPr>
            <a:grpSpLocks/>
          </p:cNvGrpSpPr>
          <p:nvPr/>
        </p:nvGrpSpPr>
        <p:grpSpPr bwMode="auto">
          <a:xfrm>
            <a:off x="619125" y="5373688"/>
            <a:ext cx="2149475" cy="869950"/>
            <a:chOff x="390" y="3385"/>
            <a:chExt cx="1354" cy="548"/>
          </a:xfrm>
        </p:grpSpPr>
        <p:sp>
          <p:nvSpPr>
            <p:cNvPr id="41993" name="AutoShape 21"/>
            <p:cNvSpPr>
              <a:spLocks noChangeArrowheads="1"/>
            </p:cNvSpPr>
            <p:nvPr/>
          </p:nvSpPr>
          <p:spPr bwMode="auto">
            <a:xfrm>
              <a:off x="413" y="3409"/>
              <a:ext cx="181" cy="181"/>
            </a:xfrm>
            <a:prstGeom prst="plus">
              <a:avLst>
                <a:gd name="adj" fmla="val 33704"/>
              </a:avLst>
            </a:prstGeom>
            <a:solidFill>
              <a:srgbClr val="006600"/>
            </a:solidFill>
            <a:ln w="28575">
              <a:solidFill>
                <a:schemeClr val="tx1"/>
              </a:solidFill>
              <a:miter lim="800000"/>
              <a:headEnd/>
              <a:tailEnd/>
            </a:ln>
          </p:spPr>
          <p:txBody>
            <a:bodyPr wrap="none" anchor="ctr"/>
            <a:lstStyle/>
            <a:p>
              <a:endParaRPr lang="en-CA"/>
            </a:p>
          </p:txBody>
        </p:sp>
        <p:sp>
          <p:nvSpPr>
            <p:cNvPr id="41994" name="Text Box 22"/>
            <p:cNvSpPr txBox="1">
              <a:spLocks noChangeArrowheads="1"/>
            </p:cNvSpPr>
            <p:nvPr/>
          </p:nvSpPr>
          <p:spPr bwMode="auto">
            <a:xfrm>
              <a:off x="612" y="3385"/>
              <a:ext cx="1132" cy="231"/>
            </a:xfrm>
            <a:prstGeom prst="rect">
              <a:avLst/>
            </a:prstGeom>
            <a:noFill/>
            <a:ln w="9525">
              <a:noFill/>
              <a:miter lim="800000"/>
              <a:headEnd/>
              <a:tailEnd/>
            </a:ln>
          </p:spPr>
          <p:txBody>
            <a:bodyPr wrap="none">
              <a:spAutoFit/>
            </a:bodyPr>
            <a:lstStyle/>
            <a:p>
              <a:r>
                <a:rPr lang="en-CA"/>
                <a:t>SNC meteorites</a:t>
              </a:r>
            </a:p>
          </p:txBody>
        </p:sp>
        <p:sp>
          <p:nvSpPr>
            <p:cNvPr id="41995" name="AutoShape 23"/>
            <p:cNvSpPr>
              <a:spLocks noChangeArrowheads="1"/>
            </p:cNvSpPr>
            <p:nvPr/>
          </p:nvSpPr>
          <p:spPr bwMode="auto">
            <a:xfrm>
              <a:off x="390" y="3726"/>
              <a:ext cx="227" cy="181"/>
            </a:xfrm>
            <a:prstGeom prst="triangle">
              <a:avLst>
                <a:gd name="adj" fmla="val 50000"/>
              </a:avLst>
            </a:prstGeom>
            <a:solidFill>
              <a:srgbClr val="006600"/>
            </a:solidFill>
            <a:ln w="28575">
              <a:solidFill>
                <a:schemeClr val="tx1"/>
              </a:solidFill>
              <a:miter lim="800000"/>
              <a:headEnd/>
              <a:tailEnd/>
            </a:ln>
          </p:spPr>
          <p:txBody>
            <a:bodyPr wrap="none" anchor="ctr"/>
            <a:lstStyle/>
            <a:p>
              <a:endParaRPr lang="en-CA"/>
            </a:p>
          </p:txBody>
        </p:sp>
        <p:sp>
          <p:nvSpPr>
            <p:cNvPr id="41996" name="Text Box 24"/>
            <p:cNvSpPr txBox="1">
              <a:spLocks noChangeArrowheads="1"/>
            </p:cNvSpPr>
            <p:nvPr/>
          </p:nvSpPr>
          <p:spPr bwMode="auto">
            <a:xfrm>
              <a:off x="612" y="3702"/>
              <a:ext cx="1132" cy="231"/>
            </a:xfrm>
            <a:prstGeom prst="rect">
              <a:avLst/>
            </a:prstGeom>
            <a:noFill/>
            <a:ln w="9525">
              <a:noFill/>
              <a:miter lim="800000"/>
              <a:headEnd/>
              <a:tailEnd/>
            </a:ln>
          </p:spPr>
          <p:txBody>
            <a:bodyPr wrap="none">
              <a:spAutoFit/>
            </a:bodyPr>
            <a:lstStyle/>
            <a:p>
              <a:r>
                <a:rPr lang="en-CA"/>
                <a:t>HED meteorites</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3"/>
          <p:cNvSpPr txBox="1">
            <a:spLocks noGrp="1"/>
          </p:cNvSpPr>
          <p:nvPr/>
        </p:nvSpPr>
        <p:spPr bwMode="auto">
          <a:xfrm>
            <a:off x="7010400" y="6400800"/>
            <a:ext cx="2133600" cy="457200"/>
          </a:xfrm>
          <a:prstGeom prst="rect">
            <a:avLst/>
          </a:prstGeom>
          <a:noFill/>
          <a:ln w="9525">
            <a:noFill/>
            <a:miter lim="800000"/>
            <a:headEnd/>
            <a:tailEnd/>
          </a:ln>
        </p:spPr>
        <p:txBody>
          <a:bodyPr/>
          <a:lstStyle/>
          <a:p>
            <a:pPr algn="r"/>
            <a:fld id="{15AF75C4-1104-4E36-B182-6E20D44481CE}" type="slidenum">
              <a:rPr lang="en-CA" altLang="en-US" sz="1000"/>
              <a:pPr algn="r"/>
              <a:t>15</a:t>
            </a:fld>
            <a:r>
              <a:rPr lang="en-CA" altLang="en-US" sz="1000"/>
              <a:t>/18</a:t>
            </a:r>
          </a:p>
        </p:txBody>
      </p:sp>
      <p:sp>
        <p:nvSpPr>
          <p:cNvPr id="44034" name="Text Box 2"/>
          <p:cNvSpPr txBox="1">
            <a:spLocks noChangeArrowheads="1"/>
          </p:cNvSpPr>
          <p:nvPr/>
        </p:nvSpPr>
        <p:spPr bwMode="auto">
          <a:xfrm>
            <a:off x="0" y="0"/>
            <a:ext cx="8316913" cy="549275"/>
          </a:xfrm>
          <a:prstGeom prst="rect">
            <a:avLst/>
          </a:prstGeom>
          <a:solidFill>
            <a:schemeClr val="bg1"/>
          </a:solidFill>
          <a:ln w="9525">
            <a:noFill/>
            <a:miter lim="800000"/>
            <a:headEnd/>
            <a:tailEnd/>
          </a:ln>
        </p:spPr>
        <p:txBody>
          <a:bodyPr>
            <a:spAutoFit/>
          </a:bodyPr>
          <a:lstStyle/>
          <a:p>
            <a:r>
              <a:rPr lang="en-CA" sz="3000" b="1"/>
              <a:t>5. The origin of Fe-enrichment</a:t>
            </a:r>
          </a:p>
        </p:txBody>
      </p:sp>
      <p:sp>
        <p:nvSpPr>
          <p:cNvPr id="44035" name="Text Box 7"/>
          <p:cNvSpPr txBox="1">
            <a:spLocks noChangeArrowheads="1"/>
          </p:cNvSpPr>
          <p:nvPr/>
        </p:nvSpPr>
        <p:spPr bwMode="auto">
          <a:xfrm>
            <a:off x="0" y="6165850"/>
            <a:ext cx="2411413" cy="244475"/>
          </a:xfrm>
          <a:prstGeom prst="rect">
            <a:avLst/>
          </a:prstGeom>
          <a:noFill/>
          <a:ln w="9525">
            <a:noFill/>
            <a:miter lim="800000"/>
            <a:headEnd/>
            <a:tailEnd/>
          </a:ln>
        </p:spPr>
        <p:txBody>
          <a:bodyPr wrap="none">
            <a:spAutoFit/>
          </a:bodyPr>
          <a:lstStyle/>
          <a:p>
            <a:r>
              <a:rPr lang="en-CA" sz="1000" i="1"/>
              <a:t>Modified from Drake and Righter (2002)</a:t>
            </a:r>
          </a:p>
        </p:txBody>
      </p:sp>
      <p:pic>
        <p:nvPicPr>
          <p:cNvPr id="44036" name="Picture 7" descr="solar_system1"/>
          <p:cNvPicPr>
            <a:picLocks noChangeAspect="1" noChangeArrowheads="1"/>
          </p:cNvPicPr>
          <p:nvPr/>
        </p:nvPicPr>
        <p:blipFill>
          <a:blip r:embed="rId3"/>
          <a:srcRect/>
          <a:stretch>
            <a:fillRect/>
          </a:stretch>
        </p:blipFill>
        <p:spPr bwMode="auto">
          <a:xfrm>
            <a:off x="250825" y="549275"/>
            <a:ext cx="8640763" cy="5619750"/>
          </a:xfrm>
          <a:prstGeom prst="rect">
            <a:avLst/>
          </a:prstGeom>
          <a:noFill/>
          <a:ln w="9525">
            <a:noFill/>
            <a:miter lim="800000"/>
            <a:headEnd/>
            <a:tailEnd/>
          </a:ln>
        </p:spPr>
      </p:pic>
      <p:pic>
        <p:nvPicPr>
          <p:cNvPr id="45064" name="Picture 8" descr="solar_system2"/>
          <p:cNvPicPr>
            <a:picLocks noChangeAspect="1" noChangeArrowheads="1"/>
          </p:cNvPicPr>
          <p:nvPr/>
        </p:nvPicPr>
        <p:blipFill>
          <a:blip r:embed="rId4"/>
          <a:srcRect/>
          <a:stretch>
            <a:fillRect/>
          </a:stretch>
        </p:blipFill>
        <p:spPr bwMode="auto">
          <a:xfrm>
            <a:off x="250825" y="549275"/>
            <a:ext cx="8642350" cy="561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diamond(in)">
                                      <p:cBhvr>
                                        <p:cTn id="7"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0" y="0"/>
            <a:ext cx="8229600" cy="549275"/>
          </a:xfrm>
        </p:spPr>
        <p:txBody>
          <a:bodyPr/>
          <a:lstStyle/>
          <a:p>
            <a:pPr algn="l"/>
            <a:r>
              <a:rPr lang="en-CA" sz="3000" b="1" smtClean="0"/>
              <a:t>6. Conclusions</a:t>
            </a:r>
          </a:p>
        </p:txBody>
      </p:sp>
      <p:sp>
        <p:nvSpPr>
          <p:cNvPr id="46082" name="Rectangle 3"/>
          <p:cNvSpPr>
            <a:spLocks noGrp="1" noChangeArrowheads="1"/>
          </p:cNvSpPr>
          <p:nvPr>
            <p:ph type="body" idx="1"/>
          </p:nvPr>
        </p:nvSpPr>
        <p:spPr>
          <a:xfrm>
            <a:off x="468313" y="981075"/>
            <a:ext cx="8229600" cy="3887788"/>
          </a:xfrm>
        </p:spPr>
        <p:txBody>
          <a:bodyPr/>
          <a:lstStyle/>
          <a:p>
            <a:r>
              <a:rPr lang="en-CA" smtClean="0"/>
              <a:t>Fe-rich magmas were ubiquitous during the Neoarchean </a:t>
            </a:r>
          </a:p>
          <a:p>
            <a:r>
              <a:rPr lang="en-CA" smtClean="0"/>
              <a:t>2 types of Neoarchean ferropicrites</a:t>
            </a:r>
          </a:p>
          <a:p>
            <a:pPr lvl="1"/>
            <a:r>
              <a:rPr lang="en-CA" smtClean="0"/>
              <a:t>Garnet-pyroxenite and peridotite sources</a:t>
            </a:r>
          </a:p>
          <a:p>
            <a:r>
              <a:rPr lang="en-CA" smtClean="0"/>
              <a:t>Archean ferropicrites show similarities to differentiated meteorites </a:t>
            </a:r>
          </a:p>
        </p:txBody>
      </p:sp>
      <p:sp>
        <p:nvSpPr>
          <p:cNvPr id="46083" name="Slide Number Placeholder 3"/>
          <p:cNvSpPr txBox="1">
            <a:spLocks noGrp="1"/>
          </p:cNvSpPr>
          <p:nvPr/>
        </p:nvSpPr>
        <p:spPr bwMode="auto">
          <a:xfrm>
            <a:off x="7010400" y="6400800"/>
            <a:ext cx="2133600" cy="457200"/>
          </a:xfrm>
          <a:prstGeom prst="rect">
            <a:avLst/>
          </a:prstGeom>
          <a:noFill/>
          <a:ln w="9525">
            <a:noFill/>
            <a:miter lim="800000"/>
            <a:headEnd/>
            <a:tailEnd/>
          </a:ln>
        </p:spPr>
        <p:txBody>
          <a:bodyPr/>
          <a:lstStyle/>
          <a:p>
            <a:pPr algn="r"/>
            <a:fld id="{F16B69FC-6F33-4CF0-AEA2-ABFAE2B26A41}" type="slidenum">
              <a:rPr lang="en-CA" altLang="en-US" sz="1000"/>
              <a:pPr algn="r"/>
              <a:t>16</a:t>
            </a:fld>
            <a:r>
              <a:rPr lang="en-CA" altLang="en-US" sz="1000"/>
              <a:t>/18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a:xfrm>
            <a:off x="236538" y="1273175"/>
            <a:ext cx="8229600" cy="1143000"/>
          </a:xfrm>
        </p:spPr>
        <p:txBody>
          <a:bodyPr rtlCol="0">
            <a:normAutofit/>
            <a:scene3d>
              <a:camera prst="orthographicFront"/>
              <a:lightRig rig="soft" dir="t"/>
            </a:scene3d>
            <a:sp3d prstMaterial="softEdge">
              <a:bevelT w="25400" h="25400"/>
            </a:sp3d>
          </a:bodyPr>
          <a:lstStyle/>
          <a:p>
            <a:pPr algn="l">
              <a:defRPr/>
            </a:pPr>
            <a:r>
              <a:rPr lang="en-CA" sz="4100" b="1" kern="1200"/>
              <a:t>Thank you!</a:t>
            </a:r>
          </a:p>
        </p:txBody>
      </p:sp>
      <p:sp>
        <p:nvSpPr>
          <p:cNvPr id="47106" name="Slide Number Placeholder 3"/>
          <p:cNvSpPr txBox="1">
            <a:spLocks noGrp="1"/>
          </p:cNvSpPr>
          <p:nvPr/>
        </p:nvSpPr>
        <p:spPr bwMode="auto">
          <a:xfrm>
            <a:off x="7010400" y="6400800"/>
            <a:ext cx="2133600" cy="457200"/>
          </a:xfrm>
          <a:prstGeom prst="rect">
            <a:avLst/>
          </a:prstGeom>
          <a:noFill/>
          <a:ln w="9525">
            <a:noFill/>
            <a:miter lim="800000"/>
            <a:headEnd/>
            <a:tailEnd/>
          </a:ln>
        </p:spPr>
        <p:txBody>
          <a:bodyPr/>
          <a:lstStyle/>
          <a:p>
            <a:pPr algn="r"/>
            <a:fld id="{FAC752BA-7E4F-47D2-8AE8-87A7B5F86A1B}" type="slidenum">
              <a:rPr lang="en-CA" altLang="en-US" sz="1000"/>
              <a:pPr algn="r"/>
              <a:t>17</a:t>
            </a:fld>
            <a:r>
              <a:rPr lang="en-CA" altLang="en-US" sz="1000"/>
              <a:t>/18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9" descr="modern_MgvsFe-02-02"/>
          <p:cNvPicPr>
            <a:picLocks noChangeAspect="1" noChangeArrowheads="1"/>
          </p:cNvPicPr>
          <p:nvPr/>
        </p:nvPicPr>
        <p:blipFill>
          <a:blip r:embed="rId3"/>
          <a:srcRect t="4520"/>
          <a:stretch>
            <a:fillRect/>
          </a:stretch>
        </p:blipFill>
        <p:spPr bwMode="auto">
          <a:xfrm>
            <a:off x="4324350" y="0"/>
            <a:ext cx="4819650" cy="4941888"/>
          </a:xfrm>
          <a:prstGeom prst="rect">
            <a:avLst/>
          </a:prstGeom>
          <a:noFill/>
          <a:ln w="9525">
            <a:noFill/>
            <a:miter lim="800000"/>
            <a:headEnd/>
            <a:tailEnd/>
          </a:ln>
        </p:spPr>
      </p:pic>
      <p:sp>
        <p:nvSpPr>
          <p:cNvPr id="17410" name="Rectangle 2"/>
          <p:cNvSpPr>
            <a:spLocks noGrp="1" noChangeArrowheads="1"/>
          </p:cNvSpPr>
          <p:nvPr>
            <p:ph type="title"/>
          </p:nvPr>
        </p:nvSpPr>
        <p:spPr>
          <a:xfrm>
            <a:off x="0" y="0"/>
            <a:ext cx="2916238" cy="549275"/>
          </a:xfrm>
        </p:spPr>
        <p:txBody>
          <a:bodyPr/>
          <a:lstStyle/>
          <a:p>
            <a:pPr algn="l"/>
            <a:r>
              <a:rPr lang="en-CA" sz="3000" b="1" smtClean="0"/>
              <a:t>1. Background</a:t>
            </a:r>
          </a:p>
        </p:txBody>
      </p:sp>
      <p:sp>
        <p:nvSpPr>
          <p:cNvPr id="17411" name="Rectangle 3"/>
          <p:cNvSpPr>
            <a:spLocks noGrp="1" noChangeArrowheads="1"/>
          </p:cNvSpPr>
          <p:nvPr>
            <p:ph type="body" idx="1"/>
          </p:nvPr>
        </p:nvSpPr>
        <p:spPr>
          <a:xfrm>
            <a:off x="0" y="4941888"/>
            <a:ext cx="9144000" cy="1295400"/>
          </a:xfrm>
          <a:solidFill>
            <a:srgbClr val="969696"/>
          </a:solidFill>
        </p:spPr>
        <p:txBody>
          <a:bodyPr/>
          <a:lstStyle/>
          <a:p>
            <a:pPr>
              <a:lnSpc>
                <a:spcPct val="80000"/>
              </a:lnSpc>
            </a:pPr>
            <a:r>
              <a:rPr lang="en-CA" sz="2200" smtClean="0"/>
              <a:t>Terrestrial basalts have a limited range of FeO contents (&lt;13 wt. %)</a:t>
            </a:r>
          </a:p>
          <a:p>
            <a:pPr>
              <a:lnSpc>
                <a:spcPct val="80000"/>
              </a:lnSpc>
            </a:pPr>
            <a:r>
              <a:rPr lang="en-CA" sz="2200" smtClean="0"/>
              <a:t>Consistent with primary magmas in equilibrium with “pyrolitic” (Mg-number  = 0.88-0.92), or slightly more Fe-enriched (Mg-number  ~0.85) peridotites</a:t>
            </a:r>
          </a:p>
        </p:txBody>
      </p:sp>
      <p:sp>
        <p:nvSpPr>
          <p:cNvPr id="17412" name="Slide Number Placeholder 3"/>
          <p:cNvSpPr txBox="1">
            <a:spLocks noGrp="1"/>
          </p:cNvSpPr>
          <p:nvPr/>
        </p:nvSpPr>
        <p:spPr bwMode="auto">
          <a:xfrm>
            <a:off x="7010400" y="6400800"/>
            <a:ext cx="2133600" cy="457200"/>
          </a:xfrm>
          <a:prstGeom prst="rect">
            <a:avLst/>
          </a:prstGeom>
          <a:noFill/>
          <a:ln w="9525">
            <a:noFill/>
            <a:miter lim="800000"/>
            <a:headEnd/>
            <a:tailEnd/>
          </a:ln>
        </p:spPr>
        <p:txBody>
          <a:bodyPr/>
          <a:lstStyle/>
          <a:p>
            <a:pPr algn="r"/>
            <a:fld id="{30357648-2E88-408C-BDD1-1DD7E5303DB8}" type="slidenum">
              <a:rPr lang="en-CA" altLang="en-US" sz="1000"/>
              <a:pPr algn="r"/>
              <a:t>2</a:t>
            </a:fld>
            <a:r>
              <a:rPr lang="en-CA" altLang="en-US" sz="1000"/>
              <a:t>/18</a:t>
            </a:r>
          </a:p>
        </p:txBody>
      </p:sp>
      <p:sp>
        <p:nvSpPr>
          <p:cNvPr id="52234" name="Rectangle 10"/>
          <p:cNvSpPr>
            <a:spLocks noChangeArrowheads="1"/>
          </p:cNvSpPr>
          <p:nvPr/>
        </p:nvSpPr>
        <p:spPr bwMode="auto">
          <a:xfrm>
            <a:off x="4211638" y="0"/>
            <a:ext cx="4932362" cy="4868863"/>
          </a:xfrm>
          <a:prstGeom prst="rect">
            <a:avLst/>
          </a:prstGeom>
          <a:solidFill>
            <a:schemeClr val="bg1"/>
          </a:solidFill>
          <a:ln w="9525">
            <a:noFill/>
            <a:miter lim="800000"/>
            <a:headEnd/>
            <a:tailEnd/>
          </a:ln>
        </p:spPr>
        <p:txBody>
          <a:bodyPr wrap="none" anchor="ctr"/>
          <a:lstStyle/>
          <a:p>
            <a:endParaRPr lang="en-CA" baseline="-25000"/>
          </a:p>
        </p:txBody>
      </p:sp>
      <p:pic>
        <p:nvPicPr>
          <p:cNvPr id="2" name="Picture 8" descr="modern_histogram-01-02-01"/>
          <p:cNvPicPr>
            <a:picLocks noChangeAspect="1" noChangeArrowheads="1"/>
          </p:cNvPicPr>
          <p:nvPr/>
        </p:nvPicPr>
        <p:blipFill>
          <a:blip r:embed="rId4"/>
          <a:srcRect/>
          <a:stretch>
            <a:fillRect/>
          </a:stretch>
        </p:blipFill>
        <p:spPr bwMode="auto">
          <a:xfrm>
            <a:off x="2484438" y="692150"/>
            <a:ext cx="3924300" cy="3659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52234"/>
                                        </p:tgtEl>
                                        <p:attrNameLst>
                                          <p:attrName>ppt_x</p:attrName>
                                        </p:attrNameLst>
                                      </p:cBhvr>
                                      <p:tavLst>
                                        <p:tav tm="0">
                                          <p:val>
                                            <p:strVal val="ppt_x"/>
                                          </p:val>
                                        </p:tav>
                                        <p:tav tm="100000">
                                          <p:val>
                                            <p:strVal val="1+ppt_w/2"/>
                                          </p:val>
                                        </p:tav>
                                      </p:tavLst>
                                    </p:anim>
                                    <p:anim calcmode="lin" valueType="num">
                                      <p:cBhvr additive="base">
                                        <p:cTn id="7" dur="500"/>
                                        <p:tgtEl>
                                          <p:spTgt spid="52234"/>
                                        </p:tgtEl>
                                        <p:attrNameLst>
                                          <p:attrName>ppt_y</p:attrName>
                                        </p:attrNameLst>
                                      </p:cBhvr>
                                      <p:tavLst>
                                        <p:tav tm="0">
                                          <p:val>
                                            <p:strVal val="ppt_y"/>
                                          </p:val>
                                        </p:tav>
                                        <p:tav tm="100000">
                                          <p:val>
                                            <p:strVal val="ppt_y"/>
                                          </p:val>
                                        </p:tav>
                                      </p:tavLst>
                                    </p:anim>
                                    <p:set>
                                      <p:cBhvr>
                                        <p:cTn id="8" dur="1" fill="hold">
                                          <p:stCondLst>
                                            <p:cond delay="499"/>
                                          </p:stCondLst>
                                        </p:cTn>
                                        <p:tgtEl>
                                          <p:spTgt spid="52234"/>
                                        </p:tgtEl>
                                        <p:attrNameLst>
                                          <p:attrName>style.visibility</p:attrName>
                                        </p:attrNameLst>
                                      </p:cBhvr>
                                      <p:to>
                                        <p:strVal val="hidden"/>
                                      </p:to>
                                    </p:set>
                                  </p:childTnLst>
                                </p:cTn>
                              </p:par>
                              <p:par>
                                <p:cTn id="9" presetID="35" presetClass="path" presetSubtype="0" accel="50000" decel="50000" fill="hold" nodeType="withEffect">
                                  <p:stCondLst>
                                    <p:cond delay="0"/>
                                  </p:stCondLst>
                                  <p:childTnLst>
                                    <p:animMotion origin="layout" path="M 0 0  L -0.25 0  E" pathEditMode="relative" ptsTypes="">
                                      <p:cBhvr>
                                        <p:cTn id="10" dur="5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9" descr="archean_histogram-03-03"/>
          <p:cNvPicPr>
            <a:picLocks noChangeAspect="1" noChangeArrowheads="1"/>
          </p:cNvPicPr>
          <p:nvPr/>
        </p:nvPicPr>
        <p:blipFill>
          <a:blip r:embed="rId3"/>
          <a:srcRect/>
          <a:stretch>
            <a:fillRect/>
          </a:stretch>
        </p:blipFill>
        <p:spPr bwMode="auto">
          <a:xfrm>
            <a:off x="0" y="333375"/>
            <a:ext cx="4629150" cy="4824413"/>
          </a:xfrm>
          <a:prstGeom prst="rect">
            <a:avLst/>
          </a:prstGeom>
          <a:noFill/>
          <a:ln w="9525">
            <a:noFill/>
            <a:miter lim="800000"/>
            <a:headEnd/>
            <a:tailEnd/>
          </a:ln>
        </p:spPr>
      </p:pic>
      <p:sp>
        <p:nvSpPr>
          <p:cNvPr id="19458" name="Rectangle 5"/>
          <p:cNvSpPr>
            <a:spLocks noGrp="1" noChangeArrowheads="1"/>
          </p:cNvSpPr>
          <p:nvPr>
            <p:ph type="body" idx="1"/>
          </p:nvPr>
        </p:nvSpPr>
        <p:spPr>
          <a:xfrm>
            <a:off x="0" y="4868863"/>
            <a:ext cx="9144000" cy="1512887"/>
          </a:xfrm>
          <a:solidFill>
            <a:srgbClr val="969696"/>
          </a:solidFill>
        </p:spPr>
        <p:txBody>
          <a:bodyPr/>
          <a:lstStyle/>
          <a:p>
            <a:r>
              <a:rPr lang="en-CA" sz="2200" smtClean="0"/>
              <a:t>Archean mafic/ultramafic rocks of the Superior Province rocks are predominantly low-FeO (&lt;13 wt. %)</a:t>
            </a:r>
          </a:p>
          <a:p>
            <a:r>
              <a:rPr lang="en-CA" sz="2200" smtClean="0">
                <a:solidFill>
                  <a:srgbClr val="660066"/>
                </a:solidFill>
              </a:rPr>
              <a:t>However, &gt; 10 % of rocks have unusually high FeO, inconsistent with pyrolitic sources</a:t>
            </a:r>
          </a:p>
        </p:txBody>
      </p:sp>
      <p:sp>
        <p:nvSpPr>
          <p:cNvPr id="19459" name="Slide Number Placeholder 3"/>
          <p:cNvSpPr txBox="1">
            <a:spLocks noGrp="1"/>
          </p:cNvSpPr>
          <p:nvPr/>
        </p:nvSpPr>
        <p:spPr bwMode="auto">
          <a:xfrm>
            <a:off x="7010400" y="6597650"/>
            <a:ext cx="2133600" cy="260350"/>
          </a:xfrm>
          <a:prstGeom prst="rect">
            <a:avLst/>
          </a:prstGeom>
          <a:noFill/>
          <a:ln w="9525">
            <a:noFill/>
            <a:miter lim="800000"/>
            <a:headEnd/>
            <a:tailEnd/>
          </a:ln>
        </p:spPr>
        <p:txBody>
          <a:bodyPr/>
          <a:lstStyle/>
          <a:p>
            <a:pPr algn="r"/>
            <a:fld id="{A13489CE-27CF-46A8-B73A-7F7BE3226C01}" type="slidenum">
              <a:rPr lang="en-CA" altLang="en-US" sz="1000"/>
              <a:pPr algn="r"/>
              <a:t>3</a:t>
            </a:fld>
            <a:r>
              <a:rPr lang="en-CA" altLang="en-US" sz="1000"/>
              <a:t>/18</a:t>
            </a:r>
          </a:p>
        </p:txBody>
      </p:sp>
      <p:pic>
        <p:nvPicPr>
          <p:cNvPr id="19460" name="Picture 14" descr="archean_MgvsFe-02-02-02"/>
          <p:cNvPicPr>
            <a:picLocks noChangeAspect="1" noChangeArrowheads="1"/>
          </p:cNvPicPr>
          <p:nvPr/>
        </p:nvPicPr>
        <p:blipFill>
          <a:blip r:embed="rId4"/>
          <a:srcRect b="1317"/>
          <a:stretch>
            <a:fillRect/>
          </a:stretch>
        </p:blipFill>
        <p:spPr bwMode="auto">
          <a:xfrm>
            <a:off x="4543425" y="87313"/>
            <a:ext cx="4613275" cy="4760912"/>
          </a:xfrm>
          <a:prstGeom prst="rect">
            <a:avLst/>
          </a:prstGeom>
          <a:noFill/>
          <a:ln w="9525">
            <a:noFill/>
            <a:miter lim="800000"/>
            <a:headEnd/>
            <a:tailEnd/>
          </a:ln>
        </p:spPr>
      </p:pic>
      <p:pic>
        <p:nvPicPr>
          <p:cNvPr id="54285" name="Picture 13" descr="archean_MgvsFe-pt2-02"/>
          <p:cNvPicPr>
            <a:picLocks noChangeAspect="1" noChangeArrowheads="1"/>
          </p:cNvPicPr>
          <p:nvPr/>
        </p:nvPicPr>
        <p:blipFill>
          <a:blip r:embed="rId5"/>
          <a:srcRect b="1266"/>
          <a:stretch>
            <a:fillRect/>
          </a:stretch>
        </p:blipFill>
        <p:spPr bwMode="auto">
          <a:xfrm>
            <a:off x="4349750" y="-101600"/>
            <a:ext cx="4794250" cy="4949825"/>
          </a:xfrm>
          <a:prstGeom prst="rect">
            <a:avLst/>
          </a:prstGeom>
          <a:noFill/>
          <a:ln w="9525">
            <a:noFill/>
            <a:miter lim="800000"/>
            <a:headEnd/>
            <a:tailEnd/>
          </a:ln>
        </p:spPr>
      </p:pic>
      <p:grpSp>
        <p:nvGrpSpPr>
          <p:cNvPr id="19462" name="Group 15"/>
          <p:cNvGrpSpPr>
            <a:grpSpLocks/>
          </p:cNvGrpSpPr>
          <p:nvPr/>
        </p:nvGrpSpPr>
        <p:grpSpPr bwMode="auto">
          <a:xfrm>
            <a:off x="2843213" y="3429000"/>
            <a:ext cx="2170112" cy="1223963"/>
            <a:chOff x="1791" y="2160"/>
            <a:chExt cx="1367" cy="771"/>
          </a:xfrm>
        </p:grpSpPr>
        <p:sp>
          <p:nvSpPr>
            <p:cNvPr id="19464" name="Oval 10"/>
            <p:cNvSpPr>
              <a:spLocks noChangeArrowheads="1"/>
            </p:cNvSpPr>
            <p:nvPr/>
          </p:nvSpPr>
          <p:spPr bwMode="auto">
            <a:xfrm>
              <a:off x="1791" y="2478"/>
              <a:ext cx="908" cy="453"/>
            </a:xfrm>
            <a:prstGeom prst="ellipse">
              <a:avLst/>
            </a:prstGeom>
            <a:noFill/>
            <a:ln w="38100">
              <a:solidFill>
                <a:srgbClr val="660066"/>
              </a:solidFill>
              <a:prstDash val="sysDot"/>
              <a:round/>
              <a:headEnd/>
              <a:tailEnd/>
            </a:ln>
          </p:spPr>
          <p:txBody>
            <a:bodyPr wrap="none" anchor="ctr"/>
            <a:lstStyle/>
            <a:p>
              <a:endParaRPr lang="en-CA" baseline="-25000"/>
            </a:p>
          </p:txBody>
        </p:sp>
        <p:sp>
          <p:nvSpPr>
            <p:cNvPr id="19465" name="Text Box 12"/>
            <p:cNvSpPr txBox="1">
              <a:spLocks noChangeArrowheads="1"/>
            </p:cNvSpPr>
            <p:nvPr/>
          </p:nvSpPr>
          <p:spPr bwMode="auto">
            <a:xfrm>
              <a:off x="1837" y="2160"/>
              <a:ext cx="1321" cy="231"/>
            </a:xfrm>
            <a:prstGeom prst="rect">
              <a:avLst/>
            </a:prstGeom>
            <a:noFill/>
            <a:ln w="9525">
              <a:noFill/>
              <a:miter lim="800000"/>
              <a:headEnd/>
              <a:tailEnd/>
            </a:ln>
          </p:spPr>
          <p:txBody>
            <a:bodyPr wrap="none">
              <a:spAutoFit/>
            </a:bodyPr>
            <a:lstStyle/>
            <a:p>
              <a:r>
                <a:rPr lang="en-CA" b="1" i="1">
                  <a:solidFill>
                    <a:srgbClr val="660066"/>
                  </a:solidFill>
                </a:rPr>
                <a:t>FeO</a:t>
              </a:r>
              <a:r>
                <a:rPr lang="en-CA" b="1" i="1" baseline="30000">
                  <a:solidFill>
                    <a:srgbClr val="660066"/>
                  </a:solidFill>
                </a:rPr>
                <a:t>TOT</a:t>
              </a:r>
              <a:r>
                <a:rPr lang="en-CA" b="1" i="1">
                  <a:solidFill>
                    <a:srgbClr val="660066"/>
                  </a:solidFill>
                </a:rPr>
                <a:t> &gt; 13 wt. %</a:t>
              </a:r>
            </a:p>
          </p:txBody>
        </p:sp>
      </p:grpSp>
      <p:sp>
        <p:nvSpPr>
          <p:cNvPr id="19463" name="Rectangle 2"/>
          <p:cNvSpPr>
            <a:spLocks noChangeArrowheads="1"/>
          </p:cNvSpPr>
          <p:nvPr/>
        </p:nvSpPr>
        <p:spPr bwMode="auto">
          <a:xfrm>
            <a:off x="0" y="0"/>
            <a:ext cx="2916238" cy="549275"/>
          </a:xfrm>
          <a:prstGeom prst="rect">
            <a:avLst/>
          </a:prstGeom>
          <a:noFill/>
          <a:ln w="9525">
            <a:noFill/>
            <a:miter lim="800000"/>
            <a:headEnd/>
            <a:tailEnd/>
          </a:ln>
        </p:spPr>
        <p:txBody>
          <a:bodyPr anchor="ctr"/>
          <a:lstStyle/>
          <a:p>
            <a:pPr eaLnBrk="0" hangingPunct="0"/>
            <a:r>
              <a:rPr lang="en-CA" sz="3000" b="1">
                <a:solidFill>
                  <a:schemeClr val="tx2"/>
                </a:solidFill>
              </a:rPr>
              <a:t>1. Background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54285"/>
                                        </p:tgtEl>
                                        <p:attrNameLst>
                                          <p:attrName>style.visibility</p:attrName>
                                        </p:attrNameLst>
                                      </p:cBhvr>
                                      <p:to>
                                        <p:strVal val="visible"/>
                                      </p:to>
                                    </p:set>
                                    <p:animEffect transition="in" filter="diamond(out)">
                                      <p:cBhvr>
                                        <p:cTn id="7" dur="500"/>
                                        <p:tgtEl>
                                          <p:spTgt spid="54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title"/>
          </p:nvPr>
        </p:nvSpPr>
        <p:spPr>
          <a:xfrm>
            <a:off x="0" y="0"/>
            <a:ext cx="6443663" cy="549275"/>
          </a:xfrm>
        </p:spPr>
        <p:txBody>
          <a:bodyPr/>
          <a:lstStyle/>
          <a:p>
            <a:pPr algn="l"/>
            <a:r>
              <a:rPr lang="en-CA" sz="3000" b="1" smtClean="0"/>
              <a:t>2. Neoarchean Fe-rich magmatism</a:t>
            </a:r>
          </a:p>
        </p:txBody>
      </p:sp>
      <p:sp>
        <p:nvSpPr>
          <p:cNvPr id="21506" name="Slide Number Placeholder 3"/>
          <p:cNvSpPr txBox="1">
            <a:spLocks noGrp="1"/>
          </p:cNvSpPr>
          <p:nvPr/>
        </p:nvSpPr>
        <p:spPr bwMode="auto">
          <a:xfrm>
            <a:off x="7010400" y="6400800"/>
            <a:ext cx="2133600" cy="457200"/>
          </a:xfrm>
          <a:prstGeom prst="rect">
            <a:avLst/>
          </a:prstGeom>
          <a:noFill/>
          <a:ln w="9525">
            <a:noFill/>
            <a:miter lim="800000"/>
            <a:headEnd/>
            <a:tailEnd/>
          </a:ln>
        </p:spPr>
        <p:txBody>
          <a:bodyPr/>
          <a:lstStyle/>
          <a:p>
            <a:pPr algn="r"/>
            <a:fld id="{B1410229-6949-4007-9124-4484089002A6}" type="slidenum">
              <a:rPr lang="en-CA" altLang="en-US" sz="1000"/>
              <a:pPr algn="r"/>
              <a:t>4</a:t>
            </a:fld>
            <a:r>
              <a:rPr lang="en-CA" altLang="en-US" sz="1000"/>
              <a:t>/18</a:t>
            </a:r>
          </a:p>
        </p:txBody>
      </p:sp>
      <p:sp>
        <p:nvSpPr>
          <p:cNvPr id="21507" name="Content Placeholder 1"/>
          <p:cNvSpPr>
            <a:spLocks/>
          </p:cNvSpPr>
          <p:nvPr/>
        </p:nvSpPr>
        <p:spPr bwMode="auto">
          <a:xfrm>
            <a:off x="0" y="549275"/>
            <a:ext cx="9144000" cy="792163"/>
          </a:xfrm>
          <a:prstGeom prst="rect">
            <a:avLst/>
          </a:prstGeom>
          <a:solidFill>
            <a:srgbClr val="969696"/>
          </a:solid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n-CA" sz="2000"/>
              <a:t>Neoarchean ferropicrites in </a:t>
            </a:r>
            <a:r>
              <a:rPr lang="en-CA" sz="2000" b="1">
                <a:solidFill>
                  <a:srgbClr val="660066"/>
                </a:solidFill>
              </a:rPr>
              <a:t>NE and</a:t>
            </a:r>
            <a:r>
              <a:rPr lang="en-CA" sz="2000"/>
              <a:t> </a:t>
            </a:r>
            <a:r>
              <a:rPr lang="en-CA" sz="2000" b="1">
                <a:solidFill>
                  <a:srgbClr val="660066"/>
                </a:solidFill>
              </a:rPr>
              <a:t>S/W Superior, Slave, Kaapvaal, Yilgarn, Karelia</a:t>
            </a:r>
          </a:p>
          <a:p>
            <a:pPr marL="742950" lvl="1" indent="-285750">
              <a:spcBef>
                <a:spcPts val="400"/>
              </a:spcBef>
              <a:buClr>
                <a:schemeClr val="accent1"/>
              </a:buClr>
              <a:buSzPct val="68000"/>
              <a:buFont typeface="Wingdings 3" pitchFamily="18" charset="2"/>
              <a:buChar char=""/>
            </a:pPr>
            <a:endParaRPr lang="en-CA" sz="2000" b="1">
              <a:solidFill>
                <a:srgbClr val="660066"/>
              </a:solidFill>
            </a:endParaRPr>
          </a:p>
        </p:txBody>
      </p:sp>
      <p:grpSp>
        <p:nvGrpSpPr>
          <p:cNvPr id="21508" name="Group 11"/>
          <p:cNvGrpSpPr>
            <a:grpSpLocks/>
          </p:cNvGrpSpPr>
          <p:nvPr/>
        </p:nvGrpSpPr>
        <p:grpSpPr bwMode="auto">
          <a:xfrm>
            <a:off x="0" y="1700213"/>
            <a:ext cx="8893175" cy="4565650"/>
            <a:chOff x="0" y="1026"/>
            <a:chExt cx="5602" cy="2876"/>
          </a:xfrm>
        </p:grpSpPr>
        <p:grpSp>
          <p:nvGrpSpPr>
            <p:cNvPr id="21513" name="Group 9"/>
            <p:cNvGrpSpPr>
              <a:grpSpLocks/>
            </p:cNvGrpSpPr>
            <p:nvPr/>
          </p:nvGrpSpPr>
          <p:grpSpPr bwMode="auto">
            <a:xfrm>
              <a:off x="204" y="1026"/>
              <a:ext cx="5398" cy="2726"/>
              <a:chOff x="204" y="1026"/>
              <a:chExt cx="5398" cy="2726"/>
            </a:xfrm>
          </p:grpSpPr>
          <p:pic>
            <p:nvPicPr>
              <p:cNvPr id="21515" name="Picture 6" descr="Fig2_MgvsFe_comparison-01"/>
              <p:cNvPicPr>
                <a:picLocks noChangeAspect="1" noChangeArrowheads="1"/>
              </p:cNvPicPr>
              <p:nvPr/>
            </p:nvPicPr>
            <p:blipFill>
              <a:blip r:embed="rId3"/>
              <a:srcRect/>
              <a:stretch>
                <a:fillRect/>
              </a:stretch>
            </p:blipFill>
            <p:spPr bwMode="auto">
              <a:xfrm>
                <a:off x="204" y="1026"/>
                <a:ext cx="5398" cy="2670"/>
              </a:xfrm>
              <a:prstGeom prst="rect">
                <a:avLst/>
              </a:prstGeom>
              <a:noFill/>
              <a:ln w="9525">
                <a:noFill/>
                <a:miter lim="800000"/>
                <a:headEnd/>
                <a:tailEnd/>
              </a:ln>
            </p:spPr>
          </p:pic>
          <p:sp>
            <p:nvSpPr>
              <p:cNvPr id="21516" name="Text Box 7"/>
              <p:cNvSpPr txBox="1">
                <a:spLocks noChangeArrowheads="1"/>
              </p:cNvSpPr>
              <p:nvPr/>
            </p:nvSpPr>
            <p:spPr bwMode="auto">
              <a:xfrm>
                <a:off x="3969" y="3521"/>
                <a:ext cx="805" cy="231"/>
              </a:xfrm>
              <a:prstGeom prst="rect">
                <a:avLst/>
              </a:prstGeom>
              <a:solidFill>
                <a:schemeClr val="bg1"/>
              </a:solidFill>
              <a:ln w="9525">
                <a:noFill/>
                <a:miter lim="800000"/>
                <a:headEnd/>
                <a:tailEnd/>
              </a:ln>
            </p:spPr>
            <p:txBody>
              <a:bodyPr wrap="none">
                <a:spAutoFit/>
              </a:bodyPr>
              <a:lstStyle/>
              <a:p>
                <a:r>
                  <a:rPr lang="en-CA"/>
                  <a:t>Fe</a:t>
                </a:r>
                <a:r>
                  <a:rPr lang="en-CA" baseline="30000"/>
                  <a:t>TOT</a:t>
                </a:r>
                <a:r>
                  <a:rPr lang="en-CA"/>
                  <a:t> (cat)</a:t>
                </a:r>
              </a:p>
            </p:txBody>
          </p:sp>
          <p:sp>
            <p:nvSpPr>
              <p:cNvPr id="21517" name="Text Box 8"/>
              <p:cNvSpPr txBox="1">
                <a:spLocks noChangeArrowheads="1"/>
              </p:cNvSpPr>
              <p:nvPr/>
            </p:nvSpPr>
            <p:spPr bwMode="auto">
              <a:xfrm>
                <a:off x="1429" y="3521"/>
                <a:ext cx="805" cy="231"/>
              </a:xfrm>
              <a:prstGeom prst="rect">
                <a:avLst/>
              </a:prstGeom>
              <a:solidFill>
                <a:schemeClr val="bg1"/>
              </a:solidFill>
              <a:ln w="9525">
                <a:noFill/>
                <a:miter lim="800000"/>
                <a:headEnd/>
                <a:tailEnd/>
              </a:ln>
            </p:spPr>
            <p:txBody>
              <a:bodyPr wrap="none">
                <a:spAutoFit/>
              </a:bodyPr>
              <a:lstStyle/>
              <a:p>
                <a:r>
                  <a:rPr lang="en-CA"/>
                  <a:t>Fe</a:t>
                </a:r>
                <a:r>
                  <a:rPr lang="en-CA" baseline="30000"/>
                  <a:t>TOT</a:t>
                </a:r>
                <a:r>
                  <a:rPr lang="en-CA"/>
                  <a:t> (cat)</a:t>
                </a:r>
              </a:p>
            </p:txBody>
          </p:sp>
        </p:grpSp>
        <p:sp>
          <p:nvSpPr>
            <p:cNvPr id="21514" name="Text Box 7"/>
            <p:cNvSpPr txBox="1">
              <a:spLocks noChangeArrowheads="1"/>
            </p:cNvSpPr>
            <p:nvPr/>
          </p:nvSpPr>
          <p:spPr bwMode="auto">
            <a:xfrm>
              <a:off x="0" y="3748"/>
              <a:ext cx="1560" cy="154"/>
            </a:xfrm>
            <a:prstGeom prst="rect">
              <a:avLst/>
            </a:prstGeom>
            <a:noFill/>
            <a:ln w="9525">
              <a:noFill/>
              <a:miter lim="800000"/>
              <a:headEnd/>
              <a:tailEnd/>
            </a:ln>
          </p:spPr>
          <p:txBody>
            <a:bodyPr wrap="none">
              <a:spAutoFit/>
            </a:bodyPr>
            <a:lstStyle/>
            <a:p>
              <a:r>
                <a:rPr lang="en-CA" sz="1000"/>
                <a:t>Milidragovic and Francis  (in preparation)</a:t>
              </a:r>
            </a:p>
          </p:txBody>
        </p:sp>
      </p:grpSp>
      <p:grpSp>
        <p:nvGrpSpPr>
          <p:cNvPr id="21509" name="Group 14"/>
          <p:cNvGrpSpPr>
            <a:grpSpLocks/>
          </p:cNvGrpSpPr>
          <p:nvPr/>
        </p:nvGrpSpPr>
        <p:grpSpPr bwMode="auto">
          <a:xfrm>
            <a:off x="2051050" y="1339850"/>
            <a:ext cx="4252913" cy="1800225"/>
            <a:chOff x="1292" y="1026"/>
            <a:chExt cx="2679" cy="1134"/>
          </a:xfrm>
        </p:grpSpPr>
        <p:sp>
          <p:nvSpPr>
            <p:cNvPr id="21510" name="Text Box 12"/>
            <p:cNvSpPr txBox="1">
              <a:spLocks noChangeArrowheads="1"/>
            </p:cNvSpPr>
            <p:nvPr/>
          </p:nvSpPr>
          <p:spPr bwMode="auto">
            <a:xfrm>
              <a:off x="1927" y="1026"/>
              <a:ext cx="2044" cy="231"/>
            </a:xfrm>
            <a:prstGeom prst="rect">
              <a:avLst/>
            </a:prstGeom>
            <a:noFill/>
            <a:ln w="9525">
              <a:noFill/>
              <a:miter lim="800000"/>
              <a:headEnd/>
              <a:tailEnd/>
            </a:ln>
          </p:spPr>
          <p:txBody>
            <a:bodyPr wrap="none">
              <a:spAutoFit/>
            </a:bodyPr>
            <a:lstStyle/>
            <a:p>
              <a:r>
                <a:rPr lang="en-CA" b="1" i="1"/>
                <a:t>Main Archean (low-Fe) array</a:t>
              </a:r>
            </a:p>
          </p:txBody>
        </p:sp>
        <p:sp>
          <p:nvSpPr>
            <p:cNvPr id="21511" name="Line 13"/>
            <p:cNvSpPr>
              <a:spLocks noChangeShapeType="1"/>
            </p:cNvSpPr>
            <p:nvPr/>
          </p:nvSpPr>
          <p:spPr bwMode="auto">
            <a:xfrm flipH="1">
              <a:off x="1292" y="1253"/>
              <a:ext cx="772" cy="907"/>
            </a:xfrm>
            <a:prstGeom prst="line">
              <a:avLst/>
            </a:prstGeom>
            <a:noFill/>
            <a:ln w="28575">
              <a:solidFill>
                <a:schemeClr val="tx1"/>
              </a:solidFill>
              <a:round/>
              <a:headEnd/>
              <a:tailEnd type="triangle" w="med" len="med"/>
            </a:ln>
          </p:spPr>
          <p:txBody>
            <a:bodyPr/>
            <a:lstStyle/>
            <a:p>
              <a:endParaRPr lang="en-US"/>
            </a:p>
          </p:txBody>
        </p:sp>
        <p:sp>
          <p:nvSpPr>
            <p:cNvPr id="21512" name="Line 14"/>
            <p:cNvSpPr>
              <a:spLocks noChangeShapeType="1"/>
            </p:cNvSpPr>
            <p:nvPr/>
          </p:nvSpPr>
          <p:spPr bwMode="auto">
            <a:xfrm>
              <a:off x="3379" y="1298"/>
              <a:ext cx="317" cy="862"/>
            </a:xfrm>
            <a:prstGeom prst="line">
              <a:avLst/>
            </a:prstGeom>
            <a:noFill/>
            <a:ln w="2857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4" descr="Fig1_global_Map"/>
          <p:cNvPicPr>
            <a:picLocks noChangeAspect="1" noChangeArrowheads="1"/>
          </p:cNvPicPr>
          <p:nvPr/>
        </p:nvPicPr>
        <p:blipFill>
          <a:blip r:embed="rId3"/>
          <a:srcRect/>
          <a:stretch>
            <a:fillRect/>
          </a:stretch>
        </p:blipFill>
        <p:spPr bwMode="auto">
          <a:xfrm>
            <a:off x="2519363" y="1484313"/>
            <a:ext cx="6624637" cy="3444875"/>
          </a:xfrm>
          <a:prstGeom prst="rect">
            <a:avLst/>
          </a:prstGeom>
          <a:noFill/>
          <a:ln w="9525">
            <a:noFill/>
            <a:miter lim="800000"/>
            <a:headEnd/>
            <a:tailEnd/>
          </a:ln>
        </p:spPr>
      </p:pic>
      <p:sp>
        <p:nvSpPr>
          <p:cNvPr id="23554" name="Rectangle 3"/>
          <p:cNvSpPr>
            <a:spLocks noGrp="1" noChangeArrowheads="1"/>
          </p:cNvSpPr>
          <p:nvPr>
            <p:ph type="title"/>
          </p:nvPr>
        </p:nvSpPr>
        <p:spPr>
          <a:xfrm>
            <a:off x="0" y="0"/>
            <a:ext cx="6626225" cy="549275"/>
          </a:xfrm>
        </p:spPr>
        <p:txBody>
          <a:bodyPr/>
          <a:lstStyle/>
          <a:p>
            <a:pPr algn="l"/>
            <a:r>
              <a:rPr lang="en-CA" sz="3000" b="1" smtClean="0"/>
              <a:t>2. Neoarchean Fe-rich magmatism</a:t>
            </a:r>
          </a:p>
        </p:txBody>
      </p:sp>
      <p:sp>
        <p:nvSpPr>
          <p:cNvPr id="23555" name="Slide Number Placeholder 3"/>
          <p:cNvSpPr txBox="1">
            <a:spLocks noGrp="1"/>
          </p:cNvSpPr>
          <p:nvPr/>
        </p:nvSpPr>
        <p:spPr bwMode="auto">
          <a:xfrm>
            <a:off x="7010400" y="6400800"/>
            <a:ext cx="2133600" cy="457200"/>
          </a:xfrm>
          <a:prstGeom prst="rect">
            <a:avLst/>
          </a:prstGeom>
          <a:noFill/>
          <a:ln w="9525">
            <a:noFill/>
            <a:miter lim="800000"/>
            <a:headEnd/>
            <a:tailEnd/>
          </a:ln>
        </p:spPr>
        <p:txBody>
          <a:bodyPr/>
          <a:lstStyle/>
          <a:p>
            <a:pPr algn="r"/>
            <a:fld id="{F21062D6-0C1A-4B07-808D-2C58B45BF71D}" type="slidenum">
              <a:rPr lang="en-CA" altLang="en-US" sz="1000"/>
              <a:pPr algn="r"/>
              <a:t>5</a:t>
            </a:fld>
            <a:r>
              <a:rPr lang="en-CA" altLang="en-US" sz="1000"/>
              <a:t>/18</a:t>
            </a:r>
          </a:p>
        </p:txBody>
      </p:sp>
      <p:sp>
        <p:nvSpPr>
          <p:cNvPr id="22532" name="Content Placeholder 1"/>
          <p:cNvSpPr>
            <a:spLocks/>
          </p:cNvSpPr>
          <p:nvPr/>
        </p:nvSpPr>
        <p:spPr bwMode="auto">
          <a:xfrm>
            <a:off x="0" y="549275"/>
            <a:ext cx="9144000" cy="792163"/>
          </a:xfrm>
          <a:prstGeom prst="rect">
            <a:avLst/>
          </a:prstGeom>
          <a:solidFill>
            <a:srgbClr val="969696"/>
          </a:solidFill>
          <a:ln w="9525">
            <a:noFill/>
            <a:miter lim="800000"/>
            <a:headEnd/>
            <a:tailEnd/>
          </a:ln>
          <a:effectLst>
            <a:outerShdw dist="35921" dir="2700000" algn="ctr" rotWithShape="0">
              <a:schemeClr val="bg1"/>
            </a:outerShdw>
          </a:effectLst>
        </p:spPr>
        <p:txBody>
          <a:bodyPr/>
          <a:lstStyle/>
          <a:p>
            <a:pPr marL="365125" indent="-255588">
              <a:spcBef>
                <a:spcPts val="400"/>
              </a:spcBef>
              <a:buClr>
                <a:schemeClr val="accent1"/>
              </a:buClr>
              <a:buSzPct val="68000"/>
              <a:buFont typeface="Wingdings 3" pitchFamily="18" charset="2"/>
              <a:buChar char=""/>
              <a:defRPr/>
            </a:pPr>
            <a:r>
              <a:rPr lang="en-CA" sz="2000"/>
              <a:t>Neoarchean ferropicrites in </a:t>
            </a:r>
            <a:r>
              <a:rPr lang="en-CA" sz="2000" b="1">
                <a:solidFill>
                  <a:srgbClr val="660066"/>
                </a:solidFill>
              </a:rPr>
              <a:t>NE and</a:t>
            </a:r>
            <a:r>
              <a:rPr lang="en-CA" sz="2000"/>
              <a:t> </a:t>
            </a:r>
            <a:r>
              <a:rPr lang="en-CA" sz="2000" b="1">
                <a:solidFill>
                  <a:srgbClr val="660066"/>
                </a:solidFill>
              </a:rPr>
              <a:t>S/W Superior, Slave, Kaapvaal, Yilgarn, Karelia</a:t>
            </a:r>
          </a:p>
          <a:p>
            <a:pPr marL="365125" indent="-255588">
              <a:spcBef>
                <a:spcPts val="400"/>
              </a:spcBef>
              <a:buClr>
                <a:schemeClr val="accent1"/>
              </a:buClr>
              <a:buSzPct val="68000"/>
              <a:buFont typeface="Wingdings 3" pitchFamily="18" charset="2"/>
              <a:buChar char=""/>
              <a:defRPr/>
            </a:pPr>
            <a:endParaRPr lang="en-CA" sz="2000" b="1">
              <a:solidFill>
                <a:srgbClr val="660066"/>
              </a:solidFill>
            </a:endParaRPr>
          </a:p>
        </p:txBody>
      </p:sp>
      <p:sp>
        <p:nvSpPr>
          <p:cNvPr id="23557" name="Text Box 7"/>
          <p:cNvSpPr txBox="1">
            <a:spLocks noChangeArrowheads="1"/>
          </p:cNvSpPr>
          <p:nvPr/>
        </p:nvSpPr>
        <p:spPr bwMode="auto">
          <a:xfrm>
            <a:off x="0" y="6019800"/>
            <a:ext cx="2476500" cy="244475"/>
          </a:xfrm>
          <a:prstGeom prst="rect">
            <a:avLst/>
          </a:prstGeom>
          <a:noFill/>
          <a:ln w="9525">
            <a:noFill/>
            <a:miter lim="800000"/>
            <a:headEnd/>
            <a:tailEnd/>
          </a:ln>
        </p:spPr>
        <p:txBody>
          <a:bodyPr wrap="none">
            <a:spAutoFit/>
          </a:bodyPr>
          <a:lstStyle/>
          <a:p>
            <a:r>
              <a:rPr lang="en-CA" sz="1000"/>
              <a:t>Milidragovic and Francis  (in preparation)</a:t>
            </a:r>
          </a:p>
        </p:txBody>
      </p:sp>
      <p:pic>
        <p:nvPicPr>
          <p:cNvPr id="23558" name="Picture 23" descr="Fig1_Map_superior"/>
          <p:cNvPicPr>
            <a:picLocks noChangeAspect="1" noChangeArrowheads="1"/>
          </p:cNvPicPr>
          <p:nvPr/>
        </p:nvPicPr>
        <p:blipFill>
          <a:blip r:embed="rId4"/>
          <a:srcRect/>
          <a:stretch>
            <a:fillRect/>
          </a:stretch>
        </p:blipFill>
        <p:spPr bwMode="auto">
          <a:xfrm>
            <a:off x="0" y="2635250"/>
            <a:ext cx="3635375"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4294967295"/>
          </p:nvPr>
        </p:nvSpPr>
        <p:spPr>
          <a:xfrm>
            <a:off x="0" y="549275"/>
            <a:ext cx="9144000" cy="792163"/>
          </a:xfrm>
          <a:solidFill>
            <a:srgbClr val="969696"/>
          </a:solidFill>
        </p:spPr>
        <p:txBody>
          <a:bodyPr/>
          <a:lstStyle/>
          <a:p>
            <a:pPr eaLnBrk="1" hangingPunct="1"/>
            <a:r>
              <a:rPr lang="en-CA" sz="2200" smtClean="0"/>
              <a:t>Globally, ca. 2.7 Ga represents a period of intense magmatism and continental crust growth.</a:t>
            </a:r>
          </a:p>
        </p:txBody>
      </p:sp>
      <p:grpSp>
        <p:nvGrpSpPr>
          <p:cNvPr id="25602" name="Group 36"/>
          <p:cNvGrpSpPr>
            <a:grpSpLocks/>
          </p:cNvGrpSpPr>
          <p:nvPr/>
        </p:nvGrpSpPr>
        <p:grpSpPr bwMode="auto">
          <a:xfrm>
            <a:off x="649288" y="1455738"/>
            <a:ext cx="4465637" cy="3168650"/>
            <a:chOff x="64" y="1389"/>
            <a:chExt cx="4718" cy="2619"/>
          </a:xfrm>
        </p:grpSpPr>
        <p:grpSp>
          <p:nvGrpSpPr>
            <p:cNvPr id="25624" name="Group 34"/>
            <p:cNvGrpSpPr>
              <a:grpSpLocks/>
            </p:cNvGrpSpPr>
            <p:nvPr/>
          </p:nvGrpSpPr>
          <p:grpSpPr bwMode="auto">
            <a:xfrm>
              <a:off x="64" y="1389"/>
              <a:ext cx="4718" cy="2619"/>
              <a:chOff x="64" y="1389"/>
              <a:chExt cx="4718" cy="2619"/>
            </a:xfrm>
          </p:grpSpPr>
          <p:pic>
            <p:nvPicPr>
              <p:cNvPr id="25626" name="Picture 32" descr="global age curve"/>
              <p:cNvPicPr>
                <a:picLocks noChangeAspect="1" noChangeArrowheads="1"/>
              </p:cNvPicPr>
              <p:nvPr/>
            </p:nvPicPr>
            <p:blipFill>
              <a:blip r:embed="rId3"/>
              <a:srcRect/>
              <a:stretch>
                <a:fillRect/>
              </a:stretch>
            </p:blipFill>
            <p:spPr bwMode="auto">
              <a:xfrm>
                <a:off x="64" y="1389"/>
                <a:ext cx="4718" cy="2619"/>
              </a:xfrm>
              <a:prstGeom prst="rect">
                <a:avLst/>
              </a:prstGeom>
              <a:noFill/>
              <a:ln w="9525">
                <a:noFill/>
                <a:miter lim="800000"/>
                <a:headEnd/>
                <a:tailEnd/>
              </a:ln>
            </p:spPr>
          </p:pic>
          <p:sp>
            <p:nvSpPr>
              <p:cNvPr id="25627" name="Line 33"/>
              <p:cNvSpPr>
                <a:spLocks noChangeShapeType="1"/>
              </p:cNvSpPr>
              <p:nvPr/>
            </p:nvSpPr>
            <p:spPr bwMode="auto">
              <a:xfrm flipV="1">
                <a:off x="3016" y="1752"/>
                <a:ext cx="0" cy="1633"/>
              </a:xfrm>
              <a:prstGeom prst="line">
                <a:avLst/>
              </a:prstGeom>
              <a:noFill/>
              <a:ln w="28575">
                <a:solidFill>
                  <a:srgbClr val="660066"/>
                </a:solidFill>
                <a:round/>
                <a:headEnd/>
                <a:tailEnd/>
              </a:ln>
            </p:spPr>
            <p:txBody>
              <a:bodyPr/>
              <a:lstStyle/>
              <a:p>
                <a:endParaRPr lang="en-US"/>
              </a:p>
            </p:txBody>
          </p:sp>
        </p:grpSp>
        <p:sp>
          <p:nvSpPr>
            <p:cNvPr id="25625" name="Text Box 35"/>
            <p:cNvSpPr txBox="1">
              <a:spLocks noChangeArrowheads="1"/>
            </p:cNvSpPr>
            <p:nvPr/>
          </p:nvSpPr>
          <p:spPr bwMode="auto">
            <a:xfrm>
              <a:off x="2789" y="1525"/>
              <a:ext cx="1030" cy="279"/>
            </a:xfrm>
            <a:prstGeom prst="rect">
              <a:avLst/>
            </a:prstGeom>
            <a:noFill/>
            <a:ln w="9525">
              <a:noFill/>
              <a:miter lim="800000"/>
              <a:headEnd/>
              <a:tailEnd/>
            </a:ln>
          </p:spPr>
          <p:txBody>
            <a:bodyPr wrap="none">
              <a:spAutoFit/>
            </a:bodyPr>
            <a:lstStyle/>
            <a:p>
              <a:r>
                <a:rPr lang="en-CA" sz="1600">
                  <a:solidFill>
                    <a:srgbClr val="292929"/>
                  </a:solidFill>
                </a:rPr>
                <a:t>2700 Ma</a:t>
              </a:r>
            </a:p>
          </p:txBody>
        </p:sp>
      </p:grpSp>
      <p:sp>
        <p:nvSpPr>
          <p:cNvPr id="25603" name="Rectangle 25"/>
          <p:cNvSpPr>
            <a:spLocks noChangeArrowheads="1"/>
          </p:cNvSpPr>
          <p:nvPr/>
        </p:nvSpPr>
        <p:spPr bwMode="auto">
          <a:xfrm>
            <a:off x="7083425" y="3351213"/>
            <a:ext cx="88900" cy="312737"/>
          </a:xfrm>
          <a:prstGeom prst="rect">
            <a:avLst/>
          </a:prstGeom>
          <a:solidFill>
            <a:schemeClr val="bg1"/>
          </a:solidFill>
          <a:ln w="9525">
            <a:solidFill>
              <a:schemeClr val="bg1"/>
            </a:solidFill>
            <a:miter lim="800000"/>
            <a:headEnd/>
            <a:tailEnd/>
          </a:ln>
        </p:spPr>
        <p:txBody>
          <a:bodyPr wrap="none" anchor="ctr"/>
          <a:lstStyle/>
          <a:p>
            <a:endParaRPr lang="en-CA"/>
          </a:p>
        </p:txBody>
      </p:sp>
      <p:sp>
        <p:nvSpPr>
          <p:cNvPr id="25604" name="Slide Number Placeholder 3"/>
          <p:cNvSpPr>
            <a:spLocks noGrp="1"/>
          </p:cNvSpPr>
          <p:nvPr>
            <p:ph type="sldNum" sz="quarter" idx="12"/>
          </p:nvPr>
        </p:nvSpPr>
        <p:spPr>
          <a:xfrm>
            <a:off x="7010400" y="6400800"/>
            <a:ext cx="2133600" cy="457200"/>
          </a:xfrm>
          <a:noFill/>
        </p:spPr>
        <p:txBody>
          <a:bodyPr/>
          <a:lstStyle/>
          <a:p>
            <a:fld id="{F6CB2F74-7325-41A4-9543-C3E1BFDCB818}" type="slidenum">
              <a:rPr lang="en-CA" altLang="en-US" sz="1000" smtClean="0"/>
              <a:pPr/>
              <a:t>6</a:t>
            </a:fld>
            <a:r>
              <a:rPr lang="en-CA" altLang="en-US" sz="1000" smtClean="0"/>
              <a:t>/18</a:t>
            </a:r>
          </a:p>
        </p:txBody>
      </p:sp>
      <p:sp>
        <p:nvSpPr>
          <p:cNvPr id="25605" name="Rectangle 3"/>
          <p:cNvSpPr>
            <a:spLocks noChangeArrowheads="1"/>
          </p:cNvSpPr>
          <p:nvPr/>
        </p:nvSpPr>
        <p:spPr bwMode="auto">
          <a:xfrm>
            <a:off x="0" y="0"/>
            <a:ext cx="6443663" cy="549275"/>
          </a:xfrm>
          <a:prstGeom prst="rect">
            <a:avLst/>
          </a:prstGeom>
          <a:noFill/>
          <a:ln w="9525">
            <a:noFill/>
            <a:miter lim="800000"/>
            <a:headEnd/>
            <a:tailEnd/>
          </a:ln>
        </p:spPr>
        <p:txBody>
          <a:bodyPr anchor="ctr"/>
          <a:lstStyle/>
          <a:p>
            <a:pPr eaLnBrk="0" hangingPunct="0"/>
            <a:r>
              <a:rPr lang="en-CA" sz="3000" b="1">
                <a:solidFill>
                  <a:schemeClr val="tx2"/>
                </a:solidFill>
              </a:rPr>
              <a:t>2. Neoarchean Fe-rich magmatism</a:t>
            </a:r>
          </a:p>
        </p:txBody>
      </p:sp>
      <p:pic>
        <p:nvPicPr>
          <p:cNvPr id="25606" name="Picture 13" descr="Fig4_colour"/>
          <p:cNvPicPr>
            <a:picLocks noChangeAspect="1" noChangeArrowheads="1"/>
          </p:cNvPicPr>
          <p:nvPr/>
        </p:nvPicPr>
        <p:blipFill>
          <a:blip r:embed="rId4"/>
          <a:srcRect l="1227" t="6030" r="67308" b="12494"/>
          <a:stretch>
            <a:fillRect/>
          </a:stretch>
        </p:blipFill>
        <p:spPr bwMode="auto">
          <a:xfrm>
            <a:off x="6099175" y="1484313"/>
            <a:ext cx="2549525" cy="5114925"/>
          </a:xfrm>
          <a:prstGeom prst="rect">
            <a:avLst/>
          </a:prstGeom>
          <a:noFill/>
          <a:ln w="9525">
            <a:noFill/>
            <a:miter lim="800000"/>
            <a:headEnd/>
            <a:tailEnd/>
          </a:ln>
        </p:spPr>
      </p:pic>
      <p:sp>
        <p:nvSpPr>
          <p:cNvPr id="22542" name="Line 14"/>
          <p:cNvSpPr>
            <a:spLocks noChangeShapeType="1"/>
          </p:cNvSpPr>
          <p:nvPr/>
        </p:nvSpPr>
        <p:spPr bwMode="auto">
          <a:xfrm>
            <a:off x="7727950" y="1522413"/>
            <a:ext cx="0" cy="5157787"/>
          </a:xfrm>
          <a:prstGeom prst="line">
            <a:avLst/>
          </a:prstGeom>
          <a:noFill/>
          <a:ln w="38100">
            <a:solidFill>
              <a:srgbClr val="660066"/>
            </a:solidFill>
            <a:prstDash val="sysDot"/>
            <a:round/>
            <a:headEnd/>
            <a:tailEnd/>
          </a:ln>
        </p:spPr>
        <p:txBody>
          <a:bodyPr/>
          <a:lstStyle/>
          <a:p>
            <a:endParaRPr lang="en-US"/>
          </a:p>
        </p:txBody>
      </p:sp>
      <p:grpSp>
        <p:nvGrpSpPr>
          <p:cNvPr id="22561" name="Group 33"/>
          <p:cNvGrpSpPr>
            <a:grpSpLocks/>
          </p:cNvGrpSpPr>
          <p:nvPr/>
        </p:nvGrpSpPr>
        <p:grpSpPr bwMode="auto">
          <a:xfrm>
            <a:off x="395288" y="4622800"/>
            <a:ext cx="5699125" cy="1889125"/>
            <a:chOff x="-1795" y="3022"/>
            <a:chExt cx="3590" cy="1190"/>
          </a:xfrm>
        </p:grpSpPr>
        <p:grpSp>
          <p:nvGrpSpPr>
            <p:cNvPr id="25610" name="Group 31"/>
            <p:cNvGrpSpPr>
              <a:grpSpLocks/>
            </p:cNvGrpSpPr>
            <p:nvPr/>
          </p:nvGrpSpPr>
          <p:grpSpPr bwMode="auto">
            <a:xfrm>
              <a:off x="-1795" y="3022"/>
              <a:ext cx="3590" cy="1190"/>
              <a:chOff x="94" y="3130"/>
              <a:chExt cx="3590" cy="1190"/>
            </a:xfrm>
          </p:grpSpPr>
          <p:grpSp>
            <p:nvGrpSpPr>
              <p:cNvPr id="25614" name="Group 29"/>
              <p:cNvGrpSpPr>
                <a:grpSpLocks/>
              </p:cNvGrpSpPr>
              <p:nvPr/>
            </p:nvGrpSpPr>
            <p:grpSpPr bwMode="auto">
              <a:xfrm>
                <a:off x="1020" y="3130"/>
                <a:ext cx="2664" cy="1190"/>
                <a:chOff x="930" y="3130"/>
                <a:chExt cx="2664" cy="1190"/>
              </a:xfrm>
            </p:grpSpPr>
            <p:pic>
              <p:nvPicPr>
                <p:cNvPr id="25616" name="Picture 14" descr="world_map"/>
                <p:cNvPicPr>
                  <a:picLocks noChangeAspect="1" noChangeArrowheads="1"/>
                </p:cNvPicPr>
                <p:nvPr/>
              </p:nvPicPr>
              <p:blipFill>
                <a:blip r:embed="rId5"/>
                <a:srcRect/>
                <a:stretch>
                  <a:fillRect/>
                </a:stretch>
              </p:blipFill>
              <p:spPr bwMode="auto">
                <a:xfrm>
                  <a:off x="930" y="3130"/>
                  <a:ext cx="2562" cy="1086"/>
                </a:xfrm>
                <a:prstGeom prst="rect">
                  <a:avLst/>
                </a:prstGeom>
                <a:solidFill>
                  <a:srgbClr val="660066"/>
                </a:solidFill>
                <a:ln w="9525">
                  <a:noFill/>
                  <a:miter lim="800000"/>
                  <a:headEnd/>
                  <a:tailEnd/>
                </a:ln>
              </p:spPr>
            </p:pic>
            <p:sp>
              <p:nvSpPr>
                <p:cNvPr id="25617" name="Oval 15"/>
                <p:cNvSpPr>
                  <a:spLocks noChangeArrowheads="1"/>
                </p:cNvSpPr>
                <p:nvPr/>
              </p:nvSpPr>
              <p:spPr bwMode="auto">
                <a:xfrm>
                  <a:off x="2336" y="3266"/>
                  <a:ext cx="87" cy="73"/>
                </a:xfrm>
                <a:prstGeom prst="ellipse">
                  <a:avLst/>
                </a:prstGeom>
                <a:solidFill>
                  <a:srgbClr val="660066"/>
                </a:solidFill>
                <a:ln w="9525">
                  <a:solidFill>
                    <a:srgbClr val="660066"/>
                  </a:solidFill>
                  <a:round/>
                  <a:headEnd/>
                  <a:tailEnd/>
                </a:ln>
              </p:spPr>
              <p:txBody>
                <a:bodyPr wrap="none" anchor="ctr"/>
                <a:lstStyle/>
                <a:p>
                  <a:pPr algn="ctr"/>
                  <a:endParaRPr lang="en-CA"/>
                </a:p>
              </p:txBody>
            </p:sp>
            <p:grpSp>
              <p:nvGrpSpPr>
                <p:cNvPr id="25618" name="Group 24"/>
                <p:cNvGrpSpPr>
                  <a:grpSpLocks/>
                </p:cNvGrpSpPr>
                <p:nvPr/>
              </p:nvGrpSpPr>
              <p:grpSpPr bwMode="auto">
                <a:xfrm>
                  <a:off x="2336" y="3130"/>
                  <a:ext cx="1258" cy="1190"/>
                  <a:chOff x="4377" y="1117"/>
                  <a:chExt cx="1258" cy="1190"/>
                </a:xfrm>
              </p:grpSpPr>
              <p:sp>
                <p:nvSpPr>
                  <p:cNvPr id="25620" name="Text Box 20"/>
                  <p:cNvSpPr txBox="1">
                    <a:spLocks noChangeArrowheads="1"/>
                  </p:cNvSpPr>
                  <p:nvPr/>
                </p:nvSpPr>
                <p:spPr bwMode="auto">
                  <a:xfrm>
                    <a:off x="4468" y="1117"/>
                    <a:ext cx="681" cy="192"/>
                  </a:xfrm>
                  <a:prstGeom prst="rect">
                    <a:avLst/>
                  </a:prstGeom>
                  <a:solidFill>
                    <a:schemeClr val="bg1">
                      <a:alpha val="47842"/>
                    </a:schemeClr>
                  </a:solidFill>
                  <a:ln w="9525">
                    <a:noFill/>
                    <a:miter lim="800000"/>
                    <a:headEnd/>
                    <a:tailEnd/>
                  </a:ln>
                </p:spPr>
                <p:txBody>
                  <a:bodyPr wrap="none">
                    <a:spAutoFit/>
                  </a:bodyPr>
                  <a:lstStyle/>
                  <a:p>
                    <a:r>
                      <a:rPr lang="en-CA" sz="1400" i="1">
                        <a:solidFill>
                          <a:srgbClr val="660066"/>
                        </a:solidFill>
                      </a:rPr>
                      <a:t>Proterozoic</a:t>
                    </a:r>
                  </a:p>
                </p:txBody>
              </p:sp>
              <p:sp>
                <p:nvSpPr>
                  <p:cNvPr id="25621" name="Text Box 21"/>
                  <p:cNvSpPr txBox="1">
                    <a:spLocks noChangeArrowheads="1"/>
                  </p:cNvSpPr>
                  <p:nvPr/>
                </p:nvSpPr>
                <p:spPr bwMode="auto">
                  <a:xfrm>
                    <a:off x="5103" y="1389"/>
                    <a:ext cx="532" cy="192"/>
                  </a:xfrm>
                  <a:prstGeom prst="rect">
                    <a:avLst/>
                  </a:prstGeom>
                  <a:solidFill>
                    <a:schemeClr val="bg1">
                      <a:alpha val="47842"/>
                    </a:schemeClr>
                  </a:solidFill>
                  <a:ln w="9525">
                    <a:noFill/>
                    <a:miter lim="800000"/>
                    <a:headEnd/>
                    <a:tailEnd/>
                  </a:ln>
                </p:spPr>
                <p:txBody>
                  <a:bodyPr wrap="none">
                    <a:spAutoFit/>
                  </a:bodyPr>
                  <a:lstStyle/>
                  <a:p>
                    <a:r>
                      <a:rPr lang="en-CA" sz="1400" i="1">
                        <a:solidFill>
                          <a:srgbClr val="660066"/>
                        </a:solidFill>
                      </a:rPr>
                      <a:t>Permian</a:t>
                    </a:r>
                  </a:p>
                </p:txBody>
              </p:sp>
              <p:sp>
                <p:nvSpPr>
                  <p:cNvPr id="25622" name="Text Box 22"/>
                  <p:cNvSpPr txBox="1">
                    <a:spLocks noChangeArrowheads="1"/>
                  </p:cNvSpPr>
                  <p:nvPr/>
                </p:nvSpPr>
                <p:spPr bwMode="auto">
                  <a:xfrm>
                    <a:off x="4422" y="1797"/>
                    <a:ext cx="824" cy="192"/>
                  </a:xfrm>
                  <a:prstGeom prst="rect">
                    <a:avLst/>
                  </a:prstGeom>
                  <a:solidFill>
                    <a:schemeClr val="bg1">
                      <a:alpha val="47842"/>
                    </a:schemeClr>
                  </a:solidFill>
                  <a:ln w="9525">
                    <a:noFill/>
                    <a:miter lim="800000"/>
                    <a:headEnd/>
                    <a:tailEnd/>
                  </a:ln>
                </p:spPr>
                <p:txBody>
                  <a:bodyPr wrap="none">
                    <a:spAutoFit/>
                  </a:bodyPr>
                  <a:lstStyle/>
                  <a:p>
                    <a:r>
                      <a:rPr lang="en-CA" sz="1400" i="1">
                        <a:solidFill>
                          <a:srgbClr val="660066"/>
                        </a:solidFill>
                      </a:rPr>
                      <a:t>E. Cretaceous</a:t>
                    </a:r>
                  </a:p>
                </p:txBody>
              </p:sp>
              <p:sp>
                <p:nvSpPr>
                  <p:cNvPr id="25623" name="Text Box 23"/>
                  <p:cNvSpPr txBox="1">
                    <a:spLocks noChangeArrowheads="1"/>
                  </p:cNvSpPr>
                  <p:nvPr/>
                </p:nvSpPr>
                <p:spPr bwMode="auto">
                  <a:xfrm>
                    <a:off x="4377" y="2115"/>
                    <a:ext cx="526" cy="192"/>
                  </a:xfrm>
                  <a:prstGeom prst="rect">
                    <a:avLst/>
                  </a:prstGeom>
                  <a:solidFill>
                    <a:schemeClr val="bg1">
                      <a:alpha val="47842"/>
                    </a:schemeClr>
                  </a:solidFill>
                  <a:ln w="9525">
                    <a:noFill/>
                    <a:miter lim="800000"/>
                    <a:headEnd/>
                    <a:tailEnd/>
                  </a:ln>
                </p:spPr>
                <p:txBody>
                  <a:bodyPr wrap="none">
                    <a:spAutoFit/>
                  </a:bodyPr>
                  <a:lstStyle/>
                  <a:p>
                    <a:r>
                      <a:rPr lang="en-CA" sz="1400" i="1">
                        <a:solidFill>
                          <a:srgbClr val="660066"/>
                        </a:solidFill>
                      </a:rPr>
                      <a:t>Jurassic</a:t>
                    </a:r>
                  </a:p>
                </p:txBody>
              </p:sp>
            </p:grpSp>
            <p:sp>
              <p:nvSpPr>
                <p:cNvPr id="20506" name="Text Box 26"/>
                <p:cNvSpPr txBox="1">
                  <a:spLocks noChangeArrowheads="1"/>
                </p:cNvSpPr>
                <p:nvPr/>
              </p:nvSpPr>
              <p:spPr bwMode="auto">
                <a:xfrm>
                  <a:off x="1247" y="3583"/>
                  <a:ext cx="2108" cy="231"/>
                </a:xfrm>
                <a:prstGeom prst="rect">
                  <a:avLst/>
                </a:prstGeom>
                <a:gradFill rotWithShape="1">
                  <a:gsLst>
                    <a:gs pos="0">
                      <a:schemeClr val="bg1">
                        <a:alpha val="41000"/>
                      </a:schemeClr>
                    </a:gs>
                    <a:gs pos="100000">
                      <a:schemeClr val="bg1">
                        <a:gamma/>
                        <a:tint val="98431"/>
                        <a:invGamma/>
                        <a:alpha val="41000"/>
                      </a:schemeClr>
                    </a:gs>
                  </a:gsLst>
                  <a:lin ang="0" scaled="1"/>
                </a:gradFill>
                <a:ln w="9525">
                  <a:noFill/>
                  <a:miter lim="800000"/>
                  <a:headEnd/>
                  <a:tailEnd/>
                </a:ln>
                <a:effectLst/>
              </p:spPr>
              <p:txBody>
                <a:bodyPr wrap="none">
                  <a:spAutoFit/>
                </a:bodyPr>
                <a:lstStyle/>
                <a:p>
                  <a:pPr>
                    <a:defRPr/>
                  </a:pPr>
                  <a:r>
                    <a:rPr lang="en-CA" i="1">
                      <a:solidFill>
                        <a:srgbClr val="660066"/>
                      </a:solidFill>
                    </a:rPr>
                    <a:t>Ferropicrites since the Archean</a:t>
                  </a:r>
                </a:p>
              </p:txBody>
            </p:sp>
          </p:grpSp>
          <p:sp>
            <p:nvSpPr>
              <p:cNvPr id="25615" name="Text Box 30"/>
              <p:cNvSpPr txBox="1">
                <a:spLocks noChangeArrowheads="1"/>
              </p:cNvSpPr>
              <p:nvPr/>
            </p:nvSpPr>
            <p:spPr bwMode="auto">
              <a:xfrm>
                <a:off x="94" y="3476"/>
                <a:ext cx="1464" cy="577"/>
              </a:xfrm>
              <a:prstGeom prst="rect">
                <a:avLst/>
              </a:prstGeom>
              <a:noFill/>
              <a:ln w="9525">
                <a:noFill/>
                <a:miter lim="800000"/>
                <a:headEnd/>
                <a:tailEnd/>
              </a:ln>
            </p:spPr>
            <p:txBody>
              <a:bodyPr>
                <a:spAutoFit/>
              </a:bodyPr>
              <a:lstStyle/>
              <a:p>
                <a:r>
                  <a:rPr lang="en-CA" b="1" i="1">
                    <a:solidFill>
                      <a:srgbClr val="660066"/>
                    </a:solidFill>
                  </a:rPr>
                  <a:t>Ferropicrites in post-Archean are very rare</a:t>
                </a:r>
              </a:p>
            </p:txBody>
          </p:sp>
        </p:grpSp>
        <p:sp>
          <p:nvSpPr>
            <p:cNvPr id="25611" name="Oval 16"/>
            <p:cNvSpPr>
              <a:spLocks noChangeArrowheads="1"/>
            </p:cNvSpPr>
            <p:nvPr/>
          </p:nvSpPr>
          <p:spPr bwMode="auto">
            <a:xfrm>
              <a:off x="430" y="3793"/>
              <a:ext cx="87" cy="73"/>
            </a:xfrm>
            <a:prstGeom prst="ellipse">
              <a:avLst/>
            </a:prstGeom>
            <a:solidFill>
              <a:srgbClr val="660066"/>
            </a:solidFill>
            <a:ln w="9525">
              <a:solidFill>
                <a:srgbClr val="660066"/>
              </a:solidFill>
              <a:round/>
              <a:headEnd/>
              <a:tailEnd/>
            </a:ln>
          </p:spPr>
          <p:txBody>
            <a:bodyPr wrap="none" anchor="ctr"/>
            <a:lstStyle/>
            <a:p>
              <a:endParaRPr lang="en-CA"/>
            </a:p>
          </p:txBody>
        </p:sp>
        <p:sp>
          <p:nvSpPr>
            <p:cNvPr id="25612" name="Oval 17"/>
            <p:cNvSpPr>
              <a:spLocks noChangeArrowheads="1"/>
            </p:cNvSpPr>
            <p:nvPr/>
          </p:nvSpPr>
          <p:spPr bwMode="auto">
            <a:xfrm>
              <a:off x="1156" y="3339"/>
              <a:ext cx="87" cy="73"/>
            </a:xfrm>
            <a:prstGeom prst="ellipse">
              <a:avLst/>
            </a:prstGeom>
            <a:solidFill>
              <a:srgbClr val="660066"/>
            </a:solidFill>
            <a:ln w="9525">
              <a:solidFill>
                <a:srgbClr val="660066"/>
              </a:solidFill>
              <a:round/>
              <a:headEnd/>
              <a:tailEnd/>
            </a:ln>
          </p:spPr>
          <p:txBody>
            <a:bodyPr wrap="none" anchor="ctr"/>
            <a:lstStyle/>
            <a:p>
              <a:endParaRPr lang="en-CA"/>
            </a:p>
          </p:txBody>
        </p:sp>
        <p:sp>
          <p:nvSpPr>
            <p:cNvPr id="25613" name="Oval 18"/>
            <p:cNvSpPr>
              <a:spLocks noChangeArrowheads="1"/>
            </p:cNvSpPr>
            <p:nvPr/>
          </p:nvSpPr>
          <p:spPr bwMode="auto">
            <a:xfrm>
              <a:off x="430" y="4110"/>
              <a:ext cx="87" cy="73"/>
            </a:xfrm>
            <a:prstGeom prst="ellipse">
              <a:avLst/>
            </a:prstGeom>
            <a:solidFill>
              <a:srgbClr val="660066"/>
            </a:solidFill>
            <a:ln w="9525">
              <a:solidFill>
                <a:srgbClr val="660066"/>
              </a:solidFill>
              <a:round/>
              <a:headEnd/>
              <a:tailEnd/>
            </a:ln>
          </p:spPr>
          <p:txBody>
            <a:bodyPr wrap="none" anchor="ctr"/>
            <a:lstStyle/>
            <a:p>
              <a:endParaRPr lang="en-CA"/>
            </a:p>
          </p:txBody>
        </p:sp>
      </p:grpSp>
      <p:sp>
        <p:nvSpPr>
          <p:cNvPr id="25609" name="Text Box 28"/>
          <p:cNvSpPr txBox="1">
            <a:spLocks noChangeArrowheads="1"/>
          </p:cNvSpPr>
          <p:nvPr/>
        </p:nvSpPr>
        <p:spPr bwMode="auto">
          <a:xfrm>
            <a:off x="6084888" y="1412875"/>
            <a:ext cx="1009650" cy="336550"/>
          </a:xfrm>
          <a:prstGeom prst="rect">
            <a:avLst/>
          </a:prstGeom>
          <a:noFill/>
          <a:ln w="9525">
            <a:noFill/>
            <a:miter lim="800000"/>
            <a:headEnd/>
            <a:tailEnd/>
          </a:ln>
        </p:spPr>
        <p:txBody>
          <a:bodyPr wrap="none">
            <a:spAutoFit/>
          </a:bodyPr>
          <a:lstStyle/>
          <a:p>
            <a:r>
              <a:rPr lang="en-CA" sz="1600"/>
              <a:t>Age (Ga)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additive="base">
                                        <p:cTn id="7" dur="500" fill="hold"/>
                                        <p:tgtEl>
                                          <p:spTgt spid="22542"/>
                                        </p:tgtEl>
                                        <p:attrNameLst>
                                          <p:attrName>ppt_x</p:attrName>
                                        </p:attrNameLst>
                                      </p:cBhvr>
                                      <p:tavLst>
                                        <p:tav tm="0">
                                          <p:val>
                                            <p:strVal val="#ppt_x"/>
                                          </p:val>
                                        </p:tav>
                                        <p:tav tm="100000">
                                          <p:val>
                                            <p:strVal val="#ppt_x"/>
                                          </p:val>
                                        </p:tav>
                                      </p:tavLst>
                                    </p:anim>
                                    <p:anim calcmode="lin" valueType="num">
                                      <p:cBhvr additive="base">
                                        <p:cTn id="8" dur="500" fill="hold"/>
                                        <p:tgtEl>
                                          <p:spTgt spid="225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2561"/>
                                        </p:tgtEl>
                                        <p:attrNameLst>
                                          <p:attrName>style.visibility</p:attrName>
                                        </p:attrNameLst>
                                      </p:cBhvr>
                                      <p:to>
                                        <p:strVal val="visible"/>
                                      </p:to>
                                    </p:set>
                                    <p:animEffect transition="in" filter="diamond(in)">
                                      <p:cBhvr>
                                        <p:cTn id="13" dur="500"/>
                                        <p:tgtEl>
                                          <p:spTgt spid="22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ChangeArrowheads="1"/>
          </p:cNvSpPr>
          <p:nvPr/>
        </p:nvSpPr>
        <p:spPr bwMode="auto">
          <a:xfrm>
            <a:off x="8693150" y="6407150"/>
            <a:ext cx="428625" cy="244475"/>
          </a:xfrm>
          <a:prstGeom prst="rect">
            <a:avLst/>
          </a:prstGeom>
          <a:noFill/>
          <a:ln w="9525">
            <a:noFill/>
            <a:miter lim="800000"/>
            <a:headEnd/>
            <a:tailEnd/>
          </a:ln>
        </p:spPr>
        <p:txBody>
          <a:bodyPr wrap="none">
            <a:spAutoFit/>
          </a:bodyPr>
          <a:lstStyle/>
          <a:p>
            <a:fld id="{8FC51F94-B9B1-4073-939D-37F51ACA7D3D}" type="slidenum">
              <a:rPr lang="en-CA" altLang="en-US" sz="1000"/>
              <a:pPr/>
              <a:t>7</a:t>
            </a:fld>
            <a:r>
              <a:rPr lang="en-CA" altLang="en-US" sz="1000"/>
              <a:t>/18</a:t>
            </a:r>
          </a:p>
        </p:txBody>
      </p:sp>
      <p:sp>
        <p:nvSpPr>
          <p:cNvPr id="27650" name="Rectangle 3"/>
          <p:cNvSpPr>
            <a:spLocks noChangeArrowheads="1"/>
          </p:cNvSpPr>
          <p:nvPr/>
        </p:nvSpPr>
        <p:spPr bwMode="auto">
          <a:xfrm>
            <a:off x="0" y="0"/>
            <a:ext cx="6121400" cy="549275"/>
          </a:xfrm>
          <a:prstGeom prst="rect">
            <a:avLst/>
          </a:prstGeom>
          <a:noFill/>
          <a:ln w="9525">
            <a:noFill/>
            <a:miter lim="800000"/>
            <a:headEnd/>
            <a:tailEnd/>
          </a:ln>
        </p:spPr>
        <p:txBody>
          <a:bodyPr anchor="ctr"/>
          <a:lstStyle/>
          <a:p>
            <a:pPr eaLnBrk="0" hangingPunct="0"/>
            <a:r>
              <a:rPr lang="en-CA" sz="3000" b="1">
                <a:solidFill>
                  <a:schemeClr val="tx2"/>
                </a:solidFill>
              </a:rPr>
              <a:t>3. Geochemistry of ferropicrites</a:t>
            </a:r>
          </a:p>
        </p:txBody>
      </p:sp>
      <p:pic>
        <p:nvPicPr>
          <p:cNvPr id="27651" name="Picture 7" descr="AlvsMgO"/>
          <p:cNvPicPr>
            <a:picLocks noChangeAspect="1" noChangeArrowheads="1"/>
          </p:cNvPicPr>
          <p:nvPr/>
        </p:nvPicPr>
        <p:blipFill>
          <a:blip r:embed="rId3"/>
          <a:srcRect/>
          <a:stretch>
            <a:fillRect/>
          </a:stretch>
        </p:blipFill>
        <p:spPr bwMode="auto">
          <a:xfrm>
            <a:off x="1908175" y="1571625"/>
            <a:ext cx="4786313" cy="4824413"/>
          </a:xfrm>
          <a:prstGeom prst="rect">
            <a:avLst/>
          </a:prstGeom>
          <a:noFill/>
          <a:ln w="9525">
            <a:noFill/>
            <a:miter lim="800000"/>
            <a:headEnd/>
            <a:tailEnd/>
          </a:ln>
        </p:spPr>
      </p:pic>
      <p:sp>
        <p:nvSpPr>
          <p:cNvPr id="27652" name="Rectangle 3"/>
          <p:cNvSpPr>
            <a:spLocks noGrp="1" noChangeArrowheads="1"/>
          </p:cNvSpPr>
          <p:nvPr>
            <p:ph type="body" idx="1"/>
          </p:nvPr>
        </p:nvSpPr>
        <p:spPr>
          <a:xfrm>
            <a:off x="0" y="549275"/>
            <a:ext cx="9144000" cy="1008063"/>
          </a:xfrm>
          <a:solidFill>
            <a:srgbClr val="969696"/>
          </a:solidFill>
        </p:spPr>
        <p:txBody>
          <a:bodyPr/>
          <a:lstStyle/>
          <a:p>
            <a:pPr>
              <a:lnSpc>
                <a:spcPct val="80000"/>
              </a:lnSpc>
            </a:pPr>
            <a:r>
              <a:rPr lang="en-CA" sz="2200" smtClean="0"/>
              <a:t>Ferropicrite characteristics</a:t>
            </a:r>
          </a:p>
          <a:p>
            <a:pPr lvl="1">
              <a:lnSpc>
                <a:spcPct val="80000"/>
              </a:lnSpc>
            </a:pPr>
            <a:r>
              <a:rPr lang="en-CA" sz="2200" smtClean="0"/>
              <a:t>Low Al</a:t>
            </a:r>
            <a:r>
              <a:rPr lang="en-CA" sz="2200" baseline="-25000" smtClean="0"/>
              <a:t>2</a:t>
            </a:r>
            <a:r>
              <a:rPr lang="en-CA" sz="2200" smtClean="0"/>
              <a:t>O</a:t>
            </a:r>
            <a:r>
              <a:rPr lang="en-CA" sz="2200" baseline="-25000" smtClean="0"/>
              <a:t>3</a:t>
            </a:r>
            <a:r>
              <a:rPr lang="en-CA" sz="2200" smtClean="0"/>
              <a:t> and low Al</a:t>
            </a:r>
            <a:r>
              <a:rPr lang="en-CA" sz="2200" baseline="-25000" smtClean="0"/>
              <a:t>2</a:t>
            </a:r>
            <a:r>
              <a:rPr lang="en-CA" sz="2200" smtClean="0"/>
              <a:t>O</a:t>
            </a:r>
            <a:r>
              <a:rPr lang="en-CA" sz="2200" baseline="-25000" smtClean="0"/>
              <a:t>3</a:t>
            </a:r>
            <a:r>
              <a:rPr lang="en-CA" sz="2200" smtClean="0"/>
              <a:t>/TiO</a:t>
            </a:r>
            <a:r>
              <a:rPr lang="en-CA" sz="2200" baseline="-25000" smtClean="0"/>
              <a:t>2</a:t>
            </a:r>
            <a:r>
              <a:rPr lang="en-CA" sz="2200" smtClean="0"/>
              <a:t> ratios </a:t>
            </a:r>
            <a:r>
              <a:rPr lang="en-CA" sz="2200" smtClean="0">
                <a:sym typeface="Wingdings" pitchFamily="2" charset="2"/>
              </a:rPr>
              <a:t> often (mis)classifed as Aluminum-depleted komatiites (ADK)</a:t>
            </a:r>
            <a:endParaRPr lang="en-CA" sz="22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2"/>
          </p:nvPr>
        </p:nvSpPr>
        <p:spPr>
          <a:xfrm>
            <a:off x="7010400" y="6400800"/>
            <a:ext cx="2133600" cy="457200"/>
          </a:xfrm>
          <a:noFill/>
        </p:spPr>
        <p:txBody>
          <a:bodyPr/>
          <a:lstStyle/>
          <a:p>
            <a:fld id="{1FB39DAB-1B18-4D01-8DAB-C35C0AB6DDB2}" type="slidenum">
              <a:rPr lang="en-CA" altLang="en-US" sz="1000" smtClean="0"/>
              <a:pPr/>
              <a:t>8</a:t>
            </a:fld>
            <a:r>
              <a:rPr lang="en-CA" altLang="en-US" sz="1000" smtClean="0"/>
              <a:t>/18</a:t>
            </a:r>
          </a:p>
        </p:txBody>
      </p:sp>
      <p:sp>
        <p:nvSpPr>
          <p:cNvPr id="29698" name="Text Box 6"/>
          <p:cNvSpPr txBox="1">
            <a:spLocks noChangeArrowheads="1"/>
          </p:cNvSpPr>
          <p:nvPr/>
        </p:nvSpPr>
        <p:spPr bwMode="auto">
          <a:xfrm>
            <a:off x="0" y="6021388"/>
            <a:ext cx="2443163" cy="244475"/>
          </a:xfrm>
          <a:prstGeom prst="rect">
            <a:avLst/>
          </a:prstGeom>
          <a:noFill/>
          <a:ln w="9525">
            <a:noFill/>
            <a:miter lim="800000"/>
            <a:headEnd/>
            <a:tailEnd/>
          </a:ln>
        </p:spPr>
        <p:txBody>
          <a:bodyPr wrap="none">
            <a:spAutoFit/>
          </a:bodyPr>
          <a:lstStyle/>
          <a:p>
            <a:r>
              <a:rPr lang="en-CA" sz="1000" i="1"/>
              <a:t>Milidragovic and Francis (in preparation)</a:t>
            </a:r>
          </a:p>
        </p:txBody>
      </p:sp>
      <p:sp>
        <p:nvSpPr>
          <p:cNvPr id="29699" name="Rectangle 10"/>
          <p:cNvSpPr>
            <a:spLocks noChangeArrowheads="1"/>
          </p:cNvSpPr>
          <p:nvPr/>
        </p:nvSpPr>
        <p:spPr bwMode="auto">
          <a:xfrm>
            <a:off x="0" y="3789363"/>
            <a:ext cx="250825" cy="655637"/>
          </a:xfrm>
          <a:prstGeom prst="rect">
            <a:avLst/>
          </a:prstGeom>
          <a:solidFill>
            <a:schemeClr val="bg1"/>
          </a:solidFill>
          <a:ln w="9525">
            <a:noFill/>
            <a:miter lim="800000"/>
            <a:headEnd/>
            <a:tailEnd/>
          </a:ln>
        </p:spPr>
        <p:txBody>
          <a:bodyPr wrap="none" anchor="ctr"/>
          <a:lstStyle/>
          <a:p>
            <a:endParaRPr lang="en-CA" baseline="-25000"/>
          </a:p>
        </p:txBody>
      </p:sp>
      <p:sp>
        <p:nvSpPr>
          <p:cNvPr id="29700" name="Rectangle 12"/>
          <p:cNvSpPr>
            <a:spLocks noChangeArrowheads="1"/>
          </p:cNvSpPr>
          <p:nvPr/>
        </p:nvSpPr>
        <p:spPr bwMode="auto">
          <a:xfrm>
            <a:off x="4587875" y="3416300"/>
            <a:ext cx="184150" cy="515938"/>
          </a:xfrm>
          <a:prstGeom prst="rect">
            <a:avLst/>
          </a:prstGeom>
          <a:solidFill>
            <a:schemeClr val="bg1"/>
          </a:solidFill>
          <a:ln w="9525">
            <a:noFill/>
            <a:miter lim="800000"/>
            <a:headEnd/>
            <a:tailEnd/>
          </a:ln>
        </p:spPr>
        <p:txBody>
          <a:bodyPr wrap="none" anchor="ctr"/>
          <a:lstStyle/>
          <a:p>
            <a:endParaRPr lang="en-CA" baseline="-25000"/>
          </a:p>
        </p:txBody>
      </p:sp>
      <p:sp>
        <p:nvSpPr>
          <p:cNvPr id="29701" name="Text Box 2"/>
          <p:cNvSpPr txBox="1">
            <a:spLocks noChangeArrowheads="1"/>
          </p:cNvSpPr>
          <p:nvPr/>
        </p:nvSpPr>
        <p:spPr bwMode="auto">
          <a:xfrm>
            <a:off x="0" y="0"/>
            <a:ext cx="8280400" cy="549275"/>
          </a:xfrm>
          <a:prstGeom prst="rect">
            <a:avLst/>
          </a:prstGeom>
          <a:noFill/>
          <a:ln w="9525">
            <a:noFill/>
            <a:miter lim="800000"/>
            <a:headEnd/>
            <a:tailEnd/>
          </a:ln>
        </p:spPr>
        <p:txBody>
          <a:bodyPr>
            <a:spAutoFit/>
          </a:bodyPr>
          <a:lstStyle/>
          <a:p>
            <a:r>
              <a:rPr lang="en-CA" sz="3000" b="1"/>
              <a:t>3. Geochemistry of ferropicrites</a:t>
            </a:r>
          </a:p>
        </p:txBody>
      </p:sp>
      <p:pic>
        <p:nvPicPr>
          <p:cNvPr id="29702" name="Picture 31" descr="Fig3_Spidergrams-01"/>
          <p:cNvPicPr>
            <a:picLocks noChangeAspect="1" noChangeArrowheads="1"/>
          </p:cNvPicPr>
          <p:nvPr/>
        </p:nvPicPr>
        <p:blipFill>
          <a:blip r:embed="rId3"/>
          <a:srcRect/>
          <a:stretch>
            <a:fillRect/>
          </a:stretch>
        </p:blipFill>
        <p:spPr bwMode="auto">
          <a:xfrm>
            <a:off x="0" y="1804988"/>
            <a:ext cx="9144000" cy="4246562"/>
          </a:xfrm>
          <a:prstGeom prst="rect">
            <a:avLst/>
          </a:prstGeom>
          <a:noFill/>
          <a:ln w="9525">
            <a:noFill/>
            <a:miter lim="800000"/>
            <a:headEnd/>
            <a:tailEnd/>
          </a:ln>
        </p:spPr>
      </p:pic>
      <p:sp>
        <p:nvSpPr>
          <p:cNvPr id="29703" name="Text Box 32"/>
          <p:cNvSpPr txBox="1">
            <a:spLocks noChangeArrowheads="1"/>
          </p:cNvSpPr>
          <p:nvPr/>
        </p:nvSpPr>
        <p:spPr bwMode="auto">
          <a:xfrm>
            <a:off x="928688" y="2141538"/>
            <a:ext cx="2457450" cy="366712"/>
          </a:xfrm>
          <a:prstGeom prst="rect">
            <a:avLst/>
          </a:prstGeom>
          <a:solidFill>
            <a:srgbClr val="C0C0C0"/>
          </a:solidFill>
          <a:ln w="9525">
            <a:noFill/>
            <a:miter lim="800000"/>
            <a:headEnd/>
            <a:tailEnd/>
          </a:ln>
        </p:spPr>
        <p:txBody>
          <a:bodyPr wrap="none">
            <a:spAutoFit/>
          </a:bodyPr>
          <a:lstStyle/>
          <a:p>
            <a:r>
              <a:rPr lang="en-CA" b="1">
                <a:solidFill>
                  <a:srgbClr val="660066"/>
                </a:solidFill>
              </a:rPr>
              <a:t>Alkaline ferropicrites</a:t>
            </a:r>
          </a:p>
        </p:txBody>
      </p:sp>
      <p:sp>
        <p:nvSpPr>
          <p:cNvPr id="29704" name="Text Box 33"/>
          <p:cNvSpPr txBox="1">
            <a:spLocks noChangeArrowheads="1"/>
          </p:cNvSpPr>
          <p:nvPr/>
        </p:nvSpPr>
        <p:spPr bwMode="auto">
          <a:xfrm>
            <a:off x="5219700" y="2141538"/>
            <a:ext cx="2851150" cy="366712"/>
          </a:xfrm>
          <a:prstGeom prst="rect">
            <a:avLst/>
          </a:prstGeom>
          <a:solidFill>
            <a:schemeClr val="bg2"/>
          </a:solidFill>
          <a:ln w="9525">
            <a:noFill/>
            <a:miter lim="800000"/>
            <a:headEnd/>
            <a:tailEnd/>
          </a:ln>
        </p:spPr>
        <p:txBody>
          <a:bodyPr wrap="none">
            <a:spAutoFit/>
          </a:bodyPr>
          <a:lstStyle/>
          <a:p>
            <a:r>
              <a:rPr lang="en-CA" b="1">
                <a:solidFill>
                  <a:srgbClr val="FFFF00"/>
                </a:solidFill>
              </a:rPr>
              <a:t>Subalkaline ferropicrites</a:t>
            </a:r>
          </a:p>
        </p:txBody>
      </p:sp>
      <p:sp>
        <p:nvSpPr>
          <p:cNvPr id="29705" name="Text Box 35"/>
          <p:cNvSpPr txBox="1">
            <a:spLocks noChangeArrowheads="1"/>
          </p:cNvSpPr>
          <p:nvPr/>
        </p:nvSpPr>
        <p:spPr bwMode="auto">
          <a:xfrm>
            <a:off x="4427538" y="6092825"/>
            <a:ext cx="3900487" cy="304800"/>
          </a:xfrm>
          <a:prstGeom prst="rect">
            <a:avLst/>
          </a:prstGeom>
          <a:noFill/>
          <a:ln w="9525">
            <a:noFill/>
            <a:miter lim="800000"/>
            <a:headEnd/>
            <a:tailEnd/>
          </a:ln>
        </p:spPr>
        <p:txBody>
          <a:bodyPr wrap="none">
            <a:spAutoFit/>
          </a:bodyPr>
          <a:lstStyle/>
          <a:p>
            <a:r>
              <a:rPr lang="en-CA" sz="1400"/>
              <a:t>Crustally contaminated ferropicrites from NESP</a:t>
            </a:r>
          </a:p>
        </p:txBody>
      </p:sp>
      <p:sp>
        <p:nvSpPr>
          <p:cNvPr id="29706" name="Line 36"/>
          <p:cNvSpPr>
            <a:spLocks noChangeShapeType="1"/>
          </p:cNvSpPr>
          <p:nvPr/>
        </p:nvSpPr>
        <p:spPr bwMode="auto">
          <a:xfrm flipV="1">
            <a:off x="5003800" y="5084763"/>
            <a:ext cx="1512888" cy="1081087"/>
          </a:xfrm>
          <a:prstGeom prst="line">
            <a:avLst/>
          </a:prstGeom>
          <a:noFill/>
          <a:ln w="9525">
            <a:solidFill>
              <a:schemeClr val="tx1"/>
            </a:solidFill>
            <a:round/>
            <a:headEnd/>
            <a:tailEnd type="triangle" w="med" len="med"/>
          </a:ln>
        </p:spPr>
        <p:txBody>
          <a:bodyPr/>
          <a:lstStyle/>
          <a:p>
            <a:endParaRPr lang="en-US"/>
          </a:p>
        </p:txBody>
      </p:sp>
      <p:sp>
        <p:nvSpPr>
          <p:cNvPr id="29707" name="Content Placeholder 1"/>
          <p:cNvSpPr>
            <a:spLocks/>
          </p:cNvSpPr>
          <p:nvPr/>
        </p:nvSpPr>
        <p:spPr bwMode="auto">
          <a:xfrm>
            <a:off x="0" y="476250"/>
            <a:ext cx="9144000" cy="1439863"/>
          </a:xfrm>
          <a:prstGeom prst="rect">
            <a:avLst/>
          </a:prstGeom>
          <a:solidFill>
            <a:srgbClr val="969696"/>
          </a:solidFill>
          <a:ln w="9525">
            <a:noFill/>
            <a:miter lim="800000"/>
            <a:headEnd/>
            <a:tailEnd/>
          </a:ln>
        </p:spPr>
        <p:txBody>
          <a:bodyPr/>
          <a:lstStyle/>
          <a:p>
            <a:pPr marL="365125" indent="-255588">
              <a:spcBef>
                <a:spcPts val="400"/>
              </a:spcBef>
              <a:buClr>
                <a:schemeClr val="tx1"/>
              </a:buClr>
              <a:buSzPct val="68000"/>
              <a:buFont typeface="Wingdings 3" pitchFamily="18" charset="2"/>
              <a:buChar char="}"/>
            </a:pPr>
            <a:r>
              <a:rPr lang="en-CA" sz="2000"/>
              <a:t>2 kinds of Neoarchean ferropicrites</a:t>
            </a:r>
            <a:r>
              <a:rPr lang="en-CA" sz="2000">
                <a:solidFill>
                  <a:schemeClr val="bg1"/>
                </a:solidFill>
              </a:rPr>
              <a:t> </a:t>
            </a:r>
          </a:p>
          <a:p>
            <a:pPr marL="742950" lvl="1" indent="-285750">
              <a:spcBef>
                <a:spcPts val="400"/>
              </a:spcBef>
              <a:buClr>
                <a:schemeClr val="tx1"/>
              </a:buClr>
              <a:buSzPct val="68000"/>
              <a:buFont typeface="Wingdings 3" pitchFamily="18" charset="2"/>
              <a:buChar char="}"/>
            </a:pPr>
            <a:r>
              <a:rPr lang="en-CA" sz="2000">
                <a:solidFill>
                  <a:srgbClr val="660066"/>
                </a:solidFill>
              </a:rPr>
              <a:t>Alkaline</a:t>
            </a:r>
            <a:r>
              <a:rPr lang="en-CA" sz="2000">
                <a:solidFill>
                  <a:schemeClr val="bg1"/>
                </a:solidFill>
              </a:rPr>
              <a:t> </a:t>
            </a:r>
            <a:r>
              <a:rPr lang="en-CA" sz="2000"/>
              <a:t>– high Nb/Y ratios. </a:t>
            </a:r>
            <a:r>
              <a:rPr lang="en-CA" sz="1600"/>
              <a:t>Nd isotopic studies </a:t>
            </a:r>
            <a:r>
              <a:rPr lang="en-CA" sz="1400"/>
              <a:t>(e.g. Stone et al., 1995; Francis et al., 1999; Goldstein &amp; Francis, 2008)</a:t>
            </a:r>
            <a:r>
              <a:rPr lang="en-CA" sz="1600"/>
              <a:t> indicate short-lived trace element enrichment (≤ 3Ga).</a:t>
            </a:r>
          </a:p>
          <a:p>
            <a:pPr marL="742950" lvl="1" indent="-285750">
              <a:spcBef>
                <a:spcPts val="400"/>
              </a:spcBef>
              <a:buClr>
                <a:schemeClr val="tx1"/>
              </a:buClr>
              <a:buSzPct val="68000"/>
              <a:buFont typeface="Wingdings 3" pitchFamily="18" charset="2"/>
              <a:buChar char="}"/>
            </a:pPr>
            <a:r>
              <a:rPr lang="en-CA" sz="2000">
                <a:solidFill>
                  <a:srgbClr val="FFFF00"/>
                </a:solidFill>
              </a:rPr>
              <a:t>Subalkaline </a:t>
            </a:r>
            <a:r>
              <a:rPr lang="en-CA" sz="2000"/>
              <a:t>– low Nb/Y ratios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6"/>
          <p:cNvSpPr txBox="1">
            <a:spLocks noChangeArrowheads="1"/>
          </p:cNvSpPr>
          <p:nvPr/>
        </p:nvSpPr>
        <p:spPr bwMode="auto">
          <a:xfrm>
            <a:off x="0" y="6237288"/>
            <a:ext cx="2443163" cy="242887"/>
          </a:xfrm>
          <a:prstGeom prst="rect">
            <a:avLst/>
          </a:prstGeom>
          <a:noFill/>
          <a:ln w="9525">
            <a:noFill/>
            <a:miter lim="800000"/>
            <a:headEnd/>
            <a:tailEnd/>
          </a:ln>
        </p:spPr>
        <p:txBody>
          <a:bodyPr wrap="none">
            <a:spAutoFit/>
          </a:bodyPr>
          <a:lstStyle/>
          <a:p>
            <a:r>
              <a:rPr lang="en-CA" sz="1000" i="1"/>
              <a:t>Milidragovic and Francis (in preparation)</a:t>
            </a:r>
          </a:p>
        </p:txBody>
      </p:sp>
      <p:sp>
        <p:nvSpPr>
          <p:cNvPr id="31746" name="Slide Number Placeholder 3"/>
          <p:cNvSpPr>
            <a:spLocks noGrp="1"/>
          </p:cNvSpPr>
          <p:nvPr>
            <p:ph type="sldNum" sz="quarter" idx="12"/>
          </p:nvPr>
        </p:nvSpPr>
        <p:spPr>
          <a:xfrm>
            <a:off x="7010400" y="6400800"/>
            <a:ext cx="2133600" cy="457200"/>
          </a:xfrm>
          <a:noFill/>
        </p:spPr>
        <p:txBody>
          <a:bodyPr/>
          <a:lstStyle/>
          <a:p>
            <a:fld id="{2BAA0F6F-1B17-4F4A-98B4-68C41A4D7089}" type="slidenum">
              <a:rPr lang="en-CA" altLang="en-US" sz="1000" smtClean="0"/>
              <a:pPr/>
              <a:t>9</a:t>
            </a:fld>
            <a:r>
              <a:rPr lang="en-CA" altLang="en-US" sz="1000" smtClean="0"/>
              <a:t>/18</a:t>
            </a:r>
          </a:p>
        </p:txBody>
      </p:sp>
      <p:sp>
        <p:nvSpPr>
          <p:cNvPr id="31747" name="Rectangle 20"/>
          <p:cNvSpPr>
            <a:spLocks noChangeArrowheads="1"/>
          </p:cNvSpPr>
          <p:nvPr/>
        </p:nvSpPr>
        <p:spPr bwMode="auto">
          <a:xfrm>
            <a:off x="684213" y="1844675"/>
            <a:ext cx="1300162" cy="192088"/>
          </a:xfrm>
          <a:prstGeom prst="rect">
            <a:avLst/>
          </a:prstGeom>
          <a:solidFill>
            <a:schemeClr val="bg1"/>
          </a:solidFill>
          <a:ln w="9525">
            <a:noFill/>
            <a:miter lim="800000"/>
            <a:headEnd/>
            <a:tailEnd/>
          </a:ln>
        </p:spPr>
        <p:txBody>
          <a:bodyPr wrap="none" anchor="ctr"/>
          <a:lstStyle/>
          <a:p>
            <a:pPr algn="ctr"/>
            <a:endParaRPr lang="en-CA" baseline="-25000">
              <a:solidFill>
                <a:schemeClr val="bg1"/>
              </a:solidFill>
            </a:endParaRPr>
          </a:p>
        </p:txBody>
      </p:sp>
      <p:sp>
        <p:nvSpPr>
          <p:cNvPr id="31748" name="Text Box 26"/>
          <p:cNvSpPr txBox="1">
            <a:spLocks noChangeArrowheads="1"/>
          </p:cNvSpPr>
          <p:nvPr/>
        </p:nvSpPr>
        <p:spPr bwMode="auto">
          <a:xfrm>
            <a:off x="5200650" y="2513013"/>
            <a:ext cx="184150" cy="274637"/>
          </a:xfrm>
          <a:prstGeom prst="rect">
            <a:avLst/>
          </a:prstGeom>
          <a:noFill/>
          <a:ln w="9525">
            <a:noFill/>
            <a:miter lim="800000"/>
            <a:headEnd/>
            <a:tailEnd/>
          </a:ln>
        </p:spPr>
        <p:txBody>
          <a:bodyPr wrap="none">
            <a:spAutoFit/>
          </a:bodyPr>
          <a:lstStyle/>
          <a:p>
            <a:endParaRPr lang="en-CA" baseline="-25000"/>
          </a:p>
        </p:txBody>
      </p:sp>
      <p:sp>
        <p:nvSpPr>
          <p:cNvPr id="31749" name="Rectangle 67"/>
          <p:cNvSpPr>
            <a:spLocks noChangeArrowheads="1"/>
          </p:cNvSpPr>
          <p:nvPr/>
        </p:nvSpPr>
        <p:spPr bwMode="auto">
          <a:xfrm>
            <a:off x="2484438" y="4724400"/>
            <a:ext cx="1012825" cy="155575"/>
          </a:xfrm>
          <a:prstGeom prst="rect">
            <a:avLst/>
          </a:prstGeom>
          <a:solidFill>
            <a:schemeClr val="bg1"/>
          </a:solidFill>
          <a:ln w="9525">
            <a:noFill/>
            <a:miter lim="800000"/>
            <a:headEnd/>
            <a:tailEnd/>
          </a:ln>
        </p:spPr>
        <p:txBody>
          <a:bodyPr wrap="none" anchor="ctr"/>
          <a:lstStyle/>
          <a:p>
            <a:endParaRPr lang="en-CA" baseline="-25000"/>
          </a:p>
        </p:txBody>
      </p:sp>
      <p:sp>
        <p:nvSpPr>
          <p:cNvPr id="31750" name="Rectangle 71"/>
          <p:cNvSpPr>
            <a:spLocks noChangeArrowheads="1"/>
          </p:cNvSpPr>
          <p:nvPr/>
        </p:nvSpPr>
        <p:spPr bwMode="auto">
          <a:xfrm>
            <a:off x="8459788" y="4365625"/>
            <a:ext cx="504825" cy="431800"/>
          </a:xfrm>
          <a:prstGeom prst="rect">
            <a:avLst/>
          </a:prstGeom>
          <a:solidFill>
            <a:schemeClr val="bg1"/>
          </a:solidFill>
          <a:ln w="9525">
            <a:noFill/>
            <a:miter lim="800000"/>
            <a:headEnd/>
            <a:tailEnd/>
          </a:ln>
        </p:spPr>
        <p:txBody>
          <a:bodyPr wrap="none" anchor="ctr"/>
          <a:lstStyle/>
          <a:p>
            <a:endParaRPr lang="en-CA" baseline="-25000"/>
          </a:p>
        </p:txBody>
      </p:sp>
      <p:sp>
        <p:nvSpPr>
          <p:cNvPr id="31751" name="Text Box 70"/>
          <p:cNvSpPr txBox="1">
            <a:spLocks noChangeArrowheads="1"/>
          </p:cNvSpPr>
          <p:nvPr/>
        </p:nvSpPr>
        <p:spPr bwMode="auto">
          <a:xfrm>
            <a:off x="8388350" y="4652963"/>
            <a:ext cx="755650" cy="517525"/>
          </a:xfrm>
          <a:prstGeom prst="rect">
            <a:avLst/>
          </a:prstGeom>
          <a:solidFill>
            <a:schemeClr val="bg1"/>
          </a:solidFill>
          <a:ln w="9525">
            <a:noFill/>
            <a:miter lim="800000"/>
            <a:headEnd/>
            <a:tailEnd/>
          </a:ln>
        </p:spPr>
        <p:txBody>
          <a:bodyPr wrap="none">
            <a:spAutoFit/>
          </a:bodyPr>
          <a:lstStyle/>
          <a:p>
            <a:r>
              <a:rPr lang="en-CA" sz="1400"/>
              <a:t>Q-suite</a:t>
            </a:r>
          </a:p>
          <a:p>
            <a:r>
              <a:rPr lang="en-CA" sz="1400"/>
              <a:t>olivine</a:t>
            </a:r>
          </a:p>
        </p:txBody>
      </p:sp>
      <p:sp>
        <p:nvSpPr>
          <p:cNvPr id="31752" name="Content Placeholder 1"/>
          <p:cNvSpPr>
            <a:spLocks/>
          </p:cNvSpPr>
          <p:nvPr/>
        </p:nvSpPr>
        <p:spPr bwMode="auto">
          <a:xfrm>
            <a:off x="0" y="549275"/>
            <a:ext cx="9144000" cy="1225550"/>
          </a:xfrm>
          <a:prstGeom prst="rect">
            <a:avLst/>
          </a:prstGeom>
          <a:solidFill>
            <a:srgbClr val="969696"/>
          </a:solidFill>
          <a:ln w="9525">
            <a:noFill/>
            <a:miter lim="800000"/>
            <a:headEnd/>
            <a:tailEnd/>
          </a:ln>
        </p:spPr>
        <p:txBody>
          <a:bodyPr/>
          <a:lstStyle/>
          <a:p>
            <a:pPr marL="365125" indent="-255588">
              <a:spcBef>
                <a:spcPts val="400"/>
              </a:spcBef>
              <a:buClr>
                <a:schemeClr val="tx1"/>
              </a:buClr>
              <a:buSzPct val="68000"/>
              <a:buFont typeface="Wingdings 3" pitchFamily="18" charset="2"/>
              <a:buChar char="}"/>
            </a:pPr>
            <a:r>
              <a:rPr lang="en-CA" sz="2000"/>
              <a:t>2 kinds of Neoarchean ferropicrites </a:t>
            </a:r>
          </a:p>
          <a:p>
            <a:pPr marL="1143000" lvl="2" indent="-228600">
              <a:spcBef>
                <a:spcPts val="400"/>
              </a:spcBef>
              <a:buClr>
                <a:schemeClr val="tx1"/>
              </a:buClr>
              <a:buSzPct val="68000"/>
              <a:buFont typeface="Wingdings 3" pitchFamily="18" charset="2"/>
              <a:buChar char="}"/>
            </a:pPr>
            <a:r>
              <a:rPr lang="en-CA" sz="2000">
                <a:solidFill>
                  <a:srgbClr val="660066"/>
                </a:solidFill>
              </a:rPr>
              <a:t>Alkaline</a:t>
            </a:r>
            <a:r>
              <a:rPr lang="en-CA" sz="2000">
                <a:solidFill>
                  <a:schemeClr val="bg1"/>
                </a:solidFill>
              </a:rPr>
              <a:t> </a:t>
            </a:r>
            <a:r>
              <a:rPr lang="en-CA" sz="2000"/>
              <a:t>– high Ni contents. </a:t>
            </a:r>
            <a:r>
              <a:rPr lang="en-CA"/>
              <a:t>Similar to olivine tholeiites from Hawaii</a:t>
            </a:r>
          </a:p>
          <a:p>
            <a:pPr marL="1143000" lvl="2" indent="-228600">
              <a:spcBef>
                <a:spcPts val="400"/>
              </a:spcBef>
              <a:buClr>
                <a:schemeClr val="tx1"/>
              </a:buClr>
              <a:buSzPct val="68000"/>
              <a:buFont typeface="Wingdings 3" pitchFamily="18" charset="2"/>
              <a:buChar char="}"/>
            </a:pPr>
            <a:r>
              <a:rPr lang="en-CA" sz="2000">
                <a:solidFill>
                  <a:srgbClr val="FFFF00"/>
                </a:solidFill>
              </a:rPr>
              <a:t>Subalkaline </a:t>
            </a:r>
            <a:r>
              <a:rPr lang="en-CA" sz="2000"/>
              <a:t>– low Ni contents</a:t>
            </a:r>
          </a:p>
        </p:txBody>
      </p:sp>
      <p:sp>
        <p:nvSpPr>
          <p:cNvPr id="31753" name="Text Box 2"/>
          <p:cNvSpPr txBox="1">
            <a:spLocks noChangeArrowheads="1"/>
          </p:cNvSpPr>
          <p:nvPr/>
        </p:nvSpPr>
        <p:spPr bwMode="auto">
          <a:xfrm>
            <a:off x="0" y="0"/>
            <a:ext cx="8280400" cy="549275"/>
          </a:xfrm>
          <a:prstGeom prst="rect">
            <a:avLst/>
          </a:prstGeom>
          <a:noFill/>
          <a:ln w="9525">
            <a:noFill/>
            <a:miter lim="800000"/>
            <a:headEnd/>
            <a:tailEnd/>
          </a:ln>
        </p:spPr>
        <p:txBody>
          <a:bodyPr>
            <a:spAutoFit/>
          </a:bodyPr>
          <a:lstStyle/>
          <a:p>
            <a:r>
              <a:rPr lang="en-CA" sz="3000" b="1"/>
              <a:t>3. Geochemistry of ferropicrites</a:t>
            </a:r>
          </a:p>
        </p:txBody>
      </p:sp>
      <p:pic>
        <p:nvPicPr>
          <p:cNvPr id="31754" name="Picture 84" descr="Fig6_NivsMgO-01"/>
          <p:cNvPicPr>
            <a:picLocks noChangeAspect="1" noChangeArrowheads="1"/>
          </p:cNvPicPr>
          <p:nvPr/>
        </p:nvPicPr>
        <p:blipFill>
          <a:blip r:embed="rId3"/>
          <a:srcRect/>
          <a:stretch>
            <a:fillRect/>
          </a:stretch>
        </p:blipFill>
        <p:spPr bwMode="auto">
          <a:xfrm>
            <a:off x="0" y="1989138"/>
            <a:ext cx="9144000" cy="4295775"/>
          </a:xfrm>
          <a:prstGeom prst="rect">
            <a:avLst/>
          </a:prstGeom>
          <a:noFill/>
          <a:ln w="9525">
            <a:noFill/>
            <a:miter lim="800000"/>
            <a:headEnd/>
            <a:tailEnd/>
          </a:ln>
        </p:spPr>
      </p:pic>
      <p:sp>
        <p:nvSpPr>
          <p:cNvPr id="31755" name="Text Box 85"/>
          <p:cNvSpPr txBox="1">
            <a:spLocks noChangeArrowheads="1"/>
          </p:cNvSpPr>
          <p:nvPr/>
        </p:nvSpPr>
        <p:spPr bwMode="auto">
          <a:xfrm>
            <a:off x="900113" y="2133600"/>
            <a:ext cx="2457450" cy="366713"/>
          </a:xfrm>
          <a:prstGeom prst="rect">
            <a:avLst/>
          </a:prstGeom>
          <a:solidFill>
            <a:srgbClr val="C0C0C0"/>
          </a:solidFill>
          <a:ln w="9525">
            <a:noFill/>
            <a:miter lim="800000"/>
            <a:headEnd/>
            <a:tailEnd/>
          </a:ln>
        </p:spPr>
        <p:txBody>
          <a:bodyPr wrap="none">
            <a:spAutoFit/>
          </a:bodyPr>
          <a:lstStyle/>
          <a:p>
            <a:r>
              <a:rPr lang="en-CA" b="1">
                <a:solidFill>
                  <a:srgbClr val="660066"/>
                </a:solidFill>
              </a:rPr>
              <a:t>Alkaline ferropicrites</a:t>
            </a:r>
          </a:p>
        </p:txBody>
      </p:sp>
      <p:sp>
        <p:nvSpPr>
          <p:cNvPr id="31756" name="Text Box 86"/>
          <p:cNvSpPr txBox="1">
            <a:spLocks noChangeArrowheads="1"/>
          </p:cNvSpPr>
          <p:nvPr/>
        </p:nvSpPr>
        <p:spPr bwMode="auto">
          <a:xfrm>
            <a:off x="5435600" y="2133600"/>
            <a:ext cx="2851150" cy="366713"/>
          </a:xfrm>
          <a:prstGeom prst="rect">
            <a:avLst/>
          </a:prstGeom>
          <a:solidFill>
            <a:schemeClr val="bg2"/>
          </a:solidFill>
          <a:ln w="9525">
            <a:noFill/>
            <a:miter lim="800000"/>
            <a:headEnd/>
            <a:tailEnd/>
          </a:ln>
        </p:spPr>
        <p:txBody>
          <a:bodyPr wrap="none">
            <a:spAutoFit/>
          </a:bodyPr>
          <a:lstStyle/>
          <a:p>
            <a:r>
              <a:rPr lang="en-CA" b="1">
                <a:solidFill>
                  <a:srgbClr val="FFFF00"/>
                </a:solidFill>
              </a:rPr>
              <a:t>Subalkaline ferropicrites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8799</TotalTime>
  <Words>1652</Words>
  <Application>Microsoft Office PowerPoint</Application>
  <PresentationFormat>On-screen Show (4:3)</PresentationFormat>
  <Paragraphs>156</Paragraphs>
  <Slides>17</Slides>
  <Notes>15</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17</vt:i4>
      </vt:variant>
    </vt:vector>
  </HeadingPairs>
  <TitlesOfParts>
    <vt:vector size="23" baseType="lpstr">
      <vt:lpstr>Arial</vt:lpstr>
      <vt:lpstr>Calibri</vt:lpstr>
      <vt:lpstr>Lucida Sans Unicode</vt:lpstr>
      <vt:lpstr>Wingdings 3</vt:lpstr>
      <vt:lpstr>Wingdings</vt:lpstr>
      <vt:lpstr>Default Design</vt:lpstr>
      <vt:lpstr>Slide 1</vt:lpstr>
      <vt:lpstr>1. Background</vt:lpstr>
      <vt:lpstr>Slide 3</vt:lpstr>
      <vt:lpstr>2. Neoarchean Fe-rich magmatism</vt:lpstr>
      <vt:lpstr>2. Neoarchean Fe-rich magmatism</vt:lpstr>
      <vt:lpstr>Slide 6</vt:lpstr>
      <vt:lpstr>Slide 7</vt:lpstr>
      <vt:lpstr>Slide 8</vt:lpstr>
      <vt:lpstr>Slide 9</vt:lpstr>
      <vt:lpstr>Slide 10</vt:lpstr>
      <vt:lpstr>Slide 11</vt:lpstr>
      <vt:lpstr>Slide 12</vt:lpstr>
      <vt:lpstr>Slide 13</vt:lpstr>
      <vt:lpstr>Slide 14</vt:lpstr>
      <vt:lpstr>Slide 15</vt:lpstr>
      <vt:lpstr>6. Conclusions</vt:lpstr>
      <vt:lpstr>Slide 17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Neoarchean (2.7 Ga) reworking of the Ungava craton by Fe-rich parental magmas</dc:title>
  <dc:creator>Julia</dc:creator>
  <cp:lastModifiedBy>DejanM</cp:lastModifiedBy>
  <cp:revision>198</cp:revision>
  <dcterms:created xsi:type="dcterms:W3CDTF">2014-01-09T20:57:15Z</dcterms:created>
  <dcterms:modified xsi:type="dcterms:W3CDTF">2014-11-02T02:55:19Z</dcterms:modified>
</cp:coreProperties>
</file>