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5" r:id="rId3"/>
    <p:sldId id="357" r:id="rId4"/>
    <p:sldId id="356" r:id="rId5"/>
    <p:sldId id="359" r:id="rId6"/>
    <p:sldId id="369" r:id="rId7"/>
    <p:sldId id="366" r:id="rId8"/>
    <p:sldId id="360" r:id="rId9"/>
    <p:sldId id="368" r:id="rId10"/>
    <p:sldId id="361" r:id="rId11"/>
    <p:sldId id="365" r:id="rId12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211B69"/>
    <a:srgbClr val="2E2262"/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7" autoAdjust="0"/>
    <p:restoredTop sz="89902" autoAdjust="0"/>
  </p:normalViewPr>
  <p:slideViewPr>
    <p:cSldViewPr>
      <p:cViewPr varScale="1">
        <p:scale>
          <a:sx n="67" d="100"/>
          <a:sy n="6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3612" cy="467600"/>
          </a:xfrm>
          <a:prstGeom prst="rect">
            <a:avLst/>
          </a:prstGeom>
        </p:spPr>
        <p:txBody>
          <a:bodyPr vert="horz" lIns="91894" tIns="45947" rIns="91894" bIns="459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118" y="0"/>
            <a:ext cx="3053612" cy="467600"/>
          </a:xfrm>
          <a:prstGeom prst="rect">
            <a:avLst/>
          </a:prstGeom>
        </p:spPr>
        <p:txBody>
          <a:bodyPr vert="horz" lIns="91894" tIns="45947" rIns="91894" bIns="45947" rtlCol="0"/>
          <a:lstStyle>
            <a:lvl1pPr algn="r">
              <a:defRPr sz="1200"/>
            </a:lvl1pPr>
          </a:lstStyle>
          <a:p>
            <a:fld id="{7B1F762C-5C0C-485A-BAA8-62FFC15BC9A6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76417"/>
            <a:ext cx="3053612" cy="467600"/>
          </a:xfrm>
          <a:prstGeom prst="rect">
            <a:avLst/>
          </a:prstGeom>
        </p:spPr>
        <p:txBody>
          <a:bodyPr vert="horz" lIns="91894" tIns="45947" rIns="91894" bIns="459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118" y="8876417"/>
            <a:ext cx="3053612" cy="467600"/>
          </a:xfrm>
          <a:prstGeom prst="rect">
            <a:avLst/>
          </a:prstGeom>
        </p:spPr>
        <p:txBody>
          <a:bodyPr vert="horz" lIns="91894" tIns="45947" rIns="91894" bIns="45947" rtlCol="0" anchor="b"/>
          <a:lstStyle>
            <a:lvl1pPr algn="r">
              <a:defRPr sz="1200"/>
            </a:lvl1pPr>
          </a:lstStyle>
          <a:p>
            <a:fld id="{64E9522C-3A79-4090-970C-6C6BA8B9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95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2974" cy="467281"/>
          </a:xfrm>
          <a:prstGeom prst="rect">
            <a:avLst/>
          </a:prstGeom>
        </p:spPr>
        <p:txBody>
          <a:bodyPr vert="horz" lIns="93640" tIns="46821" rIns="93640" bIns="468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1"/>
            <a:ext cx="3052974" cy="467281"/>
          </a:xfrm>
          <a:prstGeom prst="rect">
            <a:avLst/>
          </a:prstGeom>
        </p:spPr>
        <p:txBody>
          <a:bodyPr vert="horz" lIns="93640" tIns="46821" rIns="93640" bIns="46821" rtlCol="0"/>
          <a:lstStyle>
            <a:lvl1pPr algn="r">
              <a:defRPr sz="1200"/>
            </a:lvl1pPr>
          </a:lstStyle>
          <a:p>
            <a:fld id="{F99ED251-1033-48DD-9199-412B5DD33FB7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73600" cy="3505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40" tIns="46821" rIns="93640" bIns="468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40" tIns="46821" rIns="93640" bIns="468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2"/>
            <a:ext cx="3052974" cy="467281"/>
          </a:xfrm>
          <a:prstGeom prst="rect">
            <a:avLst/>
          </a:prstGeom>
        </p:spPr>
        <p:txBody>
          <a:bodyPr vert="horz" lIns="93640" tIns="46821" rIns="93640" bIns="468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2"/>
            <a:ext cx="3052974" cy="467281"/>
          </a:xfrm>
          <a:prstGeom prst="rect">
            <a:avLst/>
          </a:prstGeom>
        </p:spPr>
        <p:txBody>
          <a:bodyPr vert="horz" lIns="93640" tIns="46821" rIns="93640" bIns="46821" rtlCol="0" anchor="b"/>
          <a:lstStyle>
            <a:lvl1pPr algn="r">
              <a:defRPr sz="1200"/>
            </a:lvl1pPr>
          </a:lstStyle>
          <a:p>
            <a:fld id="{61A32DD6-4137-4D6C-AFF2-A26CEC08F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1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DD6-4137-4D6C-AFF2-A26CEC08F0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8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from Low, et al (2013). See reference list at end of this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2DD6-4137-4D6C-AFF2-A26CEC08F0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0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3D94-9C45-472C-AD6D-81FBC380EBD5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E394E-A824-4BC9-9599-8A83300E5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ne.metlay@wg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usty_low@strategies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usty_low@strategies.org" TargetMode="External"/><Relationship Id="rId2" Type="http://schemas.openxmlformats.org/officeDocument/2006/relationships/hyperlink" Target="http://nasawavelength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mber.kumpf@muskegoncc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sa.confex.com/gsa/2013AM/webprogram/Paper231217.html" TargetMode="External"/><Relationship Id="rId2" Type="http://schemas.openxmlformats.org/officeDocument/2006/relationships/hyperlink" Target="http://d32ogoqmya1dw8.cloudfront.net/files/nagt/divisions/2yc/newsletter_3.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32ogoqmya1dw8.cloudfront.net/files/nagt/divisions/2yc/geo2yc_newsletter_3.3.pdf" TargetMode="External"/><Relationship Id="rId4" Type="http://schemas.openxmlformats.org/officeDocument/2006/relationships/hyperlink" Target="http://d32ogoqmya1dw8.cloudfront.net/files/nagt/divisions/2yc/geo2yc_newsletter_feb_2014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s/XL8HPP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12018"/>
            <a:ext cx="8382000" cy="2667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31130"/>
            <a:ext cx="83820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211B69"/>
                </a:solidFill>
              </a:rPr>
              <a:t>EarthEd2YC: </a:t>
            </a:r>
            <a:r>
              <a:rPr lang="en-US" sz="3600" b="1" dirty="0" smtClean="0">
                <a:solidFill>
                  <a:srgbClr val="211B69"/>
                </a:solidFill>
              </a:rPr>
              <a:t/>
            </a:r>
            <a:br>
              <a:rPr lang="en-US" sz="3600" b="1" dirty="0" smtClean="0">
                <a:solidFill>
                  <a:srgbClr val="211B69"/>
                </a:solidFill>
              </a:rPr>
            </a:br>
            <a:r>
              <a:rPr lang="en-US" sz="3600" dirty="0" smtClean="0">
                <a:solidFill>
                  <a:srgbClr val="211B69"/>
                </a:solidFill>
              </a:rPr>
              <a:t>NASA-NAGT Earth Education Resources for </a:t>
            </a:r>
            <a:br>
              <a:rPr lang="en-US" sz="3600" dirty="0" smtClean="0">
                <a:solidFill>
                  <a:srgbClr val="211B69"/>
                </a:solidFill>
              </a:rPr>
            </a:br>
            <a:r>
              <a:rPr lang="en-US" sz="3600" dirty="0" smtClean="0">
                <a:solidFill>
                  <a:srgbClr val="211B69"/>
                </a:solidFill>
              </a:rPr>
              <a:t>Two-Year College Faculty</a:t>
            </a:r>
            <a:endParaRPr lang="en-US" sz="3600" b="1" dirty="0">
              <a:solidFill>
                <a:srgbClr val="211B6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89325"/>
            <a:ext cx="9144000" cy="1752600"/>
          </a:xfrm>
        </p:spPr>
        <p:txBody>
          <a:bodyPr>
            <a:normAutofit fontScale="25000" lnSpcReduction="20000"/>
          </a:bodyPr>
          <a:lstStyle/>
          <a:p>
            <a:pPr lvl="1" algn="l"/>
            <a:endParaRPr lang="en-US" sz="8000" b="1" u="sng" dirty="0">
              <a:solidFill>
                <a:srgbClr val="262626"/>
              </a:solidFill>
            </a:endParaRPr>
          </a:p>
          <a:p>
            <a:pPr marL="0" lvl="1" algn="l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2"/>
                </a:solidFill>
              </a:rPr>
              <a:t>          Suzanne T. Metlay			Russanne Low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2"/>
                </a:solidFill>
              </a:rPr>
              <a:t>          NAGT Geo2YC Professional Division	NASA SMD E/PO Earth Forum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2"/>
                </a:solidFill>
              </a:rPr>
              <a:t>          Western </a:t>
            </a:r>
            <a:r>
              <a:rPr lang="en-US" sz="7200" dirty="0">
                <a:solidFill>
                  <a:schemeClr val="tx2"/>
                </a:solidFill>
              </a:rPr>
              <a:t>G</a:t>
            </a:r>
            <a:r>
              <a:rPr lang="en-US" sz="7200" dirty="0" smtClean="0">
                <a:solidFill>
                  <a:schemeClr val="tx2"/>
                </a:solidFill>
              </a:rPr>
              <a:t>overnors University		Institute for Global Environmental Strategies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chemeClr val="tx2"/>
                </a:solidFill>
              </a:rPr>
              <a:t>          Salt Lake City, UT 			Arlington, VA </a:t>
            </a:r>
          </a:p>
          <a:p>
            <a:pPr marL="0" lvl="1" algn="l">
              <a:lnSpc>
                <a:spcPct val="120000"/>
              </a:lnSpc>
              <a:spcBef>
                <a:spcPts val="0"/>
              </a:spcBef>
            </a:pPr>
            <a:r>
              <a:rPr lang="en-US" sz="7200" dirty="0">
                <a:solidFill>
                  <a:schemeClr val="tx2"/>
                </a:solidFill>
              </a:rPr>
              <a:t> </a:t>
            </a:r>
            <a:r>
              <a:rPr lang="en-US" sz="7200" dirty="0" smtClean="0">
                <a:solidFill>
                  <a:schemeClr val="tx2"/>
                </a:solidFill>
              </a:rPr>
              <a:t>         </a:t>
            </a:r>
            <a:r>
              <a:rPr lang="en-US" sz="7200" dirty="0" smtClean="0">
                <a:solidFill>
                  <a:schemeClr val="tx2"/>
                </a:solidFill>
                <a:hlinkClick r:id="rId3"/>
              </a:rPr>
              <a:t>suzanne.metlay@wgu.edu</a:t>
            </a:r>
            <a:r>
              <a:rPr lang="en-US" sz="7200" dirty="0" smtClean="0">
                <a:solidFill>
                  <a:schemeClr val="tx2"/>
                </a:solidFill>
              </a:rPr>
              <a:t>		</a:t>
            </a:r>
            <a:r>
              <a:rPr lang="en-US" sz="7200" dirty="0" smtClean="0">
                <a:solidFill>
                  <a:schemeClr val="tx2"/>
                </a:solidFill>
                <a:hlinkClick r:id="rId4"/>
              </a:rPr>
              <a:t>rusty_low@strategies.org</a:t>
            </a:r>
            <a:endParaRPr lang="en-US" sz="7200" dirty="0" smtClean="0">
              <a:solidFill>
                <a:schemeClr val="tx2"/>
              </a:solidFill>
            </a:endParaRPr>
          </a:p>
          <a:p>
            <a:pPr marL="0" lvl="1" algn="l">
              <a:lnSpc>
                <a:spcPct val="120000"/>
              </a:lnSpc>
              <a:spcBef>
                <a:spcPts val="0"/>
              </a:spcBef>
            </a:pPr>
            <a:endParaRPr lang="en-US" sz="7200" dirty="0" smtClean="0">
              <a:solidFill>
                <a:schemeClr val="tx2"/>
              </a:solidFill>
            </a:endParaRPr>
          </a:p>
          <a:p>
            <a:pPr marL="457200" lvl="2" algn="l">
              <a:lnSpc>
                <a:spcPct val="120000"/>
              </a:lnSpc>
              <a:spcBef>
                <a:spcPts val="0"/>
              </a:spcBef>
            </a:pPr>
            <a:r>
              <a:rPr lang="en-US" sz="7600" b="1" dirty="0" smtClean="0">
                <a:solidFill>
                  <a:srgbClr val="002060"/>
                </a:solidFill>
              </a:rPr>
              <a:t> Geological </a:t>
            </a:r>
            <a:r>
              <a:rPr lang="en-US" sz="7600" b="1" dirty="0">
                <a:solidFill>
                  <a:srgbClr val="002060"/>
                </a:solidFill>
              </a:rPr>
              <a:t>Society of America Annual </a:t>
            </a:r>
            <a:r>
              <a:rPr lang="en-US" sz="7600" b="1" dirty="0" smtClean="0">
                <a:solidFill>
                  <a:srgbClr val="002060"/>
                </a:solidFill>
              </a:rPr>
              <a:t>Meeting</a:t>
            </a:r>
          </a:p>
          <a:p>
            <a:pPr marL="457200" lvl="2" algn="l">
              <a:lnSpc>
                <a:spcPct val="120000"/>
              </a:lnSpc>
              <a:spcBef>
                <a:spcPts val="0"/>
              </a:spcBef>
            </a:pPr>
            <a:r>
              <a:rPr lang="en-US" sz="7600" b="1" dirty="0" smtClean="0">
                <a:solidFill>
                  <a:srgbClr val="002060"/>
                </a:solidFill>
              </a:rPr>
              <a:t> Vancouver, B.C., Canada</a:t>
            </a:r>
          </a:p>
          <a:p>
            <a:pPr marL="457200" lvl="2" algn="l">
              <a:lnSpc>
                <a:spcPct val="120000"/>
              </a:lnSpc>
              <a:spcBef>
                <a:spcPts val="0"/>
              </a:spcBef>
            </a:pPr>
            <a:r>
              <a:rPr lang="en-US" sz="7600" b="1" dirty="0" smtClean="0">
                <a:solidFill>
                  <a:srgbClr val="002060"/>
                </a:solidFill>
              </a:rPr>
              <a:t> 19 </a:t>
            </a:r>
            <a:r>
              <a:rPr lang="en-US" sz="7600" b="1" dirty="0">
                <a:solidFill>
                  <a:srgbClr val="002060"/>
                </a:solidFill>
              </a:rPr>
              <a:t>Oct 2014</a:t>
            </a:r>
          </a:p>
          <a:p>
            <a:pPr lvl="1" algn="l"/>
            <a:endParaRPr lang="en-US" sz="8000" dirty="0">
              <a:solidFill>
                <a:schemeClr val="tx2"/>
              </a:solidFill>
            </a:endParaRPr>
          </a:p>
          <a:p>
            <a:pPr lvl="1"/>
            <a:endParaRPr lang="en-US" sz="8000" dirty="0" smtClean="0">
              <a:solidFill>
                <a:schemeClr val="tx2"/>
              </a:solidFill>
            </a:endParaRPr>
          </a:p>
          <a:p>
            <a:endParaRPr lang="en-US" sz="8000" b="1" u="sng" dirty="0" smtClean="0">
              <a:solidFill>
                <a:srgbClr val="262626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b="1" dirty="0" smtClean="0">
                <a:solidFill>
                  <a:srgbClr val="002060"/>
                </a:solidFill>
                <a:ea typeface="ＭＳ Ｐゴシック" pitchFamily="34" charset="-128"/>
              </a:rPr>
              <a:t>      </a:t>
            </a:r>
            <a:endParaRPr lang="en-US" sz="3800" b="1" dirty="0">
              <a:solidFill>
                <a:srgbClr val="7D7D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693" y="0"/>
            <a:ext cx="898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T64. </a:t>
            </a:r>
            <a:r>
              <a:rPr lang="en-US" b="1" dirty="0" err="1">
                <a:solidFill>
                  <a:schemeClr val="bg1"/>
                </a:solidFill>
              </a:rPr>
              <a:t>Transdisciplinary</a:t>
            </a:r>
            <a:r>
              <a:rPr lang="en-US" b="1" dirty="0">
                <a:solidFill>
                  <a:schemeClr val="bg1"/>
                </a:solidFill>
              </a:rPr>
              <a:t> Thinking in Geoscience Education at Two-Year and Four-Year Colleges</a:t>
            </a:r>
            <a:r>
              <a:rPr lang="en-US" dirty="0">
                <a:solidFill>
                  <a:schemeClr val="bg1"/>
                </a:solidFill>
              </a:rPr>
              <a:t>: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Innovations </a:t>
            </a:r>
            <a:r>
              <a:rPr lang="en-US" dirty="0">
                <a:solidFill>
                  <a:schemeClr val="bg1"/>
                </a:solidFill>
              </a:rPr>
              <a:t>in Curriculum, Pedagogy, and Assessment in Introductory Geoscience </a:t>
            </a:r>
            <a:r>
              <a:rPr lang="en-US" dirty="0" smtClean="0">
                <a:solidFill>
                  <a:schemeClr val="bg1"/>
                </a:solidFill>
              </a:rPr>
              <a:t>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EarthEd2YC Re-Launch: 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02997"/>
            <a:ext cx="9144000" cy="1371600"/>
          </a:xfr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EarthEd2YC serves 2YC </a:t>
            </a:r>
            <a:r>
              <a:rPr lang="en-US" sz="2000" b="1" dirty="0">
                <a:solidFill>
                  <a:schemeClr val="bg1"/>
                </a:solidFill>
              </a:rPr>
              <a:t>online and traditional classroom faculty. 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This initiative connects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Earth &amp; space sciences faculty 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nationwide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to provide </a:t>
            </a:r>
            <a:r>
              <a:rPr lang="en-US" sz="2000" dirty="0" smtClean="0">
                <a:solidFill>
                  <a:schemeClr val="bg1"/>
                </a:solidFill>
              </a:rPr>
              <a:t>educational </a:t>
            </a:r>
            <a:r>
              <a:rPr lang="en-US" sz="2000" dirty="0">
                <a:solidFill>
                  <a:schemeClr val="bg1"/>
                </a:solidFill>
              </a:rPr>
              <a:t>leadership, mentoring, professional development, and community building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while simultaneously disseminating 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NAGT and NASA 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E/PO products and programs to a broader underserved audience.</a:t>
            </a:r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011556"/>
              </p:ext>
            </p:extLst>
          </p:nvPr>
        </p:nvGraphicFramePr>
        <p:xfrm>
          <a:off x="-14288" y="642923"/>
          <a:ext cx="9158288" cy="39267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9144"/>
                <a:gridCol w="4579144"/>
              </a:tblGrid>
              <a:tr h="454342">
                <a:tc>
                  <a:txBody>
                    <a:bodyPr/>
                    <a:lstStyle/>
                    <a:p>
                      <a:r>
                        <a:rPr lang="en-US" dirty="0" smtClean="0"/>
                        <a:t>Maintaining</a:t>
                      </a:r>
                      <a:r>
                        <a:rPr lang="en-US" baseline="0" dirty="0" smtClean="0"/>
                        <a:t> 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New/Expanded Features</a:t>
                      </a:r>
                      <a:endParaRPr lang="en-US" dirty="0"/>
                    </a:p>
                  </a:txBody>
                  <a:tcPr/>
                </a:tc>
              </a:tr>
              <a:tr h="917258">
                <a:tc>
                  <a:txBody>
                    <a:bodyPr/>
                    <a:lstStyle/>
                    <a:p>
                      <a:r>
                        <a:rPr lang="en-US" dirty="0" smtClean="0"/>
                        <a:t>Monthly webinar series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Friday of every month (except </a:t>
                      </a:r>
                      <a:r>
                        <a:rPr lang="en-US" baseline="0" dirty="0" smtClean="0"/>
                        <a:t>July)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1:00pm Eastern Time (10:00am </a:t>
                      </a:r>
                      <a:r>
                        <a:rPr lang="en-US" baseline="0" dirty="0" smtClean="0"/>
                        <a:t>Pacific)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Periodic</a:t>
                      </a:r>
                      <a:r>
                        <a:rPr lang="en-US" b="1" baseline="0" dirty="0" smtClean="0"/>
                        <a:t> n</a:t>
                      </a:r>
                      <a:r>
                        <a:rPr lang="en-US" b="1" dirty="0" smtClean="0"/>
                        <a:t>ewsletter with geoscience</a:t>
                      </a:r>
                      <a:r>
                        <a:rPr lang="en-US" b="1" baseline="0" dirty="0" smtClean="0"/>
                        <a:t> education links and resources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 smtClean="0"/>
                        <a:t>Supplement to </a:t>
                      </a:r>
                      <a:r>
                        <a:rPr lang="en-US" sz="1800" baseline="0" dirty="0" smtClean="0"/>
                        <a:t>Geo2YC Foundations newsletter</a:t>
                      </a:r>
                      <a:endParaRPr lang="en-US" sz="1800" dirty="0"/>
                    </a:p>
                  </a:txBody>
                  <a:tcPr/>
                </a:tc>
              </a:tr>
              <a:tr h="1355942">
                <a:tc>
                  <a:txBody>
                    <a:bodyPr/>
                    <a:lstStyle/>
                    <a:p>
                      <a:r>
                        <a:rPr lang="en-US" dirty="0" smtClean="0"/>
                        <a:t>Archived presentations,</a:t>
                      </a:r>
                      <a:r>
                        <a:rPr lang="en-US" baseline="0" dirty="0" smtClean="0"/>
                        <a:t> videos, handouts, media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Resources developed by &amp; for 2YC faculty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NAGT/SERC educational </a:t>
                      </a:r>
                      <a:r>
                        <a:rPr lang="en-US" baseline="0" dirty="0" smtClean="0"/>
                        <a:t>products/services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EarthEd2YC Digital Teaching </a:t>
                      </a:r>
                      <a:r>
                        <a:rPr lang="en-US" b="1" dirty="0" smtClean="0"/>
                        <a:t>Boxes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dirty="0" smtClean="0"/>
                        <a:t>F</a:t>
                      </a:r>
                      <a:r>
                        <a:rPr lang="en-US" sz="1800" dirty="0" smtClean="0"/>
                        <a:t>eatured </a:t>
                      </a:r>
                      <a:r>
                        <a:rPr lang="en-US" sz="1800" dirty="0" smtClean="0"/>
                        <a:t>resources </a:t>
                      </a:r>
                      <a:r>
                        <a:rPr lang="en-US" sz="1800" dirty="0" smtClean="0"/>
                        <a:t>using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="1" i="1" dirty="0" smtClean="0"/>
                        <a:t>resource list</a:t>
                      </a:r>
                      <a:r>
                        <a:rPr lang="en-US" sz="1800" b="1" i="1" baseline="0" dirty="0" smtClean="0"/>
                        <a:t> </a:t>
                      </a:r>
                      <a:r>
                        <a:rPr lang="en-US" sz="1800" b="1" i="1" dirty="0" smtClean="0"/>
                        <a:t>creation </a:t>
                      </a:r>
                      <a:r>
                        <a:rPr lang="en-US" sz="1800" dirty="0" smtClean="0"/>
                        <a:t>on NASA </a:t>
                      </a:r>
                      <a:r>
                        <a:rPr lang="en-US" sz="1800" dirty="0" smtClean="0"/>
                        <a:t>Wavelength </a:t>
                      </a:r>
                      <a:r>
                        <a:rPr lang="en-US" sz="1800" dirty="0" smtClean="0"/>
                        <a:t>website: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>
                          <a:hlinkClick r:id="rId2"/>
                        </a:rPr>
                        <a:t>http</a:t>
                      </a:r>
                      <a:r>
                        <a:rPr lang="en-US" sz="1800" dirty="0" smtClean="0">
                          <a:hlinkClick r:id="rId2"/>
                        </a:rPr>
                        <a:t>://nasawavelength.org/</a:t>
                      </a:r>
                      <a:endParaRPr lang="en-US" sz="1800" dirty="0" smtClean="0"/>
                    </a:p>
                  </a:txBody>
                  <a:tcPr/>
                </a:tc>
              </a:tr>
              <a:tr h="927750">
                <a:tc>
                  <a:txBody>
                    <a:bodyPr/>
                    <a:lstStyle/>
                    <a:p>
                      <a:r>
                        <a:rPr lang="en-US" dirty="0" smtClean="0"/>
                        <a:t>Reaching out to widely distributed, loosely connected 2YC part-time and full-time Earth &amp; space</a:t>
                      </a:r>
                      <a:r>
                        <a:rPr lang="en-US" baseline="0" dirty="0" smtClean="0"/>
                        <a:t> sciences </a:t>
                      </a:r>
                      <a:r>
                        <a:rPr lang="en-US" dirty="0" smtClean="0"/>
                        <a:t>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Mentoring and networking opportunities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Leveraging</a:t>
                      </a:r>
                      <a:r>
                        <a:rPr lang="en-US" baseline="0" dirty="0" smtClean="0"/>
                        <a:t> relationships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Geo2YC leadership positions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4572000"/>
            <a:ext cx="6019800" cy="830997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 smtClean="0"/>
              <a:t>Contact</a:t>
            </a:r>
            <a:r>
              <a:rPr lang="en-US" sz="1600" b="1" dirty="0" smtClean="0"/>
              <a:t>:</a:t>
            </a:r>
          </a:p>
          <a:p>
            <a:r>
              <a:rPr lang="en-US" sz="1600" dirty="0" smtClean="0"/>
              <a:t>Rusty Low, </a:t>
            </a:r>
            <a:r>
              <a:rPr lang="en-US" sz="1600" dirty="0"/>
              <a:t>NASA Earth Forum </a:t>
            </a:r>
            <a:r>
              <a:rPr lang="en-US" sz="1600" dirty="0" smtClean="0"/>
              <a:t>	Amber Kumpf, NAGT Geo2YC</a:t>
            </a:r>
          </a:p>
          <a:p>
            <a:pPr marL="0" lvl="1"/>
            <a:r>
              <a:rPr lang="en-US" sz="1600" dirty="0" smtClean="0">
                <a:solidFill>
                  <a:schemeClr val="tx2"/>
                </a:solidFill>
                <a:hlinkClick r:id="rId3"/>
              </a:rPr>
              <a:t>rusty_low@strategies.org</a:t>
            </a:r>
            <a:r>
              <a:rPr lang="en-US" sz="1600" dirty="0" smtClean="0">
                <a:solidFill>
                  <a:schemeClr val="tx2"/>
                </a:solidFill>
              </a:rPr>
              <a:t>	</a:t>
            </a:r>
            <a:r>
              <a:rPr lang="en-US" sz="1600" dirty="0" smtClean="0">
                <a:hlinkClick r:id="rId4"/>
              </a:rPr>
              <a:t>amber.kumpf@muskegoncc.edu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461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Bentley, C. (2014). </a:t>
            </a:r>
            <a:r>
              <a:rPr lang="en-US" sz="1600" i="1" dirty="0" smtClean="0"/>
              <a:t>A Look at 2YC Faculty Registration at GSA Annual Meetings</a:t>
            </a:r>
            <a:r>
              <a:rPr lang="en-US" sz="1600" dirty="0" smtClean="0"/>
              <a:t>. </a:t>
            </a:r>
            <a:r>
              <a:rPr lang="en-US" sz="1600" u="sng" dirty="0" smtClean="0"/>
              <a:t>Foundations</a:t>
            </a:r>
            <a:r>
              <a:rPr lang="en-US" sz="1600" dirty="0" smtClean="0"/>
              <a:t> newsletter (NAGT Geo2YC), Volume III, Issue 2, page 1. </a:t>
            </a:r>
            <a:r>
              <a:rPr lang="en-US" sz="1600" dirty="0"/>
              <a:t>Retrieved from: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d32ogoqmya1dw8.cloudfront.net/files/nagt/divisions/2yc/newsletter_3.2.pdf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Low, R., </a:t>
            </a:r>
            <a:r>
              <a:rPr lang="en-US" sz="1600" dirty="0" err="1" smtClean="0"/>
              <a:t>CoBabe-Ammann</a:t>
            </a:r>
            <a:r>
              <a:rPr lang="en-US" sz="1600" dirty="0" smtClean="0"/>
              <a:t>, E., Schultz, G., Gross, M. (2013). “</a:t>
            </a:r>
            <a:r>
              <a:rPr lang="en-US" sz="1600" i="1" dirty="0" smtClean="0"/>
              <a:t>It </a:t>
            </a:r>
            <a:r>
              <a:rPr lang="en-US" sz="1600" i="1" dirty="0"/>
              <a:t>Takes a Community: The Critical Role of 2YR Faculty in Earth and Space Science </a:t>
            </a:r>
            <a:r>
              <a:rPr lang="en-US" sz="1600" i="1" dirty="0" smtClean="0"/>
              <a:t>Workforce</a:t>
            </a:r>
            <a:r>
              <a:rPr lang="en-US" sz="1600" dirty="0" smtClean="0"/>
              <a:t>”, talk presented at Geological Society of America </a:t>
            </a:r>
            <a:r>
              <a:rPr lang="en-US" sz="1600" dirty="0"/>
              <a:t>Annual Meeting, Session No. </a:t>
            </a:r>
            <a:r>
              <a:rPr lang="en-US" sz="1600" dirty="0" smtClean="0"/>
              <a:t>111, Topical Session T121, Denver, CO. </a:t>
            </a:r>
          </a:p>
          <a:p>
            <a:pPr marL="0" indent="0">
              <a:buNone/>
            </a:pPr>
            <a:r>
              <a:rPr lang="en-US" sz="1400" dirty="0" smtClean="0"/>
              <a:t>- Abstract published as: Geological </a:t>
            </a:r>
            <a:r>
              <a:rPr lang="en-US" sz="1400" dirty="0"/>
              <a:t>Society of America </a:t>
            </a:r>
            <a:r>
              <a:rPr lang="en-US" sz="1400" i="1" dirty="0"/>
              <a:t>Abstracts with Programs.</a:t>
            </a:r>
            <a:r>
              <a:rPr lang="en-US" sz="1400" dirty="0"/>
              <a:t> Vol. 45, No. 7, </a:t>
            </a:r>
            <a:r>
              <a:rPr lang="en-US" sz="1400" dirty="0" smtClean="0"/>
              <a:t>p.282; 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gsa.confex.com/gsa/2013AM/webprogram/Paper231217.html</a:t>
            </a:r>
            <a:endParaRPr lang="en-US" sz="14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Low, R., and Metlay, S. (2014). “</a:t>
            </a:r>
            <a:r>
              <a:rPr lang="en-US" sz="1600" i="1" dirty="0" smtClean="0"/>
              <a:t>EarthEd2YC</a:t>
            </a:r>
            <a:r>
              <a:rPr lang="en-US" sz="1600" i="1" dirty="0"/>
              <a:t>: NASA-NAGT Earth Education E/PO for Two-Year College </a:t>
            </a:r>
            <a:r>
              <a:rPr lang="en-US" sz="1600" i="1" dirty="0" smtClean="0"/>
              <a:t>Faculty” </a:t>
            </a:r>
            <a:r>
              <a:rPr lang="en-US" sz="1600" dirty="0" smtClean="0"/>
              <a:t>poster presentation at NASA SMD E/PO Earth Forum meeting, Washington, D.C.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Metlay, S. (2014). </a:t>
            </a:r>
            <a:r>
              <a:rPr lang="en-US" sz="1600" i="1" dirty="0" smtClean="0"/>
              <a:t>NASA-NAGT </a:t>
            </a:r>
            <a:r>
              <a:rPr lang="en-US" sz="1600" i="1" dirty="0"/>
              <a:t>Earth </a:t>
            </a:r>
            <a:r>
              <a:rPr lang="en-US" sz="1600" i="1" dirty="0" smtClean="0"/>
              <a:t>Education </a:t>
            </a:r>
            <a:r>
              <a:rPr lang="en-US" sz="1600" i="1" dirty="0"/>
              <a:t>Resources </a:t>
            </a:r>
            <a:r>
              <a:rPr lang="en-US" sz="1600" i="1" dirty="0" smtClean="0"/>
              <a:t>for Two-Year </a:t>
            </a:r>
            <a:r>
              <a:rPr lang="en-US" sz="1600" i="1" dirty="0"/>
              <a:t>College </a:t>
            </a:r>
            <a:r>
              <a:rPr lang="en-US" sz="1600" i="1" dirty="0" smtClean="0"/>
              <a:t>Faculty (EarthEd2YC). </a:t>
            </a:r>
            <a:r>
              <a:rPr lang="en-US" sz="1600" u="sng" dirty="0"/>
              <a:t>Foundations</a:t>
            </a:r>
            <a:r>
              <a:rPr lang="en-US" sz="1600" dirty="0"/>
              <a:t> newsletter (NAGT Geo2YC), Volume III, Issue </a:t>
            </a:r>
            <a:r>
              <a:rPr lang="en-US" sz="1600" dirty="0" smtClean="0"/>
              <a:t>1, </a:t>
            </a:r>
            <a:r>
              <a:rPr lang="en-US" sz="1600" dirty="0"/>
              <a:t>page </a:t>
            </a:r>
            <a:r>
              <a:rPr lang="en-US" sz="1600" dirty="0" smtClean="0"/>
              <a:t>11</a:t>
            </a:r>
            <a:r>
              <a:rPr lang="en-US" sz="1600" dirty="0"/>
              <a:t>. Retrieved from: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d32ogoqmya1dw8.cloudfront.net/files/nagt/divisions/2yc/geo2yc_newsletter_feb_2014.pdf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Metlay, S. (2014). </a:t>
            </a:r>
            <a:r>
              <a:rPr lang="en-US" sz="1600" i="1" dirty="0" smtClean="0"/>
              <a:t>EarthEd2YC on Hiatus through February 2015. </a:t>
            </a:r>
            <a:r>
              <a:rPr lang="en-US" sz="1600" u="sng" dirty="0"/>
              <a:t>Foundations</a:t>
            </a:r>
            <a:r>
              <a:rPr lang="en-US" sz="1600" dirty="0"/>
              <a:t> newsletter (NAGT Geo2YC), Volume III, Issue </a:t>
            </a:r>
            <a:r>
              <a:rPr lang="en-US" sz="1600" dirty="0" smtClean="0"/>
              <a:t>3, </a:t>
            </a:r>
            <a:r>
              <a:rPr lang="en-US" sz="1600" dirty="0"/>
              <a:t>page 7</a:t>
            </a:r>
            <a:r>
              <a:rPr lang="en-US" sz="1600" dirty="0" smtClean="0"/>
              <a:t>. </a:t>
            </a:r>
            <a:r>
              <a:rPr lang="en-US" sz="1600" dirty="0"/>
              <a:t>Retrieved from: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d32ogoqmya1dw8.cloudfront.net/files/nagt/divisions/2yc/geo2yc_newsletter_3.3.pdf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08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8"/>
            <a:ext cx="8229600" cy="6238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" y="762000"/>
            <a:ext cx="9115425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NASA survey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NAGT Geo2YC engagement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EarthEd2YC pilot project: March-June 2014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EarthEd2YC re-launch: Feb 2015 </a:t>
            </a:r>
            <a:r>
              <a:rPr lang="en-US" sz="2400" b="1" dirty="0" smtClean="0">
                <a:solidFill>
                  <a:srgbClr val="002060"/>
                </a:solidFill>
              </a:rPr>
              <a:t>(funding thru Oct 2015)</a:t>
            </a:r>
          </a:p>
          <a:p>
            <a:pPr lvl="1"/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Teaching/Learning Resources</a:t>
            </a:r>
          </a:p>
          <a:p>
            <a:pPr lvl="1"/>
            <a:r>
              <a:rPr lang="en-US" dirty="0" smtClean="0"/>
              <a:t>Networking &amp; Leadership Opportunities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5072390"/>
            <a:ext cx="8763000" cy="55399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Presenters and more Education Resources welcome!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014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Two-Year College (2YC) Faculty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704850"/>
            <a:ext cx="9110663" cy="502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100" b="1" dirty="0"/>
              <a:t>Less </a:t>
            </a:r>
            <a:r>
              <a:rPr lang="en-US" sz="2100" b="1" dirty="0" smtClean="0"/>
              <a:t>likely </a:t>
            </a:r>
            <a:r>
              <a:rPr lang="en-US" sz="2100" b="1" dirty="0"/>
              <a:t>to attend professional conferences, </a:t>
            </a:r>
            <a:r>
              <a:rPr lang="en-US" sz="2100" b="1" dirty="0" smtClean="0"/>
              <a:t>participate </a:t>
            </a:r>
            <a:r>
              <a:rPr lang="en-US" sz="2100" b="1" dirty="0"/>
              <a:t>in NASA-sponsored </a:t>
            </a:r>
            <a:r>
              <a:rPr lang="en-US" sz="2100" b="1" dirty="0" smtClean="0"/>
              <a:t>professional development, </a:t>
            </a:r>
            <a:r>
              <a:rPr lang="en-US" sz="2100" b="1" dirty="0"/>
              <a:t>or access new educational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Less likely to serve as a PI on a NASA education </a:t>
            </a:r>
            <a:r>
              <a:rPr lang="en-US" sz="2100" dirty="0" smtClean="0"/>
              <a:t>grant, mainly because of </a:t>
            </a:r>
            <a:r>
              <a:rPr lang="en-US" sz="2100" b="1" dirty="0" smtClean="0">
                <a:solidFill>
                  <a:srgbClr val="003300"/>
                </a:solidFill>
              </a:rPr>
              <a:t>institutional </a:t>
            </a:r>
            <a:r>
              <a:rPr lang="en-US" sz="2100" b="1" dirty="0">
                <a:solidFill>
                  <a:srgbClr val="003300"/>
                </a:solidFill>
              </a:rPr>
              <a:t>capacity limitations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Challenges: Heavier teaching loads, lack of institutional support, </a:t>
            </a:r>
            <a:r>
              <a:rPr lang="en-US" sz="2100" dirty="0" smtClean="0"/>
              <a:t>lack </a:t>
            </a:r>
            <a:r>
              <a:rPr lang="en-US" sz="2100" dirty="0"/>
              <a:t>of funding    </a:t>
            </a:r>
            <a:endParaRPr lang="en-US" sz="2100" dirty="0" smtClean="0"/>
          </a:p>
          <a:p>
            <a:endParaRPr lang="en-US" sz="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100" dirty="0" smtClean="0"/>
              <a:t>YET</a:t>
            </a:r>
            <a:r>
              <a:rPr lang="en-US" sz="2100" dirty="0"/>
              <a:t>, they serve: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C00000"/>
                </a:solidFill>
              </a:rPr>
              <a:t>Majority of 1</a:t>
            </a:r>
            <a:r>
              <a:rPr lang="en-US" sz="2100" b="1" baseline="30000" dirty="0">
                <a:solidFill>
                  <a:srgbClr val="C00000"/>
                </a:solidFill>
              </a:rPr>
              <a:t>st</a:t>
            </a:r>
            <a:r>
              <a:rPr lang="en-US" sz="2100" b="1" dirty="0">
                <a:solidFill>
                  <a:srgbClr val="C00000"/>
                </a:solidFill>
              </a:rPr>
              <a:t> generation, diverse college students attend </a:t>
            </a:r>
            <a:r>
              <a:rPr lang="en-US" sz="2100" b="1" dirty="0" smtClean="0">
                <a:solidFill>
                  <a:srgbClr val="C00000"/>
                </a:solidFill>
              </a:rPr>
              <a:t>2YC institutions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 smtClean="0"/>
              <a:t>2YC = Community Colleges, City Colleges, State Colleges, Junior Colleges, Technical Colleges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 smtClean="0"/>
              <a:t>45</a:t>
            </a:r>
            <a:r>
              <a:rPr lang="en-US" sz="2100" dirty="0"/>
              <a:t>% of all STEM majors who eventually graduate at 4 year colleges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 smtClean="0"/>
              <a:t>44</a:t>
            </a:r>
            <a:r>
              <a:rPr lang="en-US" sz="2100" dirty="0"/>
              <a:t>% of all US </a:t>
            </a:r>
            <a:r>
              <a:rPr lang="en-US" sz="2100" dirty="0" smtClean="0"/>
              <a:t>undergraduates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Current estimate: 18 </a:t>
            </a:r>
            <a:r>
              <a:rPr lang="en-US" sz="2100" dirty="0"/>
              <a:t>million undergrads </a:t>
            </a:r>
            <a:r>
              <a:rPr lang="en-US" sz="2100" dirty="0" smtClean="0">
                <a:sym typeface="Wingdings" panose="05000000000000000000" pitchFamily="2" charset="2"/>
              </a:rPr>
              <a:t> </a:t>
            </a:r>
            <a:r>
              <a:rPr lang="en-US" sz="21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~ 8 million </a:t>
            </a:r>
            <a:r>
              <a:rPr lang="en-US" sz="2100" b="1" dirty="0" smtClean="0">
                <a:solidFill>
                  <a:srgbClr val="C00000"/>
                </a:solidFill>
              </a:rPr>
              <a:t>people who may or may not graduate but will take at least one introductory science class</a:t>
            </a:r>
            <a:endParaRPr lang="en-US" sz="21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b="1" dirty="0">
                <a:solidFill>
                  <a:srgbClr val="2E2262"/>
                </a:solidFill>
              </a:rPr>
              <a:t>40% of all elementary and secondary school </a:t>
            </a:r>
            <a:r>
              <a:rPr lang="en-US" sz="2100" b="1" dirty="0" smtClean="0">
                <a:solidFill>
                  <a:srgbClr val="2E2262"/>
                </a:solidFill>
              </a:rPr>
              <a:t>teachers</a:t>
            </a:r>
            <a:endParaRPr lang="en-US" sz="2100" b="1" dirty="0">
              <a:solidFill>
                <a:srgbClr val="2E226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387" y="5681662"/>
            <a:ext cx="796577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22% of all full-time college faculty teach at </a:t>
            </a:r>
            <a:r>
              <a:rPr lang="en-US" sz="2400" b="1" dirty="0" smtClean="0">
                <a:solidFill>
                  <a:schemeClr val="tx1"/>
                </a:solidFill>
              </a:rPr>
              <a:t>Two-Year Colleges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NASA Survey Timeline and Approach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609600"/>
            <a:ext cx="9144000" cy="6172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2009: </a:t>
            </a:r>
            <a:r>
              <a:rPr lang="en-US" sz="1800" b="1" dirty="0">
                <a:solidFill>
                  <a:srgbClr val="211B69"/>
                </a:solidFill>
              </a:rPr>
              <a:t>NASA Science Mission </a:t>
            </a:r>
            <a:r>
              <a:rPr lang="en-US" sz="1800" b="1" dirty="0" smtClean="0">
                <a:solidFill>
                  <a:srgbClr val="211B69"/>
                </a:solidFill>
              </a:rPr>
              <a:t>Directorate (SMD) Education and Public Outreach Forums (E/PO)</a:t>
            </a:r>
          </a:p>
          <a:p>
            <a:pPr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E</a:t>
            </a:r>
            <a:r>
              <a:rPr lang="en-US" sz="1600" dirty="0" smtClean="0"/>
              <a:t>stablished to represent 4 science areas: Earth, Astronomy, Heliophysics, Planetary Science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/>
              <a:t>2012: </a:t>
            </a:r>
            <a:r>
              <a:rPr lang="en-US" sz="1800" b="1" dirty="0" smtClean="0">
                <a:solidFill>
                  <a:srgbClr val="211B69"/>
                </a:solidFill>
              </a:rPr>
              <a:t>Higher Education Working Group </a:t>
            </a:r>
            <a:r>
              <a:rPr lang="en-US" sz="1800" dirty="0" smtClean="0"/>
              <a:t>conducted: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3300"/>
                </a:solidFill>
              </a:rPr>
              <a:t>Literature review </a:t>
            </a:r>
            <a:r>
              <a:rPr lang="en-US" sz="1800" dirty="0" smtClean="0"/>
              <a:t>for statistics from National Science Foundation (NSF) and </a:t>
            </a:r>
            <a:r>
              <a:rPr lang="en-US" sz="1800" dirty="0"/>
              <a:t>National Center for Educational Statistics (</a:t>
            </a:r>
            <a:r>
              <a:rPr lang="en-US" sz="1800" dirty="0" smtClean="0"/>
              <a:t>NCES) on number of relevant faculty and students at 2YC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Fairly </a:t>
            </a:r>
            <a:r>
              <a:rPr lang="en-US" sz="1600" dirty="0"/>
              <a:t>daunting task—How to access these faculty? </a:t>
            </a:r>
            <a:endParaRPr lang="en-US" sz="1600" dirty="0" smtClean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Often </a:t>
            </a:r>
            <a:r>
              <a:rPr lang="en-US" sz="1600" dirty="0"/>
              <a:t>not found in departments, often not on campus, working </a:t>
            </a:r>
            <a:r>
              <a:rPr lang="en-US" sz="1600" dirty="0" smtClean="0"/>
              <a:t>part-time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Chose </a:t>
            </a:r>
            <a:r>
              <a:rPr lang="en-US" sz="1600" dirty="0"/>
              <a:t>an expedient methodology that </a:t>
            </a:r>
            <a:r>
              <a:rPr lang="en-US" sz="1600" dirty="0" smtClean="0"/>
              <a:t>matched </a:t>
            </a:r>
            <a:r>
              <a:rPr lang="en-US" sz="1600" dirty="0"/>
              <a:t>limited time and resources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3300"/>
                </a:solidFill>
              </a:rPr>
              <a:t>Survey: </a:t>
            </a:r>
            <a:r>
              <a:rPr lang="en-US" sz="1800" dirty="0">
                <a:solidFill>
                  <a:srgbClr val="003300"/>
                </a:solidFill>
                <a:hlinkClick r:id="rId2"/>
              </a:rPr>
              <a:t>https://</a:t>
            </a:r>
            <a:r>
              <a:rPr lang="en-US" sz="1800" dirty="0" smtClean="0">
                <a:solidFill>
                  <a:srgbClr val="003300"/>
                </a:solidFill>
                <a:hlinkClick r:id="rId2"/>
              </a:rPr>
              <a:t>www.surveymonkey.com/s/XL8HPPD</a:t>
            </a:r>
            <a:r>
              <a:rPr lang="en-US" sz="1800" dirty="0" smtClean="0">
                <a:solidFill>
                  <a:srgbClr val="003300"/>
                </a:solidFill>
              </a:rPr>
              <a:t>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i="1" dirty="0" smtClean="0"/>
              <a:t>183 respondents of 324 surveyed, 57% response rate</a:t>
            </a:r>
            <a:r>
              <a:rPr lang="en-US" sz="1800" dirty="0" smtClean="0"/>
              <a:t> to identify/understand: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/>
              <a:t>Demographic </a:t>
            </a:r>
            <a:r>
              <a:rPr lang="en-US" sz="1600" b="1" dirty="0"/>
              <a:t>make-up and views </a:t>
            </a:r>
            <a:r>
              <a:rPr lang="en-US" sz="1600" dirty="0"/>
              <a:t>of community college faculty who teach NASA-related STEM courses (primarily astronomy, physics, earth science and </a:t>
            </a:r>
            <a:r>
              <a:rPr lang="en-US" sz="1600" dirty="0" smtClean="0"/>
              <a:t>engineering)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/>
              <a:t>S</a:t>
            </a:r>
            <a:r>
              <a:rPr lang="en-US" sz="1600" b="1" dirty="0" smtClean="0"/>
              <a:t>pecific </a:t>
            </a:r>
            <a:r>
              <a:rPr lang="en-US" sz="1600" b="1" dirty="0"/>
              <a:t>resources wanted and needed</a:t>
            </a:r>
            <a:r>
              <a:rPr lang="en-US" sz="1600" dirty="0"/>
              <a:t>, and barriers faced, by those STEM community college faculty who incorporate STEM content into their </a:t>
            </a:r>
            <a:r>
              <a:rPr lang="en-US" sz="1600" dirty="0" smtClean="0"/>
              <a:t>courses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/>
              <a:t>E</a:t>
            </a:r>
            <a:r>
              <a:rPr lang="en-US" sz="1600" b="1" dirty="0" smtClean="0"/>
              <a:t>ducation </a:t>
            </a:r>
            <a:r>
              <a:rPr lang="en-US" sz="1600" b="1" dirty="0"/>
              <a:t>resources </a:t>
            </a:r>
            <a:r>
              <a:rPr lang="en-US" sz="1600" b="1" dirty="0" smtClean="0"/>
              <a:t>already developed </a:t>
            </a:r>
            <a:r>
              <a:rPr lang="en-US" sz="1600" dirty="0" smtClean="0"/>
              <a:t>or could be developed, by </a:t>
            </a:r>
            <a:r>
              <a:rPr lang="en-US" sz="1600" dirty="0"/>
              <a:t>NASA SMD </a:t>
            </a:r>
            <a:r>
              <a:rPr lang="en-US" sz="1600" dirty="0" smtClean="0"/>
              <a:t>EPO </a:t>
            </a:r>
            <a:r>
              <a:rPr lang="en-US" sz="1600" dirty="0"/>
              <a:t>that would be helpful to community college </a:t>
            </a:r>
            <a:r>
              <a:rPr lang="en-US" sz="1600" dirty="0" smtClean="0"/>
              <a:t>faculty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b="1" u="sng" dirty="0" smtClean="0">
                <a:solidFill>
                  <a:srgbClr val="003300"/>
                </a:solidFill>
              </a:rPr>
              <a:t>Goal</a:t>
            </a:r>
            <a:r>
              <a:rPr lang="en-US" sz="1800" b="1" dirty="0" smtClean="0">
                <a:solidFill>
                  <a:srgbClr val="003300"/>
                </a:solidFill>
              </a:rPr>
              <a:t>: Quantify </a:t>
            </a:r>
            <a:r>
              <a:rPr lang="en-US" sz="1800" b="1" dirty="0">
                <a:solidFill>
                  <a:srgbClr val="003300"/>
                </a:solidFill>
              </a:rPr>
              <a:t>role of </a:t>
            </a:r>
            <a:r>
              <a:rPr lang="en-US" sz="1800" b="1" dirty="0" smtClean="0">
                <a:solidFill>
                  <a:srgbClr val="003300"/>
                </a:solidFill>
              </a:rPr>
              <a:t>2YC faculty </a:t>
            </a:r>
            <a:r>
              <a:rPr lang="en-US" sz="1800" b="1" dirty="0">
                <a:solidFill>
                  <a:srgbClr val="003300"/>
                </a:solidFill>
              </a:rPr>
              <a:t>in providing Earth &amp;</a:t>
            </a:r>
            <a:r>
              <a:rPr lang="en-US" sz="1800" b="1" dirty="0" smtClean="0">
                <a:solidFill>
                  <a:srgbClr val="003300"/>
                </a:solidFill>
              </a:rPr>
              <a:t> </a:t>
            </a:r>
            <a:r>
              <a:rPr lang="en-US" sz="1800" b="1" dirty="0">
                <a:solidFill>
                  <a:srgbClr val="003300"/>
                </a:solidFill>
              </a:rPr>
              <a:t>space science education </a:t>
            </a:r>
            <a:r>
              <a:rPr lang="en-US" sz="1800" b="1" dirty="0" smtClean="0">
                <a:solidFill>
                  <a:srgbClr val="003300"/>
                </a:solidFill>
              </a:rPr>
              <a:t>for workforce development</a:t>
            </a:r>
            <a:endParaRPr lang="en-US" sz="18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C00000"/>
                </a:solidFill>
              </a:rPr>
              <a:t>Are 2YC faculty critical to </a:t>
            </a:r>
            <a:r>
              <a:rPr lang="en-US" sz="1600" b="1" dirty="0">
                <a:solidFill>
                  <a:srgbClr val="C00000"/>
                </a:solidFill>
              </a:rPr>
              <a:t>Earth &amp;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s</a:t>
            </a:r>
            <a:r>
              <a:rPr lang="en-US" sz="1600" b="1" dirty="0" smtClean="0">
                <a:solidFill>
                  <a:srgbClr val="C00000"/>
                </a:solidFill>
              </a:rPr>
              <a:t>pace </a:t>
            </a:r>
            <a:r>
              <a:rPr lang="en-US" sz="1600" b="1" dirty="0">
                <a:solidFill>
                  <a:srgbClr val="C00000"/>
                </a:solidFill>
              </a:rPr>
              <a:t>s</a:t>
            </a:r>
            <a:r>
              <a:rPr lang="en-US" sz="1600" b="1" dirty="0" smtClean="0">
                <a:solidFill>
                  <a:srgbClr val="C00000"/>
                </a:solidFill>
              </a:rPr>
              <a:t>cience </a:t>
            </a:r>
            <a:r>
              <a:rPr lang="en-US" sz="1600" b="1" dirty="0">
                <a:solidFill>
                  <a:srgbClr val="C00000"/>
                </a:solidFill>
              </a:rPr>
              <a:t>w</a:t>
            </a:r>
            <a:r>
              <a:rPr lang="en-US" sz="1600" b="1" dirty="0" smtClean="0">
                <a:solidFill>
                  <a:srgbClr val="C00000"/>
                </a:solidFill>
              </a:rPr>
              <a:t>orkforce </a:t>
            </a:r>
            <a:r>
              <a:rPr lang="en-US" sz="1600" b="1" dirty="0">
                <a:solidFill>
                  <a:srgbClr val="C00000"/>
                </a:solidFill>
              </a:rPr>
              <a:t>n</a:t>
            </a:r>
            <a:r>
              <a:rPr lang="en-US" sz="1600" b="1" dirty="0" smtClean="0">
                <a:solidFill>
                  <a:srgbClr val="C00000"/>
                </a:solidFill>
              </a:rPr>
              <a:t>eeds</a:t>
            </a:r>
            <a:r>
              <a:rPr lang="en-US" sz="1600" b="1" dirty="0">
                <a:solidFill>
                  <a:srgbClr val="C00000"/>
                </a:solidFill>
              </a:rPr>
              <a:t>?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C00000"/>
                </a:solidFill>
              </a:rPr>
              <a:t>How can NASA programs/missions </a:t>
            </a:r>
            <a:r>
              <a:rPr lang="en-US" sz="1600" b="1" dirty="0">
                <a:solidFill>
                  <a:srgbClr val="C00000"/>
                </a:solidFill>
              </a:rPr>
              <a:t>directly engage more </a:t>
            </a:r>
            <a:r>
              <a:rPr lang="en-US" sz="1600" b="1" dirty="0" smtClean="0">
                <a:solidFill>
                  <a:srgbClr val="C00000"/>
                </a:solidFill>
              </a:rPr>
              <a:t>2YC faculty </a:t>
            </a:r>
            <a:r>
              <a:rPr lang="en-US" sz="1600" b="1" dirty="0">
                <a:solidFill>
                  <a:srgbClr val="C00000"/>
                </a:solidFill>
              </a:rPr>
              <a:t>and </a:t>
            </a:r>
            <a:r>
              <a:rPr lang="en-US" sz="1600" b="1" dirty="0" smtClean="0">
                <a:solidFill>
                  <a:srgbClr val="C00000"/>
                </a:solidFill>
              </a:rPr>
              <a:t>students?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 smtClean="0"/>
              <a:t>2013: 2YC faculty </a:t>
            </a:r>
            <a:r>
              <a:rPr lang="en-US" sz="1800" dirty="0"/>
              <a:t>feedback and results </a:t>
            </a:r>
            <a:r>
              <a:rPr lang="en-US" sz="1800" dirty="0" smtClean="0"/>
              <a:t>from </a:t>
            </a:r>
            <a:r>
              <a:rPr lang="en-US" sz="1800" dirty="0"/>
              <a:t>face-to-face validation study focus </a:t>
            </a:r>
            <a:r>
              <a:rPr lang="en-US" sz="1800" dirty="0" smtClean="0"/>
              <a:t>group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19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NASA Survey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8175"/>
            <a:ext cx="9144000" cy="1724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Heavy teaching loads</a:t>
            </a:r>
            <a:r>
              <a:rPr lang="en-US" sz="1800" dirty="0" smtClean="0"/>
              <a:t>: Earth </a:t>
            </a:r>
            <a:r>
              <a:rPr lang="en-US" sz="1800" dirty="0"/>
              <a:t>science instructors were more likely than </a:t>
            </a:r>
            <a:r>
              <a:rPr lang="en-US" sz="1800" dirty="0" smtClean="0"/>
              <a:t>astronomy </a:t>
            </a:r>
            <a:r>
              <a:rPr lang="en-US" sz="1800" dirty="0"/>
              <a:t>or physics to teach </a:t>
            </a:r>
            <a:r>
              <a:rPr lang="en-US" sz="1800" b="1" dirty="0"/>
              <a:t>4 courses per </a:t>
            </a:r>
            <a:r>
              <a:rPr lang="en-US" sz="1800" b="1" dirty="0" smtClean="0"/>
              <a:t>term</a:t>
            </a:r>
          </a:p>
          <a:p>
            <a:pPr marL="0" indent="0">
              <a:buNone/>
            </a:pPr>
            <a:r>
              <a:rPr lang="en-US" sz="1800" b="1" dirty="0"/>
              <a:t>C</a:t>
            </a:r>
            <a:r>
              <a:rPr lang="en-US" sz="1800" b="1" dirty="0" smtClean="0"/>
              <a:t>utting edge science use</a:t>
            </a:r>
            <a:r>
              <a:rPr lang="en-US" sz="1800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More </a:t>
            </a:r>
            <a:r>
              <a:rPr lang="en-US" sz="1800" dirty="0"/>
              <a:t>than 2/3 </a:t>
            </a:r>
            <a:r>
              <a:rPr lang="en-US" sz="1800" dirty="0" smtClean="0"/>
              <a:t>reported using current science in the </a:t>
            </a:r>
            <a:r>
              <a:rPr lang="en-US" sz="1800" dirty="0"/>
              <a:t>classroom at least once a week;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40</a:t>
            </a:r>
            <a:r>
              <a:rPr lang="en-US" sz="1800" dirty="0"/>
              <a:t>% regularly </a:t>
            </a:r>
            <a:r>
              <a:rPr lang="en-US" sz="1800" dirty="0" smtClean="0"/>
              <a:t>gleaned info </a:t>
            </a:r>
            <a:r>
              <a:rPr lang="en-US" sz="1800" dirty="0"/>
              <a:t>from primary science </a:t>
            </a:r>
            <a:r>
              <a:rPr lang="en-US" sz="1800" dirty="0" smtClean="0"/>
              <a:t>sources </a:t>
            </a:r>
            <a:r>
              <a:rPr lang="en-US" sz="1800" dirty="0"/>
              <a:t>and discipline-based </a:t>
            </a:r>
            <a:r>
              <a:rPr lang="en-US" sz="1800" dirty="0" smtClean="0"/>
              <a:t>websites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2428875"/>
            <a:ext cx="5343525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703016"/>
            <a:ext cx="36480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2YC Faculty requested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211B69"/>
                </a:solidFill>
              </a:rPr>
              <a:t> Professional </a:t>
            </a:r>
            <a:r>
              <a:rPr lang="en-US" b="1" dirty="0">
                <a:solidFill>
                  <a:srgbClr val="211B69"/>
                </a:solidFill>
              </a:rPr>
              <a:t>support for public outreach: </a:t>
            </a:r>
            <a:r>
              <a:rPr lang="en-US" b="1" dirty="0"/>
              <a:t>Value and encouragement</a:t>
            </a:r>
            <a:r>
              <a:rPr lang="en-US" dirty="0"/>
              <a:t> for community engagement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00"/>
                </a:solidFill>
              </a:rPr>
              <a:t> Validating </a:t>
            </a:r>
            <a:r>
              <a:rPr lang="en-US" b="1" dirty="0">
                <a:solidFill>
                  <a:srgbClr val="003300"/>
                </a:solidFill>
              </a:rPr>
              <a:t>scientific experiences for their students: </a:t>
            </a:r>
            <a:r>
              <a:rPr lang="en-US" dirty="0"/>
              <a:t>Strong interest in participating in a community of scholars in </a:t>
            </a:r>
            <a:r>
              <a:rPr lang="en-US" b="1" dirty="0"/>
              <a:t>scientific research activities </a:t>
            </a:r>
            <a:r>
              <a:rPr lang="en-US" dirty="0"/>
              <a:t>that provide </a:t>
            </a:r>
            <a:r>
              <a:rPr lang="en-US" b="1" dirty="0"/>
              <a:t>opportunities to </a:t>
            </a:r>
            <a:r>
              <a:rPr lang="en-US" b="1" dirty="0" smtClean="0"/>
              <a:t>undergraduates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 Resources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/>
              <a:t>Designed to </a:t>
            </a:r>
            <a:r>
              <a:rPr lang="en-US" b="1" dirty="0"/>
              <a:t>excite and motivate non-majors </a:t>
            </a:r>
            <a:r>
              <a:rPr lang="en-US" dirty="0"/>
              <a:t>about science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1" y="762000"/>
            <a:ext cx="9144513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540" y="0"/>
            <a:ext cx="885088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</a:rPr>
              <a:t>2YC Faculty Not at Professional Conferences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" y="5334000"/>
            <a:ext cx="9096374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EarthEd2YC launched Spring 2014 in response to a </a:t>
            </a:r>
            <a:r>
              <a:rPr lang="en-US" b="1" dirty="0">
                <a:solidFill>
                  <a:schemeClr val="tx1"/>
                </a:solidFill>
              </a:rPr>
              <a:t>documented need for resource dissemination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access for faculty who rarely attend national meetings </a:t>
            </a:r>
            <a:r>
              <a:rPr lang="en-US" dirty="0">
                <a:solidFill>
                  <a:schemeClr val="tx1"/>
                </a:solidFill>
              </a:rPr>
              <a:t>where educational materials are routinely shared by NASA SMD E/PO professionals.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62500"/>
            <a:ext cx="41529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NAGT Geo2YC Engagement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8229600" cy="4491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08" y="3128962"/>
            <a:ext cx="8385029" cy="3729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2707" y="1097637"/>
            <a:ext cx="5146530" cy="2062103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Rusty Low contacted National Association of Geoscience Teachers (NAGT) Geosciences for Two-Year Colleges (Geo2YC) professional division in January 2014. </a:t>
            </a:r>
          </a:p>
          <a:p>
            <a:r>
              <a:rPr lang="en-US" sz="1900" b="1" dirty="0" smtClean="0">
                <a:solidFill>
                  <a:schemeClr val="bg1"/>
                </a:solidFill>
              </a:rPr>
              <a:t>NAGT Geo2YC immediately agreed to work with NASA Earth Forum to develop EarthEd2YC.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Pilot project ran March – June 2014.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EarthEd2YC Pilot Project: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62000"/>
            <a:ext cx="6172199" cy="6019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rgbClr val="800000"/>
                </a:solidFill>
              </a:rPr>
              <a:t>A Professional Community of Practice for </a:t>
            </a:r>
            <a:r>
              <a:rPr lang="en-US" sz="4200" b="1" dirty="0" smtClean="0">
                <a:solidFill>
                  <a:srgbClr val="800000"/>
                </a:solidFill>
              </a:rPr>
              <a:t>Earth &amp; </a:t>
            </a:r>
            <a:r>
              <a:rPr lang="en-US" sz="4200" b="1" dirty="0">
                <a:solidFill>
                  <a:srgbClr val="800000"/>
                </a:solidFill>
              </a:rPr>
              <a:t>Space Science Faculty at  Two-Year Colleges </a:t>
            </a:r>
          </a:p>
          <a:p>
            <a:pPr marL="0" indent="0">
              <a:buNone/>
            </a:pPr>
            <a:r>
              <a:rPr lang="en-US" sz="3800" u="sng" dirty="0"/>
              <a:t>M</a:t>
            </a:r>
            <a:r>
              <a:rPr lang="en-US" sz="3800" u="sng" dirty="0" smtClean="0"/>
              <a:t>onthly </a:t>
            </a:r>
            <a:r>
              <a:rPr lang="en-US" sz="3800" u="sng" dirty="0"/>
              <a:t>webinar </a:t>
            </a:r>
            <a:r>
              <a:rPr lang="en-US" sz="3800" u="sng" dirty="0" smtClean="0"/>
              <a:t>series</a:t>
            </a:r>
            <a:r>
              <a:rPr lang="en-US" sz="3800" dirty="0" smtClean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/>
              <a:t>F</a:t>
            </a:r>
            <a:r>
              <a:rPr lang="en-US" sz="3800" dirty="0" smtClean="0"/>
              <a:t>irst </a:t>
            </a:r>
            <a:r>
              <a:rPr lang="en-US" sz="3800" dirty="0"/>
              <a:t>Friday of each month at 1:00pm Eastern </a:t>
            </a:r>
            <a:r>
              <a:rPr lang="en-US" sz="3800" dirty="0" smtClean="0"/>
              <a:t>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Live 20 </a:t>
            </a:r>
            <a:r>
              <a:rPr lang="en-US" sz="3800" dirty="0"/>
              <a:t>minute </a:t>
            </a:r>
            <a:r>
              <a:rPr lang="en-US" sz="3800" dirty="0" smtClean="0"/>
              <a:t>presentation followed </a:t>
            </a:r>
            <a:r>
              <a:rPr lang="en-US" sz="3800" dirty="0"/>
              <a:t>by 10 minutes of </a:t>
            </a:r>
            <a:r>
              <a:rPr lang="en-US" sz="3800" dirty="0" smtClean="0"/>
              <a:t>discussion</a:t>
            </a:r>
            <a:r>
              <a:rPr lang="en-US" sz="3800" dirty="0"/>
              <a:t>, with real time chat throughout. </a:t>
            </a:r>
            <a:endParaRPr lang="en-US" sz="3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All </a:t>
            </a:r>
            <a:r>
              <a:rPr lang="en-US" sz="3800" dirty="0"/>
              <a:t>resources </a:t>
            </a:r>
            <a:r>
              <a:rPr lang="en-US" sz="3800" dirty="0" smtClean="0"/>
              <a:t>discussed </a:t>
            </a:r>
            <a:r>
              <a:rPr lang="en-US" sz="3800" dirty="0"/>
              <a:t>in the webinars </a:t>
            </a:r>
            <a:r>
              <a:rPr lang="en-US" sz="3800" dirty="0" smtClean="0"/>
              <a:t>available </a:t>
            </a:r>
            <a:r>
              <a:rPr lang="en-US" sz="3800" dirty="0"/>
              <a:t>online. </a:t>
            </a:r>
            <a:endParaRPr lang="en-US" sz="3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Webinars intended to be recorded </a:t>
            </a:r>
            <a:r>
              <a:rPr lang="en-US" sz="3800" dirty="0"/>
              <a:t>and made available for </a:t>
            </a:r>
            <a:r>
              <a:rPr lang="en-US" sz="3800" dirty="0" smtClean="0"/>
              <a:t>later </a:t>
            </a:r>
            <a:r>
              <a:rPr lang="en-US" sz="3800" dirty="0"/>
              <a:t>viewing</a:t>
            </a:r>
            <a:r>
              <a:rPr lang="en-US" sz="3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Participants surveyed after every webinar for immediate feedback. </a:t>
            </a:r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u="sng" dirty="0" smtClean="0"/>
              <a:t>Initial Topics</a:t>
            </a:r>
            <a:r>
              <a:rPr lang="en-US" sz="38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March - Launch </a:t>
            </a:r>
            <a:r>
              <a:rPr lang="en-US" sz="3800" dirty="0"/>
              <a:t>of </a:t>
            </a:r>
            <a:r>
              <a:rPr lang="en-US" sz="3800" dirty="0" smtClean="0"/>
              <a:t>EarthEd2YC Professional Development series: </a:t>
            </a:r>
            <a:r>
              <a:rPr lang="en-US" sz="3800" b="1" dirty="0" smtClean="0"/>
              <a:t>Classroom </a:t>
            </a:r>
            <a:r>
              <a:rPr lang="en-US" sz="3800" b="1" dirty="0"/>
              <a:t>Connections to </a:t>
            </a:r>
            <a:r>
              <a:rPr lang="en-US" sz="3800" b="1" dirty="0" smtClean="0"/>
              <a:t>NASA </a:t>
            </a:r>
            <a:r>
              <a:rPr lang="en-US" sz="3800" b="1" dirty="0"/>
              <a:t>Educational </a:t>
            </a:r>
            <a:r>
              <a:rPr lang="en-US" sz="3800" b="1" dirty="0" smtClean="0"/>
              <a:t>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April - </a:t>
            </a:r>
            <a:r>
              <a:rPr lang="en-US" sz="3800" b="1" dirty="0" smtClean="0"/>
              <a:t>Online </a:t>
            </a:r>
            <a:r>
              <a:rPr lang="en-US" sz="3800" b="1" dirty="0"/>
              <a:t>Earth &amp; Space </a:t>
            </a:r>
            <a:r>
              <a:rPr lang="en-US" sz="3800" b="1" dirty="0" smtClean="0"/>
              <a:t>Sciences</a:t>
            </a:r>
            <a:r>
              <a:rPr lang="en-US" sz="3800" dirty="0" smtClean="0"/>
              <a:t>: Active </a:t>
            </a:r>
            <a:r>
              <a:rPr lang="en-US" sz="3800" dirty="0"/>
              <a:t>Learning Opportunities </a:t>
            </a:r>
            <a:endParaRPr lang="en-US" sz="3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May - </a:t>
            </a:r>
            <a:r>
              <a:rPr lang="en-US" sz="3800" b="1" dirty="0" smtClean="0"/>
              <a:t>Citizen Science </a:t>
            </a:r>
            <a:r>
              <a:rPr lang="en-US" sz="3800" dirty="0" smtClean="0"/>
              <a:t>in the Online Geoscience Classroom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dirty="0" smtClean="0"/>
              <a:t>June - </a:t>
            </a:r>
            <a:r>
              <a:rPr lang="en-US" sz="3800" b="1" dirty="0" smtClean="0"/>
              <a:t>Urban Geology</a:t>
            </a:r>
            <a:r>
              <a:rPr lang="en-US" sz="3800" dirty="0" smtClean="0"/>
              <a:t>: Outcrop-less Field Investigations</a:t>
            </a:r>
            <a:endParaRPr lang="en-US" sz="3800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sz="4000" dirty="0"/>
          </a:p>
          <a:p>
            <a:endParaRPr lang="en-US" dirty="0"/>
          </a:p>
        </p:txBody>
      </p:sp>
      <p:pic>
        <p:nvPicPr>
          <p:cNvPr id="4" name="Picture 3" descr="Screen Shot 2014-05-30 at 8.59.1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75"/>
            <a:ext cx="2798191" cy="221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2801216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9535"/>
            <a:ext cx="2794124" cy="19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Pilot Project Problems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5986462"/>
            <a:ext cx="3762375" cy="7239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37903"/>
              </p:ext>
            </p:extLst>
          </p:nvPr>
        </p:nvGraphicFramePr>
        <p:xfrm>
          <a:off x="152400" y="750566"/>
          <a:ext cx="88392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Zoom room link would be consistent throughout year.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Zoom room link varied each month. Confusion</a:t>
                      </a:r>
                      <a:r>
                        <a:rPr lang="en-US" baseline="0" dirty="0" smtClean="0"/>
                        <a:t> abounded!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Zoom room link (or other host site) should be locked</a:t>
                      </a:r>
                      <a:r>
                        <a:rPr lang="en-US" baseline="0" dirty="0" smtClean="0"/>
                        <a:t> in.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 archived at both NASA and NAGT sites.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NASA site required password, other barriers.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NAGT hosts resources</a:t>
                      </a:r>
                      <a:r>
                        <a:rPr lang="en-US" baseline="0" dirty="0" smtClean="0"/>
                        <a:t> on </a:t>
                      </a:r>
                      <a:r>
                        <a:rPr lang="en-US" dirty="0" smtClean="0"/>
                        <a:t> dedicated webpage.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Video recorded and available after each webinar.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1 webinar successfully recorded and archived.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Zoom (or other host site) video should be locked</a:t>
                      </a:r>
                      <a:r>
                        <a:rPr lang="en-US" baseline="0" dirty="0" smtClean="0"/>
                        <a:t> in.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Participants surveyed after every webinar</a:t>
                      </a:r>
                      <a:r>
                        <a:rPr lang="en-US" baseline="0" dirty="0" smtClean="0"/>
                        <a:t> for continuous improvement of EarthEd2YC.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number of participants</a:t>
                      </a:r>
                      <a:r>
                        <a:rPr lang="en-US" baseline="0" dirty="0" smtClean="0"/>
                        <a:t> lead to small number statistical issues.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Accumulate survey</a:t>
                      </a:r>
                      <a:r>
                        <a:rPr lang="en-US" baseline="0" dirty="0" smtClean="0"/>
                        <a:t> data over longer time frame; summative assessment OK.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Webinar</a:t>
                      </a:r>
                      <a:r>
                        <a:rPr lang="en-US" baseline="0" dirty="0" smtClean="0"/>
                        <a:t> series would be self-sustaining as participants become presenters.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Webinar series on hiatus while organizers work to solve problems, build schedule, develop stronger infrastructure.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Re-launch in Feb 2015!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Restructure EarthEd2YC to be less reliant on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organizers.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Build networking into more useful resource base.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250269"/>
            <a:ext cx="2133600" cy="1501058"/>
          </a:xfrm>
          <a:prstGeom prst="rect">
            <a:avLst/>
          </a:prstGeom>
        </p:spPr>
      </p:pic>
      <p:pic>
        <p:nvPicPr>
          <p:cNvPr id="12" name="Picture 11" descr="Screen Shot 2014-05-30 at 9.39.2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07372"/>
            <a:ext cx="1950547" cy="10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10421</TotalTime>
  <Words>1387</Words>
  <Application>Microsoft Office PowerPoint</Application>
  <PresentationFormat>On-screen Show (4:3)</PresentationFormat>
  <Paragraphs>149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Wingdings</vt:lpstr>
      <vt:lpstr>Office Theme</vt:lpstr>
      <vt:lpstr>EarthEd2YC:  NASA-NAGT Earth Education Resources for  Two-Year College Faculty</vt:lpstr>
      <vt:lpstr>Overview</vt:lpstr>
      <vt:lpstr>Two-Year College (2YC) Faculty</vt:lpstr>
      <vt:lpstr>NASA Survey Timeline and Approach</vt:lpstr>
      <vt:lpstr>NASA Survey Results</vt:lpstr>
      <vt:lpstr>PowerPoint Presentation</vt:lpstr>
      <vt:lpstr>NAGT Geo2YC Engagement</vt:lpstr>
      <vt:lpstr>EarthEd2YC Pilot Project: 2014</vt:lpstr>
      <vt:lpstr>Pilot Project Problems</vt:lpstr>
      <vt:lpstr>EarthEd2YC Re-Launch: 2015</vt:lpstr>
      <vt:lpstr>References</vt:lpstr>
    </vt:vector>
  </TitlesOfParts>
  <Company>WGU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Fulton</dc:creator>
  <cp:lastModifiedBy>suzanne.metlay</cp:lastModifiedBy>
  <cp:revision>728</cp:revision>
  <dcterms:created xsi:type="dcterms:W3CDTF">2012-06-18T16:07:36Z</dcterms:created>
  <dcterms:modified xsi:type="dcterms:W3CDTF">2014-10-10T16:26:26Z</dcterms:modified>
</cp:coreProperties>
</file>