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43" r:id="rId3"/>
    <p:sldId id="356" r:id="rId4"/>
    <p:sldId id="357" r:id="rId5"/>
    <p:sldId id="355" r:id="rId6"/>
    <p:sldId id="362" r:id="rId7"/>
    <p:sldId id="359" r:id="rId8"/>
    <p:sldId id="360" r:id="rId9"/>
    <p:sldId id="354" r:id="rId10"/>
    <p:sldId id="361" r:id="rId11"/>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211B69"/>
    <a:srgbClr val="2E2262"/>
    <a:srgbClr val="7D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46" autoAdjust="0"/>
  </p:normalViewPr>
  <p:slideViewPr>
    <p:cSldViewPr>
      <p:cViewPr varScale="1">
        <p:scale>
          <a:sx n="67" d="100"/>
          <a:sy n="67" d="100"/>
        </p:scale>
        <p:origin x="150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uzanne.metlay\Desktop\WGU%20data_STEM%20Programs%20-%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uzanne.metlay\Desktop\WGU%20data_STEM%20Programs%20-%20Table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Secondary Science Education Graduates </a:t>
            </a:r>
          </a:p>
          <a:p>
            <a:pPr>
              <a:defRPr/>
            </a:pPr>
            <a:r>
              <a:rPr lang="en-US"/>
              <a:t>by Discipline and Fiscal Year </a:t>
            </a:r>
          </a:p>
          <a:p>
            <a:pPr>
              <a:defRPr/>
            </a:pPr>
            <a:r>
              <a:rPr lang="en-US" sz="1200"/>
              <a:t>(Bachelors</a:t>
            </a:r>
            <a:r>
              <a:rPr lang="en-US" sz="1200" baseline="0"/>
              <a:t> &amp; Masters Programs Combined)</a:t>
            </a:r>
            <a:endParaRPr lang="en-US" sz="120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areaChart>
        <c:grouping val="stacked"/>
        <c:varyColors val="0"/>
        <c:ser>
          <c:idx val="0"/>
          <c:order val="0"/>
          <c:tx>
            <c:strRef>
              <c:f>'Monthly Graduates'!$H$19</c:f>
              <c:strCache>
                <c:ptCount val="1"/>
                <c:pt idx="0">
                  <c:v>Bio</c:v>
                </c:pt>
              </c:strCache>
            </c:strRef>
          </c:tx>
          <c:spPr>
            <a:solidFill>
              <a:schemeClr val="accent1"/>
            </a:solidFill>
            <a:ln>
              <a:noFill/>
            </a:ln>
            <a:effectLst/>
          </c:spPr>
          <c:cat>
            <c:strRef>
              <c:f>'Monthly Graduates'!$I$18:$M$18</c:f>
              <c:strCache>
                <c:ptCount val="5"/>
                <c:pt idx="0">
                  <c:v>FY10</c:v>
                </c:pt>
                <c:pt idx="1">
                  <c:v>FY11</c:v>
                </c:pt>
                <c:pt idx="2">
                  <c:v>FY12</c:v>
                </c:pt>
                <c:pt idx="3">
                  <c:v>FY13</c:v>
                </c:pt>
                <c:pt idx="4">
                  <c:v>FY14</c:v>
                </c:pt>
              </c:strCache>
            </c:strRef>
          </c:cat>
          <c:val>
            <c:numRef>
              <c:f>'Monthly Graduates'!$I$19:$M$19</c:f>
              <c:numCache>
                <c:formatCode>General</c:formatCode>
                <c:ptCount val="5"/>
                <c:pt idx="0">
                  <c:v>17</c:v>
                </c:pt>
                <c:pt idx="1">
                  <c:v>71</c:v>
                </c:pt>
                <c:pt idx="2">
                  <c:v>100</c:v>
                </c:pt>
                <c:pt idx="3">
                  <c:v>134</c:v>
                </c:pt>
                <c:pt idx="4">
                  <c:v>137</c:v>
                </c:pt>
              </c:numCache>
            </c:numRef>
          </c:val>
        </c:ser>
        <c:ser>
          <c:idx val="1"/>
          <c:order val="1"/>
          <c:tx>
            <c:strRef>
              <c:f>'Monthly Graduates'!$H$20</c:f>
              <c:strCache>
                <c:ptCount val="1"/>
                <c:pt idx="0">
                  <c:v>Chem</c:v>
                </c:pt>
              </c:strCache>
            </c:strRef>
          </c:tx>
          <c:spPr>
            <a:solidFill>
              <a:schemeClr val="accent2"/>
            </a:solidFill>
            <a:ln>
              <a:noFill/>
            </a:ln>
            <a:effectLst/>
          </c:spPr>
          <c:cat>
            <c:strRef>
              <c:f>'Monthly Graduates'!$I$18:$M$18</c:f>
              <c:strCache>
                <c:ptCount val="5"/>
                <c:pt idx="0">
                  <c:v>FY10</c:v>
                </c:pt>
                <c:pt idx="1">
                  <c:v>FY11</c:v>
                </c:pt>
                <c:pt idx="2">
                  <c:v>FY12</c:v>
                </c:pt>
                <c:pt idx="3">
                  <c:v>FY13</c:v>
                </c:pt>
                <c:pt idx="4">
                  <c:v>FY14</c:v>
                </c:pt>
              </c:strCache>
            </c:strRef>
          </c:cat>
          <c:val>
            <c:numRef>
              <c:f>'Monthly Graduates'!$I$20:$M$20</c:f>
              <c:numCache>
                <c:formatCode>General</c:formatCode>
                <c:ptCount val="5"/>
                <c:pt idx="0">
                  <c:v>2</c:v>
                </c:pt>
                <c:pt idx="1">
                  <c:v>17</c:v>
                </c:pt>
                <c:pt idx="2">
                  <c:v>18</c:v>
                </c:pt>
                <c:pt idx="3">
                  <c:v>42</c:v>
                </c:pt>
                <c:pt idx="4">
                  <c:v>28</c:v>
                </c:pt>
              </c:numCache>
            </c:numRef>
          </c:val>
        </c:ser>
        <c:ser>
          <c:idx val="2"/>
          <c:order val="2"/>
          <c:tx>
            <c:strRef>
              <c:f>'Monthly Graduates'!$H$21</c:f>
              <c:strCache>
                <c:ptCount val="1"/>
                <c:pt idx="0">
                  <c:v>Geo</c:v>
                </c:pt>
              </c:strCache>
            </c:strRef>
          </c:tx>
          <c:spPr>
            <a:solidFill>
              <a:schemeClr val="accent3"/>
            </a:solidFill>
            <a:ln>
              <a:noFill/>
            </a:ln>
            <a:effectLst/>
          </c:spPr>
          <c:cat>
            <c:strRef>
              <c:f>'Monthly Graduates'!$I$18:$M$18</c:f>
              <c:strCache>
                <c:ptCount val="5"/>
                <c:pt idx="0">
                  <c:v>FY10</c:v>
                </c:pt>
                <c:pt idx="1">
                  <c:v>FY11</c:v>
                </c:pt>
                <c:pt idx="2">
                  <c:v>FY12</c:v>
                </c:pt>
                <c:pt idx="3">
                  <c:v>FY13</c:v>
                </c:pt>
                <c:pt idx="4">
                  <c:v>FY14</c:v>
                </c:pt>
              </c:strCache>
            </c:strRef>
          </c:cat>
          <c:val>
            <c:numRef>
              <c:f>'Monthly Graduates'!$I$21:$M$21</c:f>
              <c:numCache>
                <c:formatCode>General</c:formatCode>
                <c:ptCount val="5"/>
                <c:pt idx="0">
                  <c:v>9</c:v>
                </c:pt>
                <c:pt idx="1">
                  <c:v>33</c:v>
                </c:pt>
                <c:pt idx="2">
                  <c:v>33</c:v>
                </c:pt>
                <c:pt idx="3">
                  <c:v>44</c:v>
                </c:pt>
                <c:pt idx="4">
                  <c:v>57</c:v>
                </c:pt>
              </c:numCache>
            </c:numRef>
          </c:val>
        </c:ser>
        <c:ser>
          <c:idx val="3"/>
          <c:order val="3"/>
          <c:tx>
            <c:strRef>
              <c:f>'Monthly Graduates'!$H$22</c:f>
              <c:strCache>
                <c:ptCount val="1"/>
                <c:pt idx="0">
                  <c:v>Phys</c:v>
                </c:pt>
              </c:strCache>
            </c:strRef>
          </c:tx>
          <c:spPr>
            <a:solidFill>
              <a:schemeClr val="accent4"/>
            </a:solidFill>
            <a:ln>
              <a:noFill/>
            </a:ln>
            <a:effectLst/>
          </c:spPr>
          <c:cat>
            <c:strRef>
              <c:f>'Monthly Graduates'!$I$18:$M$18</c:f>
              <c:strCache>
                <c:ptCount val="5"/>
                <c:pt idx="0">
                  <c:v>FY10</c:v>
                </c:pt>
                <c:pt idx="1">
                  <c:v>FY11</c:v>
                </c:pt>
                <c:pt idx="2">
                  <c:v>FY12</c:v>
                </c:pt>
                <c:pt idx="3">
                  <c:v>FY13</c:v>
                </c:pt>
                <c:pt idx="4">
                  <c:v>FY14</c:v>
                </c:pt>
              </c:strCache>
            </c:strRef>
          </c:cat>
          <c:val>
            <c:numRef>
              <c:f>'Monthly Graduates'!$I$22:$M$22</c:f>
              <c:numCache>
                <c:formatCode>General</c:formatCode>
                <c:ptCount val="5"/>
                <c:pt idx="0">
                  <c:v>1</c:v>
                </c:pt>
                <c:pt idx="1">
                  <c:v>6</c:v>
                </c:pt>
                <c:pt idx="2">
                  <c:v>27</c:v>
                </c:pt>
                <c:pt idx="3">
                  <c:v>44</c:v>
                </c:pt>
                <c:pt idx="4">
                  <c:v>42</c:v>
                </c:pt>
              </c:numCache>
            </c:numRef>
          </c:val>
        </c:ser>
        <c:ser>
          <c:idx val="4"/>
          <c:order val="4"/>
          <c:tx>
            <c:strRef>
              <c:f>'Monthly Graduates'!$H$23</c:f>
              <c:strCache>
                <c:ptCount val="1"/>
                <c:pt idx="0">
                  <c:v>Middle</c:v>
                </c:pt>
              </c:strCache>
            </c:strRef>
          </c:tx>
          <c:spPr>
            <a:solidFill>
              <a:schemeClr val="accent5"/>
            </a:solidFill>
            <a:ln>
              <a:noFill/>
            </a:ln>
            <a:effectLst/>
          </c:spPr>
          <c:cat>
            <c:strRef>
              <c:f>'Monthly Graduates'!$I$18:$M$18</c:f>
              <c:strCache>
                <c:ptCount val="5"/>
                <c:pt idx="0">
                  <c:v>FY10</c:v>
                </c:pt>
                <c:pt idx="1">
                  <c:v>FY11</c:v>
                </c:pt>
                <c:pt idx="2">
                  <c:v>FY12</c:v>
                </c:pt>
                <c:pt idx="3">
                  <c:v>FY13</c:v>
                </c:pt>
                <c:pt idx="4">
                  <c:v>FY14</c:v>
                </c:pt>
              </c:strCache>
            </c:strRef>
          </c:cat>
          <c:val>
            <c:numRef>
              <c:f>'Monthly Graduates'!$I$23:$M$23</c:f>
              <c:numCache>
                <c:formatCode>General</c:formatCode>
                <c:ptCount val="5"/>
                <c:pt idx="0">
                  <c:v>9</c:v>
                </c:pt>
                <c:pt idx="1">
                  <c:v>13</c:v>
                </c:pt>
                <c:pt idx="2">
                  <c:v>23</c:v>
                </c:pt>
                <c:pt idx="3">
                  <c:v>26</c:v>
                </c:pt>
                <c:pt idx="4">
                  <c:v>24</c:v>
                </c:pt>
              </c:numCache>
            </c:numRef>
          </c:val>
        </c:ser>
        <c:ser>
          <c:idx val="5"/>
          <c:order val="5"/>
          <c:tx>
            <c:strRef>
              <c:f>'Monthly Graduates'!$H$24</c:f>
              <c:strCache>
                <c:ptCount val="1"/>
                <c:pt idx="0">
                  <c:v>MATS</c:v>
                </c:pt>
              </c:strCache>
            </c:strRef>
          </c:tx>
          <c:spPr>
            <a:solidFill>
              <a:schemeClr val="accent6"/>
            </a:solidFill>
            <a:ln w="25400">
              <a:noFill/>
            </a:ln>
            <a:effectLst/>
          </c:spPr>
          <c:cat>
            <c:strRef>
              <c:f>'Monthly Graduates'!$I$18:$M$18</c:f>
              <c:strCache>
                <c:ptCount val="5"/>
                <c:pt idx="0">
                  <c:v>FY10</c:v>
                </c:pt>
                <c:pt idx="1">
                  <c:v>FY11</c:v>
                </c:pt>
                <c:pt idx="2">
                  <c:v>FY12</c:v>
                </c:pt>
                <c:pt idx="3">
                  <c:v>FY13</c:v>
                </c:pt>
                <c:pt idx="4">
                  <c:v>FY14</c:v>
                </c:pt>
              </c:strCache>
            </c:strRef>
          </c:cat>
          <c:val>
            <c:numRef>
              <c:f>'Monthly Graduates'!$I$24:$M$24</c:f>
              <c:numCache>
                <c:formatCode>General</c:formatCode>
                <c:ptCount val="5"/>
                <c:pt idx="0">
                  <c:v>22</c:v>
                </c:pt>
                <c:pt idx="1">
                  <c:v>40</c:v>
                </c:pt>
                <c:pt idx="2">
                  <c:v>47</c:v>
                </c:pt>
                <c:pt idx="3">
                  <c:v>41</c:v>
                </c:pt>
                <c:pt idx="4">
                  <c:v>46</c:v>
                </c:pt>
              </c:numCache>
            </c:numRef>
          </c:val>
        </c:ser>
        <c:ser>
          <c:idx val="6"/>
          <c:order val="6"/>
          <c:tx>
            <c:strRef>
              <c:f>'Monthly Graduates'!$H$25</c:f>
              <c:strCache>
                <c:ptCount val="1"/>
                <c:pt idx="0">
                  <c:v>PBTP</c:v>
                </c:pt>
              </c:strCache>
            </c:strRef>
          </c:tx>
          <c:spPr>
            <a:solidFill>
              <a:schemeClr val="accent1">
                <a:lumMod val="60000"/>
              </a:schemeClr>
            </a:solidFill>
            <a:ln w="25400">
              <a:noFill/>
            </a:ln>
            <a:effectLst/>
          </c:spPr>
          <c:cat>
            <c:strRef>
              <c:f>'Monthly Graduates'!$I$18:$M$18</c:f>
              <c:strCache>
                <c:ptCount val="5"/>
                <c:pt idx="0">
                  <c:v>FY10</c:v>
                </c:pt>
                <c:pt idx="1">
                  <c:v>FY11</c:v>
                </c:pt>
                <c:pt idx="2">
                  <c:v>FY12</c:v>
                </c:pt>
                <c:pt idx="3">
                  <c:v>FY13</c:v>
                </c:pt>
                <c:pt idx="4">
                  <c:v>FY14</c:v>
                </c:pt>
              </c:strCache>
            </c:strRef>
          </c:cat>
          <c:val>
            <c:numRef>
              <c:f>'Monthly Graduates'!$I$25:$M$25</c:f>
              <c:numCache>
                <c:formatCode>General</c:formatCode>
                <c:ptCount val="5"/>
                <c:pt idx="0">
                  <c:v>19</c:v>
                </c:pt>
                <c:pt idx="1">
                  <c:v>17</c:v>
                </c:pt>
                <c:pt idx="2">
                  <c:v>34</c:v>
                </c:pt>
                <c:pt idx="3">
                  <c:v>16</c:v>
                </c:pt>
                <c:pt idx="4">
                  <c:v>28</c:v>
                </c:pt>
              </c:numCache>
            </c:numRef>
          </c:val>
        </c:ser>
        <c:dLbls>
          <c:showLegendKey val="0"/>
          <c:showVal val="0"/>
          <c:showCatName val="0"/>
          <c:showSerName val="0"/>
          <c:showPercent val="0"/>
          <c:showBubbleSize val="0"/>
        </c:dLbls>
        <c:axId val="333521528"/>
        <c:axId val="333521920"/>
      </c:areaChart>
      <c:catAx>
        <c:axId val="333521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521920"/>
        <c:crosses val="autoZero"/>
        <c:auto val="1"/>
        <c:lblAlgn val="ctr"/>
        <c:lblOffset val="100"/>
        <c:noMultiLvlLbl val="0"/>
      </c:catAx>
      <c:valAx>
        <c:axId val="33352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521528"/>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Secondary Science Education Graduates FY14</a:t>
            </a:r>
          </a:p>
          <a:p>
            <a:pPr>
              <a:defRPr/>
            </a:pPr>
            <a:r>
              <a:rPr lang="en-US" sz="1200"/>
              <a:t>(Bachelors &amp; Masters combined by discipline)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'Monthly Graduates'!$Q$35</c:f>
              <c:strCache>
                <c:ptCount val="1"/>
                <c:pt idx="0">
                  <c:v>FY14</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Lbls>
            <c:dLbl>
              <c:idx val="2"/>
              <c:layout>
                <c:manualLayout>
                  <c:x val="-5.0000000000000051E-2"/>
                  <c:y val="-1.8518518518518517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ext>
            </c:extLst>
          </c:dLbls>
          <c:cat>
            <c:strRef>
              <c:f>'Monthly Graduates'!$P$36:$P$42</c:f>
              <c:strCache>
                <c:ptCount val="7"/>
                <c:pt idx="0">
                  <c:v>Bio</c:v>
                </c:pt>
                <c:pt idx="1">
                  <c:v>Chem</c:v>
                </c:pt>
                <c:pt idx="2">
                  <c:v>Geo</c:v>
                </c:pt>
                <c:pt idx="3">
                  <c:v>Phys</c:v>
                </c:pt>
                <c:pt idx="4">
                  <c:v>Middle</c:v>
                </c:pt>
                <c:pt idx="5">
                  <c:v>MATS</c:v>
                </c:pt>
                <c:pt idx="6">
                  <c:v>PBTP</c:v>
                </c:pt>
              </c:strCache>
            </c:strRef>
          </c:cat>
          <c:val>
            <c:numRef>
              <c:f>'Monthly Graduates'!$Q$36:$Q$42</c:f>
              <c:numCache>
                <c:formatCode>General</c:formatCode>
                <c:ptCount val="7"/>
                <c:pt idx="0">
                  <c:v>137</c:v>
                </c:pt>
                <c:pt idx="1">
                  <c:v>28</c:v>
                </c:pt>
                <c:pt idx="2">
                  <c:v>57</c:v>
                </c:pt>
                <c:pt idx="3">
                  <c:v>42</c:v>
                </c:pt>
                <c:pt idx="4">
                  <c:v>24</c:v>
                </c:pt>
                <c:pt idx="5">
                  <c:v>46</c:v>
                </c:pt>
                <c:pt idx="6">
                  <c:v>28</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53612" cy="467600"/>
          </a:xfrm>
          <a:prstGeom prst="rect">
            <a:avLst/>
          </a:prstGeom>
        </p:spPr>
        <p:txBody>
          <a:bodyPr vert="horz" lIns="91894" tIns="45947" rIns="91894" bIns="45947" rtlCol="0"/>
          <a:lstStyle>
            <a:lvl1pPr algn="l">
              <a:defRPr sz="1200"/>
            </a:lvl1pPr>
          </a:lstStyle>
          <a:p>
            <a:endParaRPr lang="en-US"/>
          </a:p>
        </p:txBody>
      </p:sp>
      <p:sp>
        <p:nvSpPr>
          <p:cNvPr id="3" name="Date Placeholder 2"/>
          <p:cNvSpPr>
            <a:spLocks noGrp="1"/>
          </p:cNvSpPr>
          <p:nvPr>
            <p:ph type="dt" sz="quarter" idx="1"/>
          </p:nvPr>
        </p:nvSpPr>
        <p:spPr>
          <a:xfrm>
            <a:off x="3990118" y="0"/>
            <a:ext cx="3053612" cy="467600"/>
          </a:xfrm>
          <a:prstGeom prst="rect">
            <a:avLst/>
          </a:prstGeom>
        </p:spPr>
        <p:txBody>
          <a:bodyPr vert="horz" lIns="91894" tIns="45947" rIns="91894" bIns="45947" rtlCol="0"/>
          <a:lstStyle>
            <a:lvl1pPr algn="r">
              <a:defRPr sz="1200"/>
            </a:lvl1pPr>
          </a:lstStyle>
          <a:p>
            <a:fld id="{7B1F762C-5C0C-485A-BAA8-62FFC15BC9A6}" type="datetimeFigureOut">
              <a:rPr lang="en-US" smtClean="0"/>
              <a:pPr/>
              <a:t>10/17/2014</a:t>
            </a:fld>
            <a:endParaRPr lang="en-US"/>
          </a:p>
        </p:txBody>
      </p:sp>
      <p:sp>
        <p:nvSpPr>
          <p:cNvPr id="4" name="Footer Placeholder 3"/>
          <p:cNvSpPr>
            <a:spLocks noGrp="1"/>
          </p:cNvSpPr>
          <p:nvPr>
            <p:ph type="ftr" sz="quarter" idx="2"/>
          </p:nvPr>
        </p:nvSpPr>
        <p:spPr>
          <a:xfrm>
            <a:off x="2" y="8876417"/>
            <a:ext cx="3053612" cy="467600"/>
          </a:xfrm>
          <a:prstGeom prst="rect">
            <a:avLst/>
          </a:prstGeom>
        </p:spPr>
        <p:txBody>
          <a:bodyPr vert="horz" lIns="91894" tIns="45947" rIns="91894" bIns="45947" rtlCol="0" anchor="b"/>
          <a:lstStyle>
            <a:lvl1pPr algn="l">
              <a:defRPr sz="1200"/>
            </a:lvl1pPr>
          </a:lstStyle>
          <a:p>
            <a:endParaRPr lang="en-US"/>
          </a:p>
        </p:txBody>
      </p:sp>
      <p:sp>
        <p:nvSpPr>
          <p:cNvPr id="5" name="Slide Number Placeholder 4"/>
          <p:cNvSpPr>
            <a:spLocks noGrp="1"/>
          </p:cNvSpPr>
          <p:nvPr>
            <p:ph type="sldNum" sz="quarter" idx="3"/>
          </p:nvPr>
        </p:nvSpPr>
        <p:spPr>
          <a:xfrm>
            <a:off x="3990118" y="8876417"/>
            <a:ext cx="3053612" cy="467600"/>
          </a:xfrm>
          <a:prstGeom prst="rect">
            <a:avLst/>
          </a:prstGeom>
        </p:spPr>
        <p:txBody>
          <a:bodyPr vert="horz" lIns="91894" tIns="45947" rIns="91894" bIns="45947" rtlCol="0" anchor="b"/>
          <a:lstStyle>
            <a:lvl1pPr algn="r">
              <a:defRPr sz="1200"/>
            </a:lvl1pPr>
          </a:lstStyle>
          <a:p>
            <a:fld id="{64E9522C-3A79-4090-970C-6C6BA8B97924}" type="slidenum">
              <a:rPr lang="en-US" smtClean="0"/>
              <a:pPr/>
              <a:t>‹#›</a:t>
            </a:fld>
            <a:endParaRPr lang="en-US"/>
          </a:p>
        </p:txBody>
      </p:sp>
    </p:spTree>
    <p:extLst>
      <p:ext uri="{BB962C8B-B14F-4D97-AF65-F5344CB8AC3E}">
        <p14:creationId xmlns:p14="http://schemas.microsoft.com/office/powerpoint/2010/main" val="3598995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52974" cy="467281"/>
          </a:xfrm>
          <a:prstGeom prst="rect">
            <a:avLst/>
          </a:prstGeom>
        </p:spPr>
        <p:txBody>
          <a:bodyPr vert="horz" lIns="93640" tIns="46821" rIns="93640" bIns="46821" rtlCol="0"/>
          <a:lstStyle>
            <a:lvl1pPr algn="l">
              <a:defRPr sz="1200"/>
            </a:lvl1pPr>
          </a:lstStyle>
          <a:p>
            <a:endParaRPr lang="en-US"/>
          </a:p>
        </p:txBody>
      </p:sp>
      <p:sp>
        <p:nvSpPr>
          <p:cNvPr id="3" name="Date Placeholder 2"/>
          <p:cNvSpPr>
            <a:spLocks noGrp="1"/>
          </p:cNvSpPr>
          <p:nvPr>
            <p:ph type="dt" idx="1"/>
          </p:nvPr>
        </p:nvSpPr>
        <p:spPr>
          <a:xfrm>
            <a:off x="3990721" y="1"/>
            <a:ext cx="3052974" cy="467281"/>
          </a:xfrm>
          <a:prstGeom prst="rect">
            <a:avLst/>
          </a:prstGeom>
        </p:spPr>
        <p:txBody>
          <a:bodyPr vert="horz" lIns="93640" tIns="46821" rIns="93640" bIns="46821" rtlCol="0"/>
          <a:lstStyle>
            <a:lvl1pPr algn="r">
              <a:defRPr sz="1200"/>
            </a:lvl1pPr>
          </a:lstStyle>
          <a:p>
            <a:fld id="{F99ED251-1033-48DD-9199-412B5DD33FB7}" type="datetimeFigureOut">
              <a:rPr lang="en-US" smtClean="0"/>
              <a:pPr/>
              <a:t>10/17/2014</a:t>
            </a:fld>
            <a:endParaRPr lang="en-US"/>
          </a:p>
        </p:txBody>
      </p:sp>
      <p:sp>
        <p:nvSpPr>
          <p:cNvPr id="4" name="Slide Image Placeholder 3"/>
          <p:cNvSpPr>
            <a:spLocks noGrp="1" noRot="1" noChangeAspect="1"/>
          </p:cNvSpPr>
          <p:nvPr>
            <p:ph type="sldImg" idx="2"/>
          </p:nvPr>
        </p:nvSpPr>
        <p:spPr>
          <a:xfrm>
            <a:off x="1185863" y="700088"/>
            <a:ext cx="4673600" cy="3505200"/>
          </a:xfrm>
          <a:prstGeom prst="rect">
            <a:avLst/>
          </a:prstGeom>
          <a:noFill/>
          <a:ln w="12700">
            <a:solidFill>
              <a:prstClr val="black"/>
            </a:solidFill>
          </a:ln>
        </p:spPr>
        <p:txBody>
          <a:bodyPr vert="horz" lIns="93640" tIns="46821" rIns="93640" bIns="46821" rtlCol="0" anchor="ctr"/>
          <a:lstStyle/>
          <a:p>
            <a:endParaRPr lang="en-US"/>
          </a:p>
        </p:txBody>
      </p:sp>
      <p:sp>
        <p:nvSpPr>
          <p:cNvPr id="5" name="Notes Placeholder 4"/>
          <p:cNvSpPr>
            <a:spLocks noGrp="1"/>
          </p:cNvSpPr>
          <p:nvPr>
            <p:ph type="body" sz="quarter" idx="3"/>
          </p:nvPr>
        </p:nvSpPr>
        <p:spPr>
          <a:xfrm>
            <a:off x="704533" y="4439166"/>
            <a:ext cx="5636260" cy="4205526"/>
          </a:xfrm>
          <a:prstGeom prst="rect">
            <a:avLst/>
          </a:prstGeom>
        </p:spPr>
        <p:txBody>
          <a:bodyPr vert="horz" lIns="93640" tIns="46821" rIns="93640" bIns="468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76712"/>
            <a:ext cx="3052974" cy="467281"/>
          </a:xfrm>
          <a:prstGeom prst="rect">
            <a:avLst/>
          </a:prstGeom>
        </p:spPr>
        <p:txBody>
          <a:bodyPr vert="horz" lIns="93640" tIns="46821" rIns="93640" bIns="46821"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2"/>
            <a:ext cx="3052974" cy="467281"/>
          </a:xfrm>
          <a:prstGeom prst="rect">
            <a:avLst/>
          </a:prstGeom>
        </p:spPr>
        <p:txBody>
          <a:bodyPr vert="horz" lIns="93640" tIns="46821" rIns="93640" bIns="46821" rtlCol="0" anchor="b"/>
          <a:lstStyle>
            <a:lvl1pPr algn="r">
              <a:defRPr sz="1200"/>
            </a:lvl1pPr>
          </a:lstStyle>
          <a:p>
            <a:fld id="{61A32DD6-4137-4D6C-AFF2-A26CEC08F088}" type="slidenum">
              <a:rPr lang="en-US" smtClean="0"/>
              <a:pPr/>
              <a:t>‹#›</a:t>
            </a:fld>
            <a:endParaRPr lang="en-US"/>
          </a:p>
        </p:txBody>
      </p:sp>
    </p:spTree>
    <p:extLst>
      <p:ext uri="{BB962C8B-B14F-4D97-AF65-F5344CB8AC3E}">
        <p14:creationId xmlns:p14="http://schemas.microsoft.com/office/powerpoint/2010/main" val="1099512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1</a:t>
            </a:fld>
            <a:endParaRPr lang="en-US"/>
          </a:p>
        </p:txBody>
      </p:sp>
    </p:spTree>
    <p:extLst>
      <p:ext uri="{BB962C8B-B14F-4D97-AF65-F5344CB8AC3E}">
        <p14:creationId xmlns:p14="http://schemas.microsoft.com/office/powerpoint/2010/main" val="175108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Carolyn Wilson’s AGI “Degree-Industry</a:t>
            </a:r>
            <a:r>
              <a:rPr lang="en-US" baseline="0" dirty="0" smtClean="0"/>
              <a:t> Circle” from July 2014? Colors on left represent number of graduates while gray regions on right represent number of new hires. Nearly every geoscience education graduate nationwide is getting hired by a K-12 school! Earth Sciences is consistently listed by the US </a:t>
            </a:r>
            <a:r>
              <a:rPr lang="en-US" baseline="0" dirty="0" err="1" smtClean="0"/>
              <a:t>Dept</a:t>
            </a:r>
            <a:r>
              <a:rPr lang="en-US" baseline="0" dirty="0" smtClean="0"/>
              <a:t> of Education as a high-need field in teacher shortage areas, especially for low income K-12 students across the country. College enrollments &amp; graduation rates in geoscience education are increasing and will continue to grow, especially in states adopting the Next Generation Science Standards</a:t>
            </a:r>
            <a:r>
              <a:rPr lang="en-US" baseline="0" dirty="0" smtClean="0"/>
              <a:t>. </a:t>
            </a:r>
            <a:r>
              <a:rPr lang="en-US" i="1" baseline="0" dirty="0" smtClean="0"/>
              <a:t>(See reference list for graphics sources.)</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3</a:t>
            </a:fld>
            <a:endParaRPr lang="en-US"/>
          </a:p>
        </p:txBody>
      </p:sp>
    </p:spTree>
    <p:extLst>
      <p:ext uri="{BB962C8B-B14F-4D97-AF65-F5344CB8AC3E}">
        <p14:creationId xmlns:p14="http://schemas.microsoft.com/office/powerpoint/2010/main" val="175433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Geosciences Education graduates at WGU have steadily increased over past 5 fiscal years. Add in the graduates with degrees in Middle School Science</a:t>
            </a:r>
            <a:r>
              <a:rPr lang="en-US" baseline="0" dirty="0" smtClean="0"/>
              <a:t> </a:t>
            </a:r>
            <a:r>
              <a:rPr lang="en-US" dirty="0" smtClean="0"/>
              <a:t>since</a:t>
            </a:r>
            <a:r>
              <a:rPr lang="en-US" baseline="0" dirty="0" smtClean="0"/>
              <a:t> most schools, regardless of education standards, emphasize Earth &amp; space sciences (ESS) in grades 6, 7, or 8. In FY14, 16% graduated with degrees in Geosciences Education + 6% in MSS = 22%. This does not includes PBTP or MATS graduates who will use ESS content in their classrooms</a:t>
            </a:r>
            <a:r>
              <a:rPr lang="en-US" baseline="0" dirty="0" smtClean="0"/>
              <a:t>. </a:t>
            </a:r>
            <a:r>
              <a:rPr lang="en-US" i="1" baseline="0" dirty="0" smtClean="0"/>
              <a:t>(I created and shared these graphics by email; S. Metlay, personal communication, 2014).</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4</a:t>
            </a:fld>
            <a:endParaRPr lang="en-US"/>
          </a:p>
        </p:txBody>
      </p:sp>
    </p:spTree>
    <p:extLst>
      <p:ext uri="{BB962C8B-B14F-4D97-AF65-F5344CB8AC3E}">
        <p14:creationId xmlns:p14="http://schemas.microsoft.com/office/powerpoint/2010/main" val="291336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late 2013, I reached out to my colleague in Science Pedagogy</a:t>
            </a:r>
            <a:r>
              <a:rPr lang="en-US" baseline="0" dirty="0" smtClean="0"/>
              <a:t> and together we presented an introduction to NGSS to the Secondary Science team in January 2014. We had planned to expand to all of Secondary Education in the spring but circumstances delayed that presentation to September 2014. By then, we had reached out to colleagues in Secondary Math and Elementary Education; they made their own internal presentations on education standards in April 2014 and August 2014. In October 2014, I helped present to Elementary Education. In 2015, we plan more discussion throughout the Teachers College on NGSS and other education standards</a:t>
            </a:r>
            <a:r>
              <a:rPr lang="en-US" baseline="0" dirty="0" smtClean="0"/>
              <a:t>. </a:t>
            </a:r>
            <a:r>
              <a:rPr lang="en-US" i="1" baseline="0" dirty="0" smtClean="0"/>
              <a:t>(Personal communications, 2014.)</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5</a:t>
            </a:fld>
            <a:endParaRPr lang="en-US"/>
          </a:p>
        </p:txBody>
      </p:sp>
    </p:spTree>
    <p:extLst>
      <p:ext uri="{BB962C8B-B14F-4D97-AF65-F5344CB8AC3E}">
        <p14:creationId xmlns:p14="http://schemas.microsoft.com/office/powerpoint/2010/main" val="2432982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Professional Learning Community (PLC), we look</a:t>
            </a:r>
            <a:r>
              <a:rPr lang="en-US" baseline="0" dirty="0" smtClean="0"/>
              <a:t> </a:t>
            </a:r>
            <a:r>
              <a:rPr lang="en-US" dirty="0" smtClean="0"/>
              <a:t>to support all Teacher College students regardless of discipline</a:t>
            </a:r>
            <a:r>
              <a:rPr lang="en-US" baseline="0" dirty="0" smtClean="0"/>
              <a:t> or </a:t>
            </a:r>
            <a:r>
              <a:rPr lang="en-US" dirty="0" smtClean="0"/>
              <a:t>state</a:t>
            </a:r>
            <a:r>
              <a:rPr lang="en-US" baseline="0" dirty="0" smtClean="0"/>
              <a:t> standards. What does each unique student need to become a credentialed professional? Or to enhance what graduate students are already teaching? We seek common leverage points in science, math, English language arts, and integrated approaches at natural overlaps. Personalization is a hallmark of the WGU experience. Let’s personalize with regard to education standards to support job-seekers and educational leaders</a:t>
            </a:r>
            <a:r>
              <a:rPr lang="en-US" baseline="0" dirty="0" smtClean="0"/>
              <a:t>. </a:t>
            </a:r>
            <a:r>
              <a:rPr lang="en-US" i="1" baseline="0" dirty="0" smtClean="0"/>
              <a:t>(See reference list for graphics.)</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6</a:t>
            </a:fld>
            <a:endParaRPr lang="en-US"/>
          </a:p>
        </p:txBody>
      </p:sp>
    </p:spTree>
    <p:extLst>
      <p:ext uri="{BB962C8B-B14F-4D97-AF65-F5344CB8AC3E}">
        <p14:creationId xmlns:p14="http://schemas.microsoft.com/office/powerpoint/2010/main" val="147334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(Graphics are screenshots of</a:t>
            </a:r>
            <a:r>
              <a:rPr lang="en-US" i="1" baseline="0" dirty="0" smtClean="0"/>
              <a:t> WGU Course Search and a fragment of email; personal communications, 2014.) </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7</a:t>
            </a:fld>
            <a:endParaRPr lang="en-US"/>
          </a:p>
        </p:txBody>
      </p:sp>
    </p:spTree>
    <p:extLst>
      <p:ext uri="{BB962C8B-B14F-4D97-AF65-F5344CB8AC3E}">
        <p14:creationId xmlns:p14="http://schemas.microsoft.com/office/powerpoint/2010/main" val="3453924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a:t>
            </a:r>
            <a:r>
              <a:rPr lang="en-US" baseline="0" dirty="0" smtClean="0"/>
              <a:t> an internal Facebook-like “Chatter” area, WGU faculty have developed a Group page called Educational Standards PLC to facilitate further conversation about news, events, and information of interest. This professional learning community is completely informal and faculty-driven. </a:t>
            </a:r>
            <a:r>
              <a:rPr lang="en-US" i="1" baseline="0" dirty="0" smtClean="0"/>
              <a:t>(Text on blue background adapted from Metlay &amp; Schmidt, 2014. Screenshots of Chatter area and Churchill quote; personal communications, 2014.)</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8</a:t>
            </a:fld>
            <a:endParaRPr lang="en-US"/>
          </a:p>
        </p:txBody>
      </p:sp>
    </p:spTree>
    <p:extLst>
      <p:ext uri="{BB962C8B-B14F-4D97-AF65-F5344CB8AC3E}">
        <p14:creationId xmlns:p14="http://schemas.microsoft.com/office/powerpoint/2010/main" val="4162015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WGU, Teachers College faculty are beginning</a:t>
            </a:r>
            <a:r>
              <a:rPr lang="en-US" baseline="0" dirty="0" smtClean="0"/>
              <a:t> to discuss how to approach the diversity of education standards in our disciplines, our states, and our students’ needs. This is still a work in progress. Here are three possible next steps… </a:t>
            </a:r>
            <a:r>
              <a:rPr lang="en-US" i="1" baseline="0" dirty="0" smtClean="0"/>
              <a:t>(See reference list for map graphic.)</a:t>
            </a:r>
            <a:endParaRPr lang="en-US" i="1" dirty="0"/>
          </a:p>
        </p:txBody>
      </p:sp>
      <p:sp>
        <p:nvSpPr>
          <p:cNvPr id="4" name="Slide Number Placeholder 3"/>
          <p:cNvSpPr>
            <a:spLocks noGrp="1"/>
          </p:cNvSpPr>
          <p:nvPr>
            <p:ph type="sldNum" sz="quarter" idx="10"/>
          </p:nvPr>
        </p:nvSpPr>
        <p:spPr/>
        <p:txBody>
          <a:bodyPr/>
          <a:lstStyle/>
          <a:p>
            <a:fld id="{61A32DD6-4137-4D6C-AFF2-A26CEC08F088}" type="slidenum">
              <a:rPr lang="en-US" smtClean="0"/>
              <a:pPr/>
              <a:t>9</a:t>
            </a:fld>
            <a:endParaRPr lang="en-US"/>
          </a:p>
        </p:txBody>
      </p:sp>
    </p:spTree>
    <p:extLst>
      <p:ext uri="{BB962C8B-B14F-4D97-AF65-F5344CB8AC3E}">
        <p14:creationId xmlns:p14="http://schemas.microsoft.com/office/powerpoint/2010/main" val="339374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713D94-9C45-472C-AD6D-81FBC380EBD5}"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E394E-A824-4BC9-9599-8A83300E59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13D94-9C45-472C-AD6D-81FBC380EBD5}" type="datetimeFigureOut">
              <a:rPr lang="en-US" smtClean="0"/>
              <a:pPr/>
              <a:t>10/17/2014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E394E-A824-4BC9-9599-8A83300E59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uzanne.metlay@wg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stahosted.org/pdfs/ngss/PracticesVennDiagram.pdf" TargetMode="External"/><Relationship Id="rId2" Type="http://schemas.openxmlformats.org/officeDocument/2006/relationships/hyperlink" Target="http://ngss.nsta.org/wp-content/uploads/2014/07/AdoptionOfNGSS_map.jpg" TargetMode="External"/><Relationship Id="rId1" Type="http://schemas.openxmlformats.org/officeDocument/2006/relationships/slideLayout" Target="../slideLayouts/slideLayout2.xml"/><Relationship Id="rId5" Type="http://schemas.openxmlformats.org/officeDocument/2006/relationships/hyperlink" Target="http://www.americangeosciences.org/workforce/currents/chosen-degree-fields-geoscience-graduates-2013-2014-academic-year" TargetMode="External"/><Relationship Id="rId4" Type="http://schemas.openxmlformats.org/officeDocument/2006/relationships/hyperlink" Target="http://www.americangeosciences.org/workforce/currents/industries-geoscience-graduates-first-jobs-degree-fiel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1066800"/>
            <a:ext cx="8382000" cy="2667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p:nvPr>
        </p:nvSpPr>
        <p:spPr>
          <a:xfrm>
            <a:off x="381000" y="1600200"/>
            <a:ext cx="8382000" cy="1470025"/>
          </a:xfrm>
        </p:spPr>
        <p:txBody>
          <a:bodyPr>
            <a:noAutofit/>
          </a:bodyPr>
          <a:lstStyle/>
          <a:p>
            <a:r>
              <a:rPr lang="en-US" sz="4000" b="1" dirty="0" smtClean="0">
                <a:solidFill>
                  <a:srgbClr val="002060"/>
                </a:solidFill>
              </a:rPr>
              <a:t>Introducing </a:t>
            </a:r>
            <a:br>
              <a:rPr lang="en-US" sz="4000" b="1" dirty="0" smtClean="0">
                <a:solidFill>
                  <a:srgbClr val="002060"/>
                </a:solidFill>
              </a:rPr>
            </a:br>
            <a:r>
              <a:rPr lang="en-US" sz="4000" b="1" dirty="0" smtClean="0">
                <a:solidFill>
                  <a:srgbClr val="C00000"/>
                </a:solidFill>
              </a:rPr>
              <a:t>Next Generation Science Standards </a:t>
            </a:r>
            <a:r>
              <a:rPr lang="en-US" sz="4000" b="1" dirty="0" smtClean="0">
                <a:solidFill>
                  <a:srgbClr val="002060"/>
                </a:solidFill>
              </a:rPr>
              <a:t/>
            </a:r>
            <a:br>
              <a:rPr lang="en-US" sz="4000" b="1" dirty="0" smtClean="0">
                <a:solidFill>
                  <a:srgbClr val="002060"/>
                </a:solidFill>
              </a:rPr>
            </a:br>
            <a:r>
              <a:rPr lang="en-US" sz="4000" b="1" dirty="0" smtClean="0">
                <a:solidFill>
                  <a:srgbClr val="002060"/>
                </a:solidFill>
              </a:rPr>
              <a:t>to the Teachers College</a:t>
            </a:r>
            <a:endParaRPr lang="en-US" sz="4000" b="1" dirty="0">
              <a:solidFill>
                <a:srgbClr val="002060"/>
              </a:solidFill>
            </a:endParaRPr>
          </a:p>
        </p:txBody>
      </p:sp>
      <p:sp>
        <p:nvSpPr>
          <p:cNvPr id="3" name="Subtitle 2"/>
          <p:cNvSpPr>
            <a:spLocks noGrp="1"/>
          </p:cNvSpPr>
          <p:nvPr>
            <p:ph type="subTitle" idx="1"/>
          </p:nvPr>
        </p:nvSpPr>
        <p:spPr>
          <a:xfrm>
            <a:off x="1676400" y="3738562"/>
            <a:ext cx="5410200" cy="1600200"/>
          </a:xfrm>
        </p:spPr>
        <p:txBody>
          <a:bodyPr>
            <a:normAutofit fontScale="25000" lnSpcReduction="20000"/>
          </a:bodyPr>
          <a:lstStyle/>
          <a:p>
            <a:pPr marL="0" lvl="1">
              <a:lnSpc>
                <a:spcPct val="120000"/>
              </a:lnSpc>
              <a:spcBef>
                <a:spcPts val="0"/>
              </a:spcBef>
            </a:pPr>
            <a:r>
              <a:rPr lang="en-US" sz="7200" b="1" dirty="0" smtClean="0">
                <a:solidFill>
                  <a:srgbClr val="002060"/>
                </a:solidFill>
              </a:rPr>
              <a:t>Suzanne </a:t>
            </a:r>
            <a:r>
              <a:rPr lang="en-US" sz="7200" b="1" dirty="0">
                <a:solidFill>
                  <a:srgbClr val="002060"/>
                </a:solidFill>
              </a:rPr>
              <a:t>T. </a:t>
            </a:r>
            <a:r>
              <a:rPr lang="en-US" sz="7200" b="1" dirty="0" smtClean="0">
                <a:solidFill>
                  <a:srgbClr val="002060"/>
                </a:solidFill>
              </a:rPr>
              <a:t>Metlay, Ph.D.</a:t>
            </a:r>
            <a:endParaRPr lang="en-US" sz="7200" b="1" dirty="0" smtClean="0">
              <a:solidFill>
                <a:srgbClr val="002060"/>
              </a:solidFill>
            </a:endParaRPr>
          </a:p>
          <a:p>
            <a:pPr marL="0" lvl="1">
              <a:lnSpc>
                <a:spcPct val="120000"/>
              </a:lnSpc>
              <a:spcBef>
                <a:spcPts val="0"/>
              </a:spcBef>
            </a:pPr>
            <a:r>
              <a:rPr lang="en-US" sz="7200" b="1" dirty="0" smtClean="0">
                <a:solidFill>
                  <a:srgbClr val="002060"/>
                </a:solidFill>
              </a:rPr>
              <a:t>Secondary </a:t>
            </a:r>
            <a:r>
              <a:rPr lang="en-US" sz="7200" b="1" dirty="0">
                <a:solidFill>
                  <a:srgbClr val="002060"/>
                </a:solidFill>
              </a:rPr>
              <a:t>Science </a:t>
            </a:r>
            <a:r>
              <a:rPr lang="en-US" sz="7200" b="1" dirty="0" smtClean="0">
                <a:solidFill>
                  <a:srgbClr val="002060"/>
                </a:solidFill>
              </a:rPr>
              <a:t>Education: Geosciences</a:t>
            </a:r>
          </a:p>
          <a:p>
            <a:pPr marL="0" lvl="1">
              <a:lnSpc>
                <a:spcPct val="120000"/>
              </a:lnSpc>
              <a:spcBef>
                <a:spcPts val="0"/>
              </a:spcBef>
            </a:pPr>
            <a:r>
              <a:rPr lang="en-US" sz="7200" b="1" dirty="0" smtClean="0">
                <a:solidFill>
                  <a:srgbClr val="002060"/>
                </a:solidFill>
              </a:rPr>
              <a:t>Teachers College</a:t>
            </a:r>
          </a:p>
          <a:p>
            <a:pPr marL="0" lvl="1">
              <a:lnSpc>
                <a:spcPct val="120000"/>
              </a:lnSpc>
              <a:spcBef>
                <a:spcPts val="0"/>
              </a:spcBef>
            </a:pPr>
            <a:r>
              <a:rPr lang="en-US" sz="7200" dirty="0" smtClean="0">
                <a:solidFill>
                  <a:srgbClr val="002060"/>
                </a:solidFill>
              </a:rPr>
              <a:t>Western </a:t>
            </a:r>
            <a:r>
              <a:rPr lang="en-US" sz="7200" dirty="0">
                <a:solidFill>
                  <a:srgbClr val="002060"/>
                </a:solidFill>
              </a:rPr>
              <a:t>Governors </a:t>
            </a:r>
            <a:r>
              <a:rPr lang="en-US" sz="7200" dirty="0" smtClean="0">
                <a:solidFill>
                  <a:srgbClr val="002060"/>
                </a:solidFill>
              </a:rPr>
              <a:t>University</a:t>
            </a:r>
          </a:p>
          <a:p>
            <a:pPr marL="0" lvl="1">
              <a:lnSpc>
                <a:spcPct val="120000"/>
              </a:lnSpc>
              <a:spcBef>
                <a:spcPts val="0"/>
              </a:spcBef>
            </a:pPr>
            <a:r>
              <a:rPr lang="en-US" sz="7200" dirty="0" smtClean="0">
                <a:solidFill>
                  <a:srgbClr val="002060"/>
                </a:solidFill>
              </a:rPr>
              <a:t>	        Salt </a:t>
            </a:r>
            <a:r>
              <a:rPr lang="en-US" sz="7200" dirty="0">
                <a:solidFill>
                  <a:srgbClr val="002060"/>
                </a:solidFill>
              </a:rPr>
              <a:t>Lake City, UT </a:t>
            </a:r>
            <a:r>
              <a:rPr lang="en-US" sz="7200" dirty="0" smtClean="0">
                <a:solidFill>
                  <a:srgbClr val="002060"/>
                </a:solidFill>
              </a:rPr>
              <a:t>84107</a:t>
            </a:r>
            <a:r>
              <a:rPr lang="en-US" sz="7200" dirty="0">
                <a:solidFill>
                  <a:schemeClr val="tx2"/>
                </a:solidFill>
              </a:rPr>
              <a:t>			 </a:t>
            </a:r>
            <a:r>
              <a:rPr lang="en-US" sz="7200" dirty="0" smtClean="0">
                <a:solidFill>
                  <a:schemeClr val="tx2"/>
                </a:solidFill>
              </a:rPr>
              <a:t>    </a:t>
            </a:r>
            <a:r>
              <a:rPr lang="en-US" sz="7200" dirty="0" smtClean="0">
                <a:solidFill>
                  <a:schemeClr val="tx2"/>
                </a:solidFill>
                <a:hlinkClick r:id="rId3"/>
              </a:rPr>
              <a:t>suzanne.metlay@wgu.edu</a:t>
            </a:r>
            <a:r>
              <a:rPr lang="en-US" sz="7200" dirty="0">
                <a:solidFill>
                  <a:schemeClr val="tx2"/>
                </a:solidFill>
              </a:rPr>
              <a:t>		</a:t>
            </a:r>
            <a:endParaRPr lang="en-US" sz="7200" dirty="0" smtClean="0">
              <a:solidFill>
                <a:schemeClr val="tx2"/>
              </a:solidFill>
            </a:endParaRPr>
          </a:p>
          <a:p>
            <a:pPr marL="0" lvl="1" algn="l">
              <a:lnSpc>
                <a:spcPct val="120000"/>
              </a:lnSpc>
              <a:spcBef>
                <a:spcPts val="0"/>
              </a:spcBef>
            </a:pPr>
            <a:endParaRPr lang="en-US" sz="7200" dirty="0" smtClean="0">
              <a:solidFill>
                <a:schemeClr val="tx2"/>
              </a:solidFill>
            </a:endParaRPr>
          </a:p>
          <a:p>
            <a:endParaRPr lang="en-US" sz="8000" b="1" u="sng" dirty="0" smtClean="0">
              <a:solidFill>
                <a:srgbClr val="262626"/>
              </a:solidFill>
            </a:endParaRPr>
          </a:p>
          <a:p>
            <a:pPr>
              <a:lnSpc>
                <a:spcPct val="120000"/>
              </a:lnSpc>
              <a:spcBef>
                <a:spcPts val="0"/>
              </a:spcBef>
            </a:pPr>
            <a:r>
              <a:rPr lang="en-US" sz="8000" b="1" dirty="0" smtClean="0">
                <a:solidFill>
                  <a:srgbClr val="002060"/>
                </a:solidFill>
                <a:ea typeface="ＭＳ Ｐゴシック" pitchFamily="34" charset="-128"/>
              </a:rPr>
              <a:t>      </a:t>
            </a:r>
            <a:endParaRPr lang="en-US" sz="3800" b="1" dirty="0">
              <a:solidFill>
                <a:srgbClr val="7D7D7D"/>
              </a:solidFill>
            </a:endParaRPr>
          </a:p>
        </p:txBody>
      </p:sp>
      <p:sp>
        <p:nvSpPr>
          <p:cNvPr id="5" name="TextBox 4"/>
          <p:cNvSpPr txBox="1"/>
          <p:nvPr/>
        </p:nvSpPr>
        <p:spPr>
          <a:xfrm>
            <a:off x="438530" y="107603"/>
            <a:ext cx="8266943" cy="461665"/>
          </a:xfrm>
          <a:prstGeom prst="rect">
            <a:avLst/>
          </a:prstGeom>
          <a:noFill/>
        </p:spPr>
        <p:txBody>
          <a:bodyPr wrap="none" rtlCol="0">
            <a:spAutoFit/>
          </a:bodyPr>
          <a:lstStyle/>
          <a:p>
            <a:pPr algn="ctr"/>
            <a:r>
              <a:rPr lang="en-US" sz="2400" dirty="0" smtClean="0">
                <a:solidFill>
                  <a:schemeClr val="bg1"/>
                </a:solidFill>
              </a:rPr>
              <a:t>Session T56</a:t>
            </a:r>
            <a:r>
              <a:rPr lang="en-US" sz="2400" dirty="0">
                <a:solidFill>
                  <a:schemeClr val="bg1"/>
                </a:solidFill>
              </a:rPr>
              <a:t>. Ushering in a New Era in K–16 Geoscience Education</a:t>
            </a:r>
          </a:p>
        </p:txBody>
      </p:sp>
      <p:sp>
        <p:nvSpPr>
          <p:cNvPr id="6" name="TextBox 5"/>
          <p:cNvSpPr txBox="1"/>
          <p:nvPr/>
        </p:nvSpPr>
        <p:spPr>
          <a:xfrm>
            <a:off x="609600" y="5691008"/>
            <a:ext cx="4598246" cy="1200329"/>
          </a:xfrm>
          <a:prstGeom prst="rect">
            <a:avLst/>
          </a:prstGeom>
          <a:noFill/>
        </p:spPr>
        <p:txBody>
          <a:bodyPr wrap="none" rtlCol="0">
            <a:spAutoFit/>
          </a:bodyPr>
          <a:lstStyle/>
          <a:p>
            <a:pPr marL="0" lvl="2"/>
            <a:r>
              <a:rPr lang="en-US" b="1" dirty="0" smtClean="0">
                <a:solidFill>
                  <a:srgbClr val="211B69"/>
                </a:solidFill>
              </a:rPr>
              <a:t>Geological </a:t>
            </a:r>
            <a:r>
              <a:rPr lang="en-US" b="1" dirty="0">
                <a:solidFill>
                  <a:srgbClr val="211B69"/>
                </a:solidFill>
              </a:rPr>
              <a:t>Society of America Annual </a:t>
            </a:r>
            <a:r>
              <a:rPr lang="en-US" b="1" dirty="0" smtClean="0">
                <a:solidFill>
                  <a:srgbClr val="211B69"/>
                </a:solidFill>
              </a:rPr>
              <a:t>Meeting</a:t>
            </a:r>
          </a:p>
          <a:p>
            <a:pPr marL="0" lvl="2"/>
            <a:r>
              <a:rPr lang="en-US" b="1" dirty="0" smtClean="0">
                <a:solidFill>
                  <a:srgbClr val="211B69"/>
                </a:solidFill>
              </a:rPr>
              <a:t>Vancouver</a:t>
            </a:r>
            <a:r>
              <a:rPr lang="en-US" b="1" dirty="0">
                <a:solidFill>
                  <a:srgbClr val="211B69"/>
                </a:solidFill>
              </a:rPr>
              <a:t>, B.C., Canada</a:t>
            </a:r>
          </a:p>
          <a:p>
            <a:pPr marL="0" lvl="2"/>
            <a:r>
              <a:rPr lang="en-US" b="1" dirty="0" smtClean="0">
                <a:solidFill>
                  <a:srgbClr val="211B69"/>
                </a:solidFill>
              </a:rPr>
              <a:t>19 </a:t>
            </a:r>
            <a:r>
              <a:rPr lang="en-US" b="1" dirty="0">
                <a:solidFill>
                  <a:srgbClr val="211B69"/>
                </a:solidFill>
              </a:rPr>
              <a:t>Oct 2014</a:t>
            </a:r>
            <a:endParaRPr lang="en-US" dirty="0">
              <a:solidFill>
                <a:srgbClr val="211B69"/>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a:solidFill>
                  <a:schemeClr val="bg1"/>
                </a:solidFill>
              </a:rPr>
              <a:t>R</a:t>
            </a:r>
            <a:r>
              <a:rPr lang="en-US" dirty="0" smtClean="0">
                <a:solidFill>
                  <a:schemeClr val="bg1"/>
                </a:solidFill>
              </a:rPr>
              <a:t>eferences</a:t>
            </a:r>
            <a:endParaRPr lang="en-US" dirty="0">
              <a:solidFill>
                <a:schemeClr val="bg1"/>
              </a:solidFill>
            </a:endParaRPr>
          </a:p>
        </p:txBody>
      </p:sp>
      <p:sp>
        <p:nvSpPr>
          <p:cNvPr id="3" name="Content Placeholder 2"/>
          <p:cNvSpPr>
            <a:spLocks noGrp="1"/>
          </p:cNvSpPr>
          <p:nvPr>
            <p:ph idx="1"/>
          </p:nvPr>
        </p:nvSpPr>
        <p:spPr>
          <a:xfrm>
            <a:off x="0" y="714375"/>
            <a:ext cx="9144000" cy="6143625"/>
          </a:xfrm>
        </p:spPr>
        <p:txBody>
          <a:bodyPr>
            <a:normAutofit lnSpcReduction="10000"/>
          </a:bodyPr>
          <a:lstStyle/>
          <a:p>
            <a:pPr marL="0" indent="0">
              <a:buNone/>
            </a:pPr>
            <a:r>
              <a:rPr lang="en-US" sz="1600" dirty="0" smtClean="0"/>
              <a:t>“Adoption of NGSS Map” (2014). Retrieved from NGSS@NSTA Hub page, </a:t>
            </a:r>
            <a:r>
              <a:rPr lang="en-US" sz="1600" dirty="0"/>
              <a:t>N</a:t>
            </a:r>
            <a:r>
              <a:rPr lang="en-US" sz="1600" dirty="0" smtClean="0"/>
              <a:t>ational Science Teachers </a:t>
            </a:r>
            <a:r>
              <a:rPr lang="en-US" sz="1600" dirty="0"/>
              <a:t>Association website, at </a:t>
            </a:r>
            <a:r>
              <a:rPr lang="en-US" sz="1600" dirty="0">
                <a:hlinkClick r:id="rId2"/>
              </a:rPr>
              <a:t>http://</a:t>
            </a:r>
            <a:r>
              <a:rPr lang="en-US" sz="1600" dirty="0" smtClean="0">
                <a:hlinkClick r:id="rId2"/>
              </a:rPr>
              <a:t>ngss.nsta.org/wp-content/uploads/2014/07/AdoptionOfNGSS_map.jpg</a:t>
            </a:r>
            <a:endParaRPr lang="en-US" sz="1600" dirty="0" smtClean="0"/>
          </a:p>
          <a:p>
            <a:pPr marL="0" indent="0">
              <a:buNone/>
            </a:pPr>
            <a:endParaRPr lang="en-US" sz="1600" dirty="0"/>
          </a:p>
          <a:p>
            <a:pPr marL="0" indent="0">
              <a:buNone/>
            </a:pPr>
            <a:r>
              <a:rPr lang="en-US" sz="1600" dirty="0" smtClean="0"/>
              <a:t>Cartwright, N.C., et al. (2014). “</a:t>
            </a:r>
            <a:r>
              <a:rPr lang="en-US" sz="1600" dirty="0">
                <a:ea typeface="Calibri"/>
                <a:cs typeface="Calibri"/>
                <a:sym typeface="Calibri"/>
              </a:rPr>
              <a:t>Finding The Common Ground </a:t>
            </a:r>
            <a:r>
              <a:rPr lang="en-US" sz="1600" dirty="0" smtClean="0">
                <a:ea typeface="Calibri"/>
                <a:cs typeface="Calibri"/>
                <a:sym typeface="Calibri"/>
              </a:rPr>
              <a:t>for </a:t>
            </a:r>
            <a:r>
              <a:rPr lang="en-US" sz="1600" dirty="0">
                <a:ea typeface="Calibri"/>
                <a:cs typeface="Calibri"/>
                <a:sym typeface="Calibri"/>
              </a:rPr>
              <a:t>Teacher </a:t>
            </a:r>
            <a:r>
              <a:rPr lang="en-US" sz="1600" dirty="0" smtClean="0">
                <a:ea typeface="Calibri"/>
                <a:cs typeface="Calibri"/>
                <a:sym typeface="Calibri"/>
              </a:rPr>
              <a:t>Preparation: Understanding </a:t>
            </a:r>
            <a:r>
              <a:rPr lang="en-US" sz="1600" dirty="0">
                <a:ea typeface="Calibri"/>
                <a:cs typeface="Calibri"/>
                <a:sym typeface="Calibri"/>
              </a:rPr>
              <a:t>and Applying </a:t>
            </a:r>
            <a:r>
              <a:rPr lang="en-US" sz="1600" dirty="0" smtClean="0">
                <a:ea typeface="Calibri"/>
                <a:cs typeface="Calibri"/>
                <a:sym typeface="Calibri"/>
              </a:rPr>
              <a:t>Standards”. PowerPoint slides presented at Western Governors University, Elementary Education Team Meeting, October 2014.</a:t>
            </a:r>
            <a:endParaRPr lang="en-US" sz="1600" dirty="0" smtClean="0"/>
          </a:p>
          <a:p>
            <a:pPr marL="0" indent="0">
              <a:buNone/>
            </a:pPr>
            <a:endParaRPr lang="en-US" sz="1600" dirty="0" smtClean="0"/>
          </a:p>
          <a:p>
            <a:pPr marL="0" indent="0">
              <a:buNone/>
            </a:pPr>
            <a:r>
              <a:rPr lang="en-US" sz="1600" dirty="0" smtClean="0"/>
              <a:t>“Commonalities among the Practices in Science, Mathematics, and Language Arts” (2013). Retrieved from National Science Teachers Association website at </a:t>
            </a:r>
            <a:r>
              <a:rPr lang="en-US" sz="1600" dirty="0" smtClean="0">
                <a:hlinkClick r:id="rId3"/>
              </a:rPr>
              <a:t>http</a:t>
            </a:r>
            <a:r>
              <a:rPr lang="en-US" sz="1600" dirty="0">
                <a:hlinkClick r:id="rId3"/>
              </a:rPr>
              <a:t>://</a:t>
            </a:r>
            <a:r>
              <a:rPr lang="en-US" sz="1600" dirty="0" smtClean="0">
                <a:hlinkClick r:id="rId3"/>
              </a:rPr>
              <a:t>nstahosted.org/pdfs/ngss/PracticesVennDiagram.pdf</a:t>
            </a:r>
            <a:endParaRPr lang="en-US" sz="1600" dirty="0" smtClean="0"/>
          </a:p>
          <a:p>
            <a:pPr marL="0" indent="0">
              <a:buNone/>
            </a:pPr>
            <a:endParaRPr lang="en-US" sz="1600" dirty="0" smtClean="0"/>
          </a:p>
          <a:p>
            <a:pPr marL="0" indent="0">
              <a:buNone/>
            </a:pPr>
            <a:r>
              <a:rPr lang="en-US" sz="1600" dirty="0" smtClean="0"/>
              <a:t>Metlay, S.T., &amp; Schmidt, S. (2014). “NGSS Overview”. PowerPoint slides presented at Western Governors University, Secondary Education Science team Meeting, January 2014.</a:t>
            </a:r>
          </a:p>
          <a:p>
            <a:pPr marL="0" indent="0">
              <a:buNone/>
            </a:pPr>
            <a:endParaRPr lang="en-US" sz="1600" dirty="0"/>
          </a:p>
          <a:p>
            <a:pPr marL="0" indent="0">
              <a:buNone/>
            </a:pPr>
            <a:r>
              <a:rPr lang="en-US" sz="1600" dirty="0" smtClean="0"/>
              <a:t>Wilson, C. E. (2014). “The </a:t>
            </a:r>
            <a:r>
              <a:rPr lang="en-US" sz="1600" dirty="0"/>
              <a:t>Industries of </a:t>
            </a:r>
            <a:r>
              <a:rPr lang="en-US" sz="1600" dirty="0" smtClean="0"/>
              <a:t>Geoscience Graduates</a:t>
            </a:r>
            <a:r>
              <a:rPr lang="en-US" sz="1600" dirty="0"/>
              <a:t>’ First Jobs by Degree </a:t>
            </a:r>
            <a:r>
              <a:rPr lang="en-US" sz="1600" dirty="0" smtClean="0"/>
              <a:t>Field</a:t>
            </a:r>
            <a:r>
              <a:rPr lang="en-US" sz="1600" i="1" dirty="0" smtClean="0"/>
              <a:t>”. Geoscience Currents, 90</a:t>
            </a:r>
            <a:r>
              <a:rPr lang="en-US" sz="1600" dirty="0" smtClean="0"/>
              <a:t>. Retrieved from American </a:t>
            </a:r>
            <a:r>
              <a:rPr lang="en-US" sz="1600" dirty="0"/>
              <a:t>G</a:t>
            </a:r>
            <a:r>
              <a:rPr lang="en-US" sz="1600" dirty="0" smtClean="0"/>
              <a:t>eosciences Institute (AGI) website at  </a:t>
            </a:r>
            <a:r>
              <a:rPr lang="en-US" sz="1600" dirty="0" smtClean="0">
                <a:hlinkClick r:id="rId4"/>
              </a:rPr>
              <a:t>http</a:t>
            </a:r>
            <a:r>
              <a:rPr lang="en-US" sz="1600" dirty="0">
                <a:hlinkClick r:id="rId4"/>
              </a:rPr>
              <a:t>://</a:t>
            </a:r>
            <a:r>
              <a:rPr lang="en-US" sz="1600" dirty="0" smtClean="0">
                <a:hlinkClick r:id="rId4"/>
              </a:rPr>
              <a:t>www.americangeosciences.org/workforce/currents/industries-geoscience-graduates-first-jobs-degree-field</a:t>
            </a:r>
            <a:endParaRPr lang="en-US" sz="1600" dirty="0" smtClean="0"/>
          </a:p>
          <a:p>
            <a:pPr marL="0" indent="0">
              <a:buNone/>
            </a:pPr>
            <a:endParaRPr lang="en-US" sz="1600" dirty="0" smtClean="0"/>
          </a:p>
          <a:p>
            <a:pPr marL="0" indent="0">
              <a:buNone/>
            </a:pPr>
            <a:r>
              <a:rPr lang="en-US" sz="1600" dirty="0" smtClean="0"/>
              <a:t>Wilson, C.E. (2014). “Chosen Degree Fields of Geoscience Graduates in the 2013-2014 Academic Year”. </a:t>
            </a:r>
            <a:r>
              <a:rPr lang="en-US" sz="1600" i="1" dirty="0" smtClean="0"/>
              <a:t>Geoscience Current, 92</a:t>
            </a:r>
            <a:r>
              <a:rPr lang="en-US" sz="1600" dirty="0" smtClean="0"/>
              <a:t>. Retrieved from American Geosciences Institute (AGI</a:t>
            </a:r>
            <a:r>
              <a:rPr lang="en-US" sz="1600" dirty="0"/>
              <a:t>) website at </a:t>
            </a:r>
            <a:r>
              <a:rPr lang="en-US" sz="1600" dirty="0">
                <a:hlinkClick r:id="rId5"/>
              </a:rPr>
              <a:t>http://</a:t>
            </a:r>
            <a:r>
              <a:rPr lang="en-US" sz="1600" dirty="0" smtClean="0">
                <a:hlinkClick r:id="rId5"/>
              </a:rPr>
              <a:t>www.americangeosciences.org/workforce/currents/chosen-degree-fields-geoscience-graduates-2013-2014-academic-year</a:t>
            </a:r>
            <a:endParaRPr lang="en-US" sz="1600" dirty="0" smtClean="0"/>
          </a:p>
          <a:p>
            <a:pPr marL="0" indent="0">
              <a:buNone/>
            </a:pPr>
            <a:endParaRPr lang="en-US" sz="1600" dirty="0" smtClean="0"/>
          </a:p>
          <a:p>
            <a:pPr marL="0" indent="0">
              <a:buNone/>
            </a:pPr>
            <a:endParaRPr lang="en-US" sz="1600" dirty="0"/>
          </a:p>
        </p:txBody>
      </p:sp>
    </p:spTree>
    <p:extLst>
      <p:ext uri="{BB962C8B-B14F-4D97-AF65-F5344CB8AC3E}">
        <p14:creationId xmlns:p14="http://schemas.microsoft.com/office/powerpoint/2010/main" val="37362118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dirty="0" smtClean="0">
                <a:solidFill>
                  <a:schemeClr val="bg1"/>
                </a:solidFill>
              </a:rPr>
              <a:t>Our Challenge</a:t>
            </a:r>
            <a:endParaRPr lang="en-US" dirty="0">
              <a:solidFill>
                <a:schemeClr val="bg1"/>
              </a:solidFill>
            </a:endParaRPr>
          </a:p>
        </p:txBody>
      </p:sp>
      <p:sp>
        <p:nvSpPr>
          <p:cNvPr id="3" name="Content Placeholder 2"/>
          <p:cNvSpPr>
            <a:spLocks noGrp="1"/>
          </p:cNvSpPr>
          <p:nvPr>
            <p:ph idx="1"/>
          </p:nvPr>
        </p:nvSpPr>
        <p:spPr>
          <a:xfrm>
            <a:off x="0" y="614362"/>
            <a:ext cx="9144000" cy="5638800"/>
          </a:xfrm>
        </p:spPr>
        <p:txBody>
          <a:bodyPr>
            <a:noAutofit/>
          </a:bodyPr>
          <a:lstStyle/>
          <a:p>
            <a:pPr>
              <a:spcBef>
                <a:spcPts val="0"/>
              </a:spcBef>
              <a:buFont typeface="Wingdings" panose="05000000000000000000" pitchFamily="2" charset="2"/>
              <a:buChar char="Ø"/>
            </a:pPr>
            <a:r>
              <a:rPr lang="en-US" sz="2200" b="1" dirty="0" smtClean="0">
                <a:solidFill>
                  <a:srgbClr val="002060"/>
                </a:solidFill>
              </a:rPr>
              <a:t>Respectful discourse about education standards, including NGSS </a:t>
            </a:r>
            <a:endParaRPr lang="en-US" sz="2200" b="1" dirty="0">
              <a:solidFill>
                <a:srgbClr val="002060"/>
              </a:solidFill>
            </a:endParaRPr>
          </a:p>
          <a:p>
            <a:pPr lvl="1">
              <a:spcBef>
                <a:spcPts val="0"/>
              </a:spcBef>
              <a:buFont typeface="Wingdings" panose="05000000000000000000" pitchFamily="2" charset="2"/>
              <a:buChar char="Ø"/>
            </a:pPr>
            <a:r>
              <a:rPr lang="en-US" sz="2000" dirty="0" smtClean="0"/>
              <a:t>Collegiality, not controversy</a:t>
            </a:r>
          </a:p>
          <a:p>
            <a:pPr lvl="1">
              <a:spcBef>
                <a:spcPts val="0"/>
              </a:spcBef>
              <a:buFont typeface="Wingdings" panose="05000000000000000000" pitchFamily="2" charset="2"/>
              <a:buChar char="Ø"/>
            </a:pPr>
            <a:r>
              <a:rPr lang="en-US" sz="2000" dirty="0" smtClean="0"/>
              <a:t>Personalization by state, by student</a:t>
            </a:r>
          </a:p>
          <a:p>
            <a:pPr marL="457200" lvl="1" indent="0">
              <a:spcBef>
                <a:spcPts val="0"/>
              </a:spcBef>
              <a:buNone/>
            </a:pPr>
            <a:endParaRPr lang="en-US" sz="800" dirty="0" smtClean="0"/>
          </a:p>
          <a:p>
            <a:pPr>
              <a:spcBef>
                <a:spcPts val="0"/>
              </a:spcBef>
              <a:buFont typeface="Wingdings" panose="05000000000000000000" pitchFamily="2" charset="2"/>
              <a:buChar char="Ø"/>
            </a:pPr>
            <a:r>
              <a:rPr lang="en-US" sz="2000" b="1" dirty="0" smtClean="0">
                <a:solidFill>
                  <a:srgbClr val="002060"/>
                </a:solidFill>
              </a:rPr>
              <a:t>No national education </a:t>
            </a:r>
            <a:r>
              <a:rPr lang="en-US" sz="2000" b="1" dirty="0">
                <a:solidFill>
                  <a:srgbClr val="002060"/>
                </a:solidFill>
              </a:rPr>
              <a:t>standards: </a:t>
            </a:r>
            <a:r>
              <a:rPr lang="en-US" sz="2000" b="1" dirty="0" smtClean="0">
                <a:solidFill>
                  <a:srgbClr val="C00000"/>
                </a:solidFill>
              </a:rPr>
              <a:t>Necessary geosciences content &amp; skills </a:t>
            </a:r>
            <a:r>
              <a:rPr lang="en-US" sz="2000" b="1" dirty="0" smtClean="0">
                <a:solidFill>
                  <a:srgbClr val="002060"/>
                </a:solidFill>
              </a:rPr>
              <a:t>for Common </a:t>
            </a:r>
            <a:r>
              <a:rPr lang="en-US" sz="2000" b="1" dirty="0">
                <a:solidFill>
                  <a:srgbClr val="002060"/>
                </a:solidFill>
              </a:rPr>
              <a:t>Core </a:t>
            </a:r>
            <a:r>
              <a:rPr lang="en-US" sz="2000" b="1" dirty="0" smtClean="0">
                <a:solidFill>
                  <a:srgbClr val="002060"/>
                </a:solidFill>
              </a:rPr>
              <a:t>State Standards, NGSS, or individual state standards</a:t>
            </a:r>
          </a:p>
          <a:p>
            <a:pPr lvl="1">
              <a:spcBef>
                <a:spcPts val="0"/>
              </a:spcBef>
              <a:buFont typeface="Wingdings" panose="05000000000000000000" pitchFamily="2" charset="2"/>
              <a:buChar char="Ø"/>
            </a:pPr>
            <a:r>
              <a:rPr lang="en-US" sz="2000" dirty="0" smtClean="0"/>
              <a:t>No federal mandate but federal funding may influence state policies</a:t>
            </a:r>
          </a:p>
          <a:p>
            <a:pPr lvl="1">
              <a:spcBef>
                <a:spcPts val="0"/>
              </a:spcBef>
              <a:buFont typeface="Wingdings" panose="05000000000000000000" pitchFamily="2" charset="2"/>
              <a:buChar char="Ø"/>
            </a:pPr>
            <a:r>
              <a:rPr lang="en-US" sz="2000" dirty="0" smtClean="0"/>
              <a:t>Each state has own K-12 education standards</a:t>
            </a:r>
          </a:p>
          <a:p>
            <a:pPr lvl="2">
              <a:spcBef>
                <a:spcPts val="0"/>
              </a:spcBef>
              <a:buFont typeface="Wingdings" panose="05000000000000000000" pitchFamily="2" charset="2"/>
              <a:buChar char="Ø"/>
            </a:pPr>
            <a:r>
              <a:rPr lang="en-US" sz="2000" dirty="0" smtClean="0"/>
              <a:t>Some states are using transitional or temporary standards </a:t>
            </a:r>
          </a:p>
          <a:p>
            <a:pPr marL="457200" lvl="1" indent="0">
              <a:spcBef>
                <a:spcPts val="0"/>
              </a:spcBef>
              <a:buNone/>
            </a:pPr>
            <a:endParaRPr lang="en-US" sz="800" dirty="0" smtClean="0"/>
          </a:p>
          <a:p>
            <a:pPr>
              <a:spcBef>
                <a:spcPts val="0"/>
              </a:spcBef>
              <a:buFont typeface="Wingdings" panose="05000000000000000000" pitchFamily="2" charset="2"/>
              <a:buChar char="Ø"/>
            </a:pPr>
            <a:r>
              <a:rPr lang="en-US" sz="2000" b="1" dirty="0" smtClean="0">
                <a:solidFill>
                  <a:srgbClr val="002060"/>
                </a:solidFill>
              </a:rPr>
              <a:t>WGU must prepare teachers in all states/territories, regardless of state standards</a:t>
            </a:r>
          </a:p>
          <a:p>
            <a:pPr lvl="1">
              <a:spcBef>
                <a:spcPts val="0"/>
              </a:spcBef>
              <a:buFont typeface="Wingdings" panose="05000000000000000000" pitchFamily="2" charset="2"/>
              <a:buChar char="Ø"/>
            </a:pPr>
            <a:r>
              <a:rPr lang="en-US" sz="2000" dirty="0" smtClean="0"/>
              <a:t>WGU-Indiana students are held to different state standards and testing authorities than WGU-Washington students</a:t>
            </a:r>
          </a:p>
          <a:p>
            <a:pPr lvl="2">
              <a:spcBef>
                <a:spcPts val="0"/>
              </a:spcBef>
              <a:buFont typeface="Wingdings" panose="05000000000000000000" pitchFamily="2" charset="2"/>
              <a:buChar char="Ø"/>
            </a:pPr>
            <a:r>
              <a:rPr lang="en-US" sz="2000" dirty="0" smtClean="0"/>
              <a:t>What happens if students move to another state while at WGU? </a:t>
            </a:r>
          </a:p>
          <a:p>
            <a:pPr lvl="2">
              <a:spcBef>
                <a:spcPts val="0"/>
              </a:spcBef>
              <a:buFont typeface="Wingdings" panose="05000000000000000000" pitchFamily="2" charset="2"/>
              <a:buChar char="Ø"/>
            </a:pPr>
            <a:r>
              <a:rPr lang="en-US" sz="2000" dirty="0" smtClean="0"/>
              <a:t>Or standards change while students are enrolled?</a:t>
            </a:r>
          </a:p>
          <a:p>
            <a:pPr lvl="2">
              <a:spcBef>
                <a:spcPts val="0"/>
              </a:spcBef>
              <a:buFont typeface="Wingdings" panose="05000000000000000000" pitchFamily="2" charset="2"/>
              <a:buChar char="Ø"/>
            </a:pPr>
            <a:r>
              <a:rPr lang="en-US" sz="2000" dirty="0" smtClean="0"/>
              <a:t>Which licensure requirements are students held to?</a:t>
            </a:r>
          </a:p>
          <a:p>
            <a:pPr lvl="1">
              <a:spcBef>
                <a:spcPts val="0"/>
              </a:spcBef>
              <a:buFont typeface="Wingdings" panose="05000000000000000000" pitchFamily="2" charset="2"/>
              <a:buChar char="Ø"/>
            </a:pPr>
            <a:r>
              <a:rPr lang="en-US" sz="2000" b="1" dirty="0" smtClean="0">
                <a:solidFill>
                  <a:srgbClr val="C00000"/>
                </a:solidFill>
              </a:rPr>
              <a:t>How do students demonstrate competence as Earth sciences teachers?</a:t>
            </a:r>
          </a:p>
          <a:p>
            <a:pPr marL="0" indent="0">
              <a:spcBef>
                <a:spcPts val="0"/>
              </a:spcBef>
              <a:buNone/>
            </a:pPr>
            <a:endParaRPr lang="en-US" sz="800" dirty="0" smtClean="0"/>
          </a:p>
        </p:txBody>
      </p:sp>
      <p:sp>
        <p:nvSpPr>
          <p:cNvPr id="4" name="TextBox 3"/>
          <p:cNvSpPr txBox="1"/>
          <p:nvPr/>
        </p:nvSpPr>
        <p:spPr>
          <a:xfrm>
            <a:off x="152400" y="5545276"/>
            <a:ext cx="8839200" cy="707886"/>
          </a:xfrm>
          <a:prstGeom prst="rect">
            <a:avLst/>
          </a:prstGeom>
          <a:solidFill>
            <a:srgbClr val="002060"/>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2000" b="1" dirty="0"/>
              <a:t>How will WGU prepare our students to navigate this changing </a:t>
            </a:r>
            <a:r>
              <a:rPr lang="en-US" sz="2000" b="1" dirty="0" smtClean="0"/>
              <a:t>education </a:t>
            </a:r>
            <a:r>
              <a:rPr lang="en-US" sz="2000" b="1" dirty="0"/>
              <a:t>standards landscape successfully and to thrive in any educational environment</a:t>
            </a:r>
            <a:r>
              <a:rPr lang="en-US" sz="2000" b="1" dirty="0" smtClean="0"/>
              <a:t>?</a:t>
            </a:r>
            <a:endParaRPr lang="en-US" sz="2000" b="1" dirty="0"/>
          </a:p>
        </p:txBody>
      </p:sp>
    </p:spTree>
    <p:extLst>
      <p:ext uri="{BB962C8B-B14F-4D97-AF65-F5344CB8AC3E}">
        <p14:creationId xmlns:p14="http://schemas.microsoft.com/office/powerpoint/2010/main" val="3937188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8685" y="2218028"/>
            <a:ext cx="1445315" cy="1705944"/>
          </a:xfrm>
        </p:spPr>
        <p:txBody>
          <a:bodyPr>
            <a:noAutofit/>
          </a:bodyPr>
          <a:lstStyle/>
          <a:p>
            <a:pPr algn="l"/>
            <a:r>
              <a:rPr lang="en-US" sz="1600" dirty="0" smtClean="0"/>
              <a:t>Earth Sciences:</a:t>
            </a:r>
            <a:br>
              <a:rPr lang="en-US" sz="1600" dirty="0" smtClean="0"/>
            </a:br>
            <a:r>
              <a:rPr lang="en-US" sz="1600" dirty="0" smtClean="0"/>
              <a:t>Consistently high-need, especially for </a:t>
            </a:r>
            <a:br>
              <a:rPr lang="en-US" sz="1600" dirty="0" smtClean="0"/>
            </a:br>
            <a:r>
              <a:rPr lang="en-US" sz="1600" dirty="0" smtClean="0"/>
              <a:t>low income students </a:t>
            </a:r>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50254"/>
            <a:ext cx="5119909" cy="220774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4642518"/>
            <a:ext cx="4533900" cy="2196238"/>
          </a:xfrm>
          <a:prstGeom prst="rect">
            <a:avLst/>
          </a:prstGeom>
        </p:spPr>
      </p:pic>
      <p:pic>
        <p:nvPicPr>
          <p:cNvPr id="7" name="Picture 6"/>
          <p:cNvPicPr>
            <a:picLocks noChangeAspect="1"/>
          </p:cNvPicPr>
          <p:nvPr/>
        </p:nvPicPr>
        <p:blipFill rotWithShape="1">
          <a:blip r:embed="rId5"/>
          <a:srcRect b="55882"/>
          <a:stretch/>
        </p:blipFill>
        <p:spPr>
          <a:xfrm>
            <a:off x="0" y="680148"/>
            <a:ext cx="7698685" cy="3224580"/>
          </a:xfrm>
          <a:prstGeom prst="rect">
            <a:avLst/>
          </a:prstGeom>
        </p:spPr>
      </p:pic>
      <p:sp>
        <p:nvSpPr>
          <p:cNvPr id="8" name="TextBox 7"/>
          <p:cNvSpPr txBox="1"/>
          <p:nvPr/>
        </p:nvSpPr>
        <p:spPr>
          <a:xfrm>
            <a:off x="0" y="32506"/>
            <a:ext cx="9144000" cy="553998"/>
          </a:xfrm>
          <a:prstGeom prst="rect">
            <a:avLst/>
          </a:prstGeom>
          <a:noFill/>
        </p:spPr>
        <p:txBody>
          <a:bodyPr wrap="square" rtlCol="0">
            <a:spAutoFit/>
          </a:bodyPr>
          <a:lstStyle/>
          <a:p>
            <a:pPr algn="ctr"/>
            <a:r>
              <a:rPr lang="en-US" sz="3000" dirty="0" smtClean="0">
                <a:solidFill>
                  <a:schemeClr val="bg1"/>
                </a:solidFill>
              </a:rPr>
              <a:t>Geoscience Education: U.S. Graduates equal Hires</a:t>
            </a:r>
            <a:endParaRPr lang="en-US" sz="3000" dirty="0">
              <a:solidFill>
                <a:schemeClr val="bg1"/>
              </a:solidFill>
            </a:endParaRPr>
          </a:p>
        </p:txBody>
      </p:sp>
      <p:sp>
        <p:nvSpPr>
          <p:cNvPr id="9" name="TextBox 8"/>
          <p:cNvSpPr txBox="1"/>
          <p:nvPr/>
        </p:nvSpPr>
        <p:spPr>
          <a:xfrm>
            <a:off x="0" y="3923972"/>
            <a:ext cx="9144000" cy="707886"/>
          </a:xfrm>
          <a:prstGeom prst="rect">
            <a:avLst/>
          </a:prstGeom>
          <a:solidFill>
            <a:srgbClr val="002060"/>
          </a:solidFill>
        </p:spPr>
        <p:style>
          <a:lnRef idx="0">
            <a:schemeClr val="dk1"/>
          </a:lnRef>
          <a:fillRef idx="3">
            <a:schemeClr val="dk1"/>
          </a:fillRef>
          <a:effectRef idx="3">
            <a:schemeClr val="dk1"/>
          </a:effectRef>
          <a:fontRef idx="minor">
            <a:schemeClr val="lt1"/>
          </a:fontRef>
        </p:style>
        <p:txBody>
          <a:bodyPr wrap="square" rtlCol="0">
            <a:spAutoFit/>
          </a:bodyPr>
          <a:lstStyle/>
          <a:p>
            <a:r>
              <a:rPr lang="en-US" sz="2000" b="1" dirty="0" smtClean="0"/>
              <a:t>NGSS will only increase need for Geoscience Educators in K-12 over next 5 years</a:t>
            </a:r>
          </a:p>
          <a:p>
            <a:pPr marL="285750" indent="-285750">
              <a:buFont typeface="Wingdings" panose="05000000000000000000" pitchFamily="2" charset="2"/>
              <a:buChar char="Ø"/>
            </a:pPr>
            <a:r>
              <a:rPr lang="en-US" sz="2000" dirty="0" smtClean="0"/>
              <a:t>Public, private, charter, online, homeschool</a:t>
            </a:r>
          </a:p>
        </p:txBody>
      </p:sp>
      <p:pic>
        <p:nvPicPr>
          <p:cNvPr id="6" name="Picture 5"/>
          <p:cNvPicPr>
            <a:picLocks noChangeAspect="1"/>
          </p:cNvPicPr>
          <p:nvPr/>
        </p:nvPicPr>
        <p:blipFill>
          <a:blip r:embed="rId6"/>
          <a:stretch>
            <a:fillRect/>
          </a:stretch>
        </p:blipFill>
        <p:spPr>
          <a:xfrm>
            <a:off x="6852045" y="687425"/>
            <a:ext cx="2296717" cy="1500942"/>
          </a:xfrm>
          <a:prstGeom prst="rect">
            <a:avLst/>
          </a:prstGeom>
        </p:spPr>
      </p:pic>
    </p:spTree>
    <p:extLst>
      <p:ext uri="{BB962C8B-B14F-4D97-AF65-F5344CB8AC3E}">
        <p14:creationId xmlns:p14="http://schemas.microsoft.com/office/powerpoint/2010/main" val="29484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Autofit/>
          </a:bodyPr>
          <a:lstStyle/>
          <a:p>
            <a:r>
              <a:rPr lang="en-US" sz="3600" dirty="0" smtClean="0">
                <a:solidFill>
                  <a:schemeClr val="bg1"/>
                </a:solidFill>
              </a:rPr>
              <a:t>WGU Graduation Rates in Secondary Science</a:t>
            </a:r>
            <a:endParaRPr lang="en-US" sz="3600" dirty="0">
              <a:solidFill>
                <a:schemeClr val="bg1"/>
              </a:solidFill>
            </a:endParaRPr>
          </a:p>
        </p:txBody>
      </p:sp>
      <p:sp>
        <p:nvSpPr>
          <p:cNvPr id="4" name="Content Placeholder 3"/>
          <p:cNvSpPr>
            <a:spLocks noGrp="1"/>
          </p:cNvSpPr>
          <p:nvPr>
            <p:ph idx="1"/>
          </p:nvPr>
        </p:nvSpPr>
        <p:spPr>
          <a:xfrm>
            <a:off x="0" y="762000"/>
            <a:ext cx="9144000" cy="1219199"/>
          </a:xfrm>
        </p:spPr>
        <p:txBody>
          <a:bodyPr>
            <a:normAutofit fontScale="92500" lnSpcReduction="10000"/>
          </a:bodyPr>
          <a:lstStyle/>
          <a:p>
            <a:pPr marL="0" indent="0">
              <a:buNone/>
            </a:pPr>
            <a:r>
              <a:rPr lang="en-US" sz="2400" b="1" dirty="0" smtClean="0"/>
              <a:t>22% of graduates </a:t>
            </a:r>
            <a:r>
              <a:rPr lang="en-US" sz="2400" dirty="0" smtClean="0"/>
              <a:t>in FY2014 from Secondary Science Education at </a:t>
            </a:r>
          </a:p>
          <a:p>
            <a:pPr marL="0" indent="0">
              <a:buNone/>
            </a:pPr>
            <a:r>
              <a:rPr lang="en-US" sz="2400" dirty="0" smtClean="0"/>
              <a:t>Western Governors University </a:t>
            </a:r>
            <a:r>
              <a:rPr lang="en-US" sz="2400" b="1" dirty="0" smtClean="0"/>
              <a:t>emphasized Earth and Space Sciences content </a:t>
            </a:r>
            <a:endParaRPr lang="en-US" sz="2400" b="1" dirty="0"/>
          </a:p>
          <a:p>
            <a:pPr>
              <a:buFont typeface="Wingdings" panose="05000000000000000000" pitchFamily="2" charset="2"/>
              <a:buChar char="Ø"/>
            </a:pPr>
            <a:r>
              <a:rPr lang="en-US" sz="2400" dirty="0" smtClean="0"/>
              <a:t>Direct use in Middle School or High School classrooms</a:t>
            </a:r>
            <a:endParaRPr lang="en-US" sz="2400" dirty="0"/>
          </a:p>
        </p:txBody>
      </p:sp>
      <p:graphicFrame>
        <p:nvGraphicFramePr>
          <p:cNvPr id="5" name="Chart 4"/>
          <p:cNvGraphicFramePr>
            <a:graphicFrameLocks/>
          </p:cNvGraphicFramePr>
          <p:nvPr>
            <p:extLst>
              <p:ext uri="{D42A27DB-BD31-4B8C-83A1-F6EECF244321}">
                <p14:modId xmlns:p14="http://schemas.microsoft.com/office/powerpoint/2010/main" val="2054169041"/>
              </p:ext>
            </p:extLst>
          </p:nvPr>
        </p:nvGraphicFramePr>
        <p:xfrm>
          <a:off x="38100" y="2081210"/>
          <a:ext cx="5410200" cy="34004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1394727687"/>
              </p:ext>
            </p:extLst>
          </p:nvPr>
        </p:nvGraphicFramePr>
        <p:xfrm>
          <a:off x="4572000" y="2133599"/>
          <a:ext cx="5334000" cy="3657601"/>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p:cNvSpPr txBox="1"/>
          <p:nvPr/>
        </p:nvSpPr>
        <p:spPr>
          <a:xfrm>
            <a:off x="457200" y="5486400"/>
            <a:ext cx="4648200" cy="1292662"/>
          </a:xfrm>
          <a:prstGeom prst="rect">
            <a:avLst/>
          </a:prstGeom>
          <a:noFill/>
        </p:spPr>
        <p:txBody>
          <a:bodyPr wrap="square" rtlCol="0">
            <a:spAutoFit/>
          </a:bodyPr>
          <a:lstStyle/>
          <a:p>
            <a:r>
              <a:rPr lang="en-US" sz="1300" dirty="0" smtClean="0"/>
              <a:t>Middle = Middle School Science (grades 5-9)</a:t>
            </a:r>
          </a:p>
          <a:p>
            <a:r>
              <a:rPr lang="en-US" sz="1300" dirty="0" smtClean="0"/>
              <a:t>MATS = Master of Arts in Teaching, Science</a:t>
            </a:r>
          </a:p>
          <a:p>
            <a:r>
              <a:rPr lang="en-US" sz="1300" dirty="0" smtClean="0"/>
              <a:t>PBTP = Post-Baccalaureate </a:t>
            </a:r>
            <a:r>
              <a:rPr lang="en-US" sz="1300" dirty="0"/>
              <a:t>T</a:t>
            </a:r>
            <a:r>
              <a:rPr lang="en-US" sz="1300" dirty="0" smtClean="0"/>
              <a:t>eacher Preparation</a:t>
            </a:r>
          </a:p>
          <a:p>
            <a:endParaRPr lang="en-US" sz="1300" dirty="0"/>
          </a:p>
          <a:p>
            <a:r>
              <a:rPr lang="en-US" sz="1300" dirty="0" smtClean="0"/>
              <a:t>MATS &amp; PBTP programs provide credentials for endorsement in general or specific sciences</a:t>
            </a:r>
            <a:endParaRPr lang="en-US" sz="1300" dirty="0"/>
          </a:p>
        </p:txBody>
      </p:sp>
      <p:sp>
        <p:nvSpPr>
          <p:cNvPr id="8" name="TextBox 7"/>
          <p:cNvSpPr txBox="1"/>
          <p:nvPr/>
        </p:nvSpPr>
        <p:spPr>
          <a:xfrm>
            <a:off x="5486400" y="5715000"/>
            <a:ext cx="4038600" cy="492443"/>
          </a:xfrm>
          <a:prstGeom prst="rect">
            <a:avLst/>
          </a:prstGeom>
          <a:noFill/>
        </p:spPr>
        <p:txBody>
          <a:bodyPr wrap="square" rtlCol="0">
            <a:spAutoFit/>
          </a:bodyPr>
          <a:lstStyle/>
          <a:p>
            <a:r>
              <a:rPr lang="en-US" sz="1300" dirty="0" smtClean="0"/>
              <a:t>Biology, Chemistry, Geosciences, Physics programs </a:t>
            </a:r>
          </a:p>
          <a:p>
            <a:r>
              <a:rPr lang="en-US" sz="1300" dirty="0" smtClean="0"/>
              <a:t>= grades 5-12, emphasis on high school content</a:t>
            </a:r>
            <a:endParaRPr lang="en-US" sz="1300" dirty="0"/>
          </a:p>
        </p:txBody>
      </p:sp>
    </p:spTree>
    <p:extLst>
      <p:ext uri="{BB962C8B-B14F-4D97-AF65-F5344CB8AC3E}">
        <p14:creationId xmlns:p14="http://schemas.microsoft.com/office/powerpoint/2010/main" val="41259345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12"/>
            <a:ext cx="9144000" cy="661988"/>
          </a:xfrm>
        </p:spPr>
        <p:txBody>
          <a:bodyPr>
            <a:noAutofit/>
          </a:bodyPr>
          <a:lstStyle/>
          <a:p>
            <a:r>
              <a:rPr lang="en-US" sz="3600" dirty="0" smtClean="0">
                <a:solidFill>
                  <a:schemeClr val="bg1"/>
                </a:solidFill>
              </a:rPr>
              <a:t>Discussing NGSS &amp; Education </a:t>
            </a:r>
            <a:r>
              <a:rPr lang="en-US" sz="3600" dirty="0">
                <a:solidFill>
                  <a:schemeClr val="bg1"/>
                </a:solidFill>
              </a:rPr>
              <a:t>S</a:t>
            </a:r>
            <a:r>
              <a:rPr lang="en-US" sz="3600" dirty="0" smtClean="0">
                <a:solidFill>
                  <a:schemeClr val="bg1"/>
                </a:solidFill>
              </a:rPr>
              <a:t>tandards</a:t>
            </a:r>
            <a:endParaRPr lang="en-US" sz="3600" dirty="0">
              <a:solidFill>
                <a:schemeClr val="bg1"/>
              </a:solidFill>
            </a:endParaRPr>
          </a:p>
        </p:txBody>
      </p:sp>
      <p:sp>
        <p:nvSpPr>
          <p:cNvPr id="3" name="Content Placeholder 2"/>
          <p:cNvSpPr>
            <a:spLocks noGrp="1"/>
          </p:cNvSpPr>
          <p:nvPr>
            <p:ph idx="1"/>
          </p:nvPr>
        </p:nvSpPr>
        <p:spPr>
          <a:xfrm>
            <a:off x="28574" y="685800"/>
            <a:ext cx="9115425" cy="6019800"/>
          </a:xfrm>
        </p:spPr>
        <p:txBody>
          <a:bodyPr>
            <a:normAutofit fontScale="77500" lnSpcReduction="20000"/>
          </a:bodyPr>
          <a:lstStyle/>
          <a:p>
            <a:pPr marL="0" indent="0">
              <a:buNone/>
            </a:pPr>
            <a:r>
              <a:rPr lang="en-US" sz="2800" dirty="0" smtClean="0"/>
              <a:t>2014: Independent of each other, WGU faculty began researching and discussing discipline-specific </a:t>
            </a:r>
            <a:r>
              <a:rPr lang="en-US" sz="2800" dirty="0"/>
              <a:t>e</a:t>
            </a:r>
            <a:r>
              <a:rPr lang="en-US" sz="2800" dirty="0" smtClean="0"/>
              <a:t>ducation </a:t>
            </a:r>
            <a:r>
              <a:rPr lang="en-US" sz="2800" dirty="0" smtClean="0"/>
              <a:t>standards. Presentations titled:</a:t>
            </a:r>
            <a:endParaRPr lang="en-US" sz="2800" dirty="0" smtClean="0"/>
          </a:p>
          <a:p>
            <a:pPr lvl="1">
              <a:buFont typeface="Wingdings" panose="05000000000000000000" pitchFamily="2" charset="2"/>
              <a:buChar char="Ø"/>
            </a:pPr>
            <a:r>
              <a:rPr lang="en-US" sz="2600" dirty="0" smtClean="0">
                <a:solidFill>
                  <a:srgbClr val="002060"/>
                </a:solidFill>
              </a:rPr>
              <a:t>January: “</a:t>
            </a:r>
            <a:r>
              <a:rPr lang="en-US" sz="2600" b="1" i="1" dirty="0" smtClean="0">
                <a:solidFill>
                  <a:srgbClr val="002060"/>
                </a:solidFill>
              </a:rPr>
              <a:t>NGSS Overview</a:t>
            </a:r>
            <a:r>
              <a:rPr lang="en-US" sz="2600" dirty="0" smtClean="0">
                <a:solidFill>
                  <a:srgbClr val="002060"/>
                </a:solidFill>
              </a:rPr>
              <a:t>” to Secondary Science</a:t>
            </a:r>
          </a:p>
          <a:p>
            <a:pPr lvl="1">
              <a:buFont typeface="Wingdings" panose="05000000000000000000" pitchFamily="2" charset="2"/>
              <a:buChar char="Ø"/>
            </a:pPr>
            <a:r>
              <a:rPr lang="en-US" sz="2600" dirty="0" smtClean="0">
                <a:solidFill>
                  <a:srgbClr val="002060"/>
                </a:solidFill>
              </a:rPr>
              <a:t>April: “</a:t>
            </a:r>
            <a:r>
              <a:rPr lang="en-US" sz="2600" b="1" i="1" dirty="0">
                <a:solidFill>
                  <a:srgbClr val="002060"/>
                </a:solidFill>
              </a:rPr>
              <a:t>Finding The Common </a:t>
            </a:r>
            <a:r>
              <a:rPr lang="en-US" sz="2600" b="1" i="1" dirty="0" smtClean="0">
                <a:solidFill>
                  <a:srgbClr val="002060"/>
                </a:solidFill>
              </a:rPr>
              <a:t>Ground” </a:t>
            </a:r>
            <a:r>
              <a:rPr lang="en-US" sz="2600" dirty="0" smtClean="0">
                <a:solidFill>
                  <a:srgbClr val="002060"/>
                </a:solidFill>
              </a:rPr>
              <a:t>sandwich seminar </a:t>
            </a:r>
          </a:p>
          <a:p>
            <a:pPr lvl="1">
              <a:buFont typeface="Wingdings" panose="05000000000000000000" pitchFamily="2" charset="2"/>
              <a:buChar char="Ø"/>
            </a:pPr>
            <a:r>
              <a:rPr lang="en-US" sz="2600" dirty="0" smtClean="0">
                <a:solidFill>
                  <a:srgbClr val="002060"/>
                </a:solidFill>
              </a:rPr>
              <a:t>August: “</a:t>
            </a:r>
            <a:r>
              <a:rPr lang="en-US" sz="2600" b="1" i="1" dirty="0">
                <a:solidFill>
                  <a:srgbClr val="002060"/>
                </a:solidFill>
              </a:rPr>
              <a:t>The Common Core Curriculum</a:t>
            </a:r>
            <a:r>
              <a:rPr lang="en-US" sz="2600" b="1" i="1" dirty="0" smtClean="0">
                <a:solidFill>
                  <a:srgbClr val="002060"/>
                </a:solidFill>
              </a:rPr>
              <a:t>?</a:t>
            </a:r>
            <a:r>
              <a:rPr lang="en-US" sz="2600" dirty="0" smtClean="0">
                <a:solidFill>
                  <a:srgbClr val="002060"/>
                </a:solidFill>
              </a:rPr>
              <a:t>” to Secondary Math</a:t>
            </a:r>
          </a:p>
          <a:p>
            <a:pPr marL="0" indent="0">
              <a:buNone/>
            </a:pPr>
            <a:r>
              <a:rPr lang="en-US" sz="2800" dirty="0" smtClean="0"/>
              <a:t>We began to coordinate during the summer, co-presenting by </a:t>
            </a:r>
            <a:r>
              <a:rPr lang="en-US" sz="2800" dirty="0" smtClean="0"/>
              <a:t>autumn:</a:t>
            </a:r>
            <a:endParaRPr lang="en-US" sz="2800" dirty="0" smtClean="0"/>
          </a:p>
          <a:p>
            <a:pPr lvl="1">
              <a:buFont typeface="Wingdings" panose="05000000000000000000" pitchFamily="2" charset="2"/>
              <a:buChar char="Ø"/>
            </a:pPr>
            <a:r>
              <a:rPr lang="en-US" sz="2600" dirty="0" smtClean="0">
                <a:solidFill>
                  <a:srgbClr val="003300"/>
                </a:solidFill>
              </a:rPr>
              <a:t>Sept: “</a:t>
            </a:r>
            <a:r>
              <a:rPr lang="en-US" sz="2600" b="1" i="1" dirty="0" smtClean="0">
                <a:solidFill>
                  <a:srgbClr val="003300"/>
                </a:solidFill>
              </a:rPr>
              <a:t>Teaching Educational Standards: Common Core and Next Generation Science Standards</a:t>
            </a:r>
            <a:r>
              <a:rPr lang="en-US" sz="2600" dirty="0" smtClean="0">
                <a:solidFill>
                  <a:srgbClr val="003300"/>
                </a:solidFill>
              </a:rPr>
              <a:t>” to Secondary Education </a:t>
            </a:r>
          </a:p>
          <a:p>
            <a:pPr lvl="2">
              <a:buFont typeface="Wingdings" panose="05000000000000000000" pitchFamily="2" charset="2"/>
              <a:buChar char="Ø"/>
            </a:pPr>
            <a:r>
              <a:rPr lang="en-US" sz="2300" dirty="0">
                <a:solidFill>
                  <a:srgbClr val="003300"/>
                </a:solidFill>
              </a:rPr>
              <a:t>S</a:t>
            </a:r>
            <a:r>
              <a:rPr lang="en-US" sz="2300" dirty="0" smtClean="0">
                <a:solidFill>
                  <a:srgbClr val="003300"/>
                </a:solidFill>
              </a:rPr>
              <a:t>cience, Math, all graduate programs </a:t>
            </a:r>
            <a:r>
              <a:rPr lang="en-US" sz="2300" dirty="0" smtClean="0">
                <a:solidFill>
                  <a:srgbClr val="003300"/>
                </a:solidFill>
              </a:rPr>
              <a:t>such as</a:t>
            </a:r>
            <a:r>
              <a:rPr lang="en-US" sz="2300" dirty="0" smtClean="0">
                <a:solidFill>
                  <a:srgbClr val="003300"/>
                </a:solidFill>
              </a:rPr>
              <a:t> </a:t>
            </a:r>
            <a:r>
              <a:rPr lang="en-US" sz="2300" dirty="0" smtClean="0">
                <a:solidFill>
                  <a:srgbClr val="003300"/>
                </a:solidFill>
              </a:rPr>
              <a:t>Educational Leadership</a:t>
            </a:r>
          </a:p>
          <a:p>
            <a:pPr lvl="1">
              <a:buFont typeface="Wingdings" panose="05000000000000000000" pitchFamily="2" charset="2"/>
              <a:buChar char="Ø"/>
            </a:pPr>
            <a:r>
              <a:rPr lang="en-US" sz="2600" dirty="0" smtClean="0">
                <a:solidFill>
                  <a:srgbClr val="003300"/>
                </a:solidFill>
              </a:rPr>
              <a:t>Oct: “</a:t>
            </a:r>
            <a:r>
              <a:rPr lang="en-US" sz="2600" b="1" i="1" dirty="0">
                <a:solidFill>
                  <a:srgbClr val="003300"/>
                </a:solidFill>
              </a:rPr>
              <a:t>Finding The Common Ground for Teacher Preparation:</a:t>
            </a:r>
            <a:br>
              <a:rPr lang="en-US" sz="2600" b="1" i="1" dirty="0">
                <a:solidFill>
                  <a:srgbClr val="003300"/>
                </a:solidFill>
              </a:rPr>
            </a:br>
            <a:r>
              <a:rPr lang="en-US" sz="2600" b="1" i="1" dirty="0">
                <a:solidFill>
                  <a:srgbClr val="003300"/>
                </a:solidFill>
              </a:rPr>
              <a:t>Understanding and Applying </a:t>
            </a:r>
            <a:r>
              <a:rPr lang="en-US" sz="2600" b="1" i="1" dirty="0" smtClean="0">
                <a:solidFill>
                  <a:srgbClr val="003300"/>
                </a:solidFill>
              </a:rPr>
              <a:t>Standards” </a:t>
            </a:r>
            <a:r>
              <a:rPr lang="en-US" sz="2600" dirty="0" smtClean="0">
                <a:solidFill>
                  <a:srgbClr val="003300"/>
                </a:solidFill>
              </a:rPr>
              <a:t>to Elementary Education</a:t>
            </a:r>
          </a:p>
          <a:p>
            <a:pPr marL="0" indent="0">
              <a:buNone/>
            </a:pPr>
            <a:endParaRPr lang="en-US" sz="2800" dirty="0" smtClean="0"/>
          </a:p>
          <a:p>
            <a:pPr marL="0" lvl="0" indent="0" fontAlgn="base">
              <a:buNone/>
            </a:pPr>
            <a:r>
              <a:rPr lang="en-US" sz="2800" b="1" dirty="0" smtClean="0"/>
              <a:t>Education </a:t>
            </a:r>
            <a:r>
              <a:rPr lang="en-US" sz="2800" b="1" dirty="0"/>
              <a:t>Standards affect </a:t>
            </a:r>
            <a:r>
              <a:rPr lang="en-US" sz="2800" b="1" dirty="0" smtClean="0"/>
              <a:t>all </a:t>
            </a:r>
            <a:r>
              <a:rPr lang="en-US" sz="2800" b="1" dirty="0"/>
              <a:t>our teacher candidates </a:t>
            </a:r>
            <a:r>
              <a:rPr lang="en-US" sz="2800" b="1" dirty="0" smtClean="0"/>
              <a:t>and teachers of record:</a:t>
            </a:r>
            <a:endParaRPr lang="en-US" sz="2800" b="1" dirty="0"/>
          </a:p>
          <a:p>
            <a:pPr fontAlgn="base">
              <a:buFont typeface="Wingdings" panose="05000000000000000000" pitchFamily="2" charset="2"/>
              <a:buChar char="Ø"/>
            </a:pPr>
            <a:r>
              <a:rPr lang="en-US" sz="2800" dirty="0" smtClean="0"/>
              <a:t>Job </a:t>
            </a:r>
            <a:r>
              <a:rPr lang="en-US" sz="2800" dirty="0"/>
              <a:t>interviewing</a:t>
            </a:r>
          </a:p>
          <a:p>
            <a:pPr fontAlgn="base">
              <a:buFont typeface="Wingdings" panose="05000000000000000000" pitchFamily="2" charset="2"/>
              <a:buChar char="Ø"/>
            </a:pPr>
            <a:r>
              <a:rPr lang="en-US" sz="2800" dirty="0" smtClean="0"/>
              <a:t>Lesson planning</a:t>
            </a:r>
          </a:p>
          <a:p>
            <a:pPr fontAlgn="base">
              <a:buFont typeface="Wingdings" panose="05000000000000000000" pitchFamily="2" charset="2"/>
              <a:buChar char="Ø"/>
            </a:pPr>
            <a:r>
              <a:rPr lang="en-US" sz="2800" dirty="0" smtClean="0"/>
              <a:t>Effective teaching</a:t>
            </a:r>
            <a:endParaRPr lang="en-US" sz="2800" dirty="0"/>
          </a:p>
          <a:p>
            <a:pPr fontAlgn="base">
              <a:buFont typeface="Wingdings" panose="05000000000000000000" pitchFamily="2" charset="2"/>
              <a:buChar char="Ø"/>
            </a:pPr>
            <a:r>
              <a:rPr lang="en-US" sz="2800" dirty="0" smtClean="0"/>
              <a:t>Agent of change within school or school district</a:t>
            </a:r>
            <a:endParaRPr lang="en-US" sz="2800" dirty="0"/>
          </a:p>
          <a:p>
            <a:pPr fontAlgn="base">
              <a:buFont typeface="Wingdings" panose="05000000000000000000" pitchFamily="2" charset="2"/>
              <a:buChar char="Ø"/>
            </a:pPr>
            <a:r>
              <a:rPr lang="en-US" sz="2800" b="1" dirty="0" smtClean="0"/>
              <a:t>Decision-making re: adopting or implementing standards</a:t>
            </a:r>
            <a:endParaRPr lang="en-US" sz="2800" b="1" dirty="0"/>
          </a:p>
          <a:p>
            <a:pPr marL="0" indent="0">
              <a:buNone/>
            </a:pPr>
            <a:endParaRPr lang="en-US" dirty="0"/>
          </a:p>
        </p:txBody>
      </p:sp>
    </p:spTree>
    <p:extLst>
      <p:ext uri="{BB962C8B-B14F-4D97-AF65-F5344CB8AC3E}">
        <p14:creationId xmlns:p14="http://schemas.microsoft.com/office/powerpoint/2010/main" val="154736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20199" cy="609600"/>
          </a:xfrm>
        </p:spPr>
        <p:txBody>
          <a:bodyPr>
            <a:noAutofit/>
          </a:bodyPr>
          <a:lstStyle/>
          <a:p>
            <a:r>
              <a:rPr lang="en-US" sz="3600" dirty="0" smtClean="0">
                <a:solidFill>
                  <a:schemeClr val="bg1"/>
                </a:solidFill>
              </a:rPr>
              <a:t>Integrated Approach to Education Standards</a:t>
            </a:r>
            <a:endParaRPr lang="en-US" sz="3600" dirty="0">
              <a:solidFill>
                <a:schemeClr val="bg1"/>
              </a:solidFill>
            </a:endParaRPr>
          </a:p>
        </p:txBody>
      </p:sp>
      <p:pic>
        <p:nvPicPr>
          <p:cNvPr id="4" name="Picture 3"/>
          <p:cNvPicPr>
            <a:picLocks noChangeAspect="1"/>
          </p:cNvPicPr>
          <p:nvPr/>
        </p:nvPicPr>
        <p:blipFill>
          <a:blip r:embed="rId3"/>
          <a:stretch>
            <a:fillRect/>
          </a:stretch>
        </p:blipFill>
        <p:spPr>
          <a:xfrm>
            <a:off x="0" y="613893"/>
            <a:ext cx="5686767" cy="4267200"/>
          </a:xfrm>
          <a:prstGeom prst="rect">
            <a:avLst/>
          </a:prstGeom>
        </p:spPr>
      </p:pic>
      <p:sp>
        <p:nvSpPr>
          <p:cNvPr id="10" name="Rectangle 9"/>
          <p:cNvSpPr/>
          <p:nvPr/>
        </p:nvSpPr>
        <p:spPr>
          <a:xfrm>
            <a:off x="5817703" y="1295400"/>
            <a:ext cx="3352055" cy="1754326"/>
          </a:xfrm>
          <a:prstGeom prst="rect">
            <a:avLst/>
          </a:prstGeom>
        </p:spPr>
        <p:txBody>
          <a:bodyPr wrap="square">
            <a:spAutoFit/>
          </a:bodyPr>
          <a:lstStyle/>
          <a:p>
            <a:pPr fontAlgn="base"/>
            <a:r>
              <a:rPr lang="en-US" dirty="0" smtClean="0">
                <a:solidFill>
                  <a:srgbClr val="002060"/>
                </a:solidFill>
              </a:rPr>
              <a:t>Standards </a:t>
            </a:r>
            <a:r>
              <a:rPr lang="en-US" dirty="0">
                <a:solidFill>
                  <a:srgbClr val="002060"/>
                </a:solidFill>
              </a:rPr>
              <a:t>inform </a:t>
            </a:r>
            <a:r>
              <a:rPr lang="en-US" dirty="0" smtClean="0">
                <a:solidFill>
                  <a:srgbClr val="002060"/>
                </a:solidFill>
              </a:rPr>
              <a:t>expectations</a:t>
            </a:r>
          </a:p>
          <a:p>
            <a:pPr marL="285750" indent="-285750" fontAlgn="base">
              <a:buFont typeface="Wingdings" panose="05000000000000000000" pitchFamily="2" charset="2"/>
              <a:buChar char="Ø"/>
            </a:pPr>
            <a:r>
              <a:rPr lang="en-US" dirty="0" smtClean="0">
                <a:solidFill>
                  <a:srgbClr val="002060"/>
                </a:solidFill>
              </a:rPr>
              <a:t>Curriculum</a:t>
            </a:r>
            <a:r>
              <a:rPr lang="en-US" dirty="0">
                <a:solidFill>
                  <a:srgbClr val="002060"/>
                </a:solidFill>
              </a:rPr>
              <a:t>, Testing </a:t>
            </a:r>
            <a:endParaRPr lang="en-US" dirty="0" smtClean="0">
              <a:solidFill>
                <a:srgbClr val="002060"/>
              </a:solidFill>
            </a:endParaRPr>
          </a:p>
          <a:p>
            <a:pPr fontAlgn="base">
              <a:buFont typeface="Wingdings" panose="05000000000000000000" pitchFamily="2" charset="2"/>
              <a:buChar char="Ø"/>
            </a:pPr>
            <a:r>
              <a:rPr lang="en-US" dirty="0" smtClean="0">
                <a:solidFill>
                  <a:srgbClr val="002060"/>
                </a:solidFill>
              </a:rPr>
              <a:t>  Individual </a:t>
            </a:r>
            <a:r>
              <a:rPr lang="en-US" dirty="0">
                <a:solidFill>
                  <a:srgbClr val="002060"/>
                </a:solidFill>
              </a:rPr>
              <a:t>Education </a:t>
            </a:r>
            <a:r>
              <a:rPr lang="en-US" dirty="0" smtClean="0">
                <a:solidFill>
                  <a:srgbClr val="002060"/>
                </a:solidFill>
              </a:rPr>
              <a:t>Plans</a:t>
            </a:r>
          </a:p>
          <a:p>
            <a:pPr lvl="1" fontAlgn="base">
              <a:buFont typeface="Wingdings" panose="05000000000000000000" pitchFamily="2" charset="2"/>
              <a:buChar char="Ø"/>
            </a:pPr>
            <a:r>
              <a:rPr lang="en-US" dirty="0">
                <a:solidFill>
                  <a:srgbClr val="002060"/>
                </a:solidFill>
              </a:rPr>
              <a:t> </a:t>
            </a:r>
            <a:r>
              <a:rPr lang="en-US" dirty="0" smtClean="0">
                <a:solidFill>
                  <a:srgbClr val="002060"/>
                </a:solidFill>
              </a:rPr>
              <a:t>Diversity issues:</a:t>
            </a:r>
          </a:p>
          <a:p>
            <a:pPr lvl="1" fontAlgn="base"/>
            <a:r>
              <a:rPr lang="en-US" dirty="0" smtClean="0">
                <a:solidFill>
                  <a:srgbClr val="002060"/>
                </a:solidFill>
              </a:rPr>
              <a:t>     NGSS Appendix D</a:t>
            </a:r>
          </a:p>
          <a:p>
            <a:pPr lvl="1" fontAlgn="base"/>
            <a:r>
              <a:rPr lang="en-US" dirty="0">
                <a:solidFill>
                  <a:srgbClr val="002060"/>
                </a:solidFill>
              </a:rPr>
              <a:t> </a:t>
            </a:r>
            <a:r>
              <a:rPr lang="en-US" dirty="0" smtClean="0">
                <a:solidFill>
                  <a:srgbClr val="002060"/>
                </a:solidFill>
              </a:rPr>
              <a:t>    case studies</a:t>
            </a:r>
            <a:endParaRPr lang="en-US" dirty="0">
              <a:solidFill>
                <a:srgbClr val="002060"/>
              </a:solidFill>
            </a:endParaRPr>
          </a:p>
        </p:txBody>
      </p:sp>
      <p:sp>
        <p:nvSpPr>
          <p:cNvPr id="3" name="TextBox 2"/>
          <p:cNvSpPr txBox="1"/>
          <p:nvPr/>
        </p:nvSpPr>
        <p:spPr>
          <a:xfrm>
            <a:off x="76200" y="5105400"/>
            <a:ext cx="4572000" cy="1200329"/>
          </a:xfrm>
          <a:prstGeom prst="rect">
            <a:avLst/>
          </a:prstGeom>
          <a:noFill/>
        </p:spPr>
        <p:txBody>
          <a:bodyPr wrap="square" rtlCol="0">
            <a:spAutoFit/>
          </a:bodyPr>
          <a:lstStyle/>
          <a:p>
            <a:r>
              <a:rPr lang="en-US" b="1" i="1" dirty="0" smtClean="0">
                <a:solidFill>
                  <a:srgbClr val="002060"/>
                </a:solidFill>
              </a:rPr>
              <a:t>Understanding </a:t>
            </a:r>
            <a:r>
              <a:rPr lang="en-US" b="1" i="1" dirty="0">
                <a:solidFill>
                  <a:srgbClr val="002060"/>
                </a:solidFill>
              </a:rPr>
              <a:t>the </a:t>
            </a:r>
            <a:r>
              <a:rPr lang="en-US" b="1" i="1" dirty="0" smtClean="0">
                <a:solidFill>
                  <a:srgbClr val="002060"/>
                </a:solidFill>
              </a:rPr>
              <a:t>controversy</a:t>
            </a:r>
          </a:p>
          <a:p>
            <a:pPr marL="285750" indent="-285750">
              <a:buFont typeface="Wingdings" panose="05000000000000000000" pitchFamily="2" charset="2"/>
              <a:buChar char="Ø"/>
            </a:pPr>
            <a:r>
              <a:rPr lang="en-US" b="1" i="1" dirty="0" smtClean="0">
                <a:solidFill>
                  <a:srgbClr val="002060"/>
                </a:solidFill>
              </a:rPr>
              <a:t>Rationales for/against specific standards</a:t>
            </a:r>
          </a:p>
          <a:p>
            <a:pPr marL="285750" indent="-285750">
              <a:buFont typeface="Wingdings" panose="05000000000000000000" pitchFamily="2" charset="2"/>
              <a:buChar char="Ø"/>
            </a:pPr>
            <a:r>
              <a:rPr lang="en-US" b="1" i="1" dirty="0" smtClean="0">
                <a:solidFill>
                  <a:srgbClr val="002060"/>
                </a:solidFill>
              </a:rPr>
              <a:t>Challenges to adoption or implementation</a:t>
            </a:r>
          </a:p>
          <a:p>
            <a:pPr marL="285750" indent="-285750">
              <a:buFont typeface="Wingdings" panose="05000000000000000000" pitchFamily="2" charset="2"/>
              <a:buChar char="Ø"/>
            </a:pPr>
            <a:r>
              <a:rPr lang="en-US" b="1" i="1" dirty="0" smtClean="0">
                <a:solidFill>
                  <a:srgbClr val="002060"/>
                </a:solidFill>
              </a:rPr>
              <a:t>Tools for civil discourse and collegiality</a:t>
            </a:r>
            <a:endParaRPr lang="en-US" dirty="0"/>
          </a:p>
        </p:txBody>
      </p:sp>
      <p:pic>
        <p:nvPicPr>
          <p:cNvPr id="6" name="Picture 5"/>
          <p:cNvPicPr>
            <a:picLocks noChangeAspect="1"/>
          </p:cNvPicPr>
          <p:nvPr/>
        </p:nvPicPr>
        <p:blipFill>
          <a:blip r:embed="rId4"/>
          <a:stretch>
            <a:fillRect/>
          </a:stretch>
        </p:blipFill>
        <p:spPr>
          <a:xfrm>
            <a:off x="4648200" y="3469662"/>
            <a:ext cx="4495799" cy="3383575"/>
          </a:xfrm>
          <a:prstGeom prst="rect">
            <a:avLst/>
          </a:prstGeom>
        </p:spPr>
      </p:pic>
    </p:spTree>
    <p:extLst>
      <p:ext uri="{BB962C8B-B14F-4D97-AF65-F5344CB8AC3E}">
        <p14:creationId xmlns:p14="http://schemas.microsoft.com/office/powerpoint/2010/main" val="222472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714375"/>
          </a:xfrm>
        </p:spPr>
        <p:txBody>
          <a:bodyPr>
            <a:normAutofit/>
          </a:bodyPr>
          <a:lstStyle/>
          <a:p>
            <a:r>
              <a:rPr lang="en-US" sz="3600" dirty="0" smtClean="0">
                <a:solidFill>
                  <a:schemeClr val="bg1"/>
                </a:solidFill>
              </a:rPr>
              <a:t>Implementing NGSS into Courses</a:t>
            </a:r>
            <a:endParaRPr lang="en-US" sz="3600" dirty="0">
              <a:solidFill>
                <a:schemeClr val="bg1"/>
              </a:solidFill>
            </a:endParaRPr>
          </a:p>
        </p:txBody>
      </p:sp>
      <p:sp>
        <p:nvSpPr>
          <p:cNvPr id="3" name="Content Placeholder 2"/>
          <p:cNvSpPr>
            <a:spLocks noGrp="1"/>
          </p:cNvSpPr>
          <p:nvPr>
            <p:ph idx="1"/>
          </p:nvPr>
        </p:nvSpPr>
        <p:spPr>
          <a:xfrm>
            <a:off x="0" y="714375"/>
            <a:ext cx="6477000" cy="1876425"/>
          </a:xfrm>
        </p:spPr>
        <p:txBody>
          <a:bodyPr>
            <a:normAutofit fontScale="77500" lnSpcReduction="20000"/>
          </a:bodyPr>
          <a:lstStyle/>
          <a:p>
            <a:pPr marL="0" indent="0">
              <a:buNone/>
            </a:pPr>
            <a:r>
              <a:rPr lang="en-US" dirty="0" smtClean="0"/>
              <a:t>Develop videos &amp; articles explaining NGSS and other education standards</a:t>
            </a:r>
          </a:p>
          <a:p>
            <a:pPr>
              <a:buFont typeface="Wingdings" panose="05000000000000000000" pitchFamily="2" charset="2"/>
              <a:buChar char="Ø"/>
            </a:pPr>
            <a:r>
              <a:rPr lang="en-US" dirty="0" smtClean="0"/>
              <a:t>Knowledge Base (internal wiki)</a:t>
            </a:r>
          </a:p>
          <a:p>
            <a:pPr marL="0" indent="0">
              <a:buNone/>
            </a:pPr>
            <a:r>
              <a:rPr lang="en-US" dirty="0" smtClean="0"/>
              <a:t>Revise tasks/coursework to align with NGSS</a:t>
            </a:r>
          </a:p>
          <a:p>
            <a:pPr>
              <a:buFont typeface="Wingdings" panose="05000000000000000000" pitchFamily="2" charset="2"/>
              <a:buChar char="Ø"/>
            </a:pPr>
            <a:r>
              <a:rPr lang="en-US" dirty="0" smtClean="0"/>
              <a:t>Hands-on application by students</a:t>
            </a:r>
            <a:endParaRPr lang="en-US" dirty="0"/>
          </a:p>
        </p:txBody>
      </p:sp>
      <p:pic>
        <p:nvPicPr>
          <p:cNvPr id="6" name="Picture 5"/>
          <p:cNvPicPr>
            <a:picLocks noChangeAspect="1"/>
          </p:cNvPicPr>
          <p:nvPr/>
        </p:nvPicPr>
        <p:blipFill rotWithShape="1">
          <a:blip r:embed="rId3"/>
          <a:srcRect l="20630"/>
          <a:stretch/>
        </p:blipFill>
        <p:spPr>
          <a:xfrm>
            <a:off x="14287" y="2590800"/>
            <a:ext cx="9144556" cy="4248150"/>
          </a:xfrm>
          <a:prstGeom prst="rect">
            <a:avLst/>
          </a:prstGeom>
        </p:spPr>
      </p:pic>
      <p:pic>
        <p:nvPicPr>
          <p:cNvPr id="5" name="Picture 4"/>
          <p:cNvPicPr>
            <a:picLocks noChangeAspect="1"/>
          </p:cNvPicPr>
          <p:nvPr/>
        </p:nvPicPr>
        <p:blipFill rotWithShape="1">
          <a:blip r:embed="rId4"/>
          <a:srcRect r="17742"/>
          <a:stretch/>
        </p:blipFill>
        <p:spPr>
          <a:xfrm>
            <a:off x="6477000" y="709612"/>
            <a:ext cx="2667000" cy="3372971"/>
          </a:xfrm>
          <a:prstGeom prst="rect">
            <a:avLst/>
          </a:prstGeom>
        </p:spPr>
      </p:pic>
    </p:spTree>
    <p:extLst>
      <p:ext uri="{BB962C8B-B14F-4D97-AF65-F5344CB8AC3E}">
        <p14:creationId xmlns:p14="http://schemas.microsoft.com/office/powerpoint/2010/main" val="148753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09600"/>
          </a:xfrm>
        </p:spPr>
        <p:txBody>
          <a:bodyPr>
            <a:normAutofit fontScale="90000"/>
          </a:bodyPr>
          <a:lstStyle/>
          <a:p>
            <a:r>
              <a:rPr lang="en-US" dirty="0" smtClean="0">
                <a:solidFill>
                  <a:schemeClr val="bg1"/>
                </a:solidFill>
              </a:rPr>
              <a:t>Keeping the conversation going</a:t>
            </a:r>
            <a:endParaRPr lang="en-US" dirty="0">
              <a:solidFill>
                <a:schemeClr val="bg1"/>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813" y="623887"/>
            <a:ext cx="3689680" cy="5624513"/>
          </a:xfrm>
        </p:spPr>
      </p:pic>
      <p:sp>
        <p:nvSpPr>
          <p:cNvPr id="6" name="TextBox 5"/>
          <p:cNvSpPr txBox="1"/>
          <p:nvPr/>
        </p:nvSpPr>
        <p:spPr>
          <a:xfrm>
            <a:off x="2514600" y="1118585"/>
            <a:ext cx="6629400" cy="4635115"/>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buFont typeface="Wingdings" panose="05000000000000000000" pitchFamily="2" charset="2"/>
              <a:buChar char="Ø"/>
            </a:pPr>
            <a:r>
              <a:rPr lang="en-US" sz="2100" dirty="0" smtClean="0"/>
              <a:t> </a:t>
            </a:r>
            <a:r>
              <a:rPr lang="en-US" sz="2100" b="1" dirty="0" smtClean="0"/>
              <a:t>Pedagogy options help inform </a:t>
            </a:r>
            <a:r>
              <a:rPr lang="en-US" sz="2100" b="1" dirty="0"/>
              <a:t>professional </a:t>
            </a:r>
            <a:r>
              <a:rPr lang="en-US" sz="2100" b="1" dirty="0" smtClean="0"/>
              <a:t>decisions  </a:t>
            </a:r>
            <a:endParaRPr lang="en-US" sz="2100" b="1" dirty="0"/>
          </a:p>
          <a:p>
            <a:pPr lvl="1">
              <a:buFont typeface="Wingdings" panose="05000000000000000000" pitchFamily="2" charset="2"/>
              <a:buChar char="Ø"/>
            </a:pPr>
            <a:r>
              <a:rPr lang="en-US" sz="2100" dirty="0" smtClean="0"/>
              <a:t> </a:t>
            </a:r>
            <a:r>
              <a:rPr lang="en-US" sz="2100" dirty="0" smtClean="0"/>
              <a:t>NGSS </a:t>
            </a:r>
            <a:r>
              <a:rPr lang="en-US" sz="2100" dirty="0" smtClean="0"/>
              <a:t>or </a:t>
            </a:r>
            <a:r>
              <a:rPr lang="en-US" sz="2100" dirty="0" smtClean="0"/>
              <a:t>alternate state </a:t>
            </a:r>
            <a:r>
              <a:rPr lang="en-US" sz="2100" dirty="0" smtClean="0"/>
              <a:t>standards for science</a:t>
            </a:r>
            <a:endParaRPr lang="en-US" sz="2100" dirty="0" smtClean="0"/>
          </a:p>
          <a:p>
            <a:pPr lvl="1">
              <a:buFont typeface="Wingdings" panose="05000000000000000000" pitchFamily="2" charset="2"/>
              <a:buChar char="Ø"/>
            </a:pPr>
            <a:r>
              <a:rPr lang="en-US" sz="2100" dirty="0"/>
              <a:t> </a:t>
            </a:r>
            <a:r>
              <a:rPr lang="en-US" sz="2100" dirty="0" smtClean="0"/>
              <a:t>Push back or fall out across country</a:t>
            </a:r>
            <a:endParaRPr lang="en-US" sz="2100" dirty="0"/>
          </a:p>
          <a:p>
            <a:pPr>
              <a:buFont typeface="Wingdings" panose="05000000000000000000" pitchFamily="2" charset="2"/>
              <a:buChar char="Ø"/>
            </a:pPr>
            <a:r>
              <a:rPr lang="en-US" sz="2100" dirty="0" smtClean="0"/>
              <a:t> </a:t>
            </a:r>
            <a:r>
              <a:rPr lang="en-US" sz="2100" b="1" dirty="0" smtClean="0">
                <a:solidFill>
                  <a:schemeClr val="accent5">
                    <a:lumMod val="20000"/>
                    <a:lumOff val="80000"/>
                  </a:schemeClr>
                </a:solidFill>
              </a:rPr>
              <a:t>NGSS </a:t>
            </a:r>
            <a:r>
              <a:rPr lang="en-US" sz="2100" b="1" dirty="0">
                <a:solidFill>
                  <a:schemeClr val="accent5">
                    <a:lumMod val="20000"/>
                    <a:lumOff val="80000"/>
                  </a:schemeClr>
                </a:solidFill>
              </a:rPr>
              <a:t>and Common Core are politically </a:t>
            </a:r>
            <a:r>
              <a:rPr lang="en-US" sz="2100" b="1" dirty="0" smtClean="0">
                <a:solidFill>
                  <a:schemeClr val="accent5">
                    <a:lumMod val="20000"/>
                    <a:lumOff val="80000"/>
                  </a:schemeClr>
                </a:solidFill>
              </a:rPr>
              <a:t>sensitive</a:t>
            </a:r>
            <a:endParaRPr lang="en-US" sz="2100" b="1" dirty="0">
              <a:solidFill>
                <a:schemeClr val="accent5">
                  <a:lumMod val="20000"/>
                  <a:lumOff val="80000"/>
                </a:schemeClr>
              </a:solidFill>
            </a:endParaRPr>
          </a:p>
          <a:p>
            <a:pPr lvl="1">
              <a:buFont typeface="Wingdings" panose="05000000000000000000" pitchFamily="2" charset="2"/>
              <a:buChar char="Ø"/>
            </a:pPr>
            <a:r>
              <a:rPr lang="en-US" sz="2100" dirty="0">
                <a:solidFill>
                  <a:schemeClr val="accent5">
                    <a:lumMod val="20000"/>
                    <a:lumOff val="80000"/>
                  </a:schemeClr>
                </a:solidFill>
              </a:rPr>
              <a:t> Be sensitive to feelings </a:t>
            </a:r>
            <a:r>
              <a:rPr lang="en-US" sz="2100" dirty="0" smtClean="0">
                <a:solidFill>
                  <a:schemeClr val="accent5">
                    <a:lumMod val="20000"/>
                    <a:lumOff val="80000"/>
                  </a:schemeClr>
                </a:solidFill>
              </a:rPr>
              <a:t>of </a:t>
            </a:r>
            <a:r>
              <a:rPr lang="en-US" sz="2100" dirty="0">
                <a:solidFill>
                  <a:schemeClr val="accent5">
                    <a:lumMod val="20000"/>
                    <a:lumOff val="80000"/>
                  </a:schemeClr>
                </a:solidFill>
              </a:rPr>
              <a:t>colleagues, </a:t>
            </a:r>
            <a:r>
              <a:rPr lang="en-US" sz="2100" dirty="0" smtClean="0">
                <a:solidFill>
                  <a:schemeClr val="accent5">
                    <a:lumMod val="20000"/>
                    <a:lumOff val="80000"/>
                  </a:schemeClr>
                </a:solidFill>
              </a:rPr>
              <a:t>students </a:t>
            </a:r>
          </a:p>
          <a:p>
            <a:pPr>
              <a:buFont typeface="Wingdings" panose="05000000000000000000" pitchFamily="2" charset="2"/>
              <a:buChar char="Ø"/>
            </a:pPr>
            <a:r>
              <a:rPr lang="en-US" sz="2100" dirty="0" smtClean="0">
                <a:solidFill>
                  <a:schemeClr val="accent5">
                    <a:lumMod val="40000"/>
                    <a:lumOff val="60000"/>
                  </a:schemeClr>
                </a:solidFill>
              </a:rPr>
              <a:t> </a:t>
            </a:r>
            <a:r>
              <a:rPr lang="en-US" sz="2100" b="1" dirty="0" smtClean="0">
                <a:solidFill>
                  <a:schemeClr val="accent5">
                    <a:lumMod val="40000"/>
                    <a:lumOff val="60000"/>
                  </a:schemeClr>
                </a:solidFill>
              </a:rPr>
              <a:t>Private </a:t>
            </a:r>
            <a:r>
              <a:rPr lang="en-US" sz="2100" b="1" dirty="0">
                <a:solidFill>
                  <a:schemeClr val="accent5">
                    <a:lumMod val="40000"/>
                    <a:lumOff val="60000"/>
                  </a:schemeClr>
                </a:solidFill>
              </a:rPr>
              <a:t>schools are not obligated to </a:t>
            </a:r>
            <a:r>
              <a:rPr lang="en-US" sz="2100" b="1" dirty="0" smtClean="0">
                <a:solidFill>
                  <a:schemeClr val="accent5">
                    <a:lumMod val="40000"/>
                    <a:lumOff val="60000"/>
                  </a:schemeClr>
                </a:solidFill>
              </a:rPr>
              <a:t>use NGSS/CCSS</a:t>
            </a:r>
            <a:endParaRPr lang="en-US" sz="2100" b="1" dirty="0">
              <a:solidFill>
                <a:schemeClr val="accent5">
                  <a:lumMod val="40000"/>
                  <a:lumOff val="60000"/>
                </a:schemeClr>
              </a:solidFill>
            </a:endParaRPr>
          </a:p>
          <a:p>
            <a:pPr lvl="1">
              <a:buFont typeface="Wingdings" panose="05000000000000000000" pitchFamily="2" charset="2"/>
              <a:buChar char="Ø"/>
            </a:pPr>
            <a:r>
              <a:rPr lang="en-US" sz="2100" dirty="0" smtClean="0">
                <a:solidFill>
                  <a:schemeClr val="accent5">
                    <a:lumMod val="40000"/>
                    <a:lumOff val="60000"/>
                  </a:schemeClr>
                </a:solidFill>
              </a:rPr>
              <a:t> Public </a:t>
            </a:r>
            <a:r>
              <a:rPr lang="en-US" sz="2100" dirty="0">
                <a:solidFill>
                  <a:schemeClr val="accent5">
                    <a:lumMod val="40000"/>
                    <a:lumOff val="60000"/>
                  </a:schemeClr>
                </a:solidFill>
              </a:rPr>
              <a:t>schools </a:t>
            </a:r>
            <a:r>
              <a:rPr lang="en-US" sz="2100" dirty="0" smtClean="0">
                <a:solidFill>
                  <a:schemeClr val="accent5">
                    <a:lumMod val="40000"/>
                    <a:lumOff val="60000"/>
                  </a:schemeClr>
                </a:solidFill>
              </a:rPr>
              <a:t>take years to </a:t>
            </a:r>
            <a:r>
              <a:rPr lang="en-US" sz="2100" dirty="0" smtClean="0">
                <a:solidFill>
                  <a:schemeClr val="accent5">
                    <a:lumMod val="40000"/>
                    <a:lumOff val="60000"/>
                  </a:schemeClr>
                </a:solidFill>
              </a:rPr>
              <a:t>implement NGSS, </a:t>
            </a:r>
            <a:r>
              <a:rPr lang="en-US" sz="2100" dirty="0">
                <a:solidFill>
                  <a:schemeClr val="accent5">
                    <a:lumMod val="40000"/>
                    <a:lumOff val="60000"/>
                  </a:schemeClr>
                </a:solidFill>
              </a:rPr>
              <a:t>Common </a:t>
            </a:r>
            <a:r>
              <a:rPr lang="en-US" sz="2100" dirty="0" smtClean="0">
                <a:solidFill>
                  <a:schemeClr val="accent5">
                    <a:lumMod val="40000"/>
                    <a:lumOff val="60000"/>
                  </a:schemeClr>
                </a:solidFill>
              </a:rPr>
              <a:t>Core, </a:t>
            </a:r>
            <a:r>
              <a:rPr lang="en-US" sz="2100" dirty="0" smtClean="0">
                <a:solidFill>
                  <a:schemeClr val="accent5">
                    <a:lumMod val="40000"/>
                    <a:lumOff val="60000"/>
                  </a:schemeClr>
                </a:solidFill>
              </a:rPr>
              <a:t>or alternate standards </a:t>
            </a:r>
            <a:r>
              <a:rPr lang="en-US" sz="2100" dirty="0">
                <a:solidFill>
                  <a:schemeClr val="accent5">
                    <a:lumMod val="40000"/>
                    <a:lumOff val="60000"/>
                  </a:schemeClr>
                </a:solidFill>
              </a:rPr>
              <a:t>as each state uses a different roll-out </a:t>
            </a:r>
            <a:r>
              <a:rPr lang="en-US" sz="2100" dirty="0" smtClean="0">
                <a:solidFill>
                  <a:schemeClr val="accent5">
                    <a:lumMod val="40000"/>
                    <a:lumOff val="60000"/>
                  </a:schemeClr>
                </a:solidFill>
              </a:rPr>
              <a:t>schedule</a:t>
            </a:r>
            <a:endParaRPr lang="en-US" sz="2100" dirty="0">
              <a:solidFill>
                <a:schemeClr val="accent5">
                  <a:lumMod val="40000"/>
                  <a:lumOff val="60000"/>
                </a:schemeClr>
              </a:solidFill>
            </a:endParaRPr>
          </a:p>
          <a:p>
            <a:pPr>
              <a:buFont typeface="Wingdings" panose="05000000000000000000" pitchFamily="2" charset="2"/>
              <a:buChar char="Ø"/>
            </a:pPr>
            <a:r>
              <a:rPr lang="en-US" sz="2100" dirty="0" smtClean="0"/>
              <a:t> </a:t>
            </a:r>
            <a:r>
              <a:rPr lang="en-US" sz="2100" b="1" dirty="0" smtClean="0">
                <a:solidFill>
                  <a:schemeClr val="accent1">
                    <a:lumMod val="20000"/>
                    <a:lumOff val="80000"/>
                  </a:schemeClr>
                </a:solidFill>
              </a:rPr>
              <a:t>Stay </a:t>
            </a:r>
            <a:r>
              <a:rPr lang="en-US" sz="2100" b="1" dirty="0">
                <a:solidFill>
                  <a:schemeClr val="accent1">
                    <a:lumMod val="20000"/>
                    <a:lumOff val="80000"/>
                  </a:schemeClr>
                </a:solidFill>
              </a:rPr>
              <a:t>flexible as colleagues try (and sometimes fail with) </a:t>
            </a:r>
            <a:r>
              <a:rPr lang="en-US" sz="2100" b="1" dirty="0" smtClean="0">
                <a:solidFill>
                  <a:schemeClr val="accent1">
                    <a:lumMod val="20000"/>
                    <a:lumOff val="80000"/>
                  </a:schemeClr>
                </a:solidFill>
              </a:rPr>
              <a:t> </a:t>
            </a:r>
          </a:p>
          <a:p>
            <a:r>
              <a:rPr lang="en-US" sz="2100" b="1" dirty="0">
                <a:solidFill>
                  <a:schemeClr val="accent1">
                    <a:lumMod val="20000"/>
                    <a:lumOff val="80000"/>
                  </a:schemeClr>
                </a:solidFill>
              </a:rPr>
              <a:t> </a:t>
            </a:r>
            <a:r>
              <a:rPr lang="en-US" sz="2100" b="1" dirty="0" smtClean="0">
                <a:solidFill>
                  <a:schemeClr val="accent1">
                    <a:lumMod val="20000"/>
                    <a:lumOff val="80000"/>
                  </a:schemeClr>
                </a:solidFill>
              </a:rPr>
              <a:t>    adaptation </a:t>
            </a:r>
            <a:r>
              <a:rPr lang="en-US" sz="2100" b="1" dirty="0">
                <a:solidFill>
                  <a:schemeClr val="accent1">
                    <a:lumMod val="20000"/>
                    <a:lumOff val="80000"/>
                  </a:schemeClr>
                </a:solidFill>
              </a:rPr>
              <a:t>and </a:t>
            </a:r>
            <a:r>
              <a:rPr lang="en-US" sz="2100" b="1" dirty="0" smtClean="0">
                <a:solidFill>
                  <a:schemeClr val="accent1">
                    <a:lumMod val="20000"/>
                    <a:lumOff val="80000"/>
                  </a:schemeClr>
                </a:solidFill>
              </a:rPr>
              <a:t>implementation</a:t>
            </a:r>
            <a:endParaRPr lang="en-US" sz="2100" b="1" dirty="0">
              <a:solidFill>
                <a:schemeClr val="accent1">
                  <a:lumMod val="20000"/>
                  <a:lumOff val="80000"/>
                </a:schemeClr>
              </a:solidFill>
            </a:endParaRPr>
          </a:p>
          <a:p>
            <a:pPr lvl="1">
              <a:lnSpc>
                <a:spcPct val="110000"/>
              </a:lnSpc>
              <a:spcBef>
                <a:spcPts val="0"/>
              </a:spcBef>
              <a:buFont typeface="Wingdings" panose="05000000000000000000" pitchFamily="2" charset="2"/>
              <a:buChar char="Ø"/>
            </a:pPr>
            <a:r>
              <a:rPr lang="en-US" sz="2100" dirty="0" smtClean="0">
                <a:solidFill>
                  <a:schemeClr val="accent1">
                    <a:lumMod val="20000"/>
                    <a:lumOff val="80000"/>
                  </a:schemeClr>
                </a:solidFill>
              </a:rPr>
              <a:t> Provide </a:t>
            </a:r>
            <a:r>
              <a:rPr lang="en-US" sz="2100" dirty="0">
                <a:solidFill>
                  <a:schemeClr val="accent1">
                    <a:lumMod val="20000"/>
                    <a:lumOff val="80000"/>
                  </a:schemeClr>
                </a:solidFill>
              </a:rPr>
              <a:t>constructive </a:t>
            </a:r>
            <a:r>
              <a:rPr lang="en-US" sz="2100" dirty="0" smtClean="0">
                <a:solidFill>
                  <a:schemeClr val="accent1">
                    <a:lumMod val="20000"/>
                    <a:lumOff val="80000"/>
                  </a:schemeClr>
                </a:solidFill>
              </a:rPr>
              <a:t>feedback </a:t>
            </a:r>
            <a:endParaRPr lang="en-US" sz="2100" dirty="0">
              <a:solidFill>
                <a:schemeClr val="accent1">
                  <a:lumMod val="20000"/>
                  <a:lumOff val="80000"/>
                </a:schemeClr>
              </a:solidFill>
            </a:endParaRPr>
          </a:p>
          <a:p>
            <a:pPr lvl="1">
              <a:lnSpc>
                <a:spcPct val="110000"/>
              </a:lnSpc>
              <a:spcBef>
                <a:spcPts val="0"/>
              </a:spcBef>
              <a:buFont typeface="Wingdings" panose="05000000000000000000" pitchFamily="2" charset="2"/>
              <a:buChar char="Ø"/>
            </a:pPr>
            <a:r>
              <a:rPr lang="en-US" sz="2100" dirty="0" smtClean="0">
                <a:solidFill>
                  <a:schemeClr val="accent1">
                    <a:lumMod val="20000"/>
                    <a:lumOff val="80000"/>
                  </a:schemeClr>
                </a:solidFill>
              </a:rPr>
              <a:t> Help </a:t>
            </a:r>
            <a:r>
              <a:rPr lang="en-US" sz="2100" dirty="0">
                <a:solidFill>
                  <a:schemeClr val="accent1">
                    <a:lumMod val="20000"/>
                    <a:lumOff val="80000"/>
                  </a:schemeClr>
                </a:solidFill>
              </a:rPr>
              <a:t>develop new </a:t>
            </a:r>
            <a:r>
              <a:rPr lang="en-US" sz="2100" dirty="0" smtClean="0">
                <a:solidFill>
                  <a:schemeClr val="accent1">
                    <a:lumMod val="20000"/>
                    <a:lumOff val="80000"/>
                  </a:schemeClr>
                </a:solidFill>
              </a:rPr>
              <a:t>approaches</a:t>
            </a:r>
            <a:endParaRPr lang="en-US" sz="2100" dirty="0">
              <a:solidFill>
                <a:schemeClr val="accent1">
                  <a:lumMod val="20000"/>
                  <a:lumOff val="80000"/>
                </a:schemeClr>
              </a:solidFill>
            </a:endParaRPr>
          </a:p>
          <a:p>
            <a:endParaRPr lang="en-US" dirty="0"/>
          </a:p>
        </p:txBody>
      </p:sp>
      <p:pic>
        <p:nvPicPr>
          <p:cNvPr id="7" name="Picture 6"/>
          <p:cNvPicPr>
            <a:picLocks noChangeAspect="1"/>
          </p:cNvPicPr>
          <p:nvPr/>
        </p:nvPicPr>
        <p:blipFill>
          <a:blip r:embed="rId4"/>
          <a:stretch>
            <a:fillRect/>
          </a:stretch>
        </p:blipFill>
        <p:spPr>
          <a:xfrm>
            <a:off x="2743200" y="5557980"/>
            <a:ext cx="5791200" cy="691337"/>
          </a:xfrm>
          <a:prstGeom prst="rect">
            <a:avLst/>
          </a:prstGeom>
        </p:spPr>
      </p:pic>
    </p:spTree>
    <p:extLst>
      <p:ext uri="{BB962C8B-B14F-4D97-AF65-F5344CB8AC3E}">
        <p14:creationId xmlns:p14="http://schemas.microsoft.com/office/powerpoint/2010/main" val="131908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38175"/>
          </a:xfrm>
        </p:spPr>
        <p:txBody>
          <a:bodyPr>
            <a:noAutofit/>
          </a:bodyPr>
          <a:lstStyle/>
          <a:p>
            <a:r>
              <a:rPr lang="en-US" sz="3200" dirty="0" smtClean="0">
                <a:solidFill>
                  <a:schemeClr val="bg1"/>
                </a:solidFill>
              </a:rPr>
              <a:t>Next Steps Regarding Education Standards</a:t>
            </a:r>
            <a:endParaRPr lang="en-US" sz="3200" dirty="0">
              <a:solidFill>
                <a:schemeClr val="bg1"/>
              </a:solidFill>
            </a:endParaRPr>
          </a:p>
        </p:txBody>
      </p:sp>
      <p:sp>
        <p:nvSpPr>
          <p:cNvPr id="3" name="Content Placeholder 2"/>
          <p:cNvSpPr>
            <a:spLocks noGrp="1"/>
          </p:cNvSpPr>
          <p:nvPr>
            <p:ph idx="1"/>
          </p:nvPr>
        </p:nvSpPr>
        <p:spPr>
          <a:xfrm>
            <a:off x="0" y="628650"/>
            <a:ext cx="9144000" cy="3733267"/>
          </a:xfrm>
        </p:spPr>
        <p:txBody>
          <a:bodyPr>
            <a:normAutofit/>
          </a:bodyPr>
          <a:lstStyle/>
          <a:p>
            <a:pPr fontAlgn="base">
              <a:spcBef>
                <a:spcPts val="0"/>
              </a:spcBef>
              <a:buFont typeface="Wingdings" panose="05000000000000000000" pitchFamily="2" charset="2"/>
              <a:buChar char="Ø"/>
            </a:pPr>
            <a:r>
              <a:rPr lang="en-US" sz="2200" b="1" dirty="0">
                <a:solidFill>
                  <a:srgbClr val="003300"/>
                </a:solidFill>
              </a:rPr>
              <a:t>Communicate education standards </a:t>
            </a:r>
            <a:r>
              <a:rPr lang="en-US" sz="2200" b="1" dirty="0" smtClean="0">
                <a:solidFill>
                  <a:srgbClr val="003300"/>
                </a:solidFill>
              </a:rPr>
              <a:t>news </a:t>
            </a:r>
            <a:r>
              <a:rPr lang="en-US" sz="2200" b="1" dirty="0">
                <a:solidFill>
                  <a:srgbClr val="003300"/>
                </a:solidFill>
              </a:rPr>
              <a:t>throughout Teachers College</a:t>
            </a:r>
          </a:p>
          <a:p>
            <a:pPr lvl="1" fontAlgn="base">
              <a:spcBef>
                <a:spcPts val="0"/>
              </a:spcBef>
              <a:buFont typeface="Wingdings" panose="05000000000000000000" pitchFamily="2" charset="2"/>
              <a:buChar char="Ø"/>
            </a:pPr>
            <a:r>
              <a:rPr lang="en-US" sz="2000" dirty="0">
                <a:solidFill>
                  <a:srgbClr val="003300"/>
                </a:solidFill>
              </a:rPr>
              <a:t>Faculty, Licensure, Records, Field </a:t>
            </a:r>
            <a:r>
              <a:rPr lang="en-US" sz="2000" dirty="0" smtClean="0">
                <a:solidFill>
                  <a:srgbClr val="003300"/>
                </a:solidFill>
              </a:rPr>
              <a:t>Experiences (on-site student teaching)</a:t>
            </a:r>
            <a:endParaRPr lang="en-US" sz="2000" dirty="0">
              <a:solidFill>
                <a:srgbClr val="003300"/>
              </a:solidFill>
            </a:endParaRPr>
          </a:p>
          <a:p>
            <a:pPr lvl="1" fontAlgn="base">
              <a:spcBef>
                <a:spcPts val="0"/>
              </a:spcBef>
              <a:buFont typeface="Wingdings" panose="05000000000000000000" pitchFamily="2" charset="2"/>
              <a:buChar char="Ø"/>
            </a:pPr>
            <a:r>
              <a:rPr lang="en-US" sz="2000" dirty="0">
                <a:solidFill>
                  <a:srgbClr val="003300"/>
                </a:solidFill>
              </a:rPr>
              <a:t>Provide opportunities to chat, collaborate</a:t>
            </a:r>
          </a:p>
          <a:p>
            <a:pPr fontAlgn="base">
              <a:spcBef>
                <a:spcPts val="0"/>
              </a:spcBef>
              <a:buFont typeface="Wingdings" panose="05000000000000000000" pitchFamily="2" charset="2"/>
              <a:buChar char="Ø"/>
            </a:pPr>
            <a:endParaRPr lang="en-US" sz="1400" dirty="0" smtClean="0">
              <a:solidFill>
                <a:srgbClr val="C00000"/>
              </a:solidFill>
            </a:endParaRPr>
          </a:p>
          <a:p>
            <a:pPr fontAlgn="base">
              <a:spcBef>
                <a:spcPts val="0"/>
              </a:spcBef>
              <a:buFont typeface="Wingdings" panose="05000000000000000000" pitchFamily="2" charset="2"/>
              <a:buChar char="Ø"/>
            </a:pPr>
            <a:r>
              <a:rPr lang="en-US" sz="2200" b="1" dirty="0" smtClean="0">
                <a:solidFill>
                  <a:srgbClr val="002060"/>
                </a:solidFill>
              </a:rPr>
              <a:t>Education standards discussion should be </a:t>
            </a:r>
            <a:r>
              <a:rPr lang="en-US" sz="2200" b="1" dirty="0">
                <a:solidFill>
                  <a:srgbClr val="002060"/>
                </a:solidFill>
              </a:rPr>
              <a:t>a part of </a:t>
            </a:r>
            <a:r>
              <a:rPr lang="en-US" sz="2200" b="1" dirty="0" smtClean="0">
                <a:solidFill>
                  <a:srgbClr val="002060"/>
                </a:solidFill>
              </a:rPr>
              <a:t>whole </a:t>
            </a:r>
            <a:r>
              <a:rPr lang="en-US" sz="2200" b="1" dirty="0">
                <a:solidFill>
                  <a:srgbClr val="002060"/>
                </a:solidFill>
              </a:rPr>
              <a:t>program design, not just in isolated </a:t>
            </a:r>
            <a:r>
              <a:rPr lang="en-US" sz="2200" b="1" dirty="0" smtClean="0">
                <a:solidFill>
                  <a:srgbClr val="002060"/>
                </a:solidFill>
              </a:rPr>
              <a:t>courses </a:t>
            </a:r>
          </a:p>
          <a:p>
            <a:pPr lvl="1" fontAlgn="base">
              <a:spcBef>
                <a:spcPts val="0"/>
              </a:spcBef>
              <a:buFont typeface="Wingdings" panose="05000000000000000000" pitchFamily="2" charset="2"/>
              <a:buChar char="Ø"/>
            </a:pPr>
            <a:r>
              <a:rPr lang="en-US" sz="2000" dirty="0" smtClean="0">
                <a:solidFill>
                  <a:srgbClr val="002060"/>
                </a:solidFill>
              </a:rPr>
              <a:t>Involve relevant faculty, </a:t>
            </a:r>
            <a:r>
              <a:rPr lang="en-US" sz="2000" dirty="0" smtClean="0">
                <a:solidFill>
                  <a:srgbClr val="002060"/>
                </a:solidFill>
              </a:rPr>
              <a:t>staff, academic </a:t>
            </a:r>
            <a:r>
              <a:rPr lang="en-US" sz="2000" dirty="0" smtClean="0">
                <a:solidFill>
                  <a:srgbClr val="002060"/>
                </a:solidFill>
              </a:rPr>
              <a:t>leadership (Dean</a:t>
            </a:r>
            <a:r>
              <a:rPr lang="en-US" sz="2000" dirty="0">
                <a:solidFill>
                  <a:srgbClr val="002060"/>
                </a:solidFill>
              </a:rPr>
              <a:t>, </a:t>
            </a:r>
            <a:r>
              <a:rPr lang="en-US" sz="2000" dirty="0" smtClean="0">
                <a:solidFill>
                  <a:srgbClr val="002060"/>
                </a:solidFill>
              </a:rPr>
              <a:t>Provost, etc.)</a:t>
            </a:r>
            <a:endParaRPr lang="en-US" sz="2000" dirty="0" smtClean="0">
              <a:solidFill>
                <a:srgbClr val="002060"/>
              </a:solidFill>
            </a:endParaRPr>
          </a:p>
          <a:p>
            <a:pPr lvl="1" fontAlgn="base">
              <a:spcBef>
                <a:spcPts val="0"/>
              </a:spcBef>
              <a:buFont typeface="Wingdings" panose="05000000000000000000" pitchFamily="2" charset="2"/>
              <a:buChar char="Ø"/>
            </a:pPr>
            <a:r>
              <a:rPr lang="en-US" sz="2000" b="1" dirty="0" smtClean="0">
                <a:solidFill>
                  <a:srgbClr val="002060"/>
                </a:solidFill>
              </a:rPr>
              <a:t>Develop an </a:t>
            </a:r>
            <a:r>
              <a:rPr lang="en-US" sz="2000" b="1" dirty="0">
                <a:solidFill>
                  <a:srgbClr val="002060"/>
                </a:solidFill>
              </a:rPr>
              <a:t>overall plan </a:t>
            </a:r>
            <a:r>
              <a:rPr lang="en-US" sz="2000" b="1" dirty="0" smtClean="0">
                <a:solidFill>
                  <a:srgbClr val="002060"/>
                </a:solidFill>
              </a:rPr>
              <a:t>to address differing science standards across states/territories</a:t>
            </a:r>
            <a:endParaRPr lang="en-US" sz="2000" dirty="0">
              <a:solidFill>
                <a:srgbClr val="C00000"/>
              </a:solidFill>
            </a:endParaRPr>
          </a:p>
          <a:p>
            <a:pPr marL="0" indent="0" fontAlgn="base">
              <a:spcBef>
                <a:spcPts val="0"/>
              </a:spcBef>
              <a:buNone/>
            </a:pPr>
            <a:endParaRPr lang="en-US" sz="1100" dirty="0">
              <a:solidFill>
                <a:srgbClr val="002060"/>
              </a:solidFill>
            </a:endParaRPr>
          </a:p>
          <a:p>
            <a:pPr fontAlgn="base"/>
            <a:endParaRPr lang="en-US" sz="2800" dirty="0"/>
          </a:p>
          <a:p>
            <a:endParaRPr lang="en-US" dirty="0"/>
          </a:p>
        </p:txBody>
      </p:sp>
      <p:pic>
        <p:nvPicPr>
          <p:cNvPr id="6" name="Picture 5"/>
          <p:cNvPicPr>
            <a:picLocks noChangeAspect="1"/>
          </p:cNvPicPr>
          <p:nvPr/>
        </p:nvPicPr>
        <p:blipFill>
          <a:blip r:embed="rId3"/>
          <a:stretch>
            <a:fillRect/>
          </a:stretch>
        </p:blipFill>
        <p:spPr>
          <a:xfrm>
            <a:off x="0" y="3445231"/>
            <a:ext cx="4267200" cy="3422294"/>
          </a:xfrm>
          <a:prstGeom prst="rect">
            <a:avLst/>
          </a:prstGeom>
        </p:spPr>
      </p:pic>
      <p:sp>
        <p:nvSpPr>
          <p:cNvPr id="7" name="TextBox 6"/>
          <p:cNvSpPr txBox="1"/>
          <p:nvPr/>
        </p:nvSpPr>
        <p:spPr>
          <a:xfrm>
            <a:off x="4333875" y="3445231"/>
            <a:ext cx="4724400" cy="2616101"/>
          </a:xfrm>
          <a:prstGeom prst="rect">
            <a:avLst/>
          </a:prstGeom>
          <a:noFill/>
        </p:spPr>
        <p:txBody>
          <a:bodyPr wrap="square" rtlCol="0">
            <a:spAutoFit/>
          </a:bodyPr>
          <a:lstStyle/>
          <a:p>
            <a:pPr fontAlgn="base">
              <a:buFont typeface="Wingdings" panose="05000000000000000000" pitchFamily="2" charset="2"/>
              <a:buChar char="Ø"/>
            </a:pPr>
            <a:r>
              <a:rPr lang="en-US" sz="2200" b="1" dirty="0" smtClean="0"/>
              <a:t> Develop </a:t>
            </a:r>
            <a:r>
              <a:rPr lang="en-US" sz="2200" b="1" dirty="0"/>
              <a:t>an integrated approach to </a:t>
            </a:r>
            <a:r>
              <a:rPr lang="en-US" sz="2200" b="1" dirty="0" smtClean="0"/>
              <a:t> </a:t>
            </a:r>
          </a:p>
          <a:p>
            <a:pPr fontAlgn="base"/>
            <a:r>
              <a:rPr lang="en-US" sz="2200" b="1" dirty="0"/>
              <a:t> </a:t>
            </a:r>
            <a:r>
              <a:rPr lang="en-US" sz="2200" b="1" dirty="0" smtClean="0"/>
              <a:t>    education </a:t>
            </a:r>
            <a:r>
              <a:rPr lang="en-US" sz="2200" b="1" dirty="0"/>
              <a:t>standards in appropriate </a:t>
            </a:r>
            <a:endParaRPr lang="en-US" sz="2200" b="1" dirty="0" smtClean="0"/>
          </a:p>
          <a:p>
            <a:pPr fontAlgn="base"/>
            <a:r>
              <a:rPr lang="en-US" sz="2200" b="1" dirty="0"/>
              <a:t> </a:t>
            </a:r>
            <a:r>
              <a:rPr lang="en-US" sz="2200" b="1" dirty="0" smtClean="0"/>
              <a:t>    courses</a:t>
            </a:r>
            <a:endParaRPr lang="en-US" sz="2200" b="1" dirty="0"/>
          </a:p>
          <a:p>
            <a:pPr lvl="1" fontAlgn="base">
              <a:buFont typeface="Wingdings" panose="05000000000000000000" pitchFamily="2" charset="2"/>
              <a:buChar char="Ø"/>
            </a:pPr>
            <a:r>
              <a:rPr lang="en-US" sz="2000" dirty="0" smtClean="0"/>
              <a:t> Respect </a:t>
            </a:r>
            <a:r>
              <a:rPr lang="en-US" sz="2000" dirty="0"/>
              <a:t>intellectually diverse views</a:t>
            </a:r>
          </a:p>
          <a:p>
            <a:pPr lvl="1" fontAlgn="base">
              <a:buFont typeface="Wingdings" panose="05000000000000000000" pitchFamily="2" charset="2"/>
              <a:buChar char="Ø"/>
            </a:pPr>
            <a:r>
              <a:rPr lang="en-US" sz="2000" dirty="0" smtClean="0"/>
              <a:t> Be </a:t>
            </a:r>
            <a:r>
              <a:rPr lang="en-US" sz="2000" dirty="0"/>
              <a:t>nimble in response to rapid </a:t>
            </a:r>
            <a:endParaRPr lang="en-US" sz="2000" dirty="0" smtClean="0"/>
          </a:p>
          <a:p>
            <a:pPr lvl="1" fontAlgn="base"/>
            <a:r>
              <a:rPr lang="en-US" sz="2000" dirty="0"/>
              <a:t> </a:t>
            </a:r>
            <a:r>
              <a:rPr lang="en-US" sz="2000" dirty="0" smtClean="0"/>
              <a:t>    changes in </a:t>
            </a:r>
            <a:r>
              <a:rPr lang="en-US" sz="2000" dirty="0"/>
              <a:t>K-12 </a:t>
            </a:r>
            <a:r>
              <a:rPr lang="en-US" sz="2000" dirty="0" smtClean="0"/>
              <a:t>educational</a:t>
            </a:r>
          </a:p>
          <a:p>
            <a:pPr lvl="1" fontAlgn="base"/>
            <a:r>
              <a:rPr lang="en-US" sz="2000" dirty="0"/>
              <a:t> </a:t>
            </a:r>
            <a:r>
              <a:rPr lang="en-US" sz="2000" dirty="0" smtClean="0"/>
              <a:t>    landscape</a:t>
            </a:r>
            <a:endParaRPr lang="en-US" sz="2000" dirty="0"/>
          </a:p>
          <a:p>
            <a:endParaRPr lang="en-US" dirty="0"/>
          </a:p>
        </p:txBody>
      </p:sp>
    </p:spTree>
    <p:extLst>
      <p:ext uri="{BB962C8B-B14F-4D97-AF65-F5344CB8AC3E}">
        <p14:creationId xmlns:p14="http://schemas.microsoft.com/office/powerpoint/2010/main" val="349247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10807</TotalTime>
  <Words>1521</Words>
  <Application>Microsoft Office PowerPoint</Application>
  <PresentationFormat>On-screen Show (4:3)</PresentationFormat>
  <Paragraphs>138</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ＭＳ Ｐゴシック</vt:lpstr>
      <vt:lpstr>Arial</vt:lpstr>
      <vt:lpstr>Calibri</vt:lpstr>
      <vt:lpstr>Wingdings</vt:lpstr>
      <vt:lpstr>Office Theme</vt:lpstr>
      <vt:lpstr>Introducing  Next Generation Science Standards  to the Teachers College</vt:lpstr>
      <vt:lpstr>Our Challenge</vt:lpstr>
      <vt:lpstr>Earth Sciences: Consistently high-need, especially for  low income students </vt:lpstr>
      <vt:lpstr>WGU Graduation Rates in Secondary Science</vt:lpstr>
      <vt:lpstr>Discussing NGSS &amp; Education Standards</vt:lpstr>
      <vt:lpstr>Integrated Approach to Education Standards</vt:lpstr>
      <vt:lpstr>Implementing NGSS into Courses</vt:lpstr>
      <vt:lpstr>Keeping the conversation going</vt:lpstr>
      <vt:lpstr>Next Steps Regarding Education Standards</vt:lpstr>
      <vt:lpstr>References</vt:lpstr>
    </vt:vector>
  </TitlesOfParts>
  <Company>WGU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 Fulton</dc:creator>
  <cp:lastModifiedBy>suzanne.metlay</cp:lastModifiedBy>
  <cp:revision>715</cp:revision>
  <dcterms:created xsi:type="dcterms:W3CDTF">2012-06-18T16:07:36Z</dcterms:created>
  <dcterms:modified xsi:type="dcterms:W3CDTF">2014-10-18T00:48:50Z</dcterms:modified>
</cp:coreProperties>
</file>