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66" r:id="rId5"/>
    <p:sldId id="268" r:id="rId6"/>
    <p:sldId id="275" r:id="rId7"/>
    <p:sldId id="272" r:id="rId8"/>
    <p:sldId id="291" r:id="rId9"/>
    <p:sldId id="292" r:id="rId10"/>
    <p:sldId id="283" r:id="rId11"/>
    <p:sldId id="299" r:id="rId12"/>
    <p:sldId id="296" r:id="rId13"/>
    <p:sldId id="297" r:id="rId14"/>
    <p:sldId id="263" r:id="rId15"/>
    <p:sldId id="298" r:id="rId16"/>
    <p:sldId id="277"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102" autoAdjust="0"/>
  </p:normalViewPr>
  <p:slideViewPr>
    <p:cSldViewPr>
      <p:cViewPr varScale="1">
        <p:scale>
          <a:sx n="79" d="100"/>
          <a:sy n="79" d="100"/>
        </p:scale>
        <p:origin x="-88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1C5A580-A190-4568-A56F-4319EE31EAB2}" type="datetimeFigureOut">
              <a:rPr lang="en-US"/>
              <a:pPr>
                <a:defRPr/>
              </a:pPr>
              <a:t>10/19/2014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896C99-F44A-4955-9ED1-7415C14D332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CF9C0F-F128-4413-AB91-55F73A80387D}" type="datetimeFigureOut">
              <a:rPr lang="en-US"/>
              <a:pPr>
                <a:defRPr/>
              </a:pPr>
              <a:t>10/19/2014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58D763-142D-4657-80E1-BE74D60E559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74575E-300B-420C-9BA7-481AD5DA5435}" type="datetimeFigureOut">
              <a:rPr lang="en-US"/>
              <a:pPr>
                <a:defRPr/>
              </a:pPr>
              <a:t>10/19/2014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5E5915-01AD-4047-A50E-C712166CB97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4716E2-1DF6-4730-A6DA-E7A11D6012E6}" type="datetimeFigureOut">
              <a:rPr lang="en-US"/>
              <a:pPr>
                <a:defRPr/>
              </a:pPr>
              <a:t>10/19/2014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363F47-290B-4974-974E-FB6E767B740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B76DAE6-B2DE-4A6F-9728-AC70D735C6C3}" type="datetimeFigureOut">
              <a:rPr lang="en-US"/>
              <a:pPr>
                <a:defRPr/>
              </a:pPr>
              <a:t>10/19/2014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3DEDB2-5609-4BA2-AF77-6B8D0A7B3B5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A0CA9BF-9398-4F7D-A9C7-316D0395C988}" type="datetimeFigureOut">
              <a:rPr lang="en-US"/>
              <a:pPr>
                <a:defRPr/>
              </a:pPr>
              <a:t>10/19/2014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A49B7D-0A9E-48D3-99BD-EAB25E7F541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542E37D-545E-46E1-B201-C1B3DB494E8B}" type="datetimeFigureOut">
              <a:rPr lang="en-US"/>
              <a:pPr>
                <a:defRPr/>
              </a:pPr>
              <a:t>10/19/2014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FCAF53-2969-4AEA-AE4E-869F8EDB1D9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1C4D54C-8241-4DD9-BA2D-E31B2493CCCF}" type="datetimeFigureOut">
              <a:rPr lang="en-US"/>
              <a:pPr>
                <a:defRPr/>
              </a:pPr>
              <a:t>10/19/2014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0B8395E-54E6-468B-9204-AB4535AA76F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36FFEF-FBAC-4DC9-A2F4-CC0B392E6726}" type="datetimeFigureOut">
              <a:rPr lang="en-US"/>
              <a:pPr>
                <a:defRPr/>
              </a:pPr>
              <a:t>10/19/2014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1E9E06-14A5-412C-968A-DF5988CF122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C95E7E-AFD9-4BC2-AA51-1E13FA620F6F}" type="datetimeFigureOut">
              <a:rPr lang="en-US"/>
              <a:pPr>
                <a:defRPr/>
              </a:pPr>
              <a:t>10/19/2014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92ACB4-6DBC-47AE-B143-3C0E36C3975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CE5ED5-2B42-4F65-AC12-F618FD8F34A7}" type="datetimeFigureOut">
              <a:rPr lang="en-US"/>
              <a:pPr>
                <a:defRPr/>
              </a:pPr>
              <a:t>10/19/2014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DA436D-6CD2-4264-81A2-1EFD46E57D2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D0CF863-9CF9-4F85-AD3F-FD497C7AAC21}" type="datetimeFigureOut">
              <a:rPr lang="en-US"/>
              <a:pPr>
                <a:defRPr/>
              </a:pPr>
              <a:t>10/19/2014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7775491-8D56-4DDD-A0F6-512517EE7D5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5" descr="IMGP1393.JPG"/>
          <p:cNvPicPr>
            <a:picLocks noChangeAspect="1"/>
          </p:cNvPicPr>
          <p:nvPr/>
        </p:nvPicPr>
        <p:blipFill>
          <a:blip r:embed="rId2"/>
          <a:srcRect l="8972" r="1517"/>
          <a:stretch>
            <a:fillRect/>
          </a:stretch>
        </p:blipFill>
        <p:spPr bwMode="auto">
          <a:xfrm>
            <a:off x="0" y="0"/>
            <a:ext cx="9207500" cy="6858000"/>
          </a:xfrm>
          <a:prstGeom prst="rect">
            <a:avLst/>
          </a:prstGeom>
          <a:noFill/>
          <a:ln w="9525">
            <a:noFill/>
            <a:miter lim="800000"/>
            <a:headEnd/>
            <a:tailEnd/>
          </a:ln>
        </p:spPr>
      </p:pic>
      <p:sp>
        <p:nvSpPr>
          <p:cNvPr id="4" name="Rectangle 3"/>
          <p:cNvSpPr/>
          <p:nvPr/>
        </p:nvSpPr>
        <p:spPr>
          <a:xfrm>
            <a:off x="0" y="152400"/>
            <a:ext cx="9144000" cy="830997"/>
          </a:xfrm>
          <a:prstGeom prst="rect">
            <a:avLst/>
          </a:prstGeom>
        </p:spPr>
        <p:txBody>
          <a:bodyPr>
            <a:spAutoFit/>
          </a:bodyPr>
          <a:lstStyle/>
          <a:p>
            <a:pPr algn="ctr" fontAlgn="auto">
              <a:spcBef>
                <a:spcPts val="0"/>
              </a:spcBef>
              <a:spcAft>
                <a:spcPts val="0"/>
              </a:spcAft>
              <a:defRPr/>
            </a:pPr>
            <a:r>
              <a:rPr lang="en-US" sz="2400" b="1" dirty="0">
                <a:ln>
                  <a:solidFill>
                    <a:schemeClr val="tx1">
                      <a:alpha val="45000"/>
                    </a:schemeClr>
                  </a:solidFill>
                </a:ln>
                <a:solidFill>
                  <a:schemeClr val="accent2">
                    <a:lumMod val="50000"/>
                  </a:schemeClr>
                </a:solidFill>
                <a:latin typeface="Arial" pitchFamily="34" charset="0"/>
                <a:cs typeface="Arial" pitchFamily="34" charset="0"/>
              </a:rPr>
              <a:t>HOLOCENE RELATIVE SEA-LEVEL HIGHSTAND PATTERNS, PENINSULAR MALAYSIA EAST COAST</a:t>
            </a:r>
            <a:endParaRPr lang="en-US" sz="2400" dirty="0">
              <a:ln>
                <a:solidFill>
                  <a:schemeClr val="tx1">
                    <a:alpha val="45000"/>
                  </a:schemeClr>
                </a:solidFill>
              </a:ln>
              <a:solidFill>
                <a:schemeClr val="accent2">
                  <a:lumMod val="50000"/>
                </a:schemeClr>
              </a:solidFill>
              <a:latin typeface="Arial" pitchFamily="34" charset="0"/>
              <a:cs typeface="Arial" pitchFamily="34" charset="0"/>
            </a:endParaRPr>
          </a:p>
        </p:txBody>
      </p:sp>
      <p:sp>
        <p:nvSpPr>
          <p:cNvPr id="13315" name="Rectangle 1"/>
          <p:cNvSpPr>
            <a:spLocks noChangeArrowheads="1"/>
          </p:cNvSpPr>
          <p:nvPr/>
        </p:nvSpPr>
        <p:spPr bwMode="auto">
          <a:xfrm>
            <a:off x="76200" y="4341813"/>
            <a:ext cx="8839200" cy="1754187"/>
          </a:xfrm>
          <a:prstGeom prst="rect">
            <a:avLst/>
          </a:prstGeom>
          <a:noFill/>
          <a:ln w="9525">
            <a:noFill/>
            <a:miter lim="800000"/>
            <a:headEnd/>
            <a:tailEnd/>
          </a:ln>
        </p:spPr>
        <p:txBody>
          <a:bodyPr anchor="ctr">
            <a:spAutoFit/>
          </a:bodyPr>
          <a:lstStyle/>
          <a:p>
            <a:pPr algn="ctr"/>
            <a:r>
              <a:rPr lang="en-US" b="1">
                <a:solidFill>
                  <a:schemeClr val="bg1"/>
                </a:solidFill>
              </a:rPr>
              <a:t>Peter R. Parham</a:t>
            </a:r>
            <a:r>
              <a:rPr lang="en-US">
                <a:solidFill>
                  <a:schemeClr val="bg1"/>
                </a:solidFill>
              </a:rPr>
              <a:t>, Noraisyah Sapon, Rokiah Suriadi, Noor Azariyah Mohtar</a:t>
            </a:r>
          </a:p>
          <a:p>
            <a:pPr algn="ctr"/>
            <a:endParaRPr lang="en-US">
              <a:solidFill>
                <a:schemeClr val="bg1"/>
              </a:solidFill>
            </a:endParaRPr>
          </a:p>
          <a:p>
            <a:pPr algn="ctr" eaLnBrk="0" hangingPunct="0"/>
            <a:endParaRPr lang="en-US" b="1">
              <a:solidFill>
                <a:schemeClr val="bg1"/>
              </a:solidFill>
            </a:endParaRPr>
          </a:p>
          <a:p>
            <a:pPr algn="ctr" eaLnBrk="0" hangingPunct="0"/>
            <a:r>
              <a:rPr lang="en-US" b="1">
                <a:solidFill>
                  <a:schemeClr val="bg1"/>
                </a:solidFill>
              </a:rPr>
              <a:t>Institute of Oceanography and Environment</a:t>
            </a:r>
          </a:p>
          <a:p>
            <a:pPr algn="ctr" eaLnBrk="0" hangingPunct="0"/>
            <a:endParaRPr lang="en-US" b="1">
              <a:solidFill>
                <a:schemeClr val="bg1"/>
              </a:solidFill>
            </a:endParaRPr>
          </a:p>
          <a:p>
            <a:pPr algn="ctr" eaLnBrk="0" hangingPunct="0"/>
            <a:r>
              <a:rPr lang="en-US" b="1">
                <a:solidFill>
                  <a:schemeClr val="bg1"/>
                </a:solidFill>
              </a:rPr>
              <a:t>Universiti Malaysia Terengganu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descr="EastCoastPenMalSeaLevelCurve.jpg"/>
          <p:cNvPicPr>
            <a:picLocks noChangeAspect="1"/>
          </p:cNvPicPr>
          <p:nvPr/>
        </p:nvPicPr>
        <p:blipFill>
          <a:blip r:embed="rId2"/>
          <a:srcRect/>
          <a:stretch>
            <a:fillRect/>
          </a:stretch>
        </p:blipFill>
        <p:spPr bwMode="auto">
          <a:xfrm>
            <a:off x="762000" y="1295400"/>
            <a:ext cx="7361238" cy="5486400"/>
          </a:xfrm>
          <a:prstGeom prst="rect">
            <a:avLst/>
          </a:prstGeom>
          <a:noFill/>
          <a:ln w="9525">
            <a:noFill/>
            <a:miter lim="800000"/>
            <a:headEnd/>
            <a:tailEnd/>
          </a:ln>
        </p:spPr>
      </p:pic>
      <p:sp>
        <p:nvSpPr>
          <p:cNvPr id="3" name="TextBox 2"/>
          <p:cNvSpPr txBox="1"/>
          <p:nvPr/>
        </p:nvSpPr>
        <p:spPr>
          <a:xfrm>
            <a:off x="304800" y="65088"/>
            <a:ext cx="8839200" cy="1230312"/>
          </a:xfrm>
          <a:prstGeom prst="rect">
            <a:avLst/>
          </a:prstGeom>
          <a:noFill/>
        </p:spPr>
        <p:txBody>
          <a:bodyPr>
            <a:spAutoFit/>
          </a:bodyPr>
          <a:lstStyle/>
          <a:p>
            <a:pPr fontAlgn="auto">
              <a:spcBef>
                <a:spcPts val="0"/>
              </a:spcBef>
              <a:spcAft>
                <a:spcPts val="0"/>
              </a:spcAft>
              <a:defRPr/>
            </a:pPr>
            <a:r>
              <a:rPr lang="en-US" b="1" dirty="0">
                <a:solidFill>
                  <a:schemeClr val="accent3">
                    <a:lumMod val="50000"/>
                  </a:schemeClr>
                </a:solidFill>
                <a:latin typeface="+mn-lt"/>
                <a:cs typeface="+mn-cs"/>
              </a:rPr>
              <a:t>East Coast Peninsular Malaysia Inferred Relative Sea-Level Data</a:t>
            </a:r>
            <a:r>
              <a:rPr lang="en-US" sz="1400" dirty="0">
                <a:solidFill>
                  <a:schemeClr val="accent2">
                    <a:lumMod val="50000"/>
                  </a:schemeClr>
                </a:solidFill>
                <a:latin typeface="+mn-lt"/>
                <a:cs typeface="+mn-cs"/>
              </a:rPr>
              <a:t/>
            </a:r>
            <a:br>
              <a:rPr lang="en-US" sz="1400" dirty="0">
                <a:solidFill>
                  <a:schemeClr val="accent2">
                    <a:lumMod val="50000"/>
                  </a:schemeClr>
                </a:solidFill>
                <a:latin typeface="+mn-lt"/>
                <a:cs typeface="+mn-cs"/>
              </a:rPr>
            </a:br>
            <a:r>
              <a:rPr lang="en-US" sz="1400" b="1" dirty="0" err="1">
                <a:latin typeface="+mn-lt"/>
                <a:cs typeface="+mn-cs"/>
              </a:rPr>
              <a:t>Data</a:t>
            </a:r>
            <a:r>
              <a:rPr lang="en-US" sz="1400" b="1" dirty="0">
                <a:latin typeface="+mn-lt"/>
                <a:cs typeface="+mn-cs"/>
              </a:rPr>
              <a:t> points represent inferred RSL based on:</a:t>
            </a:r>
          </a:p>
          <a:p>
            <a:pPr marL="342900" indent="-342900" fontAlgn="auto">
              <a:spcBef>
                <a:spcPts val="0"/>
              </a:spcBef>
              <a:spcAft>
                <a:spcPts val="0"/>
              </a:spcAft>
              <a:buFont typeface="Arial" pitchFamily="34" charset="0"/>
              <a:buChar char="•"/>
              <a:defRPr/>
            </a:pPr>
            <a:r>
              <a:rPr lang="en-US" sz="1400" dirty="0">
                <a:latin typeface="+mn-lt"/>
                <a:cs typeface="+mn-cs"/>
              </a:rPr>
              <a:t>fossil oysters – their vertical relationship with top of modern oyster encrustations at the same locality (+/-50 cm)</a:t>
            </a:r>
          </a:p>
          <a:p>
            <a:pPr marL="342900" indent="-342900" fontAlgn="auto">
              <a:spcBef>
                <a:spcPts val="0"/>
              </a:spcBef>
              <a:spcAft>
                <a:spcPts val="0"/>
              </a:spcAft>
              <a:buFont typeface="Arial" pitchFamily="34" charset="0"/>
              <a:buChar char="•"/>
              <a:defRPr/>
            </a:pPr>
            <a:r>
              <a:rPr lang="en-US" sz="1400" dirty="0">
                <a:latin typeface="+mn-lt"/>
                <a:cs typeface="+mn-cs"/>
              </a:rPr>
              <a:t>fossil coral – their vertical relationship with HLS modern corals of same type at the same locality (oldest dates)</a:t>
            </a:r>
          </a:p>
          <a:p>
            <a:pPr marL="342900" indent="-342900" fontAlgn="auto">
              <a:spcBef>
                <a:spcPts val="0"/>
              </a:spcBef>
              <a:spcAft>
                <a:spcPts val="0"/>
              </a:spcAft>
              <a:buFont typeface="Arial" pitchFamily="34" charset="0"/>
              <a:buChar char="•"/>
              <a:defRPr/>
            </a:pPr>
            <a:r>
              <a:rPr lang="en-US" sz="1400" dirty="0">
                <a:latin typeface="+mn-lt"/>
                <a:cs typeface="+mn-cs"/>
              </a:rPr>
              <a:t>median ages (pts.) and 2-sigma age ranges are both plotted</a:t>
            </a:r>
          </a:p>
        </p:txBody>
      </p:sp>
      <p:sp>
        <p:nvSpPr>
          <p:cNvPr id="22531" name="TextBox 4"/>
          <p:cNvSpPr txBox="1">
            <a:spLocks noChangeArrowheads="1"/>
          </p:cNvSpPr>
          <p:nvPr/>
        </p:nvSpPr>
        <p:spPr bwMode="auto">
          <a:xfrm>
            <a:off x="5791200" y="2590800"/>
            <a:ext cx="2209800" cy="276225"/>
          </a:xfrm>
          <a:prstGeom prst="rect">
            <a:avLst/>
          </a:prstGeom>
          <a:solidFill>
            <a:srgbClr val="FFFFCC"/>
          </a:solidFill>
          <a:ln w="9525">
            <a:noFill/>
            <a:miter lim="800000"/>
            <a:headEnd/>
            <a:tailEnd/>
          </a:ln>
        </p:spPr>
        <p:txBody>
          <a:bodyPr>
            <a:spAutoFit/>
          </a:bodyPr>
          <a:lstStyle/>
          <a:p>
            <a:pPr marL="342900" indent="-342900"/>
            <a:r>
              <a:rPr lang="en-US" sz="1200"/>
              <a:t>good agreement of older ages</a:t>
            </a:r>
          </a:p>
        </p:txBody>
      </p:sp>
      <p:sp>
        <p:nvSpPr>
          <p:cNvPr id="22532" name="TextBox 6"/>
          <p:cNvSpPr txBox="1">
            <a:spLocks noChangeArrowheads="1"/>
          </p:cNvSpPr>
          <p:nvPr/>
        </p:nvSpPr>
        <p:spPr bwMode="auto">
          <a:xfrm>
            <a:off x="1371600" y="2133600"/>
            <a:ext cx="1828800" cy="276225"/>
          </a:xfrm>
          <a:prstGeom prst="rect">
            <a:avLst/>
          </a:prstGeom>
          <a:solidFill>
            <a:srgbClr val="FFFFCC"/>
          </a:solidFill>
          <a:ln w="9525">
            <a:noFill/>
            <a:miter lim="800000"/>
            <a:headEnd/>
            <a:tailEnd/>
          </a:ln>
        </p:spPr>
        <p:txBody>
          <a:bodyPr>
            <a:spAutoFit/>
          </a:bodyPr>
          <a:lstStyle/>
          <a:p>
            <a:pPr marL="342900" indent="-342900"/>
            <a:r>
              <a:rPr lang="en-US" sz="1200"/>
              <a:t>scatter in younger ages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6" descr="InterpEastCoastPenMalSeaLevelCurve.jpg"/>
          <p:cNvPicPr>
            <a:picLocks noChangeAspect="1"/>
          </p:cNvPicPr>
          <p:nvPr/>
        </p:nvPicPr>
        <p:blipFill>
          <a:blip r:embed="rId2"/>
          <a:srcRect b="24069"/>
          <a:stretch>
            <a:fillRect/>
          </a:stretch>
        </p:blipFill>
        <p:spPr bwMode="auto">
          <a:xfrm>
            <a:off x="228600" y="958850"/>
            <a:ext cx="8718550" cy="5441950"/>
          </a:xfrm>
          <a:prstGeom prst="rect">
            <a:avLst/>
          </a:prstGeom>
          <a:noFill/>
          <a:ln w="9525">
            <a:noFill/>
            <a:miter lim="800000"/>
            <a:headEnd/>
            <a:tailEnd/>
          </a:ln>
        </p:spPr>
      </p:pic>
      <p:sp>
        <p:nvSpPr>
          <p:cNvPr id="4" name="Rectangle 3"/>
          <p:cNvSpPr/>
          <p:nvPr/>
        </p:nvSpPr>
        <p:spPr>
          <a:xfrm>
            <a:off x="609600" y="239713"/>
            <a:ext cx="4800600" cy="366712"/>
          </a:xfrm>
          <a:prstGeom prst="rect">
            <a:avLst/>
          </a:prstGeom>
        </p:spPr>
        <p:txBody>
          <a:bodyPr>
            <a:spAutoFit/>
          </a:bodyPr>
          <a:lstStyle/>
          <a:p>
            <a:pPr fontAlgn="auto">
              <a:spcBef>
                <a:spcPts val="0"/>
              </a:spcBef>
              <a:spcAft>
                <a:spcPts val="0"/>
              </a:spcAft>
              <a:defRPr/>
            </a:pPr>
            <a:r>
              <a:rPr lang="en-US" b="1" dirty="0">
                <a:solidFill>
                  <a:schemeClr val="accent3">
                    <a:lumMod val="50000"/>
                  </a:schemeClr>
                </a:solidFill>
                <a:latin typeface="+mn-lt"/>
                <a:cs typeface="+mn-cs"/>
              </a:rPr>
              <a:t>Interpretation of RSL data over the last ca.7 ka</a:t>
            </a:r>
          </a:p>
        </p:txBody>
      </p:sp>
      <p:pic>
        <p:nvPicPr>
          <p:cNvPr id="23555" name="Picture 5" descr="InterpEastCoastPenMalSeaLevelCurve.jpg"/>
          <p:cNvPicPr>
            <a:picLocks noChangeAspect="1"/>
          </p:cNvPicPr>
          <p:nvPr/>
        </p:nvPicPr>
        <p:blipFill>
          <a:blip r:embed="rId3"/>
          <a:srcRect l="25775" t="76028" r="38371"/>
          <a:stretch>
            <a:fillRect/>
          </a:stretch>
        </p:blipFill>
        <p:spPr bwMode="auto">
          <a:xfrm>
            <a:off x="685800" y="2286000"/>
            <a:ext cx="2667000" cy="146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7" descr="PaleoGeoReconstrSetiu.jpg"/>
          <p:cNvPicPr>
            <a:picLocks noChangeAspect="1"/>
          </p:cNvPicPr>
          <p:nvPr/>
        </p:nvPicPr>
        <p:blipFill>
          <a:blip r:embed="rId2"/>
          <a:srcRect/>
          <a:stretch>
            <a:fillRect/>
          </a:stretch>
        </p:blipFill>
        <p:spPr bwMode="auto">
          <a:xfrm>
            <a:off x="3886200" y="3505200"/>
            <a:ext cx="5105400" cy="3276600"/>
          </a:xfrm>
          <a:prstGeom prst="rect">
            <a:avLst/>
          </a:prstGeom>
          <a:noFill/>
          <a:ln w="9525">
            <a:noFill/>
            <a:miter lim="800000"/>
            <a:headEnd/>
            <a:tailEnd/>
          </a:ln>
        </p:spPr>
      </p:pic>
      <p:sp>
        <p:nvSpPr>
          <p:cNvPr id="11" name="TextBox 10"/>
          <p:cNvSpPr txBox="1"/>
          <p:nvPr/>
        </p:nvSpPr>
        <p:spPr>
          <a:xfrm>
            <a:off x="-76200" y="877888"/>
            <a:ext cx="3810000" cy="646112"/>
          </a:xfrm>
          <a:prstGeom prst="rect">
            <a:avLst/>
          </a:prstGeom>
          <a:noFill/>
        </p:spPr>
        <p:txBody>
          <a:bodyPr>
            <a:spAutoFit/>
          </a:bodyPr>
          <a:lstStyle/>
          <a:p>
            <a:pPr algn="ctr" fontAlgn="auto">
              <a:spcBef>
                <a:spcPts val="0"/>
              </a:spcBef>
              <a:spcAft>
                <a:spcPts val="0"/>
              </a:spcAft>
              <a:defRPr/>
            </a:pPr>
            <a:r>
              <a:rPr lang="en-US" b="1" dirty="0" err="1">
                <a:solidFill>
                  <a:schemeClr val="accent3">
                    <a:lumMod val="50000"/>
                  </a:schemeClr>
                </a:solidFill>
                <a:latin typeface="Calibri" panose="020F0502020204030204" pitchFamily="34" charset="0"/>
                <a:cs typeface="Arial" pitchFamily="34" charset="0"/>
              </a:rPr>
              <a:t>Highstand</a:t>
            </a:r>
            <a:r>
              <a:rPr lang="en-US" b="1" dirty="0">
                <a:solidFill>
                  <a:schemeClr val="accent3">
                    <a:lumMod val="50000"/>
                  </a:schemeClr>
                </a:solidFill>
                <a:latin typeface="Calibri" panose="020F0502020204030204" pitchFamily="34" charset="0"/>
                <a:cs typeface="Arial" pitchFamily="34" charset="0"/>
              </a:rPr>
              <a:t> sedimentary evolution </a:t>
            </a:r>
            <a:br>
              <a:rPr lang="en-US" b="1" dirty="0">
                <a:solidFill>
                  <a:schemeClr val="accent3">
                    <a:lumMod val="50000"/>
                  </a:schemeClr>
                </a:solidFill>
                <a:latin typeface="Calibri" panose="020F0502020204030204" pitchFamily="34" charset="0"/>
                <a:cs typeface="Arial" pitchFamily="34" charset="0"/>
              </a:rPr>
            </a:br>
            <a:r>
              <a:rPr lang="en-US" b="1" dirty="0">
                <a:solidFill>
                  <a:schemeClr val="accent3">
                    <a:lumMod val="50000"/>
                  </a:schemeClr>
                </a:solidFill>
                <a:latin typeface="Calibri" panose="020F0502020204030204" pitchFamily="34" charset="0"/>
                <a:cs typeface="Arial" pitchFamily="34" charset="0"/>
              </a:rPr>
              <a:t>in the NE coastal system</a:t>
            </a:r>
          </a:p>
        </p:txBody>
      </p:sp>
      <p:sp>
        <p:nvSpPr>
          <p:cNvPr id="24579" name="TextBox 11"/>
          <p:cNvSpPr txBox="1">
            <a:spLocks noChangeArrowheads="1"/>
          </p:cNvSpPr>
          <p:nvPr/>
        </p:nvSpPr>
        <p:spPr bwMode="auto">
          <a:xfrm>
            <a:off x="76200" y="1752600"/>
            <a:ext cx="3505200" cy="4286250"/>
          </a:xfrm>
          <a:prstGeom prst="rect">
            <a:avLst/>
          </a:prstGeom>
          <a:noFill/>
          <a:ln w="9525">
            <a:noFill/>
            <a:miter lim="800000"/>
            <a:headEnd/>
            <a:tailEnd/>
          </a:ln>
        </p:spPr>
        <p:txBody>
          <a:bodyPr>
            <a:spAutoFit/>
          </a:bodyPr>
          <a:lstStyle/>
          <a:p>
            <a:pPr marL="342900" indent="-342900">
              <a:buFont typeface="Arial" charset="0"/>
              <a:buChar char="•"/>
            </a:pPr>
            <a:r>
              <a:rPr lang="en-US" sz="1400"/>
              <a:t>Max. transgression ca. 7  ka with </a:t>
            </a:r>
            <a:br>
              <a:rPr lang="en-US" sz="1400"/>
            </a:br>
            <a:r>
              <a:rPr lang="en-US" sz="1400"/>
              <a:t>RSL from 1.3 – 3 m above present  </a:t>
            </a:r>
          </a:p>
          <a:p>
            <a:pPr marL="342900" indent="-342900">
              <a:buFont typeface="Arial" charset="0"/>
              <a:buChar char="•"/>
            </a:pPr>
            <a:endParaRPr lang="en-US" sz="1000"/>
          </a:p>
          <a:p>
            <a:pPr marL="342900" indent="-342900">
              <a:buFont typeface="Arial" charset="0"/>
              <a:buChar char="•"/>
            </a:pPr>
            <a:r>
              <a:rPr lang="en-US" sz="1400"/>
              <a:t>Strandplain development by between </a:t>
            </a:r>
            <a:br>
              <a:rPr lang="en-US" sz="1400"/>
            </a:br>
            <a:r>
              <a:rPr lang="en-US" sz="1400"/>
              <a:t>6.8 to 5.7 ka (OSL beach ridge) – sediment supply &gt; RSL rise</a:t>
            </a:r>
          </a:p>
          <a:p>
            <a:pPr marL="342900" indent="-342900">
              <a:buFont typeface="Arial" charset="0"/>
              <a:buChar char="•"/>
            </a:pPr>
            <a:endParaRPr lang="en-US" sz="1400"/>
          </a:p>
          <a:p>
            <a:pPr marL="342900" indent="-342900">
              <a:buFont typeface="Arial" charset="0"/>
              <a:buChar char="•"/>
            </a:pPr>
            <a:r>
              <a:rPr lang="en-US" sz="1400"/>
              <a:t>Probable continued progradation </a:t>
            </a:r>
            <a:br>
              <a:rPr lang="en-US" sz="1400"/>
            </a:br>
            <a:r>
              <a:rPr lang="en-US" sz="1400"/>
              <a:t>until ca. 5 ka or after in response </a:t>
            </a:r>
            <a:br>
              <a:rPr lang="en-US" sz="1400"/>
            </a:br>
            <a:r>
              <a:rPr lang="en-US" sz="1400"/>
              <a:t>to stable or falling RSL </a:t>
            </a:r>
          </a:p>
          <a:p>
            <a:pPr marL="342900" indent="-342900">
              <a:buFont typeface="Arial" charset="0"/>
              <a:buChar char="•"/>
            </a:pPr>
            <a:endParaRPr lang="en-US" sz="1400"/>
          </a:p>
          <a:p>
            <a:pPr marL="342900" indent="-342900">
              <a:buFont typeface="Arial" charset="0"/>
              <a:buChar char="•"/>
            </a:pPr>
            <a:r>
              <a:rPr lang="en-US" sz="1400"/>
              <a:t>Renewed transgression and erosion of older strandplain deposits in response to RSL rise ca. 4.5 ka and/or increased storminess</a:t>
            </a:r>
          </a:p>
          <a:p>
            <a:pPr marL="342900" indent="-342900">
              <a:buFont typeface="Arial" charset="0"/>
              <a:buChar char="•"/>
            </a:pPr>
            <a:endParaRPr lang="en-US" sz="1400"/>
          </a:p>
          <a:p>
            <a:pPr marL="342900" indent="-342900">
              <a:buFont typeface="Arial" charset="0"/>
              <a:buChar char="•"/>
            </a:pPr>
            <a:r>
              <a:rPr lang="en-US" sz="1400"/>
              <a:t>Shoreline progradation resumes </a:t>
            </a:r>
            <a:br>
              <a:rPr lang="en-US" sz="1400"/>
            </a:br>
            <a:r>
              <a:rPr lang="en-US" sz="1400"/>
              <a:t>after around 3 ka in response </a:t>
            </a:r>
            <a:br>
              <a:rPr lang="en-US" sz="1400"/>
            </a:br>
            <a:r>
              <a:rPr lang="en-US" sz="1400"/>
              <a:t>to falling RSL – much younger strandplain deposits seaward</a:t>
            </a:r>
          </a:p>
        </p:txBody>
      </p:sp>
      <p:pic>
        <p:nvPicPr>
          <p:cNvPr id="24580" name="Picture 14" descr="InterpEastCoastPenMalSeaLevelCurve+Mallinson.jpg"/>
          <p:cNvPicPr>
            <a:picLocks noChangeAspect="1"/>
          </p:cNvPicPr>
          <p:nvPr/>
        </p:nvPicPr>
        <p:blipFill>
          <a:blip r:embed="rId3"/>
          <a:srcRect b="22887"/>
          <a:stretch>
            <a:fillRect/>
          </a:stretch>
        </p:blipFill>
        <p:spPr bwMode="auto">
          <a:xfrm>
            <a:off x="3810000" y="76200"/>
            <a:ext cx="5184775" cy="3429000"/>
          </a:xfrm>
          <a:prstGeom prst="rect">
            <a:avLst/>
          </a:prstGeom>
          <a:noFill/>
          <a:ln w="9525">
            <a:noFill/>
            <a:miter lim="800000"/>
            <a:headEnd/>
            <a:tailEnd/>
          </a:ln>
        </p:spPr>
      </p:pic>
      <p:pic>
        <p:nvPicPr>
          <p:cNvPr id="24581" name="Picture 13" descr="InterpEastCoastPenMalSeaLevelCurve.jpg"/>
          <p:cNvPicPr>
            <a:picLocks noChangeAspect="1"/>
          </p:cNvPicPr>
          <p:nvPr/>
        </p:nvPicPr>
        <p:blipFill>
          <a:blip r:embed="rId4"/>
          <a:srcRect l="25775" t="76028" r="38371"/>
          <a:stretch>
            <a:fillRect/>
          </a:stretch>
        </p:blipFill>
        <p:spPr bwMode="auto">
          <a:xfrm>
            <a:off x="4117975" y="1066800"/>
            <a:ext cx="1676400" cy="91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4" descr="IMGP6569.JPG"/>
          <p:cNvPicPr>
            <a:picLocks noChangeAspect="1"/>
          </p:cNvPicPr>
          <p:nvPr/>
        </p:nvPicPr>
        <p:blipFill>
          <a:blip r:embed="rId2"/>
          <a:srcRect t="15385"/>
          <a:stretch>
            <a:fillRect/>
          </a:stretch>
        </p:blipFill>
        <p:spPr bwMode="auto">
          <a:xfrm>
            <a:off x="25400" y="5105400"/>
            <a:ext cx="2641600" cy="1676400"/>
          </a:xfrm>
          <a:prstGeom prst="rect">
            <a:avLst/>
          </a:prstGeom>
          <a:noFill/>
          <a:ln w="9525">
            <a:noFill/>
            <a:miter lim="800000"/>
            <a:headEnd/>
            <a:tailEnd/>
          </a:ln>
        </p:spPr>
      </p:pic>
      <p:pic>
        <p:nvPicPr>
          <p:cNvPr id="25602" name="Picture 1" descr="IMGP1376.JPG"/>
          <p:cNvPicPr>
            <a:picLocks noChangeAspect="1"/>
          </p:cNvPicPr>
          <p:nvPr/>
        </p:nvPicPr>
        <p:blipFill>
          <a:blip r:embed="rId3"/>
          <a:srcRect l="3497" b="4257"/>
          <a:stretch>
            <a:fillRect/>
          </a:stretch>
        </p:blipFill>
        <p:spPr bwMode="auto">
          <a:xfrm>
            <a:off x="6477000" y="5068888"/>
            <a:ext cx="2590800" cy="1712912"/>
          </a:xfrm>
          <a:prstGeom prst="rect">
            <a:avLst/>
          </a:prstGeom>
          <a:noFill/>
          <a:ln w="9525">
            <a:noFill/>
            <a:miter lim="800000"/>
            <a:headEnd/>
            <a:tailEnd/>
          </a:ln>
        </p:spPr>
      </p:pic>
      <p:cxnSp>
        <p:nvCxnSpPr>
          <p:cNvPr id="4" name="Straight Arrow Connector 3"/>
          <p:cNvCxnSpPr/>
          <p:nvPr/>
        </p:nvCxnSpPr>
        <p:spPr>
          <a:xfrm rot="10800000" flipV="1">
            <a:off x="7239000" y="1360488"/>
            <a:ext cx="685800" cy="38100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48200" y="457200"/>
            <a:ext cx="4419600" cy="1662113"/>
          </a:xfrm>
          <a:prstGeom prst="rect">
            <a:avLst/>
          </a:prstGeom>
          <a:noFill/>
        </p:spPr>
        <p:txBody>
          <a:bodyPr>
            <a:spAutoFit/>
          </a:bodyPr>
          <a:lstStyle/>
          <a:p>
            <a:pPr algn="ctr" fontAlgn="auto">
              <a:spcBef>
                <a:spcPts val="0"/>
              </a:spcBef>
              <a:spcAft>
                <a:spcPts val="0"/>
              </a:spcAft>
              <a:defRPr/>
            </a:pPr>
            <a:r>
              <a:rPr lang="en-US" b="1" dirty="0">
                <a:solidFill>
                  <a:schemeClr val="accent2">
                    <a:lumMod val="50000"/>
                  </a:schemeClr>
                </a:solidFill>
                <a:latin typeface="+mn-lt"/>
                <a:cs typeface="+mn-cs"/>
              </a:rPr>
              <a:t>SE study area</a:t>
            </a:r>
          </a:p>
          <a:p>
            <a:pPr marL="342900" indent="-342900" fontAlgn="auto">
              <a:spcBef>
                <a:spcPts val="0"/>
              </a:spcBef>
              <a:spcAft>
                <a:spcPts val="0"/>
              </a:spcAft>
              <a:buFont typeface="Arial" pitchFamily="34" charset="0"/>
              <a:buChar char="•"/>
              <a:defRPr/>
            </a:pPr>
            <a:r>
              <a:rPr lang="en-US" sz="1400" dirty="0">
                <a:latin typeface="Arial" pitchFamily="34" charset="0"/>
                <a:cs typeface="Arial" pitchFamily="34" charset="0"/>
              </a:rPr>
              <a:t>raised</a:t>
            </a:r>
            <a:r>
              <a:rPr lang="en-US" sz="1400" i="1" dirty="0">
                <a:latin typeface="Arial" pitchFamily="34" charset="0"/>
                <a:cs typeface="Arial" pitchFamily="34" charset="0"/>
              </a:rPr>
              <a:t> in situ </a:t>
            </a:r>
            <a:r>
              <a:rPr lang="en-US" sz="1400" dirty="0">
                <a:latin typeface="Arial" pitchFamily="34" charset="0"/>
                <a:cs typeface="Arial" pitchFamily="34" charset="0"/>
              </a:rPr>
              <a:t>fossil </a:t>
            </a:r>
            <a:r>
              <a:rPr lang="en-US" sz="1400" b="1" dirty="0">
                <a:latin typeface="Arial" pitchFamily="34" charset="0"/>
                <a:cs typeface="Arial" pitchFamily="34" charset="0"/>
              </a:rPr>
              <a:t>corals</a:t>
            </a:r>
            <a:r>
              <a:rPr lang="en-US" sz="1400" dirty="0">
                <a:latin typeface="Arial" pitchFamily="34" charset="0"/>
                <a:cs typeface="Arial" pitchFamily="34" charset="0"/>
              </a:rPr>
              <a:t> much more </a:t>
            </a:r>
            <a:br>
              <a:rPr lang="en-US" sz="1400" dirty="0">
                <a:latin typeface="Arial" pitchFamily="34" charset="0"/>
                <a:cs typeface="Arial" pitchFamily="34" charset="0"/>
              </a:rPr>
            </a:br>
            <a:r>
              <a:rPr lang="en-US" sz="1400" dirty="0">
                <a:latin typeface="Arial" pitchFamily="34" charset="0"/>
                <a:cs typeface="Arial" pitchFamily="34" charset="0"/>
              </a:rPr>
              <a:t>commonly preserved and at higher levels </a:t>
            </a:r>
            <a:br>
              <a:rPr lang="en-US" sz="1400" dirty="0">
                <a:latin typeface="Arial" pitchFamily="34" charset="0"/>
                <a:cs typeface="Arial" pitchFamily="34" charset="0"/>
              </a:rPr>
            </a:br>
            <a:r>
              <a:rPr lang="en-US" sz="1400" dirty="0">
                <a:latin typeface="Arial" pitchFamily="34" charset="0"/>
                <a:cs typeface="Arial" pitchFamily="34" charset="0"/>
              </a:rPr>
              <a:t>(up to 2.3 m &gt; HLS)</a:t>
            </a:r>
            <a:br>
              <a:rPr lang="en-US" sz="1400" dirty="0">
                <a:latin typeface="Arial" pitchFamily="34" charset="0"/>
                <a:cs typeface="Arial" pitchFamily="34" charset="0"/>
              </a:rPr>
            </a:br>
            <a:endParaRPr lang="en-US" sz="1400" dirty="0">
              <a:latin typeface="Arial" pitchFamily="34" charset="0"/>
              <a:cs typeface="Arial" pitchFamily="34" charset="0"/>
            </a:endParaRPr>
          </a:p>
          <a:p>
            <a:pPr marL="342900" indent="-342900" fontAlgn="auto">
              <a:spcBef>
                <a:spcPts val="0"/>
              </a:spcBef>
              <a:spcAft>
                <a:spcPts val="0"/>
              </a:spcAft>
              <a:buFont typeface="Arial" pitchFamily="34" charset="0"/>
              <a:buChar char="•"/>
              <a:defRPr/>
            </a:pPr>
            <a:r>
              <a:rPr lang="en-US" sz="1400" dirty="0">
                <a:latin typeface="Arial" pitchFamily="34" charset="0"/>
                <a:cs typeface="Arial" pitchFamily="34" charset="0"/>
              </a:rPr>
              <a:t>raised fossil </a:t>
            </a:r>
            <a:r>
              <a:rPr lang="en-US" sz="1400" b="1" dirty="0">
                <a:latin typeface="Arial" pitchFamily="34" charset="0"/>
                <a:cs typeface="Arial" pitchFamily="34" charset="0"/>
              </a:rPr>
              <a:t>oysters</a:t>
            </a:r>
            <a:r>
              <a:rPr lang="en-US" sz="1400" dirty="0">
                <a:latin typeface="Arial" pitchFamily="34" charset="0"/>
                <a:cs typeface="Arial" pitchFamily="34" charset="0"/>
              </a:rPr>
              <a:t> never observed more </a:t>
            </a:r>
            <a:br>
              <a:rPr lang="en-US" sz="1400" dirty="0">
                <a:latin typeface="Arial" pitchFamily="34" charset="0"/>
                <a:cs typeface="Arial" pitchFamily="34" charset="0"/>
              </a:rPr>
            </a:br>
            <a:r>
              <a:rPr lang="en-US" sz="1400" dirty="0">
                <a:latin typeface="Arial" pitchFamily="34" charset="0"/>
                <a:cs typeface="Arial" pitchFamily="34" charset="0"/>
              </a:rPr>
              <a:t>than 3 m above their modern counterparts</a:t>
            </a:r>
          </a:p>
        </p:txBody>
      </p:sp>
      <p:sp>
        <p:nvSpPr>
          <p:cNvPr id="6" name="TextBox 5"/>
          <p:cNvSpPr txBox="1"/>
          <p:nvPr/>
        </p:nvSpPr>
        <p:spPr>
          <a:xfrm>
            <a:off x="0" y="457200"/>
            <a:ext cx="4495800" cy="1938338"/>
          </a:xfrm>
          <a:prstGeom prst="rect">
            <a:avLst/>
          </a:prstGeom>
          <a:noFill/>
        </p:spPr>
        <p:txBody>
          <a:bodyPr>
            <a:spAutoFit/>
          </a:bodyPr>
          <a:lstStyle/>
          <a:p>
            <a:pPr algn="ctr" fontAlgn="auto">
              <a:spcBef>
                <a:spcPts val="0"/>
              </a:spcBef>
              <a:spcAft>
                <a:spcPts val="0"/>
              </a:spcAft>
              <a:defRPr/>
            </a:pPr>
            <a:r>
              <a:rPr lang="en-US" b="1" dirty="0">
                <a:solidFill>
                  <a:schemeClr val="accent2">
                    <a:lumMod val="50000"/>
                  </a:schemeClr>
                </a:solidFill>
                <a:latin typeface="+mn-lt"/>
                <a:cs typeface="+mn-cs"/>
              </a:rPr>
              <a:t>NE study area</a:t>
            </a:r>
          </a:p>
          <a:p>
            <a:pPr marL="342900" indent="-342900" fontAlgn="auto">
              <a:spcBef>
                <a:spcPts val="0"/>
              </a:spcBef>
              <a:spcAft>
                <a:spcPts val="0"/>
              </a:spcAft>
              <a:buFont typeface="Arial" pitchFamily="34" charset="0"/>
              <a:buChar char="•"/>
              <a:defRPr/>
            </a:pPr>
            <a:r>
              <a:rPr lang="en-US" sz="1400" dirty="0">
                <a:latin typeface="Arial" pitchFamily="34" charset="0"/>
                <a:cs typeface="Arial" pitchFamily="34" charset="0"/>
              </a:rPr>
              <a:t>raised</a:t>
            </a:r>
            <a:r>
              <a:rPr lang="en-US" sz="1400" i="1" dirty="0">
                <a:latin typeface="Arial" pitchFamily="34" charset="0"/>
                <a:cs typeface="Arial" pitchFamily="34" charset="0"/>
              </a:rPr>
              <a:t> in situ </a:t>
            </a:r>
            <a:r>
              <a:rPr lang="en-US" sz="1400" dirty="0">
                <a:latin typeface="Arial" pitchFamily="34" charset="0"/>
                <a:cs typeface="Arial" pitchFamily="34" charset="0"/>
              </a:rPr>
              <a:t>fossil </a:t>
            </a:r>
            <a:r>
              <a:rPr lang="en-US" sz="1400" b="1" dirty="0">
                <a:latin typeface="Arial" pitchFamily="34" charset="0"/>
                <a:cs typeface="Arial" pitchFamily="34" charset="0"/>
              </a:rPr>
              <a:t>corals</a:t>
            </a:r>
            <a:r>
              <a:rPr lang="en-US" sz="1400" dirty="0">
                <a:latin typeface="Arial" pitchFamily="34" charset="0"/>
                <a:cs typeface="Arial" pitchFamily="34" charset="0"/>
              </a:rPr>
              <a:t> relatively rare </a:t>
            </a:r>
            <a:br>
              <a:rPr lang="en-US" sz="1400" dirty="0">
                <a:latin typeface="Arial" pitchFamily="34" charset="0"/>
                <a:cs typeface="Arial" pitchFamily="34" charset="0"/>
              </a:rPr>
            </a:br>
            <a:r>
              <a:rPr lang="en-US" sz="1400" dirty="0">
                <a:latin typeface="Arial" pitchFamily="34" charset="0"/>
                <a:cs typeface="Arial" pitchFamily="34" charset="0"/>
              </a:rPr>
              <a:t>(only slightly over 1 m &gt; HLS - islands)</a:t>
            </a:r>
            <a:br>
              <a:rPr lang="en-US" sz="1400" dirty="0">
                <a:latin typeface="Arial" pitchFamily="34" charset="0"/>
                <a:cs typeface="Arial" pitchFamily="34" charset="0"/>
              </a:rPr>
            </a:br>
            <a:endParaRPr lang="en-US" sz="1400" dirty="0">
              <a:latin typeface="Arial" pitchFamily="34" charset="0"/>
              <a:cs typeface="Arial" pitchFamily="34" charset="0"/>
            </a:endParaRPr>
          </a:p>
          <a:p>
            <a:pPr marL="342900" indent="-342900" fontAlgn="auto">
              <a:spcBef>
                <a:spcPts val="0"/>
              </a:spcBef>
              <a:spcAft>
                <a:spcPts val="0"/>
              </a:spcAft>
              <a:buFont typeface="Arial" pitchFamily="34" charset="0"/>
              <a:buChar char="•"/>
              <a:defRPr/>
            </a:pPr>
            <a:r>
              <a:rPr lang="en-US" sz="1400" dirty="0">
                <a:latin typeface="Arial" pitchFamily="34" charset="0"/>
                <a:cs typeface="Arial" pitchFamily="34" charset="0"/>
              </a:rPr>
              <a:t>raised fossil </a:t>
            </a:r>
            <a:r>
              <a:rPr lang="en-US" sz="1400" b="1" dirty="0">
                <a:latin typeface="Arial" pitchFamily="34" charset="0"/>
                <a:cs typeface="Arial" pitchFamily="34" charset="0"/>
              </a:rPr>
              <a:t>oysters</a:t>
            </a:r>
            <a:r>
              <a:rPr lang="en-US" sz="1400" dirty="0">
                <a:latin typeface="Arial" pitchFamily="34" charset="0"/>
                <a:cs typeface="Arial" pitchFamily="34" charset="0"/>
              </a:rPr>
              <a:t> common up to 3.3 m </a:t>
            </a:r>
            <a:br>
              <a:rPr lang="en-US" sz="1400" dirty="0">
                <a:latin typeface="Arial" pitchFamily="34" charset="0"/>
                <a:cs typeface="Arial" pitchFamily="34" charset="0"/>
              </a:rPr>
            </a:br>
            <a:r>
              <a:rPr lang="en-US" sz="1400" dirty="0">
                <a:latin typeface="Arial" pitchFamily="34" charset="0"/>
                <a:cs typeface="Arial" pitchFamily="34" charset="0"/>
              </a:rPr>
              <a:t>above their modern counterparts with </a:t>
            </a:r>
            <a:br>
              <a:rPr lang="en-US" sz="1400" dirty="0">
                <a:latin typeface="Arial" pitchFamily="34" charset="0"/>
                <a:cs typeface="Arial" pitchFamily="34" charset="0"/>
              </a:rPr>
            </a:br>
            <a:r>
              <a:rPr lang="en-US" sz="1400" dirty="0">
                <a:latin typeface="Arial" pitchFamily="34" charset="0"/>
                <a:cs typeface="Arial" pitchFamily="34" charset="0"/>
              </a:rPr>
              <a:t>one observation at 4.4 m</a:t>
            </a:r>
          </a:p>
          <a:p>
            <a:pPr algn="ctr" fontAlgn="auto">
              <a:spcBef>
                <a:spcPts val="0"/>
              </a:spcBef>
              <a:spcAft>
                <a:spcPts val="0"/>
              </a:spcAft>
              <a:defRPr/>
            </a:pPr>
            <a:endParaRPr lang="en-US" b="1" dirty="0">
              <a:solidFill>
                <a:schemeClr val="accent2">
                  <a:lumMod val="50000"/>
                </a:schemeClr>
              </a:solidFill>
              <a:latin typeface="+mn-lt"/>
              <a:cs typeface="+mn-cs"/>
            </a:endParaRPr>
          </a:p>
        </p:txBody>
      </p:sp>
      <p:cxnSp>
        <p:nvCxnSpPr>
          <p:cNvPr id="7" name="Straight Connector 6"/>
          <p:cNvCxnSpPr/>
          <p:nvPr/>
        </p:nvCxnSpPr>
        <p:spPr>
          <a:xfrm flipH="1">
            <a:off x="4570413" y="609600"/>
            <a:ext cx="1587" cy="6019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1000" y="87313"/>
            <a:ext cx="8458200" cy="369887"/>
          </a:xfrm>
          <a:prstGeom prst="rect">
            <a:avLst/>
          </a:prstGeom>
          <a:noFill/>
        </p:spPr>
        <p:txBody>
          <a:bodyPr>
            <a:spAutoFit/>
          </a:bodyPr>
          <a:lstStyle/>
          <a:p>
            <a:pPr algn="ctr" fontAlgn="auto">
              <a:spcBef>
                <a:spcPts val="0"/>
              </a:spcBef>
              <a:spcAft>
                <a:spcPts val="0"/>
              </a:spcAft>
              <a:defRPr/>
            </a:pPr>
            <a:r>
              <a:rPr lang="en-US" b="1" dirty="0">
                <a:solidFill>
                  <a:schemeClr val="accent3">
                    <a:lumMod val="50000"/>
                  </a:schemeClr>
                </a:solidFill>
                <a:latin typeface="+mn-lt"/>
                <a:cs typeface="+mn-cs"/>
              </a:rPr>
              <a:t>Differences between NE and SE study areas that may imply variability in HIA</a:t>
            </a:r>
          </a:p>
        </p:txBody>
      </p:sp>
      <p:pic>
        <p:nvPicPr>
          <p:cNvPr id="25608" name="Picture 9" descr="InterpEastCoastPenMalSeaLevelCurve.jpg"/>
          <p:cNvPicPr>
            <a:picLocks noChangeAspect="1"/>
          </p:cNvPicPr>
          <p:nvPr/>
        </p:nvPicPr>
        <p:blipFill>
          <a:blip r:embed="rId4"/>
          <a:srcRect b="24069"/>
          <a:stretch>
            <a:fillRect/>
          </a:stretch>
        </p:blipFill>
        <p:spPr bwMode="auto">
          <a:xfrm>
            <a:off x="4648200" y="2209800"/>
            <a:ext cx="4419600" cy="2759075"/>
          </a:xfrm>
          <a:prstGeom prst="rect">
            <a:avLst/>
          </a:prstGeom>
          <a:noFill/>
          <a:ln w="9525">
            <a:noFill/>
            <a:miter lim="800000"/>
            <a:headEnd/>
            <a:tailEnd/>
          </a:ln>
        </p:spPr>
      </p:pic>
      <p:pic>
        <p:nvPicPr>
          <p:cNvPr id="25609" name="Picture 10" descr="InterpEastCoastPenMalSeaLevelCurve.jpg"/>
          <p:cNvPicPr>
            <a:picLocks noChangeAspect="1"/>
          </p:cNvPicPr>
          <p:nvPr/>
        </p:nvPicPr>
        <p:blipFill>
          <a:blip r:embed="rId4"/>
          <a:srcRect b="24069"/>
          <a:stretch>
            <a:fillRect/>
          </a:stretch>
        </p:blipFill>
        <p:spPr bwMode="auto">
          <a:xfrm>
            <a:off x="76200" y="2209800"/>
            <a:ext cx="4419600" cy="2759075"/>
          </a:xfrm>
          <a:prstGeom prst="rect">
            <a:avLst/>
          </a:prstGeom>
          <a:noFill/>
          <a:ln w="9525">
            <a:noFill/>
            <a:miter lim="800000"/>
            <a:headEnd/>
            <a:tailEnd/>
          </a:ln>
        </p:spPr>
      </p:pic>
      <p:pic>
        <p:nvPicPr>
          <p:cNvPr id="25610" name="Picture 11" descr="InterpEastCoastPenMalSeaLevelCurve.jpg"/>
          <p:cNvPicPr>
            <a:picLocks noChangeAspect="1"/>
          </p:cNvPicPr>
          <p:nvPr/>
        </p:nvPicPr>
        <p:blipFill>
          <a:blip r:embed="rId5"/>
          <a:srcRect l="25775" t="76028" r="38371"/>
          <a:stretch>
            <a:fillRect/>
          </a:stretch>
        </p:blipFill>
        <p:spPr bwMode="auto">
          <a:xfrm>
            <a:off x="3276600" y="5092700"/>
            <a:ext cx="2667000" cy="1460500"/>
          </a:xfrm>
          <a:prstGeom prst="rect">
            <a:avLst/>
          </a:prstGeom>
          <a:noFill/>
          <a:ln w="9525">
            <a:noFill/>
            <a:miter lim="800000"/>
            <a:headEnd/>
            <a:tailEnd/>
          </a:ln>
        </p:spPr>
      </p:pic>
      <p:sp>
        <p:nvSpPr>
          <p:cNvPr id="13" name="Oval 12"/>
          <p:cNvSpPr/>
          <p:nvPr/>
        </p:nvSpPr>
        <p:spPr>
          <a:xfrm>
            <a:off x="7924800" y="3733800"/>
            <a:ext cx="838200" cy="533400"/>
          </a:xfrm>
          <a:prstGeom prst="ellipse">
            <a:avLst/>
          </a:prstGeom>
          <a:no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13"/>
          <p:cNvSpPr txBox="1"/>
          <p:nvPr/>
        </p:nvSpPr>
        <p:spPr>
          <a:xfrm>
            <a:off x="8458200" y="3533775"/>
            <a:ext cx="685800" cy="276225"/>
          </a:xfrm>
          <a:prstGeom prst="rect">
            <a:avLst/>
          </a:prstGeom>
          <a:noFill/>
        </p:spPr>
        <p:txBody>
          <a:bodyPr>
            <a:spAutoFit/>
          </a:bodyPr>
          <a:lstStyle/>
          <a:p>
            <a:pPr fontAlgn="auto">
              <a:spcBef>
                <a:spcPts val="0"/>
              </a:spcBef>
              <a:spcAft>
                <a:spcPts val="0"/>
              </a:spcAft>
              <a:defRPr/>
            </a:pPr>
            <a:r>
              <a:rPr lang="en-US" sz="1200" b="1" dirty="0">
                <a:solidFill>
                  <a:schemeClr val="accent3">
                    <a:lumMod val="50000"/>
                  </a:schemeClr>
                </a:solidFill>
                <a:latin typeface="Arial" pitchFamily="34" charset="0"/>
                <a:cs typeface="Arial" pitchFamily="34" charset="0"/>
              </a:rPr>
              <a:t>corals</a:t>
            </a:r>
          </a:p>
        </p:txBody>
      </p:sp>
      <p:sp>
        <p:nvSpPr>
          <p:cNvPr id="19" name="TextBox 18"/>
          <p:cNvSpPr txBox="1"/>
          <p:nvPr/>
        </p:nvSpPr>
        <p:spPr>
          <a:xfrm>
            <a:off x="8229600" y="3305175"/>
            <a:ext cx="762000" cy="276225"/>
          </a:xfrm>
          <a:prstGeom prst="rect">
            <a:avLst/>
          </a:prstGeom>
          <a:solidFill>
            <a:schemeClr val="bg1"/>
          </a:solidFill>
        </p:spPr>
        <p:txBody>
          <a:bodyPr>
            <a:spAutoFit/>
          </a:bodyPr>
          <a:lstStyle/>
          <a:p>
            <a:pPr fontAlgn="auto">
              <a:spcBef>
                <a:spcPts val="0"/>
              </a:spcBef>
              <a:spcAft>
                <a:spcPts val="0"/>
              </a:spcAft>
              <a:defRPr/>
            </a:pPr>
            <a:r>
              <a:rPr lang="en-US" sz="1200" b="1" dirty="0">
                <a:solidFill>
                  <a:schemeClr val="accent3">
                    <a:lumMod val="50000"/>
                  </a:schemeClr>
                </a:solidFill>
                <a:latin typeface="Arial" pitchFamily="34" charset="0"/>
                <a:cs typeface="Arial" pitchFamily="34" charset="0"/>
              </a:rPr>
              <a:t>oysters</a:t>
            </a:r>
          </a:p>
        </p:txBody>
      </p:sp>
      <p:sp>
        <p:nvSpPr>
          <p:cNvPr id="20" name="Oval 19"/>
          <p:cNvSpPr/>
          <p:nvPr/>
        </p:nvSpPr>
        <p:spPr>
          <a:xfrm>
            <a:off x="3810000" y="4191000"/>
            <a:ext cx="381000" cy="228600"/>
          </a:xfrm>
          <a:prstGeom prst="ellipse">
            <a:avLst/>
          </a:prstGeom>
          <a:no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3886200" y="4386263"/>
            <a:ext cx="685800" cy="261937"/>
          </a:xfrm>
          <a:prstGeom prst="rect">
            <a:avLst/>
          </a:prstGeom>
          <a:noFill/>
        </p:spPr>
        <p:txBody>
          <a:bodyPr>
            <a:spAutoFit/>
          </a:bodyPr>
          <a:lstStyle/>
          <a:p>
            <a:pPr fontAlgn="auto">
              <a:spcBef>
                <a:spcPts val="0"/>
              </a:spcBef>
              <a:spcAft>
                <a:spcPts val="0"/>
              </a:spcAft>
              <a:defRPr/>
            </a:pPr>
            <a:r>
              <a:rPr lang="en-US" sz="1100" b="1" dirty="0">
                <a:solidFill>
                  <a:schemeClr val="accent1">
                    <a:lumMod val="50000"/>
                  </a:schemeClr>
                </a:solidFill>
                <a:latin typeface="Arial" pitchFamily="34" charset="0"/>
                <a:cs typeface="Arial" pitchFamily="34" charset="0"/>
              </a:rPr>
              <a:t>corals</a:t>
            </a:r>
          </a:p>
        </p:txBody>
      </p:sp>
      <p:sp>
        <p:nvSpPr>
          <p:cNvPr id="22" name="Oval 21"/>
          <p:cNvSpPr/>
          <p:nvPr/>
        </p:nvSpPr>
        <p:spPr>
          <a:xfrm>
            <a:off x="1600200" y="3048000"/>
            <a:ext cx="2133600" cy="533400"/>
          </a:xfrm>
          <a:prstGeom prst="ellipse">
            <a:avLst/>
          </a:prstGeom>
          <a:no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TextBox 22"/>
          <p:cNvSpPr txBox="1"/>
          <p:nvPr/>
        </p:nvSpPr>
        <p:spPr>
          <a:xfrm>
            <a:off x="990600" y="2895600"/>
            <a:ext cx="762000" cy="276225"/>
          </a:xfrm>
          <a:prstGeom prst="rect">
            <a:avLst/>
          </a:prstGeom>
          <a:solidFill>
            <a:schemeClr val="bg1"/>
          </a:solidFill>
        </p:spPr>
        <p:txBody>
          <a:bodyPr>
            <a:spAutoFit/>
          </a:bodyPr>
          <a:lstStyle/>
          <a:p>
            <a:pPr fontAlgn="auto">
              <a:spcBef>
                <a:spcPts val="0"/>
              </a:spcBef>
              <a:spcAft>
                <a:spcPts val="0"/>
              </a:spcAft>
              <a:defRPr/>
            </a:pPr>
            <a:r>
              <a:rPr lang="en-US" sz="1200" b="1" dirty="0">
                <a:solidFill>
                  <a:schemeClr val="accent1">
                    <a:lumMod val="50000"/>
                  </a:schemeClr>
                </a:solidFill>
                <a:latin typeface="Arial" pitchFamily="34" charset="0"/>
                <a:cs typeface="Arial" pitchFamily="34" charset="0"/>
              </a:rPr>
              <a:t>oysters</a:t>
            </a:r>
          </a:p>
        </p:txBody>
      </p:sp>
      <p:sp>
        <p:nvSpPr>
          <p:cNvPr id="24" name="Oval 23"/>
          <p:cNvSpPr/>
          <p:nvPr/>
        </p:nvSpPr>
        <p:spPr>
          <a:xfrm>
            <a:off x="7010400" y="3505200"/>
            <a:ext cx="1143000" cy="228600"/>
          </a:xfrm>
          <a:prstGeom prst="ellipse">
            <a:avLst/>
          </a:prstGeom>
          <a:no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IMGP1419.JPG"/>
          <p:cNvPicPr>
            <a:picLocks noChangeAspect="1"/>
          </p:cNvPicPr>
          <p:nvPr/>
        </p:nvPicPr>
        <p:blipFill>
          <a:blip r:embed="rId2"/>
          <a:srcRect/>
          <a:stretch>
            <a:fillRect/>
          </a:stretch>
        </p:blipFill>
        <p:spPr bwMode="auto">
          <a:xfrm>
            <a:off x="4648200" y="1103313"/>
            <a:ext cx="4210050" cy="2806700"/>
          </a:xfrm>
          <a:prstGeom prst="rect">
            <a:avLst/>
          </a:prstGeom>
          <a:noFill/>
          <a:ln w="9525">
            <a:noFill/>
            <a:miter lim="800000"/>
            <a:headEnd/>
            <a:tailEnd/>
          </a:ln>
        </p:spPr>
      </p:pic>
      <p:pic>
        <p:nvPicPr>
          <p:cNvPr id="26626" name="Picture 2"/>
          <p:cNvPicPr>
            <a:picLocks noChangeAspect="1" noChangeArrowheads="1"/>
          </p:cNvPicPr>
          <p:nvPr/>
        </p:nvPicPr>
        <p:blipFill>
          <a:blip r:embed="rId3"/>
          <a:srcRect l="50000" t="11731" b="54753"/>
          <a:stretch>
            <a:fillRect/>
          </a:stretch>
        </p:blipFill>
        <p:spPr bwMode="auto">
          <a:xfrm>
            <a:off x="4572000" y="3886200"/>
            <a:ext cx="3657600" cy="1260475"/>
          </a:xfrm>
          <a:prstGeom prst="rect">
            <a:avLst/>
          </a:prstGeom>
          <a:noFill/>
          <a:ln w="3175" cap="sq">
            <a:noFill/>
            <a:miter lim="800000"/>
            <a:headEnd/>
            <a:tailEnd/>
          </a:ln>
        </p:spPr>
      </p:pic>
      <p:pic>
        <p:nvPicPr>
          <p:cNvPr id="26627" name="Picture 2"/>
          <p:cNvPicPr>
            <a:picLocks noChangeAspect="1" noChangeArrowheads="1"/>
          </p:cNvPicPr>
          <p:nvPr/>
        </p:nvPicPr>
        <p:blipFill>
          <a:blip r:embed="rId3"/>
          <a:srcRect l="50000" t="58105" b="8379"/>
          <a:stretch>
            <a:fillRect/>
          </a:stretch>
        </p:blipFill>
        <p:spPr bwMode="auto">
          <a:xfrm>
            <a:off x="304800" y="4067175"/>
            <a:ext cx="4114800" cy="1419225"/>
          </a:xfrm>
          <a:prstGeom prst="rect">
            <a:avLst/>
          </a:prstGeom>
          <a:noFill/>
          <a:ln w="3175" cap="sq">
            <a:noFill/>
            <a:miter lim="800000"/>
            <a:headEnd/>
            <a:tailEnd/>
          </a:ln>
        </p:spPr>
      </p:pic>
      <p:sp>
        <p:nvSpPr>
          <p:cNvPr id="26628" name="TextBox 4"/>
          <p:cNvSpPr txBox="1">
            <a:spLocks noChangeArrowheads="1"/>
          </p:cNvSpPr>
          <p:nvPr/>
        </p:nvSpPr>
        <p:spPr bwMode="auto">
          <a:xfrm>
            <a:off x="7620000" y="4267200"/>
            <a:ext cx="1447800" cy="400050"/>
          </a:xfrm>
          <a:prstGeom prst="rect">
            <a:avLst/>
          </a:prstGeom>
          <a:noFill/>
          <a:ln w="9525">
            <a:noFill/>
            <a:miter lim="800000"/>
            <a:headEnd/>
            <a:tailEnd/>
          </a:ln>
        </p:spPr>
        <p:txBody>
          <a:bodyPr>
            <a:spAutoFit/>
          </a:bodyPr>
          <a:lstStyle/>
          <a:p>
            <a:r>
              <a:rPr lang="en-US" sz="1000">
                <a:latin typeface="Calibri" pitchFamily="34" charset="0"/>
              </a:rPr>
              <a:t>Diagrams from Zachariasen et al. (1999)</a:t>
            </a:r>
          </a:p>
        </p:txBody>
      </p:sp>
      <p:sp>
        <p:nvSpPr>
          <p:cNvPr id="26629" name="TextBox 15"/>
          <p:cNvSpPr txBox="1">
            <a:spLocks noChangeArrowheads="1"/>
          </p:cNvSpPr>
          <p:nvPr/>
        </p:nvSpPr>
        <p:spPr bwMode="auto">
          <a:xfrm>
            <a:off x="4713288" y="5054600"/>
            <a:ext cx="4419600" cy="1630363"/>
          </a:xfrm>
          <a:prstGeom prst="rect">
            <a:avLst/>
          </a:prstGeom>
          <a:noFill/>
          <a:ln w="9525">
            <a:noFill/>
            <a:miter lim="800000"/>
            <a:headEnd/>
            <a:tailEnd/>
          </a:ln>
        </p:spPr>
        <p:txBody>
          <a:bodyPr>
            <a:spAutoFit/>
          </a:bodyPr>
          <a:lstStyle/>
          <a:p>
            <a:r>
              <a:rPr lang="en-US" sz="1400"/>
              <a:t>When a coral reaches its HLS, no further </a:t>
            </a:r>
            <a:br>
              <a:rPr lang="en-US" sz="1400"/>
            </a:br>
            <a:r>
              <a:rPr lang="en-US" sz="1400"/>
              <a:t>upward growth is possible, horizontal growth </a:t>
            </a:r>
            <a:br>
              <a:rPr lang="en-US" sz="1400"/>
            </a:br>
            <a:r>
              <a:rPr lang="en-US" sz="1400"/>
              <a:t>below HLS continues</a:t>
            </a:r>
            <a:br>
              <a:rPr lang="en-US" sz="1400"/>
            </a:br>
            <a:endParaRPr lang="en-US" sz="800"/>
          </a:p>
          <a:p>
            <a:r>
              <a:rPr lang="en-US" sz="1400"/>
              <a:t>Flat top implies stable RSL conditions</a:t>
            </a:r>
          </a:p>
          <a:p>
            <a:endParaRPr lang="en-US" sz="800" b="1"/>
          </a:p>
          <a:p>
            <a:r>
              <a:rPr lang="en-US" sz="1400" b="1"/>
              <a:t>Implication</a:t>
            </a:r>
          </a:p>
          <a:p>
            <a:r>
              <a:rPr lang="en-US" sz="1400"/>
              <a:t>Rate of uplift (HIA or other) in pace with eustatic rise</a:t>
            </a:r>
          </a:p>
        </p:txBody>
      </p:sp>
      <p:sp>
        <p:nvSpPr>
          <p:cNvPr id="26630" name="TextBox 16"/>
          <p:cNvSpPr txBox="1">
            <a:spLocks noChangeArrowheads="1"/>
          </p:cNvSpPr>
          <p:nvPr/>
        </p:nvSpPr>
        <p:spPr bwMode="auto">
          <a:xfrm>
            <a:off x="161925" y="5446713"/>
            <a:ext cx="4419600" cy="1292225"/>
          </a:xfrm>
          <a:prstGeom prst="rect">
            <a:avLst/>
          </a:prstGeom>
          <a:noFill/>
          <a:ln w="9525">
            <a:noFill/>
            <a:miter lim="800000"/>
            <a:headEnd/>
            <a:tailEnd/>
          </a:ln>
        </p:spPr>
        <p:txBody>
          <a:bodyPr>
            <a:spAutoFit/>
          </a:bodyPr>
          <a:lstStyle/>
          <a:p>
            <a:r>
              <a:rPr lang="en-US" sz="1400"/>
              <a:t>This cup shape implies rising RSL as the coral continues to grow up to its new/higher HLS over time</a:t>
            </a:r>
          </a:p>
          <a:p>
            <a:endParaRPr lang="en-US" sz="800" b="1"/>
          </a:p>
          <a:p>
            <a:r>
              <a:rPr lang="en-US" sz="1400" b="1"/>
              <a:t>Implication</a:t>
            </a:r>
          </a:p>
          <a:p>
            <a:r>
              <a:rPr lang="en-US" sz="1400"/>
              <a:t>HIA in equilibrium – area experiencing </a:t>
            </a:r>
            <a:br>
              <a:rPr lang="en-US" sz="1400"/>
            </a:br>
            <a:r>
              <a:rPr lang="en-US" sz="1400"/>
              <a:t>eustatic sea-level rise</a:t>
            </a:r>
          </a:p>
        </p:txBody>
      </p:sp>
      <p:pic>
        <p:nvPicPr>
          <p:cNvPr id="26631" name="Picture 17" descr="DSC_0937.JPG"/>
          <p:cNvPicPr>
            <a:picLocks noChangeAspect="1"/>
          </p:cNvPicPr>
          <p:nvPr/>
        </p:nvPicPr>
        <p:blipFill>
          <a:blip r:embed="rId4"/>
          <a:srcRect r="8070"/>
          <a:stretch>
            <a:fillRect/>
          </a:stretch>
        </p:blipFill>
        <p:spPr bwMode="auto">
          <a:xfrm>
            <a:off x="350838" y="1219200"/>
            <a:ext cx="4144962" cy="2819400"/>
          </a:xfrm>
          <a:prstGeom prst="rect">
            <a:avLst/>
          </a:prstGeom>
          <a:noFill/>
          <a:ln w="9525">
            <a:noFill/>
            <a:miter lim="800000"/>
            <a:headEnd/>
            <a:tailEnd/>
          </a:ln>
        </p:spPr>
      </p:pic>
      <p:pic>
        <p:nvPicPr>
          <p:cNvPr id="20" name="Picture 19" descr="IMGP1424.JPG"/>
          <p:cNvPicPr>
            <a:picLocks noChangeAspect="1"/>
          </p:cNvPicPr>
          <p:nvPr/>
        </p:nvPicPr>
        <p:blipFill>
          <a:blip r:embed="rId5"/>
          <a:srcRect l="34189" t="3962" r="22098" b="33259"/>
          <a:stretch>
            <a:fillRect/>
          </a:stretch>
        </p:blipFill>
        <p:spPr>
          <a:xfrm>
            <a:off x="7696200" y="533400"/>
            <a:ext cx="1219200" cy="11668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22" name="Straight Arrow Connector 21"/>
          <p:cNvCxnSpPr/>
          <p:nvPr/>
        </p:nvCxnSpPr>
        <p:spPr>
          <a:xfrm rot="10800000" flipV="1">
            <a:off x="7239000" y="1243013"/>
            <a:ext cx="685800" cy="381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descr="DSC_0164.JPG"/>
          <p:cNvPicPr>
            <a:picLocks noChangeAspect="1"/>
          </p:cNvPicPr>
          <p:nvPr/>
        </p:nvPicPr>
        <p:blipFill>
          <a:blip r:embed="rId6"/>
          <a:srcRect l="45834" t="26095" r="3333" b="26095"/>
          <a:stretch>
            <a:fillRect/>
          </a:stretch>
        </p:blipFill>
        <p:spPr>
          <a:xfrm>
            <a:off x="142875" y="2535238"/>
            <a:ext cx="1939925" cy="120808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724400" y="381000"/>
            <a:ext cx="3276600" cy="692150"/>
          </a:xfrm>
          <a:prstGeom prst="rect">
            <a:avLst/>
          </a:prstGeom>
          <a:noFill/>
        </p:spPr>
        <p:txBody>
          <a:bodyPr>
            <a:spAutoFit/>
          </a:bodyPr>
          <a:lstStyle/>
          <a:p>
            <a:pPr algn="ctr" fontAlgn="auto">
              <a:spcBef>
                <a:spcPts val="0"/>
              </a:spcBef>
              <a:spcAft>
                <a:spcPts val="0"/>
              </a:spcAft>
              <a:defRPr/>
            </a:pPr>
            <a:r>
              <a:rPr lang="en-US" b="1" dirty="0">
                <a:solidFill>
                  <a:schemeClr val="accent2">
                    <a:lumMod val="50000"/>
                  </a:schemeClr>
                </a:solidFill>
                <a:latin typeface="+mn-lt"/>
                <a:cs typeface="+mn-cs"/>
              </a:rPr>
              <a:t>SE study area – stable?</a:t>
            </a:r>
            <a:br>
              <a:rPr lang="en-US" b="1" dirty="0">
                <a:solidFill>
                  <a:schemeClr val="accent2">
                    <a:lumMod val="50000"/>
                  </a:schemeClr>
                </a:solidFill>
                <a:latin typeface="+mn-lt"/>
                <a:cs typeface="+mn-cs"/>
              </a:rPr>
            </a:br>
            <a:endParaRPr lang="en-US" sz="500" b="1" dirty="0">
              <a:solidFill>
                <a:schemeClr val="accent2">
                  <a:lumMod val="50000"/>
                </a:schemeClr>
              </a:solidFill>
              <a:latin typeface="+mn-lt"/>
              <a:cs typeface="+mn-cs"/>
            </a:endParaRPr>
          </a:p>
          <a:p>
            <a:pPr fontAlgn="auto">
              <a:spcBef>
                <a:spcPts val="0"/>
              </a:spcBef>
              <a:spcAft>
                <a:spcPts val="0"/>
              </a:spcAft>
              <a:defRPr/>
            </a:pPr>
            <a:r>
              <a:rPr lang="en-US" sz="1600" i="1" dirty="0" err="1">
                <a:latin typeface="+mn-lt"/>
                <a:cs typeface="+mn-cs"/>
              </a:rPr>
              <a:t>Porites</a:t>
            </a:r>
            <a:r>
              <a:rPr lang="en-US" sz="1600" dirty="0">
                <a:latin typeface="+mn-lt"/>
                <a:cs typeface="+mn-cs"/>
              </a:rPr>
              <a:t> </a:t>
            </a:r>
            <a:r>
              <a:rPr lang="en-US" sz="1600" dirty="0" err="1">
                <a:latin typeface="+mn-lt"/>
                <a:cs typeface="+mn-cs"/>
              </a:rPr>
              <a:t>microatolls</a:t>
            </a:r>
            <a:r>
              <a:rPr lang="en-US" sz="1600" dirty="0">
                <a:latin typeface="+mn-lt"/>
                <a:cs typeface="+mn-cs"/>
              </a:rPr>
              <a:t> have flat tops</a:t>
            </a:r>
          </a:p>
        </p:txBody>
      </p:sp>
      <p:sp>
        <p:nvSpPr>
          <p:cNvPr id="26" name="TextBox 25"/>
          <p:cNvSpPr txBox="1"/>
          <p:nvPr/>
        </p:nvSpPr>
        <p:spPr>
          <a:xfrm>
            <a:off x="152400" y="381000"/>
            <a:ext cx="4343400" cy="862013"/>
          </a:xfrm>
          <a:prstGeom prst="rect">
            <a:avLst/>
          </a:prstGeom>
          <a:noFill/>
        </p:spPr>
        <p:txBody>
          <a:bodyPr>
            <a:spAutoFit/>
          </a:bodyPr>
          <a:lstStyle/>
          <a:p>
            <a:pPr algn="ctr" fontAlgn="auto">
              <a:spcBef>
                <a:spcPts val="0"/>
              </a:spcBef>
              <a:spcAft>
                <a:spcPts val="0"/>
              </a:spcAft>
              <a:defRPr/>
            </a:pPr>
            <a:r>
              <a:rPr lang="en-US" b="1" dirty="0">
                <a:solidFill>
                  <a:schemeClr val="accent2">
                    <a:lumMod val="50000"/>
                  </a:schemeClr>
                </a:solidFill>
                <a:latin typeface="+mn-lt"/>
                <a:cs typeface="+mn-cs"/>
              </a:rPr>
              <a:t>NE study area - rising</a:t>
            </a:r>
          </a:p>
          <a:p>
            <a:pPr fontAlgn="auto">
              <a:spcBef>
                <a:spcPts val="0"/>
              </a:spcBef>
              <a:spcAft>
                <a:spcPts val="0"/>
              </a:spcAft>
              <a:defRPr/>
            </a:pPr>
            <a:r>
              <a:rPr lang="en-US" sz="1600" dirty="0">
                <a:latin typeface="+mn-lt"/>
                <a:cs typeface="+mn-cs"/>
              </a:rPr>
              <a:t>Throughout NE study area, massive corals at </a:t>
            </a:r>
            <a:br>
              <a:rPr lang="en-US" sz="1600" dirty="0">
                <a:latin typeface="+mn-lt"/>
                <a:cs typeface="+mn-cs"/>
              </a:rPr>
            </a:br>
            <a:r>
              <a:rPr lang="en-US" sz="1600" dirty="0">
                <a:latin typeface="+mn-lt"/>
                <a:cs typeface="+mn-cs"/>
              </a:rPr>
              <a:t>their HLS show a cup-shaped profile</a:t>
            </a:r>
          </a:p>
        </p:txBody>
      </p:sp>
      <p:cxnSp>
        <p:nvCxnSpPr>
          <p:cNvPr id="28" name="Straight Connector 27"/>
          <p:cNvCxnSpPr/>
          <p:nvPr/>
        </p:nvCxnSpPr>
        <p:spPr>
          <a:xfrm rot="5400000">
            <a:off x="1484313" y="3541713"/>
            <a:ext cx="617378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38" name="TextBox 28"/>
          <p:cNvSpPr txBox="1">
            <a:spLocks noChangeArrowheads="1"/>
          </p:cNvSpPr>
          <p:nvPr/>
        </p:nvSpPr>
        <p:spPr bwMode="auto">
          <a:xfrm>
            <a:off x="381000" y="0"/>
            <a:ext cx="8458200" cy="400050"/>
          </a:xfrm>
          <a:prstGeom prst="rect">
            <a:avLst/>
          </a:prstGeom>
          <a:noFill/>
          <a:ln w="9525">
            <a:noFill/>
            <a:miter lim="800000"/>
            <a:headEnd/>
            <a:tailEnd/>
          </a:ln>
        </p:spPr>
        <p:txBody>
          <a:bodyPr>
            <a:spAutoFit/>
          </a:bodyPr>
          <a:lstStyle/>
          <a:p>
            <a:pPr algn="ctr"/>
            <a:r>
              <a:rPr lang="en-US" sz="2000" b="1">
                <a:latin typeface="Calibri" pitchFamily="34" charset="0"/>
              </a:rPr>
              <a:t>Modern RSL change trends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rot="10800000" flipV="1">
            <a:off x="7239000" y="1360488"/>
            <a:ext cx="685800" cy="38100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650" name="TextBox 4"/>
          <p:cNvSpPr txBox="1">
            <a:spLocks noChangeArrowheads="1"/>
          </p:cNvSpPr>
          <p:nvPr/>
        </p:nvSpPr>
        <p:spPr bwMode="auto">
          <a:xfrm>
            <a:off x="533400" y="846138"/>
            <a:ext cx="7391400" cy="4772025"/>
          </a:xfrm>
          <a:prstGeom prst="rect">
            <a:avLst/>
          </a:prstGeom>
          <a:noFill/>
          <a:ln w="9525">
            <a:noFill/>
            <a:miter lim="800000"/>
            <a:headEnd/>
            <a:tailEnd/>
          </a:ln>
        </p:spPr>
        <p:txBody>
          <a:bodyPr>
            <a:spAutoFit/>
          </a:bodyPr>
          <a:lstStyle/>
          <a:p>
            <a:endParaRPr lang="en-US" sz="1400"/>
          </a:p>
          <a:p>
            <a:pPr>
              <a:buFont typeface="Arial" charset="0"/>
              <a:buChar char="•"/>
            </a:pPr>
            <a:r>
              <a:rPr lang="en-US" sz="1400"/>
              <a:t>Based on extensive survey of the coasts of essentially all east coast </a:t>
            </a:r>
            <a:br>
              <a:rPr lang="en-US" sz="1400"/>
            </a:br>
            <a:r>
              <a:rPr lang="en-US" sz="1400"/>
              <a:t>Peninsular Malaysia Islands, our data suggest that Holocene RSL along this coast </a:t>
            </a:r>
            <a:br>
              <a:rPr lang="en-US" sz="1400"/>
            </a:br>
            <a:r>
              <a:rPr lang="en-US" sz="1400"/>
              <a:t>was never higher than 4.4 m above present - based on one observation</a:t>
            </a:r>
          </a:p>
          <a:p>
            <a:pPr>
              <a:buFont typeface="Arial" charset="0"/>
              <a:buChar char="•"/>
            </a:pPr>
            <a:endParaRPr lang="en-US" sz="1400"/>
          </a:p>
          <a:p>
            <a:pPr>
              <a:buFont typeface="Arial" charset="0"/>
              <a:buChar char="•"/>
            </a:pPr>
            <a:r>
              <a:rPr lang="en-US" sz="1400"/>
              <a:t>All other evidence suggests highstand of around 3 – 3.5 m between ca. 6 and 3 ka </a:t>
            </a:r>
          </a:p>
          <a:p>
            <a:pPr>
              <a:buFont typeface="Arial" charset="0"/>
              <a:buChar char="•"/>
            </a:pPr>
            <a:endParaRPr lang="en-US" sz="1400"/>
          </a:p>
          <a:p>
            <a:pPr>
              <a:buFont typeface="Arial" charset="0"/>
              <a:buChar char="•"/>
            </a:pPr>
            <a:r>
              <a:rPr lang="en-US" sz="1400"/>
              <a:t>Age data imply an increase in RSL to ca. 4 m centered around 4.5 ka and is </a:t>
            </a:r>
            <a:br>
              <a:rPr lang="en-US" sz="1400"/>
            </a:br>
            <a:r>
              <a:rPr lang="en-US" sz="1400"/>
              <a:t>supported by ages for cross-cutting strand-plain deposits in the NE study area</a:t>
            </a:r>
          </a:p>
          <a:p>
            <a:pPr>
              <a:buFont typeface="Arial" charset="0"/>
              <a:buChar char="•"/>
            </a:pPr>
            <a:endParaRPr lang="en-US" sz="1400"/>
          </a:p>
          <a:p>
            <a:pPr>
              <a:buFont typeface="Arial" charset="0"/>
              <a:buChar char="•"/>
            </a:pPr>
            <a:r>
              <a:rPr lang="en-US" sz="1400"/>
              <a:t>Slight differences in RSL histories are suggested by the lack of encrusting </a:t>
            </a:r>
            <a:br>
              <a:rPr lang="en-US" sz="1400"/>
            </a:br>
            <a:r>
              <a:rPr lang="en-US" sz="1400"/>
              <a:t>oysters above +3 m in the SE study area while in the NE, oysters are common </a:t>
            </a:r>
            <a:br>
              <a:rPr lang="en-US" sz="1400"/>
            </a:br>
            <a:r>
              <a:rPr lang="en-US" sz="1400"/>
              <a:t>up to 3.4 m, with one occurrence at 4.4 m</a:t>
            </a:r>
          </a:p>
          <a:p>
            <a:pPr>
              <a:buFont typeface="Arial" charset="0"/>
              <a:buChar char="•"/>
            </a:pPr>
            <a:endParaRPr lang="en-US" sz="1400"/>
          </a:p>
          <a:p>
            <a:pPr>
              <a:buFont typeface="Arial" charset="0"/>
              <a:buChar char="•"/>
            </a:pPr>
            <a:r>
              <a:rPr lang="en-US" sz="1400"/>
              <a:t>Based on coral growth patterns, RSL is currently rising along the NE peninsula coast, but appears to be stable along the SE coast</a:t>
            </a:r>
          </a:p>
          <a:p>
            <a:pPr>
              <a:buFont typeface="Arial" charset="0"/>
              <a:buChar char="•"/>
            </a:pPr>
            <a:endParaRPr lang="en-US" sz="1400"/>
          </a:p>
          <a:p>
            <a:pPr>
              <a:buFont typeface="Arial" charset="0"/>
              <a:buChar char="•"/>
            </a:pPr>
            <a:r>
              <a:rPr lang="en-US" sz="1400"/>
              <a:t>Understanding local differences in RSL change…rising, falling or stable…</a:t>
            </a:r>
            <a:br>
              <a:rPr lang="en-US" sz="1400"/>
            </a:br>
            <a:r>
              <a:rPr lang="en-US" sz="1400"/>
              <a:t>is critical for wise management of these coastal areas and their resources</a:t>
            </a:r>
          </a:p>
          <a:p>
            <a:pPr>
              <a:buFont typeface="Arial" charset="0"/>
              <a:buChar char="•"/>
            </a:pPr>
            <a:endParaRPr lang="en-US" sz="1400"/>
          </a:p>
          <a:p>
            <a:pPr>
              <a:buFont typeface="Arial" charset="0"/>
              <a:buChar char="•"/>
            </a:pPr>
            <a:r>
              <a:rPr lang="en-US" sz="1400"/>
              <a:t>The potential for spatial variability should always be considered when evaluating any sea-level database</a:t>
            </a:r>
          </a:p>
        </p:txBody>
      </p:sp>
      <p:sp>
        <p:nvSpPr>
          <p:cNvPr id="8" name="TextBox 7"/>
          <p:cNvSpPr txBox="1"/>
          <p:nvPr/>
        </p:nvSpPr>
        <p:spPr>
          <a:xfrm>
            <a:off x="381000" y="209550"/>
            <a:ext cx="8458200" cy="400050"/>
          </a:xfrm>
          <a:prstGeom prst="rect">
            <a:avLst/>
          </a:prstGeom>
          <a:noFill/>
        </p:spPr>
        <p:txBody>
          <a:bodyPr>
            <a:spAutoFit/>
          </a:bodyPr>
          <a:lstStyle/>
          <a:p>
            <a:pPr algn="ctr" fontAlgn="auto">
              <a:spcBef>
                <a:spcPts val="0"/>
              </a:spcBef>
              <a:spcAft>
                <a:spcPts val="0"/>
              </a:spcAft>
              <a:defRPr/>
            </a:pPr>
            <a:r>
              <a:rPr lang="en-US" sz="2000" b="1" dirty="0">
                <a:solidFill>
                  <a:schemeClr val="accent3">
                    <a:lumMod val="50000"/>
                  </a:schemeClr>
                </a:solidFill>
                <a:latin typeface="+mn-lt"/>
                <a:cs typeface="+mn-cs"/>
              </a:rPr>
              <a:t>Conclusions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8401050" y="6170613"/>
            <a:ext cx="503238" cy="503237"/>
          </a:xfrm>
        </p:spPr>
        <p:txBody>
          <a:bodyPr/>
          <a:lstStyle/>
          <a:p>
            <a:pPr>
              <a:defRPr/>
            </a:pPr>
            <a:fld id="{FF0A84F0-1BEC-46C1-A91D-3ECB98724A28}" type="slidenum">
              <a:rPr lang="en-US"/>
              <a:pPr>
                <a:defRPr/>
              </a:pPr>
              <a:t>16</a:t>
            </a:fld>
            <a:endParaRPr lang="en-US"/>
          </a:p>
        </p:txBody>
      </p:sp>
      <p:pic>
        <p:nvPicPr>
          <p:cNvPr id="28674" name="Picture 2" descr="100_4467.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3733800" y="228600"/>
            <a:ext cx="4572000" cy="708025"/>
          </a:xfrm>
          <a:prstGeom prst="rect">
            <a:avLst/>
          </a:prstGeom>
          <a:noFill/>
        </p:spPr>
        <p:txBody>
          <a:bodyPr>
            <a:spAutoFit/>
          </a:bodyPr>
          <a:lstStyle/>
          <a:p>
            <a:pPr fontAlgn="auto">
              <a:spcBef>
                <a:spcPts val="0"/>
              </a:spcBef>
              <a:spcAft>
                <a:spcPts val="0"/>
              </a:spcAft>
              <a:defRPr/>
            </a:pPr>
            <a:r>
              <a:rPr lang="en-US" sz="4000" dirty="0">
                <a:solidFill>
                  <a:schemeClr val="accent2">
                    <a:lumMod val="50000"/>
                  </a:schemeClr>
                </a:solidFill>
                <a:latin typeface="Bookman Old Style" pitchFamily="18" charset="0"/>
                <a:cs typeface="+mn-cs"/>
              </a:rPr>
              <a:t>Thank you</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838200" y="685800"/>
            <a:ext cx="8458200" cy="5484813"/>
          </a:xfrm>
          <a:prstGeom prst="rect">
            <a:avLst/>
          </a:prstGeom>
          <a:noFill/>
          <a:ln w="9525">
            <a:noFill/>
            <a:miter lim="800000"/>
            <a:headEnd/>
            <a:tailEnd/>
          </a:ln>
        </p:spPr>
        <p:txBody>
          <a:bodyPr>
            <a:spAutoFit/>
          </a:bodyPr>
          <a:lstStyle/>
          <a:p>
            <a:pPr marL="342900" indent="-342900"/>
            <a:r>
              <a:rPr lang="en-US" sz="2000" b="1">
                <a:solidFill>
                  <a:srgbClr val="4F6228"/>
                </a:solidFill>
                <a:latin typeface="Calibri" pitchFamily="34" charset="0"/>
              </a:rPr>
              <a:t>In this talk</a:t>
            </a:r>
            <a:r>
              <a:rPr lang="en-US">
                <a:solidFill>
                  <a:srgbClr val="4F6228"/>
                </a:solidFill>
                <a:latin typeface="Calibri" pitchFamily="34" charset="0"/>
              </a:rPr>
              <a:t>:</a:t>
            </a:r>
          </a:p>
          <a:p>
            <a:pPr marL="342900" indent="-342900" algn="ctr"/>
            <a:endParaRPr lang="en-US">
              <a:solidFill>
                <a:srgbClr val="632523"/>
              </a:solidFill>
              <a:latin typeface="Calibri" pitchFamily="34" charset="0"/>
            </a:endParaRPr>
          </a:p>
          <a:p>
            <a:pPr marL="342900" indent="-342900">
              <a:lnSpc>
                <a:spcPct val="150000"/>
              </a:lnSpc>
              <a:buFontTx/>
              <a:buAutoNum type="arabicPeriod"/>
            </a:pPr>
            <a:r>
              <a:rPr lang="en-US">
                <a:latin typeface="Calibri" pitchFamily="34" charset="0"/>
              </a:rPr>
              <a:t>Summarize the geologic setting and post-LGM (last ca. 18,000 years) </a:t>
            </a:r>
            <a:br>
              <a:rPr lang="en-US">
                <a:latin typeface="Calibri" pitchFamily="34" charset="0"/>
              </a:rPr>
            </a:br>
            <a:r>
              <a:rPr lang="en-US">
                <a:latin typeface="Calibri" pitchFamily="34" charset="0"/>
              </a:rPr>
              <a:t>sea-level history of the Peninsular Malaysia region</a:t>
            </a:r>
          </a:p>
          <a:p>
            <a:pPr marL="342900" indent="-342900">
              <a:lnSpc>
                <a:spcPct val="150000"/>
              </a:lnSpc>
              <a:buFontTx/>
              <a:buAutoNum type="arabicPeriod"/>
            </a:pPr>
            <a:endParaRPr lang="en-US">
              <a:latin typeface="Calibri" pitchFamily="34" charset="0"/>
            </a:endParaRPr>
          </a:p>
          <a:p>
            <a:pPr marL="342900" indent="-342900">
              <a:lnSpc>
                <a:spcPct val="150000"/>
              </a:lnSpc>
              <a:buFontTx/>
              <a:buAutoNum type="arabicPeriod"/>
            </a:pPr>
            <a:r>
              <a:rPr lang="en-US">
                <a:latin typeface="Calibri" pitchFamily="34" charset="0"/>
              </a:rPr>
              <a:t>Describe location, character and distribution of sea-level indicators </a:t>
            </a:r>
            <a:br>
              <a:rPr lang="en-US">
                <a:latin typeface="Calibri" pitchFamily="34" charset="0"/>
              </a:rPr>
            </a:br>
            <a:r>
              <a:rPr lang="en-US">
                <a:latin typeface="Calibri" pitchFamily="34" charset="0"/>
              </a:rPr>
              <a:t>along the Peninsular Malaysia east coast</a:t>
            </a:r>
          </a:p>
          <a:p>
            <a:pPr marL="342900" indent="-342900">
              <a:lnSpc>
                <a:spcPct val="150000"/>
              </a:lnSpc>
              <a:buFontTx/>
              <a:buAutoNum type="arabicPeriod"/>
            </a:pPr>
            <a:endParaRPr lang="en-US">
              <a:latin typeface="Calibri" pitchFamily="34" charset="0"/>
            </a:endParaRPr>
          </a:p>
          <a:p>
            <a:pPr marL="342900" indent="-342900">
              <a:lnSpc>
                <a:spcPct val="200000"/>
              </a:lnSpc>
              <a:buFontTx/>
              <a:buAutoNum type="arabicPeriod"/>
            </a:pPr>
            <a:r>
              <a:rPr lang="en-US">
                <a:latin typeface="Calibri" pitchFamily="34" charset="0"/>
              </a:rPr>
              <a:t>Discuss age results and correlate with other age data from the area</a:t>
            </a:r>
          </a:p>
          <a:p>
            <a:pPr marL="342900" indent="-342900">
              <a:lnSpc>
                <a:spcPct val="200000"/>
              </a:lnSpc>
              <a:buFontTx/>
              <a:buAutoNum type="arabicPeriod"/>
            </a:pPr>
            <a:endParaRPr lang="en-US">
              <a:latin typeface="Calibri" pitchFamily="34" charset="0"/>
            </a:endParaRPr>
          </a:p>
          <a:p>
            <a:pPr marL="342900" indent="-342900">
              <a:lnSpc>
                <a:spcPct val="150000"/>
              </a:lnSpc>
              <a:buFontTx/>
              <a:buAutoNum type="arabicPeriod"/>
            </a:pPr>
            <a:r>
              <a:rPr lang="en-US">
                <a:latin typeface="Calibri" pitchFamily="34" charset="0"/>
              </a:rPr>
              <a:t>Discuss implications for relative sea-level history and </a:t>
            </a:r>
            <a:br>
              <a:rPr lang="en-US">
                <a:latin typeface="Calibri" pitchFamily="34" charset="0"/>
              </a:rPr>
            </a:br>
            <a:r>
              <a:rPr lang="en-US">
                <a:latin typeface="Calibri" pitchFamily="34" charset="0"/>
              </a:rPr>
              <a:t>highstand sedimentary evolution of this coastal system</a:t>
            </a:r>
            <a:br>
              <a:rPr lang="en-US">
                <a:latin typeface="Calibri" pitchFamily="34" charset="0"/>
              </a:rPr>
            </a:br>
            <a:endParaRPr lang="en-US">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0" descr="Hanebuthetal2011SundaShelfSLCurve.jpg"/>
          <p:cNvPicPr>
            <a:picLocks noChangeAspect="1"/>
          </p:cNvPicPr>
          <p:nvPr/>
        </p:nvPicPr>
        <p:blipFill>
          <a:blip r:embed="rId2"/>
          <a:srcRect/>
          <a:stretch>
            <a:fillRect/>
          </a:stretch>
        </p:blipFill>
        <p:spPr bwMode="auto">
          <a:xfrm>
            <a:off x="6067425" y="2481263"/>
            <a:ext cx="3000375" cy="3690937"/>
          </a:xfrm>
          <a:prstGeom prst="rect">
            <a:avLst/>
          </a:prstGeom>
          <a:noFill/>
          <a:ln w="9525">
            <a:noFill/>
            <a:miter lim="800000"/>
            <a:headEnd/>
            <a:tailEnd/>
          </a:ln>
        </p:spPr>
      </p:pic>
      <p:sp>
        <p:nvSpPr>
          <p:cNvPr id="15362" name="TextBox 11"/>
          <p:cNvSpPr txBox="1">
            <a:spLocks noChangeArrowheads="1"/>
          </p:cNvSpPr>
          <p:nvPr/>
        </p:nvSpPr>
        <p:spPr bwMode="auto">
          <a:xfrm>
            <a:off x="6477000" y="6121400"/>
            <a:ext cx="2590800" cy="584200"/>
          </a:xfrm>
          <a:prstGeom prst="rect">
            <a:avLst/>
          </a:prstGeom>
          <a:noFill/>
          <a:ln w="9525">
            <a:noFill/>
            <a:miter lim="800000"/>
            <a:headEnd/>
            <a:tailEnd/>
          </a:ln>
        </p:spPr>
        <p:txBody>
          <a:bodyPr>
            <a:spAutoFit/>
          </a:bodyPr>
          <a:lstStyle/>
          <a:p>
            <a:r>
              <a:rPr lang="en-US" sz="800"/>
              <a:t>from Hanebuth et al. 2011 based on data from Geyh et al. (1979), Hesp et al. (1998), Hanebuth et al. (2000), Bird et al. (2007) and Hanebuth et al. (2009). Age/elevation data from Parham et al. (2014) added.</a:t>
            </a:r>
          </a:p>
        </p:txBody>
      </p:sp>
      <p:pic>
        <p:nvPicPr>
          <p:cNvPr id="15363" name="Picture 9" descr="SundalandLGM.jpg"/>
          <p:cNvPicPr>
            <a:picLocks noChangeAspect="1"/>
          </p:cNvPicPr>
          <p:nvPr/>
        </p:nvPicPr>
        <p:blipFill>
          <a:blip r:embed="rId3"/>
          <a:srcRect/>
          <a:stretch>
            <a:fillRect/>
          </a:stretch>
        </p:blipFill>
        <p:spPr bwMode="auto">
          <a:xfrm>
            <a:off x="92075" y="2359025"/>
            <a:ext cx="5775325" cy="4270375"/>
          </a:xfrm>
          <a:prstGeom prst="rect">
            <a:avLst/>
          </a:prstGeom>
          <a:noFill/>
          <a:ln w="9525">
            <a:noFill/>
            <a:miter lim="800000"/>
            <a:headEnd/>
            <a:tailEnd/>
          </a:ln>
        </p:spPr>
      </p:pic>
      <p:sp>
        <p:nvSpPr>
          <p:cNvPr id="15364" name="TextBox 3"/>
          <p:cNvSpPr txBox="1">
            <a:spLocks noChangeArrowheads="1"/>
          </p:cNvSpPr>
          <p:nvPr/>
        </p:nvSpPr>
        <p:spPr bwMode="auto">
          <a:xfrm>
            <a:off x="762000" y="1216025"/>
            <a:ext cx="3200400" cy="307975"/>
          </a:xfrm>
          <a:prstGeom prst="rect">
            <a:avLst/>
          </a:prstGeom>
          <a:noFill/>
          <a:ln w="9525">
            <a:noFill/>
            <a:miter lim="800000"/>
            <a:headEnd/>
            <a:tailEnd/>
          </a:ln>
        </p:spPr>
        <p:txBody>
          <a:bodyPr>
            <a:spAutoFit/>
          </a:bodyPr>
          <a:lstStyle/>
          <a:p>
            <a:pPr algn="ctr"/>
            <a:r>
              <a:rPr lang="en-US" sz="1400" b="1">
                <a:solidFill>
                  <a:schemeClr val="bg1"/>
                </a:solidFill>
                <a:latin typeface="Calibri" pitchFamily="34" charset="0"/>
              </a:rPr>
              <a:t>Sea level 116 m below present</a:t>
            </a:r>
          </a:p>
        </p:txBody>
      </p:sp>
      <p:sp>
        <p:nvSpPr>
          <p:cNvPr id="15365" name="TextBox 4"/>
          <p:cNvSpPr txBox="1">
            <a:spLocks noChangeArrowheads="1"/>
          </p:cNvSpPr>
          <p:nvPr/>
        </p:nvSpPr>
        <p:spPr bwMode="auto">
          <a:xfrm>
            <a:off x="304800" y="5867400"/>
            <a:ext cx="2590800" cy="246063"/>
          </a:xfrm>
          <a:prstGeom prst="rect">
            <a:avLst/>
          </a:prstGeom>
          <a:noFill/>
          <a:ln w="9525">
            <a:noFill/>
            <a:miter lim="800000"/>
            <a:headEnd/>
            <a:tailEnd/>
          </a:ln>
        </p:spPr>
        <p:txBody>
          <a:bodyPr>
            <a:spAutoFit/>
          </a:bodyPr>
          <a:lstStyle/>
          <a:p>
            <a:r>
              <a:rPr lang="en-US" sz="1000">
                <a:solidFill>
                  <a:schemeClr val="bg1"/>
                </a:solidFill>
                <a:latin typeface="Calibri" pitchFamily="34" charset="0"/>
              </a:rPr>
              <a:t>modified from Sathiamurthy and Voris (2006)</a:t>
            </a:r>
          </a:p>
        </p:txBody>
      </p:sp>
      <p:sp>
        <p:nvSpPr>
          <p:cNvPr id="15366" name="TextBox 5"/>
          <p:cNvSpPr txBox="1">
            <a:spLocks noChangeArrowheads="1"/>
          </p:cNvSpPr>
          <p:nvPr/>
        </p:nvSpPr>
        <p:spPr bwMode="auto">
          <a:xfrm>
            <a:off x="76200" y="473075"/>
            <a:ext cx="8915400" cy="1492250"/>
          </a:xfrm>
          <a:prstGeom prst="rect">
            <a:avLst/>
          </a:prstGeom>
          <a:noFill/>
          <a:ln w="9525">
            <a:noFill/>
            <a:miter lim="800000"/>
            <a:headEnd/>
            <a:tailEnd/>
          </a:ln>
        </p:spPr>
        <p:txBody>
          <a:bodyPr>
            <a:spAutoFit/>
          </a:bodyPr>
          <a:lstStyle/>
          <a:p>
            <a:pPr marL="228600" indent="-228600">
              <a:buFont typeface="Arial" charset="0"/>
              <a:buChar char="•"/>
            </a:pPr>
            <a:r>
              <a:rPr lang="en-US" sz="1200"/>
              <a:t>Far-field sites that are tectonically stable are considered to provide the best possible record of eustatic sea-level change</a:t>
            </a:r>
            <a:br>
              <a:rPr lang="en-US" sz="1200"/>
            </a:br>
            <a:endParaRPr lang="en-US" sz="500"/>
          </a:p>
          <a:p>
            <a:pPr marL="228600" indent="-228600">
              <a:buFont typeface="Arial" charset="0"/>
              <a:buChar char="•"/>
            </a:pPr>
            <a:r>
              <a:rPr lang="en-US" sz="1200"/>
              <a:t>East coast Peninsular Malaysia study area centrally located on Sundaland continental crust</a:t>
            </a:r>
            <a:br>
              <a:rPr lang="en-US" sz="1200"/>
            </a:br>
            <a:endParaRPr lang="en-US" sz="500"/>
          </a:p>
          <a:p>
            <a:pPr marL="228600" indent="-228600">
              <a:buFont typeface="Arial" charset="0"/>
              <a:buChar char="•"/>
            </a:pPr>
            <a:r>
              <a:rPr lang="en-US" sz="1200"/>
              <a:t>Sundaland generally considered tectonically stable through Quaternary – should provide a good eustatic sea-level record</a:t>
            </a:r>
            <a:br>
              <a:rPr lang="en-US" sz="1200"/>
            </a:br>
            <a:endParaRPr lang="en-US" sz="500"/>
          </a:p>
          <a:p>
            <a:pPr marL="228600" indent="-228600">
              <a:buFont typeface="Arial" charset="0"/>
              <a:buChar char="•"/>
            </a:pPr>
            <a:r>
              <a:rPr lang="en-US" sz="1200"/>
              <a:t>Map shows extent of SE Asia emergent land area (yellow) during LGM (ca. 21 ka) with sea level around 120 m below present</a:t>
            </a:r>
            <a:br>
              <a:rPr lang="en-US" sz="1200"/>
            </a:br>
            <a:endParaRPr lang="en-US" sz="500"/>
          </a:p>
          <a:p>
            <a:pPr marL="228600" indent="-228600">
              <a:buFont typeface="Arial" charset="0"/>
              <a:buChar char="•"/>
            </a:pPr>
            <a:r>
              <a:rPr lang="en-US" sz="1200"/>
              <a:t>Sea-level curve pattern typical for tectonically stable tropical regions with a mid-Holocene highstand above </a:t>
            </a:r>
            <a:br>
              <a:rPr lang="en-US" sz="1200"/>
            </a:br>
            <a:r>
              <a:rPr lang="en-US" sz="1200"/>
              <a:t>present MSL and subsequent descent to around modern level in response to hydro-isostatic adjustment (HIA)</a:t>
            </a:r>
          </a:p>
        </p:txBody>
      </p:sp>
      <p:sp>
        <p:nvSpPr>
          <p:cNvPr id="15367" name="TextBox 6"/>
          <p:cNvSpPr txBox="1">
            <a:spLocks noChangeArrowheads="1"/>
          </p:cNvSpPr>
          <p:nvPr/>
        </p:nvSpPr>
        <p:spPr bwMode="auto">
          <a:xfrm>
            <a:off x="6400800" y="2052638"/>
            <a:ext cx="2667000" cy="461962"/>
          </a:xfrm>
          <a:prstGeom prst="rect">
            <a:avLst/>
          </a:prstGeom>
          <a:noFill/>
          <a:ln w="9525">
            <a:noFill/>
            <a:miter lim="800000"/>
            <a:headEnd/>
            <a:tailEnd/>
          </a:ln>
        </p:spPr>
        <p:txBody>
          <a:bodyPr>
            <a:spAutoFit/>
          </a:bodyPr>
          <a:lstStyle/>
          <a:p>
            <a:pPr algn="ctr"/>
            <a:r>
              <a:rPr lang="en-US" sz="1200">
                <a:latin typeface="Calibri" pitchFamily="34" charset="0"/>
              </a:rPr>
              <a:t>Relative sea-level curve for Sunda Shelf region since LGM (ca. 21 ka)</a:t>
            </a:r>
          </a:p>
        </p:txBody>
      </p:sp>
      <p:sp>
        <p:nvSpPr>
          <p:cNvPr id="2" name="TextBox 1"/>
          <p:cNvSpPr txBox="1"/>
          <p:nvPr/>
        </p:nvSpPr>
        <p:spPr>
          <a:xfrm>
            <a:off x="304800" y="76200"/>
            <a:ext cx="5943600" cy="369888"/>
          </a:xfrm>
          <a:prstGeom prst="rect">
            <a:avLst/>
          </a:prstGeom>
          <a:noFill/>
        </p:spPr>
        <p:txBody>
          <a:bodyPr>
            <a:spAutoFit/>
          </a:bodyPr>
          <a:lstStyle/>
          <a:p>
            <a:pPr fontAlgn="auto">
              <a:spcBef>
                <a:spcPts val="0"/>
              </a:spcBef>
              <a:spcAft>
                <a:spcPts val="0"/>
              </a:spcAft>
              <a:defRPr/>
            </a:pPr>
            <a:r>
              <a:rPr lang="en-US" b="1" dirty="0">
                <a:solidFill>
                  <a:schemeClr val="accent3">
                    <a:lumMod val="50000"/>
                  </a:schemeClr>
                </a:solidFill>
                <a:latin typeface="+mn-lt"/>
                <a:cs typeface="+mn-cs"/>
              </a:rPr>
              <a:t>Why study this region?</a:t>
            </a:r>
            <a:endParaRPr lang="en-GB" b="1" dirty="0">
              <a:solidFill>
                <a:schemeClr val="accent3">
                  <a:lumMod val="50000"/>
                </a:schemeClr>
              </a:solidFill>
              <a:latin typeface="+mn-lt"/>
              <a:cs typeface="+mn-cs"/>
            </a:endParaRPr>
          </a:p>
        </p:txBody>
      </p:sp>
      <p:sp>
        <p:nvSpPr>
          <p:cNvPr id="15369" name="Text Box 11"/>
          <p:cNvSpPr txBox="1">
            <a:spLocks noChangeArrowheads="1"/>
          </p:cNvSpPr>
          <p:nvPr/>
        </p:nvSpPr>
        <p:spPr bwMode="auto">
          <a:xfrm>
            <a:off x="1524000" y="4495800"/>
            <a:ext cx="1524000" cy="304800"/>
          </a:xfrm>
          <a:prstGeom prst="rect">
            <a:avLst/>
          </a:prstGeom>
          <a:noFill/>
          <a:ln w="9525">
            <a:noFill/>
            <a:miter lim="800000"/>
            <a:headEnd/>
            <a:tailEnd/>
          </a:ln>
        </p:spPr>
        <p:txBody>
          <a:bodyPr>
            <a:spAutoFit/>
          </a:bodyPr>
          <a:lstStyle/>
          <a:p>
            <a:pPr>
              <a:spcBef>
                <a:spcPct val="50000"/>
              </a:spcBef>
            </a:pPr>
            <a:r>
              <a:rPr lang="en-US" sz="1400" b="1"/>
              <a:t>study area</a:t>
            </a:r>
          </a:p>
        </p:txBody>
      </p:sp>
      <p:sp>
        <p:nvSpPr>
          <p:cNvPr id="15370" name="Line 12"/>
          <p:cNvSpPr>
            <a:spLocks noChangeShapeType="1"/>
          </p:cNvSpPr>
          <p:nvPr/>
        </p:nvSpPr>
        <p:spPr bwMode="auto">
          <a:xfrm flipH="1" flipV="1">
            <a:off x="1447800" y="4267200"/>
            <a:ext cx="457200" cy="3048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22275"/>
            <a:ext cx="5410200" cy="415925"/>
          </a:xfrm>
          <a:prstGeom prst="rect">
            <a:avLst/>
          </a:prstGeom>
          <a:noFill/>
        </p:spPr>
        <p:txBody>
          <a:bodyPr>
            <a:spAutoFit/>
          </a:bodyPr>
          <a:lstStyle/>
          <a:p>
            <a:pPr algn="ctr" fontAlgn="auto">
              <a:spcBef>
                <a:spcPts val="0"/>
              </a:spcBef>
              <a:spcAft>
                <a:spcPts val="0"/>
              </a:spcAft>
              <a:defRPr/>
            </a:pPr>
            <a:r>
              <a:rPr lang="en-US" sz="1050" dirty="0">
                <a:latin typeface="Arial" pitchFamily="34" charset="0"/>
                <a:cs typeface="Arial" pitchFamily="34" charset="0"/>
              </a:rPr>
              <a:t>Approximation of Peninsular Malaysia coastline </a:t>
            </a:r>
            <a:br>
              <a:rPr lang="en-US" sz="1050" dirty="0">
                <a:latin typeface="Arial" pitchFamily="34" charset="0"/>
                <a:cs typeface="Arial" pitchFamily="34" charset="0"/>
              </a:rPr>
            </a:br>
            <a:r>
              <a:rPr lang="en-US" sz="1050" dirty="0">
                <a:latin typeface="Arial" pitchFamily="34" charset="0"/>
                <a:cs typeface="Arial" pitchFamily="34" charset="0"/>
              </a:rPr>
              <a:t>during maximum mid-Holocene transgression</a:t>
            </a:r>
          </a:p>
        </p:txBody>
      </p:sp>
      <p:pic>
        <p:nvPicPr>
          <p:cNvPr id="16386" name="Picture 8" descr="HoloceneMaxShorelinePenMalaysia.jpg"/>
          <p:cNvPicPr>
            <a:picLocks noChangeAspect="1"/>
          </p:cNvPicPr>
          <p:nvPr/>
        </p:nvPicPr>
        <p:blipFill>
          <a:blip r:embed="rId2"/>
          <a:srcRect l="7793"/>
          <a:stretch>
            <a:fillRect/>
          </a:stretch>
        </p:blipFill>
        <p:spPr bwMode="auto">
          <a:xfrm>
            <a:off x="107950" y="914400"/>
            <a:ext cx="5394325" cy="5638800"/>
          </a:xfrm>
          <a:prstGeom prst="rect">
            <a:avLst/>
          </a:prstGeom>
          <a:noFill/>
          <a:ln w="9525">
            <a:noFill/>
            <a:miter lim="800000"/>
            <a:headEnd/>
            <a:tailEnd/>
          </a:ln>
        </p:spPr>
      </p:pic>
      <p:pic>
        <p:nvPicPr>
          <p:cNvPr id="10" name="Picture 9" descr="HortonSealevelCurve.jpg"/>
          <p:cNvPicPr>
            <a:picLocks noChangeAspect="1"/>
          </p:cNvPicPr>
          <p:nvPr/>
        </p:nvPicPr>
        <p:blipFill>
          <a:blip r:embed="rId3"/>
          <a:stretch>
            <a:fillRect/>
          </a:stretch>
        </p:blipFill>
        <p:spPr>
          <a:xfrm>
            <a:off x="5105400" y="719138"/>
            <a:ext cx="3919538" cy="2909887"/>
          </a:xfrm>
          <a:prstGeom prst="rect">
            <a:avLst/>
          </a:prstGeom>
          <a:ln w="12700" cap="sq">
            <a:solidFill>
              <a:schemeClr val="tx1">
                <a:lumMod val="95000"/>
                <a:lumOff val="5000"/>
              </a:schemeClr>
            </a:solidFill>
            <a:prstDash val="solid"/>
            <a:miter lim="800000"/>
          </a:ln>
          <a:effectLst>
            <a:outerShdw blurRad="50800" dist="38100" dir="2700000" algn="tl" rotWithShape="0">
              <a:schemeClr val="accent3">
                <a:lumMod val="50000"/>
                <a:alpha val="43000"/>
              </a:schemeClr>
            </a:outerShdw>
          </a:effectLst>
        </p:spPr>
      </p:pic>
      <p:sp>
        <p:nvSpPr>
          <p:cNvPr id="4" name="TextBox 3"/>
          <p:cNvSpPr txBox="1"/>
          <p:nvPr/>
        </p:nvSpPr>
        <p:spPr>
          <a:xfrm>
            <a:off x="5181600" y="107950"/>
            <a:ext cx="3886200" cy="577850"/>
          </a:xfrm>
          <a:prstGeom prst="rect">
            <a:avLst/>
          </a:prstGeom>
          <a:noFill/>
        </p:spPr>
        <p:txBody>
          <a:bodyPr>
            <a:spAutoFit/>
          </a:bodyPr>
          <a:lstStyle/>
          <a:p>
            <a:pPr algn="ctr" fontAlgn="auto">
              <a:spcBef>
                <a:spcPts val="0"/>
              </a:spcBef>
              <a:spcAft>
                <a:spcPts val="0"/>
              </a:spcAft>
              <a:defRPr/>
            </a:pPr>
            <a:r>
              <a:rPr lang="en-US" sz="1050" dirty="0">
                <a:latin typeface="Arial" pitchFamily="34" charset="0"/>
                <a:cs typeface="Arial" pitchFamily="34" charset="0"/>
              </a:rPr>
              <a:t>Regional relative sea-level curve for last 10 ka based data compiled from numerous studies in Thailand and </a:t>
            </a:r>
            <a:br>
              <a:rPr lang="en-US" sz="1050" dirty="0">
                <a:latin typeface="Arial" pitchFamily="34" charset="0"/>
                <a:cs typeface="Arial" pitchFamily="34" charset="0"/>
              </a:rPr>
            </a:br>
            <a:r>
              <a:rPr lang="en-US" sz="1050" dirty="0">
                <a:latin typeface="Arial" pitchFamily="34" charset="0"/>
                <a:cs typeface="Arial" pitchFamily="34" charset="0"/>
              </a:rPr>
              <a:t>Peninsular Malaysia (Horton et al., 2005)</a:t>
            </a:r>
          </a:p>
        </p:txBody>
      </p:sp>
      <p:sp>
        <p:nvSpPr>
          <p:cNvPr id="16389" name="TextBox 11"/>
          <p:cNvSpPr txBox="1">
            <a:spLocks noChangeArrowheads="1"/>
          </p:cNvSpPr>
          <p:nvPr/>
        </p:nvSpPr>
        <p:spPr bwMode="auto">
          <a:xfrm>
            <a:off x="5486400" y="3810000"/>
            <a:ext cx="3657600" cy="2924175"/>
          </a:xfrm>
          <a:prstGeom prst="rect">
            <a:avLst/>
          </a:prstGeom>
          <a:noFill/>
          <a:ln w="9525">
            <a:noFill/>
            <a:miter lim="800000"/>
            <a:headEnd/>
            <a:tailEnd/>
          </a:ln>
        </p:spPr>
        <p:txBody>
          <a:bodyPr>
            <a:spAutoFit/>
          </a:bodyPr>
          <a:lstStyle/>
          <a:p>
            <a:pPr marL="228600" indent="-228600">
              <a:buFont typeface="Calibri" pitchFamily="34" charset="0"/>
              <a:buAutoNum type="arabicPeriod"/>
            </a:pPr>
            <a:r>
              <a:rPr lang="en-US" sz="1200">
                <a:latin typeface="Calibri" pitchFamily="34" charset="0"/>
              </a:rPr>
              <a:t>Scatter in the Horton et al. (2005) data is attributed to  the broad distribution of RSL observations </a:t>
            </a:r>
            <a:br>
              <a:rPr lang="en-US" sz="1200">
                <a:latin typeface="Calibri" pitchFamily="34" charset="0"/>
              </a:rPr>
            </a:br>
            <a:r>
              <a:rPr lang="en-US" sz="1200">
                <a:latin typeface="Calibri" pitchFamily="34" charset="0"/>
              </a:rPr>
              <a:t>(E &amp; W coasts Thai-Malay Peninsula as far N as </a:t>
            </a:r>
            <a:br>
              <a:rPr lang="en-US" sz="1200">
                <a:latin typeface="Calibri" pitchFamily="34" charset="0"/>
              </a:rPr>
            </a:br>
            <a:r>
              <a:rPr lang="en-US" sz="1200">
                <a:latin typeface="Calibri" pitchFamily="34" charset="0"/>
              </a:rPr>
              <a:t>Chao Phraya Delta) and spatial variation in HIA across the region, suggesting that it is not valid to construct a single sea-level curve for this region.</a:t>
            </a:r>
            <a:br>
              <a:rPr lang="en-US" sz="1200">
                <a:latin typeface="Calibri" pitchFamily="34" charset="0"/>
              </a:rPr>
            </a:br>
            <a:endParaRPr lang="en-US" sz="800">
              <a:latin typeface="Calibri" pitchFamily="34" charset="0"/>
            </a:endParaRPr>
          </a:p>
          <a:p>
            <a:pPr marL="228600" indent="-228600">
              <a:buFont typeface="Calibri" pitchFamily="34" charset="0"/>
              <a:buAutoNum type="arabicPeriod"/>
            </a:pPr>
            <a:r>
              <a:rPr lang="en-US" sz="1200">
                <a:latin typeface="Calibri" pitchFamily="34" charset="0"/>
              </a:rPr>
              <a:t>Purpose of our ongoing study is to investigate the RSL highstand record from the Peninsular Malaysia east coast, develop a localized sea level curve and detect any potential variability within the area.</a:t>
            </a:r>
            <a:br>
              <a:rPr lang="en-US" sz="1200">
                <a:latin typeface="Calibri" pitchFamily="34" charset="0"/>
              </a:rPr>
            </a:br>
            <a:endParaRPr lang="en-US" sz="800">
              <a:latin typeface="Calibri" pitchFamily="34" charset="0"/>
            </a:endParaRPr>
          </a:p>
          <a:p>
            <a:pPr marL="228600" indent="-228600">
              <a:buFont typeface="Calibri" pitchFamily="34" charset="0"/>
              <a:buAutoNum type="arabicPeriod"/>
            </a:pPr>
            <a:r>
              <a:rPr lang="en-US" sz="1200">
                <a:latin typeface="Calibri" pitchFamily="34" charset="0"/>
              </a:rPr>
              <a:t>Because RSL evidence in the form of raised fossil oysters and </a:t>
            </a:r>
            <a:r>
              <a:rPr lang="en-US" sz="1200" i="1">
                <a:latin typeface="Calibri" pitchFamily="34" charset="0"/>
              </a:rPr>
              <a:t>in situ</a:t>
            </a:r>
            <a:r>
              <a:rPr lang="en-US" sz="1200">
                <a:latin typeface="Calibri" pitchFamily="34" charset="0"/>
              </a:rPr>
              <a:t> corals is especially common around islands, essentially all east coast islands were surveyed and sampled.</a:t>
            </a:r>
          </a:p>
        </p:txBody>
      </p:sp>
      <p:sp>
        <p:nvSpPr>
          <p:cNvPr id="7" name="TextBox 6"/>
          <p:cNvSpPr txBox="1"/>
          <p:nvPr/>
        </p:nvSpPr>
        <p:spPr>
          <a:xfrm>
            <a:off x="107950" y="87313"/>
            <a:ext cx="5943600" cy="369887"/>
          </a:xfrm>
          <a:prstGeom prst="rect">
            <a:avLst/>
          </a:prstGeom>
          <a:noFill/>
        </p:spPr>
        <p:txBody>
          <a:bodyPr>
            <a:spAutoFit/>
          </a:bodyPr>
          <a:lstStyle/>
          <a:p>
            <a:pPr fontAlgn="auto">
              <a:spcBef>
                <a:spcPts val="0"/>
              </a:spcBef>
              <a:spcAft>
                <a:spcPts val="0"/>
              </a:spcAft>
              <a:defRPr/>
            </a:pPr>
            <a:r>
              <a:rPr lang="en-US" b="1" dirty="0">
                <a:solidFill>
                  <a:schemeClr val="accent3">
                    <a:lumMod val="50000"/>
                  </a:schemeClr>
                </a:solidFill>
                <a:latin typeface="+mn-lt"/>
                <a:cs typeface="+mn-cs"/>
              </a:rPr>
              <a:t>Why study the east coast of peninsular Malaysia?</a:t>
            </a:r>
            <a:endParaRPr lang="en-GB" b="1" dirty="0">
              <a:solidFill>
                <a:schemeClr val="accent3">
                  <a:lumMod val="50000"/>
                </a:schemeClr>
              </a:solidFill>
              <a:latin typeface="+mn-lt"/>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5" descr="SEPeninsulaStudyArea.jpg"/>
          <p:cNvPicPr>
            <a:picLocks noChangeAspect="1"/>
          </p:cNvPicPr>
          <p:nvPr/>
        </p:nvPicPr>
        <p:blipFill>
          <a:blip r:embed="rId2"/>
          <a:srcRect/>
          <a:stretch>
            <a:fillRect/>
          </a:stretch>
        </p:blipFill>
        <p:spPr bwMode="auto">
          <a:xfrm>
            <a:off x="4267200" y="3581400"/>
            <a:ext cx="4800600" cy="3181350"/>
          </a:xfrm>
          <a:prstGeom prst="rect">
            <a:avLst/>
          </a:prstGeom>
          <a:noFill/>
          <a:ln w="28575">
            <a:noFill/>
            <a:miter lim="800000"/>
            <a:headEnd/>
            <a:tailEnd/>
          </a:ln>
        </p:spPr>
      </p:pic>
      <p:pic>
        <p:nvPicPr>
          <p:cNvPr id="17410" name="Picture 14" descr="NEPeninsulaStudyArea.jpg"/>
          <p:cNvPicPr>
            <a:picLocks noChangeAspect="1"/>
          </p:cNvPicPr>
          <p:nvPr/>
        </p:nvPicPr>
        <p:blipFill>
          <a:blip r:embed="rId3"/>
          <a:srcRect/>
          <a:stretch>
            <a:fillRect/>
          </a:stretch>
        </p:blipFill>
        <p:spPr bwMode="auto">
          <a:xfrm>
            <a:off x="90488" y="88900"/>
            <a:ext cx="4862512" cy="3949700"/>
          </a:xfrm>
          <a:prstGeom prst="rect">
            <a:avLst/>
          </a:prstGeom>
          <a:noFill/>
          <a:ln w="28575">
            <a:solidFill>
              <a:srgbClr val="FFFF00"/>
            </a:solidFill>
            <a:miter lim="800000"/>
            <a:headEnd/>
            <a:tailEnd/>
          </a:ln>
        </p:spPr>
      </p:pic>
      <p:sp>
        <p:nvSpPr>
          <p:cNvPr id="17411" name="TextBox 2"/>
          <p:cNvSpPr txBox="1">
            <a:spLocks noChangeArrowheads="1"/>
          </p:cNvSpPr>
          <p:nvPr/>
        </p:nvSpPr>
        <p:spPr bwMode="auto">
          <a:xfrm>
            <a:off x="2971800" y="6488113"/>
            <a:ext cx="1447800" cy="338137"/>
          </a:xfrm>
          <a:prstGeom prst="rect">
            <a:avLst/>
          </a:prstGeom>
          <a:noFill/>
          <a:ln w="9525">
            <a:noFill/>
            <a:miter lim="800000"/>
            <a:headEnd/>
            <a:tailEnd/>
          </a:ln>
        </p:spPr>
        <p:txBody>
          <a:bodyPr>
            <a:spAutoFit/>
          </a:bodyPr>
          <a:lstStyle/>
          <a:p>
            <a:r>
              <a:rPr lang="en-US" sz="800"/>
              <a:t>shaded relief maps modified from Ng (2007)</a:t>
            </a:r>
          </a:p>
        </p:txBody>
      </p:sp>
      <p:sp>
        <p:nvSpPr>
          <p:cNvPr id="17412" name="TextBox 7"/>
          <p:cNvSpPr txBox="1">
            <a:spLocks noChangeArrowheads="1"/>
          </p:cNvSpPr>
          <p:nvPr/>
        </p:nvSpPr>
        <p:spPr bwMode="auto">
          <a:xfrm>
            <a:off x="7620000" y="5715000"/>
            <a:ext cx="1600200" cy="923925"/>
          </a:xfrm>
          <a:prstGeom prst="rect">
            <a:avLst/>
          </a:prstGeom>
          <a:noFill/>
          <a:ln w="9525">
            <a:noFill/>
            <a:miter lim="800000"/>
            <a:headEnd/>
            <a:tailEnd/>
          </a:ln>
        </p:spPr>
        <p:txBody>
          <a:bodyPr>
            <a:spAutoFit/>
          </a:bodyPr>
          <a:lstStyle/>
          <a:p>
            <a:r>
              <a:rPr lang="en-US" b="1">
                <a:solidFill>
                  <a:schemeClr val="bg1"/>
                </a:solidFill>
                <a:latin typeface="Calibri" pitchFamily="34" charset="0"/>
              </a:rPr>
              <a:t>SE Peninsular Malaysia </a:t>
            </a:r>
            <a:br>
              <a:rPr lang="en-US" b="1">
                <a:solidFill>
                  <a:schemeClr val="bg1"/>
                </a:solidFill>
                <a:latin typeface="Calibri" pitchFamily="34" charset="0"/>
              </a:rPr>
            </a:br>
            <a:r>
              <a:rPr lang="en-US" b="1">
                <a:solidFill>
                  <a:schemeClr val="bg1"/>
                </a:solidFill>
                <a:latin typeface="Calibri" pitchFamily="34" charset="0"/>
              </a:rPr>
              <a:t>study area</a:t>
            </a:r>
          </a:p>
        </p:txBody>
      </p:sp>
      <p:sp>
        <p:nvSpPr>
          <p:cNvPr id="17413" name="TextBox 11"/>
          <p:cNvSpPr txBox="1">
            <a:spLocks noChangeArrowheads="1"/>
          </p:cNvSpPr>
          <p:nvPr/>
        </p:nvSpPr>
        <p:spPr bwMode="auto">
          <a:xfrm>
            <a:off x="5105400" y="457200"/>
            <a:ext cx="4038600" cy="2935288"/>
          </a:xfrm>
          <a:prstGeom prst="rect">
            <a:avLst/>
          </a:prstGeom>
          <a:noFill/>
          <a:ln w="9525">
            <a:noFill/>
            <a:miter lim="800000"/>
            <a:headEnd/>
            <a:tailEnd/>
          </a:ln>
        </p:spPr>
        <p:txBody>
          <a:bodyPr>
            <a:spAutoFit/>
          </a:bodyPr>
          <a:lstStyle/>
          <a:p>
            <a:pPr>
              <a:lnSpc>
                <a:spcPct val="150000"/>
              </a:lnSpc>
            </a:pPr>
            <a:r>
              <a:rPr lang="en-US" sz="1400"/>
              <a:t>Maps show:</a:t>
            </a:r>
          </a:p>
          <a:p>
            <a:pPr>
              <a:buFont typeface="Arial" charset="0"/>
              <a:buChar char="•"/>
            </a:pPr>
            <a:r>
              <a:rPr lang="en-US" sz="1400"/>
              <a:t>islands surveyed – coasts of almost all islands surveyed by boat and on foot </a:t>
            </a:r>
            <a:br>
              <a:rPr lang="en-US" sz="1400"/>
            </a:br>
            <a:endParaRPr lang="en-US" sz="1000"/>
          </a:p>
          <a:p>
            <a:pPr>
              <a:buFont typeface="Arial" charset="0"/>
              <a:buChar char="•"/>
            </a:pPr>
            <a:r>
              <a:rPr lang="en-US" sz="1400"/>
              <a:t>locations of age/elevation data - </a:t>
            </a:r>
            <a:r>
              <a:rPr lang="en-US" sz="1400" b="1"/>
              <a:t>islands</a:t>
            </a:r>
            <a:r>
              <a:rPr lang="en-US" sz="1400"/>
              <a:t/>
            </a:r>
            <a:br>
              <a:rPr lang="en-US" sz="1400"/>
            </a:br>
            <a:r>
              <a:rPr lang="en-US" sz="1200"/>
              <a:t>(this study; Tjia &amp; Sharifah Mastura, 2013)</a:t>
            </a:r>
            <a:r>
              <a:rPr lang="en-US" sz="1400"/>
              <a:t/>
            </a:r>
            <a:br>
              <a:rPr lang="en-US" sz="1400"/>
            </a:br>
            <a:endParaRPr lang="en-US" sz="1000"/>
          </a:p>
          <a:p>
            <a:pPr>
              <a:buFont typeface="Arial" charset="0"/>
              <a:buChar char="•"/>
            </a:pPr>
            <a:r>
              <a:rPr lang="en-US" sz="1400"/>
              <a:t>locations of RSL data on the </a:t>
            </a:r>
            <a:r>
              <a:rPr lang="en-US" sz="1400" b="1"/>
              <a:t>mainland</a:t>
            </a:r>
            <a:r>
              <a:rPr lang="en-US" sz="1400"/>
              <a:t> </a:t>
            </a:r>
            <a:br>
              <a:rPr lang="en-US" sz="1400"/>
            </a:br>
            <a:r>
              <a:rPr lang="en-US" sz="1200"/>
              <a:t>(OSL beach ridge - Mallinson et al., 2014; </a:t>
            </a:r>
            <a:br>
              <a:rPr lang="en-US" sz="1200"/>
            </a:br>
            <a:r>
              <a:rPr lang="en-US" sz="1200" baseline="30000"/>
              <a:t>14</a:t>
            </a:r>
            <a:r>
              <a:rPr lang="en-US" sz="1200"/>
              <a:t>C coral - Parham et al., 2014)</a:t>
            </a:r>
            <a:r>
              <a:rPr lang="en-US" sz="1400"/>
              <a:t> </a:t>
            </a:r>
            <a:br>
              <a:rPr lang="en-US" sz="1400"/>
            </a:br>
            <a:endParaRPr lang="en-US" sz="1000"/>
          </a:p>
          <a:p>
            <a:pPr>
              <a:buFont typeface="Arial" charset="0"/>
              <a:buChar char="•"/>
            </a:pPr>
            <a:r>
              <a:rPr lang="en-US" sz="1400"/>
              <a:t>substantial additional paleo-RSL elevation data have been collected but have </a:t>
            </a:r>
            <a:br>
              <a:rPr lang="en-US" sz="1400"/>
            </a:br>
            <a:r>
              <a:rPr lang="en-US" sz="1400"/>
              <a:t>yet to be age dated  </a:t>
            </a:r>
          </a:p>
        </p:txBody>
      </p:sp>
      <p:sp>
        <p:nvSpPr>
          <p:cNvPr id="17414" name="TextBox 4"/>
          <p:cNvSpPr txBox="1">
            <a:spLocks noChangeArrowheads="1"/>
          </p:cNvSpPr>
          <p:nvPr/>
        </p:nvSpPr>
        <p:spPr bwMode="auto">
          <a:xfrm>
            <a:off x="3352800" y="2636838"/>
            <a:ext cx="1676400" cy="922337"/>
          </a:xfrm>
          <a:prstGeom prst="rect">
            <a:avLst/>
          </a:prstGeom>
          <a:noFill/>
          <a:ln w="9525">
            <a:noFill/>
            <a:miter lim="800000"/>
            <a:headEnd/>
            <a:tailEnd/>
          </a:ln>
        </p:spPr>
        <p:txBody>
          <a:bodyPr>
            <a:spAutoFit/>
          </a:bodyPr>
          <a:lstStyle/>
          <a:p>
            <a:r>
              <a:rPr lang="en-US" b="1">
                <a:solidFill>
                  <a:schemeClr val="bg1"/>
                </a:solidFill>
                <a:latin typeface="Calibri" pitchFamily="34" charset="0"/>
              </a:rPr>
              <a:t>NE Peninsular Malaysia </a:t>
            </a:r>
            <a:br>
              <a:rPr lang="en-US" b="1">
                <a:solidFill>
                  <a:schemeClr val="bg1"/>
                </a:solidFill>
                <a:latin typeface="Calibri" pitchFamily="34" charset="0"/>
              </a:rPr>
            </a:br>
            <a:r>
              <a:rPr lang="en-US" b="1">
                <a:solidFill>
                  <a:schemeClr val="bg1"/>
                </a:solidFill>
                <a:latin typeface="Calibri" pitchFamily="34" charset="0"/>
              </a:rPr>
              <a:t>study area</a:t>
            </a:r>
          </a:p>
        </p:txBody>
      </p:sp>
      <p:sp>
        <p:nvSpPr>
          <p:cNvPr id="13" name="TextBox 12"/>
          <p:cNvSpPr txBox="1"/>
          <p:nvPr/>
        </p:nvSpPr>
        <p:spPr>
          <a:xfrm>
            <a:off x="2133600" y="4060825"/>
            <a:ext cx="2209800" cy="2492375"/>
          </a:xfrm>
          <a:prstGeom prst="rect">
            <a:avLst/>
          </a:prstGeom>
          <a:noFill/>
        </p:spPr>
        <p:txBody>
          <a:bodyPr>
            <a:spAutoFit/>
          </a:bodyPr>
          <a:lstStyle/>
          <a:p>
            <a:pPr algn="ctr" fontAlgn="auto">
              <a:lnSpc>
                <a:spcPct val="150000"/>
              </a:lnSpc>
              <a:spcBef>
                <a:spcPts val="0"/>
              </a:spcBef>
              <a:spcAft>
                <a:spcPts val="0"/>
              </a:spcAft>
              <a:defRPr/>
            </a:pPr>
            <a:r>
              <a:rPr lang="en-US" sz="1200" b="1" u="sng" dirty="0">
                <a:solidFill>
                  <a:schemeClr val="accent3">
                    <a:lumMod val="50000"/>
                  </a:schemeClr>
                </a:solidFill>
                <a:latin typeface="Arial" pitchFamily="34" charset="0"/>
                <a:cs typeface="Arial" pitchFamily="34" charset="0"/>
              </a:rPr>
              <a:t>Tides</a:t>
            </a:r>
          </a:p>
          <a:p>
            <a:pPr marL="228600" indent="-228600" fontAlgn="auto">
              <a:lnSpc>
                <a:spcPct val="150000"/>
              </a:lnSpc>
              <a:spcBef>
                <a:spcPts val="0"/>
              </a:spcBef>
              <a:spcAft>
                <a:spcPts val="0"/>
              </a:spcAft>
              <a:buFont typeface="Arial" pitchFamily="34" charset="0"/>
              <a:buChar char="•"/>
              <a:defRPr/>
            </a:pPr>
            <a:r>
              <a:rPr lang="en-US" sz="1000" dirty="0">
                <a:latin typeface="Arial" pitchFamily="34" charset="0"/>
                <a:cs typeface="Arial" pitchFamily="34" charset="0"/>
              </a:rPr>
              <a:t>Semi-diurnal</a:t>
            </a:r>
          </a:p>
          <a:p>
            <a:pPr marL="228600" indent="-228600" fontAlgn="auto">
              <a:lnSpc>
                <a:spcPct val="150000"/>
              </a:lnSpc>
              <a:spcBef>
                <a:spcPts val="0"/>
              </a:spcBef>
              <a:spcAft>
                <a:spcPts val="0"/>
              </a:spcAft>
              <a:buFont typeface="Arial" pitchFamily="34" charset="0"/>
              <a:buChar char="•"/>
              <a:defRPr/>
            </a:pPr>
            <a:r>
              <a:rPr lang="en-US" sz="1000" dirty="0">
                <a:latin typeface="Arial" pitchFamily="34" charset="0"/>
                <a:cs typeface="Arial" pitchFamily="34" charset="0"/>
              </a:rPr>
              <a:t>Mean tide range – ca. 2 m</a:t>
            </a:r>
          </a:p>
          <a:p>
            <a:pPr marL="228600" indent="-228600" fontAlgn="auto">
              <a:lnSpc>
                <a:spcPct val="150000"/>
              </a:lnSpc>
              <a:spcBef>
                <a:spcPts val="0"/>
              </a:spcBef>
              <a:spcAft>
                <a:spcPts val="0"/>
              </a:spcAft>
              <a:buFont typeface="Arial" pitchFamily="34" charset="0"/>
              <a:buChar char="•"/>
              <a:defRPr/>
            </a:pPr>
            <a:r>
              <a:rPr lang="en-US" sz="1000" dirty="0">
                <a:latin typeface="Arial" pitchFamily="34" charset="0"/>
                <a:cs typeface="Arial" pitchFamily="34" charset="0"/>
              </a:rPr>
              <a:t>Max. tide range – ca. 2.6 m</a:t>
            </a:r>
          </a:p>
          <a:p>
            <a:pPr marL="228600" indent="-228600" fontAlgn="auto">
              <a:lnSpc>
                <a:spcPct val="150000"/>
              </a:lnSpc>
              <a:spcBef>
                <a:spcPts val="0"/>
              </a:spcBef>
              <a:spcAft>
                <a:spcPts val="0"/>
              </a:spcAft>
              <a:buFont typeface="Arial" pitchFamily="34" charset="0"/>
              <a:buChar char="•"/>
              <a:defRPr/>
            </a:pPr>
            <a:r>
              <a:rPr lang="en-US" sz="1000" dirty="0">
                <a:latin typeface="Arial" pitchFamily="34" charset="0"/>
                <a:cs typeface="Arial" pitchFamily="34" charset="0"/>
              </a:rPr>
              <a:t>NE Monsoon setup – ca. 40 cm</a:t>
            </a:r>
          </a:p>
          <a:p>
            <a:pPr marL="228600" indent="-228600" algn="ctr" fontAlgn="auto">
              <a:lnSpc>
                <a:spcPct val="150000"/>
              </a:lnSpc>
              <a:spcBef>
                <a:spcPts val="0"/>
              </a:spcBef>
              <a:spcAft>
                <a:spcPts val="0"/>
              </a:spcAft>
              <a:defRPr/>
            </a:pPr>
            <a:endParaRPr lang="en-US" sz="1000" u="sng" dirty="0">
              <a:latin typeface="Arial" pitchFamily="34" charset="0"/>
              <a:cs typeface="Arial" pitchFamily="34" charset="0"/>
            </a:endParaRPr>
          </a:p>
          <a:p>
            <a:pPr marL="228600" indent="-228600" algn="ctr" fontAlgn="auto">
              <a:lnSpc>
                <a:spcPct val="150000"/>
              </a:lnSpc>
              <a:spcBef>
                <a:spcPts val="0"/>
              </a:spcBef>
              <a:spcAft>
                <a:spcPts val="0"/>
              </a:spcAft>
              <a:defRPr/>
            </a:pPr>
            <a:r>
              <a:rPr lang="en-US" sz="1200" b="1" u="sng" dirty="0">
                <a:solidFill>
                  <a:schemeClr val="accent3">
                    <a:lumMod val="50000"/>
                  </a:schemeClr>
                </a:solidFill>
                <a:latin typeface="Arial" pitchFamily="34" charset="0"/>
                <a:cs typeface="Arial" pitchFamily="34" charset="0"/>
              </a:rPr>
              <a:t>Currents</a:t>
            </a:r>
          </a:p>
          <a:p>
            <a:pPr marL="228600" indent="-228600" fontAlgn="auto">
              <a:lnSpc>
                <a:spcPct val="150000"/>
              </a:lnSpc>
              <a:spcBef>
                <a:spcPts val="0"/>
              </a:spcBef>
              <a:spcAft>
                <a:spcPts val="0"/>
              </a:spcAft>
              <a:buFont typeface="Arial" pitchFamily="34" charset="0"/>
              <a:buChar char="•"/>
              <a:defRPr/>
            </a:pPr>
            <a:r>
              <a:rPr lang="en-US" sz="1000" dirty="0">
                <a:latin typeface="Arial" pitchFamily="34" charset="0"/>
                <a:cs typeface="Arial" pitchFamily="34" charset="0"/>
              </a:rPr>
              <a:t>Dominant current and </a:t>
            </a:r>
            <a:br>
              <a:rPr lang="en-US" sz="1000" dirty="0">
                <a:latin typeface="Arial" pitchFamily="34" charset="0"/>
                <a:cs typeface="Arial" pitchFamily="34" charset="0"/>
              </a:rPr>
            </a:br>
            <a:r>
              <a:rPr lang="en-US" sz="1000" dirty="0">
                <a:latin typeface="Arial" pitchFamily="34" charset="0"/>
                <a:cs typeface="Arial" pitchFamily="34" charset="0"/>
              </a:rPr>
              <a:t>coastal sediment transport South to North</a:t>
            </a:r>
          </a:p>
        </p:txBody>
      </p:sp>
      <p:sp>
        <p:nvSpPr>
          <p:cNvPr id="9" name="TextBox 8"/>
          <p:cNvSpPr txBox="1"/>
          <p:nvPr/>
        </p:nvSpPr>
        <p:spPr>
          <a:xfrm>
            <a:off x="0" y="4103688"/>
            <a:ext cx="2209800" cy="2678112"/>
          </a:xfrm>
          <a:prstGeom prst="rect">
            <a:avLst/>
          </a:prstGeom>
          <a:noFill/>
        </p:spPr>
        <p:txBody>
          <a:bodyPr>
            <a:spAutoFit/>
          </a:bodyPr>
          <a:lstStyle/>
          <a:p>
            <a:pPr algn="ctr" fontAlgn="auto">
              <a:lnSpc>
                <a:spcPct val="150000"/>
              </a:lnSpc>
              <a:spcBef>
                <a:spcPts val="0"/>
              </a:spcBef>
              <a:spcAft>
                <a:spcPts val="0"/>
              </a:spcAft>
              <a:defRPr/>
            </a:pPr>
            <a:r>
              <a:rPr lang="en-US" sz="1200" b="1" u="sng" dirty="0">
                <a:solidFill>
                  <a:schemeClr val="accent3">
                    <a:lumMod val="50000"/>
                  </a:schemeClr>
                </a:solidFill>
                <a:latin typeface="Arial" pitchFamily="34" charset="0"/>
                <a:cs typeface="Arial" pitchFamily="34" charset="0"/>
              </a:rPr>
              <a:t>Islands</a:t>
            </a:r>
          </a:p>
          <a:p>
            <a:pPr marL="228600" indent="-228600" fontAlgn="auto">
              <a:lnSpc>
                <a:spcPct val="150000"/>
              </a:lnSpc>
              <a:spcBef>
                <a:spcPts val="0"/>
              </a:spcBef>
              <a:spcAft>
                <a:spcPts val="0"/>
              </a:spcAft>
              <a:buFont typeface="Arial" pitchFamily="34" charset="0"/>
              <a:buChar char="•"/>
              <a:defRPr/>
            </a:pPr>
            <a:r>
              <a:rPr lang="en-US" sz="1000" b="1" dirty="0">
                <a:latin typeface="Arial" pitchFamily="34" charset="0"/>
                <a:cs typeface="Arial" pitchFamily="34" charset="0"/>
              </a:rPr>
              <a:t>NE</a:t>
            </a:r>
            <a:r>
              <a:rPr lang="en-US" sz="1000" dirty="0">
                <a:latin typeface="Arial" pitchFamily="34" charset="0"/>
                <a:cs typeface="Arial" pitchFamily="34" charset="0"/>
              </a:rPr>
              <a:t> – mainly granitic and </a:t>
            </a:r>
            <a:br>
              <a:rPr lang="en-US" sz="1000" dirty="0">
                <a:latin typeface="Arial" pitchFamily="34" charset="0"/>
                <a:cs typeface="Arial" pitchFamily="34" charset="0"/>
              </a:rPr>
            </a:br>
            <a:r>
              <a:rPr lang="en-US" sz="1000" dirty="0">
                <a:latin typeface="Arial" pitchFamily="34" charset="0"/>
                <a:cs typeface="Arial" pitchFamily="34" charset="0"/>
              </a:rPr>
              <a:t>meta-sedimentary bedrock with rocky shorelines and occasional sandy pocket beaches</a:t>
            </a:r>
          </a:p>
          <a:p>
            <a:pPr marL="228600" indent="-228600" fontAlgn="auto">
              <a:lnSpc>
                <a:spcPct val="150000"/>
              </a:lnSpc>
              <a:spcBef>
                <a:spcPts val="0"/>
              </a:spcBef>
              <a:spcAft>
                <a:spcPts val="0"/>
              </a:spcAft>
              <a:buFont typeface="Arial" pitchFamily="34" charset="0"/>
              <a:buChar char="•"/>
              <a:defRPr/>
            </a:pPr>
            <a:r>
              <a:rPr lang="en-US" sz="1000" b="1" dirty="0">
                <a:latin typeface="Arial" pitchFamily="34" charset="0"/>
                <a:cs typeface="Arial" pitchFamily="34" charset="0"/>
              </a:rPr>
              <a:t>SE</a:t>
            </a:r>
            <a:r>
              <a:rPr lang="en-US" sz="1000" dirty="0">
                <a:latin typeface="Arial" pitchFamily="34" charset="0"/>
                <a:cs typeface="Arial" pitchFamily="34" charset="0"/>
              </a:rPr>
              <a:t> – </a:t>
            </a:r>
            <a:r>
              <a:rPr lang="en-US" sz="1000" dirty="0" err="1">
                <a:latin typeface="Arial" pitchFamily="34" charset="0"/>
                <a:cs typeface="Arial" pitchFamily="34" charset="0"/>
              </a:rPr>
              <a:t>volcanoclastic</a:t>
            </a:r>
            <a:r>
              <a:rPr lang="en-US" sz="1000" dirty="0">
                <a:latin typeface="Arial" pitchFamily="34" charset="0"/>
                <a:cs typeface="Arial" pitchFamily="34" charset="0"/>
              </a:rPr>
              <a:t> , granitic and gabbro bedrock with </a:t>
            </a:r>
            <a:br>
              <a:rPr lang="en-US" sz="1000" dirty="0">
                <a:latin typeface="Arial" pitchFamily="34" charset="0"/>
                <a:cs typeface="Arial" pitchFamily="34" charset="0"/>
              </a:rPr>
            </a:br>
            <a:r>
              <a:rPr lang="en-US" sz="1000" dirty="0">
                <a:latin typeface="Arial" pitchFamily="34" charset="0"/>
                <a:cs typeface="Arial" pitchFamily="34" charset="0"/>
              </a:rPr>
              <a:t>rocky, pocket-beach and </a:t>
            </a:r>
            <a:br>
              <a:rPr lang="en-US" sz="1000" dirty="0">
                <a:latin typeface="Arial" pitchFamily="34" charset="0"/>
                <a:cs typeface="Arial" pitchFamily="34" charset="0"/>
              </a:rPr>
            </a:br>
            <a:r>
              <a:rPr lang="en-US" sz="1000" dirty="0">
                <a:latin typeface="Arial" pitchFamily="34" charset="0"/>
                <a:cs typeface="Arial" pitchFamily="34" charset="0"/>
              </a:rPr>
              <a:t>mangrove-fringed shorelines</a:t>
            </a:r>
          </a:p>
          <a:p>
            <a:pPr marL="228600" indent="-228600" fontAlgn="auto">
              <a:lnSpc>
                <a:spcPct val="150000"/>
              </a:lnSpc>
              <a:spcBef>
                <a:spcPts val="0"/>
              </a:spcBef>
              <a:spcAft>
                <a:spcPts val="0"/>
              </a:spcAft>
              <a:buFont typeface="Arial" pitchFamily="34" charset="0"/>
              <a:buChar char="•"/>
              <a:defRPr/>
            </a:pPr>
            <a:r>
              <a:rPr lang="en-US" sz="1000" dirty="0">
                <a:latin typeface="Arial" pitchFamily="34" charset="0"/>
                <a:cs typeface="Arial" pitchFamily="34" charset="0"/>
              </a:rPr>
              <a:t>modern coral reefs extensive </a:t>
            </a:r>
            <a:br>
              <a:rPr lang="en-US" sz="1000" dirty="0">
                <a:latin typeface="Arial" pitchFamily="34" charset="0"/>
                <a:cs typeface="Arial" pitchFamily="34" charset="0"/>
              </a:rPr>
            </a:br>
            <a:r>
              <a:rPr lang="en-US" sz="1000" dirty="0">
                <a:latin typeface="Arial" pitchFamily="34" charset="0"/>
                <a:cs typeface="Arial" pitchFamily="34" charset="0"/>
              </a:rPr>
              <a:t>in both areas</a:t>
            </a:r>
          </a:p>
        </p:txBody>
      </p:sp>
      <p:sp>
        <p:nvSpPr>
          <p:cNvPr id="14" name="TextBox 13"/>
          <p:cNvSpPr txBox="1"/>
          <p:nvPr/>
        </p:nvSpPr>
        <p:spPr>
          <a:xfrm>
            <a:off x="6248400" y="163513"/>
            <a:ext cx="1371600" cy="369887"/>
          </a:xfrm>
          <a:prstGeom prst="rect">
            <a:avLst/>
          </a:prstGeom>
          <a:noFill/>
        </p:spPr>
        <p:txBody>
          <a:bodyPr>
            <a:spAutoFit/>
          </a:bodyPr>
          <a:lstStyle/>
          <a:p>
            <a:pPr fontAlgn="auto">
              <a:spcBef>
                <a:spcPts val="0"/>
              </a:spcBef>
              <a:spcAft>
                <a:spcPts val="0"/>
              </a:spcAft>
              <a:defRPr/>
            </a:pPr>
            <a:r>
              <a:rPr lang="en-US" b="1" dirty="0">
                <a:solidFill>
                  <a:schemeClr val="accent3">
                    <a:lumMod val="50000"/>
                  </a:schemeClr>
                </a:solidFill>
                <a:latin typeface="+mn-lt"/>
                <a:cs typeface="+mn-cs"/>
              </a:rPr>
              <a:t>Study Areas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3"/>
          <p:cNvSpPr txBox="1">
            <a:spLocks noChangeArrowheads="1"/>
          </p:cNvSpPr>
          <p:nvPr/>
        </p:nvSpPr>
        <p:spPr bwMode="auto">
          <a:xfrm>
            <a:off x="152400" y="152400"/>
            <a:ext cx="4343400" cy="3470275"/>
          </a:xfrm>
          <a:prstGeom prst="rect">
            <a:avLst/>
          </a:prstGeom>
          <a:noFill/>
          <a:ln w="9525">
            <a:noFill/>
            <a:miter lim="800000"/>
            <a:headEnd/>
            <a:tailEnd/>
          </a:ln>
        </p:spPr>
        <p:txBody>
          <a:bodyPr>
            <a:spAutoFit/>
          </a:bodyPr>
          <a:lstStyle/>
          <a:p>
            <a:pPr algn="ctr"/>
            <a:r>
              <a:rPr lang="en-US" b="1" u="sng">
                <a:solidFill>
                  <a:srgbClr val="4F6228"/>
                </a:solidFill>
              </a:rPr>
              <a:t>Paleo-sea-level indicators</a:t>
            </a:r>
            <a:r>
              <a:rPr lang="en-US" sz="1600" b="1" u="sng">
                <a:solidFill>
                  <a:srgbClr val="632523"/>
                </a:solidFill>
              </a:rPr>
              <a:t/>
            </a:r>
            <a:br>
              <a:rPr lang="en-US" sz="1600" b="1" u="sng">
                <a:solidFill>
                  <a:srgbClr val="632523"/>
                </a:solidFill>
              </a:rPr>
            </a:br>
            <a:endParaRPr lang="en-US" sz="1000" b="1" u="sng">
              <a:solidFill>
                <a:srgbClr val="632523"/>
              </a:solidFill>
            </a:endParaRPr>
          </a:p>
          <a:p>
            <a:r>
              <a:rPr lang="en-US" sz="1600" b="1">
                <a:solidFill>
                  <a:srgbClr val="632523"/>
                </a:solidFill>
              </a:rPr>
              <a:t>Rock-encrusting oysters </a:t>
            </a:r>
            <a:br>
              <a:rPr lang="en-US" sz="1600" b="1">
                <a:solidFill>
                  <a:srgbClr val="632523"/>
                </a:solidFill>
              </a:rPr>
            </a:br>
            <a:r>
              <a:rPr lang="en-US" sz="1600" b="1">
                <a:solidFill>
                  <a:srgbClr val="632523"/>
                </a:solidFill>
              </a:rPr>
              <a:t>(</a:t>
            </a:r>
            <a:r>
              <a:rPr lang="en-US" sz="1600" b="1" i="1">
                <a:solidFill>
                  <a:srgbClr val="632523"/>
                </a:solidFill>
              </a:rPr>
              <a:t>Saccostrea cucullata</a:t>
            </a:r>
            <a:r>
              <a:rPr lang="en-US" sz="1600" b="1">
                <a:solidFill>
                  <a:srgbClr val="632523"/>
                </a:solidFill>
              </a:rPr>
              <a:t>)</a:t>
            </a:r>
            <a:r>
              <a:rPr lang="en-US">
                <a:latin typeface="Calibri" pitchFamily="34" charset="0"/>
              </a:rPr>
              <a:t/>
            </a:r>
            <a:br>
              <a:rPr lang="en-US">
                <a:latin typeface="Calibri" pitchFamily="34" charset="0"/>
              </a:rPr>
            </a:br>
            <a:endParaRPr lang="en-US" sz="800">
              <a:latin typeface="Calibri" pitchFamily="34" charset="0"/>
            </a:endParaRPr>
          </a:p>
          <a:p>
            <a:pPr>
              <a:buFont typeface="Calibri" pitchFamily="34" charset="0"/>
              <a:buAutoNum type="arabicPeriod"/>
            </a:pPr>
            <a:r>
              <a:rPr lang="en-US" sz="1400">
                <a:latin typeface="Calibri" pitchFamily="34" charset="0"/>
              </a:rPr>
              <a:t>Living oysters mainly confined to the upper intertidal zone (ca. 1 m)</a:t>
            </a:r>
          </a:p>
          <a:p>
            <a:pPr>
              <a:buFont typeface="Calibri" pitchFamily="34" charset="0"/>
              <a:buAutoNum type="arabicPeriod"/>
            </a:pPr>
            <a:r>
              <a:rPr lang="en-US" sz="1400">
                <a:latin typeface="Calibri" pitchFamily="34" charset="0"/>
              </a:rPr>
              <a:t>Maximum modern oyster buttress thickness (optimal growth conditions) ca. 20 – 30 cm below mean high tide</a:t>
            </a:r>
          </a:p>
          <a:p>
            <a:pPr>
              <a:buFont typeface="Calibri" pitchFamily="34" charset="0"/>
              <a:buAutoNum type="arabicPeriod"/>
            </a:pPr>
            <a:r>
              <a:rPr lang="en-US" sz="1400">
                <a:latin typeface="Calibri" pitchFamily="34" charset="0"/>
              </a:rPr>
              <a:t>Elevation of raised fossil oysters were measured from the top of the modern oyster buttress</a:t>
            </a:r>
          </a:p>
          <a:p>
            <a:pPr>
              <a:buFont typeface="Calibri" pitchFamily="34" charset="0"/>
              <a:buAutoNum type="arabicPeriod"/>
            </a:pPr>
            <a:r>
              <a:rPr lang="en-US" sz="1400">
                <a:latin typeface="Calibri" pitchFamily="34" charset="0"/>
              </a:rPr>
              <a:t>Their elevation above this datum is inferred </a:t>
            </a:r>
            <a:br>
              <a:rPr lang="en-US" sz="1400">
                <a:latin typeface="Calibri" pitchFamily="34" charset="0"/>
              </a:rPr>
            </a:br>
            <a:r>
              <a:rPr lang="en-US" sz="1400">
                <a:latin typeface="Calibri" pitchFamily="34" charset="0"/>
              </a:rPr>
              <a:t>to represent change in RSL (+/- 50 cm vertical error) between now and the time the fossil oysters </a:t>
            </a:r>
            <a:br>
              <a:rPr lang="en-US" sz="1400">
                <a:latin typeface="Calibri" pitchFamily="34" charset="0"/>
              </a:rPr>
            </a:br>
            <a:r>
              <a:rPr lang="en-US" sz="1400">
                <a:latin typeface="Calibri" pitchFamily="34" charset="0"/>
              </a:rPr>
              <a:t>were living</a:t>
            </a:r>
          </a:p>
          <a:p>
            <a:r>
              <a:rPr lang="en-US" sz="1400">
                <a:latin typeface="Calibri" pitchFamily="34" charset="0"/>
              </a:rPr>
              <a:t>Assumption: paleo-tide range similar to present</a:t>
            </a:r>
          </a:p>
        </p:txBody>
      </p:sp>
      <p:pic>
        <p:nvPicPr>
          <p:cNvPr id="18434" name="Picture 11" descr="IMG_0458.JPG"/>
          <p:cNvPicPr>
            <a:picLocks noChangeAspect="1"/>
          </p:cNvPicPr>
          <p:nvPr/>
        </p:nvPicPr>
        <p:blipFill>
          <a:blip r:embed="rId2"/>
          <a:srcRect/>
          <a:stretch>
            <a:fillRect/>
          </a:stretch>
        </p:blipFill>
        <p:spPr bwMode="auto">
          <a:xfrm>
            <a:off x="4495800" y="152400"/>
            <a:ext cx="4572000" cy="3448050"/>
          </a:xfrm>
          <a:prstGeom prst="rect">
            <a:avLst/>
          </a:prstGeom>
          <a:noFill/>
          <a:ln w="9525">
            <a:solidFill>
              <a:schemeClr val="tx1"/>
            </a:solidFill>
            <a:miter lim="800000"/>
            <a:headEnd/>
            <a:tailEnd/>
          </a:ln>
        </p:spPr>
      </p:pic>
      <p:sp>
        <p:nvSpPr>
          <p:cNvPr id="18435" name="TextBox 14"/>
          <p:cNvSpPr txBox="1">
            <a:spLocks noChangeArrowheads="1"/>
          </p:cNvSpPr>
          <p:nvPr/>
        </p:nvSpPr>
        <p:spPr bwMode="auto">
          <a:xfrm>
            <a:off x="4648200" y="239713"/>
            <a:ext cx="1828800" cy="369887"/>
          </a:xfrm>
          <a:prstGeom prst="rect">
            <a:avLst/>
          </a:prstGeom>
          <a:noFill/>
          <a:ln w="9525">
            <a:noFill/>
            <a:miter lim="800000"/>
            <a:headEnd/>
            <a:tailEnd/>
          </a:ln>
        </p:spPr>
        <p:txBody>
          <a:bodyPr>
            <a:spAutoFit/>
          </a:bodyPr>
          <a:lstStyle/>
          <a:p>
            <a:r>
              <a:rPr lang="en-US">
                <a:solidFill>
                  <a:schemeClr val="bg1"/>
                </a:solidFill>
                <a:latin typeface="Calibri" pitchFamily="34" charset="0"/>
              </a:rPr>
              <a:t>NE Study Area</a:t>
            </a:r>
          </a:p>
        </p:txBody>
      </p:sp>
      <p:pic>
        <p:nvPicPr>
          <p:cNvPr id="18436" name="Picture 15" descr="0451MeasuringElevationFossilOysterAboveLiving.jpg"/>
          <p:cNvPicPr>
            <a:picLocks noChangeAspect="1"/>
          </p:cNvPicPr>
          <p:nvPr/>
        </p:nvPicPr>
        <p:blipFill>
          <a:blip r:embed="rId3"/>
          <a:srcRect/>
          <a:stretch>
            <a:fillRect/>
          </a:stretch>
        </p:blipFill>
        <p:spPr bwMode="auto">
          <a:xfrm>
            <a:off x="4495800" y="3733800"/>
            <a:ext cx="4572000" cy="2914650"/>
          </a:xfrm>
          <a:prstGeom prst="rect">
            <a:avLst/>
          </a:prstGeom>
          <a:noFill/>
          <a:ln w="9525">
            <a:solidFill>
              <a:schemeClr val="tx1"/>
            </a:solidFill>
            <a:miter lim="800000"/>
            <a:headEnd/>
            <a:tailEnd/>
          </a:ln>
        </p:spPr>
      </p:pic>
      <p:pic>
        <p:nvPicPr>
          <p:cNvPr id="18437" name="Picture 17" descr="100_4442.JPG"/>
          <p:cNvPicPr>
            <a:picLocks noChangeAspect="1"/>
          </p:cNvPicPr>
          <p:nvPr/>
        </p:nvPicPr>
        <p:blipFill>
          <a:blip r:embed="rId4"/>
          <a:srcRect/>
          <a:stretch>
            <a:fillRect/>
          </a:stretch>
        </p:blipFill>
        <p:spPr bwMode="auto">
          <a:xfrm>
            <a:off x="152400" y="3695700"/>
            <a:ext cx="3911600" cy="2933700"/>
          </a:xfrm>
          <a:prstGeom prst="rect">
            <a:avLst/>
          </a:prstGeom>
          <a:noFill/>
          <a:ln w="9525">
            <a:solidFill>
              <a:schemeClr val="tx1"/>
            </a:solidFill>
            <a:miter lim="800000"/>
            <a:headEnd/>
            <a:tailEnd/>
          </a:ln>
        </p:spPr>
      </p:pic>
      <p:pic>
        <p:nvPicPr>
          <p:cNvPr id="19" name="Picture 18" descr="100_4445.JPG"/>
          <p:cNvPicPr>
            <a:picLocks noChangeAspect="1"/>
          </p:cNvPicPr>
          <p:nvPr/>
        </p:nvPicPr>
        <p:blipFill>
          <a:blip r:embed="rId5"/>
          <a:srcRect l="16000" t="22000" r="22000" b="3333"/>
          <a:stretch>
            <a:fillRect/>
          </a:stretch>
        </p:blipFill>
        <p:spPr>
          <a:xfrm>
            <a:off x="1600200" y="5405438"/>
            <a:ext cx="1524000" cy="137636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Oval 1"/>
          <p:cNvSpPr/>
          <p:nvPr/>
        </p:nvSpPr>
        <p:spPr>
          <a:xfrm>
            <a:off x="381000" y="4732338"/>
            <a:ext cx="1066800" cy="8302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440" name="TextBox 8"/>
          <p:cNvSpPr txBox="1">
            <a:spLocks noChangeArrowheads="1"/>
          </p:cNvSpPr>
          <p:nvPr/>
        </p:nvSpPr>
        <p:spPr bwMode="auto">
          <a:xfrm>
            <a:off x="152400" y="3724275"/>
            <a:ext cx="3581400" cy="923925"/>
          </a:xfrm>
          <a:prstGeom prst="rect">
            <a:avLst/>
          </a:prstGeom>
          <a:noFill/>
          <a:ln w="9525">
            <a:noFill/>
            <a:miter lim="800000"/>
            <a:headEnd/>
            <a:tailEnd/>
          </a:ln>
        </p:spPr>
        <p:txBody>
          <a:bodyPr>
            <a:spAutoFit/>
          </a:bodyPr>
          <a:lstStyle/>
          <a:p>
            <a:r>
              <a:rPr lang="en-US">
                <a:solidFill>
                  <a:srgbClr val="FFFF00"/>
                </a:solidFill>
                <a:latin typeface="Calibri" pitchFamily="34" charset="0"/>
              </a:rPr>
              <a:t>emergent  fossil oysters almost solely preserved in areas sheltered from acidic meteoric water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049.JPG"/>
          <p:cNvPicPr>
            <a:picLocks noChangeAspect="1"/>
          </p:cNvPicPr>
          <p:nvPr/>
        </p:nvPicPr>
        <p:blipFill>
          <a:blip r:embed="rId2"/>
          <a:srcRect/>
          <a:stretch>
            <a:fillRect/>
          </a:stretch>
        </p:blipFill>
        <p:spPr bwMode="auto">
          <a:xfrm>
            <a:off x="152400" y="3200400"/>
            <a:ext cx="4724400" cy="3543300"/>
          </a:xfrm>
          <a:prstGeom prst="rect">
            <a:avLst/>
          </a:prstGeom>
          <a:noFill/>
          <a:ln w="28575">
            <a:solidFill>
              <a:schemeClr val="tx1"/>
            </a:solidFill>
            <a:miter lim="800000"/>
            <a:headEnd/>
            <a:tailEnd/>
          </a:ln>
        </p:spPr>
      </p:pic>
      <p:sp>
        <p:nvSpPr>
          <p:cNvPr id="19458" name="TextBox 2"/>
          <p:cNvSpPr txBox="1">
            <a:spLocks noChangeArrowheads="1"/>
          </p:cNvSpPr>
          <p:nvPr/>
        </p:nvSpPr>
        <p:spPr bwMode="auto">
          <a:xfrm>
            <a:off x="838200" y="939800"/>
            <a:ext cx="7924800" cy="1947863"/>
          </a:xfrm>
          <a:prstGeom prst="rect">
            <a:avLst/>
          </a:prstGeom>
          <a:noFill/>
          <a:ln w="9525">
            <a:noFill/>
            <a:miter lim="800000"/>
            <a:headEnd/>
            <a:tailEnd/>
          </a:ln>
        </p:spPr>
        <p:txBody>
          <a:bodyPr>
            <a:spAutoFit/>
          </a:bodyPr>
          <a:lstStyle/>
          <a:p>
            <a:pPr marL="342900" indent="-342900">
              <a:buFont typeface="Arial" charset="0"/>
              <a:buChar char="•"/>
            </a:pPr>
            <a:r>
              <a:rPr lang="en-US" sz="1400">
                <a:latin typeface="Calibri" pitchFamily="34" charset="0"/>
              </a:rPr>
              <a:t>elevation of fossil coral is measured relative to the highest level of survival (</a:t>
            </a:r>
            <a:r>
              <a:rPr lang="en-US" sz="1400" b="1">
                <a:latin typeface="Calibri" pitchFamily="34" charset="0"/>
              </a:rPr>
              <a:t>HLS</a:t>
            </a:r>
            <a:r>
              <a:rPr lang="en-US" sz="1400">
                <a:latin typeface="Calibri" pitchFamily="34" charset="0"/>
              </a:rPr>
              <a:t>) </a:t>
            </a:r>
            <a:br>
              <a:rPr lang="en-US" sz="1400">
                <a:latin typeface="Calibri" pitchFamily="34" charset="0"/>
              </a:rPr>
            </a:br>
            <a:r>
              <a:rPr lang="en-US" sz="1400">
                <a:latin typeface="Calibri" pitchFamily="34" charset="0"/>
              </a:rPr>
              <a:t>of the same type modern coral in adjacent waters</a:t>
            </a:r>
          </a:p>
          <a:p>
            <a:pPr marL="342900" indent="-342900"/>
            <a:endParaRPr lang="en-US" sz="800">
              <a:latin typeface="Calibri" pitchFamily="34" charset="0"/>
            </a:endParaRPr>
          </a:p>
          <a:p>
            <a:pPr marL="342900" indent="-342900">
              <a:buFont typeface="Arial" charset="0"/>
              <a:buChar char="•"/>
            </a:pPr>
            <a:r>
              <a:rPr lang="en-US" sz="1400">
                <a:latin typeface="Calibri" pitchFamily="34" charset="0"/>
              </a:rPr>
              <a:t>HLS corresponds fairly closely (+/- a few cm) with lowest low water level</a:t>
            </a:r>
          </a:p>
          <a:p>
            <a:pPr marL="342900" indent="-342900">
              <a:buFont typeface="Arial" charset="0"/>
              <a:buChar char="•"/>
            </a:pPr>
            <a:endParaRPr lang="en-US" sz="800">
              <a:latin typeface="Calibri" pitchFamily="34" charset="0"/>
            </a:endParaRPr>
          </a:p>
          <a:p>
            <a:pPr marL="342900" indent="-342900">
              <a:buFont typeface="Arial" charset="0"/>
              <a:buChar char="•"/>
            </a:pPr>
            <a:r>
              <a:rPr lang="en-US" sz="1400">
                <a:latin typeface="Calibri" pitchFamily="34" charset="0"/>
              </a:rPr>
              <a:t>The elevation of the fossil coral above HLS is inferred to represent the minimum change </a:t>
            </a:r>
            <a:br>
              <a:rPr lang="en-US" sz="1400">
                <a:latin typeface="Calibri" pitchFamily="34" charset="0"/>
              </a:rPr>
            </a:br>
            <a:r>
              <a:rPr lang="en-US" sz="1400">
                <a:latin typeface="Calibri" pitchFamily="34" charset="0"/>
              </a:rPr>
              <a:t>in RSL between now and the time the fossil coral was living</a:t>
            </a:r>
          </a:p>
          <a:p>
            <a:pPr marL="342900" indent="-342900">
              <a:buFont typeface="Arial" charset="0"/>
              <a:buChar char="•"/>
            </a:pPr>
            <a:endParaRPr lang="en-US" sz="800">
              <a:latin typeface="Calibri" pitchFamily="34" charset="0"/>
            </a:endParaRPr>
          </a:p>
          <a:p>
            <a:pPr marL="342900" indent="-342900">
              <a:buFont typeface="Arial" charset="0"/>
              <a:buChar char="•"/>
            </a:pPr>
            <a:r>
              <a:rPr lang="en-US" sz="1400">
                <a:latin typeface="Calibri" pitchFamily="34" charset="0"/>
              </a:rPr>
              <a:t>This becomes marine limiting data because we know the RSL had to be ≥ the elevation of the </a:t>
            </a:r>
            <a:br>
              <a:rPr lang="en-US" sz="1400">
                <a:latin typeface="Calibri" pitchFamily="34" charset="0"/>
              </a:rPr>
            </a:br>
            <a:r>
              <a:rPr lang="en-US" sz="1400">
                <a:latin typeface="Calibri" pitchFamily="34" charset="0"/>
              </a:rPr>
              <a:t>fossil coral above modern HLS </a:t>
            </a:r>
          </a:p>
        </p:txBody>
      </p:sp>
      <p:pic>
        <p:nvPicPr>
          <p:cNvPr id="19459" name="Picture 4" descr="IMGP1148.JPG"/>
          <p:cNvPicPr>
            <a:picLocks noChangeAspect="1"/>
          </p:cNvPicPr>
          <p:nvPr/>
        </p:nvPicPr>
        <p:blipFill>
          <a:blip r:embed="rId3"/>
          <a:srcRect l="6200"/>
          <a:stretch>
            <a:fillRect/>
          </a:stretch>
        </p:blipFill>
        <p:spPr bwMode="auto">
          <a:xfrm>
            <a:off x="3779838" y="2743200"/>
            <a:ext cx="5287962" cy="3733800"/>
          </a:xfrm>
          <a:prstGeom prst="rect">
            <a:avLst/>
          </a:prstGeom>
          <a:noFill/>
          <a:ln w="28575" cap="sq">
            <a:solidFill>
              <a:schemeClr val="tx1"/>
            </a:solidFill>
            <a:miter lim="800000"/>
            <a:headEnd/>
            <a:tailEnd/>
          </a:ln>
        </p:spPr>
      </p:pic>
      <p:sp>
        <p:nvSpPr>
          <p:cNvPr id="4" name="Rectangle 3"/>
          <p:cNvSpPr/>
          <p:nvPr/>
        </p:nvSpPr>
        <p:spPr>
          <a:xfrm>
            <a:off x="762000" y="176213"/>
            <a:ext cx="7620000" cy="768350"/>
          </a:xfrm>
          <a:prstGeom prst="rect">
            <a:avLst/>
          </a:prstGeom>
        </p:spPr>
        <p:txBody>
          <a:bodyPr>
            <a:spAutoFit/>
          </a:bodyPr>
          <a:lstStyle/>
          <a:p>
            <a:pPr algn="ctr" fontAlgn="auto">
              <a:spcBef>
                <a:spcPts val="0"/>
              </a:spcBef>
              <a:spcAft>
                <a:spcPts val="0"/>
              </a:spcAft>
              <a:defRPr/>
            </a:pPr>
            <a:r>
              <a:rPr lang="en-US" b="1" u="sng" dirty="0" err="1">
                <a:solidFill>
                  <a:schemeClr val="accent3">
                    <a:lumMod val="50000"/>
                  </a:schemeClr>
                </a:solidFill>
                <a:latin typeface="Arial" pitchFamily="34" charset="0"/>
                <a:cs typeface="Arial" pitchFamily="34" charset="0"/>
              </a:rPr>
              <a:t>Paleo</a:t>
            </a:r>
            <a:r>
              <a:rPr lang="en-US" b="1" u="sng" dirty="0">
                <a:solidFill>
                  <a:schemeClr val="accent3">
                    <a:lumMod val="50000"/>
                  </a:schemeClr>
                </a:solidFill>
                <a:latin typeface="Arial" pitchFamily="34" charset="0"/>
                <a:cs typeface="Arial" pitchFamily="34" charset="0"/>
              </a:rPr>
              <a:t>-sea-level indicators</a:t>
            </a:r>
            <a:r>
              <a:rPr lang="en-US" sz="1600" b="1" u="sng" dirty="0">
                <a:solidFill>
                  <a:schemeClr val="accent2">
                    <a:lumMod val="50000"/>
                  </a:schemeClr>
                </a:solidFill>
                <a:latin typeface="Arial" pitchFamily="34" charset="0"/>
                <a:cs typeface="Arial" pitchFamily="34" charset="0"/>
              </a:rPr>
              <a:t/>
            </a:r>
            <a:br>
              <a:rPr lang="en-US" sz="1600" b="1" u="sng" dirty="0">
                <a:solidFill>
                  <a:schemeClr val="accent2">
                    <a:lumMod val="50000"/>
                  </a:schemeClr>
                </a:solidFill>
                <a:latin typeface="Arial" pitchFamily="34" charset="0"/>
                <a:cs typeface="Arial" pitchFamily="34" charset="0"/>
              </a:rPr>
            </a:br>
            <a:endParaRPr lang="en-US" sz="1000" b="1" u="sng" dirty="0">
              <a:solidFill>
                <a:schemeClr val="accent2">
                  <a:lumMod val="50000"/>
                </a:schemeClr>
              </a:solidFill>
              <a:latin typeface="Arial" pitchFamily="34" charset="0"/>
              <a:cs typeface="Arial" pitchFamily="34" charset="0"/>
            </a:endParaRPr>
          </a:p>
          <a:p>
            <a:pPr algn="ctr" fontAlgn="auto">
              <a:spcBef>
                <a:spcPts val="0"/>
              </a:spcBef>
              <a:spcAft>
                <a:spcPts val="0"/>
              </a:spcAft>
              <a:defRPr/>
            </a:pPr>
            <a:r>
              <a:rPr lang="en-US" sz="1600" b="1" dirty="0">
                <a:solidFill>
                  <a:schemeClr val="accent2">
                    <a:lumMod val="50000"/>
                  </a:schemeClr>
                </a:solidFill>
                <a:latin typeface="Arial" pitchFamily="34" charset="0"/>
                <a:cs typeface="Arial" pitchFamily="34" charset="0"/>
              </a:rPr>
              <a:t>Raised fossil massive corals (e.g. </a:t>
            </a:r>
            <a:r>
              <a:rPr lang="en-US" sz="1600" b="1" i="1" dirty="0" err="1">
                <a:solidFill>
                  <a:schemeClr val="accent2">
                    <a:lumMod val="50000"/>
                  </a:schemeClr>
                </a:solidFill>
                <a:latin typeface="Arial" pitchFamily="34" charset="0"/>
                <a:cs typeface="Arial" pitchFamily="34" charset="0"/>
              </a:rPr>
              <a:t>Porites</a:t>
            </a:r>
            <a:r>
              <a:rPr lang="en-US" sz="1600" b="1" dirty="0">
                <a:solidFill>
                  <a:schemeClr val="accent2">
                    <a:lumMod val="50000"/>
                  </a:schemeClr>
                </a:solidFill>
                <a:latin typeface="Arial" pitchFamily="34" charset="0"/>
                <a:cs typeface="Arial" pitchFamily="34" charset="0"/>
              </a:rPr>
              <a:t>, </a:t>
            </a:r>
            <a:r>
              <a:rPr lang="en-US" sz="1600" b="1" i="1" dirty="0" err="1">
                <a:solidFill>
                  <a:schemeClr val="accent2">
                    <a:lumMod val="50000"/>
                  </a:schemeClr>
                </a:solidFill>
                <a:latin typeface="Arial" pitchFamily="34" charset="0"/>
                <a:cs typeface="Arial" pitchFamily="34" charset="0"/>
              </a:rPr>
              <a:t>Galaxea</a:t>
            </a:r>
            <a:r>
              <a:rPr lang="en-US" sz="1600" b="1" i="1" dirty="0">
                <a:solidFill>
                  <a:schemeClr val="accent2">
                    <a:lumMod val="50000"/>
                  </a:schemeClr>
                </a:solidFill>
                <a:latin typeface="Arial" pitchFamily="34" charset="0"/>
                <a:cs typeface="Arial" pitchFamily="34" charset="0"/>
              </a:rPr>
              <a:t> common in study areas</a:t>
            </a:r>
            <a:r>
              <a:rPr lang="en-US" sz="1600" b="1" dirty="0">
                <a:solidFill>
                  <a:schemeClr val="accent2">
                    <a:lumMod val="50000"/>
                  </a:schemeClr>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IMGP1434.JPG"/>
          <p:cNvPicPr>
            <a:picLocks noChangeAspect="1"/>
          </p:cNvPicPr>
          <p:nvPr/>
        </p:nvPicPr>
        <p:blipFill>
          <a:blip r:embed="rId2"/>
          <a:srcRect/>
          <a:stretch>
            <a:fillRect/>
          </a:stretch>
        </p:blipFill>
        <p:spPr bwMode="auto">
          <a:xfrm>
            <a:off x="4914900" y="647700"/>
            <a:ext cx="3924300" cy="2484438"/>
          </a:xfrm>
          <a:prstGeom prst="rect">
            <a:avLst/>
          </a:prstGeom>
          <a:noFill/>
          <a:ln w="9525">
            <a:solidFill>
              <a:schemeClr val="tx1"/>
            </a:solidFill>
            <a:miter lim="800000"/>
            <a:headEnd/>
            <a:tailEnd/>
          </a:ln>
        </p:spPr>
      </p:pic>
      <p:sp>
        <p:nvSpPr>
          <p:cNvPr id="20482" name="TextBox 2"/>
          <p:cNvSpPr txBox="1">
            <a:spLocks noChangeArrowheads="1"/>
          </p:cNvSpPr>
          <p:nvPr/>
        </p:nvSpPr>
        <p:spPr bwMode="auto">
          <a:xfrm>
            <a:off x="5181600" y="2727325"/>
            <a:ext cx="3657600" cy="307975"/>
          </a:xfrm>
          <a:prstGeom prst="rect">
            <a:avLst/>
          </a:prstGeom>
          <a:noFill/>
          <a:ln w="9525">
            <a:noFill/>
            <a:miter lim="800000"/>
            <a:headEnd/>
            <a:tailEnd/>
          </a:ln>
        </p:spPr>
        <p:txBody>
          <a:bodyPr>
            <a:spAutoFit/>
          </a:bodyPr>
          <a:lstStyle/>
          <a:p>
            <a:r>
              <a:rPr lang="en-US" sz="1400">
                <a:solidFill>
                  <a:schemeClr val="bg1"/>
                </a:solidFill>
              </a:rPr>
              <a:t>fronting pocket beaches - typically karstified </a:t>
            </a:r>
          </a:p>
        </p:txBody>
      </p:sp>
      <p:pic>
        <p:nvPicPr>
          <p:cNvPr id="20483" name="Picture 3" descr="IMGP1393.JPG"/>
          <p:cNvPicPr>
            <a:picLocks noChangeAspect="1"/>
          </p:cNvPicPr>
          <p:nvPr/>
        </p:nvPicPr>
        <p:blipFill>
          <a:blip r:embed="rId3"/>
          <a:srcRect l="8972" r="1517"/>
          <a:stretch>
            <a:fillRect/>
          </a:stretch>
        </p:blipFill>
        <p:spPr bwMode="auto">
          <a:xfrm>
            <a:off x="381000" y="647700"/>
            <a:ext cx="3790950" cy="2484438"/>
          </a:xfrm>
          <a:prstGeom prst="rect">
            <a:avLst/>
          </a:prstGeom>
          <a:noFill/>
          <a:ln w="9525">
            <a:solidFill>
              <a:schemeClr val="tx1"/>
            </a:solidFill>
            <a:miter lim="800000"/>
            <a:headEnd/>
            <a:tailEnd/>
          </a:ln>
        </p:spPr>
      </p:pic>
      <p:sp>
        <p:nvSpPr>
          <p:cNvPr id="20484" name="TextBox 4"/>
          <p:cNvSpPr txBox="1">
            <a:spLocks noChangeArrowheads="1"/>
          </p:cNvSpPr>
          <p:nvPr/>
        </p:nvSpPr>
        <p:spPr bwMode="auto">
          <a:xfrm>
            <a:off x="457200" y="715963"/>
            <a:ext cx="3352800" cy="307975"/>
          </a:xfrm>
          <a:prstGeom prst="rect">
            <a:avLst/>
          </a:prstGeom>
          <a:noFill/>
          <a:ln w="9525">
            <a:noFill/>
            <a:miter lim="800000"/>
            <a:headEnd/>
            <a:tailEnd/>
          </a:ln>
        </p:spPr>
        <p:txBody>
          <a:bodyPr>
            <a:spAutoFit/>
          </a:bodyPr>
          <a:lstStyle/>
          <a:p>
            <a:r>
              <a:rPr lang="en-US" sz="1400"/>
              <a:t>mangroves – better preserved</a:t>
            </a:r>
          </a:p>
        </p:txBody>
      </p:sp>
      <p:sp>
        <p:nvSpPr>
          <p:cNvPr id="20485" name="TextBox 7"/>
          <p:cNvSpPr txBox="1">
            <a:spLocks noChangeArrowheads="1"/>
          </p:cNvSpPr>
          <p:nvPr/>
        </p:nvSpPr>
        <p:spPr bwMode="auto">
          <a:xfrm>
            <a:off x="381000" y="3133725"/>
            <a:ext cx="3657600" cy="523875"/>
          </a:xfrm>
          <a:prstGeom prst="rect">
            <a:avLst/>
          </a:prstGeom>
          <a:noFill/>
          <a:ln w="9525">
            <a:noFill/>
            <a:miter lim="800000"/>
            <a:headEnd/>
            <a:tailEnd/>
          </a:ln>
        </p:spPr>
        <p:txBody>
          <a:bodyPr>
            <a:spAutoFit/>
          </a:bodyPr>
          <a:lstStyle/>
          <a:p>
            <a:r>
              <a:rPr lang="en-US" sz="1400">
                <a:latin typeface="Calibri" pitchFamily="34" charset="0"/>
              </a:rPr>
              <a:t>Mangroves in the SE islands typically developed on fossil coral reef platforms</a:t>
            </a:r>
          </a:p>
        </p:txBody>
      </p:sp>
      <p:sp>
        <p:nvSpPr>
          <p:cNvPr id="9" name="TextBox 8"/>
          <p:cNvSpPr txBox="1"/>
          <p:nvPr/>
        </p:nvSpPr>
        <p:spPr>
          <a:xfrm>
            <a:off x="0" y="163513"/>
            <a:ext cx="9144000" cy="369887"/>
          </a:xfrm>
          <a:prstGeom prst="rect">
            <a:avLst/>
          </a:prstGeom>
          <a:noFill/>
        </p:spPr>
        <p:txBody>
          <a:bodyPr>
            <a:spAutoFit/>
          </a:bodyPr>
          <a:lstStyle/>
          <a:p>
            <a:pPr algn="ctr" fontAlgn="auto">
              <a:spcBef>
                <a:spcPts val="0"/>
              </a:spcBef>
              <a:spcAft>
                <a:spcPts val="0"/>
              </a:spcAft>
              <a:defRPr/>
            </a:pPr>
            <a:r>
              <a:rPr lang="en-US" b="1" dirty="0">
                <a:solidFill>
                  <a:schemeClr val="accent3">
                    <a:lumMod val="50000"/>
                  </a:schemeClr>
                </a:solidFill>
                <a:latin typeface="+mn-lt"/>
                <a:cs typeface="+mn-cs"/>
              </a:rPr>
              <a:t>Island settings where fossil </a:t>
            </a:r>
            <a:r>
              <a:rPr lang="en-US" b="1" i="1" dirty="0">
                <a:solidFill>
                  <a:schemeClr val="accent3">
                    <a:lumMod val="50000"/>
                  </a:schemeClr>
                </a:solidFill>
                <a:latin typeface="+mn-lt"/>
                <a:cs typeface="+mn-cs"/>
              </a:rPr>
              <a:t>in situ </a:t>
            </a:r>
            <a:r>
              <a:rPr lang="en-US" b="1" dirty="0">
                <a:solidFill>
                  <a:schemeClr val="accent3">
                    <a:lumMod val="50000"/>
                  </a:schemeClr>
                </a:solidFill>
                <a:latin typeface="+mn-lt"/>
                <a:cs typeface="+mn-cs"/>
              </a:rPr>
              <a:t>corals may occur in or above the modern intertidal zone</a:t>
            </a:r>
          </a:p>
        </p:txBody>
      </p:sp>
      <p:pic>
        <p:nvPicPr>
          <p:cNvPr id="20487" name="Picture 9" descr="IMGP1326.JPG"/>
          <p:cNvPicPr>
            <a:picLocks noChangeAspect="1"/>
          </p:cNvPicPr>
          <p:nvPr/>
        </p:nvPicPr>
        <p:blipFill>
          <a:blip r:embed="rId4"/>
          <a:srcRect/>
          <a:stretch>
            <a:fillRect/>
          </a:stretch>
        </p:blipFill>
        <p:spPr bwMode="auto">
          <a:xfrm>
            <a:off x="361950" y="3721100"/>
            <a:ext cx="3810000" cy="2578100"/>
          </a:xfrm>
          <a:prstGeom prst="rect">
            <a:avLst/>
          </a:prstGeom>
          <a:noFill/>
          <a:ln w="9525">
            <a:solidFill>
              <a:schemeClr val="tx1"/>
            </a:solidFill>
            <a:miter lim="800000"/>
            <a:headEnd/>
            <a:tailEnd/>
          </a:ln>
        </p:spPr>
      </p:pic>
      <p:sp>
        <p:nvSpPr>
          <p:cNvPr id="20488" name="TextBox 10"/>
          <p:cNvSpPr txBox="1">
            <a:spLocks noChangeArrowheads="1"/>
          </p:cNvSpPr>
          <p:nvPr/>
        </p:nvSpPr>
        <p:spPr bwMode="auto">
          <a:xfrm>
            <a:off x="381000" y="3794125"/>
            <a:ext cx="3657600" cy="307975"/>
          </a:xfrm>
          <a:prstGeom prst="rect">
            <a:avLst/>
          </a:prstGeom>
          <a:noFill/>
          <a:ln w="9525">
            <a:noFill/>
            <a:miter lim="800000"/>
            <a:headEnd/>
            <a:tailEnd/>
          </a:ln>
        </p:spPr>
        <p:txBody>
          <a:bodyPr>
            <a:spAutoFit/>
          </a:bodyPr>
          <a:lstStyle/>
          <a:p>
            <a:r>
              <a:rPr lang="en-US" sz="1400">
                <a:solidFill>
                  <a:schemeClr val="bg1"/>
                </a:solidFill>
              </a:rPr>
              <a:t>rocky beach faces – wave-scoured tops </a:t>
            </a:r>
          </a:p>
        </p:txBody>
      </p:sp>
      <p:pic>
        <p:nvPicPr>
          <p:cNvPr id="20489" name="Picture 11" descr="100_4479.JPG"/>
          <p:cNvPicPr>
            <a:picLocks noChangeAspect="1"/>
          </p:cNvPicPr>
          <p:nvPr/>
        </p:nvPicPr>
        <p:blipFill>
          <a:blip r:embed="rId5"/>
          <a:srcRect/>
          <a:stretch>
            <a:fillRect/>
          </a:stretch>
        </p:blipFill>
        <p:spPr bwMode="auto">
          <a:xfrm>
            <a:off x="4914900" y="3721100"/>
            <a:ext cx="3924300" cy="2603500"/>
          </a:xfrm>
          <a:prstGeom prst="rect">
            <a:avLst/>
          </a:prstGeom>
          <a:noFill/>
          <a:ln w="9525">
            <a:solidFill>
              <a:schemeClr val="tx1"/>
            </a:solidFill>
            <a:miter lim="800000"/>
            <a:headEnd/>
            <a:tailEnd/>
          </a:ln>
        </p:spPr>
      </p:pic>
      <p:sp>
        <p:nvSpPr>
          <p:cNvPr id="20490" name="TextBox 12"/>
          <p:cNvSpPr txBox="1">
            <a:spLocks noChangeArrowheads="1"/>
          </p:cNvSpPr>
          <p:nvPr/>
        </p:nvSpPr>
        <p:spPr bwMode="auto">
          <a:xfrm>
            <a:off x="5334000" y="6003925"/>
            <a:ext cx="3505200" cy="307975"/>
          </a:xfrm>
          <a:prstGeom prst="rect">
            <a:avLst/>
          </a:prstGeom>
          <a:noFill/>
          <a:ln w="9525">
            <a:noFill/>
            <a:miter lim="800000"/>
            <a:headEnd/>
            <a:tailEnd/>
          </a:ln>
        </p:spPr>
        <p:txBody>
          <a:bodyPr>
            <a:spAutoFit/>
          </a:bodyPr>
          <a:lstStyle/>
          <a:p>
            <a:pPr algn="r"/>
            <a:r>
              <a:rPr lang="en-US" sz="1400"/>
              <a:t>beneath pocket beaches</a:t>
            </a:r>
          </a:p>
        </p:txBody>
      </p:sp>
      <p:sp>
        <p:nvSpPr>
          <p:cNvPr id="20491" name="TextBox 13"/>
          <p:cNvSpPr txBox="1">
            <a:spLocks noChangeArrowheads="1"/>
          </p:cNvSpPr>
          <p:nvPr/>
        </p:nvSpPr>
        <p:spPr bwMode="auto">
          <a:xfrm>
            <a:off x="0" y="6365875"/>
            <a:ext cx="9144000" cy="307975"/>
          </a:xfrm>
          <a:prstGeom prst="rect">
            <a:avLst/>
          </a:prstGeom>
          <a:noFill/>
          <a:ln w="9525">
            <a:noFill/>
            <a:miter lim="800000"/>
            <a:headEnd/>
            <a:tailEnd/>
          </a:ln>
        </p:spPr>
        <p:txBody>
          <a:bodyPr>
            <a:spAutoFit/>
          </a:bodyPr>
          <a:lstStyle/>
          <a:p>
            <a:pPr algn="ctr"/>
            <a:r>
              <a:rPr lang="en-US" sz="1400" i="1">
                <a:latin typeface="Calibri" pitchFamily="34" charset="0"/>
              </a:rPr>
              <a:t>in situ </a:t>
            </a:r>
            <a:r>
              <a:rPr lang="en-US" sz="1400">
                <a:latin typeface="Calibri" pitchFamily="34" charset="0"/>
              </a:rPr>
              <a:t>fossil corals much more common and higher elevation in the SE study area than in the NE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39713"/>
            <a:ext cx="7924800" cy="369887"/>
          </a:xfrm>
          <a:prstGeom prst="rect">
            <a:avLst/>
          </a:prstGeom>
          <a:noFill/>
        </p:spPr>
        <p:txBody>
          <a:bodyPr>
            <a:spAutoFit/>
          </a:bodyPr>
          <a:lstStyle/>
          <a:p>
            <a:pPr algn="ctr" fontAlgn="auto">
              <a:spcBef>
                <a:spcPts val="0"/>
              </a:spcBef>
              <a:spcAft>
                <a:spcPts val="0"/>
              </a:spcAft>
              <a:defRPr/>
            </a:pPr>
            <a:r>
              <a:rPr lang="en-US" b="1" dirty="0">
                <a:solidFill>
                  <a:schemeClr val="accent3">
                    <a:lumMod val="50000"/>
                  </a:schemeClr>
                </a:solidFill>
                <a:latin typeface="+mn-lt"/>
                <a:cs typeface="+mn-cs"/>
              </a:rPr>
              <a:t>Age Data</a:t>
            </a:r>
            <a:endParaRPr lang="en-US" dirty="0">
              <a:solidFill>
                <a:schemeClr val="accent3">
                  <a:lumMod val="50000"/>
                </a:schemeClr>
              </a:solidFill>
              <a:latin typeface="+mn-lt"/>
              <a:cs typeface="+mn-cs"/>
            </a:endParaRPr>
          </a:p>
        </p:txBody>
      </p:sp>
      <p:sp>
        <p:nvSpPr>
          <p:cNvPr id="21506" name="TextBox 2"/>
          <p:cNvSpPr txBox="1">
            <a:spLocks noChangeArrowheads="1"/>
          </p:cNvSpPr>
          <p:nvPr/>
        </p:nvSpPr>
        <p:spPr bwMode="auto">
          <a:xfrm>
            <a:off x="609600" y="685800"/>
            <a:ext cx="7924800" cy="5565775"/>
          </a:xfrm>
          <a:prstGeom prst="rect">
            <a:avLst/>
          </a:prstGeom>
          <a:noFill/>
          <a:ln w="9525">
            <a:noFill/>
            <a:miter lim="800000"/>
            <a:headEnd/>
            <a:tailEnd/>
          </a:ln>
        </p:spPr>
        <p:txBody>
          <a:bodyPr>
            <a:spAutoFit/>
          </a:bodyPr>
          <a:lstStyle/>
          <a:p>
            <a:pPr>
              <a:lnSpc>
                <a:spcPct val="150000"/>
              </a:lnSpc>
            </a:pPr>
            <a:r>
              <a:rPr lang="en-US" sz="1400" b="1">
                <a:solidFill>
                  <a:srgbClr val="632523"/>
                </a:solidFill>
              </a:rPr>
              <a:t>This study</a:t>
            </a:r>
          </a:p>
          <a:p>
            <a:pPr>
              <a:lnSpc>
                <a:spcPct val="150000"/>
              </a:lnSpc>
            </a:pPr>
            <a:endParaRPr lang="en-US" sz="800">
              <a:solidFill>
                <a:srgbClr val="632523"/>
              </a:solidFill>
            </a:endParaRPr>
          </a:p>
          <a:p>
            <a:pPr>
              <a:lnSpc>
                <a:spcPct val="150000"/>
              </a:lnSpc>
            </a:pPr>
            <a:r>
              <a:rPr lang="en-US" sz="1400"/>
              <a:t>All oyster and coral samples were analyzed by Beta Analytic. Results were calibrated using </a:t>
            </a:r>
            <a:br>
              <a:rPr lang="en-US" sz="1400"/>
            </a:br>
            <a:r>
              <a:rPr lang="en-US" sz="1400"/>
              <a:t>Calib Rev. 6.1.0 and the Marine09 curve (Stuiver et al., 2009) and the local Delta R value of -15 </a:t>
            </a:r>
            <a:br>
              <a:rPr lang="en-US" sz="1400"/>
            </a:br>
            <a:r>
              <a:rPr lang="en-US" sz="1400"/>
              <a:t>and error 38 (Southon et al., 2002).</a:t>
            </a:r>
          </a:p>
          <a:p>
            <a:pPr>
              <a:lnSpc>
                <a:spcPct val="150000"/>
              </a:lnSpc>
            </a:pPr>
            <a:endParaRPr lang="en-US" sz="1400">
              <a:solidFill>
                <a:srgbClr val="632523"/>
              </a:solidFill>
            </a:endParaRPr>
          </a:p>
          <a:p>
            <a:pPr>
              <a:lnSpc>
                <a:spcPct val="150000"/>
              </a:lnSpc>
            </a:pPr>
            <a:r>
              <a:rPr lang="en-US" sz="1400" b="1">
                <a:solidFill>
                  <a:srgbClr val="632523"/>
                </a:solidFill>
              </a:rPr>
              <a:t>Previous studies</a:t>
            </a:r>
          </a:p>
          <a:p>
            <a:pPr>
              <a:lnSpc>
                <a:spcPct val="150000"/>
              </a:lnSpc>
            </a:pPr>
            <a:endParaRPr lang="en-US" sz="800">
              <a:solidFill>
                <a:srgbClr val="632523"/>
              </a:solidFill>
            </a:endParaRPr>
          </a:p>
          <a:p>
            <a:pPr>
              <a:lnSpc>
                <a:spcPct val="150000"/>
              </a:lnSpc>
              <a:buFont typeface="Arial" charset="0"/>
              <a:buChar char="•"/>
            </a:pPr>
            <a:r>
              <a:rPr lang="en-US" sz="1400"/>
              <a:t>15 radiocarbon age estimates for east coast raised fossil oysters and coral were used from </a:t>
            </a:r>
            <a:br>
              <a:rPr lang="en-US" sz="1400"/>
            </a:br>
            <a:r>
              <a:rPr lang="en-US" sz="1400"/>
              <a:t>a compilation of Peninsular Malaysia sea-level data (Tjia and Sharifah Mastura, 2013). </a:t>
            </a:r>
            <a:br>
              <a:rPr lang="en-US" sz="1400"/>
            </a:br>
            <a:r>
              <a:rPr lang="en-US" sz="1400"/>
              <a:t>We calibrated these conventional ages as above. This is the first time this age data </a:t>
            </a:r>
            <a:br>
              <a:rPr lang="en-US" sz="1400"/>
            </a:br>
            <a:r>
              <a:rPr lang="en-US" sz="1400"/>
              <a:t>has been presented after appropriate calibration.</a:t>
            </a:r>
          </a:p>
          <a:p>
            <a:pPr>
              <a:lnSpc>
                <a:spcPct val="150000"/>
              </a:lnSpc>
              <a:buFont typeface="Arial" charset="0"/>
              <a:buChar char="•"/>
            </a:pPr>
            <a:endParaRPr lang="en-US" sz="1400"/>
          </a:p>
          <a:p>
            <a:pPr>
              <a:lnSpc>
                <a:spcPct val="150000"/>
              </a:lnSpc>
              <a:buFont typeface="Arial" charset="0"/>
              <a:buChar char="•"/>
            </a:pPr>
            <a:r>
              <a:rPr lang="en-US" sz="1400"/>
              <a:t>2 calibrated radiocarbon age estimates for </a:t>
            </a:r>
            <a:r>
              <a:rPr lang="en-US" sz="1400" i="1"/>
              <a:t>in situ </a:t>
            </a:r>
            <a:r>
              <a:rPr lang="en-US" sz="1400"/>
              <a:t>fossil coral on the NE Peninsular Malaysia mainland (Parham et al., 2014).</a:t>
            </a:r>
          </a:p>
          <a:p>
            <a:pPr>
              <a:lnSpc>
                <a:spcPct val="150000"/>
              </a:lnSpc>
              <a:buFont typeface="Arial" charset="0"/>
              <a:buChar char="•"/>
            </a:pPr>
            <a:endParaRPr lang="en-US" sz="1400"/>
          </a:p>
          <a:p>
            <a:pPr>
              <a:lnSpc>
                <a:spcPct val="150000"/>
              </a:lnSpc>
              <a:buFont typeface="Arial" charset="0"/>
              <a:buChar char="•"/>
            </a:pPr>
            <a:r>
              <a:rPr lang="en-US" sz="1400"/>
              <a:t>4 optically stimulated luminescence (OSL) age estimates (Mallinson et al., 2014) </a:t>
            </a:r>
            <a:br>
              <a:rPr lang="en-US" sz="1400"/>
            </a:br>
            <a:r>
              <a:rPr lang="en-US" sz="1400"/>
              <a:t>for NE peninsula beach ridge deposits aided in paleo-environmental reconstruction.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2983</TotalTime>
  <Words>1462</Words>
  <Application>Microsoft Office PowerPoint</Application>
  <PresentationFormat>On-screen Show (4:3)</PresentationFormat>
  <Paragraphs>150</Paragraphs>
  <Slides>16</Slides>
  <Notes>0</Notes>
  <HiddenSlides>0</HiddenSlides>
  <MMClips>0</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16</vt:i4>
      </vt:variant>
    </vt:vector>
  </HeadingPairs>
  <TitlesOfParts>
    <vt:vector size="20" baseType="lpstr">
      <vt:lpstr>Arial</vt:lpstr>
      <vt:lpstr>Calibri</vt:lpstr>
      <vt:lpstr>Bookman Old Style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Peter Parham</cp:lastModifiedBy>
  <cp:revision>264</cp:revision>
  <dcterms:created xsi:type="dcterms:W3CDTF">2014-09-29T06:25:38Z</dcterms:created>
  <dcterms:modified xsi:type="dcterms:W3CDTF">2014-10-18T19:51:52Z</dcterms:modified>
</cp:coreProperties>
</file>