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68" r:id="rId1"/>
  </p:sldMasterIdLst>
  <p:handoutMasterIdLst>
    <p:handoutMasterId r:id="rId24"/>
  </p:handoutMasterIdLst>
  <p:sldIdLst>
    <p:sldId id="256" r:id="rId2"/>
    <p:sldId id="257" r:id="rId3"/>
    <p:sldId id="275" r:id="rId4"/>
    <p:sldId id="274" r:id="rId5"/>
    <p:sldId id="258" r:id="rId6"/>
    <p:sldId id="273" r:id="rId7"/>
    <p:sldId id="261" r:id="rId8"/>
    <p:sldId id="264" r:id="rId9"/>
    <p:sldId id="259" r:id="rId10"/>
    <p:sldId id="289" r:id="rId11"/>
    <p:sldId id="287" r:id="rId12"/>
    <p:sldId id="278" r:id="rId13"/>
    <p:sldId id="280" r:id="rId14"/>
    <p:sldId id="281" r:id="rId15"/>
    <p:sldId id="285" r:id="rId16"/>
    <p:sldId id="277" r:id="rId17"/>
    <p:sldId id="284" r:id="rId18"/>
    <p:sldId id="279" r:id="rId19"/>
    <p:sldId id="282" r:id="rId20"/>
    <p:sldId id="286" r:id="rId21"/>
    <p:sldId id="276" r:id="rId22"/>
    <p:sldId id="288" r:id="rId23"/>
  </p:sldIdLst>
  <p:sldSz cx="9144000" cy="6858000" type="screen4x3"/>
  <p:notesSz cx="7102475" cy="9388475"/>
  <p:embeddedFontLst>
    <p:embeddedFont>
      <p:font typeface="Wingdings 2" panose="05020102010507070707" pitchFamily="18" charset="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ranklin Gothic Medium" panose="020B0603020102020204" pitchFamily="34" charset="0"/>
      <p:regular r:id="rId30"/>
      <p: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CC33"/>
    <a:srgbClr val="0000FF"/>
    <a:srgbClr val="FF9900"/>
    <a:srgbClr val="94734E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6270" autoAdjust="0"/>
  </p:normalViewPr>
  <p:slideViewPr>
    <p:cSldViewPr>
      <p:cViewPr>
        <p:scale>
          <a:sx n="70" d="100"/>
          <a:sy n="70" d="100"/>
        </p:scale>
        <p:origin x="-13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0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>
              <a:defRPr sz="1200"/>
            </a:lvl1pPr>
          </a:lstStyle>
          <a:p>
            <a:fld id="{62777192-0AF0-4A59-9D28-231EC775ECD5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>
              <a:defRPr sz="1200"/>
            </a:lvl1pPr>
          </a:lstStyle>
          <a:p>
            <a:fld id="{4BA53F82-6B50-4855-9DD4-2A9A2D9F1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25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C20300-394D-4593-B10B-3D999368EA2E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B9D5AA-6CAF-4F5A-A6F5-B381EB8B6E4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300-394D-4593-B10B-3D999368EA2E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D5AA-6CAF-4F5A-A6F5-B381EB8B6E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300-394D-4593-B10B-3D999368EA2E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7B9D5AA-6CAF-4F5A-A6F5-B381EB8B6E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300-394D-4593-B10B-3D999368EA2E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D5AA-6CAF-4F5A-A6F5-B381EB8B6E4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0C20300-394D-4593-B10B-3D999368EA2E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7B9D5AA-6CAF-4F5A-A6F5-B381EB8B6E4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300-394D-4593-B10B-3D999368EA2E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D5AA-6CAF-4F5A-A6F5-B381EB8B6E4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300-394D-4593-B10B-3D999368EA2E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D5AA-6CAF-4F5A-A6F5-B381EB8B6E4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300-394D-4593-B10B-3D999368EA2E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D5AA-6CAF-4F5A-A6F5-B381EB8B6E4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300-394D-4593-B10B-3D999368EA2E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D5AA-6CAF-4F5A-A6F5-B381EB8B6E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300-394D-4593-B10B-3D999368EA2E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B9D5AA-6CAF-4F5A-A6F5-B381EB8B6E4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0300-394D-4593-B10B-3D999368EA2E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9D5AA-6CAF-4F5A-A6F5-B381EB8B6E4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D0C20300-394D-4593-B10B-3D999368EA2E}" type="datetimeFigureOut">
              <a:rPr lang="en-US" smtClean="0"/>
              <a:t>10/28/2014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7B9D5AA-6CAF-4F5A-A6F5-B381EB8B6E4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e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600" y="5029200"/>
            <a:ext cx="4114800" cy="1600200"/>
          </a:xfrm>
        </p:spPr>
        <p:txBody>
          <a:bodyPr/>
          <a:lstStyle/>
          <a:p>
            <a:pPr algn="r"/>
            <a:r>
              <a:rPr lang="en-US" dirty="0" smtClean="0"/>
              <a:t>Emily Zawacki</a:t>
            </a:r>
          </a:p>
          <a:p>
            <a:pPr algn="r"/>
            <a:r>
              <a:rPr lang="en-US" dirty="0" smtClean="0"/>
              <a:t>Marcia Bjørnerud</a:t>
            </a:r>
          </a:p>
          <a:p>
            <a:pPr algn="r"/>
            <a:r>
              <a:rPr lang="en-US" dirty="0" smtClean="0"/>
              <a:t>Department of Geology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6324600" cy="2895600"/>
          </a:xfrm>
          <a:solidFill>
            <a:schemeClr val="tx2">
              <a:alpha val="58039"/>
            </a:schemeClr>
          </a:solidFill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A PREVIOUSLY UNRECOGNIZED IMPACT STRUCTURE AT BRUSSELS HILL, DOOR COUNTY, WISCONSIN: BRECCIATION AND SHOCK-METAMORPHIC FEATURES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3" t="7060" r="43941" b="5629"/>
          <a:stretch/>
        </p:blipFill>
        <p:spPr>
          <a:xfrm>
            <a:off x="7015655" y="152400"/>
            <a:ext cx="1991867" cy="6562299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33400" y="4191000"/>
            <a:ext cx="60198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029200"/>
            <a:ext cx="2743200" cy="165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9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" t="1985" r="121" b="10995"/>
          <a:stretch/>
        </p:blipFill>
        <p:spPr>
          <a:xfrm>
            <a:off x="609600" y="152400"/>
            <a:ext cx="5654722" cy="65532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682752"/>
          </a:xfrm>
        </p:spPr>
        <p:txBody>
          <a:bodyPr/>
          <a:lstStyle/>
          <a:p>
            <a:r>
              <a:rPr lang="en-US" dirty="0" smtClean="0"/>
              <a:t>Outcrop</a:t>
            </a:r>
            <a:br>
              <a:rPr lang="en-US" dirty="0" smtClean="0"/>
            </a:br>
            <a:r>
              <a:rPr lang="en-US" dirty="0" smtClean="0"/>
              <a:t>Features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438400" y="1524000"/>
            <a:ext cx="990600" cy="381000"/>
            <a:chOff x="2438400" y="1524000"/>
            <a:chExt cx="990600" cy="381000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2514600" y="1524000"/>
              <a:ext cx="914400" cy="3048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438400" y="1600200"/>
              <a:ext cx="914400" cy="3048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475135" y="1953897"/>
            <a:ext cx="649313" cy="336558"/>
            <a:chOff x="2475135" y="1953897"/>
            <a:chExt cx="649313" cy="336558"/>
          </a:xfrm>
        </p:grpSpPr>
        <p:sp>
          <p:nvSpPr>
            <p:cNvPr id="19" name="Freeform 18"/>
            <p:cNvSpPr/>
            <p:nvPr/>
          </p:nvSpPr>
          <p:spPr>
            <a:xfrm>
              <a:off x="2475135" y="2022403"/>
              <a:ext cx="649313" cy="268052"/>
            </a:xfrm>
            <a:custGeom>
              <a:avLst/>
              <a:gdLst>
                <a:gd name="connsiteX0" fmla="*/ 0 w 649313"/>
                <a:gd name="connsiteY0" fmla="*/ 0 h 268052"/>
                <a:gd name="connsiteX1" fmla="*/ 202538 w 649313"/>
                <a:gd name="connsiteY1" fmla="*/ 205516 h 268052"/>
                <a:gd name="connsiteX2" fmla="*/ 446775 w 649313"/>
                <a:gd name="connsiteY2" fmla="*/ 265086 h 268052"/>
                <a:gd name="connsiteX3" fmla="*/ 649313 w 649313"/>
                <a:gd name="connsiteY3" fmla="*/ 131054 h 268052"/>
                <a:gd name="connsiteX4" fmla="*/ 649313 w 649313"/>
                <a:gd name="connsiteY4" fmla="*/ 131054 h 268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9313" h="268052">
                  <a:moveTo>
                    <a:pt x="0" y="0"/>
                  </a:moveTo>
                  <a:cubicBezTo>
                    <a:pt x="64038" y="80667"/>
                    <a:pt x="128076" y="161335"/>
                    <a:pt x="202538" y="205516"/>
                  </a:cubicBezTo>
                  <a:cubicBezTo>
                    <a:pt x="277000" y="249697"/>
                    <a:pt x="372313" y="277496"/>
                    <a:pt x="446775" y="265086"/>
                  </a:cubicBezTo>
                  <a:cubicBezTo>
                    <a:pt x="521237" y="252676"/>
                    <a:pt x="649313" y="131054"/>
                    <a:pt x="649313" y="131054"/>
                  </a:cubicBezTo>
                  <a:lnTo>
                    <a:pt x="649313" y="131054"/>
                  </a:lnTo>
                </a:path>
              </a:pathLst>
            </a:cu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555554" y="1953897"/>
              <a:ext cx="381249" cy="208500"/>
            </a:xfrm>
            <a:custGeom>
              <a:avLst/>
              <a:gdLst>
                <a:gd name="connsiteX0" fmla="*/ 0 w 381249"/>
                <a:gd name="connsiteY0" fmla="*/ 0 h 208500"/>
                <a:gd name="connsiteX1" fmla="*/ 119140 w 381249"/>
                <a:gd name="connsiteY1" fmla="*/ 139990 h 208500"/>
                <a:gd name="connsiteX2" fmla="*/ 285937 w 381249"/>
                <a:gd name="connsiteY2" fmla="*/ 208495 h 208500"/>
                <a:gd name="connsiteX3" fmla="*/ 381249 w 381249"/>
                <a:gd name="connsiteY3" fmla="*/ 137011 h 20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1249" h="208500">
                  <a:moveTo>
                    <a:pt x="0" y="0"/>
                  </a:moveTo>
                  <a:cubicBezTo>
                    <a:pt x="35742" y="52620"/>
                    <a:pt x="71484" y="105241"/>
                    <a:pt x="119140" y="139990"/>
                  </a:cubicBezTo>
                  <a:cubicBezTo>
                    <a:pt x="166796" y="174739"/>
                    <a:pt x="242252" y="208991"/>
                    <a:pt x="285937" y="208495"/>
                  </a:cubicBezTo>
                  <a:cubicBezTo>
                    <a:pt x="329622" y="207999"/>
                    <a:pt x="355435" y="172505"/>
                    <a:pt x="381249" y="137011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reeform 21"/>
          <p:cNvSpPr/>
          <p:nvPr/>
        </p:nvSpPr>
        <p:spPr>
          <a:xfrm>
            <a:off x="2216989" y="343580"/>
            <a:ext cx="4049629" cy="1217460"/>
          </a:xfrm>
          <a:custGeom>
            <a:avLst/>
            <a:gdLst>
              <a:gd name="connsiteX0" fmla="*/ 0 w 4049629"/>
              <a:gd name="connsiteY0" fmla="*/ 458677 h 1217460"/>
              <a:gd name="connsiteX1" fmla="*/ 638354 w 4049629"/>
              <a:gd name="connsiteY1" fmla="*/ 156752 h 1217460"/>
              <a:gd name="connsiteX2" fmla="*/ 1207698 w 4049629"/>
              <a:gd name="connsiteY2" fmla="*/ 1477 h 1217460"/>
              <a:gd name="connsiteX3" fmla="*/ 1664898 w 4049629"/>
              <a:gd name="connsiteY3" fmla="*/ 243016 h 1217460"/>
              <a:gd name="connsiteX4" fmla="*/ 1992702 w 4049629"/>
              <a:gd name="connsiteY4" fmla="*/ 484556 h 1217460"/>
              <a:gd name="connsiteX5" fmla="*/ 2173856 w 4049629"/>
              <a:gd name="connsiteY5" fmla="*/ 579446 h 1217460"/>
              <a:gd name="connsiteX6" fmla="*/ 2553419 w 4049629"/>
              <a:gd name="connsiteY6" fmla="*/ 398292 h 1217460"/>
              <a:gd name="connsiteX7" fmla="*/ 2967486 w 4049629"/>
              <a:gd name="connsiteY7" fmla="*/ 165378 h 1217460"/>
              <a:gd name="connsiteX8" fmla="*/ 3260785 w 4049629"/>
              <a:gd name="connsiteY8" fmla="*/ 406918 h 1217460"/>
              <a:gd name="connsiteX9" fmla="*/ 3717985 w 4049629"/>
              <a:gd name="connsiteY9" fmla="*/ 579446 h 1217460"/>
              <a:gd name="connsiteX10" fmla="*/ 3994030 w 4049629"/>
              <a:gd name="connsiteY10" fmla="*/ 657084 h 1217460"/>
              <a:gd name="connsiteX11" fmla="*/ 4019909 w 4049629"/>
              <a:gd name="connsiteY11" fmla="*/ 1036646 h 1217460"/>
              <a:gd name="connsiteX12" fmla="*/ 3657600 w 4049629"/>
              <a:gd name="connsiteY12" fmla="*/ 1157416 h 1217460"/>
              <a:gd name="connsiteX13" fmla="*/ 3165894 w 4049629"/>
              <a:gd name="connsiteY13" fmla="*/ 1122911 h 1217460"/>
              <a:gd name="connsiteX14" fmla="*/ 2682815 w 4049629"/>
              <a:gd name="connsiteY14" fmla="*/ 1131537 h 1217460"/>
              <a:gd name="connsiteX15" fmla="*/ 2165230 w 4049629"/>
              <a:gd name="connsiteY15" fmla="*/ 1191922 h 1217460"/>
              <a:gd name="connsiteX16" fmla="*/ 1785668 w 4049629"/>
              <a:gd name="connsiteY16" fmla="*/ 1174669 h 1217460"/>
              <a:gd name="connsiteX17" fmla="*/ 1431985 w 4049629"/>
              <a:gd name="connsiteY17" fmla="*/ 1209175 h 1217460"/>
              <a:gd name="connsiteX18" fmla="*/ 1164566 w 4049629"/>
              <a:gd name="connsiteY18" fmla="*/ 993514 h 1217460"/>
              <a:gd name="connsiteX19" fmla="*/ 905773 w 4049629"/>
              <a:gd name="connsiteY19" fmla="*/ 907250 h 1217460"/>
              <a:gd name="connsiteX20" fmla="*/ 724619 w 4049629"/>
              <a:gd name="connsiteY20" fmla="*/ 907250 h 1217460"/>
              <a:gd name="connsiteX21" fmla="*/ 517585 w 4049629"/>
              <a:gd name="connsiteY21" fmla="*/ 769228 h 1217460"/>
              <a:gd name="connsiteX22" fmla="*/ 293298 w 4049629"/>
              <a:gd name="connsiteY22" fmla="*/ 700216 h 1217460"/>
              <a:gd name="connsiteX23" fmla="*/ 129396 w 4049629"/>
              <a:gd name="connsiteY23" fmla="*/ 674337 h 1217460"/>
              <a:gd name="connsiteX24" fmla="*/ 17253 w 4049629"/>
              <a:gd name="connsiteY24" fmla="*/ 570820 h 1217460"/>
              <a:gd name="connsiteX0" fmla="*/ 560 w 4050189"/>
              <a:gd name="connsiteY0" fmla="*/ 458677 h 1217460"/>
              <a:gd name="connsiteX1" fmla="*/ 638914 w 4050189"/>
              <a:gd name="connsiteY1" fmla="*/ 156752 h 1217460"/>
              <a:gd name="connsiteX2" fmla="*/ 1208258 w 4050189"/>
              <a:gd name="connsiteY2" fmla="*/ 1477 h 1217460"/>
              <a:gd name="connsiteX3" fmla="*/ 1665458 w 4050189"/>
              <a:gd name="connsiteY3" fmla="*/ 243016 h 1217460"/>
              <a:gd name="connsiteX4" fmla="*/ 1993262 w 4050189"/>
              <a:gd name="connsiteY4" fmla="*/ 484556 h 1217460"/>
              <a:gd name="connsiteX5" fmla="*/ 2174416 w 4050189"/>
              <a:gd name="connsiteY5" fmla="*/ 579446 h 1217460"/>
              <a:gd name="connsiteX6" fmla="*/ 2553979 w 4050189"/>
              <a:gd name="connsiteY6" fmla="*/ 398292 h 1217460"/>
              <a:gd name="connsiteX7" fmla="*/ 2968046 w 4050189"/>
              <a:gd name="connsiteY7" fmla="*/ 165378 h 1217460"/>
              <a:gd name="connsiteX8" fmla="*/ 3261345 w 4050189"/>
              <a:gd name="connsiteY8" fmla="*/ 406918 h 1217460"/>
              <a:gd name="connsiteX9" fmla="*/ 3718545 w 4050189"/>
              <a:gd name="connsiteY9" fmla="*/ 579446 h 1217460"/>
              <a:gd name="connsiteX10" fmla="*/ 3994590 w 4050189"/>
              <a:gd name="connsiteY10" fmla="*/ 657084 h 1217460"/>
              <a:gd name="connsiteX11" fmla="*/ 4020469 w 4050189"/>
              <a:gd name="connsiteY11" fmla="*/ 1036646 h 1217460"/>
              <a:gd name="connsiteX12" fmla="*/ 3658160 w 4050189"/>
              <a:gd name="connsiteY12" fmla="*/ 1157416 h 1217460"/>
              <a:gd name="connsiteX13" fmla="*/ 3166454 w 4050189"/>
              <a:gd name="connsiteY13" fmla="*/ 1122911 h 1217460"/>
              <a:gd name="connsiteX14" fmla="*/ 2683375 w 4050189"/>
              <a:gd name="connsiteY14" fmla="*/ 1131537 h 1217460"/>
              <a:gd name="connsiteX15" fmla="*/ 2165790 w 4050189"/>
              <a:gd name="connsiteY15" fmla="*/ 1191922 h 1217460"/>
              <a:gd name="connsiteX16" fmla="*/ 1786228 w 4050189"/>
              <a:gd name="connsiteY16" fmla="*/ 1174669 h 1217460"/>
              <a:gd name="connsiteX17" fmla="*/ 1432545 w 4050189"/>
              <a:gd name="connsiteY17" fmla="*/ 1209175 h 1217460"/>
              <a:gd name="connsiteX18" fmla="*/ 1165126 w 4050189"/>
              <a:gd name="connsiteY18" fmla="*/ 993514 h 1217460"/>
              <a:gd name="connsiteX19" fmla="*/ 906333 w 4050189"/>
              <a:gd name="connsiteY19" fmla="*/ 907250 h 1217460"/>
              <a:gd name="connsiteX20" fmla="*/ 725179 w 4050189"/>
              <a:gd name="connsiteY20" fmla="*/ 907250 h 1217460"/>
              <a:gd name="connsiteX21" fmla="*/ 518145 w 4050189"/>
              <a:gd name="connsiteY21" fmla="*/ 769228 h 1217460"/>
              <a:gd name="connsiteX22" fmla="*/ 293858 w 4050189"/>
              <a:gd name="connsiteY22" fmla="*/ 700216 h 1217460"/>
              <a:gd name="connsiteX23" fmla="*/ 129956 w 4050189"/>
              <a:gd name="connsiteY23" fmla="*/ 674337 h 1217460"/>
              <a:gd name="connsiteX24" fmla="*/ 0 w 4050189"/>
              <a:gd name="connsiteY24" fmla="*/ 475817 h 1217460"/>
              <a:gd name="connsiteX0" fmla="*/ 0 w 4049629"/>
              <a:gd name="connsiteY0" fmla="*/ 458677 h 1217460"/>
              <a:gd name="connsiteX1" fmla="*/ 638354 w 4049629"/>
              <a:gd name="connsiteY1" fmla="*/ 156752 h 1217460"/>
              <a:gd name="connsiteX2" fmla="*/ 1207698 w 4049629"/>
              <a:gd name="connsiteY2" fmla="*/ 1477 h 1217460"/>
              <a:gd name="connsiteX3" fmla="*/ 1664898 w 4049629"/>
              <a:gd name="connsiteY3" fmla="*/ 243016 h 1217460"/>
              <a:gd name="connsiteX4" fmla="*/ 1992702 w 4049629"/>
              <a:gd name="connsiteY4" fmla="*/ 484556 h 1217460"/>
              <a:gd name="connsiteX5" fmla="*/ 2173856 w 4049629"/>
              <a:gd name="connsiteY5" fmla="*/ 579446 h 1217460"/>
              <a:gd name="connsiteX6" fmla="*/ 2553419 w 4049629"/>
              <a:gd name="connsiteY6" fmla="*/ 398292 h 1217460"/>
              <a:gd name="connsiteX7" fmla="*/ 2967486 w 4049629"/>
              <a:gd name="connsiteY7" fmla="*/ 165378 h 1217460"/>
              <a:gd name="connsiteX8" fmla="*/ 3260785 w 4049629"/>
              <a:gd name="connsiteY8" fmla="*/ 406918 h 1217460"/>
              <a:gd name="connsiteX9" fmla="*/ 3717985 w 4049629"/>
              <a:gd name="connsiteY9" fmla="*/ 579446 h 1217460"/>
              <a:gd name="connsiteX10" fmla="*/ 3994030 w 4049629"/>
              <a:gd name="connsiteY10" fmla="*/ 657084 h 1217460"/>
              <a:gd name="connsiteX11" fmla="*/ 4019909 w 4049629"/>
              <a:gd name="connsiteY11" fmla="*/ 1036646 h 1217460"/>
              <a:gd name="connsiteX12" fmla="*/ 3657600 w 4049629"/>
              <a:gd name="connsiteY12" fmla="*/ 1157416 h 1217460"/>
              <a:gd name="connsiteX13" fmla="*/ 3165894 w 4049629"/>
              <a:gd name="connsiteY13" fmla="*/ 1122911 h 1217460"/>
              <a:gd name="connsiteX14" fmla="*/ 2682815 w 4049629"/>
              <a:gd name="connsiteY14" fmla="*/ 1131537 h 1217460"/>
              <a:gd name="connsiteX15" fmla="*/ 2165230 w 4049629"/>
              <a:gd name="connsiteY15" fmla="*/ 1191922 h 1217460"/>
              <a:gd name="connsiteX16" fmla="*/ 1785668 w 4049629"/>
              <a:gd name="connsiteY16" fmla="*/ 1174669 h 1217460"/>
              <a:gd name="connsiteX17" fmla="*/ 1431985 w 4049629"/>
              <a:gd name="connsiteY17" fmla="*/ 1209175 h 1217460"/>
              <a:gd name="connsiteX18" fmla="*/ 1164566 w 4049629"/>
              <a:gd name="connsiteY18" fmla="*/ 993514 h 1217460"/>
              <a:gd name="connsiteX19" fmla="*/ 905773 w 4049629"/>
              <a:gd name="connsiteY19" fmla="*/ 907250 h 1217460"/>
              <a:gd name="connsiteX20" fmla="*/ 724619 w 4049629"/>
              <a:gd name="connsiteY20" fmla="*/ 907250 h 1217460"/>
              <a:gd name="connsiteX21" fmla="*/ 517585 w 4049629"/>
              <a:gd name="connsiteY21" fmla="*/ 769228 h 1217460"/>
              <a:gd name="connsiteX22" fmla="*/ 293298 w 4049629"/>
              <a:gd name="connsiteY22" fmla="*/ 700216 h 1217460"/>
              <a:gd name="connsiteX23" fmla="*/ 129396 w 4049629"/>
              <a:gd name="connsiteY23" fmla="*/ 674337 h 1217460"/>
              <a:gd name="connsiteX24" fmla="*/ 5378 w 4049629"/>
              <a:gd name="connsiteY24" fmla="*/ 452067 h 1217460"/>
              <a:gd name="connsiteX0" fmla="*/ 0 w 4049629"/>
              <a:gd name="connsiteY0" fmla="*/ 458677 h 1217460"/>
              <a:gd name="connsiteX1" fmla="*/ 638354 w 4049629"/>
              <a:gd name="connsiteY1" fmla="*/ 156752 h 1217460"/>
              <a:gd name="connsiteX2" fmla="*/ 1207698 w 4049629"/>
              <a:gd name="connsiteY2" fmla="*/ 1477 h 1217460"/>
              <a:gd name="connsiteX3" fmla="*/ 1664898 w 4049629"/>
              <a:gd name="connsiteY3" fmla="*/ 243016 h 1217460"/>
              <a:gd name="connsiteX4" fmla="*/ 1992702 w 4049629"/>
              <a:gd name="connsiteY4" fmla="*/ 484556 h 1217460"/>
              <a:gd name="connsiteX5" fmla="*/ 2173856 w 4049629"/>
              <a:gd name="connsiteY5" fmla="*/ 579446 h 1217460"/>
              <a:gd name="connsiteX6" fmla="*/ 2553419 w 4049629"/>
              <a:gd name="connsiteY6" fmla="*/ 398292 h 1217460"/>
              <a:gd name="connsiteX7" fmla="*/ 2967486 w 4049629"/>
              <a:gd name="connsiteY7" fmla="*/ 165378 h 1217460"/>
              <a:gd name="connsiteX8" fmla="*/ 3260785 w 4049629"/>
              <a:gd name="connsiteY8" fmla="*/ 406918 h 1217460"/>
              <a:gd name="connsiteX9" fmla="*/ 3717985 w 4049629"/>
              <a:gd name="connsiteY9" fmla="*/ 579446 h 1217460"/>
              <a:gd name="connsiteX10" fmla="*/ 3994030 w 4049629"/>
              <a:gd name="connsiteY10" fmla="*/ 657084 h 1217460"/>
              <a:gd name="connsiteX11" fmla="*/ 4019909 w 4049629"/>
              <a:gd name="connsiteY11" fmla="*/ 1036646 h 1217460"/>
              <a:gd name="connsiteX12" fmla="*/ 3657600 w 4049629"/>
              <a:gd name="connsiteY12" fmla="*/ 1157416 h 1217460"/>
              <a:gd name="connsiteX13" fmla="*/ 3165894 w 4049629"/>
              <a:gd name="connsiteY13" fmla="*/ 1122911 h 1217460"/>
              <a:gd name="connsiteX14" fmla="*/ 2682815 w 4049629"/>
              <a:gd name="connsiteY14" fmla="*/ 1131537 h 1217460"/>
              <a:gd name="connsiteX15" fmla="*/ 2165230 w 4049629"/>
              <a:gd name="connsiteY15" fmla="*/ 1191922 h 1217460"/>
              <a:gd name="connsiteX16" fmla="*/ 1785668 w 4049629"/>
              <a:gd name="connsiteY16" fmla="*/ 1174669 h 1217460"/>
              <a:gd name="connsiteX17" fmla="*/ 1431985 w 4049629"/>
              <a:gd name="connsiteY17" fmla="*/ 1209175 h 1217460"/>
              <a:gd name="connsiteX18" fmla="*/ 1164566 w 4049629"/>
              <a:gd name="connsiteY18" fmla="*/ 993514 h 1217460"/>
              <a:gd name="connsiteX19" fmla="*/ 905773 w 4049629"/>
              <a:gd name="connsiteY19" fmla="*/ 907250 h 1217460"/>
              <a:gd name="connsiteX20" fmla="*/ 724619 w 4049629"/>
              <a:gd name="connsiteY20" fmla="*/ 907250 h 1217460"/>
              <a:gd name="connsiteX21" fmla="*/ 517585 w 4049629"/>
              <a:gd name="connsiteY21" fmla="*/ 769228 h 1217460"/>
              <a:gd name="connsiteX22" fmla="*/ 293298 w 4049629"/>
              <a:gd name="connsiteY22" fmla="*/ 700216 h 1217460"/>
              <a:gd name="connsiteX23" fmla="*/ 129396 w 4049629"/>
              <a:gd name="connsiteY23" fmla="*/ 674337 h 1217460"/>
              <a:gd name="connsiteX24" fmla="*/ 5378 w 4049629"/>
              <a:gd name="connsiteY24" fmla="*/ 481755 h 1217460"/>
              <a:gd name="connsiteX0" fmla="*/ 6497 w 4056126"/>
              <a:gd name="connsiteY0" fmla="*/ 458677 h 1217460"/>
              <a:gd name="connsiteX1" fmla="*/ 644851 w 4056126"/>
              <a:gd name="connsiteY1" fmla="*/ 156752 h 1217460"/>
              <a:gd name="connsiteX2" fmla="*/ 1214195 w 4056126"/>
              <a:gd name="connsiteY2" fmla="*/ 1477 h 1217460"/>
              <a:gd name="connsiteX3" fmla="*/ 1671395 w 4056126"/>
              <a:gd name="connsiteY3" fmla="*/ 243016 h 1217460"/>
              <a:gd name="connsiteX4" fmla="*/ 1999199 w 4056126"/>
              <a:gd name="connsiteY4" fmla="*/ 484556 h 1217460"/>
              <a:gd name="connsiteX5" fmla="*/ 2180353 w 4056126"/>
              <a:gd name="connsiteY5" fmla="*/ 579446 h 1217460"/>
              <a:gd name="connsiteX6" fmla="*/ 2559916 w 4056126"/>
              <a:gd name="connsiteY6" fmla="*/ 398292 h 1217460"/>
              <a:gd name="connsiteX7" fmla="*/ 2973983 w 4056126"/>
              <a:gd name="connsiteY7" fmla="*/ 165378 h 1217460"/>
              <a:gd name="connsiteX8" fmla="*/ 3267282 w 4056126"/>
              <a:gd name="connsiteY8" fmla="*/ 406918 h 1217460"/>
              <a:gd name="connsiteX9" fmla="*/ 3724482 w 4056126"/>
              <a:gd name="connsiteY9" fmla="*/ 579446 h 1217460"/>
              <a:gd name="connsiteX10" fmla="*/ 4000527 w 4056126"/>
              <a:gd name="connsiteY10" fmla="*/ 657084 h 1217460"/>
              <a:gd name="connsiteX11" fmla="*/ 4026406 w 4056126"/>
              <a:gd name="connsiteY11" fmla="*/ 1036646 h 1217460"/>
              <a:gd name="connsiteX12" fmla="*/ 3664097 w 4056126"/>
              <a:gd name="connsiteY12" fmla="*/ 1157416 h 1217460"/>
              <a:gd name="connsiteX13" fmla="*/ 3172391 w 4056126"/>
              <a:gd name="connsiteY13" fmla="*/ 1122911 h 1217460"/>
              <a:gd name="connsiteX14" fmla="*/ 2689312 w 4056126"/>
              <a:gd name="connsiteY14" fmla="*/ 1131537 h 1217460"/>
              <a:gd name="connsiteX15" fmla="*/ 2171727 w 4056126"/>
              <a:gd name="connsiteY15" fmla="*/ 1191922 h 1217460"/>
              <a:gd name="connsiteX16" fmla="*/ 1792165 w 4056126"/>
              <a:gd name="connsiteY16" fmla="*/ 1174669 h 1217460"/>
              <a:gd name="connsiteX17" fmla="*/ 1438482 w 4056126"/>
              <a:gd name="connsiteY17" fmla="*/ 1209175 h 1217460"/>
              <a:gd name="connsiteX18" fmla="*/ 1171063 w 4056126"/>
              <a:gd name="connsiteY18" fmla="*/ 993514 h 1217460"/>
              <a:gd name="connsiteX19" fmla="*/ 912270 w 4056126"/>
              <a:gd name="connsiteY19" fmla="*/ 907250 h 1217460"/>
              <a:gd name="connsiteX20" fmla="*/ 731116 w 4056126"/>
              <a:gd name="connsiteY20" fmla="*/ 907250 h 1217460"/>
              <a:gd name="connsiteX21" fmla="*/ 524082 w 4056126"/>
              <a:gd name="connsiteY21" fmla="*/ 769228 h 1217460"/>
              <a:gd name="connsiteX22" fmla="*/ 299795 w 4056126"/>
              <a:gd name="connsiteY22" fmla="*/ 700216 h 1217460"/>
              <a:gd name="connsiteX23" fmla="*/ 135893 w 4056126"/>
              <a:gd name="connsiteY23" fmla="*/ 674337 h 1217460"/>
              <a:gd name="connsiteX24" fmla="*/ 0 w 4056126"/>
              <a:gd name="connsiteY24" fmla="*/ 475818 h 1217460"/>
              <a:gd name="connsiteX0" fmla="*/ 12435 w 4062064"/>
              <a:gd name="connsiteY0" fmla="*/ 458677 h 1217460"/>
              <a:gd name="connsiteX1" fmla="*/ 650789 w 4062064"/>
              <a:gd name="connsiteY1" fmla="*/ 156752 h 1217460"/>
              <a:gd name="connsiteX2" fmla="*/ 1220133 w 4062064"/>
              <a:gd name="connsiteY2" fmla="*/ 1477 h 1217460"/>
              <a:gd name="connsiteX3" fmla="*/ 1677333 w 4062064"/>
              <a:gd name="connsiteY3" fmla="*/ 243016 h 1217460"/>
              <a:gd name="connsiteX4" fmla="*/ 2005137 w 4062064"/>
              <a:gd name="connsiteY4" fmla="*/ 484556 h 1217460"/>
              <a:gd name="connsiteX5" fmla="*/ 2186291 w 4062064"/>
              <a:gd name="connsiteY5" fmla="*/ 579446 h 1217460"/>
              <a:gd name="connsiteX6" fmla="*/ 2565854 w 4062064"/>
              <a:gd name="connsiteY6" fmla="*/ 398292 h 1217460"/>
              <a:gd name="connsiteX7" fmla="*/ 2979921 w 4062064"/>
              <a:gd name="connsiteY7" fmla="*/ 165378 h 1217460"/>
              <a:gd name="connsiteX8" fmla="*/ 3273220 w 4062064"/>
              <a:gd name="connsiteY8" fmla="*/ 406918 h 1217460"/>
              <a:gd name="connsiteX9" fmla="*/ 3730420 w 4062064"/>
              <a:gd name="connsiteY9" fmla="*/ 579446 h 1217460"/>
              <a:gd name="connsiteX10" fmla="*/ 4006465 w 4062064"/>
              <a:gd name="connsiteY10" fmla="*/ 657084 h 1217460"/>
              <a:gd name="connsiteX11" fmla="*/ 4032344 w 4062064"/>
              <a:gd name="connsiteY11" fmla="*/ 1036646 h 1217460"/>
              <a:gd name="connsiteX12" fmla="*/ 3670035 w 4062064"/>
              <a:gd name="connsiteY12" fmla="*/ 1157416 h 1217460"/>
              <a:gd name="connsiteX13" fmla="*/ 3178329 w 4062064"/>
              <a:gd name="connsiteY13" fmla="*/ 1122911 h 1217460"/>
              <a:gd name="connsiteX14" fmla="*/ 2695250 w 4062064"/>
              <a:gd name="connsiteY14" fmla="*/ 1131537 h 1217460"/>
              <a:gd name="connsiteX15" fmla="*/ 2177665 w 4062064"/>
              <a:gd name="connsiteY15" fmla="*/ 1191922 h 1217460"/>
              <a:gd name="connsiteX16" fmla="*/ 1798103 w 4062064"/>
              <a:gd name="connsiteY16" fmla="*/ 1174669 h 1217460"/>
              <a:gd name="connsiteX17" fmla="*/ 1444420 w 4062064"/>
              <a:gd name="connsiteY17" fmla="*/ 1209175 h 1217460"/>
              <a:gd name="connsiteX18" fmla="*/ 1177001 w 4062064"/>
              <a:gd name="connsiteY18" fmla="*/ 993514 h 1217460"/>
              <a:gd name="connsiteX19" fmla="*/ 918208 w 4062064"/>
              <a:gd name="connsiteY19" fmla="*/ 907250 h 1217460"/>
              <a:gd name="connsiteX20" fmla="*/ 737054 w 4062064"/>
              <a:gd name="connsiteY20" fmla="*/ 907250 h 1217460"/>
              <a:gd name="connsiteX21" fmla="*/ 530020 w 4062064"/>
              <a:gd name="connsiteY21" fmla="*/ 769228 h 1217460"/>
              <a:gd name="connsiteX22" fmla="*/ 305733 w 4062064"/>
              <a:gd name="connsiteY22" fmla="*/ 700216 h 1217460"/>
              <a:gd name="connsiteX23" fmla="*/ 141831 w 4062064"/>
              <a:gd name="connsiteY23" fmla="*/ 674337 h 1217460"/>
              <a:gd name="connsiteX24" fmla="*/ 0 w 4062064"/>
              <a:gd name="connsiteY24" fmla="*/ 463943 h 1217460"/>
              <a:gd name="connsiteX0" fmla="*/ 0 w 4049629"/>
              <a:gd name="connsiteY0" fmla="*/ 458677 h 1217460"/>
              <a:gd name="connsiteX1" fmla="*/ 638354 w 4049629"/>
              <a:gd name="connsiteY1" fmla="*/ 156752 h 1217460"/>
              <a:gd name="connsiteX2" fmla="*/ 1207698 w 4049629"/>
              <a:gd name="connsiteY2" fmla="*/ 1477 h 1217460"/>
              <a:gd name="connsiteX3" fmla="*/ 1664898 w 4049629"/>
              <a:gd name="connsiteY3" fmla="*/ 243016 h 1217460"/>
              <a:gd name="connsiteX4" fmla="*/ 1992702 w 4049629"/>
              <a:gd name="connsiteY4" fmla="*/ 484556 h 1217460"/>
              <a:gd name="connsiteX5" fmla="*/ 2173856 w 4049629"/>
              <a:gd name="connsiteY5" fmla="*/ 579446 h 1217460"/>
              <a:gd name="connsiteX6" fmla="*/ 2553419 w 4049629"/>
              <a:gd name="connsiteY6" fmla="*/ 398292 h 1217460"/>
              <a:gd name="connsiteX7" fmla="*/ 2967486 w 4049629"/>
              <a:gd name="connsiteY7" fmla="*/ 165378 h 1217460"/>
              <a:gd name="connsiteX8" fmla="*/ 3260785 w 4049629"/>
              <a:gd name="connsiteY8" fmla="*/ 406918 h 1217460"/>
              <a:gd name="connsiteX9" fmla="*/ 3717985 w 4049629"/>
              <a:gd name="connsiteY9" fmla="*/ 579446 h 1217460"/>
              <a:gd name="connsiteX10" fmla="*/ 3994030 w 4049629"/>
              <a:gd name="connsiteY10" fmla="*/ 657084 h 1217460"/>
              <a:gd name="connsiteX11" fmla="*/ 4019909 w 4049629"/>
              <a:gd name="connsiteY11" fmla="*/ 1036646 h 1217460"/>
              <a:gd name="connsiteX12" fmla="*/ 3657600 w 4049629"/>
              <a:gd name="connsiteY12" fmla="*/ 1157416 h 1217460"/>
              <a:gd name="connsiteX13" fmla="*/ 3165894 w 4049629"/>
              <a:gd name="connsiteY13" fmla="*/ 1122911 h 1217460"/>
              <a:gd name="connsiteX14" fmla="*/ 2682815 w 4049629"/>
              <a:gd name="connsiteY14" fmla="*/ 1131537 h 1217460"/>
              <a:gd name="connsiteX15" fmla="*/ 2165230 w 4049629"/>
              <a:gd name="connsiteY15" fmla="*/ 1191922 h 1217460"/>
              <a:gd name="connsiteX16" fmla="*/ 1785668 w 4049629"/>
              <a:gd name="connsiteY16" fmla="*/ 1174669 h 1217460"/>
              <a:gd name="connsiteX17" fmla="*/ 1431985 w 4049629"/>
              <a:gd name="connsiteY17" fmla="*/ 1209175 h 1217460"/>
              <a:gd name="connsiteX18" fmla="*/ 1164566 w 4049629"/>
              <a:gd name="connsiteY18" fmla="*/ 993514 h 1217460"/>
              <a:gd name="connsiteX19" fmla="*/ 905773 w 4049629"/>
              <a:gd name="connsiteY19" fmla="*/ 907250 h 1217460"/>
              <a:gd name="connsiteX20" fmla="*/ 724619 w 4049629"/>
              <a:gd name="connsiteY20" fmla="*/ 907250 h 1217460"/>
              <a:gd name="connsiteX21" fmla="*/ 517585 w 4049629"/>
              <a:gd name="connsiteY21" fmla="*/ 769228 h 1217460"/>
              <a:gd name="connsiteX22" fmla="*/ 293298 w 4049629"/>
              <a:gd name="connsiteY22" fmla="*/ 700216 h 1217460"/>
              <a:gd name="connsiteX23" fmla="*/ 129396 w 4049629"/>
              <a:gd name="connsiteY23" fmla="*/ 674337 h 1217460"/>
              <a:gd name="connsiteX24" fmla="*/ 11316 w 4049629"/>
              <a:gd name="connsiteY24" fmla="*/ 452068 h 121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049629" h="1217460">
                <a:moveTo>
                  <a:pt x="0" y="458677"/>
                </a:moveTo>
                <a:cubicBezTo>
                  <a:pt x="218535" y="345814"/>
                  <a:pt x="437071" y="232952"/>
                  <a:pt x="638354" y="156752"/>
                </a:cubicBezTo>
                <a:cubicBezTo>
                  <a:pt x="839637" y="80552"/>
                  <a:pt x="1036607" y="-12900"/>
                  <a:pt x="1207698" y="1477"/>
                </a:cubicBezTo>
                <a:cubicBezTo>
                  <a:pt x="1378789" y="15854"/>
                  <a:pt x="1534064" y="162503"/>
                  <a:pt x="1664898" y="243016"/>
                </a:cubicBezTo>
                <a:cubicBezTo>
                  <a:pt x="1795732" y="323529"/>
                  <a:pt x="1907876" y="428484"/>
                  <a:pt x="1992702" y="484556"/>
                </a:cubicBezTo>
                <a:cubicBezTo>
                  <a:pt x="2077528" y="540628"/>
                  <a:pt x="2080403" y="593823"/>
                  <a:pt x="2173856" y="579446"/>
                </a:cubicBezTo>
                <a:cubicBezTo>
                  <a:pt x="2267309" y="565069"/>
                  <a:pt x="2421147" y="467303"/>
                  <a:pt x="2553419" y="398292"/>
                </a:cubicBezTo>
                <a:cubicBezTo>
                  <a:pt x="2685691" y="329281"/>
                  <a:pt x="2849592" y="163940"/>
                  <a:pt x="2967486" y="165378"/>
                </a:cubicBezTo>
                <a:cubicBezTo>
                  <a:pt x="3085380" y="166816"/>
                  <a:pt x="3135702" y="337907"/>
                  <a:pt x="3260785" y="406918"/>
                </a:cubicBezTo>
                <a:cubicBezTo>
                  <a:pt x="3385868" y="475929"/>
                  <a:pt x="3595778" y="537752"/>
                  <a:pt x="3717985" y="579446"/>
                </a:cubicBezTo>
                <a:cubicBezTo>
                  <a:pt x="3840193" y="621140"/>
                  <a:pt x="3943709" y="580884"/>
                  <a:pt x="3994030" y="657084"/>
                </a:cubicBezTo>
                <a:cubicBezTo>
                  <a:pt x="4044351" y="733284"/>
                  <a:pt x="4075981" y="953257"/>
                  <a:pt x="4019909" y="1036646"/>
                </a:cubicBezTo>
                <a:cubicBezTo>
                  <a:pt x="3963837" y="1120035"/>
                  <a:pt x="3799936" y="1143039"/>
                  <a:pt x="3657600" y="1157416"/>
                </a:cubicBezTo>
                <a:cubicBezTo>
                  <a:pt x="3515264" y="1171794"/>
                  <a:pt x="3328358" y="1127224"/>
                  <a:pt x="3165894" y="1122911"/>
                </a:cubicBezTo>
                <a:lnTo>
                  <a:pt x="2682815" y="1131537"/>
                </a:lnTo>
                <a:cubicBezTo>
                  <a:pt x="2516038" y="1143039"/>
                  <a:pt x="2314754" y="1184733"/>
                  <a:pt x="2165230" y="1191922"/>
                </a:cubicBezTo>
                <a:cubicBezTo>
                  <a:pt x="2015706" y="1199111"/>
                  <a:pt x="1907875" y="1171794"/>
                  <a:pt x="1785668" y="1174669"/>
                </a:cubicBezTo>
                <a:cubicBezTo>
                  <a:pt x="1663461" y="1177544"/>
                  <a:pt x="1535502" y="1239368"/>
                  <a:pt x="1431985" y="1209175"/>
                </a:cubicBezTo>
                <a:cubicBezTo>
                  <a:pt x="1328468" y="1178983"/>
                  <a:pt x="1252268" y="1043835"/>
                  <a:pt x="1164566" y="993514"/>
                </a:cubicBezTo>
                <a:cubicBezTo>
                  <a:pt x="1076864" y="943193"/>
                  <a:pt x="979098" y="921627"/>
                  <a:pt x="905773" y="907250"/>
                </a:cubicBezTo>
                <a:cubicBezTo>
                  <a:pt x="832449" y="892873"/>
                  <a:pt x="789317" y="930254"/>
                  <a:pt x="724619" y="907250"/>
                </a:cubicBezTo>
                <a:cubicBezTo>
                  <a:pt x="659921" y="884246"/>
                  <a:pt x="589472" y="803734"/>
                  <a:pt x="517585" y="769228"/>
                </a:cubicBezTo>
                <a:cubicBezTo>
                  <a:pt x="445698" y="734722"/>
                  <a:pt x="357996" y="716031"/>
                  <a:pt x="293298" y="700216"/>
                </a:cubicBezTo>
                <a:cubicBezTo>
                  <a:pt x="228600" y="684401"/>
                  <a:pt x="176393" y="715695"/>
                  <a:pt x="129396" y="674337"/>
                </a:cubicBezTo>
                <a:cubicBezTo>
                  <a:pt x="82399" y="632979"/>
                  <a:pt x="44384" y="493043"/>
                  <a:pt x="11316" y="452068"/>
                </a:cubicBezTo>
              </a:path>
            </a:pathLst>
          </a:cu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2971800" y="2362200"/>
            <a:ext cx="609600" cy="381000"/>
            <a:chOff x="2971800" y="2362200"/>
            <a:chExt cx="609600" cy="381000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2971800" y="2362200"/>
              <a:ext cx="533400" cy="2286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3048000" y="2514600"/>
              <a:ext cx="533400" cy="2286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204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3" b="1393"/>
          <a:stretch>
            <a:fillRect/>
          </a:stretch>
        </p:blipFill>
        <p:spPr>
          <a:xfrm>
            <a:off x="304800" y="152400"/>
            <a:ext cx="4800600" cy="4691495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43200" y="27432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1800" y="21306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3CC33"/>
                </a:solidFill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4600" y="1676400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2359223"/>
            <a:ext cx="38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5257800" y="152400"/>
            <a:ext cx="3720549" cy="3436883"/>
            <a:chOff x="5257800" y="152400"/>
            <a:chExt cx="3720549" cy="343688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80" t="28005" r="47748" b="32954"/>
            <a:stretch/>
          </p:blipFill>
          <p:spPr bwMode="auto">
            <a:xfrm>
              <a:off x="5257800" y="152400"/>
              <a:ext cx="3720549" cy="3436883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7848600" y="1600200"/>
              <a:ext cx="152400" cy="304800"/>
              <a:chOff x="7848600" y="1600200"/>
              <a:chExt cx="152400" cy="304800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8001000" y="1600200"/>
                <a:ext cx="0" cy="304800"/>
              </a:xfrm>
              <a:prstGeom prst="line">
                <a:avLst/>
              </a:prstGeom>
              <a:ln w="2413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7848600" y="1752600"/>
                <a:ext cx="152400" cy="0"/>
              </a:xfrm>
              <a:prstGeom prst="line">
                <a:avLst/>
              </a:prstGeom>
              <a:ln w="2413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 rot="5400000">
              <a:off x="7086600" y="2743200"/>
              <a:ext cx="152400" cy="304800"/>
              <a:chOff x="7848600" y="1600200"/>
              <a:chExt cx="152400" cy="304800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>
                <a:off x="8001000" y="1600200"/>
                <a:ext cx="0" cy="304800"/>
              </a:xfrm>
              <a:prstGeom prst="line">
                <a:avLst/>
              </a:prstGeom>
              <a:ln w="2413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7848600" y="1752600"/>
                <a:ext cx="152400" cy="0"/>
              </a:xfrm>
              <a:prstGeom prst="line">
                <a:avLst/>
              </a:prstGeom>
              <a:ln w="2413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 rot="10800000">
              <a:off x="6172200" y="1752600"/>
              <a:ext cx="152400" cy="304800"/>
              <a:chOff x="7848600" y="1600200"/>
              <a:chExt cx="152400" cy="304800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8001000" y="1600200"/>
                <a:ext cx="0" cy="304800"/>
              </a:xfrm>
              <a:prstGeom prst="line">
                <a:avLst/>
              </a:prstGeom>
              <a:ln w="2413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7848600" y="1752600"/>
                <a:ext cx="152400" cy="0"/>
              </a:xfrm>
              <a:prstGeom prst="line">
                <a:avLst/>
              </a:prstGeom>
              <a:ln w="2413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/>
            <p:cNvGrpSpPr/>
            <p:nvPr/>
          </p:nvGrpSpPr>
          <p:grpSpPr>
            <a:xfrm rot="16200000">
              <a:off x="7010400" y="609600"/>
              <a:ext cx="152400" cy="304800"/>
              <a:chOff x="7848600" y="1600200"/>
              <a:chExt cx="152400" cy="304800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8001000" y="1600200"/>
                <a:ext cx="0" cy="304800"/>
              </a:xfrm>
              <a:prstGeom prst="line">
                <a:avLst/>
              </a:prstGeom>
              <a:ln w="2413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7848600" y="1752600"/>
                <a:ext cx="152400" cy="0"/>
              </a:xfrm>
              <a:prstGeom prst="line">
                <a:avLst/>
              </a:prstGeom>
              <a:ln w="2413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/>
          <p:cNvSpPr txBox="1"/>
          <p:nvPr/>
        </p:nvSpPr>
        <p:spPr>
          <a:xfrm>
            <a:off x="228600" y="60960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STRUCTURAL DATA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4888468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Perimeter of structure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00600" y="2518763"/>
            <a:ext cx="4311555" cy="4339237"/>
            <a:chOff x="4800600" y="2518763"/>
            <a:chExt cx="4311555" cy="433923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600" y="2518763"/>
              <a:ext cx="4311555" cy="433923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4876800" y="6459098"/>
              <a:ext cx="411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1">
                      <a:lumMod val="50000"/>
                    </a:schemeClr>
                  </a:solidFill>
                </a:rPr>
                <a:t>Inside quarry—Poles to planes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94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524000"/>
            <a:ext cx="3900488" cy="520065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15753"/>
          </a:xfrm>
        </p:spPr>
        <p:txBody>
          <a:bodyPr/>
          <a:lstStyle/>
          <a:p>
            <a:r>
              <a:rPr lang="en-US" dirty="0" smtClean="0"/>
              <a:t>Outcrop Breccias</a:t>
            </a:r>
            <a:endParaRPr lang="en-US" dirty="0"/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5105400" y="6324600"/>
            <a:ext cx="4038600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8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Glaciated breccia</a:t>
            </a: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057400"/>
            <a:ext cx="5181600" cy="3886200"/>
          </a:xfrm>
        </p:spPr>
      </p:pic>
      <p:sp>
        <p:nvSpPr>
          <p:cNvPr id="2" name="Freeform 1"/>
          <p:cNvSpPr/>
          <p:nvPr/>
        </p:nvSpPr>
        <p:spPr>
          <a:xfrm>
            <a:off x="2225975" y="3386295"/>
            <a:ext cx="484549" cy="2172052"/>
          </a:xfrm>
          <a:custGeom>
            <a:avLst/>
            <a:gdLst>
              <a:gd name="connsiteX0" fmla="*/ 235871 w 484549"/>
              <a:gd name="connsiteY0" fmla="*/ 0 h 2172052"/>
              <a:gd name="connsiteX1" fmla="*/ 421766 w 484549"/>
              <a:gd name="connsiteY1" fmla="*/ 668215 h 2172052"/>
              <a:gd name="connsiteX2" fmla="*/ 466983 w 484549"/>
              <a:gd name="connsiteY2" fmla="*/ 1502228 h 2172052"/>
              <a:gd name="connsiteX3" fmla="*/ 150460 w 484549"/>
              <a:gd name="connsiteY3" fmla="*/ 1507252 h 2172052"/>
              <a:gd name="connsiteX4" fmla="*/ 14807 w 484549"/>
              <a:gd name="connsiteY4" fmla="*/ 2100105 h 2172052"/>
              <a:gd name="connsiteX5" fmla="*/ 9783 w 484549"/>
              <a:gd name="connsiteY5" fmla="*/ 2140298 h 2172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549" h="2172052">
                <a:moveTo>
                  <a:pt x="235871" y="0"/>
                </a:moveTo>
                <a:cubicBezTo>
                  <a:pt x="309559" y="208922"/>
                  <a:pt x="383247" y="417844"/>
                  <a:pt x="421766" y="668215"/>
                </a:cubicBezTo>
                <a:cubicBezTo>
                  <a:pt x="460285" y="918586"/>
                  <a:pt x="512201" y="1362389"/>
                  <a:pt x="466983" y="1502228"/>
                </a:cubicBezTo>
                <a:cubicBezTo>
                  <a:pt x="421765" y="1642068"/>
                  <a:pt x="225823" y="1407606"/>
                  <a:pt x="150460" y="1507252"/>
                </a:cubicBezTo>
                <a:cubicBezTo>
                  <a:pt x="75097" y="1606898"/>
                  <a:pt x="38253" y="1994597"/>
                  <a:pt x="14807" y="2100105"/>
                </a:cubicBezTo>
                <a:cubicBezTo>
                  <a:pt x="-8639" y="2205613"/>
                  <a:pt x="572" y="2172955"/>
                  <a:pt x="9783" y="2140298"/>
                </a:cubicBez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7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2" b="7508"/>
          <a:stretch/>
        </p:blipFill>
        <p:spPr>
          <a:xfrm>
            <a:off x="152400" y="152400"/>
            <a:ext cx="4389834" cy="4858603"/>
          </a:xfrm>
        </p:spPr>
      </p:pic>
      <p:cxnSp>
        <p:nvCxnSpPr>
          <p:cNvPr id="7" name="Straight Connector 6"/>
          <p:cNvCxnSpPr/>
          <p:nvPr/>
        </p:nvCxnSpPr>
        <p:spPr>
          <a:xfrm>
            <a:off x="304800" y="4800600"/>
            <a:ext cx="630936" cy="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90600" y="4614446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1.75 cm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" t="13732" r="20895" b="4676"/>
          <a:stretch/>
        </p:blipFill>
        <p:spPr>
          <a:xfrm>
            <a:off x="5105400" y="0"/>
            <a:ext cx="3917051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" t="9950" b="22786"/>
          <a:stretch/>
        </p:blipFill>
        <p:spPr>
          <a:xfrm>
            <a:off x="5105400" y="3349591"/>
            <a:ext cx="3886200" cy="35846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60960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HAND SPECIMENS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2286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BruN99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600" y="1524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BruN73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67600" y="36576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BruN149-2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0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45" r="2703" b="3678"/>
          <a:stretch/>
        </p:blipFill>
        <p:spPr>
          <a:xfrm>
            <a:off x="0" y="1600200"/>
            <a:ext cx="4572000" cy="455977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15753"/>
          </a:xfrm>
        </p:spPr>
        <p:txBody>
          <a:bodyPr/>
          <a:lstStyle/>
          <a:p>
            <a:r>
              <a:rPr lang="en-US" dirty="0" smtClean="0"/>
              <a:t>BRECCIA VUGS</a:t>
            </a:r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52400" y="6172200"/>
            <a:ext cx="38862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8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</a:rPr>
              <a:t>BRS1A</a:t>
            </a:r>
            <a:endParaRPr lang="en-US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86" r="3131"/>
          <a:stretch/>
        </p:blipFill>
        <p:spPr>
          <a:xfrm>
            <a:off x="2969" y="1600200"/>
            <a:ext cx="4571271" cy="4581486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3505200" y="5715000"/>
            <a:ext cx="10668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8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500" dirty="0">
                <a:solidFill>
                  <a:srgbClr val="FFFF00"/>
                </a:solidFill>
              </a:rPr>
              <a:t>500 µm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048000" y="5867400"/>
            <a:ext cx="4572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t="13103" b="13334"/>
          <a:stretch/>
        </p:blipFill>
        <p:spPr>
          <a:xfrm>
            <a:off x="4553606" y="1600200"/>
            <a:ext cx="4590394" cy="463389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905000" y="2133600"/>
            <a:ext cx="7086600" cy="4648200"/>
            <a:chOff x="1905000" y="2133600"/>
            <a:chExt cx="7086600" cy="4648200"/>
          </a:xfrm>
        </p:grpSpPr>
        <p:grpSp>
          <p:nvGrpSpPr>
            <p:cNvPr id="13" name="Group 12"/>
            <p:cNvGrpSpPr/>
            <p:nvPr/>
          </p:nvGrpSpPr>
          <p:grpSpPr>
            <a:xfrm>
              <a:off x="1905000" y="2133600"/>
              <a:ext cx="7086600" cy="4648200"/>
              <a:chOff x="1905000" y="2133600"/>
              <a:chExt cx="7086600" cy="4648200"/>
            </a:xfrm>
          </p:grpSpPr>
          <p:cxnSp>
            <p:nvCxnSpPr>
              <p:cNvPr id="7" name="Straight Connector 6"/>
              <p:cNvCxnSpPr/>
              <p:nvPr/>
            </p:nvCxnSpPr>
            <p:spPr>
              <a:xfrm>
                <a:off x="3962400" y="2133600"/>
                <a:ext cx="5029200" cy="22860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Rectangle 2"/>
              <p:cNvSpPr/>
              <p:nvPr/>
            </p:nvSpPr>
            <p:spPr>
              <a:xfrm>
                <a:off x="1905000" y="2133600"/>
                <a:ext cx="2057400" cy="1754841"/>
              </a:xfrm>
              <a:prstGeom prst="rect">
                <a:avLst/>
              </a:prstGeom>
              <a:noFill/>
              <a:ln w="190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696" t="34897" r="15280" b="36578"/>
              <a:stretch/>
            </p:blipFill>
            <p:spPr>
              <a:xfrm>
                <a:off x="3810000" y="2362200"/>
                <a:ext cx="5181600" cy="4377047"/>
              </a:xfrm>
              <a:prstGeom prst="rect">
                <a:avLst/>
              </a:prstGeom>
              <a:ln w="19050">
                <a:solidFill>
                  <a:srgbClr val="FFFF00"/>
                </a:solidFill>
              </a:ln>
            </p:spPr>
          </p:pic>
          <p:cxnSp>
            <p:nvCxnSpPr>
              <p:cNvPr id="14" name="Straight Connector 13"/>
              <p:cNvCxnSpPr/>
              <p:nvPr/>
            </p:nvCxnSpPr>
            <p:spPr>
              <a:xfrm>
                <a:off x="1905000" y="3886200"/>
                <a:ext cx="1905000" cy="289560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/>
            <p:cNvCxnSpPr/>
            <p:nvPr/>
          </p:nvCxnSpPr>
          <p:spPr>
            <a:xfrm flipH="1">
              <a:off x="4038600" y="6553200"/>
              <a:ext cx="53949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 Placeholder 2"/>
            <p:cNvSpPr txBox="1">
              <a:spLocks/>
            </p:cNvSpPr>
            <p:nvPr/>
          </p:nvSpPr>
          <p:spPr>
            <a:xfrm>
              <a:off x="3886200" y="6248400"/>
              <a:ext cx="3276600" cy="381000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rmAutofit/>
            </a:bodyPr>
            <a:lstStyle>
              <a:lvl1pPr marL="27432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"/>
                <a:defRPr sz="2800" kern="1200" spc="15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86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§"/>
                <a:defRPr sz="24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pitchFamily="2" charset="2"/>
                <a:buChar char="§"/>
                <a:defRPr sz="20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9728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 pitchFamily="2" charset="2"/>
                <a:buChar char="§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pitchFamily="2" charset="2"/>
                <a:buChar char="§"/>
                <a:defRPr sz="18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5544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pitchFamily="2" charset="2"/>
                <a:buChar char="§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" pitchFamily="2" charset="2"/>
                <a:buChar char="§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 indent="0">
                <a:buNone/>
              </a:pPr>
              <a:r>
                <a:rPr lang="en-US" sz="1500" dirty="0" smtClean="0">
                  <a:solidFill>
                    <a:srgbClr val="002060"/>
                  </a:solidFill>
                </a:rPr>
                <a:t>250 </a:t>
              </a:r>
              <a:r>
                <a:rPr lang="en-US" sz="1500" dirty="0">
                  <a:solidFill>
                    <a:srgbClr val="002060"/>
                  </a:solidFill>
                </a:rPr>
                <a:t>µm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792" y="838200"/>
            <a:ext cx="4018808" cy="6019800"/>
            <a:chOff x="19792" y="838200"/>
            <a:chExt cx="4018808" cy="6019800"/>
          </a:xfrm>
        </p:grpSpPr>
        <p:grpSp>
          <p:nvGrpSpPr>
            <p:cNvPr id="23" name="Group 22"/>
            <p:cNvGrpSpPr/>
            <p:nvPr/>
          </p:nvGrpSpPr>
          <p:grpSpPr>
            <a:xfrm>
              <a:off x="19792" y="838200"/>
              <a:ext cx="4018808" cy="6019800"/>
              <a:chOff x="19792" y="838200"/>
              <a:chExt cx="4018808" cy="601980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80" t="34848" r="9176" b="25845"/>
              <a:stretch/>
            </p:blipFill>
            <p:spPr>
              <a:xfrm rot="16200000">
                <a:off x="-928757" y="2190495"/>
                <a:ext cx="5616054" cy="3718956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sp>
            <p:nvSpPr>
              <p:cNvPr id="22" name="Text Placeholder 2"/>
              <p:cNvSpPr txBox="1">
                <a:spLocks/>
              </p:cNvSpPr>
              <p:nvPr/>
            </p:nvSpPr>
            <p:spPr>
              <a:xfrm>
                <a:off x="152400" y="838200"/>
                <a:ext cx="3886200" cy="381000"/>
              </a:xfrm>
              <a:prstGeom prst="rect">
                <a:avLst/>
              </a:prstGeom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274320" indent="-22860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 2" pitchFamily="18" charset="2"/>
                  <a:buChar char=""/>
                  <a:defRPr sz="2800" kern="1200" spc="15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548640" indent="-182880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§"/>
                  <a:defRPr sz="2400" kern="1200" spc="1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22960" indent="-182880" algn="l" defTabSz="91440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 pitchFamily="2" charset="2"/>
                  <a:buChar char="§"/>
                  <a:defRPr sz="2000" kern="1200" spc="1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97280" indent="-182880" algn="l" defTabSz="914400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Wingdings" pitchFamily="2" charset="2"/>
                  <a:buChar char="§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280160" indent="-182880" algn="l" defTabSz="914400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Font typeface="Wingdings" pitchFamily="2" charset="2"/>
                  <a:buChar char="§"/>
                  <a:defRPr sz="1800" kern="1200" spc="1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1554480" indent="-182880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" pitchFamily="2" charset="2"/>
                  <a:buChar char="§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defTabSz="914400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" pitchFamily="2" charset="2"/>
                  <a:buChar char="§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103120" indent="-182880" algn="l" defTabSz="914400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 pitchFamily="2" charset="2"/>
                  <a:buChar char="§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377440" indent="-182880" algn="l" defTabSz="914400" rtl="0" eaLnBrk="1" latinLnBrk="0" hangingPunct="1">
                  <a:spcBef>
                    <a:spcPct val="20000"/>
                  </a:spcBef>
                  <a:buClr>
                    <a:schemeClr val="accent5"/>
                  </a:buClr>
                  <a:buFont typeface="Wingdings" pitchFamily="2" charset="2"/>
                  <a:buChar char="§"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" indent="0">
                  <a:buNone/>
                </a:pPr>
                <a:r>
                  <a:rPr lang="en-US" sz="1500" dirty="0" smtClean="0">
                    <a:solidFill>
                      <a:schemeClr val="bg2"/>
                    </a:solidFill>
                  </a:rPr>
                  <a:t>Coli57B</a:t>
                </a:r>
                <a:endParaRPr lang="en-US" sz="1500" dirty="0">
                  <a:solidFill>
                    <a:schemeClr val="bg2"/>
                  </a:solidFill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 rot="5400000">
              <a:off x="1028700" y="5524500"/>
              <a:ext cx="0" cy="68580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 Placeholder 2"/>
            <p:cNvSpPr txBox="1">
              <a:spLocks/>
            </p:cNvSpPr>
            <p:nvPr/>
          </p:nvSpPr>
          <p:spPr>
            <a:xfrm>
              <a:off x="609600" y="5486400"/>
              <a:ext cx="1371600" cy="457200"/>
            </a:xfrm>
            <a:prstGeom prst="rect">
              <a:avLst/>
            </a:prstGeom>
            <a:effectLst/>
          </p:spPr>
          <p:txBody>
            <a:bodyPr vert="horz" lIns="91440" tIns="45720" rIns="91440" bIns="45720" rtlCol="0">
              <a:normAutofit/>
            </a:bodyPr>
            <a:lstStyle>
              <a:lvl1pPr marL="27432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 2" pitchFamily="18" charset="2"/>
                <a:buChar char=""/>
                <a:defRPr sz="2800" kern="1200" spc="15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864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§"/>
                <a:defRPr sz="24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2296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pitchFamily="2" charset="2"/>
                <a:buChar char="§"/>
                <a:defRPr sz="20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097280" indent="-182880" algn="l" defTabSz="914400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Wingdings" pitchFamily="2" charset="2"/>
                <a:buChar char="§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280160" indent="-182880" algn="l" defTabSz="914400" rtl="0" eaLnBrk="1" latinLnBrk="0" hangingPunct="1">
                <a:spcBef>
                  <a:spcPct val="20000"/>
                </a:spcBef>
                <a:buClr>
                  <a:schemeClr val="accent6"/>
                </a:buClr>
                <a:buFont typeface="Wingdings" pitchFamily="2" charset="2"/>
                <a:buChar char="§"/>
                <a:defRPr sz="1800" kern="1200" spc="1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1554480" indent="-18288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Char char="§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103120" indent="-182880" algn="l" defTabSz="914400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" pitchFamily="2" charset="2"/>
                <a:buChar char="§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377440" indent="-182880" algn="l" defTabSz="914400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" pitchFamily="2" charset="2"/>
                <a:buChar char="§"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" indent="0">
                <a:buNone/>
              </a:pPr>
              <a:r>
                <a:rPr lang="en-US" sz="1500" dirty="0" smtClean="0">
                  <a:solidFill>
                    <a:srgbClr val="FFFF00"/>
                  </a:solidFill>
                </a:rPr>
                <a:t>500 </a:t>
              </a:r>
              <a:r>
                <a:rPr lang="en-US" sz="1500" dirty="0">
                  <a:solidFill>
                    <a:srgbClr val="FFFF00"/>
                  </a:solidFill>
                </a:rPr>
                <a:t>µm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66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8935990" cy="48006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XRd</a:t>
            </a:r>
            <a:r>
              <a:rPr lang="en-US" dirty="0" smtClean="0"/>
              <a:t> Peak Broadening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50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2400"/>
            <a:ext cx="4914899" cy="6553200"/>
          </a:xfr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159752" y="2286000"/>
            <a:ext cx="1755648" cy="2660904"/>
          </a:xfrm>
        </p:spPr>
        <p:txBody>
          <a:bodyPr/>
          <a:lstStyle/>
          <a:p>
            <a:r>
              <a:rPr lang="en-US" dirty="0" smtClean="0"/>
              <a:t>149 m N of SW corner of quarry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00" dirty="0" smtClean="0"/>
              <a:t>Sandstone </a:t>
            </a:r>
            <a:r>
              <a:rPr lang="en-US" dirty="0" smtClean="0"/>
              <a:t>blocks along west wall of quarry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869186" y="1143000"/>
            <a:ext cx="3007614" cy="4560332"/>
            <a:chOff x="1869186" y="1143000"/>
            <a:chExt cx="3007614" cy="4560332"/>
          </a:xfrm>
        </p:grpSpPr>
        <p:sp>
          <p:nvSpPr>
            <p:cNvPr id="2" name="TextBox 1"/>
            <p:cNvSpPr txBox="1"/>
            <p:nvPr/>
          </p:nvSpPr>
          <p:spPr>
            <a:xfrm>
              <a:off x="2667000" y="5334000"/>
              <a:ext cx="2209800" cy="369332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Massive sandstone</a:t>
              </a:r>
              <a:endPara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19523112">
              <a:off x="1869186" y="3603605"/>
              <a:ext cx="2209800" cy="369332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Foliated sandstone</a:t>
              </a:r>
              <a:endPara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514600" y="1143000"/>
              <a:ext cx="2209800" cy="369332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Dolomite</a:t>
              </a:r>
              <a:endPara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116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91200" y="304800"/>
            <a:ext cx="2971060" cy="1054394"/>
          </a:xfrm>
        </p:spPr>
        <p:txBody>
          <a:bodyPr/>
          <a:lstStyle/>
          <a:p>
            <a:pPr algn="l"/>
            <a:r>
              <a:rPr lang="en-US" dirty="0" smtClean="0"/>
              <a:t>Source of sandstone?</a:t>
            </a:r>
            <a:endParaRPr lang="en-US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"/>
            <a:ext cx="5334000" cy="6609740"/>
          </a:xfr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5410201" y="1676400"/>
            <a:ext cx="35814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Glauconite</a:t>
            </a:r>
            <a:endParaRPr lang="en-US" dirty="0" smtClean="0"/>
          </a:p>
          <a:p>
            <a:pPr lvl="1"/>
            <a:r>
              <a:rPr lang="en-US" dirty="0" smtClean="0"/>
              <a:t>WI Cambrian sandstones</a:t>
            </a:r>
          </a:p>
          <a:p>
            <a:pPr lvl="1"/>
            <a:r>
              <a:rPr lang="en-US" dirty="0" smtClean="0"/>
              <a:t>Prairie du </a:t>
            </a:r>
            <a:r>
              <a:rPr lang="en-US" dirty="0" err="1" smtClean="0"/>
              <a:t>Chien</a:t>
            </a:r>
            <a:r>
              <a:rPr lang="en-US" dirty="0" smtClean="0"/>
              <a:t>, last occurrence (Early O)</a:t>
            </a:r>
          </a:p>
          <a:p>
            <a:r>
              <a:rPr lang="en-US" dirty="0" smtClean="0"/>
              <a:t>Plagioclase feldspar</a:t>
            </a:r>
          </a:p>
          <a:p>
            <a:r>
              <a:rPr lang="en-US" dirty="0" smtClean="0"/>
              <a:t>Angular and rounded grains</a:t>
            </a:r>
          </a:p>
          <a:p>
            <a:endParaRPr lang="en-US" dirty="0"/>
          </a:p>
          <a:p>
            <a:r>
              <a:rPr lang="en-US" dirty="0" smtClean="0"/>
              <a:t>Tunnel City (Late </a:t>
            </a:r>
            <a:r>
              <a:rPr lang="az-Cyrl-AZ" dirty="0" smtClean="0"/>
              <a:t>Є</a:t>
            </a:r>
            <a:r>
              <a:rPr lang="en-US" dirty="0" smtClean="0"/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1524000"/>
            <a:ext cx="2133600" cy="2286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718" y="1752600"/>
            <a:ext cx="5862682" cy="2743200"/>
            <a:chOff x="4718" y="1752600"/>
            <a:chExt cx="5862682" cy="2743200"/>
          </a:xfrm>
        </p:grpSpPr>
        <p:cxnSp>
          <p:nvCxnSpPr>
            <p:cNvPr id="6" name="Straight Connector 5"/>
            <p:cNvCxnSpPr/>
            <p:nvPr/>
          </p:nvCxnSpPr>
          <p:spPr>
            <a:xfrm flipV="1">
              <a:off x="1752600" y="2590800"/>
              <a:ext cx="4114800" cy="1600200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" name="Left Brace 1"/>
            <p:cNvSpPr/>
            <p:nvPr/>
          </p:nvSpPr>
          <p:spPr>
            <a:xfrm>
              <a:off x="228600" y="1752600"/>
              <a:ext cx="152400" cy="2743200"/>
            </a:xfrm>
            <a:prstGeom prst="leftBrac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-344389" y="2863705"/>
              <a:ext cx="99060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solidFill>
                    <a:schemeClr val="accent2"/>
                  </a:solidFill>
                </a:rPr>
                <a:t>~367 m</a:t>
              </a:r>
              <a:endParaRPr lang="en-US" sz="13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4038600"/>
            <a:ext cx="5486400" cy="1143000"/>
            <a:chOff x="0" y="4038600"/>
            <a:chExt cx="5486400" cy="114300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1828800" y="4572000"/>
              <a:ext cx="3657600" cy="60960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Left Brace 9"/>
            <p:cNvSpPr/>
            <p:nvPr/>
          </p:nvSpPr>
          <p:spPr>
            <a:xfrm>
              <a:off x="228600" y="4572000"/>
              <a:ext cx="152400" cy="381000"/>
            </a:xfrm>
            <a:prstGeom prst="leftBrac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349107" y="4387707"/>
              <a:ext cx="99060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solidFill>
                    <a:schemeClr val="accent1"/>
                  </a:solidFill>
                </a:rPr>
                <a:t>~39 m</a:t>
              </a:r>
              <a:endParaRPr lang="en-US" sz="1300" dirty="0">
                <a:solidFill>
                  <a:schemeClr val="accen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462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b="16426"/>
          <a:stretch/>
        </p:blipFill>
        <p:spPr>
          <a:xfrm>
            <a:off x="4572000" y="1600200"/>
            <a:ext cx="4419600" cy="434714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41006"/>
            <a:ext cx="8381260" cy="1130594"/>
          </a:xfrm>
        </p:spPr>
        <p:txBody>
          <a:bodyPr/>
          <a:lstStyle/>
          <a:p>
            <a:r>
              <a:rPr lang="en-US" dirty="0" smtClean="0"/>
              <a:t>sandstone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8" r="374" b="7085"/>
          <a:stretch/>
        </p:blipFill>
        <p:spPr>
          <a:xfrm>
            <a:off x="152399" y="1600200"/>
            <a:ext cx="4478977" cy="4362565"/>
          </a:xfrm>
        </p:spPr>
      </p:pic>
      <p:sp>
        <p:nvSpPr>
          <p:cNvPr id="9" name="Oval 8"/>
          <p:cNvSpPr/>
          <p:nvPr/>
        </p:nvSpPr>
        <p:spPr>
          <a:xfrm>
            <a:off x="2514600" y="29718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57400" y="3429000"/>
            <a:ext cx="381000" cy="381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76400" y="3962400"/>
            <a:ext cx="304800" cy="304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2209800" y="4114800"/>
            <a:ext cx="228600" cy="228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905000" y="4495800"/>
            <a:ext cx="381000" cy="381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743200" y="3276600"/>
            <a:ext cx="381000" cy="381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638800" y="2819400"/>
            <a:ext cx="381000" cy="3810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010400" y="4191000"/>
            <a:ext cx="304800" cy="304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172200" y="2438400"/>
            <a:ext cx="228600" cy="228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4800600" y="3962400"/>
            <a:ext cx="304800" cy="304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152400" y="6096000"/>
            <a:ext cx="38862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8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</a:rPr>
              <a:t>BruN149-3</a:t>
            </a:r>
            <a:endParaRPr lang="en-US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4419600" y="5562600"/>
            <a:ext cx="32766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8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500" dirty="0">
                <a:solidFill>
                  <a:srgbClr val="FFFF00"/>
                </a:solidFill>
              </a:rPr>
              <a:t>500 µm</a:t>
            </a:r>
          </a:p>
        </p:txBody>
      </p:sp>
      <p:sp>
        <p:nvSpPr>
          <p:cNvPr id="23" name="Oval 22"/>
          <p:cNvSpPr/>
          <p:nvPr/>
        </p:nvSpPr>
        <p:spPr>
          <a:xfrm>
            <a:off x="1600200" y="3733800"/>
            <a:ext cx="381000" cy="3810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620000" y="4191000"/>
            <a:ext cx="533400" cy="5334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086600" y="4953000"/>
            <a:ext cx="381000" cy="381000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8077200" y="2514600"/>
            <a:ext cx="304800" cy="304800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362200" y="3962400"/>
            <a:ext cx="381000" cy="381000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962400" y="5715000"/>
            <a:ext cx="4206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433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7" b="14776"/>
          <a:stretch/>
        </p:blipFill>
        <p:spPr>
          <a:xfrm>
            <a:off x="76200" y="1600200"/>
            <a:ext cx="4495800" cy="442369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Reconstituted (?) sandstone</a:t>
            </a:r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152400" y="6096000"/>
            <a:ext cx="38862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8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</a:rPr>
              <a:t>Bru-Sh1</a:t>
            </a:r>
            <a:endParaRPr lang="en-US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029200" y="6096000"/>
            <a:ext cx="38862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8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</a:rPr>
              <a:t>BruN149-4</a:t>
            </a:r>
            <a:endParaRPr lang="en-US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685800" y="5638800"/>
            <a:ext cx="3352800" cy="381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8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500" dirty="0">
                <a:solidFill>
                  <a:srgbClr val="FFFF00"/>
                </a:solidFill>
              </a:rPr>
              <a:t>500 µm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28600" y="5791200"/>
            <a:ext cx="4572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5" t="11171" r="1609" b="27787"/>
          <a:stretch/>
        </p:blipFill>
        <p:spPr>
          <a:xfrm>
            <a:off x="4572000" y="1600200"/>
            <a:ext cx="4568266" cy="4419600"/>
          </a:xfrm>
        </p:spPr>
      </p:pic>
      <p:pic>
        <p:nvPicPr>
          <p:cNvPr id="28" name="Picture 27" descr="20141017_25 - Windows Photo View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8" t="10563" r="26865" b="9315"/>
          <a:stretch/>
        </p:blipFill>
        <p:spPr>
          <a:xfrm>
            <a:off x="76200" y="1676400"/>
            <a:ext cx="4998827" cy="4249003"/>
          </a:xfrm>
          <a:prstGeom prst="rect">
            <a:avLst/>
          </a:prstGeom>
          <a:ln w="12700">
            <a:solidFill>
              <a:srgbClr val="FFFF00"/>
            </a:solidFill>
          </a:ln>
        </p:spPr>
      </p:pic>
      <p:cxnSp>
        <p:nvCxnSpPr>
          <p:cNvPr id="15" name="Straight Connector 14"/>
          <p:cNvCxnSpPr/>
          <p:nvPr/>
        </p:nvCxnSpPr>
        <p:spPr>
          <a:xfrm>
            <a:off x="8001000" y="2057400"/>
            <a:ext cx="758952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/>
          <p:cNvSpPr txBox="1">
            <a:spLocks/>
          </p:cNvSpPr>
          <p:nvPr/>
        </p:nvSpPr>
        <p:spPr>
          <a:xfrm>
            <a:off x="7924800" y="1676400"/>
            <a:ext cx="3352800" cy="3048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 lnSpcReduction="10000"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8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500" dirty="0" smtClean="0">
                <a:solidFill>
                  <a:srgbClr val="FFFF00"/>
                </a:solidFill>
              </a:rPr>
              <a:t>250 </a:t>
            </a:r>
            <a:r>
              <a:rPr lang="en-US" sz="1500" dirty="0">
                <a:solidFill>
                  <a:srgbClr val="FFFF00"/>
                </a:solidFill>
              </a:rPr>
              <a:t>µm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962400" y="2133600"/>
            <a:ext cx="1106424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"/>
          <p:cNvSpPr txBox="1">
            <a:spLocks/>
          </p:cNvSpPr>
          <p:nvPr/>
        </p:nvSpPr>
        <p:spPr>
          <a:xfrm>
            <a:off x="4038600" y="1828800"/>
            <a:ext cx="1066800" cy="3048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 lnSpcReduction="10000"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8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500" dirty="0" smtClean="0">
                <a:solidFill>
                  <a:srgbClr val="FFFF00"/>
                </a:solidFill>
              </a:rPr>
              <a:t>125 </a:t>
            </a:r>
            <a:r>
              <a:rPr lang="en-US" sz="1500" dirty="0">
                <a:solidFill>
                  <a:srgbClr val="FFFF00"/>
                </a:solidFill>
              </a:rPr>
              <a:t>µm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638800" y="2590800"/>
            <a:ext cx="1975758" cy="16764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H="1" flipV="1">
            <a:off x="5105400" y="1676400"/>
            <a:ext cx="2514600" cy="9144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105400" y="4267200"/>
            <a:ext cx="2514600" cy="16764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600200"/>
            <a:ext cx="3904564" cy="5257800"/>
          </a:xfrm>
          <a:prstGeom prst="rect">
            <a:avLst/>
          </a:prstGeom>
        </p:spPr>
      </p:pic>
      <p:sp>
        <p:nvSpPr>
          <p:cNvPr id="20" name="Text Placeholder 2"/>
          <p:cNvSpPr txBox="1">
            <a:spLocks/>
          </p:cNvSpPr>
          <p:nvPr/>
        </p:nvSpPr>
        <p:spPr>
          <a:xfrm>
            <a:off x="5240740" y="1676400"/>
            <a:ext cx="2912660" cy="381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8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4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2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et al. (2004)</a:t>
            </a:r>
            <a:endParaRPr lang="en-US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930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25" grpId="0"/>
      <p:bldP spid="32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267200" y="6400800"/>
            <a:ext cx="2971800" cy="3810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Images from Google Earth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10400" y="609600"/>
            <a:ext cx="1908048" cy="2057400"/>
          </a:xfrm>
        </p:spPr>
        <p:txBody>
          <a:bodyPr/>
          <a:lstStyle/>
          <a:p>
            <a:r>
              <a:rPr lang="en-US" dirty="0" smtClean="0"/>
              <a:t>Location of Brussels Hill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Brussels, </a:t>
            </a:r>
            <a:r>
              <a:rPr lang="en-US" dirty="0" err="1" smtClean="0"/>
              <a:t>WIsconsin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85800" y="914400"/>
            <a:ext cx="7412496" cy="5410200"/>
            <a:chOff x="0" y="0"/>
            <a:chExt cx="4945692" cy="3609975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0"/>
              <a:ext cx="4924425" cy="3609975"/>
              <a:chOff x="0" y="0"/>
              <a:chExt cx="4924425" cy="360997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0" y="0"/>
                <a:ext cx="2686050" cy="2590800"/>
                <a:chOff x="0" y="0"/>
                <a:chExt cx="2686050" cy="2590800"/>
              </a:xfrm>
            </p:grpSpPr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774" t="3972" r="2529" b="13114"/>
                <a:stretch/>
              </p:blipFill>
              <p:spPr bwMode="auto">
                <a:xfrm>
                  <a:off x="0" y="0"/>
                  <a:ext cx="2686050" cy="259080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grpSp>
              <p:nvGrpSpPr>
                <p:cNvPr id="21" name="Group 20"/>
                <p:cNvGrpSpPr/>
                <p:nvPr/>
              </p:nvGrpSpPr>
              <p:grpSpPr>
                <a:xfrm>
                  <a:off x="104775" y="2247900"/>
                  <a:ext cx="1299528" cy="269240"/>
                  <a:chOff x="0" y="0"/>
                  <a:chExt cx="1299528" cy="269240"/>
                </a:xfrm>
              </p:grpSpPr>
              <p:sp>
                <p:nvSpPr>
                  <p:cNvPr id="23" name="Left Bracket 22"/>
                  <p:cNvSpPr/>
                  <p:nvPr/>
                </p:nvSpPr>
                <p:spPr>
                  <a:xfrm rot="16200000">
                    <a:off x="472123" y="-311150"/>
                    <a:ext cx="105410" cy="1049655"/>
                  </a:xfrm>
                  <a:prstGeom prst="leftBracket">
                    <a:avLst>
                      <a:gd name="adj" fmla="val 0"/>
                    </a:avLst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24" name="Straight Connector 23"/>
                  <p:cNvCxnSpPr/>
                  <p:nvPr/>
                </p:nvCxnSpPr>
                <p:spPr>
                  <a:xfrm flipV="1">
                    <a:off x="262573" y="190500"/>
                    <a:ext cx="0" cy="78740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 flipV="1">
                    <a:off x="529273" y="190500"/>
                    <a:ext cx="0" cy="78740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flipV="1">
                    <a:off x="783273" y="190500"/>
                    <a:ext cx="0" cy="78740"/>
                  </a:xfrm>
                  <a:prstGeom prst="line">
                    <a:avLst/>
                  </a:prstGeom>
                  <a:ln>
                    <a:solidFill>
                      <a:srgbClr val="FFFF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Text Box 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76923" y="0"/>
                    <a:ext cx="522605" cy="1642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spAutoFit/>
                  </a:bodyPr>
                  <a:lstStyle/>
                  <a:p>
                    <a:pPr marL="0" marR="0" algn="ctr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000" dirty="0">
                        <a:solidFill>
                          <a:srgbClr val="FFFF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rPr>
                      <a:t>145 mi</a:t>
                    </a:r>
                    <a:endParaRPr lang="en-US" sz="1600" dirty="0">
                      <a:effectLst/>
                      <a:latin typeface="Calibri"/>
                      <a:ea typeface="Times New Roman"/>
                      <a:cs typeface="Times New Roman"/>
                    </a:endParaRPr>
                  </a:p>
                </p:txBody>
              </p:sp>
            </p:grpSp>
            <p:sp>
              <p:nvSpPr>
                <p:cNvPr id="22" name="Rectangle 21"/>
                <p:cNvSpPr/>
                <p:nvPr/>
              </p:nvSpPr>
              <p:spPr>
                <a:xfrm>
                  <a:off x="1809750" y="1000125"/>
                  <a:ext cx="538480" cy="527685"/>
                </a:xfrm>
                <a:prstGeom prst="rect">
                  <a:avLst/>
                </a:prstGeom>
                <a:noFill/>
                <a:ln w="12700"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102" t="17295" r="43462" b="19643"/>
              <a:stretch/>
            </p:blipFill>
            <p:spPr bwMode="auto">
              <a:xfrm>
                <a:off x="2524125" y="1400175"/>
                <a:ext cx="2400300" cy="2209800"/>
              </a:xfrm>
              <a:prstGeom prst="rect">
                <a:avLst/>
              </a:prstGeom>
              <a:ln w="19050">
                <a:solidFill>
                  <a:srgbClr val="FFFF00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cxnSp>
            <p:nvCxnSpPr>
              <p:cNvPr id="18" name="Straight Connector 17"/>
              <p:cNvCxnSpPr/>
              <p:nvPr/>
            </p:nvCxnSpPr>
            <p:spPr>
              <a:xfrm>
                <a:off x="1809750" y="1524000"/>
                <a:ext cx="714375" cy="2082165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343150" y="1000125"/>
                <a:ext cx="2576195" cy="400050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3525926" y="3240633"/>
              <a:ext cx="1419766" cy="268604"/>
              <a:chOff x="0" y="0"/>
              <a:chExt cx="1420077" cy="268936"/>
            </a:xfrm>
          </p:grpSpPr>
          <p:sp>
            <p:nvSpPr>
              <p:cNvPr id="11" name="Left Bracket 10"/>
              <p:cNvSpPr/>
              <p:nvPr/>
            </p:nvSpPr>
            <p:spPr>
              <a:xfrm rot="16200000">
                <a:off x="543632" y="-384048"/>
                <a:ext cx="105410" cy="1192673"/>
              </a:xfrm>
              <a:prstGeom prst="leftBracket">
                <a:avLst>
                  <a:gd name="adj" fmla="val 0"/>
                </a:avLst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291257" y="190196"/>
                <a:ext cx="0" cy="7874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598496" y="190196"/>
                <a:ext cx="0" cy="7874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898419" y="190196"/>
                <a:ext cx="0" cy="7874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897472" y="0"/>
                <a:ext cx="522605" cy="190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solidFill>
                      <a:srgbClr val="FFFF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36 mi</a:t>
                </a:r>
                <a:endParaRPr lang="en-US" sz="1600" dirty="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095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999" y="1719071"/>
            <a:ext cx="8407893" cy="422452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Disturbed rock in otherwise flat-lying stratigraphy</a:t>
            </a:r>
          </a:p>
          <a:p>
            <a:r>
              <a:rPr lang="en-US" sz="2800" dirty="0" smtClean="0"/>
              <a:t>Beds on outer perimeter dip inward</a:t>
            </a:r>
          </a:p>
          <a:p>
            <a:r>
              <a:rPr lang="en-US" sz="2800" dirty="0"/>
              <a:t>Unusual micro-scale </a:t>
            </a:r>
            <a:r>
              <a:rPr lang="en-US" sz="2800" dirty="0" smtClean="0"/>
              <a:t>breccias</a:t>
            </a:r>
          </a:p>
          <a:p>
            <a:r>
              <a:rPr lang="en-US" sz="2800" dirty="0" smtClean="0"/>
              <a:t>Sandstone not normally found in region</a:t>
            </a:r>
          </a:p>
          <a:p>
            <a:pPr lvl="1"/>
            <a:r>
              <a:rPr lang="en-US" sz="2600" dirty="0" smtClean="0"/>
              <a:t>Excavated from depth</a:t>
            </a:r>
          </a:p>
          <a:p>
            <a:r>
              <a:rPr lang="en-US" sz="2800" dirty="0" smtClean="0"/>
              <a:t>Post </a:t>
            </a:r>
            <a:r>
              <a:rPr lang="en-US" sz="2800" dirty="0"/>
              <a:t>E</a:t>
            </a:r>
            <a:r>
              <a:rPr lang="en-US" sz="2800" dirty="0" smtClean="0"/>
              <a:t>arly Silurian, pre Late Pleistocene 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95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Absence of shatter cones</a:t>
            </a:r>
          </a:p>
          <a:p>
            <a:r>
              <a:rPr lang="en-US" sz="2800" dirty="0" smtClean="0"/>
              <a:t>Planar microstructures?</a:t>
            </a:r>
            <a:endParaRPr lang="en-US" sz="2400" dirty="0" smtClean="0"/>
          </a:p>
          <a:p>
            <a:r>
              <a:rPr lang="en-US" sz="2800" dirty="0" smtClean="0"/>
              <a:t>Reconstituted sandstone</a:t>
            </a:r>
          </a:p>
          <a:p>
            <a:pPr lvl="1"/>
            <a:r>
              <a:rPr lang="en-US" sz="2400" dirty="0" smtClean="0"/>
              <a:t>Estimated excavation: 367-406 m [Tunnel City]</a:t>
            </a:r>
          </a:p>
          <a:p>
            <a:pPr lvl="1"/>
            <a:r>
              <a:rPr lang="en-US" sz="2400" dirty="0" smtClean="0"/>
              <a:t>283 m [Prairie de </a:t>
            </a:r>
            <a:r>
              <a:rPr lang="en-US" sz="2400" dirty="0" err="1" smtClean="0"/>
              <a:t>Chien</a:t>
            </a:r>
            <a:r>
              <a:rPr lang="en-US" sz="2400" dirty="0" smtClean="0"/>
              <a:t>, highest </a:t>
            </a:r>
            <a:r>
              <a:rPr lang="en-US" sz="2400" dirty="0" err="1" smtClean="0"/>
              <a:t>glauconite</a:t>
            </a:r>
            <a:r>
              <a:rPr lang="en-US" sz="2400" dirty="0" smtClean="0"/>
              <a:t>]</a:t>
            </a:r>
          </a:p>
          <a:p>
            <a:r>
              <a:rPr lang="en-US" sz="2800" dirty="0"/>
              <a:t>Age constraints</a:t>
            </a:r>
          </a:p>
          <a:p>
            <a:r>
              <a:rPr lang="en-US" sz="2800" dirty="0" smtClean="0"/>
              <a:t>Remains </a:t>
            </a:r>
            <a:r>
              <a:rPr lang="en-US" sz="2800" dirty="0"/>
              <a:t>a topographic </a:t>
            </a:r>
            <a:r>
              <a:rPr lang="en-US" sz="2800" dirty="0" smtClean="0"/>
              <a:t>high</a:t>
            </a:r>
            <a:r>
              <a:rPr lang="en-US" sz="2400" dirty="0" smtClean="0"/>
              <a:t>	</a:t>
            </a:r>
            <a:endParaRPr lang="en-US" sz="2400" dirty="0"/>
          </a:p>
          <a:p>
            <a:r>
              <a:rPr lang="en-US" sz="2800" dirty="0" err="1" smtClean="0"/>
              <a:t>Paleokarst</a:t>
            </a:r>
            <a:r>
              <a:rPr lang="en-US" sz="2800" dirty="0" smtClean="0"/>
              <a:t> explanation?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Remaining questions/puzzles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94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2" t="27511" r="44875" b="30676"/>
          <a:stretch/>
        </p:blipFill>
        <p:spPr bwMode="auto">
          <a:xfrm>
            <a:off x="4519070" y="152400"/>
            <a:ext cx="4443376" cy="3810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Placeholder 4" descr="Terrain - Google Maps - Google Chrome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10" t="32107" r="38919" b="30246"/>
          <a:stretch/>
        </p:blipFill>
        <p:spPr>
          <a:xfrm>
            <a:off x="152400" y="152399"/>
            <a:ext cx="4423830" cy="38100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1" b="-3921"/>
          <a:stretch/>
        </p:blipFill>
        <p:spPr>
          <a:xfrm>
            <a:off x="0" y="3962400"/>
            <a:ext cx="9144000" cy="487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82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Geologic setting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8" t="3414" r="16492" b="7704"/>
          <a:stretch/>
        </p:blipFill>
        <p:spPr>
          <a:xfrm>
            <a:off x="0" y="1600200"/>
            <a:ext cx="5074634" cy="5137056"/>
          </a:xfrm>
        </p:spPr>
      </p:pic>
      <p:cxnSp>
        <p:nvCxnSpPr>
          <p:cNvPr id="12" name="Straight Connector 11"/>
          <p:cNvCxnSpPr/>
          <p:nvPr/>
        </p:nvCxnSpPr>
        <p:spPr>
          <a:xfrm flipV="1">
            <a:off x="3657600" y="1676400"/>
            <a:ext cx="1676400" cy="14478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8" t="29971" r="15961" b="27703"/>
          <a:stretch/>
        </p:blipFill>
        <p:spPr>
          <a:xfrm>
            <a:off x="5334000" y="1676400"/>
            <a:ext cx="2909288" cy="4953000"/>
          </a:xfrm>
          <a:prstGeom prst="rect">
            <a:avLst/>
          </a:prstGeom>
          <a:ln w="19050">
            <a:solidFill>
              <a:srgbClr val="FFFF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679875" y="3124200"/>
            <a:ext cx="1425526" cy="2438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657600" y="5562600"/>
            <a:ext cx="1752600" cy="10668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 descr="http://www.clker.com/cliparts/W/0/g/a/W/E/map-pin-red-m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566653"/>
            <a:ext cx="152400" cy="24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reeform 19"/>
          <p:cNvSpPr/>
          <p:nvPr/>
        </p:nvSpPr>
        <p:spPr>
          <a:xfrm>
            <a:off x="-152400" y="3030279"/>
            <a:ext cx="552893" cy="492554"/>
          </a:xfrm>
          <a:custGeom>
            <a:avLst/>
            <a:gdLst>
              <a:gd name="connsiteX0" fmla="*/ 265814 w 552893"/>
              <a:gd name="connsiteY0" fmla="*/ 0 h 492554"/>
              <a:gd name="connsiteX1" fmla="*/ 361507 w 552893"/>
              <a:gd name="connsiteY1" fmla="*/ 63795 h 492554"/>
              <a:gd name="connsiteX2" fmla="*/ 414669 w 552893"/>
              <a:gd name="connsiteY2" fmla="*/ 85061 h 492554"/>
              <a:gd name="connsiteX3" fmla="*/ 520995 w 552893"/>
              <a:gd name="connsiteY3" fmla="*/ 180754 h 492554"/>
              <a:gd name="connsiteX4" fmla="*/ 552893 w 552893"/>
              <a:gd name="connsiteY4" fmla="*/ 255181 h 492554"/>
              <a:gd name="connsiteX5" fmla="*/ 531628 w 552893"/>
              <a:gd name="connsiteY5" fmla="*/ 404037 h 492554"/>
              <a:gd name="connsiteX6" fmla="*/ 425302 w 552893"/>
              <a:gd name="connsiteY6" fmla="*/ 457200 h 492554"/>
              <a:gd name="connsiteX7" fmla="*/ 382772 w 552893"/>
              <a:gd name="connsiteY7" fmla="*/ 467833 h 492554"/>
              <a:gd name="connsiteX8" fmla="*/ 31897 w 552893"/>
              <a:gd name="connsiteY8" fmla="*/ 425302 h 492554"/>
              <a:gd name="connsiteX9" fmla="*/ 21265 w 552893"/>
              <a:gd name="connsiteY9" fmla="*/ 382772 h 492554"/>
              <a:gd name="connsiteX10" fmla="*/ 0 w 552893"/>
              <a:gd name="connsiteY10" fmla="*/ 340242 h 492554"/>
              <a:gd name="connsiteX11" fmla="*/ 10632 w 552893"/>
              <a:gd name="connsiteY11" fmla="*/ 74428 h 492554"/>
              <a:gd name="connsiteX12" fmla="*/ 42530 w 552893"/>
              <a:gd name="connsiteY12" fmla="*/ 63795 h 492554"/>
              <a:gd name="connsiteX13" fmla="*/ 244549 w 552893"/>
              <a:gd name="connsiteY13" fmla="*/ 63795 h 49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2893" h="492554">
                <a:moveTo>
                  <a:pt x="265814" y="0"/>
                </a:moveTo>
                <a:cubicBezTo>
                  <a:pt x="297712" y="21265"/>
                  <a:pt x="328222" y="44775"/>
                  <a:pt x="361507" y="63795"/>
                </a:cubicBezTo>
                <a:cubicBezTo>
                  <a:pt x="378078" y="73264"/>
                  <a:pt x="397985" y="75792"/>
                  <a:pt x="414669" y="85061"/>
                </a:cubicBezTo>
                <a:cubicBezTo>
                  <a:pt x="441160" y="99778"/>
                  <a:pt x="512720" y="164203"/>
                  <a:pt x="520995" y="180754"/>
                </a:cubicBezTo>
                <a:cubicBezTo>
                  <a:pt x="547272" y="233308"/>
                  <a:pt x="537248" y="208247"/>
                  <a:pt x="552893" y="255181"/>
                </a:cubicBezTo>
                <a:cubicBezTo>
                  <a:pt x="545805" y="304800"/>
                  <a:pt x="547478" y="356487"/>
                  <a:pt x="531628" y="404037"/>
                </a:cubicBezTo>
                <a:cubicBezTo>
                  <a:pt x="514195" y="456335"/>
                  <a:pt x="465495" y="449161"/>
                  <a:pt x="425302" y="457200"/>
                </a:cubicBezTo>
                <a:cubicBezTo>
                  <a:pt x="410973" y="460066"/>
                  <a:pt x="396949" y="464289"/>
                  <a:pt x="382772" y="467833"/>
                </a:cubicBezTo>
                <a:cubicBezTo>
                  <a:pt x="296600" y="465053"/>
                  <a:pt x="84354" y="547705"/>
                  <a:pt x="31897" y="425302"/>
                </a:cubicBezTo>
                <a:cubicBezTo>
                  <a:pt x="26141" y="411871"/>
                  <a:pt x="26396" y="396455"/>
                  <a:pt x="21265" y="382772"/>
                </a:cubicBezTo>
                <a:cubicBezTo>
                  <a:pt x="15700" y="367931"/>
                  <a:pt x="7088" y="354419"/>
                  <a:pt x="0" y="340242"/>
                </a:cubicBezTo>
                <a:cubicBezTo>
                  <a:pt x="3544" y="251637"/>
                  <a:pt x="-2852" y="162072"/>
                  <a:pt x="10632" y="74428"/>
                </a:cubicBezTo>
                <a:cubicBezTo>
                  <a:pt x="12336" y="63350"/>
                  <a:pt x="31334" y="64304"/>
                  <a:pt x="42530" y="63795"/>
                </a:cubicBezTo>
                <a:cubicBezTo>
                  <a:pt x="109800" y="60737"/>
                  <a:pt x="177209" y="63795"/>
                  <a:pt x="244549" y="6379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-152400" y="5638800"/>
            <a:ext cx="1676400" cy="1066800"/>
          </a:xfrm>
          <a:custGeom>
            <a:avLst/>
            <a:gdLst>
              <a:gd name="connsiteX0" fmla="*/ 265814 w 552893"/>
              <a:gd name="connsiteY0" fmla="*/ 0 h 492554"/>
              <a:gd name="connsiteX1" fmla="*/ 361507 w 552893"/>
              <a:gd name="connsiteY1" fmla="*/ 63795 h 492554"/>
              <a:gd name="connsiteX2" fmla="*/ 414669 w 552893"/>
              <a:gd name="connsiteY2" fmla="*/ 85061 h 492554"/>
              <a:gd name="connsiteX3" fmla="*/ 520995 w 552893"/>
              <a:gd name="connsiteY3" fmla="*/ 180754 h 492554"/>
              <a:gd name="connsiteX4" fmla="*/ 552893 w 552893"/>
              <a:gd name="connsiteY4" fmla="*/ 255181 h 492554"/>
              <a:gd name="connsiteX5" fmla="*/ 531628 w 552893"/>
              <a:gd name="connsiteY5" fmla="*/ 404037 h 492554"/>
              <a:gd name="connsiteX6" fmla="*/ 425302 w 552893"/>
              <a:gd name="connsiteY6" fmla="*/ 457200 h 492554"/>
              <a:gd name="connsiteX7" fmla="*/ 382772 w 552893"/>
              <a:gd name="connsiteY7" fmla="*/ 467833 h 492554"/>
              <a:gd name="connsiteX8" fmla="*/ 31897 w 552893"/>
              <a:gd name="connsiteY8" fmla="*/ 425302 h 492554"/>
              <a:gd name="connsiteX9" fmla="*/ 21265 w 552893"/>
              <a:gd name="connsiteY9" fmla="*/ 382772 h 492554"/>
              <a:gd name="connsiteX10" fmla="*/ 0 w 552893"/>
              <a:gd name="connsiteY10" fmla="*/ 340242 h 492554"/>
              <a:gd name="connsiteX11" fmla="*/ 10632 w 552893"/>
              <a:gd name="connsiteY11" fmla="*/ 74428 h 492554"/>
              <a:gd name="connsiteX12" fmla="*/ 42530 w 552893"/>
              <a:gd name="connsiteY12" fmla="*/ 63795 h 492554"/>
              <a:gd name="connsiteX13" fmla="*/ 244549 w 552893"/>
              <a:gd name="connsiteY13" fmla="*/ 63795 h 492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52893" h="492554">
                <a:moveTo>
                  <a:pt x="265814" y="0"/>
                </a:moveTo>
                <a:cubicBezTo>
                  <a:pt x="297712" y="21265"/>
                  <a:pt x="328222" y="44775"/>
                  <a:pt x="361507" y="63795"/>
                </a:cubicBezTo>
                <a:cubicBezTo>
                  <a:pt x="378078" y="73264"/>
                  <a:pt x="397985" y="75792"/>
                  <a:pt x="414669" y="85061"/>
                </a:cubicBezTo>
                <a:cubicBezTo>
                  <a:pt x="441160" y="99778"/>
                  <a:pt x="512720" y="164203"/>
                  <a:pt x="520995" y="180754"/>
                </a:cubicBezTo>
                <a:cubicBezTo>
                  <a:pt x="547272" y="233308"/>
                  <a:pt x="537248" y="208247"/>
                  <a:pt x="552893" y="255181"/>
                </a:cubicBezTo>
                <a:cubicBezTo>
                  <a:pt x="545805" y="304800"/>
                  <a:pt x="547478" y="356487"/>
                  <a:pt x="531628" y="404037"/>
                </a:cubicBezTo>
                <a:cubicBezTo>
                  <a:pt x="514195" y="456335"/>
                  <a:pt x="465495" y="449161"/>
                  <a:pt x="425302" y="457200"/>
                </a:cubicBezTo>
                <a:cubicBezTo>
                  <a:pt x="410973" y="460066"/>
                  <a:pt x="396949" y="464289"/>
                  <a:pt x="382772" y="467833"/>
                </a:cubicBezTo>
                <a:cubicBezTo>
                  <a:pt x="296600" y="465053"/>
                  <a:pt x="84354" y="547705"/>
                  <a:pt x="31897" y="425302"/>
                </a:cubicBezTo>
                <a:cubicBezTo>
                  <a:pt x="26141" y="411871"/>
                  <a:pt x="26396" y="396455"/>
                  <a:pt x="21265" y="382772"/>
                </a:cubicBezTo>
                <a:cubicBezTo>
                  <a:pt x="15700" y="367931"/>
                  <a:pt x="7088" y="354419"/>
                  <a:pt x="0" y="340242"/>
                </a:cubicBezTo>
                <a:cubicBezTo>
                  <a:pt x="3544" y="251637"/>
                  <a:pt x="-2852" y="162072"/>
                  <a:pt x="10632" y="74428"/>
                </a:cubicBezTo>
                <a:cubicBezTo>
                  <a:pt x="12336" y="63350"/>
                  <a:pt x="31334" y="64304"/>
                  <a:pt x="42530" y="63795"/>
                </a:cubicBezTo>
                <a:cubicBezTo>
                  <a:pt x="109800" y="60737"/>
                  <a:pt x="177209" y="63795"/>
                  <a:pt x="244549" y="63795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010400" y="3657600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Brussels Hill</a:t>
            </a:r>
            <a:endParaRPr lang="en-US" sz="14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6934200" y="4343400"/>
            <a:ext cx="1295400" cy="461665"/>
            <a:chOff x="6934200" y="4343400"/>
            <a:chExt cx="1295400" cy="461665"/>
          </a:xfrm>
        </p:grpSpPr>
        <p:sp>
          <p:nvSpPr>
            <p:cNvPr id="2" name="TextBox 1"/>
            <p:cNvSpPr txBox="1"/>
            <p:nvPr/>
          </p:nvSpPr>
          <p:spPr>
            <a:xfrm>
              <a:off x="7315200" y="4343400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Silurian 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dolomite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6934200" y="4419600"/>
              <a:ext cx="457200" cy="762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6781800" y="6019800"/>
            <a:ext cx="1219200" cy="646331"/>
            <a:chOff x="6781800" y="6019800"/>
            <a:chExt cx="1219200" cy="646331"/>
          </a:xfrm>
        </p:grpSpPr>
        <p:sp>
          <p:nvSpPr>
            <p:cNvPr id="26" name="TextBox 25"/>
            <p:cNvSpPr txBox="1"/>
            <p:nvPr/>
          </p:nvSpPr>
          <p:spPr>
            <a:xfrm>
              <a:off x="7086600" y="6019800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</a:rPr>
                <a:t>Devonian</a:t>
              </a:r>
            </a:p>
            <a:p>
              <a:r>
                <a:rPr lang="en-US" sz="1200" dirty="0">
                  <a:solidFill>
                    <a:schemeClr val="accent1">
                      <a:lumMod val="50000"/>
                    </a:schemeClr>
                  </a:solidFill>
                </a:rPr>
                <a:t>d</a:t>
              </a:r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</a:rPr>
                <a:t>olomite and shale</a:t>
              </a:r>
              <a:endParaRPr lang="en-US" sz="1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6781800" y="6172200"/>
              <a:ext cx="381000" cy="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5334000" y="1900535"/>
            <a:ext cx="2895600" cy="4352330"/>
            <a:chOff x="5334000" y="1900535"/>
            <a:chExt cx="2895600" cy="4352330"/>
          </a:xfrm>
        </p:grpSpPr>
        <p:grpSp>
          <p:nvGrpSpPr>
            <p:cNvPr id="55" name="Group 54"/>
            <p:cNvGrpSpPr/>
            <p:nvPr/>
          </p:nvGrpSpPr>
          <p:grpSpPr>
            <a:xfrm>
              <a:off x="5334000" y="5029200"/>
              <a:ext cx="990600" cy="1223665"/>
              <a:chOff x="5334000" y="5029200"/>
              <a:chExt cx="990600" cy="12236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5334000" y="5791200"/>
                <a:ext cx="99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Ordovician</a:t>
                </a:r>
              </a:p>
              <a:p>
                <a:r>
                  <a:rPr lang="en-US" sz="12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Maquoketa</a:t>
                </a:r>
                <a:endParaRPr lang="en-US" sz="12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H="1">
                <a:off x="5943600" y="5029200"/>
                <a:ext cx="152400" cy="838200"/>
              </a:xfrm>
              <a:prstGeom prst="line">
                <a:avLst/>
              </a:pr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5791200" y="4114800"/>
              <a:ext cx="990600" cy="537865"/>
              <a:chOff x="5791200" y="4114800"/>
              <a:chExt cx="990600" cy="537865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5791200" y="4191000"/>
                <a:ext cx="99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Ordovician</a:t>
                </a:r>
              </a:p>
              <a:p>
                <a:r>
                  <a:rPr lang="en-US" sz="1200" dirty="0" err="1" smtClean="0">
                    <a:solidFill>
                      <a:schemeClr val="accent1">
                        <a:lumMod val="50000"/>
                      </a:schemeClr>
                    </a:solidFill>
                  </a:rPr>
                  <a:t>Sinnipee</a:t>
                </a:r>
                <a:endParaRPr lang="en-US" sz="12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6172200" y="4114800"/>
                <a:ext cx="0" cy="152400"/>
              </a:xfrm>
              <a:prstGeom prst="line">
                <a:avLst/>
              </a:pr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>
              <a:off x="6553200" y="2510135"/>
              <a:ext cx="1219200" cy="461665"/>
              <a:chOff x="6553200" y="2510135"/>
              <a:chExt cx="1219200" cy="461665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6781800" y="2510135"/>
                <a:ext cx="990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Ordovician</a:t>
                </a:r>
              </a:p>
              <a:p>
                <a:r>
                  <a:rPr lang="en-US" sz="12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St. Peter</a:t>
                </a:r>
                <a:endParaRPr lang="en-US" sz="12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43" name="Straight Connector 42"/>
              <p:cNvCxnSpPr/>
              <p:nvPr/>
            </p:nvCxnSpPr>
            <p:spPr>
              <a:xfrm flipH="1">
                <a:off x="6553200" y="2667000"/>
                <a:ext cx="304800" cy="304800"/>
              </a:xfrm>
              <a:prstGeom prst="line">
                <a:avLst/>
              </a:pr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/>
            <p:cNvGrpSpPr/>
            <p:nvPr/>
          </p:nvGrpSpPr>
          <p:grpSpPr>
            <a:xfrm>
              <a:off x="6629400" y="1900535"/>
              <a:ext cx="1600200" cy="766465"/>
              <a:chOff x="6629400" y="1900535"/>
              <a:chExt cx="1600200" cy="766465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6781800" y="1900535"/>
                <a:ext cx="1447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Ordovician</a:t>
                </a:r>
              </a:p>
              <a:p>
                <a:r>
                  <a:rPr lang="en-US" sz="1200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Prairie du </a:t>
                </a:r>
                <a:r>
                  <a:rPr lang="en-US" sz="1200" dirty="0" err="1" smtClean="0">
                    <a:solidFill>
                      <a:schemeClr val="accent1">
                        <a:lumMod val="50000"/>
                      </a:schemeClr>
                    </a:solidFill>
                  </a:rPr>
                  <a:t>Chien</a:t>
                </a:r>
                <a:endParaRPr lang="en-US" sz="1200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 flipH="1">
                <a:off x="6629400" y="2133600"/>
                <a:ext cx="228600" cy="533400"/>
              </a:xfrm>
              <a:prstGeom prst="line">
                <a:avLst/>
              </a:prstGeom>
              <a:ln w="190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Group 59"/>
          <p:cNvGrpSpPr/>
          <p:nvPr/>
        </p:nvGrpSpPr>
        <p:grpSpPr>
          <a:xfrm>
            <a:off x="6400800" y="1676400"/>
            <a:ext cx="2286000" cy="914400"/>
            <a:chOff x="6400800" y="1676400"/>
            <a:chExt cx="2286000" cy="914400"/>
          </a:xfrm>
        </p:grpSpPr>
        <p:sp>
          <p:nvSpPr>
            <p:cNvPr id="50" name="TextBox 49"/>
            <p:cNvSpPr txBox="1"/>
            <p:nvPr/>
          </p:nvSpPr>
          <p:spPr>
            <a:xfrm>
              <a:off x="6629400" y="1676400"/>
              <a:ext cx="2057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1">
                      <a:lumMod val="50000"/>
                    </a:schemeClr>
                  </a:solidFill>
                </a:rPr>
                <a:t>Cambrian sandstone</a:t>
              </a:r>
              <a:endParaRPr lang="en-US" sz="12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 flipH="1">
              <a:off x="6400800" y="1905000"/>
              <a:ext cx="381000" cy="685800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695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38200"/>
            <a:ext cx="4800600" cy="594876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8381260" cy="1054394"/>
          </a:xfrm>
        </p:spPr>
        <p:txBody>
          <a:bodyPr/>
          <a:lstStyle/>
          <a:p>
            <a:r>
              <a:rPr lang="en-US" dirty="0" smtClean="0"/>
              <a:t>bedrock stratigraphy</a:t>
            </a:r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1676400" y="1143000"/>
            <a:ext cx="6855372" cy="2133600"/>
            <a:chOff x="1676400" y="1143000"/>
            <a:chExt cx="6855372" cy="2133600"/>
          </a:xfrm>
        </p:grpSpPr>
        <p:grpSp>
          <p:nvGrpSpPr>
            <p:cNvPr id="33" name="Group 32"/>
            <p:cNvGrpSpPr/>
            <p:nvPr/>
          </p:nvGrpSpPr>
          <p:grpSpPr>
            <a:xfrm>
              <a:off x="1676400" y="1219200"/>
              <a:ext cx="3657600" cy="1066800"/>
              <a:chOff x="1676400" y="1219200"/>
              <a:chExt cx="3657600" cy="10668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1676400" y="1600200"/>
                <a:ext cx="1219200" cy="685800"/>
              </a:xfrm>
              <a:prstGeom prst="rect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 flipV="1">
                <a:off x="2895600" y="1219200"/>
                <a:ext cx="2438400" cy="38100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>
              <a:off x="4953000" y="1143000"/>
              <a:ext cx="3578772" cy="2133600"/>
              <a:chOff x="4953000" y="1143000"/>
              <a:chExt cx="3578772" cy="213360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4953000" y="1143000"/>
                <a:ext cx="3578772" cy="2133600"/>
                <a:chOff x="4953000" y="1143000"/>
                <a:chExt cx="3578772" cy="2133600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885" t="4680" r="20977" b="8275"/>
                <a:stretch/>
              </p:blipFill>
              <p:spPr>
                <a:xfrm>
                  <a:off x="5410200" y="1219200"/>
                  <a:ext cx="3121572" cy="1954926"/>
                </a:xfrm>
                <a:prstGeom prst="rect">
                  <a:avLst/>
                </a:prstGeom>
              </p:spPr>
            </p:pic>
            <p:grpSp>
              <p:nvGrpSpPr>
                <p:cNvPr id="34" name="Group 33"/>
                <p:cNvGrpSpPr/>
                <p:nvPr/>
              </p:nvGrpSpPr>
              <p:grpSpPr>
                <a:xfrm>
                  <a:off x="4953000" y="1143000"/>
                  <a:ext cx="533400" cy="2133600"/>
                  <a:chOff x="4953000" y="1143000"/>
                  <a:chExt cx="533400" cy="2133600"/>
                </a:xfrm>
              </p:grpSpPr>
              <p:sp>
                <p:nvSpPr>
                  <p:cNvPr id="14" name="TextBox 13"/>
                  <p:cNvSpPr txBox="1"/>
                  <p:nvPr/>
                </p:nvSpPr>
                <p:spPr>
                  <a:xfrm rot="16200000">
                    <a:off x="4245233" y="2003167"/>
                    <a:ext cx="19372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 smtClean="0"/>
                      <a:t>Silurian</a:t>
                    </a:r>
                    <a:endParaRPr lang="en-US" dirty="0"/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4953000" y="2999601"/>
                    <a:ext cx="5334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 smtClean="0"/>
                      <a:t>444</a:t>
                    </a:r>
                    <a:endParaRPr lang="en-US" sz="1200" dirty="0"/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4953000" y="1143000"/>
                    <a:ext cx="533400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 smtClean="0">
                        <a:solidFill>
                          <a:schemeClr val="bg1"/>
                        </a:solidFill>
                      </a:rPr>
                      <a:t>416</a:t>
                    </a:r>
                    <a:endParaRPr lang="en-US" sz="1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8" name="Right Brace 17"/>
              <p:cNvSpPr/>
              <p:nvPr/>
            </p:nvSpPr>
            <p:spPr>
              <a:xfrm>
                <a:off x="7010400" y="2362200"/>
                <a:ext cx="152400" cy="457200"/>
              </a:xfrm>
              <a:prstGeom prst="rightBrac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086600" y="2438400"/>
                <a:ext cx="9144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 smtClean="0">
                    <a:solidFill>
                      <a:schemeClr val="accent6"/>
                    </a:solidFill>
                  </a:rPr>
                  <a:t>Burnt Bluff</a:t>
                </a:r>
                <a:endParaRPr lang="en-US" sz="1200" dirty="0">
                  <a:solidFill>
                    <a:schemeClr val="accent6"/>
                  </a:solidFill>
                </a:endParaRP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6019800" y="2362200"/>
            <a:ext cx="990600" cy="762000"/>
          </a:xfrm>
          <a:prstGeom prst="rect">
            <a:avLst/>
          </a:prstGeom>
          <a:solidFill>
            <a:srgbClr val="FF9900">
              <a:alpha val="27843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334000" y="33528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</a:rPr>
              <a:t>No salt beds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86200"/>
            <a:ext cx="4191000" cy="314325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953000" y="6519446"/>
            <a:ext cx="396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Hwy 57 Kewaunee/Door County Line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524000" y="3657600"/>
            <a:ext cx="3429000" cy="2286000"/>
            <a:chOff x="1524000" y="3657600"/>
            <a:chExt cx="3429000" cy="2286000"/>
          </a:xfrm>
        </p:grpSpPr>
        <p:grpSp>
          <p:nvGrpSpPr>
            <p:cNvPr id="12" name="Group 11"/>
            <p:cNvGrpSpPr/>
            <p:nvPr/>
          </p:nvGrpSpPr>
          <p:grpSpPr>
            <a:xfrm>
              <a:off x="1524000" y="3657600"/>
              <a:ext cx="1143000" cy="2286000"/>
              <a:chOff x="1524000" y="3657600"/>
              <a:chExt cx="1143000" cy="228600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1524000" y="4114800"/>
                <a:ext cx="228600" cy="685800"/>
              </a:xfrm>
              <a:prstGeom prst="rect">
                <a:avLst/>
              </a:prstGeom>
              <a:solidFill>
                <a:srgbClr val="FF6600">
                  <a:alpha val="27843"/>
                </a:srgbClr>
              </a:solidFill>
              <a:ln w="1905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524000" y="5181600"/>
                <a:ext cx="228600" cy="304800"/>
              </a:xfrm>
              <a:prstGeom prst="rect">
                <a:avLst/>
              </a:prstGeom>
              <a:solidFill>
                <a:srgbClr val="FF6600">
                  <a:alpha val="27843"/>
                </a:srgbClr>
              </a:solidFill>
              <a:ln w="1905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752600" y="4800600"/>
                <a:ext cx="533400" cy="228600"/>
              </a:xfrm>
              <a:prstGeom prst="rect">
                <a:avLst/>
              </a:prstGeom>
              <a:solidFill>
                <a:srgbClr val="FF6600">
                  <a:alpha val="27843"/>
                </a:srgbClr>
              </a:solidFill>
              <a:ln w="1905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752600" y="3657600"/>
                <a:ext cx="533400" cy="457200"/>
              </a:xfrm>
              <a:prstGeom prst="rect">
                <a:avLst/>
              </a:prstGeom>
              <a:solidFill>
                <a:srgbClr val="FF6600">
                  <a:alpha val="27843"/>
                </a:srgbClr>
              </a:solidFill>
              <a:ln w="1905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2286000" y="5410200"/>
                <a:ext cx="381000" cy="76200"/>
              </a:xfrm>
              <a:prstGeom prst="rect">
                <a:avLst/>
              </a:prstGeom>
              <a:solidFill>
                <a:srgbClr val="FF6600">
                  <a:alpha val="27843"/>
                </a:srgbClr>
              </a:solidFill>
              <a:ln w="1905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752600" y="5486400"/>
                <a:ext cx="533400" cy="164592"/>
              </a:xfrm>
              <a:prstGeom prst="rect">
                <a:avLst/>
              </a:prstGeom>
              <a:solidFill>
                <a:srgbClr val="FF6600">
                  <a:alpha val="27843"/>
                </a:srgbClr>
              </a:solidFill>
              <a:ln w="1905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752600" y="5791200"/>
                <a:ext cx="533400" cy="152400"/>
              </a:xfrm>
              <a:prstGeom prst="rect">
                <a:avLst/>
              </a:prstGeom>
              <a:solidFill>
                <a:srgbClr val="FF6600">
                  <a:alpha val="27843"/>
                </a:srgbClr>
              </a:solidFill>
              <a:ln w="1905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3810000" y="4648200"/>
              <a:ext cx="1143000" cy="523220"/>
            </a:xfrm>
            <a:prstGeom prst="rect">
              <a:avLst/>
            </a:prstGeom>
            <a:noFill/>
            <a:ln>
              <a:solidFill>
                <a:srgbClr val="FF66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Sandstone</a:t>
              </a:r>
            </a:p>
            <a:p>
              <a:r>
                <a:rPr lang="en-US" sz="1400" dirty="0" smtClean="0"/>
                <a:t>occurrences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5549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Google Earth image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Brussels hill site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40420" y="556243"/>
            <a:ext cx="6617580" cy="5463557"/>
            <a:chOff x="0" y="0"/>
            <a:chExt cx="2998803" cy="24757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95" t="5434" r="30366" b="14403"/>
            <a:stretch/>
          </p:blipFill>
          <p:spPr bwMode="auto">
            <a:xfrm>
              <a:off x="0" y="0"/>
              <a:ext cx="2950234" cy="2475781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1699404" y="2118679"/>
              <a:ext cx="1299399" cy="247103"/>
              <a:chOff x="0" y="22460"/>
              <a:chExt cx="1299399" cy="247103"/>
            </a:xfrm>
          </p:grpSpPr>
          <p:sp>
            <p:nvSpPr>
              <p:cNvPr id="12" name="Left Bracket 11"/>
              <p:cNvSpPr/>
              <p:nvPr/>
            </p:nvSpPr>
            <p:spPr>
              <a:xfrm rot="16200000">
                <a:off x="472210" y="-309204"/>
                <a:ext cx="105892" cy="1050311"/>
              </a:xfrm>
              <a:prstGeom prst="leftBracket">
                <a:avLst>
                  <a:gd name="adj" fmla="val 0"/>
                </a:avLst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flipV="1">
                <a:off x="263431" y="190280"/>
                <a:ext cx="0" cy="7928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527709" y="190280"/>
                <a:ext cx="0" cy="79283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786701" y="190280"/>
                <a:ext cx="0" cy="7874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 Box 2"/>
              <p:cNvSpPr txBox="1">
                <a:spLocks noChangeArrowheads="1"/>
              </p:cNvSpPr>
              <p:nvPr/>
            </p:nvSpPr>
            <p:spPr bwMode="auto">
              <a:xfrm>
                <a:off x="776130" y="22460"/>
                <a:ext cx="523269" cy="1249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solidFill>
                      <a:srgbClr val="FFFF00"/>
                    </a:solidFill>
                    <a:effectLst/>
                    <a:latin typeface="Calibri"/>
                    <a:ea typeface="Times New Roman"/>
                    <a:cs typeface="Times New Roman"/>
                  </a:rPr>
                  <a:t>2 mi</a:t>
                </a:r>
                <a:endParaRPr lang="en-US" sz="1600" dirty="0">
                  <a:effectLst/>
                  <a:latin typeface="Calibri"/>
                  <a:ea typeface="Times New Roman"/>
                  <a:cs typeface="Times New Roman"/>
                </a:endParaRPr>
              </a:p>
            </p:txBody>
          </p:sp>
        </p:grpSp>
        <p:cxnSp>
          <p:nvCxnSpPr>
            <p:cNvPr id="10" name="Straight Arrow Connector 9"/>
            <p:cNvCxnSpPr/>
            <p:nvPr/>
          </p:nvCxnSpPr>
          <p:spPr>
            <a:xfrm flipV="1">
              <a:off x="2803585" y="60385"/>
              <a:ext cx="0" cy="215659"/>
            </a:xfrm>
            <a:prstGeom prst="straightConnector1">
              <a:avLst/>
            </a:prstGeom>
            <a:ln w="127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2673892" y="275984"/>
              <a:ext cx="258444" cy="124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dirty="0">
                  <a:solidFill>
                    <a:srgbClr val="FFFF00"/>
                  </a:solidFill>
                  <a:effectLst/>
                  <a:latin typeface="Calibri"/>
                  <a:ea typeface="Times New Roman"/>
                  <a:cs typeface="Times New Roman"/>
                </a:rPr>
                <a:t>N</a:t>
              </a:r>
              <a:endParaRPr lang="en-US" sz="1400" dirty="0">
                <a:effectLst/>
                <a:latin typeface="Calibri"/>
                <a:ea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06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errain - Google Maps - Google Chrome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7" t="11675" r="24625" b="2007"/>
          <a:stretch/>
        </p:blipFill>
        <p:spPr>
          <a:ln>
            <a:solidFill>
              <a:schemeClr val="bg1"/>
            </a:solidFill>
          </a:ln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Google Terrain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500" dirty="0" smtClean="0"/>
              <a:t>Topographic </a:t>
            </a:r>
            <a:r>
              <a:rPr lang="en-US" dirty="0" smtClean="0"/>
              <a:t>signature</a:t>
            </a:r>
            <a:endParaRPr lang="en-US" dirty="0"/>
          </a:p>
        </p:txBody>
      </p:sp>
      <p:pic>
        <p:nvPicPr>
          <p:cNvPr id="6" name="Picture Placeholder 4" descr="Terrain - Google Maps - Google Chrome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7" t="20125" r="65438" b="60409"/>
          <a:stretch/>
        </p:blipFill>
        <p:spPr>
          <a:xfrm>
            <a:off x="152400" y="152400"/>
            <a:ext cx="1371600" cy="1477925"/>
          </a:xfrm>
          <a:prstGeom prst="rect">
            <a:avLst/>
          </a:prstGeom>
          <a:ln>
            <a:noFill/>
          </a:ln>
        </p:spPr>
      </p:pic>
      <p:sp>
        <p:nvSpPr>
          <p:cNvPr id="8" name="Left Bracket 7"/>
          <p:cNvSpPr/>
          <p:nvPr/>
        </p:nvSpPr>
        <p:spPr>
          <a:xfrm rot="16200000">
            <a:off x="953120" y="114300"/>
            <a:ext cx="76200" cy="609600"/>
          </a:xfrm>
          <a:prstGeom prst="leftBracket">
            <a:avLst>
              <a:gd name="adj" fmla="val 0"/>
            </a:avLst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6200" y="287179"/>
            <a:ext cx="8388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chemeClr val="accent5"/>
                </a:solidFill>
                <a:latin typeface="Calibri"/>
                <a:ea typeface="Times New Roman"/>
                <a:cs typeface="Times New Roman"/>
              </a:rPr>
              <a:t>1 mi</a:t>
            </a:r>
            <a:endParaRPr lang="en-US" sz="1600" dirty="0">
              <a:solidFill>
                <a:schemeClr val="accent5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458399" y="362416"/>
            <a:ext cx="0" cy="47591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172200" y="838200"/>
            <a:ext cx="5703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N</a:t>
            </a:r>
            <a:endParaRPr lang="en-US" sz="1400" dirty="0">
              <a:solidFill>
                <a:srgbClr val="FF0000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3728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Google terrain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500" dirty="0" smtClean="0"/>
              <a:t>Topographic</a:t>
            </a:r>
            <a:r>
              <a:rPr lang="en-US" sz="1400" dirty="0" smtClean="0"/>
              <a:t> </a:t>
            </a:r>
            <a:r>
              <a:rPr lang="en-US" dirty="0" smtClean="0"/>
              <a:t>signature</a:t>
            </a:r>
            <a:endParaRPr lang="en-US" dirty="0"/>
          </a:p>
        </p:txBody>
      </p:sp>
      <p:pic>
        <p:nvPicPr>
          <p:cNvPr id="5" name="Picture Placeholder 4" descr="Terrain - Google Maps - Google Chrome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059" t="30745" r="32441" b="27928"/>
          <a:stretch/>
        </p:blipFill>
        <p:spPr>
          <a:xfrm>
            <a:off x="152400" y="152401"/>
            <a:ext cx="6726072" cy="4337712"/>
          </a:xfrm>
          <a:ln>
            <a:solidFill>
              <a:schemeClr val="bg1"/>
            </a:solidFill>
          </a:ln>
        </p:spPr>
      </p:pic>
      <p:sp>
        <p:nvSpPr>
          <p:cNvPr id="8" name="Left Bracket 7"/>
          <p:cNvSpPr/>
          <p:nvPr/>
        </p:nvSpPr>
        <p:spPr>
          <a:xfrm rot="16200000">
            <a:off x="1795463" y="-347663"/>
            <a:ext cx="85725" cy="1543050"/>
          </a:xfrm>
          <a:prstGeom prst="leftBracket">
            <a:avLst>
              <a:gd name="adj" fmla="val 0"/>
            </a:avLst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75528" y="287179"/>
            <a:ext cx="9436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chemeClr val="accent5"/>
                </a:solidFill>
                <a:latin typeface="Calibri"/>
                <a:ea typeface="Times New Roman"/>
                <a:cs typeface="Times New Roman"/>
              </a:rPr>
              <a:t>5000 </a:t>
            </a:r>
            <a:r>
              <a:rPr lang="en-US" sz="1000" dirty="0" err="1" smtClean="0">
                <a:solidFill>
                  <a:schemeClr val="accent5"/>
                </a:solidFill>
                <a:latin typeface="Calibri"/>
                <a:ea typeface="Times New Roman"/>
                <a:cs typeface="Times New Roman"/>
              </a:rPr>
              <a:t>ft</a:t>
            </a:r>
            <a:endParaRPr lang="en-US" sz="1600" dirty="0">
              <a:solidFill>
                <a:schemeClr val="accent5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" y="4633885"/>
            <a:ext cx="9144000" cy="25289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5800" y="4800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48006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7086600" y="4191000"/>
            <a:ext cx="1752600" cy="457200"/>
          </a:xfrm>
          <a:prstGeom prst="rect">
            <a:avLst/>
          </a:prstGeom>
        </p:spPr>
        <p:txBody>
          <a:bodyPr vert="horz" lIns="91440" tIns="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None/>
              <a:defRPr sz="1400" kern="1200" spc="1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12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10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None/>
              <a:defRPr sz="9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00"/>
                </a:solidFill>
              </a:rPr>
              <a:t>Along County Road K</a:t>
            </a:r>
            <a:endParaRPr lang="en-US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305800" y="5181600"/>
            <a:ext cx="533400" cy="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82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534599" y="210016"/>
            <a:ext cx="0" cy="47591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6248400" y="685800"/>
            <a:ext cx="57031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0" vert="horz" wrap="square" lIns="91440" tIns="45720" rIns="91440" bIns="45720" anchor="t" anchorCtr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000" b="1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rPr>
              <a:t>N</a:t>
            </a:r>
            <a:endParaRPr lang="en-US" sz="1400" dirty="0">
              <a:solidFill>
                <a:srgbClr val="FF0000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010400" y="5943600"/>
            <a:ext cx="0" cy="38100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676401"/>
            <a:ext cx="4953001" cy="4953000"/>
          </a:xfrm>
        </p:spPr>
        <p:txBody>
          <a:bodyPr>
            <a:normAutofit/>
          </a:bodyPr>
          <a:lstStyle/>
          <a:p>
            <a:r>
              <a:rPr lang="en-US" dirty="0" smtClean="0"/>
              <a:t>Rock Elm; Pierce County</a:t>
            </a:r>
          </a:p>
          <a:p>
            <a:pPr lvl="1"/>
            <a:r>
              <a:rPr lang="en-US" dirty="0" smtClean="0"/>
              <a:t>~6 km</a:t>
            </a:r>
          </a:p>
          <a:p>
            <a:pPr lvl="1"/>
            <a:r>
              <a:rPr lang="en-US" dirty="0" smtClean="0"/>
              <a:t>Paleozoic sedimentary</a:t>
            </a:r>
          </a:p>
          <a:p>
            <a:pPr lvl="1"/>
            <a:r>
              <a:rPr lang="en-US" dirty="0" smtClean="0"/>
              <a:t>&lt; 500 Ma</a:t>
            </a:r>
          </a:p>
          <a:p>
            <a:pPr lvl="1"/>
            <a:r>
              <a:rPr lang="en-US" dirty="0" smtClean="0"/>
              <a:t>Identified PMs in quartz</a:t>
            </a:r>
          </a:p>
          <a:p>
            <a:pPr lvl="1"/>
            <a:r>
              <a:rPr lang="en-US" dirty="0" smtClean="0"/>
              <a:t>No shatter cones or confirmed PDFs</a:t>
            </a:r>
          </a:p>
          <a:p>
            <a:pPr lvl="2"/>
            <a:r>
              <a:rPr lang="en-US" dirty="0" smtClean="0"/>
              <a:t>French et al. (2004), </a:t>
            </a:r>
            <a:r>
              <a:rPr lang="en-US" i="1" dirty="0" smtClean="0"/>
              <a:t>GSA Bulletin</a:t>
            </a:r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Glover Bluff; Waushara County</a:t>
            </a:r>
          </a:p>
          <a:p>
            <a:pPr lvl="1"/>
            <a:r>
              <a:rPr lang="en-US" dirty="0" smtClean="0"/>
              <a:t>~8 km</a:t>
            </a:r>
          </a:p>
          <a:p>
            <a:pPr lvl="1"/>
            <a:r>
              <a:rPr lang="en-US" dirty="0" smtClean="0"/>
              <a:t>Cambrian sandstone and Ordovician dolomite</a:t>
            </a:r>
          </a:p>
          <a:p>
            <a:pPr lvl="1"/>
            <a:r>
              <a:rPr lang="en-US" dirty="0" smtClean="0"/>
              <a:t>&lt; 500 Ma</a:t>
            </a:r>
          </a:p>
          <a:p>
            <a:pPr lvl="1"/>
            <a:r>
              <a:rPr lang="en-US" dirty="0" smtClean="0"/>
              <a:t>Well-developed shatter cones</a:t>
            </a:r>
          </a:p>
          <a:p>
            <a:pPr lvl="2"/>
            <a:r>
              <a:rPr lang="en-US" dirty="0" smtClean="0"/>
              <a:t>Read (1983), </a:t>
            </a:r>
            <a:r>
              <a:rPr lang="en-US" i="1" dirty="0" err="1" smtClean="0"/>
              <a:t>Meteoritics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Known Impact structures in Wisconsin</a:t>
            </a:r>
            <a:endParaRPr lang="en-US" sz="2800" dirty="0"/>
          </a:p>
        </p:txBody>
      </p:sp>
      <p:sp>
        <p:nvSpPr>
          <p:cNvPr id="5" name="AutoShape 2" descr="http://www.clker.com/cliparts/g/R/z/I/u/o/map-pi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ttp://www.clker.com/cliparts/g/R/z/I/u/o/map-pin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257800" y="1371600"/>
            <a:ext cx="3694177" cy="3939236"/>
            <a:chOff x="3555186" y="2004364"/>
            <a:chExt cx="3694177" cy="39392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53" t="15595" r="5724" b="26965"/>
            <a:stretch/>
          </p:blipFill>
          <p:spPr>
            <a:xfrm>
              <a:off x="3555186" y="2004364"/>
              <a:ext cx="3694177" cy="39392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55" name="Picture 7" descr="http://www.clker.com/cliparts/W/0/g/a/W/E/map-pin-red-md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91269">
              <a:off x="5509846" y="4279860"/>
              <a:ext cx="124731" cy="199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 descr="http://www.clker.com/cliparts/W/0/g/a/W/E/map-pin-red-md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520000">
              <a:off x="3861894" y="3672053"/>
              <a:ext cx="127879" cy="204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6" t="10431" r="68847" b="75855"/>
            <a:stretch/>
          </p:blipFill>
          <p:spPr>
            <a:xfrm>
              <a:off x="3555186" y="2057400"/>
              <a:ext cx="533400" cy="6357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3" t="13311" r="69275" b="77348"/>
            <a:stretch/>
          </p:blipFill>
          <p:spPr>
            <a:xfrm>
              <a:off x="3581400" y="5455365"/>
              <a:ext cx="1149379" cy="488235"/>
            </a:xfrm>
            <a:prstGeom prst="rect">
              <a:avLst/>
            </a:prstGeom>
          </p:spPr>
        </p:pic>
      </p:grpSp>
      <p:sp>
        <p:nvSpPr>
          <p:cNvPr id="15" name="Text Placeholder 2"/>
          <p:cNvSpPr txBox="1">
            <a:spLocks/>
          </p:cNvSpPr>
          <p:nvPr/>
        </p:nvSpPr>
        <p:spPr>
          <a:xfrm>
            <a:off x="5105400" y="5334000"/>
            <a:ext cx="3886200" cy="1447800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400" dirty="0" smtClean="0">
                <a:solidFill>
                  <a:schemeClr val="accent1"/>
                </a:solidFill>
              </a:rPr>
              <a:t>“The distribution of diamonds and </a:t>
            </a:r>
            <a:r>
              <a:rPr lang="en-US" sz="1400" dirty="0" err="1" smtClean="0">
                <a:solidFill>
                  <a:schemeClr val="accent1"/>
                </a:solidFill>
              </a:rPr>
              <a:t>kimberlite</a:t>
            </a:r>
            <a:r>
              <a:rPr lang="en-US" sz="1400" dirty="0" smtClean="0">
                <a:solidFill>
                  <a:schemeClr val="accent1"/>
                </a:solidFill>
              </a:rPr>
              <a:t> </a:t>
            </a:r>
            <a:r>
              <a:rPr lang="en-US" sz="1400" dirty="0" err="1" smtClean="0">
                <a:solidFill>
                  <a:schemeClr val="accent1"/>
                </a:solidFill>
              </a:rPr>
              <a:t>diatremes</a:t>
            </a:r>
            <a:r>
              <a:rPr lang="en-US" sz="1400" dirty="0" smtClean="0">
                <a:solidFill>
                  <a:schemeClr val="accent1"/>
                </a:solidFill>
              </a:rPr>
              <a:t> as well as disturbances possibly formed by meteorite impacts” from </a:t>
            </a:r>
            <a:r>
              <a:rPr lang="en-US" sz="1400" dirty="0" err="1" smtClean="0">
                <a:solidFill>
                  <a:schemeClr val="accent1"/>
                </a:solidFill>
              </a:rPr>
              <a:t>Dott</a:t>
            </a:r>
            <a:r>
              <a:rPr lang="en-US" sz="1400" dirty="0" smtClean="0">
                <a:solidFill>
                  <a:schemeClr val="accent1"/>
                </a:solidFill>
              </a:rPr>
              <a:t>, Jr. &amp; </a:t>
            </a:r>
            <a:r>
              <a:rPr lang="en-US" sz="1400" dirty="0" err="1" smtClean="0">
                <a:solidFill>
                  <a:schemeClr val="accent1"/>
                </a:solidFill>
              </a:rPr>
              <a:t>Attig</a:t>
            </a:r>
            <a:r>
              <a:rPr lang="en-US" sz="1400" dirty="0" smtClean="0">
                <a:solidFill>
                  <a:schemeClr val="accent1"/>
                </a:solidFill>
              </a:rPr>
              <a:t> (2004), </a:t>
            </a:r>
            <a:r>
              <a:rPr lang="en-US" sz="1400" i="1" dirty="0" smtClean="0">
                <a:solidFill>
                  <a:schemeClr val="accent1"/>
                </a:solidFill>
              </a:rPr>
              <a:t>Roadside Geology of Wisconsin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"/>
          <a:stretch/>
        </p:blipFill>
        <p:spPr>
          <a:xfrm>
            <a:off x="152400" y="152400"/>
            <a:ext cx="8839200" cy="656229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85800" y="914400"/>
            <a:ext cx="3200400" cy="3810000"/>
            <a:chOff x="685800" y="914400"/>
            <a:chExt cx="3200400" cy="381000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143000" y="914400"/>
              <a:ext cx="2743200" cy="327660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90600" y="1143000"/>
              <a:ext cx="2743200" cy="327660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85800" y="1447800"/>
              <a:ext cx="2743200" cy="327660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5486400" y="304800"/>
            <a:ext cx="1219200" cy="152400"/>
            <a:chOff x="5486400" y="304800"/>
            <a:chExt cx="1219200" cy="1524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5486400" y="304800"/>
              <a:ext cx="12192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486400" y="457200"/>
              <a:ext cx="1219200" cy="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400800" y="1524000"/>
            <a:ext cx="2209800" cy="990600"/>
            <a:chOff x="6400800" y="1524000"/>
            <a:chExt cx="2209800" cy="990600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6400800" y="1524000"/>
              <a:ext cx="2209800" cy="60960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553200" y="1905000"/>
              <a:ext cx="2057400" cy="609600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145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Grid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3214</TotalTime>
  <Words>385</Words>
  <Application>Microsoft Office PowerPoint</Application>
  <PresentationFormat>On-screen Show (4:3)</PresentationFormat>
  <Paragraphs>126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Wingdings 2</vt:lpstr>
      <vt:lpstr>Wingdings</vt:lpstr>
      <vt:lpstr>Calibri</vt:lpstr>
      <vt:lpstr>Franklin Gothic Medium</vt:lpstr>
      <vt:lpstr>Times New Roman</vt:lpstr>
      <vt:lpstr>Grid</vt:lpstr>
      <vt:lpstr>A PREVIOUSLY UNRECOGNIZED IMPACT STRUCTURE AT BRUSSELS HILL, DOOR COUNTY, WISCONSIN: BRECCIATION AND SHOCK-METAMORPHIC FEATURES</vt:lpstr>
      <vt:lpstr>Location of Brussels Hill  Brussels, WIsconsin</vt:lpstr>
      <vt:lpstr>Geologic setting</vt:lpstr>
      <vt:lpstr>bedrock stratigraphy</vt:lpstr>
      <vt:lpstr>Brussels hill site</vt:lpstr>
      <vt:lpstr>Topographic signature</vt:lpstr>
      <vt:lpstr>Topographic signature</vt:lpstr>
      <vt:lpstr>Known Impact structures in Wisconsin</vt:lpstr>
      <vt:lpstr>PowerPoint Presentation</vt:lpstr>
      <vt:lpstr>Outcrop Features</vt:lpstr>
      <vt:lpstr>PowerPoint Presentation</vt:lpstr>
      <vt:lpstr>Outcrop Breccias</vt:lpstr>
      <vt:lpstr>PowerPoint Presentation</vt:lpstr>
      <vt:lpstr>BRECCIA VUGS</vt:lpstr>
      <vt:lpstr>XRd Peak Broadening</vt:lpstr>
      <vt:lpstr>Sandstone blocks along west wall of quarry</vt:lpstr>
      <vt:lpstr>Source of sandstone?</vt:lpstr>
      <vt:lpstr>sandstone</vt:lpstr>
      <vt:lpstr>Reconstituted (?) sandstone</vt:lpstr>
      <vt:lpstr>Summary</vt:lpstr>
      <vt:lpstr>Remaining questions/puzzles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Zawacki</dc:creator>
  <cp:lastModifiedBy>Emily Zawacki</cp:lastModifiedBy>
  <cp:revision>144</cp:revision>
  <cp:lastPrinted>2014-10-19T06:24:56Z</cp:lastPrinted>
  <dcterms:created xsi:type="dcterms:W3CDTF">2014-06-01T22:26:35Z</dcterms:created>
  <dcterms:modified xsi:type="dcterms:W3CDTF">2014-10-29T02:17:34Z</dcterms:modified>
</cp:coreProperties>
</file>