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
  </p:notesMasterIdLst>
  <p:sldIdLst>
    <p:sldId id="256" r:id="rId2"/>
    <p:sldId id="278" r:id="rId3"/>
    <p:sldId id="257" r:id="rId4"/>
    <p:sldId id="260" r:id="rId5"/>
    <p:sldId id="263" r:id="rId6"/>
    <p:sldId id="259" r:id="rId7"/>
    <p:sldId id="270" r:id="rId8"/>
    <p:sldId id="275" r:id="rId9"/>
    <p:sldId id="280" r:id="rId10"/>
    <p:sldId id="287" r:id="rId11"/>
    <p:sldId id="281" r:id="rId12"/>
    <p:sldId id="267" r:id="rId13"/>
    <p:sldId id="266" r:id="rId14"/>
    <p:sldId id="292" r:id="rId15"/>
    <p:sldId id="273" r:id="rId16"/>
    <p:sldId id="290" r:id="rId17"/>
    <p:sldId id="291" r:id="rId18"/>
    <p:sldId id="277" r:id="rId19"/>
    <p:sldId id="289" r:id="rId20"/>
    <p:sldId id="282" r:id="rId21"/>
    <p:sldId id="283" r:id="rId22"/>
    <p:sldId id="279" r:id="rId23"/>
    <p:sldId id="26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CC9900"/>
    <a:srgbClr val="99FF66"/>
    <a:srgbClr val="FF00FF"/>
    <a:srgbClr val="A5CCEF"/>
    <a:srgbClr val="C0C9D3"/>
    <a:srgbClr val="7E97AD"/>
    <a:srgbClr val="F95565"/>
    <a:srgbClr val="F70920"/>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29" autoAdjust="0"/>
  </p:normalViewPr>
  <p:slideViewPr>
    <p:cSldViewPr>
      <p:cViewPr varScale="1">
        <p:scale>
          <a:sx n="66" d="100"/>
          <a:sy n="66" d="100"/>
        </p:scale>
        <p:origin x="-1440" y="-108"/>
      </p:cViewPr>
      <p:guideLst>
        <p:guide orient="horz" pos="432"/>
        <p:guide pos="28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AC1323-69B6-4FB6-BA30-71D58AB2B02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917C7C44-B47C-4F66-A72F-205DB46B33F3}">
      <dgm:prSet phldrT="[Text]"/>
      <dgm:spPr>
        <a:solidFill>
          <a:srgbClr val="7E97AD">
            <a:alpha val="40000"/>
          </a:srgbClr>
        </a:solidFill>
      </dgm:spPr>
      <dgm:t>
        <a:bodyPr/>
        <a:lstStyle/>
        <a:p>
          <a:r>
            <a:rPr lang="en-US" dirty="0" smtClean="0"/>
            <a:t>Active tectonics</a:t>
          </a:r>
          <a:endParaRPr lang="en-US" dirty="0"/>
        </a:p>
      </dgm:t>
    </dgm:pt>
    <dgm:pt modelId="{B5592A68-F806-4B36-A454-C96DE1DAF8D5}" type="parTrans" cxnId="{0BE21B73-C1D2-4FFD-926D-FE8E686F6246}">
      <dgm:prSet/>
      <dgm:spPr/>
      <dgm:t>
        <a:bodyPr/>
        <a:lstStyle/>
        <a:p>
          <a:endParaRPr lang="en-US"/>
        </a:p>
      </dgm:t>
    </dgm:pt>
    <dgm:pt modelId="{4353929E-778A-41BF-B090-1ECBA4023014}" type="sibTrans" cxnId="{0BE21B73-C1D2-4FFD-926D-FE8E686F6246}">
      <dgm:prSet/>
      <dgm:spPr>
        <a:noFill/>
        <a:ln w="28575">
          <a:solidFill>
            <a:schemeClr val="tx1"/>
          </a:solidFill>
        </a:ln>
      </dgm:spPr>
      <dgm:t>
        <a:bodyPr/>
        <a:lstStyle/>
        <a:p>
          <a:endParaRPr lang="en-US"/>
        </a:p>
      </dgm:t>
    </dgm:pt>
    <dgm:pt modelId="{F34FD0D4-B46F-4F0B-B536-C9B38F8DCC5C}">
      <dgm:prSet phldrT="[Text]"/>
      <dgm:spPr>
        <a:solidFill>
          <a:srgbClr val="7E97AD">
            <a:alpha val="40000"/>
          </a:srgbClr>
        </a:solidFill>
      </dgm:spPr>
      <dgm:t>
        <a:bodyPr/>
        <a:lstStyle/>
        <a:p>
          <a:r>
            <a:rPr lang="en-US" dirty="0" smtClean="0"/>
            <a:t>Past events</a:t>
          </a:r>
          <a:endParaRPr lang="en-US" dirty="0"/>
        </a:p>
      </dgm:t>
    </dgm:pt>
    <dgm:pt modelId="{91981F57-C715-474E-979E-C29AF4B490A3}" type="parTrans" cxnId="{9A88C88C-9D7F-4CF1-9197-7DC202081A5D}">
      <dgm:prSet/>
      <dgm:spPr/>
      <dgm:t>
        <a:bodyPr/>
        <a:lstStyle/>
        <a:p>
          <a:endParaRPr lang="en-US"/>
        </a:p>
      </dgm:t>
    </dgm:pt>
    <dgm:pt modelId="{AFA02364-EC61-403D-9459-79ED77734715}" type="sibTrans" cxnId="{9A88C88C-9D7F-4CF1-9197-7DC202081A5D}">
      <dgm:prSet/>
      <dgm:spPr>
        <a:noFill/>
        <a:ln w="28575">
          <a:solidFill>
            <a:schemeClr val="tx1"/>
          </a:solidFill>
        </a:ln>
      </dgm:spPr>
      <dgm:t>
        <a:bodyPr/>
        <a:lstStyle/>
        <a:p>
          <a:endParaRPr lang="en-US"/>
        </a:p>
      </dgm:t>
    </dgm:pt>
    <dgm:pt modelId="{D2517827-49E5-456E-B36A-335429B3493C}">
      <dgm:prSet phldrT="[Text]"/>
      <dgm:spPr>
        <a:solidFill>
          <a:srgbClr val="7E97AD">
            <a:alpha val="40000"/>
          </a:srgbClr>
        </a:solidFill>
      </dgm:spPr>
      <dgm:t>
        <a:bodyPr/>
        <a:lstStyle/>
        <a:p>
          <a:r>
            <a:rPr lang="en-US" dirty="0" smtClean="0"/>
            <a:t>Earthquake hazard</a:t>
          </a:r>
          <a:endParaRPr lang="en-US" dirty="0"/>
        </a:p>
      </dgm:t>
    </dgm:pt>
    <dgm:pt modelId="{FECE5D44-3C79-4D97-9783-104FB708D333}" type="parTrans" cxnId="{B523749A-1379-48B9-93BB-A8BC2222682A}">
      <dgm:prSet/>
      <dgm:spPr/>
      <dgm:t>
        <a:bodyPr/>
        <a:lstStyle/>
        <a:p>
          <a:endParaRPr lang="en-US"/>
        </a:p>
      </dgm:t>
    </dgm:pt>
    <dgm:pt modelId="{0BCED894-A9D4-4B04-B458-09C2C7C65E41}" type="sibTrans" cxnId="{B523749A-1379-48B9-93BB-A8BC2222682A}">
      <dgm:prSet/>
      <dgm:spPr>
        <a:noFill/>
        <a:ln w="28575">
          <a:solidFill>
            <a:schemeClr val="tx1"/>
          </a:solidFill>
        </a:ln>
      </dgm:spPr>
      <dgm:t>
        <a:bodyPr/>
        <a:lstStyle/>
        <a:p>
          <a:endParaRPr lang="en-US"/>
        </a:p>
      </dgm:t>
    </dgm:pt>
    <dgm:pt modelId="{E6C2D681-E68D-41BE-A9C5-635509C10C5F}" type="pres">
      <dgm:prSet presAssocID="{3CAC1323-69B6-4FB6-BA30-71D58AB2B023}" presName="Name0" presStyleCnt="0">
        <dgm:presLayoutVars>
          <dgm:dir/>
          <dgm:resizeHandles val="exact"/>
        </dgm:presLayoutVars>
      </dgm:prSet>
      <dgm:spPr/>
      <dgm:t>
        <a:bodyPr/>
        <a:lstStyle/>
        <a:p>
          <a:endParaRPr lang="en-US"/>
        </a:p>
      </dgm:t>
    </dgm:pt>
    <dgm:pt modelId="{4885219C-9269-46D1-A19D-09222BC9382A}" type="pres">
      <dgm:prSet presAssocID="{917C7C44-B47C-4F66-A72F-205DB46B33F3}" presName="node" presStyleLbl="node1" presStyleIdx="0" presStyleCnt="3" custScaleX="147692" custScaleY="73846">
        <dgm:presLayoutVars>
          <dgm:bulletEnabled val="1"/>
        </dgm:presLayoutVars>
      </dgm:prSet>
      <dgm:spPr/>
      <dgm:t>
        <a:bodyPr/>
        <a:lstStyle/>
        <a:p>
          <a:endParaRPr lang="en-US"/>
        </a:p>
      </dgm:t>
    </dgm:pt>
    <dgm:pt modelId="{72206505-5492-40CC-9A02-747A726E951A}" type="pres">
      <dgm:prSet presAssocID="{4353929E-778A-41BF-B090-1ECBA4023014}" presName="sibTrans" presStyleLbl="sibTrans2D1" presStyleIdx="0" presStyleCnt="3" custAng="20803084" custScaleX="153124" custScaleY="105495" custLinFactNeighborX="87982" custLinFactNeighborY="-13354"/>
      <dgm:spPr/>
      <dgm:t>
        <a:bodyPr/>
        <a:lstStyle/>
        <a:p>
          <a:endParaRPr lang="en-US"/>
        </a:p>
      </dgm:t>
    </dgm:pt>
    <dgm:pt modelId="{371414FE-0CAE-459B-9D7A-FF9CDEE9C7D5}" type="pres">
      <dgm:prSet presAssocID="{4353929E-778A-41BF-B090-1ECBA4023014}" presName="connectorText" presStyleLbl="sibTrans2D1" presStyleIdx="0" presStyleCnt="3"/>
      <dgm:spPr/>
      <dgm:t>
        <a:bodyPr/>
        <a:lstStyle/>
        <a:p>
          <a:endParaRPr lang="en-US"/>
        </a:p>
      </dgm:t>
    </dgm:pt>
    <dgm:pt modelId="{979A8454-EAFC-4A52-99C6-0714F085DD86}" type="pres">
      <dgm:prSet presAssocID="{F34FD0D4-B46F-4F0B-B536-C9B38F8DCC5C}" presName="node" presStyleLbl="node1" presStyleIdx="1" presStyleCnt="3" custScaleX="110769" custScaleY="73846" custRadScaleRad="102060" custRadScaleInc="-10974">
        <dgm:presLayoutVars>
          <dgm:bulletEnabled val="1"/>
        </dgm:presLayoutVars>
      </dgm:prSet>
      <dgm:spPr/>
      <dgm:t>
        <a:bodyPr/>
        <a:lstStyle/>
        <a:p>
          <a:endParaRPr lang="en-US"/>
        </a:p>
      </dgm:t>
    </dgm:pt>
    <dgm:pt modelId="{E00396DB-2936-4728-8FD7-35C5FAC11464}" type="pres">
      <dgm:prSet presAssocID="{AFA02364-EC61-403D-9459-79ED77734715}" presName="sibTrans" presStyleLbl="sibTrans2D1" presStyleIdx="1" presStyleCnt="3" custScaleY="105495"/>
      <dgm:spPr/>
      <dgm:t>
        <a:bodyPr/>
        <a:lstStyle/>
        <a:p>
          <a:endParaRPr lang="en-US"/>
        </a:p>
      </dgm:t>
    </dgm:pt>
    <dgm:pt modelId="{54D03A61-861B-4183-85B2-4A43F6970DF6}" type="pres">
      <dgm:prSet presAssocID="{AFA02364-EC61-403D-9459-79ED77734715}" presName="connectorText" presStyleLbl="sibTrans2D1" presStyleIdx="1" presStyleCnt="3"/>
      <dgm:spPr/>
      <dgm:t>
        <a:bodyPr/>
        <a:lstStyle/>
        <a:p>
          <a:endParaRPr lang="en-US"/>
        </a:p>
      </dgm:t>
    </dgm:pt>
    <dgm:pt modelId="{F0FE31AC-25E1-481C-BD14-05C46AC9634B}" type="pres">
      <dgm:prSet presAssocID="{D2517827-49E5-456E-B36A-335429B3493C}" presName="node" presStyleLbl="node1" presStyleIdx="2" presStyleCnt="3" custScaleX="110769" custScaleY="73846" custRadScaleRad="108507" custRadScaleInc="13418">
        <dgm:presLayoutVars>
          <dgm:bulletEnabled val="1"/>
        </dgm:presLayoutVars>
      </dgm:prSet>
      <dgm:spPr/>
      <dgm:t>
        <a:bodyPr/>
        <a:lstStyle/>
        <a:p>
          <a:endParaRPr lang="en-US"/>
        </a:p>
      </dgm:t>
    </dgm:pt>
    <dgm:pt modelId="{BFC37312-BF59-4FCD-9FFF-8EF55C5A2217}" type="pres">
      <dgm:prSet presAssocID="{0BCED894-A9D4-4B04-B458-09C2C7C65E41}" presName="sibTrans" presStyleLbl="sibTrans2D1" presStyleIdx="2" presStyleCnt="3" custAng="303255" custScaleX="153124" custScaleY="105495" custLinFactNeighborX="-77572" custLinFactNeighborY="-979"/>
      <dgm:spPr/>
      <dgm:t>
        <a:bodyPr/>
        <a:lstStyle/>
        <a:p>
          <a:endParaRPr lang="en-US"/>
        </a:p>
      </dgm:t>
    </dgm:pt>
    <dgm:pt modelId="{9CCE3516-26A0-440B-B028-297E08BD7EDB}" type="pres">
      <dgm:prSet presAssocID="{0BCED894-A9D4-4B04-B458-09C2C7C65E41}" presName="connectorText" presStyleLbl="sibTrans2D1" presStyleIdx="2" presStyleCnt="3"/>
      <dgm:spPr/>
      <dgm:t>
        <a:bodyPr/>
        <a:lstStyle/>
        <a:p>
          <a:endParaRPr lang="en-US"/>
        </a:p>
      </dgm:t>
    </dgm:pt>
  </dgm:ptLst>
  <dgm:cxnLst>
    <dgm:cxn modelId="{B523749A-1379-48B9-93BB-A8BC2222682A}" srcId="{3CAC1323-69B6-4FB6-BA30-71D58AB2B023}" destId="{D2517827-49E5-456E-B36A-335429B3493C}" srcOrd="2" destOrd="0" parTransId="{FECE5D44-3C79-4D97-9783-104FB708D333}" sibTransId="{0BCED894-A9D4-4B04-B458-09C2C7C65E41}"/>
    <dgm:cxn modelId="{9A88C88C-9D7F-4CF1-9197-7DC202081A5D}" srcId="{3CAC1323-69B6-4FB6-BA30-71D58AB2B023}" destId="{F34FD0D4-B46F-4F0B-B536-C9B38F8DCC5C}" srcOrd="1" destOrd="0" parTransId="{91981F57-C715-474E-979E-C29AF4B490A3}" sibTransId="{AFA02364-EC61-403D-9459-79ED77734715}"/>
    <dgm:cxn modelId="{61D83417-D5E7-4BA2-98E9-FDCD000B4B1A}" type="presOf" srcId="{AFA02364-EC61-403D-9459-79ED77734715}" destId="{E00396DB-2936-4728-8FD7-35C5FAC11464}" srcOrd="0" destOrd="0" presId="urn:microsoft.com/office/officeart/2005/8/layout/cycle7"/>
    <dgm:cxn modelId="{92F005A7-353F-4C24-9641-B81D31AF6ACA}" type="presOf" srcId="{0BCED894-A9D4-4B04-B458-09C2C7C65E41}" destId="{9CCE3516-26A0-440B-B028-297E08BD7EDB}" srcOrd="1" destOrd="0" presId="urn:microsoft.com/office/officeart/2005/8/layout/cycle7"/>
    <dgm:cxn modelId="{429963CF-D539-45C8-8B1A-B4B145B4277A}" type="presOf" srcId="{0BCED894-A9D4-4B04-B458-09C2C7C65E41}" destId="{BFC37312-BF59-4FCD-9FFF-8EF55C5A2217}" srcOrd="0" destOrd="0" presId="urn:microsoft.com/office/officeart/2005/8/layout/cycle7"/>
    <dgm:cxn modelId="{E70C2E7C-C4D9-4A0D-A4AE-0C9D5891E915}" type="presOf" srcId="{AFA02364-EC61-403D-9459-79ED77734715}" destId="{54D03A61-861B-4183-85B2-4A43F6970DF6}" srcOrd="1" destOrd="0" presId="urn:microsoft.com/office/officeart/2005/8/layout/cycle7"/>
    <dgm:cxn modelId="{9B7FD00C-8FC7-4A6D-BB9D-6BF674A3E29C}" type="presOf" srcId="{D2517827-49E5-456E-B36A-335429B3493C}" destId="{F0FE31AC-25E1-481C-BD14-05C46AC9634B}" srcOrd="0" destOrd="0" presId="urn:microsoft.com/office/officeart/2005/8/layout/cycle7"/>
    <dgm:cxn modelId="{AB3EDAA0-D6A3-43B7-8997-C0A00918413B}" type="presOf" srcId="{F34FD0D4-B46F-4F0B-B536-C9B38F8DCC5C}" destId="{979A8454-EAFC-4A52-99C6-0714F085DD86}" srcOrd="0" destOrd="0" presId="urn:microsoft.com/office/officeart/2005/8/layout/cycle7"/>
    <dgm:cxn modelId="{CF4AA52D-8AE2-4CA5-97B6-687F6D860FCA}" type="presOf" srcId="{3CAC1323-69B6-4FB6-BA30-71D58AB2B023}" destId="{E6C2D681-E68D-41BE-A9C5-635509C10C5F}" srcOrd="0" destOrd="0" presId="urn:microsoft.com/office/officeart/2005/8/layout/cycle7"/>
    <dgm:cxn modelId="{DBCA7B07-1528-4B11-94EB-6ACF2A04E1C0}" type="presOf" srcId="{4353929E-778A-41BF-B090-1ECBA4023014}" destId="{72206505-5492-40CC-9A02-747A726E951A}" srcOrd="0" destOrd="0" presId="urn:microsoft.com/office/officeart/2005/8/layout/cycle7"/>
    <dgm:cxn modelId="{B37C3C1A-0942-4D4D-8E54-796A39A2DEF3}" type="presOf" srcId="{917C7C44-B47C-4F66-A72F-205DB46B33F3}" destId="{4885219C-9269-46D1-A19D-09222BC9382A}" srcOrd="0" destOrd="0" presId="urn:microsoft.com/office/officeart/2005/8/layout/cycle7"/>
    <dgm:cxn modelId="{5FE07396-443D-4751-85AC-1A488B97A91D}" type="presOf" srcId="{4353929E-778A-41BF-B090-1ECBA4023014}" destId="{371414FE-0CAE-459B-9D7A-FF9CDEE9C7D5}" srcOrd="1" destOrd="0" presId="urn:microsoft.com/office/officeart/2005/8/layout/cycle7"/>
    <dgm:cxn modelId="{0BE21B73-C1D2-4FFD-926D-FE8E686F6246}" srcId="{3CAC1323-69B6-4FB6-BA30-71D58AB2B023}" destId="{917C7C44-B47C-4F66-A72F-205DB46B33F3}" srcOrd="0" destOrd="0" parTransId="{B5592A68-F806-4B36-A454-C96DE1DAF8D5}" sibTransId="{4353929E-778A-41BF-B090-1ECBA4023014}"/>
    <dgm:cxn modelId="{A9CC2362-B8D8-4838-B722-2D6F5FE67F9D}" type="presParOf" srcId="{E6C2D681-E68D-41BE-A9C5-635509C10C5F}" destId="{4885219C-9269-46D1-A19D-09222BC9382A}" srcOrd="0" destOrd="0" presId="urn:microsoft.com/office/officeart/2005/8/layout/cycle7"/>
    <dgm:cxn modelId="{D454105F-BE9A-4C9F-8062-4CAEBAB6B35B}" type="presParOf" srcId="{E6C2D681-E68D-41BE-A9C5-635509C10C5F}" destId="{72206505-5492-40CC-9A02-747A726E951A}" srcOrd="1" destOrd="0" presId="urn:microsoft.com/office/officeart/2005/8/layout/cycle7"/>
    <dgm:cxn modelId="{992F3F9C-716D-42D6-83F3-EB868B396DDC}" type="presParOf" srcId="{72206505-5492-40CC-9A02-747A726E951A}" destId="{371414FE-0CAE-459B-9D7A-FF9CDEE9C7D5}" srcOrd="0" destOrd="0" presId="urn:microsoft.com/office/officeart/2005/8/layout/cycle7"/>
    <dgm:cxn modelId="{5B89D697-3B22-4DAF-9F3B-9727DE98562B}" type="presParOf" srcId="{E6C2D681-E68D-41BE-A9C5-635509C10C5F}" destId="{979A8454-EAFC-4A52-99C6-0714F085DD86}" srcOrd="2" destOrd="0" presId="urn:microsoft.com/office/officeart/2005/8/layout/cycle7"/>
    <dgm:cxn modelId="{0A29A936-A90F-4A68-8483-7684D3334209}" type="presParOf" srcId="{E6C2D681-E68D-41BE-A9C5-635509C10C5F}" destId="{E00396DB-2936-4728-8FD7-35C5FAC11464}" srcOrd="3" destOrd="0" presId="urn:microsoft.com/office/officeart/2005/8/layout/cycle7"/>
    <dgm:cxn modelId="{3369E551-F350-4B45-99EA-7E5B623CD9F2}" type="presParOf" srcId="{E00396DB-2936-4728-8FD7-35C5FAC11464}" destId="{54D03A61-861B-4183-85B2-4A43F6970DF6}" srcOrd="0" destOrd="0" presId="urn:microsoft.com/office/officeart/2005/8/layout/cycle7"/>
    <dgm:cxn modelId="{D4224751-92CF-4604-A62F-07D27AF67FC5}" type="presParOf" srcId="{E6C2D681-E68D-41BE-A9C5-635509C10C5F}" destId="{F0FE31AC-25E1-481C-BD14-05C46AC9634B}" srcOrd="4" destOrd="0" presId="urn:microsoft.com/office/officeart/2005/8/layout/cycle7"/>
    <dgm:cxn modelId="{C9C9FCDB-BAB7-43F2-AE4F-F3287FCAF409}" type="presParOf" srcId="{E6C2D681-E68D-41BE-A9C5-635509C10C5F}" destId="{BFC37312-BF59-4FCD-9FFF-8EF55C5A2217}" srcOrd="5" destOrd="0" presId="urn:microsoft.com/office/officeart/2005/8/layout/cycle7"/>
    <dgm:cxn modelId="{2783BB72-2370-4516-A262-6A614C40C4CB}" type="presParOf" srcId="{BFC37312-BF59-4FCD-9FFF-8EF55C5A2217}" destId="{9CCE3516-26A0-440B-B028-297E08BD7EDB}"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885219C-9269-46D1-A19D-09222BC9382A}">
      <dsp:nvSpPr>
        <dsp:cNvPr id="0" name=""/>
        <dsp:cNvSpPr/>
      </dsp:nvSpPr>
      <dsp:spPr>
        <a:xfrm>
          <a:off x="2133603" y="243956"/>
          <a:ext cx="3657592" cy="914398"/>
        </a:xfrm>
        <a:prstGeom prst="roundRect">
          <a:avLst>
            <a:gd name="adj" fmla="val 10000"/>
          </a:avLst>
        </a:prstGeom>
        <a:solidFill>
          <a:srgbClr val="7E97AD">
            <a:alpha val="4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Active tectonics</a:t>
          </a:r>
          <a:endParaRPr lang="en-US" sz="2800" kern="1200" dirty="0"/>
        </a:p>
      </dsp:txBody>
      <dsp:txXfrm>
        <a:off x="2133603" y="243956"/>
        <a:ext cx="3657592" cy="914398"/>
      </dsp:txXfrm>
    </dsp:sp>
    <dsp:sp modelId="{72206505-5492-40CC-9A02-747A726E951A}">
      <dsp:nvSpPr>
        <dsp:cNvPr id="0" name=""/>
        <dsp:cNvSpPr/>
      </dsp:nvSpPr>
      <dsp:spPr>
        <a:xfrm rot="2582537">
          <a:off x="5235523" y="2072931"/>
          <a:ext cx="2255554" cy="457202"/>
        </a:xfrm>
        <a:prstGeom prst="leftRightArrow">
          <a:avLst>
            <a:gd name="adj1" fmla="val 60000"/>
            <a:gd name="adj2" fmla="val 50000"/>
          </a:avLst>
        </a:prstGeom>
        <a:no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2582537">
        <a:off x="5235523" y="2072931"/>
        <a:ext cx="2255554" cy="457202"/>
      </dsp:txXfrm>
    </dsp:sp>
    <dsp:sp modelId="{979A8454-EAFC-4A52-99C6-0714F085DD86}">
      <dsp:nvSpPr>
        <dsp:cNvPr id="0" name=""/>
        <dsp:cNvSpPr/>
      </dsp:nvSpPr>
      <dsp:spPr>
        <a:xfrm>
          <a:off x="4800611" y="3560460"/>
          <a:ext cx="2743194" cy="914398"/>
        </a:xfrm>
        <a:prstGeom prst="roundRect">
          <a:avLst>
            <a:gd name="adj" fmla="val 10000"/>
          </a:avLst>
        </a:prstGeom>
        <a:solidFill>
          <a:srgbClr val="7E97AD">
            <a:alpha val="4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Past events</a:t>
          </a:r>
          <a:endParaRPr lang="en-US" sz="2800" kern="1200" dirty="0"/>
        </a:p>
      </dsp:txBody>
      <dsp:txXfrm>
        <a:off x="4800611" y="3560460"/>
        <a:ext cx="2743194" cy="914398"/>
      </dsp:txXfrm>
    </dsp:sp>
    <dsp:sp modelId="{E00396DB-2936-4728-8FD7-35C5FAC11464}">
      <dsp:nvSpPr>
        <dsp:cNvPr id="0" name=""/>
        <dsp:cNvSpPr/>
      </dsp:nvSpPr>
      <dsp:spPr>
        <a:xfrm rot="10800003">
          <a:off x="3143458" y="3789056"/>
          <a:ext cx="1473024" cy="457202"/>
        </a:xfrm>
        <a:prstGeom prst="leftRightArrow">
          <a:avLst>
            <a:gd name="adj1" fmla="val 60000"/>
            <a:gd name="adj2" fmla="val 50000"/>
          </a:avLst>
        </a:prstGeom>
        <a:no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3">
        <a:off x="3143458" y="3789056"/>
        <a:ext cx="1473024" cy="457202"/>
      </dsp:txXfrm>
    </dsp:sp>
    <dsp:sp modelId="{F0FE31AC-25E1-481C-BD14-05C46AC9634B}">
      <dsp:nvSpPr>
        <dsp:cNvPr id="0" name=""/>
        <dsp:cNvSpPr/>
      </dsp:nvSpPr>
      <dsp:spPr>
        <a:xfrm>
          <a:off x="216136" y="3560455"/>
          <a:ext cx="2743194" cy="914398"/>
        </a:xfrm>
        <a:prstGeom prst="roundRect">
          <a:avLst>
            <a:gd name="adj" fmla="val 10000"/>
          </a:avLst>
        </a:prstGeom>
        <a:solidFill>
          <a:srgbClr val="7E97AD">
            <a:alpha val="4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Earthquake hazard</a:t>
          </a:r>
          <a:endParaRPr lang="en-US" sz="2800" kern="1200" dirty="0"/>
        </a:p>
      </dsp:txBody>
      <dsp:txXfrm>
        <a:off x="216136" y="3560455"/>
        <a:ext cx="2743194" cy="914398"/>
      </dsp:txXfrm>
    </dsp:sp>
    <dsp:sp modelId="{BFC37312-BF59-4FCD-9FFF-8EF55C5A2217}">
      <dsp:nvSpPr>
        <dsp:cNvPr id="0" name=""/>
        <dsp:cNvSpPr/>
      </dsp:nvSpPr>
      <dsp:spPr>
        <a:xfrm rot="18639451">
          <a:off x="504634" y="2126561"/>
          <a:ext cx="2255554" cy="457202"/>
        </a:xfrm>
        <a:prstGeom prst="leftRightArrow">
          <a:avLst>
            <a:gd name="adj1" fmla="val 60000"/>
            <a:gd name="adj2" fmla="val 50000"/>
          </a:avLst>
        </a:prstGeom>
        <a:noFill/>
        <a:ln w="28575">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8639451">
        <a:off x="504634" y="2126561"/>
        <a:ext cx="2255554" cy="457202"/>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2F942-AF84-47D7-A564-92299D022C34}" type="datetimeFigureOut">
              <a:rPr lang="en-US" smtClean="0"/>
              <a:pPr/>
              <a:t>11/6/2014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99C07-A4F2-42C1-ACEB-A68288694D4A}" type="slidenum">
              <a:rPr lang="en-US" smtClean="0"/>
              <a:pPr/>
              <a:t>‹#›</a:t>
            </a:fld>
            <a:endParaRPr lang="en-US"/>
          </a:p>
        </p:txBody>
      </p:sp>
    </p:spTree>
    <p:extLst>
      <p:ext uri="{BB962C8B-B14F-4D97-AF65-F5344CB8AC3E}">
        <p14:creationId xmlns:p14="http://schemas.microsoft.com/office/powerpoint/2010/main" xmlns="" val="55549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Calci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Before</a:t>
            </a:r>
            <a:r>
              <a:rPr lang="en-US" sz="2400" baseline="0" dirty="0" smtClean="0"/>
              <a:t> getting into the tectonics in caves, I want to make sure we all know what am I talking about.</a:t>
            </a:r>
            <a:endParaRPr lang="en-US" sz="2400"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a:t>
            </a:fld>
            <a:endParaRPr lang="en-US"/>
          </a:p>
        </p:txBody>
      </p:sp>
    </p:spTree>
    <p:extLst>
      <p:ext uri="{BB962C8B-B14F-4D97-AF65-F5344CB8AC3E}">
        <p14:creationId xmlns:p14="http://schemas.microsoft.com/office/powerpoint/2010/main" xmlns="" val="176403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very powerful, EBSD</a:t>
            </a:r>
            <a:r>
              <a:rPr lang="en-US" baseline="0" dirty="0" smtClean="0"/>
              <a:t> plots of deformed speleothems need to be compared with </a:t>
            </a:r>
            <a:r>
              <a:rPr lang="en-US" baseline="0" dirty="0" err="1" smtClean="0"/>
              <a:t>undeformed</a:t>
            </a:r>
            <a:r>
              <a:rPr lang="en-US" baseline="0" dirty="0" smtClean="0"/>
              <a:t> samples. And this is one of the rare published maps of </a:t>
            </a:r>
            <a:r>
              <a:rPr lang="en-US" baseline="0" dirty="0" err="1" smtClean="0"/>
              <a:t>speleothem</a:t>
            </a:r>
            <a:r>
              <a:rPr lang="en-US" baseline="0" dirty="0" smtClean="0"/>
              <a:t> growth.</a:t>
            </a:r>
            <a:endParaRPr lang="en-US" dirty="0" smtClean="0"/>
          </a:p>
        </p:txBody>
      </p:sp>
      <p:sp>
        <p:nvSpPr>
          <p:cNvPr id="4" name="Slide Number Placeholder 3"/>
          <p:cNvSpPr>
            <a:spLocks noGrp="1"/>
          </p:cNvSpPr>
          <p:nvPr>
            <p:ph type="sldNum" sz="quarter" idx="10"/>
          </p:nvPr>
        </p:nvSpPr>
        <p:spPr/>
        <p:txBody>
          <a:bodyPr/>
          <a:lstStyle/>
          <a:p>
            <a:fld id="{90599C07-A4F2-42C1-ACEB-A68288694D4A}" type="slidenum">
              <a:rPr lang="en-US" smtClean="0"/>
              <a:pPr/>
              <a:t>10</a:t>
            </a:fld>
            <a:endParaRPr lang="en-US"/>
          </a:p>
        </p:txBody>
      </p:sp>
    </p:spTree>
    <p:extLst>
      <p:ext uri="{BB962C8B-B14F-4D97-AF65-F5344CB8AC3E}">
        <p14:creationId xmlns:p14="http://schemas.microsoft.com/office/powerpoint/2010/main" xmlns="" val="311138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show you two samples taken from these</a:t>
            </a:r>
            <a:r>
              <a:rPr lang="en-US" baseline="0" dirty="0" smtClean="0"/>
              <a:t> sketches: in example1, the wall-rock, </a:t>
            </a:r>
            <a:r>
              <a:rPr lang="en-US" baseline="0" dirty="0" err="1" smtClean="0"/>
              <a:t>dolostone</a:t>
            </a:r>
            <a:r>
              <a:rPr lang="en-US" baseline="0" dirty="0" smtClean="0"/>
              <a:t>, is coated with flowstone. In the example2, we can see only large flowstone crystals. In both cases, we can observe pre-deformational flowstone, whose youngest age is ca.118 </a:t>
            </a:r>
            <a:r>
              <a:rPr lang="en-US" baseline="0" dirty="0" err="1" smtClean="0"/>
              <a:t>ka</a:t>
            </a:r>
            <a:r>
              <a:rPr lang="en-US" baseline="0" dirty="0" smtClean="0"/>
              <a:t>, and post-deformational, </a:t>
            </a:r>
            <a:r>
              <a:rPr lang="en-US" baseline="0" dirty="0" err="1" smtClean="0"/>
              <a:t>undeformed</a:t>
            </a:r>
            <a:r>
              <a:rPr lang="en-US" baseline="0" dirty="0" smtClean="0"/>
              <a:t>, flowstone, with the oldest age of ca 9 </a:t>
            </a:r>
            <a:r>
              <a:rPr lang="en-US" baseline="0" dirty="0" err="1" smtClean="0"/>
              <a:t>ka</a:t>
            </a:r>
            <a:r>
              <a:rPr lang="en-US" baseline="0" dirty="0" smtClean="0"/>
              <a:t>.</a:t>
            </a:r>
          </a:p>
          <a:p>
            <a:r>
              <a:rPr lang="en-US" baseline="0" dirty="0" smtClean="0"/>
              <a:t>Of 10 </a:t>
            </a:r>
            <a:r>
              <a:rPr lang="en-US" baseline="0" dirty="0" err="1" smtClean="0"/>
              <a:t>stratigraphically</a:t>
            </a:r>
            <a:r>
              <a:rPr lang="en-US" baseline="0" dirty="0" smtClean="0"/>
              <a:t> sampled layers (one sample)</a:t>
            </a:r>
            <a:endParaRPr lang="en-US" dirty="0" smtClean="0"/>
          </a:p>
        </p:txBody>
      </p:sp>
      <p:sp>
        <p:nvSpPr>
          <p:cNvPr id="4" name="Slide Number Placeholder 3"/>
          <p:cNvSpPr>
            <a:spLocks noGrp="1"/>
          </p:cNvSpPr>
          <p:nvPr>
            <p:ph type="sldNum" sz="quarter" idx="10"/>
          </p:nvPr>
        </p:nvSpPr>
        <p:spPr/>
        <p:txBody>
          <a:bodyPr/>
          <a:lstStyle/>
          <a:p>
            <a:fld id="{90599C07-A4F2-42C1-ACEB-A68288694D4A}" type="slidenum">
              <a:rPr lang="en-US" smtClean="0"/>
              <a:pPr/>
              <a:t>11</a:t>
            </a:fld>
            <a:endParaRPr lang="en-US"/>
          </a:p>
        </p:txBody>
      </p:sp>
    </p:spTree>
    <p:extLst>
      <p:ext uri="{BB962C8B-B14F-4D97-AF65-F5344CB8AC3E}">
        <p14:creationId xmlns:p14="http://schemas.microsoft.com/office/powerpoint/2010/main" xmlns="" val="311138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E1 further shows</a:t>
            </a:r>
            <a:r>
              <a:rPr lang="en-US" baseline="0" dirty="0" smtClean="0"/>
              <a:t> the progressive intensity of the deformation towards the slip surface, from </a:t>
            </a:r>
            <a:r>
              <a:rPr lang="en-US" baseline="0" dirty="0" err="1" smtClean="0"/>
              <a:t>undeformed</a:t>
            </a:r>
            <a:r>
              <a:rPr lang="en-US" baseline="0" dirty="0" smtClean="0"/>
              <a:t> crystals, over intense mechanical twinning, to </a:t>
            </a:r>
            <a:r>
              <a:rPr lang="en-US" baseline="0" dirty="0" err="1" smtClean="0"/>
              <a:t>cataclasite</a:t>
            </a:r>
            <a:r>
              <a:rPr lang="en-US" baseline="0" dirty="0" smtClean="0"/>
              <a:t> zone. The </a:t>
            </a:r>
            <a:r>
              <a:rPr lang="en-US" baseline="0" dirty="0" err="1" smtClean="0"/>
              <a:t>cataclasite</a:t>
            </a:r>
            <a:r>
              <a:rPr lang="en-US" baseline="0" dirty="0" smtClean="0"/>
              <a:t> shows grain size reduction towards the slip, synthetic faults and later open fractures. The small area on the side is analyzed with EBSD.</a:t>
            </a:r>
          </a:p>
        </p:txBody>
      </p:sp>
      <p:sp>
        <p:nvSpPr>
          <p:cNvPr id="4" name="Slide Number Placeholder 3"/>
          <p:cNvSpPr>
            <a:spLocks noGrp="1"/>
          </p:cNvSpPr>
          <p:nvPr>
            <p:ph type="sldNum" sz="quarter" idx="10"/>
          </p:nvPr>
        </p:nvSpPr>
        <p:spPr/>
        <p:txBody>
          <a:bodyPr/>
          <a:lstStyle/>
          <a:p>
            <a:fld id="{90599C07-A4F2-42C1-ACEB-A68288694D4A}" type="slidenum">
              <a:rPr lang="en-US" smtClean="0"/>
              <a:pPr/>
              <a:t>12</a:t>
            </a:fld>
            <a:endParaRPr lang="en-US"/>
          </a:p>
        </p:txBody>
      </p:sp>
    </p:spTree>
    <p:extLst>
      <p:ext uri="{BB962C8B-B14F-4D97-AF65-F5344CB8AC3E}">
        <p14:creationId xmlns:p14="http://schemas.microsoft.com/office/powerpoint/2010/main" xmlns="" val="2314026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EBSD clearly</a:t>
            </a:r>
            <a:r>
              <a:rPr lang="en-US" baseline="0" dirty="0" smtClean="0"/>
              <a:t> shows the GSR, and pole figures for the area show relatively weak texture </a:t>
            </a:r>
            <a:r>
              <a:rPr lang="en-US" sz="1200" kern="1200" dirty="0" smtClean="0">
                <a:solidFill>
                  <a:schemeClr val="tx1"/>
                </a:solidFill>
                <a:effectLst/>
                <a:latin typeface="+mn-lt"/>
                <a:ea typeface="+mn-ea"/>
                <a:cs typeface="+mn-cs"/>
              </a:rPr>
              <a:t>that still needs to be understood</a:t>
            </a:r>
            <a:r>
              <a:rPr lang="en-US" baseline="0" dirty="0" smtClean="0"/>
              <a:t>.</a:t>
            </a:r>
            <a:endParaRPr lang="en-US" dirty="0" smtClean="0"/>
          </a:p>
          <a:p>
            <a:r>
              <a:rPr lang="en-US" dirty="0" smtClean="0"/>
              <a:t>4_01</a:t>
            </a:r>
          </a:p>
          <a:p>
            <a:r>
              <a:rPr lang="en-US" dirty="0" smtClean="0"/>
              <a:t>magnification: 650</a:t>
            </a:r>
          </a:p>
          <a:p>
            <a:r>
              <a:rPr lang="en-US" dirty="0" smtClean="0"/>
              <a:t>step size: 0.4 microns</a:t>
            </a:r>
          </a:p>
          <a:p>
            <a:r>
              <a:rPr lang="en-US" dirty="0" smtClean="0"/>
              <a:t># of points: 845625</a:t>
            </a:r>
          </a:p>
          <a:p>
            <a:r>
              <a:rPr lang="en-US" dirty="0" smtClean="0"/>
              <a:t>points per second: 16.4</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13</a:t>
            </a:fld>
            <a:endParaRPr lang="en-US"/>
          </a:p>
        </p:txBody>
      </p:sp>
    </p:spTree>
    <p:extLst>
      <p:ext uri="{BB962C8B-B14F-4D97-AF65-F5344CB8AC3E}">
        <p14:creationId xmlns:p14="http://schemas.microsoft.com/office/powerpoint/2010/main" xmlns="" val="1142041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each area into more details, we can see the difference in texture sharpness.</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14</a:t>
            </a:fld>
            <a:endParaRPr lang="en-US"/>
          </a:p>
        </p:txBody>
      </p:sp>
    </p:spTree>
    <p:extLst>
      <p:ext uri="{BB962C8B-B14F-4D97-AF65-F5344CB8AC3E}">
        <p14:creationId xmlns:p14="http://schemas.microsoft.com/office/powerpoint/2010/main" xmlns="" val="309918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second example, the area signed with A</a:t>
            </a:r>
            <a:r>
              <a:rPr lang="en-US" baseline="0" dirty="0" smtClean="0"/>
              <a:t> has a thin, ultra fine grained </a:t>
            </a:r>
            <a:r>
              <a:rPr lang="en-US" baseline="0" dirty="0" err="1" smtClean="0"/>
              <a:t>cataclasite</a:t>
            </a:r>
            <a:r>
              <a:rPr lang="en-US" baseline="0" dirty="0" smtClean="0"/>
              <a:t>, while are in B shows some non-brittle deformation of a large calcite crystal.</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15</a:t>
            </a:fld>
            <a:endParaRPr lang="en-US"/>
          </a:p>
        </p:txBody>
      </p:sp>
    </p:spTree>
    <p:extLst>
      <p:ext uri="{BB962C8B-B14F-4D97-AF65-F5344CB8AC3E}">
        <p14:creationId xmlns:p14="http://schemas.microsoft.com/office/powerpoint/2010/main" xmlns="" val="340167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texture plots, for the </a:t>
            </a:r>
            <a:r>
              <a:rPr lang="en-US" baseline="0" dirty="0" err="1" smtClean="0"/>
              <a:t>cataclastic</a:t>
            </a:r>
            <a:r>
              <a:rPr lang="en-US" baseline="0" dirty="0" smtClean="0"/>
              <a:t>, area show random distribution, which usually is expected for the brittle deformation. However, we can separate out the large grain, and its orientation, and compare it with the </a:t>
            </a:r>
            <a:r>
              <a:rPr lang="en-US" baseline="0" dirty="0" err="1" smtClean="0"/>
              <a:t>cataclastic</a:t>
            </a:r>
            <a:r>
              <a:rPr lang="en-US" baseline="0" dirty="0" smtClean="0"/>
              <a:t> zone.</a:t>
            </a:r>
            <a:endParaRPr lang="en-US" dirty="0" smtClean="0"/>
          </a:p>
          <a:p>
            <a:r>
              <a:rPr lang="en-US" dirty="0" smtClean="0"/>
              <a:t>02_02</a:t>
            </a:r>
          </a:p>
          <a:p>
            <a:r>
              <a:rPr lang="en-US" dirty="0" smtClean="0"/>
              <a:t>magnification: 650</a:t>
            </a:r>
          </a:p>
          <a:p>
            <a:r>
              <a:rPr lang="en-US" dirty="0" smtClean="0"/>
              <a:t>step size: 0.3 microns</a:t>
            </a:r>
          </a:p>
          <a:p>
            <a:r>
              <a:rPr lang="en-US" dirty="0" smtClean="0"/>
              <a:t># of points: 308219</a:t>
            </a:r>
          </a:p>
          <a:p>
            <a:r>
              <a:rPr lang="en-US" dirty="0" smtClean="0"/>
              <a:t>points per second: 11.4</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16</a:t>
            </a:fld>
            <a:endParaRPr lang="en-US"/>
          </a:p>
        </p:txBody>
      </p:sp>
    </p:spTree>
    <p:extLst>
      <p:ext uri="{BB962C8B-B14F-4D97-AF65-F5344CB8AC3E}">
        <p14:creationId xmlns:p14="http://schemas.microsoft.com/office/powerpoint/2010/main" xmlns="" val="96770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cataclasite</a:t>
            </a:r>
            <a:r>
              <a:rPr lang="en-US" dirty="0" smtClean="0"/>
              <a:t> in this area</a:t>
            </a:r>
            <a:r>
              <a:rPr lang="en-US" baseline="0" dirty="0" smtClean="0"/>
              <a:t> has no preferred crystal orientation.</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17</a:t>
            </a:fld>
            <a:endParaRPr lang="en-US"/>
          </a:p>
        </p:txBody>
      </p:sp>
    </p:spTree>
    <p:extLst>
      <p:ext uri="{BB962C8B-B14F-4D97-AF65-F5344CB8AC3E}">
        <p14:creationId xmlns:p14="http://schemas.microsoft.com/office/powerpoint/2010/main" xmlns="" val="548097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 large crystal</a:t>
            </a:r>
            <a:r>
              <a:rPr lang="en-US" baseline="0" dirty="0" smtClean="0"/>
              <a:t> in area B shows this gradual change in orientation of crystal lattice, its plots are, as you can see, fairly sharp, and these features indicate crystal-plastic deformation.</a:t>
            </a:r>
            <a:endParaRPr lang="en-US" dirty="0" smtClean="0"/>
          </a:p>
          <a:p>
            <a:r>
              <a:rPr lang="en-US" dirty="0" smtClean="0"/>
              <a:t>02_03</a:t>
            </a:r>
          </a:p>
          <a:p>
            <a:r>
              <a:rPr lang="en-US" dirty="0" smtClean="0"/>
              <a:t>magnification: 500</a:t>
            </a:r>
          </a:p>
          <a:p>
            <a:r>
              <a:rPr lang="en-US" dirty="0" smtClean="0"/>
              <a:t>step size: 1.45 microns</a:t>
            </a:r>
          </a:p>
          <a:p>
            <a:r>
              <a:rPr lang="en-US" dirty="0" smtClean="0"/>
              <a:t># of points: 91936</a:t>
            </a:r>
          </a:p>
          <a:p>
            <a:r>
              <a:rPr lang="en-US" dirty="0" smtClean="0"/>
              <a:t>points per second: 11.8</a:t>
            </a:r>
          </a:p>
          <a:p>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18</a:t>
            </a:fld>
            <a:endParaRPr lang="en-US"/>
          </a:p>
        </p:txBody>
      </p:sp>
    </p:spTree>
    <p:extLst>
      <p:ext uri="{BB962C8B-B14F-4D97-AF65-F5344CB8AC3E}">
        <p14:creationId xmlns:p14="http://schemas.microsoft.com/office/powerpoint/2010/main" xmlns="" val="3304690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 know compare</a:t>
            </a:r>
            <a:r>
              <a:rPr lang="en-US" baseline="0" dirty="0" smtClean="0"/>
              <a:t> what we have seen in our samples with experimental work of Smith et al, we may make some references about E1 having similar character to the </a:t>
            </a:r>
            <a:r>
              <a:rPr lang="en-US" baseline="0" dirty="0" err="1" smtClean="0"/>
              <a:t>subseismic</a:t>
            </a:r>
            <a:r>
              <a:rPr lang="en-US" baseline="0" dirty="0" smtClean="0"/>
              <a:t> sample, while E2a, similar to </a:t>
            </a:r>
            <a:r>
              <a:rPr lang="en-US" baseline="0" dirty="0" err="1" smtClean="0"/>
              <a:t>coseismic</a:t>
            </a:r>
            <a:r>
              <a:rPr lang="en-US" baseline="0" dirty="0" smtClean="0"/>
              <a:t> slip, especially supported by the </a:t>
            </a:r>
            <a:r>
              <a:rPr lang="en-US" baseline="0" dirty="0" err="1" smtClean="0"/>
              <a:t>Siman</a:t>
            </a:r>
            <a:r>
              <a:rPr lang="en-US" baseline="0" dirty="0" smtClean="0"/>
              <a:t>-Tov et al work on fault mirrors. There is, of course, a question of what was the process forming the non-brittle deformation.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also want to remind you that parameters we are dealing with involve very low temperatures and relatively short time for displacement of about 30 cm.  </a:t>
            </a:r>
            <a:endParaRPr lang="en-US" dirty="0" smtClean="0"/>
          </a:p>
        </p:txBody>
      </p:sp>
      <p:sp>
        <p:nvSpPr>
          <p:cNvPr id="4" name="Slide Number Placeholder 3"/>
          <p:cNvSpPr>
            <a:spLocks noGrp="1"/>
          </p:cNvSpPr>
          <p:nvPr>
            <p:ph type="sldNum" sz="quarter" idx="10"/>
          </p:nvPr>
        </p:nvSpPr>
        <p:spPr/>
        <p:txBody>
          <a:bodyPr/>
          <a:lstStyle/>
          <a:p>
            <a:fld id="{90599C07-A4F2-42C1-ACEB-A68288694D4A}" type="slidenum">
              <a:rPr lang="en-US" smtClean="0"/>
              <a:pPr/>
              <a:t>19</a:t>
            </a:fld>
            <a:endParaRPr lang="en-US"/>
          </a:p>
        </p:txBody>
      </p:sp>
    </p:spTree>
    <p:extLst>
      <p:ext uri="{BB962C8B-B14F-4D97-AF65-F5344CB8AC3E}">
        <p14:creationId xmlns:p14="http://schemas.microsoft.com/office/powerpoint/2010/main" xmlns="" val="311138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smtClean="0">
                <a:solidFill>
                  <a:schemeClr val="tx1"/>
                </a:solidFill>
                <a:effectLst/>
                <a:latin typeface="+mn-lt"/>
                <a:ea typeface="+mn-ea"/>
                <a:cs typeface="+mn-cs"/>
              </a:rPr>
              <a:t>To start with, flowstones</a:t>
            </a:r>
            <a:r>
              <a:rPr lang="en-US" sz="2400" b="0" i="0" kern="1200" baseline="0" dirty="0" smtClean="0">
                <a:solidFill>
                  <a:schemeClr val="tx1"/>
                </a:solidFill>
                <a:effectLst/>
                <a:latin typeface="+mn-lt"/>
                <a:ea typeface="+mn-ea"/>
                <a:cs typeface="+mn-cs"/>
              </a:rPr>
              <a:t> a</a:t>
            </a:r>
            <a:r>
              <a:rPr lang="en-US" sz="2400" b="0" i="0" kern="1200" dirty="0" smtClean="0">
                <a:solidFill>
                  <a:schemeClr val="tx1"/>
                </a:solidFill>
                <a:effectLst/>
                <a:latin typeface="+mn-lt"/>
                <a:ea typeface="+mn-ea"/>
                <a:cs typeface="+mn-cs"/>
              </a:rPr>
              <a:t>re a type of speleothems (cave deposits) composed of </a:t>
            </a:r>
            <a:r>
              <a:rPr lang="en-US" sz="2400" b="0" i="0" kern="1200" dirty="0" err="1" smtClean="0">
                <a:solidFill>
                  <a:schemeClr val="tx1"/>
                </a:solidFill>
                <a:effectLst/>
                <a:latin typeface="+mn-lt"/>
                <a:ea typeface="+mn-ea"/>
                <a:cs typeface="+mn-cs"/>
              </a:rPr>
              <a:t>sheetlike</a:t>
            </a:r>
            <a:r>
              <a:rPr lang="en-US" sz="2400" b="0" i="0" kern="1200" dirty="0" smtClean="0">
                <a:solidFill>
                  <a:schemeClr val="tx1"/>
                </a:solidFill>
                <a:effectLst/>
                <a:latin typeface="+mn-lt"/>
                <a:ea typeface="+mn-ea"/>
                <a:cs typeface="+mn-cs"/>
              </a:rPr>
              <a:t> </a:t>
            </a:r>
            <a:r>
              <a:rPr lang="en-US" sz="2400" b="0" i="0" u="none" strike="noStrike" kern="1200" dirty="0" smtClean="0">
                <a:solidFill>
                  <a:schemeClr val="tx1"/>
                </a:solidFill>
                <a:effectLst/>
                <a:latin typeface="+mn-lt"/>
                <a:ea typeface="+mn-ea"/>
                <a:cs typeface="+mn-cs"/>
                <a:hlinkClick r:id="rId3" tooltip="Calcite"/>
              </a:rPr>
              <a:t>calcite</a:t>
            </a:r>
            <a:r>
              <a:rPr lang="en-US" sz="2400" b="0" i="0" u="none" strike="noStrike" kern="1200" dirty="0" smtClean="0">
                <a:solidFill>
                  <a:schemeClr val="tx1"/>
                </a:solidFill>
                <a:effectLst/>
                <a:latin typeface="+mn-lt"/>
                <a:ea typeface="+mn-ea"/>
                <a:cs typeface="+mn-cs"/>
              </a:rPr>
              <a:t>,</a:t>
            </a:r>
            <a:r>
              <a:rPr lang="en-US" sz="2400" b="0" i="0" u="none" strike="noStrike" kern="1200" baseline="0" dirty="0" smtClean="0">
                <a:solidFill>
                  <a:schemeClr val="tx1"/>
                </a:solidFill>
                <a:effectLst/>
                <a:latin typeface="+mn-lt"/>
                <a:ea typeface="+mn-ea"/>
                <a:cs typeface="+mn-cs"/>
              </a:rPr>
              <a:t> often found along the cave walls</a:t>
            </a:r>
            <a:r>
              <a:rPr lang="en-US" sz="2400" b="0" i="0" kern="1200" dirty="0" smtClean="0">
                <a:solidFill>
                  <a:schemeClr val="tx1"/>
                </a:solidFill>
                <a:effectLst/>
                <a:latin typeface="+mn-lt"/>
                <a:ea typeface="+mn-ea"/>
                <a:cs typeface="+mn-cs"/>
              </a:rPr>
              <a:t>.</a:t>
            </a:r>
            <a:endParaRPr lang="en-US" sz="2400"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2</a:t>
            </a:fld>
            <a:endParaRPr lang="en-US"/>
          </a:p>
        </p:txBody>
      </p:sp>
    </p:spTree>
    <p:extLst>
      <p:ext uri="{BB962C8B-B14F-4D97-AF65-F5344CB8AC3E}">
        <p14:creationId xmlns:p14="http://schemas.microsoft.com/office/powerpoint/2010/main" xmlns="" val="389428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a:t>
            </a:r>
            <a:r>
              <a:rPr lang="en-US" baseline="0" dirty="0" smtClean="0"/>
              <a:t> plot the length of the scratches on these plots and estimate that if an EQ occurred, it had to have a magnitude of about 6.</a:t>
            </a:r>
            <a:endParaRPr lang="en-US" dirty="0" smtClean="0"/>
          </a:p>
          <a:p>
            <a:r>
              <a:rPr lang="en-US" dirty="0" smtClean="0"/>
              <a:t>If</a:t>
            </a:r>
            <a:r>
              <a:rPr lang="en-US" baseline="0" dirty="0" smtClean="0"/>
              <a:t> this is truly what we are looking at, </a:t>
            </a:r>
            <a:r>
              <a:rPr lang="en-US" sz="1200" kern="1200" dirty="0" smtClean="0">
                <a:solidFill>
                  <a:schemeClr val="tx1"/>
                </a:solidFill>
                <a:effectLst/>
                <a:latin typeface="+mn-lt"/>
                <a:ea typeface="+mn-ea"/>
                <a:cs typeface="+mn-cs"/>
              </a:rPr>
              <a:t>and it is supported by </a:t>
            </a:r>
            <a:r>
              <a:rPr lang="en-US" sz="1200" kern="1200" dirty="0" err="1" smtClean="0">
                <a:solidFill>
                  <a:schemeClr val="tx1"/>
                </a:solidFill>
                <a:effectLst/>
                <a:latin typeface="+mn-lt"/>
                <a:ea typeface="+mn-ea"/>
                <a:cs typeface="+mn-cs"/>
              </a:rPr>
              <a:t>microtectonics</a:t>
            </a:r>
            <a:r>
              <a:rPr lang="en-US" sz="1200" kern="1200" smtClean="0">
                <a:solidFill>
                  <a:schemeClr val="tx1"/>
                </a:solidFill>
                <a:effectLst/>
                <a:latin typeface="+mn-lt"/>
                <a:ea typeface="+mn-ea"/>
                <a:cs typeface="+mn-cs"/>
              </a:rPr>
              <a:t>,</a:t>
            </a:r>
            <a:r>
              <a:rPr lang="en-US" baseline="0" smtClean="0"/>
              <a:t> </a:t>
            </a:r>
            <a:r>
              <a:rPr lang="en-US" baseline="0" dirty="0" smtClean="0"/>
              <a:t>than we can clearly conclude that s</a:t>
            </a:r>
            <a:r>
              <a:rPr lang="en-US" dirty="0" smtClean="0"/>
              <a:t>peleothems can record </a:t>
            </a:r>
            <a:r>
              <a:rPr lang="en-US" dirty="0" err="1" smtClean="0"/>
              <a:t>paleoseismic</a:t>
            </a:r>
            <a:r>
              <a:rPr lang="en-US" dirty="0" smtClean="0"/>
              <a:t> events and even provide constraints on their magnitude. </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20</a:t>
            </a:fld>
            <a:endParaRPr lang="en-US"/>
          </a:p>
        </p:txBody>
      </p:sp>
    </p:spTree>
    <p:extLst>
      <p:ext uri="{BB962C8B-B14F-4D97-AF65-F5344CB8AC3E}">
        <p14:creationId xmlns:p14="http://schemas.microsoft.com/office/powerpoint/2010/main" xmlns="" val="2401333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question we are now working on are:</a:t>
            </a:r>
            <a:r>
              <a:rPr lang="en-US" sz="1200" dirty="0" smtClean="0"/>
              <a:t> What caused crystal-plastic deformation: slow strain rates, or heating due to friction? What can twins tell us?</a:t>
            </a:r>
            <a:r>
              <a:rPr lang="en-US" sz="1200" baseline="0" dirty="0" smtClean="0"/>
              <a:t> </a:t>
            </a:r>
            <a:r>
              <a:rPr lang="en-US" sz="1200" dirty="0" smtClean="0"/>
              <a:t>Can we compare whole-crystal deformation to powder experiments? </a:t>
            </a:r>
          </a:p>
          <a:p>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21</a:t>
            </a:fld>
            <a:endParaRPr lang="en-US"/>
          </a:p>
        </p:txBody>
      </p:sp>
    </p:spTree>
    <p:extLst>
      <p:ext uri="{BB962C8B-B14F-4D97-AF65-F5344CB8AC3E}">
        <p14:creationId xmlns:p14="http://schemas.microsoft.com/office/powerpoint/2010/main" xmlns="" val="1468485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work</a:t>
            </a:r>
            <a:r>
              <a:rPr lang="en-US" baseline="0" dirty="0" smtClean="0"/>
              <a:t> is part of a larger project called </a:t>
            </a:r>
            <a:r>
              <a:rPr lang="en-US" baseline="0" dirty="0" err="1" smtClean="0"/>
              <a:t>Speleotect</a:t>
            </a:r>
            <a:r>
              <a:rPr lang="en-US" baseline="0" dirty="0" smtClean="0"/>
              <a:t>, a collaboration between </a:t>
            </a:r>
            <a:r>
              <a:rPr lang="en-US" baseline="0" dirty="0" err="1" smtClean="0"/>
              <a:t>Uni</a:t>
            </a:r>
            <a:r>
              <a:rPr lang="en-US" baseline="0" dirty="0" smtClean="0"/>
              <a:t> Vie and NHM, and it investigates the active tectonics, past events and has a focus to provide an EQ hazard registry.</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22</a:t>
            </a:fld>
            <a:endParaRPr lang="en-US"/>
          </a:p>
        </p:txBody>
      </p:sp>
    </p:spTree>
    <p:extLst>
      <p:ext uri="{BB962C8B-B14F-4D97-AF65-F5344CB8AC3E}">
        <p14:creationId xmlns:p14="http://schemas.microsoft.com/office/powerpoint/2010/main" xmlns="" val="200778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23</a:t>
            </a:fld>
            <a:endParaRPr lang="en-US"/>
          </a:p>
        </p:txBody>
      </p:sp>
    </p:spTree>
    <p:extLst>
      <p:ext uri="{BB962C8B-B14F-4D97-AF65-F5344CB8AC3E}">
        <p14:creationId xmlns:p14="http://schemas.microsoft.com/office/powerpoint/2010/main" xmlns="" val="38600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Now you might think I am</a:t>
            </a:r>
            <a:r>
              <a:rPr lang="en-US" sz="2400" baseline="0" dirty="0" smtClean="0"/>
              <a:t> in the wrong session, as we are here to study faults, and when I say “cave”, you think of climate and biology.</a:t>
            </a:r>
          </a:p>
          <a:p>
            <a:r>
              <a:rPr lang="en-US" sz="2400" baseline="0" dirty="0" smtClean="0"/>
              <a:t>But what is in this intersection? We all know that most of the caves are developed along fractures and faults. There are also some studies into the earthquake damage of stalactites. But we CAN study faults in cave.</a:t>
            </a:r>
            <a:endParaRPr lang="en-US" sz="2400"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3</a:t>
            </a:fld>
            <a:endParaRPr lang="en-US"/>
          </a:p>
        </p:txBody>
      </p:sp>
    </p:spTree>
    <p:extLst>
      <p:ext uri="{BB962C8B-B14F-4D97-AF65-F5344CB8AC3E}">
        <p14:creationId xmlns:p14="http://schemas.microsoft.com/office/powerpoint/2010/main" xmlns="" val="3894282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best examples is described by Plan et al, </a:t>
            </a:r>
            <a:r>
              <a:rPr lang="en-US" dirty="0" smtClean="0"/>
              <a:t>involves breakdown of a boulder (in A), which got stuck between the two moving passage walls belonging to a</a:t>
            </a:r>
            <a:r>
              <a:rPr lang="en-US" baseline="0" dirty="0" smtClean="0"/>
              <a:t> large regional fault</a:t>
            </a:r>
            <a:r>
              <a:rPr lang="en-US" dirty="0" smtClean="0"/>
              <a:t> (in B). The ongoing strike-slip movement caused scratches in the flowstone of the wall and the breakup of the boulder which exposes the scratches (in C). We will look at these scratches in more detail.</a:t>
            </a:r>
          </a:p>
        </p:txBody>
      </p:sp>
      <p:sp>
        <p:nvSpPr>
          <p:cNvPr id="4" name="Slide Number Placeholder 3"/>
          <p:cNvSpPr>
            <a:spLocks noGrp="1"/>
          </p:cNvSpPr>
          <p:nvPr>
            <p:ph type="sldNum" sz="quarter" idx="10"/>
          </p:nvPr>
        </p:nvSpPr>
        <p:spPr/>
        <p:txBody>
          <a:bodyPr/>
          <a:lstStyle/>
          <a:p>
            <a:fld id="{90599C07-A4F2-42C1-ACEB-A68288694D4A}" type="slidenum">
              <a:rPr lang="en-US" smtClean="0"/>
              <a:pPr/>
              <a:t>4</a:t>
            </a:fld>
            <a:endParaRPr lang="en-US"/>
          </a:p>
        </p:txBody>
      </p:sp>
    </p:spTree>
    <p:extLst>
      <p:ext uri="{BB962C8B-B14F-4D97-AF65-F5344CB8AC3E}">
        <p14:creationId xmlns:p14="http://schemas.microsoft.com/office/powerpoint/2010/main" xmlns="" val="311138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example from the same cave is the displacement of about 30 cm of these two part of the cave wall, also causing the shearing and breaking of the flowstone. </a:t>
            </a:r>
            <a:r>
              <a:rPr lang="en-US" dirty="0" smtClean="0"/>
              <a:t>Displacement of stalactite-stalagmite pairs, or broken columns are ideal for measuring the displacement vector.</a:t>
            </a:r>
          </a:p>
          <a:p>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5</a:t>
            </a:fld>
            <a:endParaRPr lang="en-US"/>
          </a:p>
        </p:txBody>
      </p:sp>
    </p:spTree>
    <p:extLst>
      <p:ext uri="{BB962C8B-B14F-4D97-AF65-F5344CB8AC3E}">
        <p14:creationId xmlns:p14="http://schemas.microsoft.com/office/powerpoint/2010/main" xmlns="" val="327900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move on, we should look into tectonic setting. As a reference, here is Austria, Alps and Carpathian arcs, and Vienna and </a:t>
            </a:r>
            <a:r>
              <a:rPr lang="en-US" baseline="0" dirty="0" err="1" smtClean="0"/>
              <a:t>Pannonian</a:t>
            </a:r>
            <a:r>
              <a:rPr lang="en-US" baseline="0" dirty="0" smtClean="0"/>
              <a:t> basin.</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6</a:t>
            </a:fld>
            <a:endParaRPr lang="en-US"/>
          </a:p>
        </p:txBody>
      </p:sp>
    </p:spTree>
    <p:extLst>
      <p:ext uri="{BB962C8B-B14F-4D97-AF65-F5344CB8AC3E}">
        <p14:creationId xmlns:p14="http://schemas.microsoft.com/office/powerpoint/2010/main" xmlns="" val="145033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dominant </a:t>
            </a:r>
            <a:r>
              <a:rPr lang="en-US" baseline="0" dirty="0" err="1" smtClean="0"/>
              <a:t>neotectonic</a:t>
            </a:r>
            <a:r>
              <a:rPr lang="en-US" baseline="0" dirty="0" smtClean="0"/>
              <a:t> process of the Eastern Alps, and Austria, is the lateral extrusion towards the </a:t>
            </a:r>
            <a:r>
              <a:rPr lang="en-US" baseline="0" dirty="0" err="1" smtClean="0"/>
              <a:t>Pannonian</a:t>
            </a:r>
            <a:r>
              <a:rPr lang="en-US" baseline="0" dirty="0" smtClean="0"/>
              <a:t> Basin, </a:t>
            </a:r>
            <a:r>
              <a:rPr lang="en-US" sz="1200" b="0" i="0" u="none" strike="noStrike" kern="1200" baseline="0" dirty="0" smtClean="0">
                <a:solidFill>
                  <a:schemeClr val="tx1"/>
                </a:solidFill>
                <a:latin typeface="+mn-lt"/>
                <a:ea typeface="+mn-ea"/>
                <a:cs typeface="+mn-cs"/>
              </a:rPr>
              <a:t>coeval with north-south shortening between the Adriatic and European plates. This extrusion is accommodated along two large fault systems: </a:t>
            </a:r>
            <a:r>
              <a:rPr lang="en-US" sz="1200" b="0" i="0" u="none" strike="noStrike" kern="1200" baseline="0" dirty="0" err="1" smtClean="0">
                <a:solidFill>
                  <a:schemeClr val="tx1"/>
                </a:solidFill>
                <a:latin typeface="+mn-lt"/>
                <a:ea typeface="+mn-ea"/>
                <a:cs typeface="+mn-cs"/>
              </a:rPr>
              <a:t>sinistral</a:t>
            </a:r>
            <a:r>
              <a:rPr lang="en-US" sz="1200" b="0" i="0" u="none" strike="noStrike" kern="1200" baseline="0" dirty="0" smtClean="0">
                <a:solidFill>
                  <a:schemeClr val="tx1"/>
                </a:solidFill>
                <a:latin typeface="+mn-lt"/>
                <a:ea typeface="+mn-ea"/>
                <a:cs typeface="+mn-cs"/>
              </a:rPr>
              <a:t> SEMP and dextral </a:t>
            </a:r>
            <a:r>
              <a:rPr lang="en-US" sz="1200" b="0" i="0" u="none" strike="noStrike" kern="1200" baseline="0" dirty="0" err="1" smtClean="0">
                <a:solidFill>
                  <a:schemeClr val="tx1"/>
                </a:solidFill>
                <a:latin typeface="+mn-lt"/>
                <a:ea typeface="+mn-ea"/>
                <a:cs typeface="+mn-cs"/>
              </a:rPr>
              <a:t>Peri</a:t>
            </a:r>
            <a:r>
              <a:rPr lang="en-US" sz="1200" b="0" i="0" u="none" strike="noStrike" kern="1200" baseline="0" dirty="0" smtClean="0">
                <a:solidFill>
                  <a:schemeClr val="tx1"/>
                </a:solidFill>
                <a:latin typeface="+mn-lt"/>
                <a:ea typeface="+mn-ea"/>
                <a:cs typeface="+mn-cs"/>
              </a:rPr>
              <a:t>-Adriatic fault systems. However, Mur-</a:t>
            </a:r>
            <a:r>
              <a:rPr lang="en-US" sz="1200" b="0" i="0" u="none" strike="noStrike" kern="1200" baseline="0" dirty="0" err="1" smtClean="0">
                <a:solidFill>
                  <a:schemeClr val="tx1"/>
                </a:solidFill>
                <a:latin typeface="+mn-lt"/>
                <a:ea typeface="+mn-ea"/>
                <a:cs typeface="+mn-cs"/>
              </a:rPr>
              <a:t>Muerz</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sinistral</a:t>
            </a:r>
            <a:r>
              <a:rPr lang="en-US" sz="1200" b="0" i="0" u="none" strike="noStrike" kern="1200" baseline="0" dirty="0" smtClean="0">
                <a:solidFill>
                  <a:schemeClr val="tx1"/>
                </a:solidFill>
                <a:latin typeface="+mn-lt"/>
                <a:ea typeface="+mn-ea"/>
                <a:cs typeface="+mn-cs"/>
              </a:rPr>
              <a:t> fault is the most seismically active, although geological evidences of the activity of all of these faults on the surface are rare. </a:t>
            </a:r>
            <a:r>
              <a:rPr lang="en-US" sz="1200" kern="1200" dirty="0" smtClean="0">
                <a:solidFill>
                  <a:schemeClr val="tx1"/>
                </a:solidFill>
                <a:effectLst/>
                <a:latin typeface="+mn-lt"/>
                <a:ea typeface="+mn-ea"/>
                <a:cs typeface="+mn-cs"/>
              </a:rPr>
              <a:t>Austria’s EQ potential is up to 5 in magnitude.</a:t>
            </a:r>
            <a:endParaRPr lang="en-US" dirty="0"/>
          </a:p>
        </p:txBody>
      </p:sp>
      <p:sp>
        <p:nvSpPr>
          <p:cNvPr id="4" name="Slide Number Placeholder 3"/>
          <p:cNvSpPr>
            <a:spLocks noGrp="1"/>
          </p:cNvSpPr>
          <p:nvPr>
            <p:ph type="sldNum" sz="quarter" idx="10"/>
          </p:nvPr>
        </p:nvSpPr>
        <p:spPr/>
        <p:txBody>
          <a:bodyPr/>
          <a:lstStyle/>
          <a:p>
            <a:fld id="{90599C07-A4F2-42C1-ACEB-A68288694D4A}" type="slidenum">
              <a:rPr lang="en-US" smtClean="0"/>
              <a:pPr/>
              <a:t>7</a:t>
            </a:fld>
            <a:endParaRPr lang="en-US"/>
          </a:p>
        </p:txBody>
      </p:sp>
    </p:spTree>
    <p:extLst>
      <p:ext uri="{BB962C8B-B14F-4D97-AF65-F5344CB8AC3E}">
        <p14:creationId xmlns:p14="http://schemas.microsoft.com/office/powerpoint/2010/main" xmlns="" val="145033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a:t>
            </a:r>
            <a:r>
              <a:rPr lang="en-US" baseline="0" dirty="0" smtClean="0"/>
              <a:t> back to the HG cave, and looking into this sketched flowstone, and its orientations, we have to ask ourselves if this shearing occurred during seismic slip or aseismic creep.</a:t>
            </a:r>
            <a:endParaRPr lang="en-US" dirty="0" smtClean="0"/>
          </a:p>
        </p:txBody>
      </p:sp>
      <p:sp>
        <p:nvSpPr>
          <p:cNvPr id="4" name="Slide Number Placeholder 3"/>
          <p:cNvSpPr>
            <a:spLocks noGrp="1"/>
          </p:cNvSpPr>
          <p:nvPr>
            <p:ph type="sldNum" sz="quarter" idx="10"/>
          </p:nvPr>
        </p:nvSpPr>
        <p:spPr/>
        <p:txBody>
          <a:bodyPr/>
          <a:lstStyle/>
          <a:p>
            <a:fld id="{90599C07-A4F2-42C1-ACEB-A68288694D4A}" type="slidenum">
              <a:rPr lang="en-US" smtClean="0"/>
              <a:pPr/>
              <a:t>8</a:t>
            </a:fld>
            <a:endParaRPr lang="en-US"/>
          </a:p>
        </p:txBody>
      </p:sp>
    </p:spTree>
    <p:extLst>
      <p:ext uri="{BB962C8B-B14F-4D97-AF65-F5344CB8AC3E}">
        <p14:creationId xmlns:p14="http://schemas.microsoft.com/office/powerpoint/2010/main" xmlns="" val="3111387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Distinguishing between seismic slip and aseismic creep has been a main topic of many recent papers. For example, Smith et al. show the experiments on powdered calcite and the deformation caused by </a:t>
            </a:r>
            <a:r>
              <a:rPr lang="en-US" baseline="0" dirty="0" err="1" smtClean="0"/>
              <a:t>subseismic</a:t>
            </a:r>
            <a:r>
              <a:rPr lang="en-US" baseline="0" dirty="0" smtClean="0"/>
              <a:t> and </a:t>
            </a:r>
            <a:r>
              <a:rPr lang="en-US" baseline="0" dirty="0" err="1" smtClean="0"/>
              <a:t>coseismic</a:t>
            </a:r>
            <a:r>
              <a:rPr lang="en-US" baseline="0" dirty="0" smtClean="0"/>
              <a:t> slip. To further investigate the type of deformations, probably the best method is EBSD, which quantifies the crystal orientations and textures. </a:t>
            </a:r>
            <a:endParaRPr lang="en-US" dirty="0" smtClean="0"/>
          </a:p>
        </p:txBody>
      </p:sp>
      <p:sp>
        <p:nvSpPr>
          <p:cNvPr id="4" name="Slide Number Placeholder 3"/>
          <p:cNvSpPr>
            <a:spLocks noGrp="1"/>
          </p:cNvSpPr>
          <p:nvPr>
            <p:ph type="sldNum" sz="quarter" idx="10"/>
          </p:nvPr>
        </p:nvSpPr>
        <p:spPr/>
        <p:txBody>
          <a:bodyPr/>
          <a:lstStyle/>
          <a:p>
            <a:fld id="{90599C07-A4F2-42C1-ACEB-A68288694D4A}" type="slidenum">
              <a:rPr lang="en-US" smtClean="0"/>
              <a:pPr/>
              <a:t>9</a:t>
            </a:fld>
            <a:endParaRPr lang="en-US"/>
          </a:p>
        </p:txBody>
      </p:sp>
    </p:spTree>
    <p:extLst>
      <p:ext uri="{BB962C8B-B14F-4D97-AF65-F5344CB8AC3E}">
        <p14:creationId xmlns:p14="http://schemas.microsoft.com/office/powerpoint/2010/main" xmlns="" val="3111387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92BB4248-3914-405B-A39F-F9DA51BB515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F20B0-6C8A-4A17-AD1A-AF2EE234F522}"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B4248-3914-405B-A39F-F9DA51BB515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B4248-3914-405B-A39F-F9DA51BB515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2BB4248-3914-405B-A39F-F9DA51BB515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F20B0-6C8A-4A17-AD1A-AF2EE234F522}" type="slidenum">
              <a:rPr lang="en-US" smtClean="0"/>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BB4248-3914-405B-A39F-F9DA51BB515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92BB4248-3914-405B-A39F-F9DA51BB515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2BB4248-3914-405B-A39F-F9DA51BB5156}" type="datetimeFigureOut">
              <a:rPr lang="en-US" smtClean="0"/>
              <a:pPr/>
              <a:t>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2BB4248-3914-405B-A39F-F9DA51BB5156}" type="datetimeFigureOut">
              <a:rPr lang="en-US" smtClean="0"/>
              <a:pPr/>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B4248-3914-405B-A39F-F9DA51BB5156}" type="datetimeFigureOut">
              <a:rPr lang="en-US" smtClean="0"/>
              <a:pPr/>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B4248-3914-405B-A39F-F9DA51BB515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B4248-3914-405B-A39F-F9DA51BB515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F20B0-6C8A-4A17-AD1A-AF2EE234F5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92BB4248-3914-405B-A39F-F9DA51BB5156}" type="datetimeFigureOut">
              <a:rPr lang="en-US" smtClean="0"/>
              <a:pPr/>
              <a:t>11/6/2014</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4BF20B0-6C8A-4A17-AD1A-AF2EE234F52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32.png"/><Relationship Id="rId5" Type="http://schemas.openxmlformats.org/officeDocument/2006/relationships/image" Target="../media/image5.gif"/><Relationship Id="rId10" Type="http://schemas.openxmlformats.org/officeDocument/2006/relationships/image" Target="../media/image34.png"/><Relationship Id="rId4" Type="http://schemas.openxmlformats.org/officeDocument/2006/relationships/image" Target="../media/image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5.png"/><Relationship Id="rId7" Type="http://schemas.openxmlformats.org/officeDocument/2006/relationships/image" Target="../media/image6.gif"/><Relationship Id="rId12"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36.png"/><Relationship Id="rId5" Type="http://schemas.openxmlformats.org/officeDocument/2006/relationships/image" Target="../media/image4.jpe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8.gif"/></Relationships>
</file>

<file path=ppt/slides/_rels/slide12.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40.png"/><Relationship Id="rId5" Type="http://schemas.openxmlformats.org/officeDocument/2006/relationships/image" Target="../media/image5.gif"/><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4.jpeg"/><Relationship Id="rId9" Type="http://schemas.openxmlformats.org/officeDocument/2006/relationships/image" Target="../media/image38.png"/><Relationship Id="rId14"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46.png"/><Relationship Id="rId5" Type="http://schemas.openxmlformats.org/officeDocument/2006/relationships/image" Target="../media/image5.gif"/><Relationship Id="rId10" Type="http://schemas.openxmlformats.org/officeDocument/2006/relationships/image" Target="../media/image45.jpeg"/><Relationship Id="rId4" Type="http://schemas.openxmlformats.org/officeDocument/2006/relationships/image" Target="../media/image4.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49.png"/><Relationship Id="rId5" Type="http://schemas.openxmlformats.org/officeDocument/2006/relationships/image" Target="../media/image5.gif"/><Relationship Id="rId10" Type="http://schemas.openxmlformats.org/officeDocument/2006/relationships/image" Target="../media/image48.png"/><Relationship Id="rId4" Type="http://schemas.openxmlformats.org/officeDocument/2006/relationships/image" Target="../media/image4.jpe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53.png"/><Relationship Id="rId5" Type="http://schemas.openxmlformats.org/officeDocument/2006/relationships/image" Target="../media/image5.gif"/><Relationship Id="rId10" Type="http://schemas.openxmlformats.org/officeDocument/2006/relationships/image" Target="../media/image52.png"/><Relationship Id="rId4" Type="http://schemas.openxmlformats.org/officeDocument/2006/relationships/image" Target="../media/image4.jpe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57.png"/><Relationship Id="rId5" Type="http://schemas.openxmlformats.org/officeDocument/2006/relationships/image" Target="../media/image5.gif"/><Relationship Id="rId10" Type="http://schemas.openxmlformats.org/officeDocument/2006/relationships/image" Target="../media/image56.png"/><Relationship Id="rId4" Type="http://schemas.openxmlformats.org/officeDocument/2006/relationships/image" Target="../media/image4.jpe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image" Target="../media/image58.png"/><Relationship Id="rId4" Type="http://schemas.openxmlformats.org/officeDocument/2006/relationships/image" Target="../media/image4.jpe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60.png"/><Relationship Id="rId5" Type="http://schemas.openxmlformats.org/officeDocument/2006/relationships/image" Target="../media/image5.gif"/><Relationship Id="rId10" Type="http://schemas.openxmlformats.org/officeDocument/2006/relationships/image" Target="../media/image59.png"/><Relationship Id="rId4" Type="http://schemas.openxmlformats.org/officeDocument/2006/relationships/image" Target="../media/image4.jpe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31.png"/><Relationship Id="rId5" Type="http://schemas.openxmlformats.org/officeDocument/2006/relationships/image" Target="../media/image5.gif"/><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4.jpeg"/><Relationship Id="rId9" Type="http://schemas.openxmlformats.org/officeDocument/2006/relationships/image" Target="../media/image61.png"/><Relationship Id="rId1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5.jpeg"/><Relationship Id="rId5" Type="http://schemas.openxmlformats.org/officeDocument/2006/relationships/image" Target="../media/image5.gif"/><Relationship Id="rId10"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69.jpeg"/><Relationship Id="rId5" Type="http://schemas.openxmlformats.org/officeDocument/2006/relationships/image" Target="../media/image5.gif"/><Relationship Id="rId10" Type="http://schemas.openxmlformats.org/officeDocument/2006/relationships/image" Target="../media/image68.png"/><Relationship Id="rId4" Type="http://schemas.openxmlformats.org/officeDocument/2006/relationships/image" Target="../media/image4.jpe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65.png"/><Relationship Id="rId5" Type="http://schemas.openxmlformats.org/officeDocument/2006/relationships/image" Target="../media/image5.gif"/><Relationship Id="rId10" Type="http://schemas.openxmlformats.org/officeDocument/2006/relationships/image" Target="../media/image71.png"/><Relationship Id="rId4" Type="http://schemas.openxmlformats.org/officeDocument/2006/relationships/image" Target="../media/image4.jpeg"/><Relationship Id="rId9" Type="http://schemas.openxmlformats.org/officeDocument/2006/relationships/image" Target="../media/image70.jpe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gif"/><Relationship Id="rId18" Type="http://schemas.openxmlformats.org/officeDocument/2006/relationships/image" Target="../media/image7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gif"/><Relationship Id="rId17" Type="http://schemas.openxmlformats.org/officeDocument/2006/relationships/image" Target="../media/image67.png"/><Relationship Id="rId2" Type="http://schemas.openxmlformats.org/officeDocument/2006/relationships/notesSlide" Target="../notesSlides/notesSlide2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5" Type="http://schemas.openxmlformats.org/officeDocument/2006/relationships/image" Target="../media/image8.gif"/><Relationship Id="rId10" Type="http://schemas.openxmlformats.org/officeDocument/2006/relationships/image" Target="../media/image3.png"/><Relationship Id="rId19" Type="http://schemas.openxmlformats.org/officeDocument/2006/relationships/image" Target="../media/image75.png"/><Relationship Id="rId4" Type="http://schemas.openxmlformats.org/officeDocument/2006/relationships/diagramLayout" Target="../diagrams/layout1.xml"/><Relationship Id="rId9" Type="http://schemas.openxmlformats.org/officeDocument/2006/relationships/image" Target="../media/image73.png"/><Relationship Id="rId14" Type="http://schemas.openxmlformats.org/officeDocument/2006/relationships/image" Target="../media/image7.jpeg"/></Relationships>
</file>

<file path=ppt/slides/_rels/slide2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79.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77.png"/><Relationship Id="rId5" Type="http://schemas.openxmlformats.org/officeDocument/2006/relationships/image" Target="../media/image5.gif"/><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76.jpe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6.png"/><Relationship Id="rId5" Type="http://schemas.openxmlformats.org/officeDocument/2006/relationships/image" Target="../media/image5.gif"/><Relationship Id="rId10"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image" Target="../media/image18.png"/><Relationship Id="rId4" Type="http://schemas.openxmlformats.org/officeDocument/2006/relationships/image" Target="../media/image4.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21.jpeg"/><Relationship Id="rId5" Type="http://schemas.openxmlformats.org/officeDocument/2006/relationships/image" Target="../media/image5.gif"/><Relationship Id="rId10" Type="http://schemas.openxmlformats.org/officeDocument/2006/relationships/image" Target="../media/image20.png"/><Relationship Id="rId4" Type="http://schemas.openxmlformats.org/officeDocument/2006/relationships/image" Target="../media/image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2.jpeg"/><Relationship Id="rId7"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25.png"/><Relationship Id="rId5" Type="http://schemas.openxmlformats.org/officeDocument/2006/relationships/image" Target="../media/image5.gif"/><Relationship Id="rId10" Type="http://schemas.openxmlformats.org/officeDocument/2006/relationships/image" Target="../media/image24.png"/><Relationship Id="rId4" Type="http://schemas.openxmlformats.org/officeDocument/2006/relationships/image" Target="../media/image4.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7.png"/><Relationship Id="rId5" Type="http://schemas.openxmlformats.org/officeDocument/2006/relationships/image" Target="../media/image5.gif"/><Relationship Id="rId10" Type="http://schemas.openxmlformats.org/officeDocument/2006/relationships/image" Target="../media/image28.png"/><Relationship Id="rId4" Type="http://schemas.openxmlformats.org/officeDocument/2006/relationships/image" Target="../media/image4.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31.png"/><Relationship Id="rId5" Type="http://schemas.openxmlformats.org/officeDocument/2006/relationships/image" Target="../media/image5.gif"/><Relationship Id="rId10" Type="http://schemas.openxmlformats.org/officeDocument/2006/relationships/image" Target="../media/image30.png"/><Relationship Id="rId4" Type="http://schemas.openxmlformats.org/officeDocument/2006/relationships/image" Target="../media/image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372" y="3733799"/>
            <a:ext cx="6400800" cy="1072779"/>
          </a:xfrm>
        </p:spPr>
        <p:txBody>
          <a:bodyPr>
            <a:normAutofit/>
          </a:bodyPr>
          <a:lstStyle/>
          <a:p>
            <a:r>
              <a:rPr lang="en-US" sz="2200" dirty="0" err="1" smtClean="0">
                <a:solidFill>
                  <a:srgbClr val="C00000"/>
                </a:solidFill>
                <a:effectLst>
                  <a:outerShdw blurRad="38100" dist="38100" dir="2700000" algn="tl">
                    <a:srgbClr val="000000">
                      <a:alpha val="43137"/>
                    </a:srgbClr>
                  </a:outerShdw>
                </a:effectLst>
              </a:rPr>
              <a:t>Ivanka</a:t>
            </a:r>
            <a:r>
              <a:rPr lang="en-US" sz="2200" dirty="0" smtClean="0">
                <a:solidFill>
                  <a:srgbClr val="C00000"/>
                </a:solidFill>
                <a:effectLst>
                  <a:outerShdw blurRad="38100" dist="38100" dir="2700000" algn="tl">
                    <a:srgbClr val="000000">
                      <a:alpha val="43137"/>
                    </a:srgbClr>
                  </a:outerShdw>
                </a:effectLst>
              </a:rPr>
              <a:t> MITROVIC </a:t>
            </a:r>
            <a:r>
              <a:rPr lang="en-US" sz="2200" baseline="30000" dirty="0" smtClean="0">
                <a:solidFill>
                  <a:srgbClr val="C00000"/>
                </a:solidFill>
                <a:effectLst>
                  <a:outerShdw blurRad="38100" dist="38100" dir="2700000" algn="tl">
                    <a:srgbClr val="000000">
                      <a:alpha val="43137"/>
                    </a:srgbClr>
                  </a:outerShdw>
                </a:effectLst>
              </a:rPr>
              <a:t>1,2</a:t>
            </a:r>
            <a:r>
              <a:rPr lang="en-US" sz="2200" dirty="0" smtClean="0">
                <a:solidFill>
                  <a:srgbClr val="C00000"/>
                </a:solidFill>
                <a:effectLst>
                  <a:outerShdw blurRad="38100" dist="38100" dir="2700000" algn="tl">
                    <a:srgbClr val="000000">
                      <a:alpha val="43137"/>
                    </a:srgbClr>
                  </a:outerShdw>
                </a:effectLst>
              </a:rPr>
              <a:t>,  Bernhard GRASEMANN </a:t>
            </a:r>
            <a:r>
              <a:rPr lang="en-US" sz="2200" baseline="30000" dirty="0" smtClean="0">
                <a:solidFill>
                  <a:srgbClr val="C00000"/>
                </a:solidFill>
                <a:effectLst>
                  <a:outerShdw blurRad="38100" dist="38100" dir="2700000" algn="tl">
                    <a:srgbClr val="000000">
                      <a:alpha val="43137"/>
                    </a:srgbClr>
                  </a:outerShdw>
                </a:effectLst>
              </a:rPr>
              <a:t>1</a:t>
            </a:r>
            <a:r>
              <a:rPr lang="en-US" sz="2200" dirty="0">
                <a:solidFill>
                  <a:srgbClr val="C00000"/>
                </a:solidFill>
                <a:effectLst>
                  <a:outerShdw blurRad="38100" dist="38100" dir="2700000" algn="tl">
                    <a:srgbClr val="000000">
                      <a:alpha val="43137"/>
                    </a:srgbClr>
                  </a:outerShdw>
                </a:effectLst>
              </a:rPr>
              <a:t>, </a:t>
            </a:r>
            <a:endParaRPr lang="en-US" sz="2200" dirty="0" smtClean="0">
              <a:solidFill>
                <a:srgbClr val="C00000"/>
              </a:solidFill>
              <a:effectLst>
                <a:outerShdw blurRad="38100" dist="38100" dir="2700000" algn="tl">
                  <a:srgbClr val="000000">
                    <a:alpha val="43137"/>
                  </a:srgbClr>
                </a:outerShdw>
              </a:effectLst>
            </a:endParaRPr>
          </a:p>
          <a:p>
            <a:r>
              <a:rPr lang="en-US" sz="2200" dirty="0" smtClean="0">
                <a:solidFill>
                  <a:srgbClr val="C00000"/>
                </a:solidFill>
                <a:effectLst>
                  <a:outerShdw blurRad="38100" dist="38100" dir="2700000" algn="tl">
                    <a:srgbClr val="000000">
                      <a:alpha val="43137"/>
                    </a:srgbClr>
                  </a:outerShdw>
                </a:effectLst>
              </a:rPr>
              <a:t>Lukas PLAN </a:t>
            </a:r>
            <a:r>
              <a:rPr lang="en-US" sz="2200" baseline="30000" dirty="0" smtClean="0">
                <a:solidFill>
                  <a:srgbClr val="C00000"/>
                </a:solidFill>
                <a:effectLst>
                  <a:outerShdw blurRad="38100" dist="38100" dir="2700000" algn="tl">
                    <a:srgbClr val="000000">
                      <a:alpha val="43137"/>
                    </a:srgbClr>
                  </a:outerShdw>
                </a:effectLst>
              </a:rPr>
              <a:t>2</a:t>
            </a:r>
            <a:r>
              <a:rPr lang="en-US" sz="2200" dirty="0" smtClean="0">
                <a:solidFill>
                  <a:srgbClr val="C00000"/>
                </a:solidFill>
                <a:effectLst>
                  <a:outerShdw blurRad="38100" dist="38100" dir="2700000" algn="tl">
                    <a:srgbClr val="000000">
                      <a:alpha val="43137"/>
                    </a:srgbClr>
                  </a:outerShdw>
                </a:effectLst>
              </a:rPr>
              <a:t>, Ivo BARON </a:t>
            </a:r>
            <a:r>
              <a:rPr lang="en-US" sz="2200" baseline="30000" dirty="0" smtClean="0">
                <a:solidFill>
                  <a:srgbClr val="C00000"/>
                </a:solidFill>
                <a:effectLst>
                  <a:outerShdw blurRad="38100" dist="38100" dir="2700000" algn="tl">
                    <a:srgbClr val="000000">
                      <a:alpha val="43137"/>
                    </a:srgbClr>
                  </a:outerShdw>
                </a:effectLst>
              </a:rPr>
              <a:t>2</a:t>
            </a:r>
            <a:endParaRPr lang="en-US" sz="2200" baseline="30000" dirty="0">
              <a:solidFill>
                <a:srgbClr val="C00000"/>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683913" y="609600"/>
            <a:ext cx="7772400" cy="2286000"/>
          </a:xfrm>
          <a:ln>
            <a:noFill/>
          </a:ln>
          <a:effectLst/>
        </p:spPr>
        <p:txBody>
          <a:bodyPr>
            <a:normAutofit/>
          </a:bodyPr>
          <a:lstStyle/>
          <a:p>
            <a:r>
              <a:rPr lang="en-US" sz="3200" dirty="0">
                <a:solidFill>
                  <a:schemeClr val="tx2"/>
                </a:solidFill>
                <a:effectLst>
                  <a:outerShdw blurRad="50800" dist="38100" dir="8100000" algn="tr" rotWithShape="0">
                    <a:prstClr val="black">
                      <a:alpha val="40000"/>
                    </a:prstClr>
                  </a:outerShdw>
                </a:effectLst>
              </a:rPr>
              <a:t>SEISMIC SLIP AND ASEISMIC CREEP ON MAJOR FAULT SYSTEMS OF THE</a:t>
            </a:r>
            <a:br>
              <a:rPr lang="en-US" sz="3200" dirty="0">
                <a:solidFill>
                  <a:schemeClr val="tx2"/>
                </a:solidFill>
                <a:effectLst>
                  <a:outerShdw blurRad="50800" dist="38100" dir="8100000" algn="tr" rotWithShape="0">
                    <a:prstClr val="black">
                      <a:alpha val="40000"/>
                    </a:prstClr>
                  </a:outerShdw>
                </a:effectLst>
              </a:rPr>
            </a:br>
            <a:r>
              <a:rPr lang="en-US" sz="3200" dirty="0">
                <a:solidFill>
                  <a:schemeClr val="tx2"/>
                </a:solidFill>
                <a:effectLst>
                  <a:outerShdw blurRad="50800" dist="38100" dir="8100000" algn="tr" rotWithShape="0">
                    <a:prstClr val="black">
                      <a:alpha val="40000"/>
                    </a:prstClr>
                  </a:outerShdw>
                </a:effectLst>
              </a:rPr>
              <a:t>EASTERN ALPS RECORDED IN SHEARED FLOWSTONES</a:t>
            </a:r>
          </a:p>
        </p:txBody>
      </p:sp>
      <p:sp>
        <p:nvSpPr>
          <p:cNvPr id="4" name="TextBox 3"/>
          <p:cNvSpPr txBox="1"/>
          <p:nvPr/>
        </p:nvSpPr>
        <p:spPr>
          <a:xfrm>
            <a:off x="813546" y="5129744"/>
            <a:ext cx="7803065" cy="707886"/>
          </a:xfrm>
          <a:prstGeom prst="rect">
            <a:avLst/>
          </a:prstGeom>
          <a:noFill/>
        </p:spPr>
        <p:txBody>
          <a:bodyPr wrap="square" rtlCol="0">
            <a:spAutoFit/>
          </a:bodyPr>
          <a:lstStyle/>
          <a:p>
            <a:r>
              <a:rPr lang="en-US" sz="2000" baseline="30000" dirty="0" smtClean="0">
                <a:solidFill>
                  <a:srgbClr val="0070C0"/>
                </a:solidFill>
              </a:rPr>
              <a:t>1</a:t>
            </a:r>
            <a:r>
              <a:rPr lang="en-US" sz="2000" dirty="0" smtClean="0">
                <a:solidFill>
                  <a:srgbClr val="0070C0"/>
                </a:solidFill>
              </a:rPr>
              <a:t> Department of </a:t>
            </a:r>
            <a:r>
              <a:rPr lang="en-US" sz="2000" dirty="0">
                <a:solidFill>
                  <a:srgbClr val="0070C0"/>
                </a:solidFill>
              </a:rPr>
              <a:t>Geodynamics and Sedimentology, University of Vienna, </a:t>
            </a:r>
            <a:r>
              <a:rPr lang="en-US" sz="2000" dirty="0" smtClean="0">
                <a:solidFill>
                  <a:srgbClr val="0070C0"/>
                </a:solidFill>
              </a:rPr>
              <a:t>Austria</a:t>
            </a:r>
            <a:r>
              <a:rPr lang="en-US" sz="2000" dirty="0">
                <a:solidFill>
                  <a:srgbClr val="0070C0"/>
                </a:solidFill>
              </a:rPr>
              <a:t>,</a:t>
            </a:r>
          </a:p>
          <a:p>
            <a:r>
              <a:rPr lang="en-US" sz="2000" baseline="30000" dirty="0" smtClean="0">
                <a:solidFill>
                  <a:srgbClr val="0070C0"/>
                </a:solidFill>
              </a:rPr>
              <a:t>2</a:t>
            </a:r>
            <a:r>
              <a:rPr lang="en-US" sz="2000" dirty="0" smtClean="0">
                <a:solidFill>
                  <a:srgbClr val="0070C0"/>
                </a:solidFill>
              </a:rPr>
              <a:t> </a:t>
            </a:r>
            <a:r>
              <a:rPr lang="en-US" sz="2000" dirty="0">
                <a:solidFill>
                  <a:srgbClr val="0070C0"/>
                </a:solidFill>
              </a:rPr>
              <a:t>Cave and Karst Group, Natural History Museum </a:t>
            </a:r>
            <a:r>
              <a:rPr lang="en-US" sz="2000" dirty="0" smtClean="0">
                <a:solidFill>
                  <a:srgbClr val="0070C0"/>
                </a:solidFill>
              </a:rPr>
              <a:t>Vienna, </a:t>
            </a:r>
            <a:r>
              <a:rPr lang="nn-NO" sz="2000" dirty="0" smtClean="0">
                <a:solidFill>
                  <a:srgbClr val="0070C0"/>
                </a:solidFill>
              </a:rPr>
              <a:t>Austria</a:t>
            </a:r>
            <a:endParaRPr lang="en-US" sz="2000" dirty="0">
              <a:solidFill>
                <a:srgbClr val="0070C0"/>
              </a:solidFill>
            </a:endParaRPr>
          </a:p>
        </p:txBody>
      </p:sp>
      <p:grpSp>
        <p:nvGrpSpPr>
          <p:cNvPr id="23" name="Group 22"/>
          <p:cNvGrpSpPr/>
          <p:nvPr/>
        </p:nvGrpSpPr>
        <p:grpSpPr>
          <a:xfrm>
            <a:off x="26893" y="5990391"/>
            <a:ext cx="9117107" cy="865833"/>
            <a:chOff x="26893" y="5990391"/>
            <a:chExt cx="9117107" cy="865833"/>
          </a:xfrm>
        </p:grpSpPr>
        <p:pic>
          <p:nvPicPr>
            <p:cNvPr id="24"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2" name="Pictur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90508" y="0"/>
            <a:ext cx="653491" cy="91440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6893" y="72957"/>
            <a:ext cx="1039907" cy="724975"/>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67125" y="4218338"/>
            <a:ext cx="899675" cy="549603"/>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391400" y="2743201"/>
            <a:ext cx="1688288" cy="2209800"/>
          </a:xfrm>
          <a:prstGeom prst="rect">
            <a:avLst/>
          </a:prstGeom>
        </p:spPr>
      </p:pic>
    </p:spTree>
    <p:extLst>
      <p:ext uri="{BB962C8B-B14F-4D97-AF65-F5344CB8AC3E}">
        <p14:creationId xmlns:p14="http://schemas.microsoft.com/office/powerpoint/2010/main" xmlns="" val="3316093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 y="533400"/>
            <a:ext cx="4474777" cy="461665"/>
          </a:xfrm>
          <a:prstGeom prst="rect">
            <a:avLst/>
          </a:prstGeom>
        </p:spPr>
        <p:txBody>
          <a:bodyPr wrap="square">
            <a:spAutoFit/>
          </a:bodyPr>
          <a:lstStyle/>
          <a:p>
            <a:r>
              <a:rPr lang="en-US" sz="2400" dirty="0" smtClean="0"/>
              <a:t>Seismic slip vs. aseismic creep</a:t>
            </a:r>
            <a:endParaRPr lang="en-US" sz="2400" dirty="0"/>
          </a:p>
        </p:txBody>
      </p:sp>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478744" y="346944"/>
            <a:ext cx="1109383" cy="677712"/>
          </a:xfrm>
          <a:prstGeom prst="rect">
            <a:avLst/>
          </a:prstGeom>
        </p:spPr>
      </p:pic>
      <p:pic>
        <p:nvPicPr>
          <p:cNvPr id="20"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58949" r="64465" b="1623"/>
          <a:stretch/>
        </p:blipFill>
        <p:spPr bwMode="auto">
          <a:xfrm>
            <a:off x="2971800" y="3657600"/>
            <a:ext cx="2233820" cy="1959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44025" r="943" b="47863"/>
          <a:stretch/>
        </p:blipFill>
        <p:spPr bwMode="auto">
          <a:xfrm>
            <a:off x="5791200" y="3962400"/>
            <a:ext cx="2121048" cy="1588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5928945" y="3623846"/>
            <a:ext cx="1645002" cy="338554"/>
          </a:xfrm>
          <a:prstGeom prst="rect">
            <a:avLst/>
          </a:prstGeom>
        </p:spPr>
        <p:txBody>
          <a:bodyPr wrap="none">
            <a:spAutoFit/>
          </a:bodyPr>
          <a:lstStyle/>
          <a:p>
            <a:r>
              <a:rPr lang="en-US" sz="1600" i="1" dirty="0"/>
              <a:t>Fairchild et </a:t>
            </a:r>
            <a:r>
              <a:rPr lang="en-US" sz="1600" i="1" dirty="0" smtClean="0"/>
              <a:t>al, 2010</a:t>
            </a:r>
            <a:endParaRPr lang="en-US" dirty="0"/>
          </a:p>
        </p:txBody>
      </p:sp>
      <p:pic>
        <p:nvPicPr>
          <p:cNvPr id="27" name="Picture 2"/>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1132" t="39667" r="43373" b="28239"/>
          <a:stretch/>
        </p:blipFill>
        <p:spPr bwMode="auto">
          <a:xfrm>
            <a:off x="2779992" y="1197895"/>
            <a:ext cx="2781394" cy="20212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1092" r="43374" b="61596"/>
          <a:stretch/>
        </p:blipFill>
        <p:spPr bwMode="auto">
          <a:xfrm>
            <a:off x="619424" y="1294461"/>
            <a:ext cx="2017937" cy="17535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Rectangle 30"/>
          <p:cNvSpPr/>
          <p:nvPr/>
        </p:nvSpPr>
        <p:spPr>
          <a:xfrm>
            <a:off x="609600" y="3014246"/>
            <a:ext cx="1766830" cy="338554"/>
          </a:xfrm>
          <a:prstGeom prst="rect">
            <a:avLst/>
          </a:prstGeom>
        </p:spPr>
        <p:txBody>
          <a:bodyPr wrap="none">
            <a:spAutoFit/>
          </a:bodyPr>
          <a:lstStyle/>
          <a:p>
            <a:r>
              <a:rPr lang="en-US" sz="1600" i="1" dirty="0" err="1" smtClean="0"/>
              <a:t>Bestmann</a:t>
            </a:r>
            <a:r>
              <a:rPr lang="en-US" sz="1600" i="1" dirty="0" smtClean="0"/>
              <a:t> et al, 2006</a:t>
            </a:r>
            <a:endParaRPr lang="en-US" sz="1600" i="1" dirty="0"/>
          </a:p>
        </p:txBody>
      </p:sp>
      <p:sp>
        <p:nvSpPr>
          <p:cNvPr id="32" name="Rectangle 31"/>
          <p:cNvSpPr/>
          <p:nvPr/>
        </p:nvSpPr>
        <p:spPr>
          <a:xfrm>
            <a:off x="457200" y="3962400"/>
            <a:ext cx="2057400" cy="1200329"/>
          </a:xfrm>
          <a:prstGeom prst="rect">
            <a:avLst/>
          </a:prstGeom>
          <a:noFill/>
        </p:spPr>
        <p:txBody>
          <a:bodyPr wrap="square" lIns="91440" tIns="45720" rIns="91440" bIns="45720">
            <a:spAutoFit/>
          </a:bodyPr>
          <a:lstStyle/>
          <a:p>
            <a:pPr algn="ctr"/>
            <a:r>
              <a:rPr lang="en-US" sz="2400" cap="none" spc="0" dirty="0" err="1" smtClean="0">
                <a:ln w="17780" cmpd="sng">
                  <a:noFill/>
                  <a:prstDash val="solid"/>
                  <a:miter lim="800000"/>
                </a:ln>
                <a:solidFill>
                  <a:srgbClr val="33CCFF"/>
                </a:solidFill>
                <a:effectLst>
                  <a:outerShdw blurRad="50800" algn="tl" rotWithShape="0">
                    <a:srgbClr val="000000"/>
                  </a:outerShdw>
                </a:effectLst>
              </a:rPr>
              <a:t>Undeformed</a:t>
            </a:r>
            <a:r>
              <a:rPr lang="en-US" sz="2400" cap="none" spc="0" dirty="0" smtClean="0">
                <a:ln w="17780" cmpd="sng">
                  <a:noFill/>
                  <a:prstDash val="solid"/>
                  <a:miter lim="800000"/>
                </a:ln>
                <a:solidFill>
                  <a:srgbClr val="33CCFF"/>
                </a:solidFill>
                <a:effectLst>
                  <a:outerShdw blurRad="50800" algn="tl" rotWithShape="0">
                    <a:srgbClr val="000000"/>
                  </a:outerShdw>
                </a:effectLst>
              </a:rPr>
              <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err="1" smtClean="0">
                <a:ln w="17780" cmpd="sng">
                  <a:noFill/>
                  <a:prstDash val="solid"/>
                  <a:miter lim="800000"/>
                </a:ln>
                <a:solidFill>
                  <a:srgbClr val="33CCFF"/>
                </a:solidFill>
                <a:effectLst>
                  <a:outerShdw blurRad="50800" algn="tl" rotWithShape="0">
                    <a:srgbClr val="000000"/>
                  </a:outerShdw>
                </a:effectLst>
              </a:rPr>
              <a:t>speleothem</a:t>
            </a:r>
            <a:r>
              <a:rPr lang="en-US" sz="2400" cap="none" spc="0" dirty="0" smtClean="0">
                <a:ln w="17780" cmpd="sng">
                  <a:noFill/>
                  <a:prstDash val="solid"/>
                  <a:miter lim="800000"/>
                </a:ln>
                <a:solidFill>
                  <a:srgbClr val="33CCFF"/>
                </a:solidFill>
                <a:effectLst>
                  <a:outerShdw blurRad="50800" algn="tl" rotWithShape="0">
                    <a:srgbClr val="000000"/>
                  </a:outerShdw>
                </a:effectLst>
              </a:rPr>
              <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smtClean="0">
                <a:ln w="17780" cmpd="sng">
                  <a:noFill/>
                  <a:prstDash val="solid"/>
                  <a:miter lim="800000"/>
                </a:ln>
                <a:solidFill>
                  <a:srgbClr val="33CCFF"/>
                </a:solidFill>
                <a:effectLst>
                  <a:outerShdw blurRad="50800" algn="tl" rotWithShape="0">
                    <a:srgbClr val="000000"/>
                  </a:outerShdw>
                </a:effectLst>
              </a:rPr>
              <a:t>crystal growth</a:t>
            </a:r>
          </a:p>
        </p:txBody>
      </p:sp>
      <p:sp>
        <p:nvSpPr>
          <p:cNvPr id="22" name="Rectangle 21"/>
          <p:cNvSpPr/>
          <p:nvPr/>
        </p:nvSpPr>
        <p:spPr>
          <a:xfrm>
            <a:off x="5638800" y="1447800"/>
            <a:ext cx="2057400" cy="1200329"/>
          </a:xfrm>
          <a:prstGeom prst="rect">
            <a:avLst/>
          </a:prstGeom>
          <a:noFill/>
        </p:spPr>
        <p:txBody>
          <a:bodyPr wrap="square" lIns="91440" tIns="45720" rIns="91440" bIns="45720">
            <a:spAutoFit/>
          </a:bodyPr>
          <a:lstStyle/>
          <a:p>
            <a:pPr algn="ctr"/>
            <a:r>
              <a:rPr lang="en-US" sz="2400" cap="none" spc="0" dirty="0" smtClean="0">
                <a:ln w="17780" cmpd="sng">
                  <a:noFill/>
                  <a:prstDash val="solid"/>
                  <a:miter lim="800000"/>
                </a:ln>
                <a:solidFill>
                  <a:srgbClr val="33CCFF"/>
                </a:solidFill>
                <a:effectLst>
                  <a:outerShdw blurRad="50800" algn="tl" rotWithShape="0">
                    <a:srgbClr val="000000"/>
                  </a:outerShdw>
                </a:effectLst>
              </a:rPr>
              <a:t>Electron</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smtClean="0">
                <a:ln w="17780" cmpd="sng">
                  <a:noFill/>
                  <a:prstDash val="solid"/>
                  <a:miter lim="800000"/>
                </a:ln>
                <a:solidFill>
                  <a:srgbClr val="33CCFF"/>
                </a:solidFill>
                <a:effectLst>
                  <a:outerShdw blurRad="50800" algn="tl" rotWithShape="0">
                    <a:srgbClr val="000000"/>
                  </a:outerShdw>
                </a:effectLst>
              </a:rPr>
              <a:t>Backscattered</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smtClean="0">
                <a:ln w="17780" cmpd="sng">
                  <a:noFill/>
                  <a:prstDash val="solid"/>
                  <a:miter lim="800000"/>
                </a:ln>
                <a:solidFill>
                  <a:srgbClr val="33CCFF"/>
                </a:solidFill>
                <a:effectLst>
                  <a:outerShdw blurRad="50800" algn="tl" rotWithShape="0">
                    <a:srgbClr val="000000"/>
                  </a:outerShdw>
                </a:effectLst>
              </a:rPr>
              <a:t>Diffraction</a:t>
            </a:r>
            <a:endParaRPr lang="en-US" sz="2400" cap="none" spc="0" dirty="0">
              <a:ln w="17780" cmpd="sng">
                <a:noFill/>
                <a:prstDash val="solid"/>
                <a:miter lim="800000"/>
              </a:ln>
              <a:solidFill>
                <a:srgbClr val="33CCFF"/>
              </a:solidFill>
              <a:effectLst>
                <a:outerShdw blurRad="50800" algn="tl" rotWithShape="0">
                  <a:srgbClr val="000000"/>
                </a:outerShdw>
              </a:effectLst>
            </a:endParaRPr>
          </a:p>
        </p:txBody>
      </p:sp>
    </p:spTree>
    <p:extLst>
      <p:ext uri="{BB962C8B-B14F-4D97-AF65-F5344CB8AC3E}">
        <p14:creationId xmlns:p14="http://schemas.microsoft.com/office/powerpoint/2010/main" xmlns="" val="27759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250" fill="hold"/>
                                        <p:tgtEl>
                                          <p:spTgt spid="20"/>
                                        </p:tgtEl>
                                        <p:attrNameLst>
                                          <p:attrName>ppt_w</p:attrName>
                                        </p:attrNameLst>
                                      </p:cBhvr>
                                      <p:tavLst>
                                        <p:tav tm="0">
                                          <p:val>
                                            <p:fltVal val="0"/>
                                          </p:val>
                                        </p:tav>
                                        <p:tav tm="100000">
                                          <p:val>
                                            <p:strVal val="#ppt_w"/>
                                          </p:val>
                                        </p:tav>
                                      </p:tavLst>
                                    </p:anim>
                                    <p:anim calcmode="lin" valueType="num">
                                      <p:cBhvr>
                                        <p:cTn id="11" dur="250" fill="hold"/>
                                        <p:tgtEl>
                                          <p:spTgt spid="20"/>
                                        </p:tgtEl>
                                        <p:attrNameLst>
                                          <p:attrName>ppt_h</p:attrName>
                                        </p:attrNameLst>
                                      </p:cBhvr>
                                      <p:tavLst>
                                        <p:tav tm="0">
                                          <p:val>
                                            <p:fltVal val="0"/>
                                          </p:val>
                                        </p:tav>
                                        <p:tav tm="100000">
                                          <p:val>
                                            <p:strVal val="#ppt_h"/>
                                          </p:val>
                                        </p:tav>
                                      </p:tavLst>
                                    </p:anim>
                                    <p:animEffect transition="in" filter="fade">
                                      <p:cBhvr>
                                        <p:cTn id="12" dur="250"/>
                                        <p:tgtEl>
                                          <p:spTgt spid="20"/>
                                        </p:tgtEl>
                                      </p:cBhvr>
                                    </p:animEffect>
                                  </p:childTnLst>
                                </p:cTn>
                              </p:par>
                            </p:childTnLst>
                          </p:cTn>
                        </p:par>
                        <p:par>
                          <p:cTn id="13" fill="hold">
                            <p:stCondLst>
                              <p:cond delay="250"/>
                            </p:stCondLst>
                            <p:childTnLst>
                              <p:par>
                                <p:cTn id="14" presetID="53" presetClass="entr" presetSubtype="16"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250" fill="hold"/>
                                        <p:tgtEl>
                                          <p:spTgt spid="21"/>
                                        </p:tgtEl>
                                        <p:attrNameLst>
                                          <p:attrName>ppt_w</p:attrName>
                                        </p:attrNameLst>
                                      </p:cBhvr>
                                      <p:tavLst>
                                        <p:tav tm="0">
                                          <p:val>
                                            <p:fltVal val="0"/>
                                          </p:val>
                                        </p:tav>
                                        <p:tav tm="100000">
                                          <p:val>
                                            <p:strVal val="#ppt_w"/>
                                          </p:val>
                                        </p:tav>
                                      </p:tavLst>
                                    </p:anim>
                                    <p:anim calcmode="lin" valueType="num">
                                      <p:cBhvr>
                                        <p:cTn id="17" dur="250" fill="hold"/>
                                        <p:tgtEl>
                                          <p:spTgt spid="21"/>
                                        </p:tgtEl>
                                        <p:attrNameLst>
                                          <p:attrName>ppt_h</p:attrName>
                                        </p:attrNameLst>
                                      </p:cBhvr>
                                      <p:tavLst>
                                        <p:tav tm="0">
                                          <p:val>
                                            <p:fltVal val="0"/>
                                          </p:val>
                                        </p:tav>
                                        <p:tav tm="100000">
                                          <p:val>
                                            <p:strVal val="#ppt_h"/>
                                          </p:val>
                                        </p:tav>
                                      </p:tavLst>
                                    </p:anim>
                                    <p:animEffect transition="in" filter="fade">
                                      <p:cBhvr>
                                        <p:cTn id="18" dur="250"/>
                                        <p:tgtEl>
                                          <p:spTgt spid="21"/>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50" fill="hold"/>
                                        <p:tgtEl>
                                          <p:spTgt spid="7"/>
                                        </p:tgtEl>
                                        <p:attrNameLst>
                                          <p:attrName>ppt_w</p:attrName>
                                        </p:attrNameLst>
                                      </p:cBhvr>
                                      <p:tavLst>
                                        <p:tav tm="0">
                                          <p:val>
                                            <p:fltVal val="0"/>
                                          </p:val>
                                        </p:tav>
                                        <p:tav tm="100000">
                                          <p:val>
                                            <p:strVal val="#ppt_w"/>
                                          </p:val>
                                        </p:tav>
                                      </p:tavLst>
                                    </p:anim>
                                    <p:anim calcmode="lin" valueType="num">
                                      <p:cBhvr>
                                        <p:cTn id="23" dur="250" fill="hold"/>
                                        <p:tgtEl>
                                          <p:spTgt spid="7"/>
                                        </p:tgtEl>
                                        <p:attrNameLst>
                                          <p:attrName>ppt_h</p:attrName>
                                        </p:attrNameLst>
                                      </p:cBhvr>
                                      <p:tavLst>
                                        <p:tav tm="0">
                                          <p:val>
                                            <p:fltVal val="0"/>
                                          </p:val>
                                        </p:tav>
                                        <p:tav tm="100000">
                                          <p:val>
                                            <p:strVal val="#ppt_h"/>
                                          </p:val>
                                        </p:tav>
                                      </p:tavLst>
                                    </p:anim>
                                    <p:animEffect transition="in" filter="fade">
                                      <p:cBhvr>
                                        <p:cTn id="2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28A0092B-C50C-407E-A947-70E740481C1C}">
                <a14:useLocalDpi xmlns:a14="http://schemas.microsoft.com/office/drawing/2010/main" xmlns="" val="0"/>
              </a:ext>
            </a:extLst>
          </a:blip>
          <a:srcRect t="17266" r="-30" b="9131"/>
          <a:stretch/>
        </p:blipFill>
        <p:spPr>
          <a:xfrm>
            <a:off x="76200" y="3653322"/>
            <a:ext cx="5178372" cy="2061678"/>
          </a:xfrm>
          <a:prstGeom prst="rect">
            <a:avLst/>
          </a:prstGeom>
        </p:spPr>
      </p:pic>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080" name="Picture 8"/>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r="37785"/>
          <a:stretch/>
        </p:blipFill>
        <p:spPr bwMode="auto">
          <a:xfrm>
            <a:off x="5762103" y="4114800"/>
            <a:ext cx="3318769" cy="18017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TextBox 2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4" name="Picture 23"/>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924800" y="413840"/>
            <a:ext cx="819394" cy="500560"/>
          </a:xfrm>
          <a:prstGeom prst="rect">
            <a:avLst/>
          </a:prstGeom>
        </p:spPr>
      </p:pic>
      <p:pic>
        <p:nvPicPr>
          <p:cNvPr id="18" name="Picture 3" descr="I:\UVienna\GSA2014\micros\e4NHMb.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rot="10800000">
            <a:off x="2946013" y="1143000"/>
            <a:ext cx="6056561" cy="220980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a:xfrm>
            <a:off x="6877688" y="1283862"/>
            <a:ext cx="1941823" cy="461665"/>
          </a:xfrm>
          <a:prstGeom prst="rect">
            <a:avLst/>
          </a:prstGeom>
          <a:noFill/>
        </p:spPr>
        <p:txBody>
          <a:bodyPr wrap="square" lIns="91440" tIns="45720" rIns="91440" bIns="45720">
            <a:spAutoFit/>
          </a:bodyPr>
          <a:lstStyle/>
          <a:p>
            <a:pPr algn="ctr"/>
            <a:r>
              <a:rPr lang="en-US" sz="2400" b="1" cap="none" spc="0" dirty="0" err="1" smtClean="0">
                <a:ln w="17780" cmpd="sng">
                  <a:noFill/>
                  <a:prstDash val="solid"/>
                  <a:miter lim="800000"/>
                </a:ln>
                <a:solidFill>
                  <a:srgbClr val="33CCFF"/>
                </a:solidFill>
                <a:effectLst>
                  <a:outerShdw blurRad="50800" algn="tl" rotWithShape="0">
                    <a:srgbClr val="000000"/>
                  </a:outerShdw>
                </a:effectLst>
              </a:rPr>
              <a:t>Dolostone</a:t>
            </a:r>
            <a:endParaRPr lang="en-US" sz="2400" b="1" cap="none" spc="0" dirty="0">
              <a:ln w="17780" cmpd="sng">
                <a:noFill/>
                <a:prstDash val="solid"/>
                <a:miter lim="800000"/>
              </a:ln>
              <a:solidFill>
                <a:srgbClr val="33CCFF"/>
              </a:solidFill>
              <a:effectLst>
                <a:outerShdw blurRad="50800" algn="tl" rotWithShape="0">
                  <a:srgbClr val="000000"/>
                </a:outerShdw>
              </a:effectLst>
            </a:endParaRPr>
          </a:p>
        </p:txBody>
      </p:sp>
      <p:sp>
        <p:nvSpPr>
          <p:cNvPr id="21" name="Rectangle 20"/>
          <p:cNvSpPr/>
          <p:nvPr/>
        </p:nvSpPr>
        <p:spPr>
          <a:xfrm>
            <a:off x="304800" y="3114882"/>
            <a:ext cx="2057400" cy="461665"/>
          </a:xfrm>
          <a:prstGeom prst="rect">
            <a:avLst/>
          </a:prstGeom>
          <a:noFill/>
        </p:spPr>
        <p:txBody>
          <a:bodyPr wrap="square" lIns="91440" tIns="45720" rIns="91440" bIns="45720">
            <a:spAutoFit/>
          </a:bodyPr>
          <a:lstStyle/>
          <a:p>
            <a:pPr algn="ctr"/>
            <a:r>
              <a:rPr lang="en-US" sz="2400" b="1" cap="none" spc="0" dirty="0" smtClean="0">
                <a:ln w="17780" cmpd="sng">
                  <a:noFill/>
                  <a:prstDash val="solid"/>
                  <a:miter lim="800000"/>
                </a:ln>
                <a:solidFill>
                  <a:srgbClr val="33CCFF"/>
                </a:solidFill>
                <a:effectLst>
                  <a:outerShdw blurRad="50800" algn="tl" rotWithShape="0">
                    <a:srgbClr val="000000"/>
                  </a:outerShdw>
                </a:effectLst>
              </a:rPr>
              <a:t>Flowstone</a:t>
            </a:r>
            <a:endParaRPr lang="en-US" sz="2400" b="1" cap="none" spc="0" dirty="0">
              <a:ln w="17780" cmpd="sng">
                <a:noFill/>
                <a:prstDash val="solid"/>
                <a:miter lim="800000"/>
              </a:ln>
              <a:solidFill>
                <a:srgbClr val="33CCFF"/>
              </a:solidFill>
              <a:effectLst>
                <a:outerShdw blurRad="50800" algn="tl" rotWithShape="0">
                  <a:srgbClr val="000000"/>
                </a:outerShdw>
              </a:effectLst>
            </a:endParaRPr>
          </a:p>
        </p:txBody>
      </p:sp>
      <p:sp>
        <p:nvSpPr>
          <p:cNvPr id="22" name="Rectangle 21"/>
          <p:cNvSpPr/>
          <p:nvPr/>
        </p:nvSpPr>
        <p:spPr>
          <a:xfrm>
            <a:off x="704606" y="1600200"/>
            <a:ext cx="1962394" cy="1015663"/>
          </a:xfrm>
          <a:prstGeom prst="rect">
            <a:avLst/>
          </a:prstGeom>
          <a:noFill/>
        </p:spPr>
        <p:txBody>
          <a:bodyPr wrap="square" lIns="91440" tIns="45720" rIns="91440" bIns="45720">
            <a:spAutoFit/>
          </a:bodyPr>
          <a:lstStyle/>
          <a:p>
            <a:pPr algn="ctr"/>
            <a:r>
              <a:rPr lang="en-US" sz="2000" u="sng" dirty="0" smtClean="0">
                <a:ln w="10160">
                  <a:noFill/>
                  <a:prstDash val="solid"/>
                </a:ln>
                <a:solidFill>
                  <a:srgbClr val="33CCFF"/>
                </a:solidFill>
              </a:rPr>
              <a:t>Pre-event</a:t>
            </a:r>
            <a:r>
              <a:rPr lang="en-US" sz="2000" dirty="0" smtClean="0">
                <a:ln w="10160">
                  <a:noFill/>
                  <a:prstDash val="solid"/>
                </a:ln>
                <a:solidFill>
                  <a:srgbClr val="33CCFF"/>
                </a:solidFill>
              </a:rPr>
              <a:t>:</a:t>
            </a:r>
          </a:p>
          <a:p>
            <a:pPr algn="ctr"/>
            <a:r>
              <a:rPr lang="en-US" sz="2000" dirty="0" smtClean="0">
                <a:ln w="10160">
                  <a:noFill/>
                  <a:prstDash val="solid"/>
                </a:ln>
                <a:solidFill>
                  <a:srgbClr val="33CCFF"/>
                </a:solidFill>
              </a:rPr>
              <a:t>youngest age </a:t>
            </a:r>
            <a:br>
              <a:rPr lang="en-US" sz="2000" dirty="0" smtClean="0">
                <a:ln w="10160">
                  <a:noFill/>
                  <a:prstDash val="solid"/>
                </a:ln>
                <a:solidFill>
                  <a:srgbClr val="33CCFF"/>
                </a:solidFill>
              </a:rPr>
            </a:br>
            <a:r>
              <a:rPr lang="en-US" sz="2000" dirty="0" smtClean="0">
                <a:ln w="10160">
                  <a:noFill/>
                  <a:prstDash val="solid"/>
                </a:ln>
                <a:solidFill>
                  <a:srgbClr val="33CCFF"/>
                </a:solidFill>
              </a:rPr>
              <a:t>ca.</a:t>
            </a:r>
            <a:r>
              <a:rPr lang="en-US" sz="2000" b="0" cap="none" spc="0" dirty="0" smtClean="0">
                <a:ln w="10160">
                  <a:noFill/>
                  <a:prstDash val="solid"/>
                </a:ln>
                <a:solidFill>
                  <a:srgbClr val="33CCFF"/>
                </a:solidFill>
              </a:rPr>
              <a:t> 118 </a:t>
            </a:r>
            <a:r>
              <a:rPr lang="en-US" sz="2000" b="0" cap="none" spc="0" dirty="0" err="1" smtClean="0">
                <a:ln w="10160">
                  <a:noFill/>
                  <a:prstDash val="solid"/>
                </a:ln>
                <a:solidFill>
                  <a:srgbClr val="33CCFF"/>
                </a:solidFill>
              </a:rPr>
              <a:t>ka</a:t>
            </a:r>
            <a:endParaRPr lang="en-US" sz="2000" b="0" cap="none" spc="0" dirty="0">
              <a:ln w="10160">
                <a:noFill/>
                <a:prstDash val="solid"/>
              </a:ln>
              <a:solidFill>
                <a:srgbClr val="33CCFF"/>
              </a:solidFill>
            </a:endParaRPr>
          </a:p>
        </p:txBody>
      </p:sp>
      <p:sp>
        <p:nvSpPr>
          <p:cNvPr id="26" name="Rectangle 25"/>
          <p:cNvSpPr/>
          <p:nvPr/>
        </p:nvSpPr>
        <p:spPr>
          <a:xfrm>
            <a:off x="4876800" y="3638490"/>
            <a:ext cx="3748612" cy="400110"/>
          </a:xfrm>
          <a:prstGeom prst="rect">
            <a:avLst/>
          </a:prstGeom>
          <a:noFill/>
        </p:spPr>
        <p:txBody>
          <a:bodyPr wrap="square" lIns="91440" tIns="45720" rIns="91440" bIns="45720">
            <a:spAutoFit/>
          </a:bodyPr>
          <a:lstStyle/>
          <a:p>
            <a:pPr algn="ctr"/>
            <a:r>
              <a:rPr lang="en-US" sz="2000" u="sng" dirty="0" smtClean="0">
                <a:ln w="10160">
                  <a:noFill/>
                  <a:prstDash val="solid"/>
                </a:ln>
                <a:solidFill>
                  <a:srgbClr val="33CCFF"/>
                </a:solidFill>
              </a:rPr>
              <a:t>Post-event</a:t>
            </a:r>
            <a:r>
              <a:rPr lang="en-US" sz="2000" dirty="0" smtClean="0">
                <a:ln w="10160">
                  <a:noFill/>
                  <a:prstDash val="solid"/>
                </a:ln>
                <a:solidFill>
                  <a:srgbClr val="33CCFF"/>
                </a:solidFill>
                <a:effectLst>
                  <a:outerShdw blurRad="38100" dist="32000" dir="5400000" algn="tl">
                    <a:srgbClr val="000000">
                      <a:alpha val="30000"/>
                    </a:srgbClr>
                  </a:outerShdw>
                </a:effectLst>
              </a:rPr>
              <a:t>: </a:t>
            </a:r>
            <a:r>
              <a:rPr lang="en-US" sz="2000" dirty="0" smtClean="0">
                <a:ln w="10160">
                  <a:noFill/>
                  <a:prstDash val="solid"/>
                </a:ln>
                <a:solidFill>
                  <a:srgbClr val="33CCFF"/>
                </a:solidFill>
              </a:rPr>
              <a:t>oldest age ca. 9 </a:t>
            </a:r>
            <a:r>
              <a:rPr lang="en-US" sz="2000" dirty="0" err="1" smtClean="0">
                <a:ln w="10160">
                  <a:noFill/>
                  <a:prstDash val="solid"/>
                </a:ln>
                <a:solidFill>
                  <a:srgbClr val="33CCFF"/>
                </a:solidFill>
              </a:rPr>
              <a:t>ka</a:t>
            </a:r>
            <a:endParaRPr lang="en-US" sz="2000" b="0" cap="none" spc="0" dirty="0">
              <a:ln w="10160">
                <a:noFill/>
                <a:prstDash val="solid"/>
              </a:ln>
              <a:solidFill>
                <a:srgbClr val="33CCFF"/>
              </a:solidFill>
            </a:endParaRPr>
          </a:p>
        </p:txBody>
      </p:sp>
      <p:cxnSp>
        <p:nvCxnSpPr>
          <p:cNvPr id="27" name="Straight Arrow Connector 26"/>
          <p:cNvCxnSpPr/>
          <p:nvPr/>
        </p:nvCxnSpPr>
        <p:spPr>
          <a:xfrm flipH="1">
            <a:off x="5084378" y="4114800"/>
            <a:ext cx="277210" cy="1180447"/>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57400" y="2667000"/>
            <a:ext cx="607986" cy="1447800"/>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76800" y="695980"/>
            <a:ext cx="1640193" cy="523220"/>
          </a:xfrm>
          <a:prstGeom prst="rect">
            <a:avLst/>
          </a:prstGeom>
          <a:noFill/>
        </p:spPr>
        <p:txBody>
          <a:bodyPr wrap="none" lIns="91440" tIns="45720" rIns="91440" bIns="45720">
            <a:spAutoFit/>
          </a:bodyPr>
          <a:lstStyle/>
          <a:p>
            <a:pPr algn="ctr"/>
            <a:r>
              <a:rPr lang="en-US" sz="2800" b="1" cap="none" spc="0" dirty="0" smtClean="0">
                <a:ln w="10541" cmpd="sng">
                  <a:solidFill>
                    <a:schemeClr val="bg1"/>
                  </a:solidFill>
                  <a:prstDash val="solid"/>
                </a:ln>
                <a:solidFill>
                  <a:srgbClr val="CC9900"/>
                </a:solidFill>
                <a:effectLst/>
              </a:rPr>
              <a:t>Example 1</a:t>
            </a:r>
            <a:endParaRPr lang="en-US" sz="2800" b="1" cap="none" spc="0" dirty="0">
              <a:ln w="10541" cmpd="sng">
                <a:solidFill>
                  <a:schemeClr val="bg1"/>
                </a:solidFill>
                <a:prstDash val="solid"/>
              </a:ln>
              <a:solidFill>
                <a:srgbClr val="CC9900"/>
              </a:solidFill>
              <a:effectLst/>
            </a:endParaRPr>
          </a:p>
        </p:txBody>
      </p:sp>
      <p:cxnSp>
        <p:nvCxnSpPr>
          <p:cNvPr id="31" name="Straight Arrow Connector 30"/>
          <p:cNvCxnSpPr/>
          <p:nvPr/>
        </p:nvCxnSpPr>
        <p:spPr>
          <a:xfrm flipH="1" flipV="1">
            <a:off x="4693957" y="3247153"/>
            <a:ext cx="575870" cy="410447"/>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267194" y="2438400"/>
            <a:ext cx="842931" cy="0"/>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110125" y="5295247"/>
            <a:ext cx="1640193" cy="523220"/>
          </a:xfrm>
          <a:prstGeom prst="rect">
            <a:avLst/>
          </a:prstGeom>
          <a:noFill/>
        </p:spPr>
        <p:txBody>
          <a:bodyPr wrap="none" lIns="91440" tIns="45720" rIns="91440" bIns="45720">
            <a:spAutoFit/>
          </a:bodyPr>
          <a:lstStyle/>
          <a:p>
            <a:pPr algn="ctr"/>
            <a:r>
              <a:rPr lang="en-US" sz="2800" b="1" cap="none" spc="0" dirty="0" smtClean="0">
                <a:ln w="10541" cmpd="sng">
                  <a:solidFill>
                    <a:schemeClr val="bg1"/>
                  </a:solidFill>
                  <a:prstDash val="solid"/>
                </a:ln>
                <a:solidFill>
                  <a:srgbClr val="CC9900"/>
                </a:solidFill>
                <a:effectLst/>
              </a:rPr>
              <a:t>Example 2</a:t>
            </a:r>
            <a:endParaRPr lang="en-US" sz="2800" b="1" cap="none" spc="0" dirty="0">
              <a:ln w="10541" cmpd="sng">
                <a:solidFill>
                  <a:schemeClr val="bg1"/>
                </a:solidFill>
                <a:prstDash val="solid"/>
              </a:ln>
              <a:solidFill>
                <a:srgbClr val="CC9900"/>
              </a:solidFill>
              <a:effectLst/>
            </a:endParaRPr>
          </a:p>
        </p:txBody>
      </p:sp>
      <p:sp>
        <p:nvSpPr>
          <p:cNvPr id="34" name="Rectangle 33"/>
          <p:cNvSpPr/>
          <p:nvPr/>
        </p:nvSpPr>
        <p:spPr>
          <a:xfrm>
            <a:off x="609599" y="533400"/>
            <a:ext cx="4474777" cy="461665"/>
          </a:xfrm>
          <a:prstGeom prst="rect">
            <a:avLst/>
          </a:prstGeom>
        </p:spPr>
        <p:txBody>
          <a:bodyPr wrap="square">
            <a:spAutoFit/>
          </a:bodyPr>
          <a:lstStyle/>
          <a:p>
            <a:r>
              <a:rPr lang="en-US" sz="2400" dirty="0" smtClean="0"/>
              <a:t>Microstructural analysis</a:t>
            </a:r>
            <a:endParaRPr lang="en-US" sz="2400" dirty="0"/>
          </a:p>
        </p:txBody>
      </p:sp>
      <p:sp>
        <p:nvSpPr>
          <p:cNvPr id="41" name="Rectangle 40"/>
          <p:cNvSpPr/>
          <p:nvPr/>
        </p:nvSpPr>
        <p:spPr>
          <a:xfrm>
            <a:off x="913267" y="914530"/>
            <a:ext cx="1678665" cy="369332"/>
          </a:xfrm>
          <a:prstGeom prst="rect">
            <a:avLst/>
          </a:prstGeom>
        </p:spPr>
        <p:txBody>
          <a:bodyPr wrap="none">
            <a:spAutoFit/>
          </a:bodyPr>
          <a:lstStyle/>
          <a:p>
            <a:r>
              <a:rPr lang="en-US" dirty="0" smtClean="0"/>
              <a:t>(light microscope)</a:t>
            </a:r>
            <a:endParaRPr lang="en-US" dirty="0"/>
          </a:p>
        </p:txBody>
      </p:sp>
      <p:cxnSp>
        <p:nvCxnSpPr>
          <p:cNvPr id="45" name="Straight Connector 44"/>
          <p:cNvCxnSpPr/>
          <p:nvPr/>
        </p:nvCxnSpPr>
        <p:spPr>
          <a:xfrm>
            <a:off x="2846987" y="3568081"/>
            <a:ext cx="15087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132097" y="3288268"/>
            <a:ext cx="696024" cy="338554"/>
          </a:xfrm>
          <a:prstGeom prst="rect">
            <a:avLst/>
          </a:prstGeom>
          <a:noFill/>
        </p:spPr>
        <p:txBody>
          <a:bodyPr wrap="none" rtlCol="0">
            <a:spAutoFit/>
          </a:bodyPr>
          <a:lstStyle/>
          <a:p>
            <a:r>
              <a:rPr lang="en-US" sz="1600" dirty="0">
                <a:solidFill>
                  <a:srgbClr val="FF0000"/>
                </a:solidFill>
              </a:rPr>
              <a:t>50 mm</a:t>
            </a:r>
          </a:p>
        </p:txBody>
      </p:sp>
      <p:cxnSp>
        <p:nvCxnSpPr>
          <p:cNvPr id="9" name="Straight Connector 8"/>
          <p:cNvCxnSpPr/>
          <p:nvPr/>
        </p:nvCxnSpPr>
        <p:spPr>
          <a:xfrm>
            <a:off x="3257002" y="3114882"/>
            <a:ext cx="5277398" cy="66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09599" y="4953000"/>
            <a:ext cx="4572001" cy="152400"/>
          </a:xfrm>
          <a:prstGeom prst="curvedConnector3">
            <a:avLst>
              <a:gd name="adj1" fmla="val 5283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53520" y="5290766"/>
            <a:ext cx="1260281"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Slip surface</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615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p:cTn id="7" dur="250" fill="hold"/>
                                        <p:tgtEl>
                                          <p:spTgt spid="3080"/>
                                        </p:tgtEl>
                                        <p:attrNameLst>
                                          <p:attrName>ppt_w</p:attrName>
                                        </p:attrNameLst>
                                      </p:cBhvr>
                                      <p:tavLst>
                                        <p:tav tm="0">
                                          <p:val>
                                            <p:fltVal val="0"/>
                                          </p:val>
                                        </p:tav>
                                        <p:tav tm="100000">
                                          <p:val>
                                            <p:strVal val="#ppt_w"/>
                                          </p:val>
                                        </p:tav>
                                      </p:tavLst>
                                    </p:anim>
                                    <p:anim calcmode="lin" valueType="num">
                                      <p:cBhvr>
                                        <p:cTn id="8" dur="250" fill="hold"/>
                                        <p:tgtEl>
                                          <p:spTgt spid="3080"/>
                                        </p:tgtEl>
                                        <p:attrNameLst>
                                          <p:attrName>ppt_h</p:attrName>
                                        </p:attrNameLst>
                                      </p:cBhvr>
                                      <p:tavLst>
                                        <p:tav tm="0">
                                          <p:val>
                                            <p:fltVal val="0"/>
                                          </p:val>
                                        </p:tav>
                                        <p:tav tm="100000">
                                          <p:val>
                                            <p:strVal val="#ppt_h"/>
                                          </p:val>
                                        </p:tav>
                                      </p:tavLst>
                                    </p:anim>
                                    <p:animEffect transition="in" filter="fade">
                                      <p:cBhvr>
                                        <p:cTn id="9" dur="250"/>
                                        <p:tgtEl>
                                          <p:spTgt spid="30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250" fill="hold"/>
                                        <p:tgtEl>
                                          <p:spTgt spid="18"/>
                                        </p:tgtEl>
                                        <p:attrNameLst>
                                          <p:attrName>ppt_w</p:attrName>
                                        </p:attrNameLst>
                                      </p:cBhvr>
                                      <p:tavLst>
                                        <p:tav tm="0">
                                          <p:val>
                                            <p:fltVal val="0"/>
                                          </p:val>
                                        </p:tav>
                                        <p:tav tm="100000">
                                          <p:val>
                                            <p:strVal val="#ppt_w"/>
                                          </p:val>
                                        </p:tav>
                                      </p:tavLst>
                                    </p:anim>
                                    <p:anim calcmode="lin" valueType="num">
                                      <p:cBhvr>
                                        <p:cTn id="15" dur="250" fill="hold"/>
                                        <p:tgtEl>
                                          <p:spTgt spid="18"/>
                                        </p:tgtEl>
                                        <p:attrNameLst>
                                          <p:attrName>ppt_h</p:attrName>
                                        </p:attrNameLst>
                                      </p:cBhvr>
                                      <p:tavLst>
                                        <p:tav tm="0">
                                          <p:val>
                                            <p:fltVal val="0"/>
                                          </p:val>
                                        </p:tav>
                                        <p:tav tm="100000">
                                          <p:val>
                                            <p:strVal val="#ppt_h"/>
                                          </p:val>
                                        </p:tav>
                                      </p:tavLst>
                                    </p:anim>
                                    <p:animEffect transition="in" filter="fade">
                                      <p:cBhvr>
                                        <p:cTn id="16" dur="250"/>
                                        <p:tgtEl>
                                          <p:spTgt spid="18"/>
                                        </p:tgtEl>
                                      </p:cBhvr>
                                    </p:animEffect>
                                  </p:childTnLst>
                                </p:cTn>
                              </p:par>
                            </p:childTnLst>
                          </p:cTn>
                        </p:par>
                        <p:par>
                          <p:cTn id="17" fill="hold">
                            <p:stCondLst>
                              <p:cond delay="250"/>
                            </p:stCondLst>
                            <p:childTnLst>
                              <p:par>
                                <p:cTn id="18" presetID="53" presetClass="entr" presetSubtype="16"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250" fill="hold"/>
                                        <p:tgtEl>
                                          <p:spTgt spid="29"/>
                                        </p:tgtEl>
                                        <p:attrNameLst>
                                          <p:attrName>ppt_w</p:attrName>
                                        </p:attrNameLst>
                                      </p:cBhvr>
                                      <p:tavLst>
                                        <p:tav tm="0">
                                          <p:val>
                                            <p:fltVal val="0"/>
                                          </p:val>
                                        </p:tav>
                                        <p:tav tm="100000">
                                          <p:val>
                                            <p:strVal val="#ppt_w"/>
                                          </p:val>
                                        </p:tav>
                                      </p:tavLst>
                                    </p:anim>
                                    <p:anim calcmode="lin" valueType="num">
                                      <p:cBhvr>
                                        <p:cTn id="21" dur="250" fill="hold"/>
                                        <p:tgtEl>
                                          <p:spTgt spid="29"/>
                                        </p:tgtEl>
                                        <p:attrNameLst>
                                          <p:attrName>ppt_h</p:attrName>
                                        </p:attrNameLst>
                                      </p:cBhvr>
                                      <p:tavLst>
                                        <p:tav tm="0">
                                          <p:val>
                                            <p:fltVal val="0"/>
                                          </p:val>
                                        </p:tav>
                                        <p:tav tm="100000">
                                          <p:val>
                                            <p:strVal val="#ppt_h"/>
                                          </p:val>
                                        </p:tav>
                                      </p:tavLst>
                                    </p:anim>
                                    <p:animEffect transition="in" filter="fade">
                                      <p:cBhvr>
                                        <p:cTn id="22" dur="250"/>
                                        <p:tgtEl>
                                          <p:spTgt spid="29"/>
                                        </p:tgtEl>
                                      </p:cBhvr>
                                    </p:animEffect>
                                  </p:childTnLst>
                                </p:cTn>
                              </p:par>
                            </p:childTnLst>
                          </p:cTn>
                        </p:par>
                        <p:par>
                          <p:cTn id="23" fill="hold">
                            <p:stCondLst>
                              <p:cond delay="500"/>
                            </p:stCondLst>
                            <p:childTnLst>
                              <p:par>
                                <p:cTn id="24" presetID="53" presetClass="entr" presetSubtype="16" fill="hold" nodeType="afterEffect">
                                  <p:stCondLst>
                                    <p:cond delay="250"/>
                                  </p:stCondLst>
                                  <p:childTnLst>
                                    <p:set>
                                      <p:cBhvr>
                                        <p:cTn id="25" dur="1" fill="hold">
                                          <p:stCondLst>
                                            <p:cond delay="0"/>
                                          </p:stCondLst>
                                        </p:cTn>
                                        <p:tgtEl>
                                          <p:spTgt spid="30"/>
                                        </p:tgtEl>
                                        <p:attrNameLst>
                                          <p:attrName>style.visibility</p:attrName>
                                        </p:attrNameLst>
                                      </p:cBhvr>
                                      <p:to>
                                        <p:strVal val="visible"/>
                                      </p:to>
                                    </p:set>
                                    <p:anim calcmode="lin" valueType="num">
                                      <p:cBhvr>
                                        <p:cTn id="26" dur="250" fill="hold"/>
                                        <p:tgtEl>
                                          <p:spTgt spid="30"/>
                                        </p:tgtEl>
                                        <p:attrNameLst>
                                          <p:attrName>ppt_w</p:attrName>
                                        </p:attrNameLst>
                                      </p:cBhvr>
                                      <p:tavLst>
                                        <p:tav tm="0">
                                          <p:val>
                                            <p:fltVal val="0"/>
                                          </p:val>
                                        </p:tav>
                                        <p:tav tm="100000">
                                          <p:val>
                                            <p:strVal val="#ppt_w"/>
                                          </p:val>
                                        </p:tav>
                                      </p:tavLst>
                                    </p:anim>
                                    <p:anim calcmode="lin" valueType="num">
                                      <p:cBhvr>
                                        <p:cTn id="27" dur="250" fill="hold"/>
                                        <p:tgtEl>
                                          <p:spTgt spid="30"/>
                                        </p:tgtEl>
                                        <p:attrNameLst>
                                          <p:attrName>ppt_h</p:attrName>
                                        </p:attrNameLst>
                                      </p:cBhvr>
                                      <p:tavLst>
                                        <p:tav tm="0">
                                          <p:val>
                                            <p:fltVal val="0"/>
                                          </p:val>
                                        </p:tav>
                                        <p:tav tm="100000">
                                          <p:val>
                                            <p:strVal val="#ppt_h"/>
                                          </p:val>
                                        </p:tav>
                                      </p:tavLst>
                                    </p:anim>
                                    <p:animEffect transition="in" filter="fade">
                                      <p:cBhvr>
                                        <p:cTn id="28" dur="250"/>
                                        <p:tgtEl>
                                          <p:spTgt spid="30"/>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250" fill="hold"/>
                                        <p:tgtEl>
                                          <p:spTgt spid="33"/>
                                        </p:tgtEl>
                                        <p:attrNameLst>
                                          <p:attrName>ppt_w</p:attrName>
                                        </p:attrNameLst>
                                      </p:cBhvr>
                                      <p:tavLst>
                                        <p:tav tm="0">
                                          <p:val>
                                            <p:fltVal val="0"/>
                                          </p:val>
                                        </p:tav>
                                        <p:tav tm="100000">
                                          <p:val>
                                            <p:strVal val="#ppt_w"/>
                                          </p:val>
                                        </p:tav>
                                      </p:tavLst>
                                    </p:anim>
                                    <p:anim calcmode="lin" valueType="num">
                                      <p:cBhvr>
                                        <p:cTn id="33" dur="250" fill="hold"/>
                                        <p:tgtEl>
                                          <p:spTgt spid="33"/>
                                        </p:tgtEl>
                                        <p:attrNameLst>
                                          <p:attrName>ppt_h</p:attrName>
                                        </p:attrNameLst>
                                      </p:cBhvr>
                                      <p:tavLst>
                                        <p:tav tm="0">
                                          <p:val>
                                            <p:fltVal val="0"/>
                                          </p:val>
                                        </p:tav>
                                        <p:tav tm="100000">
                                          <p:val>
                                            <p:strVal val="#ppt_h"/>
                                          </p:val>
                                        </p:tav>
                                      </p:tavLst>
                                    </p:anim>
                                    <p:animEffect transition="in" filter="fade">
                                      <p:cBhvr>
                                        <p:cTn id="34" dur="250"/>
                                        <p:tgtEl>
                                          <p:spTgt spid="33"/>
                                        </p:tgtEl>
                                      </p:cBhvr>
                                    </p:animEffect>
                                  </p:childTnLst>
                                </p:cTn>
                              </p:par>
                            </p:childTnLst>
                          </p:cTn>
                        </p:par>
                        <p:par>
                          <p:cTn id="35" fill="hold">
                            <p:stCondLst>
                              <p:cond delay="1250"/>
                            </p:stCondLst>
                            <p:childTnLst>
                              <p:par>
                                <p:cTn id="36" presetID="53" presetClass="entr" presetSubtype="16"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250" fill="hold"/>
                                        <p:tgtEl>
                                          <p:spTgt spid="48"/>
                                        </p:tgtEl>
                                        <p:attrNameLst>
                                          <p:attrName>ppt_w</p:attrName>
                                        </p:attrNameLst>
                                      </p:cBhvr>
                                      <p:tavLst>
                                        <p:tav tm="0">
                                          <p:val>
                                            <p:fltVal val="0"/>
                                          </p:val>
                                        </p:tav>
                                        <p:tav tm="100000">
                                          <p:val>
                                            <p:strVal val="#ppt_w"/>
                                          </p:val>
                                        </p:tav>
                                      </p:tavLst>
                                    </p:anim>
                                    <p:anim calcmode="lin" valueType="num">
                                      <p:cBhvr>
                                        <p:cTn id="39" dur="250" fill="hold"/>
                                        <p:tgtEl>
                                          <p:spTgt spid="48"/>
                                        </p:tgtEl>
                                        <p:attrNameLst>
                                          <p:attrName>ppt_h</p:attrName>
                                        </p:attrNameLst>
                                      </p:cBhvr>
                                      <p:tavLst>
                                        <p:tav tm="0">
                                          <p:val>
                                            <p:fltVal val="0"/>
                                          </p:val>
                                        </p:tav>
                                        <p:tav tm="100000">
                                          <p:val>
                                            <p:strVal val="#ppt_h"/>
                                          </p:val>
                                        </p:tav>
                                      </p:tavLst>
                                    </p:anim>
                                    <p:animEffect transition="in" filter="fade">
                                      <p:cBhvr>
                                        <p:cTn id="40" dur="250"/>
                                        <p:tgtEl>
                                          <p:spTgt spid="48"/>
                                        </p:tgtEl>
                                      </p:cBhvr>
                                    </p:animEffect>
                                  </p:childTnLst>
                                </p:cTn>
                              </p:par>
                              <p:par>
                                <p:cTn id="41" presetID="53" presetClass="entr" presetSubtype="16"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250" fill="hold"/>
                                        <p:tgtEl>
                                          <p:spTgt spid="45"/>
                                        </p:tgtEl>
                                        <p:attrNameLst>
                                          <p:attrName>ppt_w</p:attrName>
                                        </p:attrNameLst>
                                      </p:cBhvr>
                                      <p:tavLst>
                                        <p:tav tm="0">
                                          <p:val>
                                            <p:fltVal val="0"/>
                                          </p:val>
                                        </p:tav>
                                        <p:tav tm="100000">
                                          <p:val>
                                            <p:strVal val="#ppt_w"/>
                                          </p:val>
                                        </p:tav>
                                      </p:tavLst>
                                    </p:anim>
                                    <p:anim calcmode="lin" valueType="num">
                                      <p:cBhvr>
                                        <p:cTn id="44" dur="250" fill="hold"/>
                                        <p:tgtEl>
                                          <p:spTgt spid="45"/>
                                        </p:tgtEl>
                                        <p:attrNameLst>
                                          <p:attrName>ppt_h</p:attrName>
                                        </p:attrNameLst>
                                      </p:cBhvr>
                                      <p:tavLst>
                                        <p:tav tm="0">
                                          <p:val>
                                            <p:fltVal val="0"/>
                                          </p:val>
                                        </p:tav>
                                        <p:tav tm="100000">
                                          <p:val>
                                            <p:strVal val="#ppt_h"/>
                                          </p:val>
                                        </p:tav>
                                      </p:tavLst>
                                    </p:anim>
                                    <p:animEffect transition="in" filter="fade">
                                      <p:cBhvr>
                                        <p:cTn id="45" dur="25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250" fill="hold"/>
                                        <p:tgtEl>
                                          <p:spTgt spid="20"/>
                                        </p:tgtEl>
                                        <p:attrNameLst>
                                          <p:attrName>ppt_w</p:attrName>
                                        </p:attrNameLst>
                                      </p:cBhvr>
                                      <p:tavLst>
                                        <p:tav tm="0">
                                          <p:val>
                                            <p:fltVal val="0"/>
                                          </p:val>
                                        </p:tav>
                                        <p:tav tm="100000">
                                          <p:val>
                                            <p:strVal val="#ppt_w"/>
                                          </p:val>
                                        </p:tav>
                                      </p:tavLst>
                                    </p:anim>
                                    <p:anim calcmode="lin" valueType="num">
                                      <p:cBhvr>
                                        <p:cTn id="51" dur="250" fill="hold"/>
                                        <p:tgtEl>
                                          <p:spTgt spid="20"/>
                                        </p:tgtEl>
                                        <p:attrNameLst>
                                          <p:attrName>ppt_h</p:attrName>
                                        </p:attrNameLst>
                                      </p:cBhvr>
                                      <p:tavLst>
                                        <p:tav tm="0">
                                          <p:val>
                                            <p:fltVal val="0"/>
                                          </p:val>
                                        </p:tav>
                                        <p:tav tm="100000">
                                          <p:val>
                                            <p:strVal val="#ppt_h"/>
                                          </p:val>
                                        </p:tav>
                                      </p:tavLst>
                                    </p:anim>
                                    <p:animEffect transition="in" filter="fade">
                                      <p:cBhvr>
                                        <p:cTn id="52" dur="25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250" fill="hold"/>
                                        <p:tgtEl>
                                          <p:spTgt spid="21"/>
                                        </p:tgtEl>
                                        <p:attrNameLst>
                                          <p:attrName>ppt_w</p:attrName>
                                        </p:attrNameLst>
                                      </p:cBhvr>
                                      <p:tavLst>
                                        <p:tav tm="0">
                                          <p:val>
                                            <p:fltVal val="0"/>
                                          </p:val>
                                        </p:tav>
                                        <p:tav tm="100000">
                                          <p:val>
                                            <p:strVal val="#ppt_w"/>
                                          </p:val>
                                        </p:tav>
                                      </p:tavLst>
                                    </p:anim>
                                    <p:anim calcmode="lin" valueType="num">
                                      <p:cBhvr>
                                        <p:cTn id="58" dur="250" fill="hold"/>
                                        <p:tgtEl>
                                          <p:spTgt spid="21"/>
                                        </p:tgtEl>
                                        <p:attrNameLst>
                                          <p:attrName>ppt_h</p:attrName>
                                        </p:attrNameLst>
                                      </p:cBhvr>
                                      <p:tavLst>
                                        <p:tav tm="0">
                                          <p:val>
                                            <p:fltVal val="0"/>
                                          </p:val>
                                        </p:tav>
                                        <p:tav tm="100000">
                                          <p:val>
                                            <p:strVal val="#ppt_h"/>
                                          </p:val>
                                        </p:tav>
                                      </p:tavLst>
                                    </p:anim>
                                    <p:animEffect transition="in" filter="fade">
                                      <p:cBhvr>
                                        <p:cTn id="59" dur="25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250" fill="hold"/>
                                        <p:tgtEl>
                                          <p:spTgt spid="22"/>
                                        </p:tgtEl>
                                        <p:attrNameLst>
                                          <p:attrName>ppt_w</p:attrName>
                                        </p:attrNameLst>
                                      </p:cBhvr>
                                      <p:tavLst>
                                        <p:tav tm="0">
                                          <p:val>
                                            <p:fltVal val="0"/>
                                          </p:val>
                                        </p:tav>
                                        <p:tav tm="100000">
                                          <p:val>
                                            <p:strVal val="#ppt_w"/>
                                          </p:val>
                                        </p:tav>
                                      </p:tavLst>
                                    </p:anim>
                                    <p:anim calcmode="lin" valueType="num">
                                      <p:cBhvr>
                                        <p:cTn id="65" dur="250" fill="hold"/>
                                        <p:tgtEl>
                                          <p:spTgt spid="22"/>
                                        </p:tgtEl>
                                        <p:attrNameLst>
                                          <p:attrName>ppt_h</p:attrName>
                                        </p:attrNameLst>
                                      </p:cBhvr>
                                      <p:tavLst>
                                        <p:tav tm="0">
                                          <p:val>
                                            <p:fltVal val="0"/>
                                          </p:val>
                                        </p:tav>
                                        <p:tav tm="100000">
                                          <p:val>
                                            <p:strVal val="#ppt_h"/>
                                          </p:val>
                                        </p:tav>
                                      </p:tavLst>
                                    </p:anim>
                                    <p:animEffect transition="in" filter="fade">
                                      <p:cBhvr>
                                        <p:cTn id="66" dur="250"/>
                                        <p:tgtEl>
                                          <p:spTgt spid="22"/>
                                        </p:tgtEl>
                                      </p:cBhvr>
                                    </p:animEffect>
                                  </p:childTnLst>
                                </p:cTn>
                              </p:par>
                            </p:childTnLst>
                          </p:cTn>
                        </p:par>
                        <p:par>
                          <p:cTn id="67" fill="hold">
                            <p:stCondLst>
                              <p:cond delay="250"/>
                            </p:stCondLst>
                            <p:childTnLst>
                              <p:par>
                                <p:cTn id="68" presetID="53" presetClass="entr" presetSubtype="16" fill="hold" nodeType="after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250" fill="hold"/>
                                        <p:tgtEl>
                                          <p:spTgt spid="28"/>
                                        </p:tgtEl>
                                        <p:attrNameLst>
                                          <p:attrName>ppt_w</p:attrName>
                                        </p:attrNameLst>
                                      </p:cBhvr>
                                      <p:tavLst>
                                        <p:tav tm="0">
                                          <p:val>
                                            <p:fltVal val="0"/>
                                          </p:val>
                                        </p:tav>
                                        <p:tav tm="100000">
                                          <p:val>
                                            <p:strVal val="#ppt_w"/>
                                          </p:val>
                                        </p:tav>
                                      </p:tavLst>
                                    </p:anim>
                                    <p:anim calcmode="lin" valueType="num">
                                      <p:cBhvr>
                                        <p:cTn id="71" dur="250" fill="hold"/>
                                        <p:tgtEl>
                                          <p:spTgt spid="28"/>
                                        </p:tgtEl>
                                        <p:attrNameLst>
                                          <p:attrName>ppt_h</p:attrName>
                                        </p:attrNameLst>
                                      </p:cBhvr>
                                      <p:tavLst>
                                        <p:tav tm="0">
                                          <p:val>
                                            <p:fltVal val="0"/>
                                          </p:val>
                                        </p:tav>
                                        <p:tav tm="100000">
                                          <p:val>
                                            <p:strVal val="#ppt_h"/>
                                          </p:val>
                                        </p:tav>
                                      </p:tavLst>
                                    </p:anim>
                                    <p:animEffect transition="in" filter="fade">
                                      <p:cBhvr>
                                        <p:cTn id="72" dur="250"/>
                                        <p:tgtEl>
                                          <p:spTgt spid="28"/>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250" fill="hold"/>
                                        <p:tgtEl>
                                          <p:spTgt spid="32"/>
                                        </p:tgtEl>
                                        <p:attrNameLst>
                                          <p:attrName>ppt_w</p:attrName>
                                        </p:attrNameLst>
                                      </p:cBhvr>
                                      <p:tavLst>
                                        <p:tav tm="0">
                                          <p:val>
                                            <p:fltVal val="0"/>
                                          </p:val>
                                        </p:tav>
                                        <p:tav tm="100000">
                                          <p:val>
                                            <p:strVal val="#ppt_w"/>
                                          </p:val>
                                        </p:tav>
                                      </p:tavLst>
                                    </p:anim>
                                    <p:anim calcmode="lin" valueType="num">
                                      <p:cBhvr>
                                        <p:cTn id="77" dur="250" fill="hold"/>
                                        <p:tgtEl>
                                          <p:spTgt spid="32"/>
                                        </p:tgtEl>
                                        <p:attrNameLst>
                                          <p:attrName>ppt_h</p:attrName>
                                        </p:attrNameLst>
                                      </p:cBhvr>
                                      <p:tavLst>
                                        <p:tav tm="0">
                                          <p:val>
                                            <p:fltVal val="0"/>
                                          </p:val>
                                        </p:tav>
                                        <p:tav tm="100000">
                                          <p:val>
                                            <p:strVal val="#ppt_h"/>
                                          </p:val>
                                        </p:tav>
                                      </p:tavLst>
                                    </p:anim>
                                    <p:animEffect transition="in" filter="fade">
                                      <p:cBhvr>
                                        <p:cTn id="78" dur="250"/>
                                        <p:tgtEl>
                                          <p:spTgt spid="32"/>
                                        </p:tgtEl>
                                      </p:cBhvr>
                                    </p:animEffect>
                                  </p:childTnLst>
                                </p:cTn>
                              </p:par>
                            </p:childTnLst>
                          </p:cTn>
                        </p:par>
                        <p:par>
                          <p:cTn id="79" fill="hold">
                            <p:stCondLst>
                              <p:cond delay="750"/>
                            </p:stCondLst>
                            <p:childTnLst>
                              <p:par>
                                <p:cTn id="80" presetID="1"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childTnLst>
                                </p:cTn>
                              </p:par>
                            </p:childTnLst>
                          </p:cTn>
                        </p:par>
                        <p:par>
                          <p:cTn id="84" fill="hold">
                            <p:stCondLst>
                              <p:cond delay="750"/>
                            </p:stCondLst>
                            <p:childTnLst>
                              <p:par>
                                <p:cTn id="85" presetID="1" presetClass="entr" presetSubtype="0"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250" fill="hold"/>
                                        <p:tgtEl>
                                          <p:spTgt spid="26"/>
                                        </p:tgtEl>
                                        <p:attrNameLst>
                                          <p:attrName>ppt_w</p:attrName>
                                        </p:attrNameLst>
                                      </p:cBhvr>
                                      <p:tavLst>
                                        <p:tav tm="0">
                                          <p:val>
                                            <p:fltVal val="0"/>
                                          </p:val>
                                        </p:tav>
                                        <p:tav tm="100000">
                                          <p:val>
                                            <p:strVal val="#ppt_w"/>
                                          </p:val>
                                        </p:tav>
                                      </p:tavLst>
                                    </p:anim>
                                    <p:anim calcmode="lin" valueType="num">
                                      <p:cBhvr>
                                        <p:cTn id="92" dur="250" fill="hold"/>
                                        <p:tgtEl>
                                          <p:spTgt spid="26"/>
                                        </p:tgtEl>
                                        <p:attrNameLst>
                                          <p:attrName>ppt_h</p:attrName>
                                        </p:attrNameLst>
                                      </p:cBhvr>
                                      <p:tavLst>
                                        <p:tav tm="0">
                                          <p:val>
                                            <p:fltVal val="0"/>
                                          </p:val>
                                        </p:tav>
                                        <p:tav tm="100000">
                                          <p:val>
                                            <p:strVal val="#ppt_h"/>
                                          </p:val>
                                        </p:tav>
                                      </p:tavLst>
                                    </p:anim>
                                    <p:animEffect transition="in" filter="fade">
                                      <p:cBhvr>
                                        <p:cTn id="93" dur="250"/>
                                        <p:tgtEl>
                                          <p:spTgt spid="26"/>
                                        </p:tgtEl>
                                      </p:cBhvr>
                                    </p:animEffect>
                                  </p:childTnLst>
                                </p:cTn>
                              </p:par>
                            </p:childTnLst>
                          </p:cTn>
                        </p:par>
                        <p:par>
                          <p:cTn id="94" fill="hold">
                            <p:stCondLst>
                              <p:cond delay="250"/>
                            </p:stCondLst>
                            <p:childTnLst>
                              <p:par>
                                <p:cTn id="95" presetID="53" presetClass="entr" presetSubtype="16" fill="hold" nodeType="after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p:cTn id="97" dur="250" fill="hold"/>
                                        <p:tgtEl>
                                          <p:spTgt spid="31"/>
                                        </p:tgtEl>
                                        <p:attrNameLst>
                                          <p:attrName>ppt_w</p:attrName>
                                        </p:attrNameLst>
                                      </p:cBhvr>
                                      <p:tavLst>
                                        <p:tav tm="0">
                                          <p:val>
                                            <p:fltVal val="0"/>
                                          </p:val>
                                        </p:tav>
                                        <p:tav tm="100000">
                                          <p:val>
                                            <p:strVal val="#ppt_w"/>
                                          </p:val>
                                        </p:tav>
                                      </p:tavLst>
                                    </p:anim>
                                    <p:anim calcmode="lin" valueType="num">
                                      <p:cBhvr>
                                        <p:cTn id="98" dur="250" fill="hold"/>
                                        <p:tgtEl>
                                          <p:spTgt spid="31"/>
                                        </p:tgtEl>
                                        <p:attrNameLst>
                                          <p:attrName>ppt_h</p:attrName>
                                        </p:attrNameLst>
                                      </p:cBhvr>
                                      <p:tavLst>
                                        <p:tav tm="0">
                                          <p:val>
                                            <p:fltVal val="0"/>
                                          </p:val>
                                        </p:tav>
                                        <p:tav tm="100000">
                                          <p:val>
                                            <p:strVal val="#ppt_h"/>
                                          </p:val>
                                        </p:tav>
                                      </p:tavLst>
                                    </p:anim>
                                    <p:animEffect transition="in" filter="fade">
                                      <p:cBhvr>
                                        <p:cTn id="99" dur="250"/>
                                        <p:tgtEl>
                                          <p:spTgt spid="31"/>
                                        </p:tgtEl>
                                      </p:cBhvr>
                                    </p:animEffect>
                                  </p:childTnLst>
                                </p:cTn>
                              </p:par>
                            </p:childTnLst>
                          </p:cTn>
                        </p:par>
                        <p:par>
                          <p:cTn id="100" fill="hold">
                            <p:stCondLst>
                              <p:cond delay="500"/>
                            </p:stCondLst>
                            <p:childTnLst>
                              <p:par>
                                <p:cTn id="101" presetID="53" presetClass="entr" presetSubtype="16" fill="hold" nodeType="after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250" fill="hold"/>
                                        <p:tgtEl>
                                          <p:spTgt spid="27"/>
                                        </p:tgtEl>
                                        <p:attrNameLst>
                                          <p:attrName>ppt_w</p:attrName>
                                        </p:attrNameLst>
                                      </p:cBhvr>
                                      <p:tavLst>
                                        <p:tav tm="0">
                                          <p:val>
                                            <p:fltVal val="0"/>
                                          </p:val>
                                        </p:tav>
                                        <p:tav tm="100000">
                                          <p:val>
                                            <p:strVal val="#ppt_w"/>
                                          </p:val>
                                        </p:tav>
                                      </p:tavLst>
                                    </p:anim>
                                    <p:anim calcmode="lin" valueType="num">
                                      <p:cBhvr>
                                        <p:cTn id="104" dur="250" fill="hold"/>
                                        <p:tgtEl>
                                          <p:spTgt spid="27"/>
                                        </p:tgtEl>
                                        <p:attrNameLst>
                                          <p:attrName>ppt_h</p:attrName>
                                        </p:attrNameLst>
                                      </p:cBhvr>
                                      <p:tavLst>
                                        <p:tav tm="0">
                                          <p:val>
                                            <p:fltVal val="0"/>
                                          </p:val>
                                        </p:tav>
                                        <p:tav tm="100000">
                                          <p:val>
                                            <p:strVal val="#ppt_h"/>
                                          </p:val>
                                        </p:tav>
                                      </p:tavLst>
                                    </p:anim>
                                    <p:animEffect transition="in" filter="fade">
                                      <p:cBhvr>
                                        <p:cTn id="10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P spid="29" grpId="0"/>
      <p:bldP spid="33" grpId="0"/>
      <p:bldP spid="48"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 name="TextBox 14"/>
          <p:cNvSpPr txBox="1"/>
          <p:nvPr/>
        </p:nvSpPr>
        <p:spPr>
          <a:xfrm>
            <a:off x="3828121"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17" name="Rectangle 16"/>
          <p:cNvSpPr/>
          <p:nvPr/>
        </p:nvSpPr>
        <p:spPr>
          <a:xfrm>
            <a:off x="7434104" y="5347749"/>
            <a:ext cx="1640193"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1</a:t>
            </a:r>
            <a:endParaRPr lang="en-US" sz="2800" b="1" cap="none" spc="0" dirty="0">
              <a:ln w="10541" cmpd="sng">
                <a:solidFill>
                  <a:schemeClr val="tx2"/>
                </a:solidFill>
                <a:prstDash val="solid"/>
              </a:ln>
              <a:solidFill>
                <a:srgbClr val="CC9900"/>
              </a:solidFill>
              <a:effectLst/>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804463" y="995065"/>
            <a:ext cx="732451" cy="510631"/>
          </a:xfrm>
          <a:prstGeom prst="rect">
            <a:avLst/>
          </a:prstGeom>
        </p:spPr>
      </p:pic>
      <p:sp>
        <p:nvSpPr>
          <p:cNvPr id="9" name="Rectangle 8"/>
          <p:cNvSpPr/>
          <p:nvPr/>
        </p:nvSpPr>
        <p:spPr>
          <a:xfrm>
            <a:off x="2667000" y="5511991"/>
            <a:ext cx="3504486" cy="369332"/>
          </a:xfrm>
          <a:prstGeom prst="rect">
            <a:avLst/>
          </a:prstGeom>
        </p:spPr>
        <p:txBody>
          <a:bodyPr wrap="none">
            <a:spAutoFit/>
          </a:bodyPr>
          <a:lstStyle/>
          <a:p>
            <a:r>
              <a:rPr lang="en-US" dirty="0"/>
              <a:t>(backscattered electron images – </a:t>
            </a:r>
            <a:r>
              <a:rPr lang="en-US" dirty="0" smtClean="0"/>
              <a:t>SEM)</a:t>
            </a:r>
            <a:endParaRPr lang="en-US" dirty="0"/>
          </a:p>
        </p:txBody>
      </p:sp>
      <p:sp>
        <p:nvSpPr>
          <p:cNvPr id="20" name="Rectangle 19"/>
          <p:cNvSpPr/>
          <p:nvPr/>
        </p:nvSpPr>
        <p:spPr>
          <a:xfrm>
            <a:off x="609599" y="533400"/>
            <a:ext cx="4474777" cy="461665"/>
          </a:xfrm>
          <a:prstGeom prst="rect">
            <a:avLst/>
          </a:prstGeom>
        </p:spPr>
        <p:txBody>
          <a:bodyPr wrap="square">
            <a:spAutoFit/>
          </a:bodyPr>
          <a:lstStyle/>
          <a:p>
            <a:r>
              <a:rPr lang="en-US" sz="2400" dirty="0" smtClean="0"/>
              <a:t>Microstructural analysis</a:t>
            </a:r>
            <a:endParaRPr lang="en-US" sz="2400" dirty="0"/>
          </a:p>
        </p:txBody>
      </p:sp>
      <p:pic>
        <p:nvPicPr>
          <p:cNvPr id="11" name="Picture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95200" y="2079616"/>
            <a:ext cx="8534400" cy="3025784"/>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95200" y="2079616"/>
            <a:ext cx="8534400" cy="3025784"/>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395200" y="2079616"/>
            <a:ext cx="8534400" cy="3025784"/>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395200" y="2073132"/>
            <a:ext cx="8534400" cy="3031992"/>
          </a:xfrm>
          <a:prstGeom prst="rect">
            <a:avLst/>
          </a:prstGeom>
        </p:spPr>
      </p:pic>
      <p:pic>
        <p:nvPicPr>
          <p:cNvPr id="25" name="Picture 3" descr="I:\UVienna\GSA2014\micros\e4NHMb.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rot="10800000">
            <a:off x="5257800" y="543467"/>
            <a:ext cx="3671800" cy="133969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p:nvSpPr>
        <p:spPr>
          <a:xfrm>
            <a:off x="5410200" y="1361250"/>
            <a:ext cx="1828800" cy="5219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15" cstate="print">
            <a:duotone>
              <a:prstClr val="black"/>
              <a:srgbClr val="33CCFF">
                <a:tint val="45000"/>
                <a:satMod val="400000"/>
              </a:srgbClr>
            </a:duotone>
            <a:extLst>
              <a:ext uri="{28A0092B-C50C-407E-A947-70E740481C1C}">
                <a14:useLocalDpi xmlns:a14="http://schemas.microsoft.com/office/drawing/2010/main" xmlns="" val="0"/>
              </a:ext>
            </a:extLst>
          </a:blip>
          <a:stretch>
            <a:fillRect/>
          </a:stretch>
        </p:blipFill>
        <p:spPr>
          <a:xfrm>
            <a:off x="8358180" y="4267200"/>
            <a:ext cx="334092" cy="334092"/>
          </a:xfrm>
          <a:prstGeom prst="rect">
            <a:avLst/>
          </a:prstGeom>
          <a:ln w="38100">
            <a:solidFill>
              <a:srgbClr val="33CCFF"/>
            </a:solidFill>
          </a:ln>
        </p:spPr>
      </p:pic>
    </p:spTree>
    <p:extLst>
      <p:ext uri="{BB962C8B-B14F-4D97-AF65-F5344CB8AC3E}">
        <p14:creationId xmlns:p14="http://schemas.microsoft.com/office/powerpoint/2010/main" xmlns="" val="8441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250" fill="hold"/>
                                        <p:tgtEl>
                                          <p:spTgt spid="25"/>
                                        </p:tgtEl>
                                        <p:attrNameLst>
                                          <p:attrName>ppt_w</p:attrName>
                                        </p:attrNameLst>
                                      </p:cBhvr>
                                      <p:tavLst>
                                        <p:tav tm="0">
                                          <p:val>
                                            <p:fltVal val="0"/>
                                          </p:val>
                                        </p:tav>
                                        <p:tav tm="100000">
                                          <p:val>
                                            <p:strVal val="#ppt_w"/>
                                          </p:val>
                                        </p:tav>
                                      </p:tavLst>
                                    </p:anim>
                                    <p:anim calcmode="lin" valueType="num">
                                      <p:cBhvr>
                                        <p:cTn id="8" dur="250" fill="hold"/>
                                        <p:tgtEl>
                                          <p:spTgt spid="25"/>
                                        </p:tgtEl>
                                        <p:attrNameLst>
                                          <p:attrName>ppt_h</p:attrName>
                                        </p:attrNameLst>
                                      </p:cBhvr>
                                      <p:tavLst>
                                        <p:tav tm="0">
                                          <p:val>
                                            <p:fltVal val="0"/>
                                          </p:val>
                                        </p:tav>
                                        <p:tav tm="100000">
                                          <p:val>
                                            <p:strVal val="#ppt_h"/>
                                          </p:val>
                                        </p:tav>
                                      </p:tavLst>
                                    </p:anim>
                                    <p:animEffect transition="in" filter="fade">
                                      <p:cBhvr>
                                        <p:cTn id="9" dur="250"/>
                                        <p:tgtEl>
                                          <p:spTgt spid="25"/>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fltVal val="0"/>
                                          </p:val>
                                        </p:tav>
                                        <p:tav tm="100000">
                                          <p:val>
                                            <p:strVal val="#ppt_w"/>
                                          </p:val>
                                        </p:tav>
                                      </p:tavLst>
                                    </p:anim>
                                    <p:anim calcmode="lin" valueType="num">
                                      <p:cBhvr>
                                        <p:cTn id="14" dur="250" fill="hold"/>
                                        <p:tgtEl>
                                          <p:spTgt spid="21"/>
                                        </p:tgtEl>
                                        <p:attrNameLst>
                                          <p:attrName>ppt_h</p:attrName>
                                        </p:attrNameLst>
                                      </p:cBhvr>
                                      <p:tavLst>
                                        <p:tav tm="0">
                                          <p:val>
                                            <p:fltVal val="0"/>
                                          </p:val>
                                        </p:tav>
                                        <p:tav tm="100000">
                                          <p:val>
                                            <p:strVal val="#ppt_h"/>
                                          </p:val>
                                        </p:tav>
                                      </p:tavLst>
                                    </p:anim>
                                    <p:animEffect transition="in" filter="fade">
                                      <p:cBhvr>
                                        <p:cTn id="15" dur="2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0" name="TextBox 19"/>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3169" y="5377379"/>
            <a:ext cx="708831" cy="494164"/>
          </a:xfrm>
          <a:prstGeom prst="rect">
            <a:avLst/>
          </a:prstGeom>
        </p:spPr>
      </p:pic>
      <p:sp>
        <p:nvSpPr>
          <p:cNvPr id="22" name="Rectangle 21"/>
          <p:cNvSpPr/>
          <p:nvPr/>
        </p:nvSpPr>
        <p:spPr>
          <a:xfrm>
            <a:off x="609600" y="533400"/>
            <a:ext cx="3218522" cy="461665"/>
          </a:xfrm>
          <a:prstGeom prst="rect">
            <a:avLst/>
          </a:prstGeom>
        </p:spPr>
        <p:txBody>
          <a:bodyPr wrap="square">
            <a:spAutoFit/>
          </a:bodyPr>
          <a:lstStyle/>
          <a:p>
            <a:r>
              <a:rPr lang="en-US" sz="2400" dirty="0" smtClean="0"/>
              <a:t>Microstructural analysis</a:t>
            </a:r>
            <a:endParaRPr lang="en-US" sz="2400" dirty="0"/>
          </a:p>
        </p:txBody>
      </p:sp>
      <p:sp>
        <p:nvSpPr>
          <p:cNvPr id="13" name="Rectangle 12"/>
          <p:cNvSpPr/>
          <p:nvPr/>
        </p:nvSpPr>
        <p:spPr>
          <a:xfrm>
            <a:off x="7467601" y="5137749"/>
            <a:ext cx="1676400" cy="523220"/>
          </a:xfrm>
          <a:prstGeom prst="rect">
            <a:avLst/>
          </a:prstGeom>
          <a:noFill/>
        </p:spPr>
        <p:txBody>
          <a:bodyPr wrap="squar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1</a:t>
            </a:r>
            <a:endParaRPr lang="en-US" sz="2800" b="1" cap="none" spc="0" dirty="0">
              <a:ln w="10541" cmpd="sng">
                <a:solidFill>
                  <a:schemeClr val="tx2"/>
                </a:solidFill>
                <a:prstDash val="solid"/>
              </a:ln>
              <a:solidFill>
                <a:srgbClr val="CC9900"/>
              </a:solidFill>
              <a:effectLst/>
            </a:endParaRPr>
          </a:p>
        </p:txBody>
      </p:sp>
      <p:sp>
        <p:nvSpPr>
          <p:cNvPr id="14" name="Rectangle 13"/>
          <p:cNvSpPr/>
          <p:nvPr/>
        </p:nvSpPr>
        <p:spPr>
          <a:xfrm>
            <a:off x="4876800" y="5574268"/>
            <a:ext cx="3626144" cy="369332"/>
          </a:xfrm>
          <a:prstGeom prst="rect">
            <a:avLst/>
          </a:prstGeom>
        </p:spPr>
        <p:txBody>
          <a:bodyPr wrap="square">
            <a:spAutoFit/>
          </a:bodyPr>
          <a:lstStyle/>
          <a:p>
            <a:r>
              <a:rPr lang="en-US" dirty="0" smtClean="0"/>
              <a:t>(electron backscatter diffraction – EBSD)</a:t>
            </a:r>
            <a:endParaRPr lang="en-US" dirty="0"/>
          </a:p>
        </p:txBody>
      </p:sp>
      <p:pic>
        <p:nvPicPr>
          <p:cNvPr id="4098" name="Picture 2" descr="I:\UVienna\EBSD\working version\exports\4b_01\04B_scan01_SE_tiltcor_011.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38004" r="41098" b="5944"/>
          <a:stretch/>
        </p:blipFill>
        <p:spPr bwMode="auto">
          <a:xfrm>
            <a:off x="1181564" y="1075638"/>
            <a:ext cx="1174457" cy="486796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BSD\working version\exports\4b_01\04B_scan01_SE_tiltcor_011.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67981" t="93722" b="2722"/>
          <a:stretch/>
        </p:blipFill>
        <p:spPr bwMode="auto">
          <a:xfrm>
            <a:off x="1019906" y="1075638"/>
            <a:ext cx="1799494" cy="18404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507281" y="486608"/>
            <a:ext cx="5255719" cy="5456992"/>
          </a:xfrm>
          <a:prstGeom prst="rect">
            <a:avLst/>
          </a:prstGeom>
        </p:spPr>
      </p:pic>
      <p:sp>
        <p:nvSpPr>
          <p:cNvPr id="23" name="Rectangle 22"/>
          <p:cNvSpPr/>
          <p:nvPr/>
        </p:nvSpPr>
        <p:spPr>
          <a:xfrm>
            <a:off x="2438400" y="5574268"/>
            <a:ext cx="709677" cy="369332"/>
          </a:xfrm>
          <a:prstGeom prst="rect">
            <a:avLst/>
          </a:prstGeom>
        </p:spPr>
        <p:txBody>
          <a:bodyPr wrap="square">
            <a:spAutoFit/>
          </a:bodyPr>
          <a:lstStyle/>
          <a:p>
            <a:r>
              <a:rPr lang="en-US" dirty="0" smtClean="0"/>
              <a:t>(BSE)</a:t>
            </a:r>
            <a:endParaRPr lang="en-US" dirty="0"/>
          </a:p>
        </p:txBody>
      </p:sp>
      <p:sp>
        <p:nvSpPr>
          <p:cNvPr id="18" name="Down Arrow 17"/>
          <p:cNvSpPr/>
          <p:nvPr/>
        </p:nvSpPr>
        <p:spPr>
          <a:xfrm>
            <a:off x="2667000" y="4419600"/>
            <a:ext cx="484632" cy="4450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Down Arrow 18"/>
          <p:cNvSpPr/>
          <p:nvPr/>
        </p:nvSpPr>
        <p:spPr>
          <a:xfrm>
            <a:off x="2667000" y="2286000"/>
            <a:ext cx="484632" cy="4450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378712" y="3048000"/>
            <a:ext cx="1050288" cy="1015663"/>
          </a:xfrm>
          <a:prstGeom prst="rect">
            <a:avLst/>
          </a:prstGeom>
          <a:noFill/>
        </p:spPr>
        <p:txBody>
          <a:bodyPr wrap="none" rtlCol="0">
            <a:spAutoFit/>
          </a:bodyPr>
          <a:lstStyle/>
          <a:p>
            <a:pPr algn="ctr"/>
            <a:r>
              <a:rPr lang="en-CA" sz="2000" dirty="0" smtClean="0">
                <a:solidFill>
                  <a:srgbClr val="FFC000"/>
                </a:solidFill>
                <a:effectLst>
                  <a:outerShdw blurRad="38100" dist="38100" dir="2700000" algn="tl">
                    <a:srgbClr val="000000">
                      <a:alpha val="43137"/>
                    </a:srgbClr>
                  </a:outerShdw>
                </a:effectLst>
              </a:rPr>
              <a:t>Grain </a:t>
            </a:r>
            <a:br>
              <a:rPr lang="en-CA" sz="2000" dirty="0" smtClean="0">
                <a:solidFill>
                  <a:srgbClr val="FFC000"/>
                </a:solidFill>
                <a:effectLst>
                  <a:outerShdw blurRad="38100" dist="38100" dir="2700000" algn="tl">
                    <a:srgbClr val="000000">
                      <a:alpha val="43137"/>
                    </a:srgbClr>
                  </a:outerShdw>
                </a:effectLst>
              </a:rPr>
            </a:br>
            <a:r>
              <a:rPr lang="en-CA" sz="2000" dirty="0" smtClean="0">
                <a:solidFill>
                  <a:srgbClr val="FFC000"/>
                </a:solidFill>
                <a:effectLst>
                  <a:outerShdw blurRad="38100" dist="38100" dir="2700000" algn="tl">
                    <a:srgbClr val="000000">
                      <a:alpha val="43137"/>
                    </a:srgbClr>
                  </a:outerShdw>
                </a:effectLst>
              </a:rPr>
              <a:t>size </a:t>
            </a:r>
            <a:br>
              <a:rPr lang="en-CA" sz="2000" dirty="0" smtClean="0">
                <a:solidFill>
                  <a:srgbClr val="FFC000"/>
                </a:solidFill>
                <a:effectLst>
                  <a:outerShdw blurRad="38100" dist="38100" dir="2700000" algn="tl">
                    <a:srgbClr val="000000">
                      <a:alpha val="43137"/>
                    </a:srgbClr>
                  </a:outerShdw>
                </a:effectLst>
              </a:rPr>
            </a:br>
            <a:r>
              <a:rPr lang="en-CA" sz="2000" dirty="0" smtClean="0">
                <a:solidFill>
                  <a:srgbClr val="FFC000"/>
                </a:solidFill>
                <a:effectLst>
                  <a:outerShdw blurRad="38100" dist="38100" dir="2700000" algn="tl">
                    <a:srgbClr val="000000">
                      <a:alpha val="43137"/>
                    </a:srgbClr>
                  </a:outerShdw>
                </a:effectLst>
              </a:rPr>
              <a:t>reduction</a:t>
            </a:r>
            <a:endParaRPr lang="en-CA" sz="20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84414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50" fill="hold"/>
                                        <p:tgtEl>
                                          <p:spTgt spid="4098"/>
                                        </p:tgtEl>
                                        <p:attrNameLst>
                                          <p:attrName>ppt_w</p:attrName>
                                        </p:attrNameLst>
                                      </p:cBhvr>
                                      <p:tavLst>
                                        <p:tav tm="0">
                                          <p:val>
                                            <p:fltVal val="0"/>
                                          </p:val>
                                        </p:tav>
                                        <p:tav tm="100000">
                                          <p:val>
                                            <p:strVal val="#ppt_w"/>
                                          </p:val>
                                        </p:tav>
                                      </p:tavLst>
                                    </p:anim>
                                    <p:anim calcmode="lin" valueType="num">
                                      <p:cBhvr>
                                        <p:cTn id="8" dur="250" fill="hold"/>
                                        <p:tgtEl>
                                          <p:spTgt spid="4098"/>
                                        </p:tgtEl>
                                        <p:attrNameLst>
                                          <p:attrName>ppt_h</p:attrName>
                                        </p:attrNameLst>
                                      </p:cBhvr>
                                      <p:tavLst>
                                        <p:tav tm="0">
                                          <p:val>
                                            <p:fltVal val="0"/>
                                          </p:val>
                                        </p:tav>
                                        <p:tav tm="100000">
                                          <p:val>
                                            <p:strVal val="#ppt_h"/>
                                          </p:val>
                                        </p:tav>
                                      </p:tavLst>
                                    </p:anim>
                                    <p:animEffect transition="in" filter="fade">
                                      <p:cBhvr>
                                        <p:cTn id="9" dur="25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0" name="TextBox 19"/>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251908" y="388525"/>
            <a:ext cx="754318" cy="52587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914400" y="211657"/>
            <a:ext cx="7315200" cy="298874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14400" y="2895600"/>
            <a:ext cx="7315200" cy="2367529"/>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914400" y="4724400"/>
            <a:ext cx="7315200" cy="1231138"/>
          </a:xfrm>
          <a:prstGeom prst="rect">
            <a:avLst/>
          </a:prstGeom>
        </p:spPr>
      </p:pic>
      <p:sp>
        <p:nvSpPr>
          <p:cNvPr id="23" name="Rectangle 22"/>
          <p:cNvSpPr/>
          <p:nvPr/>
        </p:nvSpPr>
        <p:spPr>
          <a:xfrm>
            <a:off x="3257002" y="2514600"/>
            <a:ext cx="1640193"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1</a:t>
            </a:r>
            <a:endParaRPr lang="en-US" sz="2800" b="1" cap="none" spc="0" dirty="0">
              <a:ln w="10541" cmpd="sng">
                <a:solidFill>
                  <a:schemeClr val="tx2"/>
                </a:solidFill>
                <a:prstDash val="solid"/>
              </a:ln>
              <a:solidFill>
                <a:srgbClr val="CC9900"/>
              </a:solidFill>
              <a:effectLst/>
            </a:endParaRPr>
          </a:p>
        </p:txBody>
      </p:sp>
    </p:spTree>
    <p:extLst>
      <p:ext uri="{BB962C8B-B14F-4D97-AF65-F5344CB8AC3E}">
        <p14:creationId xmlns:p14="http://schemas.microsoft.com/office/powerpoint/2010/main" xmlns="" val="32967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250" fill="hold"/>
                                        <p:tgtEl>
                                          <p:spTgt spid="18"/>
                                        </p:tgtEl>
                                        <p:attrNameLst>
                                          <p:attrName>ppt_w</p:attrName>
                                        </p:attrNameLst>
                                      </p:cBhvr>
                                      <p:tavLst>
                                        <p:tav tm="0">
                                          <p:val>
                                            <p:fltVal val="0"/>
                                          </p:val>
                                        </p:tav>
                                        <p:tav tm="100000">
                                          <p:val>
                                            <p:strVal val="#ppt_w"/>
                                          </p:val>
                                        </p:tav>
                                      </p:tavLst>
                                    </p:anim>
                                    <p:anim calcmode="lin" valueType="num">
                                      <p:cBhvr>
                                        <p:cTn id="20" dur="250" fill="hold"/>
                                        <p:tgtEl>
                                          <p:spTgt spid="18"/>
                                        </p:tgtEl>
                                        <p:attrNameLst>
                                          <p:attrName>ppt_h</p:attrName>
                                        </p:attrNameLst>
                                      </p:cBhvr>
                                      <p:tavLst>
                                        <p:tav tm="0">
                                          <p:val>
                                            <p:fltVal val="0"/>
                                          </p:val>
                                        </p:tav>
                                        <p:tav tm="100000">
                                          <p:val>
                                            <p:strVal val="#ppt_h"/>
                                          </p:val>
                                        </p:tav>
                                      </p:tavLst>
                                    </p:anim>
                                    <p:animEffect transition="in" filter="fade">
                                      <p:cBhvr>
                                        <p:cTn id="2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3" name="TextBox 12"/>
          <p:cNvSpPr txBox="1"/>
          <p:nvPr/>
        </p:nvSpPr>
        <p:spPr>
          <a:xfrm>
            <a:off x="3828121"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17" name="Rectangle 16"/>
          <p:cNvSpPr/>
          <p:nvPr/>
        </p:nvSpPr>
        <p:spPr>
          <a:xfrm>
            <a:off x="183555" y="5402857"/>
            <a:ext cx="1640193"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2</a:t>
            </a:r>
            <a:endParaRPr lang="en-US" sz="2800" b="1" cap="none" spc="0" dirty="0">
              <a:ln w="10541" cmpd="sng">
                <a:solidFill>
                  <a:schemeClr val="tx2"/>
                </a:solidFill>
                <a:prstDash val="solid"/>
              </a:ln>
              <a:solidFill>
                <a:srgbClr val="CC9900"/>
              </a:solidFill>
              <a:effectLst/>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94100" y="5029200"/>
            <a:ext cx="748900" cy="522098"/>
          </a:xfrm>
          <a:prstGeom prst="rect">
            <a:avLst/>
          </a:prstGeom>
        </p:spPr>
      </p:pic>
      <p:sp>
        <p:nvSpPr>
          <p:cNvPr id="16" name="Rectangle 15"/>
          <p:cNvSpPr/>
          <p:nvPr/>
        </p:nvSpPr>
        <p:spPr>
          <a:xfrm>
            <a:off x="609600" y="533400"/>
            <a:ext cx="3218522" cy="461665"/>
          </a:xfrm>
          <a:prstGeom prst="rect">
            <a:avLst/>
          </a:prstGeom>
        </p:spPr>
        <p:txBody>
          <a:bodyPr wrap="square">
            <a:spAutoFit/>
          </a:bodyPr>
          <a:lstStyle/>
          <a:p>
            <a:r>
              <a:rPr lang="en-US" sz="2400" dirty="0" smtClean="0"/>
              <a:t>Microstructural analysis</a:t>
            </a:r>
            <a:endParaRPr lang="en-US" sz="2400" dirty="0"/>
          </a:p>
        </p:txBody>
      </p:sp>
      <p:sp>
        <p:nvSpPr>
          <p:cNvPr id="20" name="Rectangle 19"/>
          <p:cNvSpPr/>
          <p:nvPr/>
        </p:nvSpPr>
        <p:spPr>
          <a:xfrm>
            <a:off x="648150" y="958334"/>
            <a:ext cx="3504486" cy="369332"/>
          </a:xfrm>
          <a:prstGeom prst="rect">
            <a:avLst/>
          </a:prstGeom>
        </p:spPr>
        <p:txBody>
          <a:bodyPr wrap="none">
            <a:spAutoFit/>
          </a:bodyPr>
          <a:lstStyle/>
          <a:p>
            <a:r>
              <a:rPr lang="en-US" dirty="0"/>
              <a:t>(backscattered electron images – </a:t>
            </a:r>
            <a:r>
              <a:rPr lang="en-US" dirty="0" smtClean="0"/>
              <a:t>SEM)</a:t>
            </a:r>
            <a:endParaRPr lang="en-US" dirty="0"/>
          </a:p>
        </p:txBody>
      </p:sp>
      <p:pic>
        <p:nvPicPr>
          <p:cNvPr id="21" name="Picture 20"/>
          <p:cNvPicPr>
            <a:picLocks noChangeAspect="1"/>
          </p:cNvPicPr>
          <p:nvPr/>
        </p:nvPicPr>
        <p:blipFill rotWithShape="1">
          <a:blip r:embed="rId10" cstate="print">
            <a:extLst>
              <a:ext uri="{28A0092B-C50C-407E-A947-70E740481C1C}">
                <a14:useLocalDpi xmlns:a14="http://schemas.microsoft.com/office/drawing/2010/main" xmlns="" val="0"/>
              </a:ext>
            </a:extLst>
          </a:blip>
          <a:srcRect t="17266" r="-30" b="9131"/>
          <a:stretch/>
        </p:blipFill>
        <p:spPr>
          <a:xfrm>
            <a:off x="5170973" y="882043"/>
            <a:ext cx="3838617" cy="1528278"/>
          </a:xfrm>
          <a:prstGeom prst="rect">
            <a:avLst/>
          </a:prstGeom>
        </p:spPr>
      </p:pic>
      <p:sp>
        <p:nvSpPr>
          <p:cNvPr id="22" name="Rectangle 21"/>
          <p:cNvSpPr/>
          <p:nvPr/>
        </p:nvSpPr>
        <p:spPr>
          <a:xfrm>
            <a:off x="5255241" y="1385225"/>
            <a:ext cx="1973132" cy="79435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90372" y="1512358"/>
            <a:ext cx="1019217" cy="5219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6201" y="1792435"/>
            <a:ext cx="5008176" cy="2825895"/>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084376" y="3048033"/>
            <a:ext cx="4011812" cy="2743167"/>
          </a:xfrm>
          <a:prstGeom prst="rect">
            <a:avLst/>
          </a:prstGeom>
        </p:spPr>
      </p:pic>
      <p:sp>
        <p:nvSpPr>
          <p:cNvPr id="9" name="Rectangle 8"/>
          <p:cNvSpPr/>
          <p:nvPr/>
        </p:nvSpPr>
        <p:spPr>
          <a:xfrm>
            <a:off x="8710473" y="1685111"/>
            <a:ext cx="290464" cy="369332"/>
          </a:xfrm>
          <a:prstGeom prst="rect">
            <a:avLst/>
          </a:prstGeom>
        </p:spPr>
        <p:txBody>
          <a:bodyPr wrap="none">
            <a:spAutoFit/>
          </a:bodyPr>
          <a:lstStyle/>
          <a:p>
            <a:r>
              <a:rPr lang="en-US" b="1" dirty="0" smtClean="0">
                <a:ln w="10541" cmpd="sng">
                  <a:solidFill>
                    <a:schemeClr val="tx2"/>
                  </a:solidFill>
                  <a:prstDash val="solid"/>
                </a:ln>
                <a:solidFill>
                  <a:srgbClr val="CC9900"/>
                </a:solidFill>
              </a:rPr>
              <a:t>a</a:t>
            </a:r>
            <a:endParaRPr lang="en-US" dirty="0"/>
          </a:p>
        </p:txBody>
      </p:sp>
      <p:sp>
        <p:nvSpPr>
          <p:cNvPr id="24" name="Rectangle 23"/>
          <p:cNvSpPr/>
          <p:nvPr/>
        </p:nvSpPr>
        <p:spPr>
          <a:xfrm>
            <a:off x="5255241" y="1832674"/>
            <a:ext cx="300082" cy="369332"/>
          </a:xfrm>
          <a:prstGeom prst="rect">
            <a:avLst/>
          </a:prstGeom>
        </p:spPr>
        <p:txBody>
          <a:bodyPr wrap="none">
            <a:spAutoFit/>
          </a:bodyPr>
          <a:lstStyle/>
          <a:p>
            <a:r>
              <a:rPr lang="en-US" b="1" dirty="0" smtClean="0">
                <a:ln w="10541" cmpd="sng">
                  <a:solidFill>
                    <a:schemeClr val="tx2"/>
                  </a:solidFill>
                  <a:prstDash val="solid"/>
                </a:ln>
                <a:solidFill>
                  <a:srgbClr val="CC9900"/>
                </a:solidFill>
              </a:rPr>
              <a:t>b</a:t>
            </a:r>
            <a:endParaRPr lang="en-US" dirty="0"/>
          </a:p>
        </p:txBody>
      </p:sp>
    </p:spTree>
    <p:extLst>
      <p:ext uri="{BB962C8B-B14F-4D97-AF65-F5344CB8AC3E}">
        <p14:creationId xmlns:p14="http://schemas.microsoft.com/office/powerpoint/2010/main" xmlns="" val="409784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250" fill="hold"/>
                                        <p:tgtEl>
                                          <p:spTgt spid="23"/>
                                        </p:tgtEl>
                                        <p:attrNameLst>
                                          <p:attrName>ppt_w</p:attrName>
                                        </p:attrNameLst>
                                      </p:cBhvr>
                                      <p:tavLst>
                                        <p:tav tm="0">
                                          <p:val>
                                            <p:fltVal val="0"/>
                                          </p:val>
                                        </p:tav>
                                        <p:tav tm="100000">
                                          <p:val>
                                            <p:strVal val="#ppt_w"/>
                                          </p:val>
                                        </p:tav>
                                      </p:tavLst>
                                    </p:anim>
                                    <p:anim calcmode="lin" valueType="num">
                                      <p:cBhvr>
                                        <p:cTn id="14" dur="250" fill="hold"/>
                                        <p:tgtEl>
                                          <p:spTgt spid="23"/>
                                        </p:tgtEl>
                                        <p:attrNameLst>
                                          <p:attrName>ppt_h</p:attrName>
                                        </p:attrNameLst>
                                      </p:cBhvr>
                                      <p:tavLst>
                                        <p:tav tm="0">
                                          <p:val>
                                            <p:fltVal val="0"/>
                                          </p:val>
                                        </p:tav>
                                        <p:tav tm="100000">
                                          <p:val>
                                            <p:strVal val="#ppt_h"/>
                                          </p:val>
                                        </p:tav>
                                      </p:tavLst>
                                    </p:anim>
                                    <p:animEffect transition="in" filter="fade">
                                      <p:cBhvr>
                                        <p:cTn id="15" dur="250"/>
                                        <p:tgtEl>
                                          <p:spTgt spid="2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50" fill="hold"/>
                                        <p:tgtEl>
                                          <p:spTgt spid="9"/>
                                        </p:tgtEl>
                                        <p:attrNameLst>
                                          <p:attrName>ppt_w</p:attrName>
                                        </p:attrNameLst>
                                      </p:cBhvr>
                                      <p:tavLst>
                                        <p:tav tm="0">
                                          <p:val>
                                            <p:fltVal val="0"/>
                                          </p:val>
                                        </p:tav>
                                        <p:tav tm="100000">
                                          <p:val>
                                            <p:strVal val="#ppt_w"/>
                                          </p:val>
                                        </p:tav>
                                      </p:tavLst>
                                    </p:anim>
                                    <p:anim calcmode="lin" valueType="num">
                                      <p:cBhvr>
                                        <p:cTn id="19" dur="250" fill="hold"/>
                                        <p:tgtEl>
                                          <p:spTgt spid="9"/>
                                        </p:tgtEl>
                                        <p:attrNameLst>
                                          <p:attrName>ppt_h</p:attrName>
                                        </p:attrNameLst>
                                      </p:cBhvr>
                                      <p:tavLst>
                                        <p:tav tm="0">
                                          <p:val>
                                            <p:fltVal val="0"/>
                                          </p:val>
                                        </p:tav>
                                        <p:tav tm="100000">
                                          <p:val>
                                            <p:strVal val="#ppt_h"/>
                                          </p:val>
                                        </p:tav>
                                      </p:tavLst>
                                    </p:anim>
                                    <p:animEffect transition="in" filter="fade">
                                      <p:cBhvr>
                                        <p:cTn id="20" dur="250"/>
                                        <p:tgtEl>
                                          <p:spTgt spid="9"/>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250" fill="hold"/>
                                        <p:tgtEl>
                                          <p:spTgt spid="22"/>
                                        </p:tgtEl>
                                        <p:attrNameLst>
                                          <p:attrName>ppt_w</p:attrName>
                                        </p:attrNameLst>
                                      </p:cBhvr>
                                      <p:tavLst>
                                        <p:tav tm="0">
                                          <p:val>
                                            <p:fltVal val="0"/>
                                          </p:val>
                                        </p:tav>
                                        <p:tav tm="100000">
                                          <p:val>
                                            <p:strVal val="#ppt_w"/>
                                          </p:val>
                                        </p:tav>
                                      </p:tavLst>
                                    </p:anim>
                                    <p:anim calcmode="lin" valueType="num">
                                      <p:cBhvr>
                                        <p:cTn id="25" dur="250" fill="hold"/>
                                        <p:tgtEl>
                                          <p:spTgt spid="22"/>
                                        </p:tgtEl>
                                        <p:attrNameLst>
                                          <p:attrName>ppt_h</p:attrName>
                                        </p:attrNameLst>
                                      </p:cBhvr>
                                      <p:tavLst>
                                        <p:tav tm="0">
                                          <p:val>
                                            <p:fltVal val="0"/>
                                          </p:val>
                                        </p:tav>
                                        <p:tav tm="100000">
                                          <p:val>
                                            <p:strVal val="#ppt_h"/>
                                          </p:val>
                                        </p:tav>
                                      </p:tavLst>
                                    </p:anim>
                                    <p:animEffect transition="in" filter="fade">
                                      <p:cBhvr>
                                        <p:cTn id="26" dur="250"/>
                                        <p:tgtEl>
                                          <p:spTgt spid="22"/>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250" fill="hold"/>
                                        <p:tgtEl>
                                          <p:spTgt spid="24"/>
                                        </p:tgtEl>
                                        <p:attrNameLst>
                                          <p:attrName>ppt_w</p:attrName>
                                        </p:attrNameLst>
                                      </p:cBhvr>
                                      <p:tavLst>
                                        <p:tav tm="0">
                                          <p:val>
                                            <p:fltVal val="0"/>
                                          </p:val>
                                        </p:tav>
                                        <p:tav tm="100000">
                                          <p:val>
                                            <p:strVal val="#ppt_w"/>
                                          </p:val>
                                        </p:tav>
                                      </p:tavLst>
                                    </p:anim>
                                    <p:anim calcmode="lin" valueType="num">
                                      <p:cBhvr>
                                        <p:cTn id="31" dur="250" fill="hold"/>
                                        <p:tgtEl>
                                          <p:spTgt spid="24"/>
                                        </p:tgtEl>
                                        <p:attrNameLst>
                                          <p:attrName>ppt_h</p:attrName>
                                        </p:attrNameLst>
                                      </p:cBhvr>
                                      <p:tavLst>
                                        <p:tav tm="0">
                                          <p:val>
                                            <p:fltVal val="0"/>
                                          </p:val>
                                        </p:tav>
                                        <p:tav tm="100000">
                                          <p:val>
                                            <p:strVal val="#ppt_h"/>
                                          </p:val>
                                        </p:tav>
                                      </p:tavLst>
                                    </p:anim>
                                    <p:animEffect transition="in" filter="fade">
                                      <p:cBhvr>
                                        <p:cTn id="32" dur="25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fltVal val="0"/>
                                          </p:val>
                                        </p:tav>
                                        <p:tav tm="100000">
                                          <p:val>
                                            <p:strVal val="#ppt_w"/>
                                          </p:val>
                                        </p:tav>
                                      </p:tavLst>
                                    </p:anim>
                                    <p:anim calcmode="lin" valueType="num">
                                      <p:cBhvr>
                                        <p:cTn id="38" dur="250" fill="hold"/>
                                        <p:tgtEl>
                                          <p:spTgt spid="14"/>
                                        </p:tgtEl>
                                        <p:attrNameLst>
                                          <p:attrName>ppt_h</p:attrName>
                                        </p:attrNameLst>
                                      </p:cBhvr>
                                      <p:tavLst>
                                        <p:tav tm="0">
                                          <p:val>
                                            <p:fltVal val="0"/>
                                          </p:val>
                                        </p:tav>
                                        <p:tav tm="100000">
                                          <p:val>
                                            <p:strVal val="#ppt_h"/>
                                          </p:val>
                                        </p:tav>
                                      </p:tavLst>
                                    </p:anim>
                                    <p:animEffect transition="in" filter="fade">
                                      <p:cBhvr>
                                        <p:cTn id="39" dur="25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50" fill="hold"/>
                                        <p:tgtEl>
                                          <p:spTgt spid="12"/>
                                        </p:tgtEl>
                                        <p:attrNameLst>
                                          <p:attrName>ppt_w</p:attrName>
                                        </p:attrNameLst>
                                      </p:cBhvr>
                                      <p:tavLst>
                                        <p:tav tm="0">
                                          <p:val>
                                            <p:fltVal val="0"/>
                                          </p:val>
                                        </p:tav>
                                        <p:tav tm="100000">
                                          <p:val>
                                            <p:strVal val="#ppt_w"/>
                                          </p:val>
                                        </p:tav>
                                      </p:tavLst>
                                    </p:anim>
                                    <p:anim calcmode="lin" valueType="num">
                                      <p:cBhvr>
                                        <p:cTn id="45" dur="250" fill="hold"/>
                                        <p:tgtEl>
                                          <p:spTgt spid="12"/>
                                        </p:tgtEl>
                                        <p:attrNameLst>
                                          <p:attrName>ppt_h</p:attrName>
                                        </p:attrNameLst>
                                      </p:cBhvr>
                                      <p:tavLst>
                                        <p:tav tm="0">
                                          <p:val>
                                            <p:fltVal val="0"/>
                                          </p:val>
                                        </p:tav>
                                        <p:tav tm="100000">
                                          <p:val>
                                            <p:strVal val="#ppt_h"/>
                                          </p:val>
                                        </p:tav>
                                      </p:tavLst>
                                    </p:anim>
                                    <p:animEffect transition="in" filter="fade">
                                      <p:cBhvr>
                                        <p:cTn id="4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9"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Rectangle 8"/>
          <p:cNvSpPr/>
          <p:nvPr/>
        </p:nvSpPr>
        <p:spPr>
          <a:xfrm>
            <a:off x="2637984" y="5562600"/>
            <a:ext cx="3626144" cy="369332"/>
          </a:xfrm>
          <a:prstGeom prst="rect">
            <a:avLst/>
          </a:prstGeom>
        </p:spPr>
        <p:txBody>
          <a:bodyPr wrap="square">
            <a:spAutoFit/>
          </a:bodyPr>
          <a:lstStyle/>
          <a:p>
            <a:r>
              <a:rPr lang="en-US" dirty="0" smtClean="0"/>
              <a:t>(electron backscatter diffraction – EBSD)</a:t>
            </a:r>
            <a:endParaRPr lang="en-US" dirty="0"/>
          </a:p>
        </p:txBody>
      </p:sp>
      <p:sp>
        <p:nvSpPr>
          <p:cNvPr id="11" name="TextBox 10"/>
          <p:cNvSpPr txBox="1"/>
          <p:nvPr/>
        </p:nvSpPr>
        <p:spPr>
          <a:xfrm>
            <a:off x="3828121"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75570" y="5178308"/>
            <a:ext cx="495647" cy="345542"/>
          </a:xfrm>
          <a:prstGeom prst="rect">
            <a:avLst/>
          </a:prstGeom>
        </p:spPr>
      </p:pic>
      <p:sp>
        <p:nvSpPr>
          <p:cNvPr id="19" name="Rectangle 18"/>
          <p:cNvSpPr/>
          <p:nvPr/>
        </p:nvSpPr>
        <p:spPr>
          <a:xfrm>
            <a:off x="609600" y="533400"/>
            <a:ext cx="3218522" cy="461665"/>
          </a:xfrm>
          <a:prstGeom prst="rect">
            <a:avLst/>
          </a:prstGeom>
        </p:spPr>
        <p:txBody>
          <a:bodyPr wrap="square">
            <a:spAutoFit/>
          </a:bodyPr>
          <a:lstStyle/>
          <a:p>
            <a:r>
              <a:rPr lang="en-US" sz="2400" dirty="0" smtClean="0"/>
              <a:t>Microstructural analysis</a:t>
            </a:r>
            <a:endParaRPr lang="en-US" sz="2400" dirty="0"/>
          </a:p>
        </p:txBody>
      </p:sp>
      <p:sp>
        <p:nvSpPr>
          <p:cNvPr id="20" name="Rectangle 19"/>
          <p:cNvSpPr/>
          <p:nvPr/>
        </p:nvSpPr>
        <p:spPr>
          <a:xfrm>
            <a:off x="7351522" y="5435025"/>
            <a:ext cx="1803699"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2a</a:t>
            </a:r>
            <a:endParaRPr lang="en-US" sz="2800" b="1" cap="none" spc="0" dirty="0">
              <a:ln w="10541" cmpd="sng">
                <a:solidFill>
                  <a:schemeClr val="tx2"/>
                </a:solidFill>
                <a:prstDash val="solid"/>
              </a:ln>
              <a:solidFill>
                <a:srgbClr val="CC9900"/>
              </a:solidFill>
              <a:effectLst/>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75508" y="1267640"/>
            <a:ext cx="8695709" cy="411079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75508" y="1263637"/>
            <a:ext cx="8677213" cy="4114800"/>
          </a:xfrm>
          <a:prstGeom prst="rect">
            <a:avLst/>
          </a:prstGeom>
        </p:spPr>
      </p:pic>
    </p:spTree>
    <p:extLst>
      <p:ext uri="{BB962C8B-B14F-4D97-AF65-F5344CB8AC3E}">
        <p14:creationId xmlns:p14="http://schemas.microsoft.com/office/powerpoint/2010/main" xmlns="" val="215636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Rectangle 8"/>
          <p:cNvSpPr/>
          <p:nvPr/>
        </p:nvSpPr>
        <p:spPr>
          <a:xfrm>
            <a:off x="2637984" y="5562600"/>
            <a:ext cx="3626144" cy="369332"/>
          </a:xfrm>
          <a:prstGeom prst="rect">
            <a:avLst/>
          </a:prstGeom>
        </p:spPr>
        <p:txBody>
          <a:bodyPr wrap="square">
            <a:spAutoFit/>
          </a:bodyPr>
          <a:lstStyle/>
          <a:p>
            <a:r>
              <a:rPr lang="en-US" dirty="0" smtClean="0"/>
              <a:t>(electron backscatter diffraction – EBSD)</a:t>
            </a:r>
            <a:endParaRPr lang="en-US" dirty="0"/>
          </a:p>
        </p:txBody>
      </p:sp>
      <p:sp>
        <p:nvSpPr>
          <p:cNvPr id="11" name="TextBox 10"/>
          <p:cNvSpPr txBox="1"/>
          <p:nvPr/>
        </p:nvSpPr>
        <p:spPr>
          <a:xfrm>
            <a:off x="3828121"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75570" y="5178308"/>
            <a:ext cx="495647" cy="345542"/>
          </a:xfrm>
          <a:prstGeom prst="rect">
            <a:avLst/>
          </a:prstGeom>
        </p:spPr>
      </p:pic>
      <p:sp>
        <p:nvSpPr>
          <p:cNvPr id="19" name="Rectangle 18"/>
          <p:cNvSpPr/>
          <p:nvPr/>
        </p:nvSpPr>
        <p:spPr>
          <a:xfrm>
            <a:off x="609600" y="533400"/>
            <a:ext cx="3218522" cy="461665"/>
          </a:xfrm>
          <a:prstGeom prst="rect">
            <a:avLst/>
          </a:prstGeom>
        </p:spPr>
        <p:txBody>
          <a:bodyPr wrap="square">
            <a:spAutoFit/>
          </a:bodyPr>
          <a:lstStyle/>
          <a:p>
            <a:r>
              <a:rPr lang="en-US" sz="2400" dirty="0" smtClean="0"/>
              <a:t>Microstructural analysis</a:t>
            </a:r>
            <a:endParaRPr lang="en-US" sz="2400" dirty="0"/>
          </a:p>
        </p:txBody>
      </p:sp>
      <p:sp>
        <p:nvSpPr>
          <p:cNvPr id="20" name="Rectangle 19"/>
          <p:cNvSpPr/>
          <p:nvPr/>
        </p:nvSpPr>
        <p:spPr>
          <a:xfrm>
            <a:off x="7351522" y="5435025"/>
            <a:ext cx="1803699"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2a</a:t>
            </a:r>
            <a:endParaRPr lang="en-US" sz="2800" b="1" cap="none" spc="0" dirty="0">
              <a:ln w="10541" cmpd="sng">
                <a:solidFill>
                  <a:schemeClr val="tx2"/>
                </a:solidFill>
                <a:prstDash val="solid"/>
              </a:ln>
              <a:solidFill>
                <a:srgbClr val="CC9900"/>
              </a:solidFill>
              <a:effectLst/>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92177" y="1267640"/>
            <a:ext cx="8650248" cy="4114800"/>
          </a:xfrm>
          <a:prstGeom prst="rect">
            <a:avLst/>
          </a:prstGeom>
        </p:spPr>
      </p:pic>
    </p:spTree>
    <p:extLst>
      <p:ext uri="{BB962C8B-B14F-4D97-AF65-F5344CB8AC3E}">
        <p14:creationId xmlns:p14="http://schemas.microsoft.com/office/powerpoint/2010/main" xmlns="" val="3362548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Box 10"/>
          <p:cNvSpPr txBox="1"/>
          <p:nvPr/>
        </p:nvSpPr>
        <p:spPr>
          <a:xfrm>
            <a:off x="3828121" y="-1316"/>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13" name="Rectangle 12"/>
          <p:cNvSpPr/>
          <p:nvPr/>
        </p:nvSpPr>
        <p:spPr>
          <a:xfrm>
            <a:off x="7343507" y="5387401"/>
            <a:ext cx="1819730" cy="523220"/>
          </a:xfrm>
          <a:prstGeom prst="rect">
            <a:avLst/>
          </a:prstGeom>
          <a:noFill/>
        </p:spPr>
        <p:txBody>
          <a:bodyPr wrap="none" lIns="91440" tIns="45720" rIns="91440" bIns="45720">
            <a:spAutoFit/>
          </a:bodyPr>
          <a:lstStyle/>
          <a:p>
            <a:pPr algn="ctr"/>
            <a:r>
              <a:rPr lang="en-US" sz="2800" b="1" cap="none" spc="0" dirty="0" smtClean="0">
                <a:ln w="10541" cmpd="sng">
                  <a:solidFill>
                    <a:schemeClr val="tx2"/>
                  </a:solidFill>
                  <a:prstDash val="solid"/>
                </a:ln>
                <a:solidFill>
                  <a:srgbClr val="CC9900"/>
                </a:solidFill>
                <a:effectLst/>
              </a:rPr>
              <a:t>Example 2b</a:t>
            </a:r>
            <a:endParaRPr lang="en-US" sz="2800" b="1" cap="none" spc="0" dirty="0">
              <a:ln w="10541" cmpd="sng">
                <a:solidFill>
                  <a:schemeClr val="tx2"/>
                </a:solidFill>
                <a:prstDash val="solid"/>
              </a:ln>
              <a:solidFill>
                <a:srgbClr val="CC9900"/>
              </a:solidFill>
              <a:effectLst/>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241083" y="4953000"/>
            <a:ext cx="750517" cy="523226"/>
          </a:xfrm>
          <a:prstGeom prst="rect">
            <a:avLst/>
          </a:prstGeom>
        </p:spPr>
      </p:pic>
      <p:sp>
        <p:nvSpPr>
          <p:cNvPr id="17" name="Rectangle 16"/>
          <p:cNvSpPr/>
          <p:nvPr/>
        </p:nvSpPr>
        <p:spPr>
          <a:xfrm>
            <a:off x="381000" y="224135"/>
            <a:ext cx="3218522" cy="461665"/>
          </a:xfrm>
          <a:prstGeom prst="rect">
            <a:avLst/>
          </a:prstGeom>
        </p:spPr>
        <p:txBody>
          <a:bodyPr wrap="square">
            <a:spAutoFit/>
          </a:bodyPr>
          <a:lstStyle/>
          <a:p>
            <a:r>
              <a:rPr lang="en-US" sz="2400" dirty="0" smtClean="0"/>
              <a:t>Microstructural analysis</a:t>
            </a:r>
            <a:endParaRPr lang="en-US" sz="2400" dirty="0"/>
          </a:p>
        </p:txBody>
      </p:sp>
      <p:pic>
        <p:nvPicPr>
          <p:cNvPr id="9" name="Picture 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57200" y="838200"/>
            <a:ext cx="7979890" cy="41148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09600" y="3886200"/>
            <a:ext cx="7273948" cy="2012503"/>
          </a:xfrm>
          <a:prstGeom prst="rect">
            <a:avLst/>
          </a:prstGeom>
        </p:spPr>
      </p:pic>
    </p:spTree>
    <p:extLst>
      <p:ext uri="{BB962C8B-B14F-4D97-AF65-F5344CB8AC3E}">
        <p14:creationId xmlns:p14="http://schemas.microsoft.com/office/powerpoint/2010/main" xmlns="" val="17673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50" fill="hold"/>
                                        <p:tgtEl>
                                          <p:spTgt spid="15"/>
                                        </p:tgtEl>
                                        <p:attrNameLst>
                                          <p:attrName>ppt_w</p:attrName>
                                        </p:attrNameLst>
                                      </p:cBhvr>
                                      <p:tavLst>
                                        <p:tav tm="0">
                                          <p:val>
                                            <p:fltVal val="0"/>
                                          </p:val>
                                        </p:tav>
                                        <p:tav tm="100000">
                                          <p:val>
                                            <p:strVal val="#ppt_w"/>
                                          </p:val>
                                        </p:tav>
                                      </p:tavLst>
                                    </p:anim>
                                    <p:anim calcmode="lin" valueType="num">
                                      <p:cBhvr>
                                        <p:cTn id="15" dur="250" fill="hold"/>
                                        <p:tgtEl>
                                          <p:spTgt spid="15"/>
                                        </p:tgtEl>
                                        <p:attrNameLst>
                                          <p:attrName>ppt_h</p:attrName>
                                        </p:attrNameLst>
                                      </p:cBhvr>
                                      <p:tavLst>
                                        <p:tav tm="0">
                                          <p:val>
                                            <p:fltVal val="0"/>
                                          </p:val>
                                        </p:tav>
                                        <p:tav tm="100000">
                                          <p:val>
                                            <p:strVal val="#ppt_h"/>
                                          </p:val>
                                        </p:tav>
                                      </p:tavLst>
                                    </p:anim>
                                    <p:animEffect transition="in" filter="fade">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28" name="Rectangle 27"/>
          <p:cNvSpPr/>
          <p:nvPr/>
        </p:nvSpPr>
        <p:spPr>
          <a:xfrm>
            <a:off x="533400" y="533400"/>
            <a:ext cx="4474777" cy="461665"/>
          </a:xfrm>
          <a:prstGeom prst="rect">
            <a:avLst/>
          </a:prstGeom>
        </p:spPr>
        <p:txBody>
          <a:bodyPr wrap="square">
            <a:spAutoFit/>
          </a:bodyPr>
          <a:lstStyle/>
          <a:p>
            <a:r>
              <a:rPr lang="en-US" sz="2400" dirty="0" smtClean="0"/>
              <a:t>Seismic slip vs. aseismic creep</a:t>
            </a:r>
            <a:endParaRPr lang="en-US" sz="2400" dirty="0"/>
          </a:p>
        </p:txBody>
      </p:sp>
      <p:pic>
        <p:nvPicPr>
          <p:cNvPr id="22" name="Picture 2"/>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69886"/>
          <a:stretch/>
        </p:blipFill>
        <p:spPr bwMode="auto">
          <a:xfrm>
            <a:off x="5633882" y="4495800"/>
            <a:ext cx="3370417" cy="13235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36357" b="5050"/>
          <a:stretch/>
        </p:blipFill>
        <p:spPr bwMode="auto">
          <a:xfrm rot="10800000">
            <a:off x="228601" y="1718237"/>
            <a:ext cx="1806090" cy="1306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ectangle 25"/>
          <p:cNvSpPr/>
          <p:nvPr/>
        </p:nvSpPr>
        <p:spPr>
          <a:xfrm>
            <a:off x="339827" y="2976810"/>
            <a:ext cx="1663887" cy="400110"/>
          </a:xfrm>
          <a:prstGeom prst="rect">
            <a:avLst/>
          </a:prstGeom>
        </p:spPr>
        <p:txBody>
          <a:bodyPr wrap="square">
            <a:spAutoFit/>
          </a:bodyPr>
          <a:lstStyle/>
          <a:p>
            <a:r>
              <a:rPr lang="en-US" sz="2000" dirty="0" err="1" smtClean="0">
                <a:solidFill>
                  <a:schemeClr val="tx2">
                    <a:lumMod val="60000"/>
                    <a:lumOff val="40000"/>
                  </a:schemeClr>
                </a:solidFill>
                <a:effectLst>
                  <a:outerShdw blurRad="38100" dist="38100" dir="2700000" algn="tl">
                    <a:srgbClr val="000000">
                      <a:alpha val="43137"/>
                    </a:srgbClr>
                  </a:outerShdw>
                </a:effectLst>
              </a:rPr>
              <a:t>subseismic</a:t>
            </a:r>
            <a:r>
              <a:rPr lang="en-US" sz="2000" dirty="0" smtClean="0">
                <a:solidFill>
                  <a:schemeClr val="tx2">
                    <a:lumMod val="60000"/>
                    <a:lumOff val="40000"/>
                  </a:schemeClr>
                </a:solidFill>
                <a:effectLst>
                  <a:outerShdw blurRad="38100" dist="38100" dir="2700000" algn="tl">
                    <a:srgbClr val="000000">
                      <a:alpha val="43137"/>
                    </a:srgbClr>
                  </a:outerShdw>
                </a:effectLst>
              </a:rPr>
              <a:t> slip</a:t>
            </a:r>
          </a:p>
        </p:txBody>
      </p:sp>
      <p:sp>
        <p:nvSpPr>
          <p:cNvPr id="27" name="Rectangle 26"/>
          <p:cNvSpPr/>
          <p:nvPr/>
        </p:nvSpPr>
        <p:spPr>
          <a:xfrm>
            <a:off x="7409688" y="4080230"/>
            <a:ext cx="1540806" cy="400110"/>
          </a:xfrm>
          <a:prstGeom prst="rect">
            <a:avLst/>
          </a:prstGeom>
        </p:spPr>
        <p:txBody>
          <a:bodyPr wrap="none">
            <a:spAutoFit/>
          </a:bodyPr>
          <a:lstStyle/>
          <a:p>
            <a:r>
              <a:rPr lang="en-US" sz="2000" dirty="0" err="1">
                <a:solidFill>
                  <a:schemeClr val="tx2">
                    <a:lumMod val="60000"/>
                    <a:lumOff val="40000"/>
                  </a:schemeClr>
                </a:solidFill>
                <a:effectLst>
                  <a:outerShdw blurRad="38100" dist="38100" dir="2700000" algn="tl">
                    <a:srgbClr val="000000">
                      <a:alpha val="43137"/>
                    </a:srgbClr>
                  </a:outerShdw>
                </a:effectLst>
              </a:rPr>
              <a:t>coseismic</a:t>
            </a:r>
            <a:r>
              <a:rPr lang="en-US" sz="2000" dirty="0">
                <a:solidFill>
                  <a:schemeClr val="tx2">
                    <a:lumMod val="60000"/>
                    <a:lumOff val="40000"/>
                  </a:schemeClr>
                </a:solidFill>
                <a:effectLst>
                  <a:outerShdw blurRad="38100" dist="38100" dir="2700000" algn="tl">
                    <a:srgbClr val="000000">
                      <a:alpha val="43137"/>
                    </a:srgbClr>
                  </a:outerShdw>
                </a:effectLst>
              </a:rPr>
              <a:t> </a:t>
            </a:r>
            <a:r>
              <a:rPr lang="en-US" sz="2000" dirty="0" smtClean="0">
                <a:solidFill>
                  <a:schemeClr val="tx2">
                    <a:lumMod val="60000"/>
                    <a:lumOff val="40000"/>
                  </a:schemeClr>
                </a:solidFill>
                <a:effectLst>
                  <a:outerShdw blurRad="38100" dist="38100" dir="2700000" algn="tl">
                    <a:srgbClr val="000000">
                      <a:alpha val="43137"/>
                    </a:srgbClr>
                  </a:outerShdw>
                </a:effectLst>
              </a:rPr>
              <a:t>slip</a:t>
            </a:r>
          </a:p>
        </p:txBody>
      </p:sp>
      <p:sp>
        <p:nvSpPr>
          <p:cNvPr id="29" name="Rectangle 28"/>
          <p:cNvSpPr/>
          <p:nvPr/>
        </p:nvSpPr>
        <p:spPr>
          <a:xfrm>
            <a:off x="301539" y="1379683"/>
            <a:ext cx="1439818" cy="338554"/>
          </a:xfrm>
          <a:prstGeom prst="rect">
            <a:avLst/>
          </a:prstGeom>
        </p:spPr>
        <p:txBody>
          <a:bodyPr wrap="none">
            <a:spAutoFit/>
          </a:bodyPr>
          <a:lstStyle/>
          <a:p>
            <a:r>
              <a:rPr lang="en-US" sz="1600" i="1" dirty="0"/>
              <a:t>Smith et </a:t>
            </a:r>
            <a:r>
              <a:rPr lang="en-US" sz="1600" i="1" dirty="0" smtClean="0"/>
              <a:t>al, 2013</a:t>
            </a:r>
            <a:endParaRPr lang="en-US" sz="1600" i="1" dirty="0"/>
          </a:p>
        </p:txBody>
      </p:sp>
      <p:pic>
        <p:nvPicPr>
          <p:cNvPr id="32" name="Picture 3"/>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rot="10800000">
            <a:off x="7267520" y="2438400"/>
            <a:ext cx="1806090" cy="1644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419600" y="2422437"/>
            <a:ext cx="2594454" cy="1774016"/>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438400" y="1066800"/>
            <a:ext cx="3653750" cy="1295400"/>
          </a:xfrm>
          <a:prstGeom prst="rect">
            <a:avLst/>
          </a:prstGeom>
        </p:spPr>
      </p:pic>
      <p:sp>
        <p:nvSpPr>
          <p:cNvPr id="37" name="Right Arrow 36"/>
          <p:cNvSpPr/>
          <p:nvPr/>
        </p:nvSpPr>
        <p:spPr>
          <a:xfrm>
            <a:off x="6823820" y="3161303"/>
            <a:ext cx="533400"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9072881">
            <a:off x="2002154" y="2155881"/>
            <a:ext cx="533400"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4163045">
            <a:off x="6205408" y="3994743"/>
            <a:ext cx="533400" cy="48463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92302" y="4033216"/>
            <a:ext cx="3165461" cy="1786131"/>
          </a:xfrm>
          <a:prstGeom prst="rect">
            <a:avLst/>
          </a:prstGeom>
        </p:spPr>
      </p:pic>
      <p:sp>
        <p:nvSpPr>
          <p:cNvPr id="41" name="Rectangle 40"/>
          <p:cNvSpPr/>
          <p:nvPr/>
        </p:nvSpPr>
        <p:spPr>
          <a:xfrm>
            <a:off x="3120273" y="2667000"/>
            <a:ext cx="5373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rPr>
              <a:t>?</a:t>
            </a:r>
            <a:endParaRPr lang="en-US" sz="5400" b="1" cap="none" spc="50" dirty="0">
              <a:ln w="11430"/>
              <a:solidFill>
                <a:srgbClr val="FF0000"/>
              </a:solidFill>
              <a:effectLst>
                <a:outerShdw blurRad="76200" dist="50800" dir="5400000" algn="tl" rotWithShape="0">
                  <a:srgbClr val="000000">
                    <a:alpha val="65000"/>
                  </a:srgbClr>
                </a:outerShdw>
              </a:effectLst>
            </a:endParaRPr>
          </a:p>
        </p:txBody>
      </p:sp>
      <p:sp>
        <p:nvSpPr>
          <p:cNvPr id="30" name="Rectangle 29"/>
          <p:cNvSpPr/>
          <p:nvPr/>
        </p:nvSpPr>
        <p:spPr>
          <a:xfrm>
            <a:off x="6151403" y="528907"/>
            <a:ext cx="2992023" cy="1354217"/>
          </a:xfrm>
          <a:prstGeom prst="rect">
            <a:avLst/>
          </a:prstGeom>
        </p:spPr>
        <p:txBody>
          <a:bodyPr wrap="square">
            <a:spAutoFit/>
          </a:bodyPr>
          <a:lstStyle/>
          <a:p>
            <a:pPr>
              <a:lnSpc>
                <a:spcPct val="110000"/>
              </a:lnSpc>
              <a:spcBef>
                <a:spcPct val="40000"/>
              </a:spcBef>
              <a:buClr>
                <a:srgbClr val="FF6600"/>
              </a:buClr>
            </a:pPr>
            <a:r>
              <a:rPr lang="en-US" altLang="de-DE" sz="2000" dirty="0" smtClean="0">
                <a:solidFill>
                  <a:srgbClr val="CC9900"/>
                </a:solidFill>
                <a:effectLst>
                  <a:outerShdw blurRad="38100" dist="38100" dir="2700000" algn="tl">
                    <a:srgbClr val="000000">
                      <a:alpha val="43137"/>
                    </a:srgbClr>
                  </a:outerShdw>
                </a:effectLst>
              </a:rPr>
              <a:t>Temp. range: 0 – 10 C</a:t>
            </a:r>
          </a:p>
          <a:p>
            <a:pPr>
              <a:lnSpc>
                <a:spcPct val="110000"/>
              </a:lnSpc>
              <a:spcBef>
                <a:spcPct val="40000"/>
              </a:spcBef>
              <a:buClr>
                <a:srgbClr val="FF6600"/>
              </a:buClr>
            </a:pPr>
            <a:r>
              <a:rPr lang="en-US" sz="2000" dirty="0" smtClean="0">
                <a:solidFill>
                  <a:srgbClr val="CC9900"/>
                </a:solidFill>
                <a:effectLst>
                  <a:outerShdw blurRad="38100" dist="38100" dir="2700000" algn="tl">
                    <a:srgbClr val="000000">
                      <a:alpha val="43137"/>
                    </a:srgbClr>
                  </a:outerShdw>
                </a:effectLst>
              </a:rPr>
              <a:t>Time: ca. 100 </a:t>
            </a:r>
            <a:r>
              <a:rPr lang="en-US" sz="2000" dirty="0" err="1" smtClean="0">
                <a:solidFill>
                  <a:srgbClr val="CC9900"/>
                </a:solidFill>
                <a:effectLst>
                  <a:outerShdw blurRad="38100" dist="38100" dir="2700000" algn="tl">
                    <a:srgbClr val="000000">
                      <a:alpha val="43137"/>
                    </a:srgbClr>
                  </a:outerShdw>
                </a:effectLst>
              </a:rPr>
              <a:t>ka</a:t>
            </a:r>
            <a:r>
              <a:rPr lang="en-US" sz="2000" dirty="0" smtClean="0">
                <a:solidFill>
                  <a:srgbClr val="CC9900"/>
                </a:solidFill>
                <a:effectLst>
                  <a:outerShdw blurRad="38100" dist="38100" dir="2700000" algn="tl">
                    <a:srgbClr val="000000">
                      <a:alpha val="43137"/>
                    </a:srgbClr>
                  </a:outerShdw>
                </a:effectLst>
              </a:rPr>
              <a:t> (118 – 9 </a:t>
            </a:r>
            <a:r>
              <a:rPr lang="en-US" sz="2000" dirty="0" err="1" smtClean="0">
                <a:solidFill>
                  <a:srgbClr val="CC9900"/>
                </a:solidFill>
                <a:effectLst>
                  <a:outerShdw blurRad="38100" dist="38100" dir="2700000" algn="tl">
                    <a:srgbClr val="000000">
                      <a:alpha val="43137"/>
                    </a:srgbClr>
                  </a:outerShdw>
                </a:effectLst>
              </a:rPr>
              <a:t>ka</a:t>
            </a:r>
            <a:r>
              <a:rPr lang="en-US" sz="2000" dirty="0" smtClean="0">
                <a:solidFill>
                  <a:srgbClr val="CC9900"/>
                </a:solidFill>
                <a:effectLst>
                  <a:outerShdw blurRad="38100" dist="38100" dir="2700000" algn="tl">
                    <a:srgbClr val="000000">
                      <a:alpha val="43137"/>
                    </a:srgbClr>
                  </a:outerShdw>
                </a:effectLst>
              </a:rPr>
              <a:t>)</a:t>
            </a:r>
          </a:p>
          <a:p>
            <a:pPr>
              <a:lnSpc>
                <a:spcPct val="110000"/>
              </a:lnSpc>
              <a:spcBef>
                <a:spcPct val="40000"/>
              </a:spcBef>
              <a:buClr>
                <a:srgbClr val="FF6600"/>
              </a:buClr>
            </a:pPr>
            <a:r>
              <a:rPr lang="en-US" sz="2000" dirty="0" smtClean="0">
                <a:solidFill>
                  <a:srgbClr val="CC9900"/>
                </a:solidFill>
                <a:effectLst>
                  <a:outerShdw blurRad="38100" dist="38100" dir="2700000" algn="tl">
                    <a:srgbClr val="000000">
                      <a:alpha val="43137"/>
                    </a:srgbClr>
                  </a:outerShdw>
                </a:effectLst>
              </a:rPr>
              <a:t>Min. displacement: 0.3 m</a:t>
            </a:r>
          </a:p>
        </p:txBody>
      </p:sp>
      <p:sp>
        <p:nvSpPr>
          <p:cNvPr id="31" name="Rectangle 30"/>
          <p:cNvSpPr/>
          <p:nvPr/>
        </p:nvSpPr>
        <p:spPr>
          <a:xfrm>
            <a:off x="3810000" y="4988350"/>
            <a:ext cx="1946875" cy="830997"/>
          </a:xfrm>
          <a:prstGeom prst="rect">
            <a:avLst/>
          </a:prstGeom>
        </p:spPr>
        <p:txBody>
          <a:bodyPr wrap="square">
            <a:spAutoFit/>
          </a:bodyPr>
          <a:lstStyle/>
          <a:p>
            <a:r>
              <a:rPr lang="en-US" sz="1600" dirty="0" err="1"/>
              <a:t>Nanograins</a:t>
            </a:r>
            <a:r>
              <a:rPr lang="en-US" sz="1600" dirty="0"/>
              <a:t> </a:t>
            </a:r>
            <a:r>
              <a:rPr lang="en-US" sz="1600" dirty="0" smtClean="0"/>
              <a:t>in </a:t>
            </a:r>
            <a:r>
              <a:rPr lang="en-US" sz="1600" dirty="0"/>
              <a:t>carbonate fault </a:t>
            </a:r>
            <a:r>
              <a:rPr lang="en-US" sz="1600" dirty="0" smtClean="0"/>
              <a:t>mirrors </a:t>
            </a:r>
            <a:endParaRPr lang="en-US" sz="1600" dirty="0"/>
          </a:p>
          <a:p>
            <a:r>
              <a:rPr lang="en-US" sz="1600" i="1" dirty="0" err="1" smtClean="0"/>
              <a:t>Siman</a:t>
            </a:r>
            <a:r>
              <a:rPr lang="en-US" sz="1600" i="1" dirty="0" smtClean="0"/>
              <a:t>-Tov et al, 2013</a:t>
            </a:r>
            <a:endParaRPr lang="en-US" sz="1600" i="1" dirty="0"/>
          </a:p>
        </p:txBody>
      </p:sp>
      <p:sp>
        <p:nvSpPr>
          <p:cNvPr id="34" name="Rectangle 33"/>
          <p:cNvSpPr/>
          <p:nvPr/>
        </p:nvSpPr>
        <p:spPr>
          <a:xfrm>
            <a:off x="7561853" y="2081456"/>
            <a:ext cx="1439818" cy="338554"/>
          </a:xfrm>
          <a:prstGeom prst="rect">
            <a:avLst/>
          </a:prstGeom>
        </p:spPr>
        <p:txBody>
          <a:bodyPr wrap="none">
            <a:spAutoFit/>
          </a:bodyPr>
          <a:lstStyle/>
          <a:p>
            <a:r>
              <a:rPr lang="en-US" sz="1600" i="1" dirty="0"/>
              <a:t>Smith et </a:t>
            </a:r>
            <a:r>
              <a:rPr lang="en-US" sz="1600" i="1" dirty="0" smtClean="0"/>
              <a:t>al, 2013</a:t>
            </a:r>
            <a:endParaRPr lang="en-US" sz="1600" i="1" dirty="0"/>
          </a:p>
        </p:txBody>
      </p:sp>
      <p:pic>
        <p:nvPicPr>
          <p:cNvPr id="35" name="Picture 34"/>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941399" y="3128665"/>
            <a:ext cx="492364" cy="688942"/>
          </a:xfrm>
          <a:prstGeom prst="rect">
            <a:avLst/>
          </a:prstGeom>
        </p:spPr>
      </p:pic>
    </p:spTree>
    <p:extLst>
      <p:ext uri="{BB962C8B-B14F-4D97-AF65-F5344CB8AC3E}">
        <p14:creationId xmlns:p14="http://schemas.microsoft.com/office/powerpoint/2010/main" xmlns="" val="41989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250" fill="hold"/>
                                        <p:tgtEl>
                                          <p:spTgt spid="36"/>
                                        </p:tgtEl>
                                        <p:attrNameLst>
                                          <p:attrName>ppt_w</p:attrName>
                                        </p:attrNameLst>
                                      </p:cBhvr>
                                      <p:tavLst>
                                        <p:tav tm="0">
                                          <p:val>
                                            <p:fltVal val="0"/>
                                          </p:val>
                                        </p:tav>
                                        <p:tav tm="100000">
                                          <p:val>
                                            <p:strVal val="#ppt_w"/>
                                          </p:val>
                                        </p:tav>
                                      </p:tavLst>
                                    </p:anim>
                                    <p:anim calcmode="lin" valueType="num">
                                      <p:cBhvr>
                                        <p:cTn id="8" dur="250" fill="hold"/>
                                        <p:tgtEl>
                                          <p:spTgt spid="36"/>
                                        </p:tgtEl>
                                        <p:attrNameLst>
                                          <p:attrName>ppt_h</p:attrName>
                                        </p:attrNameLst>
                                      </p:cBhvr>
                                      <p:tavLst>
                                        <p:tav tm="0">
                                          <p:val>
                                            <p:fltVal val="0"/>
                                          </p:val>
                                        </p:tav>
                                        <p:tav tm="100000">
                                          <p:val>
                                            <p:strVal val="#ppt_h"/>
                                          </p:val>
                                        </p:tav>
                                      </p:tavLst>
                                    </p:anim>
                                    <p:animEffect transition="in" filter="fade">
                                      <p:cBhvr>
                                        <p:cTn id="9" dur="250"/>
                                        <p:tgtEl>
                                          <p:spTgt spid="36"/>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250" fill="hold"/>
                                        <p:tgtEl>
                                          <p:spTgt spid="38"/>
                                        </p:tgtEl>
                                        <p:attrNameLst>
                                          <p:attrName>ppt_w</p:attrName>
                                        </p:attrNameLst>
                                      </p:cBhvr>
                                      <p:tavLst>
                                        <p:tav tm="0">
                                          <p:val>
                                            <p:fltVal val="0"/>
                                          </p:val>
                                        </p:tav>
                                        <p:tav tm="100000">
                                          <p:val>
                                            <p:strVal val="#ppt_w"/>
                                          </p:val>
                                        </p:tav>
                                      </p:tavLst>
                                    </p:anim>
                                    <p:anim calcmode="lin" valueType="num">
                                      <p:cBhvr>
                                        <p:cTn id="14" dur="250" fill="hold"/>
                                        <p:tgtEl>
                                          <p:spTgt spid="38"/>
                                        </p:tgtEl>
                                        <p:attrNameLst>
                                          <p:attrName>ppt_h</p:attrName>
                                        </p:attrNameLst>
                                      </p:cBhvr>
                                      <p:tavLst>
                                        <p:tav tm="0">
                                          <p:val>
                                            <p:fltVal val="0"/>
                                          </p:val>
                                        </p:tav>
                                        <p:tav tm="100000">
                                          <p:val>
                                            <p:strVal val="#ppt_h"/>
                                          </p:val>
                                        </p:tav>
                                      </p:tavLst>
                                    </p:anim>
                                    <p:animEffect transition="in" filter="fade">
                                      <p:cBhvr>
                                        <p:cTn id="15" dur="250"/>
                                        <p:tgtEl>
                                          <p:spTgt spid="3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250" fill="hold"/>
                                        <p:tgtEl>
                                          <p:spTgt spid="25"/>
                                        </p:tgtEl>
                                        <p:attrNameLst>
                                          <p:attrName>ppt_w</p:attrName>
                                        </p:attrNameLst>
                                      </p:cBhvr>
                                      <p:tavLst>
                                        <p:tav tm="0">
                                          <p:val>
                                            <p:fltVal val="0"/>
                                          </p:val>
                                        </p:tav>
                                        <p:tav tm="100000">
                                          <p:val>
                                            <p:strVal val="#ppt_w"/>
                                          </p:val>
                                        </p:tav>
                                      </p:tavLst>
                                    </p:anim>
                                    <p:anim calcmode="lin" valueType="num">
                                      <p:cBhvr>
                                        <p:cTn id="20" dur="250" fill="hold"/>
                                        <p:tgtEl>
                                          <p:spTgt spid="25"/>
                                        </p:tgtEl>
                                        <p:attrNameLst>
                                          <p:attrName>ppt_h</p:attrName>
                                        </p:attrNameLst>
                                      </p:cBhvr>
                                      <p:tavLst>
                                        <p:tav tm="0">
                                          <p:val>
                                            <p:fltVal val="0"/>
                                          </p:val>
                                        </p:tav>
                                        <p:tav tm="100000">
                                          <p:val>
                                            <p:strVal val="#ppt_h"/>
                                          </p:val>
                                        </p:tav>
                                      </p:tavLst>
                                    </p:anim>
                                    <p:animEffect transition="in" filter="fade">
                                      <p:cBhvr>
                                        <p:cTn id="21" dur="250"/>
                                        <p:tgtEl>
                                          <p:spTgt spid="25"/>
                                        </p:tgtEl>
                                      </p:cBhvr>
                                    </p:animEffect>
                                  </p:childTnLst>
                                </p:cTn>
                              </p:par>
                            </p:childTnLst>
                          </p:cTn>
                        </p:par>
                        <p:par>
                          <p:cTn id="22" fill="hold">
                            <p:stCondLst>
                              <p:cond delay="750"/>
                            </p:stCondLst>
                            <p:childTnLst>
                              <p:par>
                                <p:cTn id="23" presetID="53" presetClass="entr" presetSubtype="16"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250" fill="hold"/>
                                        <p:tgtEl>
                                          <p:spTgt spid="29"/>
                                        </p:tgtEl>
                                        <p:attrNameLst>
                                          <p:attrName>ppt_w</p:attrName>
                                        </p:attrNameLst>
                                      </p:cBhvr>
                                      <p:tavLst>
                                        <p:tav tm="0">
                                          <p:val>
                                            <p:fltVal val="0"/>
                                          </p:val>
                                        </p:tav>
                                        <p:tav tm="100000">
                                          <p:val>
                                            <p:strVal val="#ppt_w"/>
                                          </p:val>
                                        </p:tav>
                                      </p:tavLst>
                                    </p:anim>
                                    <p:anim calcmode="lin" valueType="num">
                                      <p:cBhvr>
                                        <p:cTn id="26" dur="250" fill="hold"/>
                                        <p:tgtEl>
                                          <p:spTgt spid="29"/>
                                        </p:tgtEl>
                                        <p:attrNameLst>
                                          <p:attrName>ppt_h</p:attrName>
                                        </p:attrNameLst>
                                      </p:cBhvr>
                                      <p:tavLst>
                                        <p:tav tm="0">
                                          <p:val>
                                            <p:fltVal val="0"/>
                                          </p:val>
                                        </p:tav>
                                        <p:tav tm="100000">
                                          <p:val>
                                            <p:strVal val="#ppt_h"/>
                                          </p:val>
                                        </p:tav>
                                      </p:tavLst>
                                    </p:anim>
                                    <p:animEffect transition="in" filter="fade">
                                      <p:cBhvr>
                                        <p:cTn id="27" dur="250"/>
                                        <p:tgtEl>
                                          <p:spTgt spid="29"/>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250" fill="hold"/>
                                        <p:tgtEl>
                                          <p:spTgt spid="26"/>
                                        </p:tgtEl>
                                        <p:attrNameLst>
                                          <p:attrName>ppt_w</p:attrName>
                                        </p:attrNameLst>
                                      </p:cBhvr>
                                      <p:tavLst>
                                        <p:tav tm="0">
                                          <p:val>
                                            <p:fltVal val="0"/>
                                          </p:val>
                                        </p:tav>
                                        <p:tav tm="100000">
                                          <p:val>
                                            <p:strVal val="#ppt_w"/>
                                          </p:val>
                                        </p:tav>
                                      </p:tavLst>
                                    </p:anim>
                                    <p:anim calcmode="lin" valueType="num">
                                      <p:cBhvr>
                                        <p:cTn id="32" dur="250" fill="hold"/>
                                        <p:tgtEl>
                                          <p:spTgt spid="26"/>
                                        </p:tgtEl>
                                        <p:attrNameLst>
                                          <p:attrName>ppt_h</p:attrName>
                                        </p:attrNameLst>
                                      </p:cBhvr>
                                      <p:tavLst>
                                        <p:tav tm="0">
                                          <p:val>
                                            <p:fltVal val="0"/>
                                          </p:val>
                                        </p:tav>
                                        <p:tav tm="100000">
                                          <p:val>
                                            <p:strVal val="#ppt_h"/>
                                          </p:val>
                                        </p:tav>
                                      </p:tavLst>
                                    </p:anim>
                                    <p:animEffect transition="in" filter="fade">
                                      <p:cBhvr>
                                        <p:cTn id="33" dur="25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250" fill="hold"/>
                                        <p:tgtEl>
                                          <p:spTgt spid="33"/>
                                        </p:tgtEl>
                                        <p:attrNameLst>
                                          <p:attrName>ppt_w</p:attrName>
                                        </p:attrNameLst>
                                      </p:cBhvr>
                                      <p:tavLst>
                                        <p:tav tm="0">
                                          <p:val>
                                            <p:fltVal val="0"/>
                                          </p:val>
                                        </p:tav>
                                        <p:tav tm="100000">
                                          <p:val>
                                            <p:strVal val="#ppt_w"/>
                                          </p:val>
                                        </p:tav>
                                      </p:tavLst>
                                    </p:anim>
                                    <p:anim calcmode="lin" valueType="num">
                                      <p:cBhvr>
                                        <p:cTn id="39" dur="250" fill="hold"/>
                                        <p:tgtEl>
                                          <p:spTgt spid="33"/>
                                        </p:tgtEl>
                                        <p:attrNameLst>
                                          <p:attrName>ppt_h</p:attrName>
                                        </p:attrNameLst>
                                      </p:cBhvr>
                                      <p:tavLst>
                                        <p:tav tm="0">
                                          <p:val>
                                            <p:fltVal val="0"/>
                                          </p:val>
                                        </p:tav>
                                        <p:tav tm="100000">
                                          <p:val>
                                            <p:strVal val="#ppt_h"/>
                                          </p:val>
                                        </p:tav>
                                      </p:tavLst>
                                    </p:anim>
                                    <p:animEffect transition="in" filter="fade">
                                      <p:cBhvr>
                                        <p:cTn id="40" dur="250"/>
                                        <p:tgtEl>
                                          <p:spTgt spid="33"/>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250" fill="hold"/>
                                        <p:tgtEl>
                                          <p:spTgt spid="37"/>
                                        </p:tgtEl>
                                        <p:attrNameLst>
                                          <p:attrName>ppt_w</p:attrName>
                                        </p:attrNameLst>
                                      </p:cBhvr>
                                      <p:tavLst>
                                        <p:tav tm="0">
                                          <p:val>
                                            <p:fltVal val="0"/>
                                          </p:val>
                                        </p:tav>
                                        <p:tav tm="100000">
                                          <p:val>
                                            <p:strVal val="#ppt_w"/>
                                          </p:val>
                                        </p:tav>
                                      </p:tavLst>
                                    </p:anim>
                                    <p:anim calcmode="lin" valueType="num">
                                      <p:cBhvr>
                                        <p:cTn id="45" dur="250" fill="hold"/>
                                        <p:tgtEl>
                                          <p:spTgt spid="37"/>
                                        </p:tgtEl>
                                        <p:attrNameLst>
                                          <p:attrName>ppt_h</p:attrName>
                                        </p:attrNameLst>
                                      </p:cBhvr>
                                      <p:tavLst>
                                        <p:tav tm="0">
                                          <p:val>
                                            <p:fltVal val="0"/>
                                          </p:val>
                                        </p:tav>
                                        <p:tav tm="100000">
                                          <p:val>
                                            <p:strVal val="#ppt_h"/>
                                          </p:val>
                                        </p:tav>
                                      </p:tavLst>
                                    </p:anim>
                                    <p:animEffect transition="in" filter="fade">
                                      <p:cBhvr>
                                        <p:cTn id="46" dur="250"/>
                                        <p:tgtEl>
                                          <p:spTgt spid="37"/>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250" fill="hold"/>
                                        <p:tgtEl>
                                          <p:spTgt spid="32"/>
                                        </p:tgtEl>
                                        <p:attrNameLst>
                                          <p:attrName>ppt_w</p:attrName>
                                        </p:attrNameLst>
                                      </p:cBhvr>
                                      <p:tavLst>
                                        <p:tav tm="0">
                                          <p:val>
                                            <p:fltVal val="0"/>
                                          </p:val>
                                        </p:tav>
                                        <p:tav tm="100000">
                                          <p:val>
                                            <p:strVal val="#ppt_w"/>
                                          </p:val>
                                        </p:tav>
                                      </p:tavLst>
                                    </p:anim>
                                    <p:anim calcmode="lin" valueType="num">
                                      <p:cBhvr>
                                        <p:cTn id="51" dur="250" fill="hold"/>
                                        <p:tgtEl>
                                          <p:spTgt spid="32"/>
                                        </p:tgtEl>
                                        <p:attrNameLst>
                                          <p:attrName>ppt_h</p:attrName>
                                        </p:attrNameLst>
                                      </p:cBhvr>
                                      <p:tavLst>
                                        <p:tav tm="0">
                                          <p:val>
                                            <p:fltVal val="0"/>
                                          </p:val>
                                        </p:tav>
                                        <p:tav tm="100000">
                                          <p:val>
                                            <p:strVal val="#ppt_h"/>
                                          </p:val>
                                        </p:tav>
                                      </p:tavLst>
                                    </p:anim>
                                    <p:animEffect transition="in" filter="fade">
                                      <p:cBhvr>
                                        <p:cTn id="52" dur="250"/>
                                        <p:tgtEl>
                                          <p:spTgt spid="32"/>
                                        </p:tgtEl>
                                      </p:cBhvr>
                                    </p:animEffect>
                                  </p:childTnLst>
                                </p:cTn>
                              </p:par>
                            </p:childTnLst>
                          </p:cTn>
                        </p:par>
                        <p:par>
                          <p:cTn id="53" fill="hold">
                            <p:stCondLst>
                              <p:cond delay="750"/>
                            </p:stCondLst>
                            <p:childTnLst>
                              <p:par>
                                <p:cTn id="54" presetID="53" presetClass="entr" presetSubtype="16"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250" fill="hold"/>
                                        <p:tgtEl>
                                          <p:spTgt spid="34"/>
                                        </p:tgtEl>
                                        <p:attrNameLst>
                                          <p:attrName>ppt_w</p:attrName>
                                        </p:attrNameLst>
                                      </p:cBhvr>
                                      <p:tavLst>
                                        <p:tav tm="0">
                                          <p:val>
                                            <p:fltVal val="0"/>
                                          </p:val>
                                        </p:tav>
                                        <p:tav tm="100000">
                                          <p:val>
                                            <p:strVal val="#ppt_w"/>
                                          </p:val>
                                        </p:tav>
                                      </p:tavLst>
                                    </p:anim>
                                    <p:anim calcmode="lin" valueType="num">
                                      <p:cBhvr>
                                        <p:cTn id="57" dur="250" fill="hold"/>
                                        <p:tgtEl>
                                          <p:spTgt spid="34"/>
                                        </p:tgtEl>
                                        <p:attrNameLst>
                                          <p:attrName>ppt_h</p:attrName>
                                        </p:attrNameLst>
                                      </p:cBhvr>
                                      <p:tavLst>
                                        <p:tav tm="0">
                                          <p:val>
                                            <p:fltVal val="0"/>
                                          </p:val>
                                        </p:tav>
                                        <p:tav tm="100000">
                                          <p:val>
                                            <p:strVal val="#ppt_h"/>
                                          </p:val>
                                        </p:tav>
                                      </p:tavLst>
                                    </p:anim>
                                    <p:animEffect transition="in" filter="fade">
                                      <p:cBhvr>
                                        <p:cTn id="58" dur="250"/>
                                        <p:tgtEl>
                                          <p:spTgt spid="34"/>
                                        </p:tgtEl>
                                      </p:cBhvr>
                                    </p:animEffect>
                                  </p:childTnLst>
                                </p:cTn>
                              </p:par>
                            </p:childTnLst>
                          </p:cTn>
                        </p:par>
                        <p:par>
                          <p:cTn id="59" fill="hold">
                            <p:stCondLst>
                              <p:cond delay="1000"/>
                            </p:stCondLst>
                            <p:childTnLst>
                              <p:par>
                                <p:cTn id="60" presetID="53" presetClass="entr" presetSubtype="16"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250" fill="hold"/>
                                        <p:tgtEl>
                                          <p:spTgt spid="27"/>
                                        </p:tgtEl>
                                        <p:attrNameLst>
                                          <p:attrName>ppt_w</p:attrName>
                                        </p:attrNameLst>
                                      </p:cBhvr>
                                      <p:tavLst>
                                        <p:tav tm="0">
                                          <p:val>
                                            <p:fltVal val="0"/>
                                          </p:val>
                                        </p:tav>
                                        <p:tav tm="100000">
                                          <p:val>
                                            <p:strVal val="#ppt_w"/>
                                          </p:val>
                                        </p:tav>
                                      </p:tavLst>
                                    </p:anim>
                                    <p:anim calcmode="lin" valueType="num">
                                      <p:cBhvr>
                                        <p:cTn id="63" dur="250" fill="hold"/>
                                        <p:tgtEl>
                                          <p:spTgt spid="27"/>
                                        </p:tgtEl>
                                        <p:attrNameLst>
                                          <p:attrName>ppt_h</p:attrName>
                                        </p:attrNameLst>
                                      </p:cBhvr>
                                      <p:tavLst>
                                        <p:tav tm="0">
                                          <p:val>
                                            <p:fltVal val="0"/>
                                          </p:val>
                                        </p:tav>
                                        <p:tav tm="100000">
                                          <p:val>
                                            <p:strVal val="#ppt_h"/>
                                          </p:val>
                                        </p:tav>
                                      </p:tavLst>
                                    </p:anim>
                                    <p:animEffect transition="in" filter="fade">
                                      <p:cBhvr>
                                        <p:cTn id="64" dur="25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p:cTn id="69" dur="250" fill="hold"/>
                                        <p:tgtEl>
                                          <p:spTgt spid="39"/>
                                        </p:tgtEl>
                                        <p:attrNameLst>
                                          <p:attrName>ppt_w</p:attrName>
                                        </p:attrNameLst>
                                      </p:cBhvr>
                                      <p:tavLst>
                                        <p:tav tm="0">
                                          <p:val>
                                            <p:fltVal val="0"/>
                                          </p:val>
                                        </p:tav>
                                        <p:tav tm="100000">
                                          <p:val>
                                            <p:strVal val="#ppt_w"/>
                                          </p:val>
                                        </p:tav>
                                      </p:tavLst>
                                    </p:anim>
                                    <p:anim calcmode="lin" valueType="num">
                                      <p:cBhvr>
                                        <p:cTn id="70" dur="250" fill="hold"/>
                                        <p:tgtEl>
                                          <p:spTgt spid="39"/>
                                        </p:tgtEl>
                                        <p:attrNameLst>
                                          <p:attrName>ppt_h</p:attrName>
                                        </p:attrNameLst>
                                      </p:cBhvr>
                                      <p:tavLst>
                                        <p:tav tm="0">
                                          <p:val>
                                            <p:fltVal val="0"/>
                                          </p:val>
                                        </p:tav>
                                        <p:tav tm="100000">
                                          <p:val>
                                            <p:strVal val="#ppt_h"/>
                                          </p:val>
                                        </p:tav>
                                      </p:tavLst>
                                    </p:anim>
                                    <p:animEffect transition="in" filter="fade">
                                      <p:cBhvr>
                                        <p:cTn id="71" dur="250"/>
                                        <p:tgtEl>
                                          <p:spTgt spid="39"/>
                                        </p:tgtEl>
                                      </p:cBhvr>
                                    </p:animEffect>
                                  </p:childTnLst>
                                </p:cTn>
                              </p:par>
                            </p:childTnLst>
                          </p:cTn>
                        </p:par>
                        <p:par>
                          <p:cTn id="72" fill="hold">
                            <p:stCondLst>
                              <p:cond delay="25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250" fill="hold"/>
                                        <p:tgtEl>
                                          <p:spTgt spid="22"/>
                                        </p:tgtEl>
                                        <p:attrNameLst>
                                          <p:attrName>ppt_w</p:attrName>
                                        </p:attrNameLst>
                                      </p:cBhvr>
                                      <p:tavLst>
                                        <p:tav tm="0">
                                          <p:val>
                                            <p:fltVal val="0"/>
                                          </p:val>
                                        </p:tav>
                                        <p:tav tm="100000">
                                          <p:val>
                                            <p:strVal val="#ppt_w"/>
                                          </p:val>
                                        </p:tav>
                                      </p:tavLst>
                                    </p:anim>
                                    <p:anim calcmode="lin" valueType="num">
                                      <p:cBhvr>
                                        <p:cTn id="76" dur="250" fill="hold"/>
                                        <p:tgtEl>
                                          <p:spTgt spid="22"/>
                                        </p:tgtEl>
                                        <p:attrNameLst>
                                          <p:attrName>ppt_h</p:attrName>
                                        </p:attrNameLst>
                                      </p:cBhvr>
                                      <p:tavLst>
                                        <p:tav tm="0">
                                          <p:val>
                                            <p:fltVal val="0"/>
                                          </p:val>
                                        </p:tav>
                                        <p:tav tm="100000">
                                          <p:val>
                                            <p:strVal val="#ppt_h"/>
                                          </p:val>
                                        </p:tav>
                                      </p:tavLst>
                                    </p:anim>
                                    <p:animEffect transition="in" filter="fade">
                                      <p:cBhvr>
                                        <p:cTn id="77" dur="250"/>
                                        <p:tgtEl>
                                          <p:spTgt spid="22"/>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250" fill="hold"/>
                                        <p:tgtEl>
                                          <p:spTgt spid="31"/>
                                        </p:tgtEl>
                                        <p:attrNameLst>
                                          <p:attrName>ppt_w</p:attrName>
                                        </p:attrNameLst>
                                      </p:cBhvr>
                                      <p:tavLst>
                                        <p:tav tm="0">
                                          <p:val>
                                            <p:fltVal val="0"/>
                                          </p:val>
                                        </p:tav>
                                        <p:tav tm="100000">
                                          <p:val>
                                            <p:strVal val="#ppt_w"/>
                                          </p:val>
                                        </p:tav>
                                      </p:tavLst>
                                    </p:anim>
                                    <p:anim calcmode="lin" valueType="num">
                                      <p:cBhvr>
                                        <p:cTn id="82" dur="250" fill="hold"/>
                                        <p:tgtEl>
                                          <p:spTgt spid="31"/>
                                        </p:tgtEl>
                                        <p:attrNameLst>
                                          <p:attrName>ppt_h</p:attrName>
                                        </p:attrNameLst>
                                      </p:cBhvr>
                                      <p:tavLst>
                                        <p:tav tm="0">
                                          <p:val>
                                            <p:fltVal val="0"/>
                                          </p:val>
                                        </p:tav>
                                        <p:tav tm="100000">
                                          <p:val>
                                            <p:strVal val="#ppt_h"/>
                                          </p:val>
                                        </p:tav>
                                      </p:tavLst>
                                    </p:anim>
                                    <p:animEffect transition="in" filter="fade">
                                      <p:cBhvr>
                                        <p:cTn id="83" dur="25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p:cTn id="88" dur="250" fill="hold"/>
                                        <p:tgtEl>
                                          <p:spTgt spid="40"/>
                                        </p:tgtEl>
                                        <p:attrNameLst>
                                          <p:attrName>ppt_w</p:attrName>
                                        </p:attrNameLst>
                                      </p:cBhvr>
                                      <p:tavLst>
                                        <p:tav tm="0">
                                          <p:val>
                                            <p:fltVal val="0"/>
                                          </p:val>
                                        </p:tav>
                                        <p:tav tm="100000">
                                          <p:val>
                                            <p:strVal val="#ppt_w"/>
                                          </p:val>
                                        </p:tav>
                                      </p:tavLst>
                                    </p:anim>
                                    <p:anim calcmode="lin" valueType="num">
                                      <p:cBhvr>
                                        <p:cTn id="89" dur="250" fill="hold"/>
                                        <p:tgtEl>
                                          <p:spTgt spid="40"/>
                                        </p:tgtEl>
                                        <p:attrNameLst>
                                          <p:attrName>ppt_h</p:attrName>
                                        </p:attrNameLst>
                                      </p:cBhvr>
                                      <p:tavLst>
                                        <p:tav tm="0">
                                          <p:val>
                                            <p:fltVal val="0"/>
                                          </p:val>
                                        </p:tav>
                                        <p:tav tm="100000">
                                          <p:val>
                                            <p:strVal val="#ppt_h"/>
                                          </p:val>
                                        </p:tav>
                                      </p:tavLst>
                                    </p:anim>
                                    <p:animEffect transition="in" filter="fade">
                                      <p:cBhvr>
                                        <p:cTn id="90" dur="25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250" fill="hold"/>
                                        <p:tgtEl>
                                          <p:spTgt spid="41"/>
                                        </p:tgtEl>
                                        <p:attrNameLst>
                                          <p:attrName>ppt_w</p:attrName>
                                        </p:attrNameLst>
                                      </p:cBhvr>
                                      <p:tavLst>
                                        <p:tav tm="0">
                                          <p:val>
                                            <p:fltVal val="0"/>
                                          </p:val>
                                        </p:tav>
                                        <p:tav tm="100000">
                                          <p:val>
                                            <p:strVal val="#ppt_w"/>
                                          </p:val>
                                        </p:tav>
                                      </p:tavLst>
                                    </p:anim>
                                    <p:anim calcmode="lin" valueType="num">
                                      <p:cBhvr>
                                        <p:cTn id="96" dur="250" fill="hold"/>
                                        <p:tgtEl>
                                          <p:spTgt spid="41"/>
                                        </p:tgtEl>
                                        <p:attrNameLst>
                                          <p:attrName>ppt_h</p:attrName>
                                        </p:attrNameLst>
                                      </p:cBhvr>
                                      <p:tavLst>
                                        <p:tav tm="0">
                                          <p:val>
                                            <p:fltVal val="0"/>
                                          </p:val>
                                        </p:tav>
                                        <p:tav tm="100000">
                                          <p:val>
                                            <p:strVal val="#ppt_h"/>
                                          </p:val>
                                        </p:tav>
                                      </p:tavLst>
                                    </p:anim>
                                    <p:animEffect transition="in" filter="fade">
                                      <p:cBhvr>
                                        <p:cTn id="97" dur="250"/>
                                        <p:tgtEl>
                                          <p:spTgt spid="41"/>
                                        </p:tgtEl>
                                      </p:cBhvr>
                                    </p:animEffect>
                                  </p:childTnLst>
                                </p:cTn>
                              </p:par>
                              <p:par>
                                <p:cTn id="98" presetID="53" presetClass="entr" presetSubtype="16" fill="hold" nodeType="with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250" fill="hold"/>
                                        <p:tgtEl>
                                          <p:spTgt spid="35"/>
                                        </p:tgtEl>
                                        <p:attrNameLst>
                                          <p:attrName>ppt_w</p:attrName>
                                        </p:attrNameLst>
                                      </p:cBhvr>
                                      <p:tavLst>
                                        <p:tav tm="0">
                                          <p:val>
                                            <p:fltVal val="0"/>
                                          </p:val>
                                        </p:tav>
                                        <p:tav tm="100000">
                                          <p:val>
                                            <p:strVal val="#ppt_w"/>
                                          </p:val>
                                        </p:tav>
                                      </p:tavLst>
                                    </p:anim>
                                    <p:anim calcmode="lin" valueType="num">
                                      <p:cBhvr>
                                        <p:cTn id="101" dur="250" fill="hold"/>
                                        <p:tgtEl>
                                          <p:spTgt spid="35"/>
                                        </p:tgtEl>
                                        <p:attrNameLst>
                                          <p:attrName>ppt_h</p:attrName>
                                        </p:attrNameLst>
                                      </p:cBhvr>
                                      <p:tavLst>
                                        <p:tav tm="0">
                                          <p:val>
                                            <p:fltVal val="0"/>
                                          </p:val>
                                        </p:tav>
                                        <p:tav tm="100000">
                                          <p:val>
                                            <p:strVal val="#ppt_h"/>
                                          </p:val>
                                        </p:tav>
                                      </p:tavLst>
                                    </p:anim>
                                    <p:animEffect transition="in" filter="fade">
                                      <p:cBhvr>
                                        <p:cTn id="102" dur="25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0">
                                            <p:txEl>
                                              <p:pRg st="0" end="0"/>
                                            </p:txEl>
                                          </p:spTgt>
                                        </p:tgtEl>
                                        <p:attrNameLst>
                                          <p:attrName>style.visibility</p:attrName>
                                        </p:attrNameLst>
                                      </p:cBhvr>
                                      <p:to>
                                        <p:strVal val="visible"/>
                                      </p:to>
                                    </p:set>
                                    <p:animEffect transition="in" filter="fade">
                                      <p:cBhvr>
                                        <p:cTn id="107" dur="250"/>
                                        <p:tgtEl>
                                          <p:spTgt spid="30">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0">
                                            <p:txEl>
                                              <p:pRg st="1" end="1"/>
                                            </p:txEl>
                                          </p:spTgt>
                                        </p:tgtEl>
                                        <p:attrNameLst>
                                          <p:attrName>style.visibility</p:attrName>
                                        </p:attrNameLst>
                                      </p:cBhvr>
                                      <p:to>
                                        <p:strVal val="visible"/>
                                      </p:to>
                                    </p:set>
                                    <p:animEffect transition="in" filter="fade">
                                      <p:cBhvr>
                                        <p:cTn id="112" dur="250"/>
                                        <p:tgtEl>
                                          <p:spTgt spid="30">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
                                            <p:txEl>
                                              <p:pRg st="2" end="2"/>
                                            </p:txEl>
                                          </p:spTgt>
                                        </p:tgtEl>
                                        <p:attrNameLst>
                                          <p:attrName>style.visibility</p:attrName>
                                        </p:attrNameLst>
                                      </p:cBhvr>
                                      <p:to>
                                        <p:strVal val="visible"/>
                                      </p:to>
                                    </p:set>
                                    <p:animEffect transition="in" filter="fade">
                                      <p:cBhvr>
                                        <p:cTn id="117" dur="25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7" grpId="0" animBg="1"/>
      <p:bldP spid="38" grpId="0" animBg="1"/>
      <p:bldP spid="39" grpId="0" animBg="1"/>
      <p:bldP spid="41" grpId="0"/>
      <p:bldP spid="31"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893" y="5990391"/>
            <a:ext cx="9117107" cy="865833"/>
            <a:chOff x="26893" y="5990391"/>
            <a:chExt cx="9117107" cy="865833"/>
          </a:xfrm>
        </p:grpSpPr>
        <p:pic>
          <p:nvPicPr>
            <p:cNvPr id="15"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2" name="TextBox 21"/>
          <p:cNvSpPr txBox="1"/>
          <p:nvPr/>
        </p:nvSpPr>
        <p:spPr>
          <a:xfrm>
            <a:off x="3750959" y="0"/>
            <a:ext cx="5393041" cy="307777"/>
          </a:xfrm>
          <a:prstGeom prst="rect">
            <a:avLst/>
          </a:prstGeom>
          <a:noFill/>
        </p:spPr>
        <p:txBody>
          <a:bodyPr wrap="squar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599424" y="381000"/>
            <a:ext cx="544576" cy="7620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8830" y="147117"/>
            <a:ext cx="772689" cy="538683"/>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43000" y="933687"/>
            <a:ext cx="6705600" cy="4792091"/>
          </a:xfrm>
          <a:prstGeom prst="rect">
            <a:avLst/>
          </a:prstGeom>
        </p:spPr>
      </p:pic>
      <p:sp>
        <p:nvSpPr>
          <p:cNvPr id="26" name="Rectangle 25"/>
          <p:cNvSpPr/>
          <p:nvPr/>
        </p:nvSpPr>
        <p:spPr>
          <a:xfrm>
            <a:off x="1143000" y="472022"/>
            <a:ext cx="3505200" cy="461665"/>
          </a:xfrm>
          <a:prstGeom prst="rect">
            <a:avLst/>
          </a:prstGeom>
        </p:spPr>
        <p:txBody>
          <a:bodyPr wrap="square">
            <a:spAutoFit/>
          </a:bodyPr>
          <a:lstStyle/>
          <a:p>
            <a:r>
              <a:rPr lang="en-US" sz="2400" dirty="0" smtClean="0"/>
              <a:t>Speleothems (cave deposits)</a:t>
            </a:r>
            <a:endParaRPr lang="en-US" sz="2400" dirty="0"/>
          </a:p>
        </p:txBody>
      </p:sp>
      <p:sp>
        <p:nvSpPr>
          <p:cNvPr id="27" name="TextBox 26"/>
          <p:cNvSpPr txBox="1"/>
          <p:nvPr/>
        </p:nvSpPr>
        <p:spPr>
          <a:xfrm>
            <a:off x="5305797" y="5655005"/>
            <a:ext cx="3781805" cy="338554"/>
          </a:xfrm>
          <a:prstGeom prst="rect">
            <a:avLst/>
          </a:prstGeom>
          <a:noFill/>
        </p:spPr>
        <p:txBody>
          <a:bodyPr wrap="none" rtlCol="0">
            <a:spAutoFit/>
          </a:bodyPr>
          <a:lstStyle/>
          <a:p>
            <a:r>
              <a:rPr lang="en-US" sz="1600" dirty="0" smtClean="0"/>
              <a:t>Wikipedia – most common types of speleothems</a:t>
            </a:r>
            <a:endParaRPr lang="en-US" sz="1600" dirty="0"/>
          </a:p>
        </p:txBody>
      </p:sp>
      <p:cxnSp>
        <p:nvCxnSpPr>
          <p:cNvPr id="21" name="Straight Arrow Connector 20"/>
          <p:cNvCxnSpPr/>
          <p:nvPr/>
        </p:nvCxnSpPr>
        <p:spPr>
          <a:xfrm>
            <a:off x="813546" y="4114800"/>
            <a:ext cx="786654" cy="609600"/>
          </a:xfrm>
          <a:prstGeom prst="straightConnector1">
            <a:avLst/>
          </a:prstGeom>
          <a:ln w="57150">
            <a:solidFill>
              <a:srgbClr val="99FF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733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50" fill="hold"/>
                                        <p:tgtEl>
                                          <p:spTgt spid="27"/>
                                        </p:tgtEl>
                                        <p:attrNameLst>
                                          <p:attrName>ppt_w</p:attrName>
                                        </p:attrNameLst>
                                      </p:cBhvr>
                                      <p:tavLst>
                                        <p:tav tm="0">
                                          <p:val>
                                            <p:fltVal val="0"/>
                                          </p:val>
                                        </p:tav>
                                        <p:tav tm="100000">
                                          <p:val>
                                            <p:strVal val="#ppt_w"/>
                                          </p:val>
                                        </p:tav>
                                      </p:tavLst>
                                    </p:anim>
                                    <p:anim calcmode="lin" valueType="num">
                                      <p:cBhvr>
                                        <p:cTn id="13" dur="250" fill="hold"/>
                                        <p:tgtEl>
                                          <p:spTgt spid="27"/>
                                        </p:tgtEl>
                                        <p:attrNameLst>
                                          <p:attrName>ppt_h</p:attrName>
                                        </p:attrNameLst>
                                      </p:cBhvr>
                                      <p:tavLst>
                                        <p:tav tm="0">
                                          <p:val>
                                            <p:fltVal val="0"/>
                                          </p:val>
                                        </p:tav>
                                        <p:tav tm="100000">
                                          <p:val>
                                            <p:strVal val="#ppt_h"/>
                                          </p:val>
                                        </p:tav>
                                      </p:tavLst>
                                    </p:anim>
                                    <p:animEffect transition="in" filter="fade">
                                      <p:cBhvr>
                                        <p:cTn id="14" dur="25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93" y="5990391"/>
            <a:ext cx="9117107" cy="865833"/>
            <a:chOff x="26893" y="5990391"/>
            <a:chExt cx="9117107" cy="865833"/>
          </a:xfrm>
        </p:grpSpPr>
        <p:pic>
          <p:nvPicPr>
            <p:cNvPr id="3"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Rectangle 8"/>
          <p:cNvSpPr/>
          <p:nvPr/>
        </p:nvSpPr>
        <p:spPr>
          <a:xfrm>
            <a:off x="948154" y="533400"/>
            <a:ext cx="6800088" cy="461665"/>
          </a:xfrm>
          <a:prstGeom prst="rect">
            <a:avLst/>
          </a:prstGeom>
        </p:spPr>
        <p:txBody>
          <a:bodyPr wrap="square">
            <a:spAutoFit/>
          </a:bodyPr>
          <a:lstStyle/>
          <a:p>
            <a:r>
              <a:rPr lang="en-US" sz="2400" dirty="0" smtClean="0"/>
              <a:t>Was there an earthquake?</a:t>
            </a:r>
            <a:endParaRPr lang="en-US" sz="2400" dirty="0"/>
          </a:p>
        </p:txBody>
      </p:sp>
      <p:sp>
        <p:nvSpPr>
          <p:cNvPr id="16" name="TextBox 15"/>
          <p:cNvSpPr txBox="1"/>
          <p:nvPr/>
        </p:nvSpPr>
        <p:spPr>
          <a:xfrm>
            <a:off x="3814169" y="-8206"/>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005687" y="5121478"/>
            <a:ext cx="991292" cy="691083"/>
          </a:xfrm>
          <a:prstGeom prst="rect">
            <a:avLst/>
          </a:prstGeom>
        </p:spPr>
      </p:pic>
      <p:pic>
        <p:nvPicPr>
          <p:cNvPr id="12" name="Picture 11"/>
          <p:cNvPicPr>
            <a:picLocks noChangeAspect="1" noChangeArrowheads="1"/>
          </p:cNvPicPr>
          <p:nvPr/>
        </p:nvPicPr>
        <p:blipFill>
          <a:blip r:embed="rId10" cstate="print">
            <a:lum contrast="18000"/>
            <a:extLst>
              <a:ext uri="{28A0092B-C50C-407E-A947-70E740481C1C}">
                <a14:useLocalDpi xmlns:a14="http://schemas.microsoft.com/office/drawing/2010/main" xmlns="" val="0"/>
              </a:ext>
            </a:extLst>
          </a:blip>
          <a:srcRect/>
          <a:stretch>
            <a:fillRect/>
          </a:stretch>
        </p:blipFill>
        <p:spPr bwMode="auto">
          <a:xfrm>
            <a:off x="1002670" y="1632395"/>
            <a:ext cx="3264529" cy="3310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620598" y="4952201"/>
            <a:ext cx="2045898" cy="338554"/>
          </a:xfrm>
          <a:prstGeom prst="rect">
            <a:avLst/>
          </a:prstGeom>
        </p:spPr>
        <p:txBody>
          <a:bodyPr wrap="square">
            <a:spAutoFit/>
          </a:bodyPr>
          <a:lstStyle/>
          <a:p>
            <a:r>
              <a:rPr lang="en-US" sz="1600" dirty="0" smtClean="0"/>
              <a:t>Max displacement [m]</a:t>
            </a:r>
          </a:p>
        </p:txBody>
      </p:sp>
      <p:sp>
        <p:nvSpPr>
          <p:cNvPr id="17" name="TextBox 16"/>
          <p:cNvSpPr txBox="1"/>
          <p:nvPr/>
        </p:nvSpPr>
        <p:spPr>
          <a:xfrm>
            <a:off x="4267199" y="4685224"/>
            <a:ext cx="2212785" cy="338554"/>
          </a:xfrm>
          <a:prstGeom prst="rect">
            <a:avLst/>
          </a:prstGeom>
          <a:noFill/>
        </p:spPr>
        <p:txBody>
          <a:bodyPr wrap="none" rtlCol="0">
            <a:spAutoFit/>
          </a:bodyPr>
          <a:lstStyle/>
          <a:p>
            <a:pPr algn="r">
              <a:spcBef>
                <a:spcPct val="50000"/>
              </a:spcBef>
            </a:pPr>
            <a:r>
              <a:rPr lang="de-DE" altLang="de-DE" sz="1600" i="1" dirty="0"/>
              <a:t>Wells &amp; </a:t>
            </a:r>
            <a:r>
              <a:rPr lang="de-DE" altLang="de-DE" sz="1600" i="1" dirty="0" err="1"/>
              <a:t>Coppersmith</a:t>
            </a:r>
            <a:r>
              <a:rPr lang="de-DE" altLang="de-DE" sz="1600" dirty="0"/>
              <a:t>, 1994</a:t>
            </a:r>
          </a:p>
        </p:txBody>
      </p:sp>
      <p:sp>
        <p:nvSpPr>
          <p:cNvPr id="19" name="Rectangle 18"/>
          <p:cNvSpPr/>
          <p:nvPr/>
        </p:nvSpPr>
        <p:spPr>
          <a:xfrm rot="16200000">
            <a:off x="169213" y="3333402"/>
            <a:ext cx="1219328" cy="338554"/>
          </a:xfrm>
          <a:prstGeom prst="rect">
            <a:avLst/>
          </a:prstGeom>
        </p:spPr>
        <p:txBody>
          <a:bodyPr wrap="square">
            <a:spAutoFit/>
          </a:bodyPr>
          <a:lstStyle/>
          <a:p>
            <a:r>
              <a:rPr lang="en-US" sz="1600" dirty="0" smtClean="0"/>
              <a:t>Magnitude</a:t>
            </a:r>
          </a:p>
        </p:txBody>
      </p:sp>
      <p:sp>
        <p:nvSpPr>
          <p:cNvPr id="22" name="Rectangle 21"/>
          <p:cNvSpPr/>
          <p:nvPr/>
        </p:nvSpPr>
        <p:spPr>
          <a:xfrm>
            <a:off x="1214435" y="1105400"/>
            <a:ext cx="5862510" cy="404470"/>
          </a:xfrm>
          <a:prstGeom prst="rect">
            <a:avLst/>
          </a:prstGeom>
        </p:spPr>
        <p:txBody>
          <a:bodyPr wrap="square">
            <a:spAutoFit/>
          </a:bodyPr>
          <a:lstStyle/>
          <a:p>
            <a:pPr>
              <a:lnSpc>
                <a:spcPct val="110000"/>
              </a:lnSpc>
              <a:spcBef>
                <a:spcPct val="40000"/>
              </a:spcBef>
              <a:buClr>
                <a:srgbClr val="FF6600"/>
              </a:buClr>
            </a:pPr>
            <a:r>
              <a:rPr lang="en-GB" altLang="de-DE" sz="2000" dirty="0">
                <a:solidFill>
                  <a:srgbClr val="CC9900"/>
                </a:solidFill>
                <a:effectLst>
                  <a:outerShdw blurRad="38100" dist="38100" dir="2700000" algn="tl">
                    <a:srgbClr val="000000">
                      <a:alpha val="43137"/>
                    </a:srgbClr>
                  </a:outerShdw>
                </a:effectLst>
              </a:rPr>
              <a:t>max. length of scratches: 0.3 m </a:t>
            </a:r>
            <a:r>
              <a:rPr lang="en-GB" altLang="de-DE" sz="2000" dirty="0">
                <a:solidFill>
                  <a:srgbClr val="CC9900"/>
                </a:solidFill>
                <a:effectLst>
                  <a:outerShdw blurRad="38100" dist="38100" dir="2700000" algn="tl">
                    <a:srgbClr val="000000">
                      <a:alpha val="43137"/>
                    </a:srgbClr>
                  </a:outerShdw>
                </a:effectLst>
                <a:sym typeface="Wingdings" pitchFamily="2" charset="2"/>
              </a:rPr>
              <a:t></a:t>
            </a:r>
            <a:r>
              <a:rPr lang="en-GB" altLang="de-DE" sz="2000" dirty="0" smtClean="0">
                <a:solidFill>
                  <a:srgbClr val="CC9900"/>
                </a:solidFill>
                <a:effectLst>
                  <a:outerShdw blurRad="38100" dist="38100" dir="2700000" algn="tl">
                    <a:srgbClr val="000000">
                      <a:alpha val="43137"/>
                    </a:srgbClr>
                  </a:outerShdw>
                </a:effectLst>
                <a:sym typeface="Wingdings" pitchFamily="2" charset="2"/>
              </a:rPr>
              <a:t> 0.</a:t>
            </a:r>
            <a:r>
              <a:rPr lang="en-GB" altLang="de-DE" sz="2000" dirty="0" smtClean="0">
                <a:solidFill>
                  <a:srgbClr val="CC9900"/>
                </a:solidFill>
                <a:effectLst>
                  <a:outerShdw blurRad="38100" dist="38100" dir="2700000" algn="tl">
                    <a:srgbClr val="000000">
                      <a:alpha val="43137"/>
                    </a:srgbClr>
                  </a:outerShdw>
                </a:effectLst>
              </a:rPr>
              <a:t>3 </a:t>
            </a:r>
            <a:r>
              <a:rPr lang="en-GB" altLang="de-DE" sz="2000" dirty="0">
                <a:solidFill>
                  <a:srgbClr val="CC9900"/>
                </a:solidFill>
                <a:effectLst>
                  <a:outerShdw blurRad="38100" dist="38100" dir="2700000" algn="tl">
                    <a:srgbClr val="000000">
                      <a:alpha val="43137"/>
                    </a:srgbClr>
                  </a:outerShdw>
                </a:effectLst>
              </a:rPr>
              <a:t>m </a:t>
            </a:r>
            <a:r>
              <a:rPr lang="en-GB" altLang="de-DE" sz="2000" dirty="0" smtClean="0">
                <a:solidFill>
                  <a:srgbClr val="CC9900"/>
                </a:solidFill>
                <a:effectLst>
                  <a:outerShdw blurRad="38100" dist="38100" dir="2700000" algn="tl">
                    <a:srgbClr val="000000">
                      <a:alpha val="43137"/>
                    </a:srgbClr>
                  </a:outerShdw>
                </a:effectLst>
              </a:rPr>
              <a:t>min. displacement</a:t>
            </a:r>
            <a:r>
              <a:rPr lang="en-US" sz="2000" dirty="0" smtClean="0">
                <a:solidFill>
                  <a:srgbClr val="CC9900"/>
                </a:solidFill>
                <a:effectLst>
                  <a:outerShdw blurRad="38100" dist="38100" dir="2700000" algn="tl">
                    <a:srgbClr val="000000">
                      <a:alpha val="43137"/>
                    </a:srgbClr>
                  </a:outerShdw>
                </a:effectLst>
              </a:rPr>
              <a:t> </a:t>
            </a:r>
          </a:p>
        </p:txBody>
      </p:sp>
      <p:sp>
        <p:nvSpPr>
          <p:cNvPr id="10" name="Rectangle 9"/>
          <p:cNvSpPr/>
          <p:nvPr/>
        </p:nvSpPr>
        <p:spPr>
          <a:xfrm>
            <a:off x="625857" y="5410295"/>
            <a:ext cx="4519253" cy="369332"/>
          </a:xfrm>
          <a:prstGeom prst="rect">
            <a:avLst/>
          </a:prstGeom>
        </p:spPr>
        <p:txBody>
          <a:bodyPr wrap="square">
            <a:spAutoFit/>
          </a:bodyPr>
          <a:lstStyle/>
          <a:p>
            <a:r>
              <a:rPr lang="en-GB" altLang="de-DE" b="1" dirty="0">
                <a:solidFill>
                  <a:srgbClr val="CC9900"/>
                </a:solidFill>
                <a:effectLst>
                  <a:outerShdw blurRad="38100" dist="38100" dir="2700000" algn="tl">
                    <a:srgbClr val="000000">
                      <a:alpha val="43137"/>
                    </a:srgbClr>
                  </a:outerShdw>
                </a:effectLst>
              </a:rPr>
              <a:t>estimated magnitude of potential earthquake</a:t>
            </a:r>
            <a:endParaRPr lang="en-US" b="1" dirty="0">
              <a:solidFill>
                <a:srgbClr val="CC9900"/>
              </a:solidFill>
              <a:effectLst>
                <a:outerShdw blurRad="38100" dist="38100" dir="2700000" algn="tl">
                  <a:srgbClr val="000000">
                    <a:alpha val="43137"/>
                  </a:srgbClr>
                </a:outerShdw>
              </a:effectLst>
            </a:endParaRPr>
          </a:p>
        </p:txBody>
      </p:sp>
      <p:sp>
        <p:nvSpPr>
          <p:cNvPr id="24" name="Line 13"/>
          <p:cNvSpPr>
            <a:spLocks noChangeShapeType="1"/>
          </p:cNvSpPr>
          <p:nvPr/>
        </p:nvSpPr>
        <p:spPr bwMode="auto">
          <a:xfrm flipH="1" flipV="1">
            <a:off x="2542364" y="3005137"/>
            <a:ext cx="12774" cy="1696964"/>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AT"/>
          </a:p>
        </p:txBody>
      </p:sp>
      <p:sp>
        <p:nvSpPr>
          <p:cNvPr id="25" name="Line 14"/>
          <p:cNvSpPr>
            <a:spLocks noChangeShapeType="1"/>
          </p:cNvSpPr>
          <p:nvPr/>
        </p:nvSpPr>
        <p:spPr bwMode="auto">
          <a:xfrm flipH="1">
            <a:off x="1214435" y="3352800"/>
            <a:ext cx="1318403" cy="1759"/>
          </a:xfrm>
          <a:prstGeom prst="line">
            <a:avLst/>
          </a:prstGeom>
          <a:noFill/>
          <a:ln w="28575">
            <a:solidFill>
              <a:srgbClr val="FF66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AT"/>
          </a:p>
        </p:txBody>
      </p:sp>
      <p:sp>
        <p:nvSpPr>
          <p:cNvPr id="26" name="Line 15"/>
          <p:cNvSpPr>
            <a:spLocks noChangeShapeType="1"/>
          </p:cNvSpPr>
          <p:nvPr/>
        </p:nvSpPr>
        <p:spPr bwMode="auto">
          <a:xfrm flipH="1" flipV="1">
            <a:off x="1214436" y="3014660"/>
            <a:ext cx="1324789" cy="0"/>
          </a:xfrm>
          <a:prstGeom prst="line">
            <a:avLst/>
          </a:prstGeom>
          <a:noFill/>
          <a:ln w="28575" cap="rnd">
            <a:solidFill>
              <a:srgbClr val="FF66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AT"/>
          </a:p>
        </p:txBody>
      </p:sp>
      <p:sp>
        <p:nvSpPr>
          <p:cNvPr id="27" name="Line 16"/>
          <p:cNvSpPr>
            <a:spLocks noChangeShapeType="1"/>
          </p:cNvSpPr>
          <p:nvPr/>
        </p:nvSpPr>
        <p:spPr bwMode="auto">
          <a:xfrm flipH="1" flipV="1">
            <a:off x="1217575" y="3742740"/>
            <a:ext cx="1324789" cy="0"/>
          </a:xfrm>
          <a:prstGeom prst="line">
            <a:avLst/>
          </a:prstGeom>
          <a:noFill/>
          <a:ln w="28575" cap="rnd">
            <a:solidFill>
              <a:srgbClr val="FF660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AT"/>
          </a:p>
        </p:txBody>
      </p:sp>
      <p:sp>
        <p:nvSpPr>
          <p:cNvPr id="13" name="Text Box 18"/>
          <p:cNvSpPr txBox="1">
            <a:spLocks noChangeArrowheads="1"/>
          </p:cNvSpPr>
          <p:nvPr/>
        </p:nvSpPr>
        <p:spPr bwMode="auto">
          <a:xfrm>
            <a:off x="1752600" y="4267200"/>
            <a:ext cx="1981200" cy="30777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gn="l">
              <a:defRPr>
                <a:solidFill>
                  <a:srgbClr val="000000"/>
                </a:solidFill>
                <a:latin typeface="Arial" charset="0"/>
                <a:cs typeface="Arial" charset="0"/>
              </a:defRPr>
            </a:lvl1pPr>
            <a:lvl2pPr algn="l">
              <a:defRPr>
                <a:solidFill>
                  <a:srgbClr val="000000"/>
                </a:solidFill>
                <a:latin typeface="Arial" charset="0"/>
                <a:cs typeface="Arial" charset="0"/>
              </a:defRPr>
            </a:lvl2pPr>
            <a:lvl3pPr algn="l">
              <a:defRPr>
                <a:solidFill>
                  <a:srgbClr val="000000"/>
                </a:solidFill>
                <a:latin typeface="Arial" charset="0"/>
                <a:cs typeface="Arial" charset="0"/>
              </a:defRPr>
            </a:lvl3pPr>
            <a:lvl4pPr algn="l">
              <a:defRPr>
                <a:solidFill>
                  <a:srgbClr val="000000"/>
                </a:solidFill>
                <a:latin typeface="Arial" charset="0"/>
                <a:cs typeface="Arial" charset="0"/>
              </a:defRPr>
            </a:lvl4pPr>
            <a:lvl5pPr algn="l">
              <a:defRPr>
                <a:solidFill>
                  <a:srgbClr val="000000"/>
                </a:solidFill>
                <a:latin typeface="Arial" charset="0"/>
                <a:cs typeface="Arial" charset="0"/>
              </a:defRPr>
            </a:lvl5pPr>
            <a:lvl6pPr fontAlgn="base">
              <a:lnSpc>
                <a:spcPct val="93000"/>
              </a:lnSpc>
              <a:spcBef>
                <a:spcPct val="0"/>
              </a:spcBef>
              <a:spcAft>
                <a:spcPct val="0"/>
              </a:spcAft>
              <a:buClr>
                <a:srgbClr val="000000"/>
              </a:buClr>
              <a:buSzPct val="100000"/>
              <a:buFont typeface="Arial" charset="0"/>
              <a:defRPr>
                <a:solidFill>
                  <a:srgbClr val="000000"/>
                </a:solidFill>
                <a:latin typeface="Arial" charset="0"/>
                <a:cs typeface="Arial" charset="0"/>
              </a:defRPr>
            </a:lvl6pPr>
            <a:lvl7pPr fontAlgn="base">
              <a:lnSpc>
                <a:spcPct val="93000"/>
              </a:lnSpc>
              <a:spcBef>
                <a:spcPct val="0"/>
              </a:spcBef>
              <a:spcAft>
                <a:spcPct val="0"/>
              </a:spcAft>
              <a:buClr>
                <a:srgbClr val="000000"/>
              </a:buClr>
              <a:buSzPct val="100000"/>
              <a:buFont typeface="Arial" charset="0"/>
              <a:defRPr>
                <a:solidFill>
                  <a:srgbClr val="000000"/>
                </a:solidFill>
                <a:latin typeface="Arial" charset="0"/>
                <a:cs typeface="Arial" charset="0"/>
              </a:defRPr>
            </a:lvl7pPr>
            <a:lvl8pPr fontAlgn="base">
              <a:lnSpc>
                <a:spcPct val="93000"/>
              </a:lnSpc>
              <a:spcBef>
                <a:spcPct val="0"/>
              </a:spcBef>
              <a:spcAft>
                <a:spcPct val="0"/>
              </a:spcAft>
              <a:buClr>
                <a:srgbClr val="000000"/>
              </a:buClr>
              <a:buSzPct val="100000"/>
              <a:buFont typeface="Arial" charset="0"/>
              <a:defRPr>
                <a:solidFill>
                  <a:srgbClr val="000000"/>
                </a:solidFill>
                <a:latin typeface="Arial" charset="0"/>
                <a:cs typeface="Arial" charset="0"/>
              </a:defRPr>
            </a:lvl8pPr>
            <a:lvl9pPr fontAlgn="base">
              <a:lnSpc>
                <a:spcPct val="93000"/>
              </a:lnSpc>
              <a:spcBef>
                <a:spcPct val="0"/>
              </a:spcBef>
              <a:spcAft>
                <a:spcPct val="0"/>
              </a:spcAft>
              <a:buClr>
                <a:srgbClr val="000000"/>
              </a:buClr>
              <a:buSzPct val="100000"/>
              <a:buFont typeface="Arial" charset="0"/>
              <a:defRPr>
                <a:solidFill>
                  <a:srgbClr val="000000"/>
                </a:solidFill>
                <a:latin typeface="Arial" charset="0"/>
                <a:cs typeface="Arial" charset="0"/>
              </a:defRPr>
            </a:lvl9pPr>
          </a:lstStyle>
          <a:p>
            <a:pPr algn="ctr" defTabSz="914400">
              <a:lnSpc>
                <a:spcPct val="100000"/>
              </a:lnSpc>
              <a:spcBef>
                <a:spcPct val="50000"/>
              </a:spcBef>
              <a:buClrTx/>
              <a:buSzTx/>
              <a:buFontTx/>
              <a:buNone/>
            </a:pPr>
            <a:r>
              <a:rPr lang="de-AT" altLang="de-DE" sz="1400" b="1" dirty="0">
                <a:solidFill>
                  <a:srgbClr val="CC9900"/>
                </a:solidFill>
                <a:effectLst>
                  <a:outerShdw blurRad="38100" dist="38100" dir="2700000" algn="tl">
                    <a:srgbClr val="000000">
                      <a:alpha val="43137"/>
                    </a:srgbClr>
                  </a:outerShdw>
                </a:effectLst>
              </a:rPr>
              <a:t>M = </a:t>
            </a:r>
            <a:r>
              <a:rPr lang="de-AT" altLang="de-DE" sz="1400" b="1" dirty="0" smtClean="0">
                <a:solidFill>
                  <a:srgbClr val="CC9900"/>
                </a:solidFill>
                <a:effectLst>
                  <a:outerShdw blurRad="38100" dist="38100" dir="2700000" algn="tl">
                    <a:srgbClr val="000000">
                      <a:alpha val="43137"/>
                    </a:srgbClr>
                  </a:outerShdw>
                </a:effectLst>
              </a:rPr>
              <a:t>6.3 </a:t>
            </a:r>
            <a:r>
              <a:rPr lang="de-AT" altLang="de-DE" sz="1400" b="1" dirty="0">
                <a:solidFill>
                  <a:srgbClr val="CC9900"/>
                </a:solidFill>
                <a:effectLst>
                  <a:outerShdw blurRad="38100" dist="38100" dir="2700000" algn="tl">
                    <a:srgbClr val="000000">
                      <a:alpha val="43137"/>
                    </a:srgbClr>
                  </a:outerShdw>
                </a:effectLst>
              </a:rPr>
              <a:t>+ </a:t>
            </a:r>
            <a:r>
              <a:rPr lang="de-AT" altLang="de-DE" sz="1400" b="1" dirty="0" smtClean="0">
                <a:solidFill>
                  <a:srgbClr val="CC9900"/>
                </a:solidFill>
                <a:effectLst>
                  <a:outerShdw blurRad="38100" dist="38100" dir="2700000" algn="tl">
                    <a:srgbClr val="000000">
                      <a:alpha val="43137"/>
                    </a:srgbClr>
                  </a:outerShdw>
                </a:effectLst>
              </a:rPr>
              <a:t>0.7</a:t>
            </a:r>
            <a:endParaRPr lang="en-US" altLang="de-DE" sz="1400" b="1" dirty="0">
              <a:solidFill>
                <a:srgbClr val="CC9900"/>
              </a:solidFill>
              <a:effectLst>
                <a:outerShdw blurRad="38100" dist="38100" dir="2700000" algn="tl">
                  <a:srgbClr val="000000">
                    <a:alpha val="43137"/>
                  </a:srgbClr>
                </a:outerShdw>
              </a:effectLst>
            </a:endParaRPr>
          </a:p>
        </p:txBody>
      </p:sp>
      <p:pic>
        <p:nvPicPr>
          <p:cNvPr id="28" name="Picture 5" descr="surfleng_ma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a:xfrm>
            <a:off x="5210146" y="1676400"/>
            <a:ext cx="3463925" cy="2970053"/>
          </a:xfrm>
          <a:prstGeom prst="rect">
            <a:avLst/>
          </a:prstGeom>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9" name="Line 7"/>
          <p:cNvSpPr>
            <a:spLocks noChangeShapeType="1"/>
          </p:cNvSpPr>
          <p:nvPr/>
        </p:nvSpPr>
        <p:spPr bwMode="auto">
          <a:xfrm flipH="1">
            <a:off x="5334000" y="3043076"/>
            <a:ext cx="710793" cy="0"/>
          </a:xfrm>
          <a:prstGeom prst="line">
            <a:avLst/>
          </a:prstGeom>
          <a:noFill/>
          <a:ln w="28575">
            <a:solidFill>
              <a:srgbClr val="FF66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AT"/>
          </a:p>
        </p:txBody>
      </p:sp>
      <p:sp>
        <p:nvSpPr>
          <p:cNvPr id="30" name="TextBox 29"/>
          <p:cNvSpPr txBox="1"/>
          <p:nvPr/>
        </p:nvSpPr>
        <p:spPr>
          <a:xfrm>
            <a:off x="7354042" y="4664001"/>
            <a:ext cx="1348446" cy="338554"/>
          </a:xfrm>
          <a:prstGeom prst="rect">
            <a:avLst/>
          </a:prstGeom>
          <a:noFill/>
        </p:spPr>
        <p:txBody>
          <a:bodyPr wrap="none" rtlCol="0">
            <a:spAutoFit/>
          </a:bodyPr>
          <a:lstStyle/>
          <a:p>
            <a:pPr algn="r">
              <a:spcBef>
                <a:spcPct val="50000"/>
              </a:spcBef>
            </a:pPr>
            <a:r>
              <a:rPr lang="de-DE" altLang="de-DE" sz="1600" dirty="0" err="1"/>
              <a:t>McCalpin</a:t>
            </a:r>
            <a:r>
              <a:rPr lang="de-DE" altLang="de-DE" sz="1600" dirty="0"/>
              <a:t>, 1996</a:t>
            </a:r>
          </a:p>
        </p:txBody>
      </p:sp>
      <p:sp>
        <p:nvSpPr>
          <p:cNvPr id="31" name="Rectangle 30"/>
          <p:cNvSpPr/>
          <p:nvPr/>
        </p:nvSpPr>
        <p:spPr>
          <a:xfrm rot="16200000">
            <a:off x="4361823" y="2992149"/>
            <a:ext cx="1219328" cy="338554"/>
          </a:xfrm>
          <a:prstGeom prst="rect">
            <a:avLst/>
          </a:prstGeom>
        </p:spPr>
        <p:txBody>
          <a:bodyPr wrap="square">
            <a:spAutoFit/>
          </a:bodyPr>
          <a:lstStyle/>
          <a:p>
            <a:r>
              <a:rPr lang="en-US" sz="1600" dirty="0" smtClean="0"/>
              <a:t>Magnitude</a:t>
            </a:r>
          </a:p>
        </p:txBody>
      </p:sp>
      <p:sp>
        <p:nvSpPr>
          <p:cNvPr id="32" name="Rectangle 31"/>
          <p:cNvSpPr/>
          <p:nvPr/>
        </p:nvSpPr>
        <p:spPr>
          <a:xfrm>
            <a:off x="405183" y="188059"/>
            <a:ext cx="5373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rPr>
              <a:t>?</a:t>
            </a:r>
            <a:endParaRPr lang="en-US" sz="5400" b="1" cap="none" spc="50" dirty="0">
              <a:ln w="11430"/>
              <a:solidFill>
                <a:srgbClr val="FF0000"/>
              </a:solidFill>
              <a:effectLst>
                <a:outerShdw blurRad="76200" dist="50800" dir="5400000" algn="tl" rotWithShape="0">
                  <a:srgbClr val="000000">
                    <a:alpha val="65000"/>
                  </a:srgbClr>
                </a:outerShdw>
              </a:effectLst>
            </a:endParaRPr>
          </a:p>
        </p:txBody>
      </p:sp>
      <p:pic>
        <p:nvPicPr>
          <p:cNvPr id="33" name="Picture 3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8600" y="654411"/>
            <a:ext cx="492364" cy="688942"/>
          </a:xfrm>
          <a:prstGeom prst="rect">
            <a:avLst/>
          </a:prstGeom>
        </p:spPr>
      </p:pic>
    </p:spTree>
    <p:extLst>
      <p:ext uri="{BB962C8B-B14F-4D97-AF65-F5344CB8AC3E}">
        <p14:creationId xmlns:p14="http://schemas.microsoft.com/office/powerpoint/2010/main" xmlns="" val="42554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250" fill="hold"/>
                                        <p:tgtEl>
                                          <p:spTgt spid="33"/>
                                        </p:tgtEl>
                                        <p:attrNameLst>
                                          <p:attrName>ppt_w</p:attrName>
                                        </p:attrNameLst>
                                      </p:cBhvr>
                                      <p:tavLst>
                                        <p:tav tm="0">
                                          <p:val>
                                            <p:fltVal val="0"/>
                                          </p:val>
                                        </p:tav>
                                        <p:tav tm="100000">
                                          <p:val>
                                            <p:strVal val="#ppt_w"/>
                                          </p:val>
                                        </p:tav>
                                      </p:tavLst>
                                    </p:anim>
                                    <p:anim calcmode="lin" valueType="num">
                                      <p:cBhvr>
                                        <p:cTn id="8" dur="250" fill="hold"/>
                                        <p:tgtEl>
                                          <p:spTgt spid="33"/>
                                        </p:tgtEl>
                                        <p:attrNameLst>
                                          <p:attrName>ppt_h</p:attrName>
                                        </p:attrNameLst>
                                      </p:cBhvr>
                                      <p:tavLst>
                                        <p:tav tm="0">
                                          <p:val>
                                            <p:fltVal val="0"/>
                                          </p:val>
                                        </p:tav>
                                        <p:tav tm="100000">
                                          <p:val>
                                            <p:strVal val="#ppt_h"/>
                                          </p:val>
                                        </p:tav>
                                      </p:tavLst>
                                    </p:anim>
                                    <p:animEffect transition="in" filter="fade">
                                      <p:cBhvr>
                                        <p:cTn id="9" dur="25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50" fill="hold"/>
                                        <p:tgtEl>
                                          <p:spTgt spid="32"/>
                                        </p:tgtEl>
                                        <p:attrNameLst>
                                          <p:attrName>ppt_w</p:attrName>
                                        </p:attrNameLst>
                                      </p:cBhvr>
                                      <p:tavLst>
                                        <p:tav tm="0">
                                          <p:val>
                                            <p:fltVal val="0"/>
                                          </p:val>
                                        </p:tav>
                                        <p:tav tm="100000">
                                          <p:val>
                                            <p:strVal val="#ppt_w"/>
                                          </p:val>
                                        </p:tav>
                                      </p:tavLst>
                                    </p:anim>
                                    <p:anim calcmode="lin" valueType="num">
                                      <p:cBhvr>
                                        <p:cTn id="13" dur="250" fill="hold"/>
                                        <p:tgtEl>
                                          <p:spTgt spid="32"/>
                                        </p:tgtEl>
                                        <p:attrNameLst>
                                          <p:attrName>ppt_h</p:attrName>
                                        </p:attrNameLst>
                                      </p:cBhvr>
                                      <p:tavLst>
                                        <p:tav tm="0">
                                          <p:val>
                                            <p:fltVal val="0"/>
                                          </p:val>
                                        </p:tav>
                                        <p:tav tm="100000">
                                          <p:val>
                                            <p:strVal val="#ppt_h"/>
                                          </p:val>
                                        </p:tav>
                                      </p:tavLst>
                                    </p:anim>
                                    <p:animEffect transition="in" filter="fade">
                                      <p:cBhvr>
                                        <p:cTn id="14" dur="25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250" fill="hold"/>
                                        <p:tgtEl>
                                          <p:spTgt spid="12"/>
                                        </p:tgtEl>
                                        <p:attrNameLst>
                                          <p:attrName>ppt_w</p:attrName>
                                        </p:attrNameLst>
                                      </p:cBhvr>
                                      <p:tavLst>
                                        <p:tav tm="0">
                                          <p:val>
                                            <p:fltVal val="0"/>
                                          </p:val>
                                        </p:tav>
                                        <p:tav tm="100000">
                                          <p:val>
                                            <p:strVal val="#ppt_w"/>
                                          </p:val>
                                        </p:tav>
                                      </p:tavLst>
                                    </p:anim>
                                    <p:anim calcmode="lin" valueType="num">
                                      <p:cBhvr>
                                        <p:cTn id="27" dur="250" fill="hold"/>
                                        <p:tgtEl>
                                          <p:spTgt spid="12"/>
                                        </p:tgtEl>
                                        <p:attrNameLst>
                                          <p:attrName>ppt_h</p:attrName>
                                        </p:attrNameLst>
                                      </p:cBhvr>
                                      <p:tavLst>
                                        <p:tav tm="0">
                                          <p:val>
                                            <p:fltVal val="0"/>
                                          </p:val>
                                        </p:tav>
                                        <p:tav tm="100000">
                                          <p:val>
                                            <p:strVal val="#ppt_h"/>
                                          </p:val>
                                        </p:tav>
                                      </p:tavLst>
                                    </p:anim>
                                    <p:animEffect transition="in" filter="fade">
                                      <p:cBhvr>
                                        <p:cTn id="28" dur="250"/>
                                        <p:tgtEl>
                                          <p:spTgt spid="1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250" fill="hold"/>
                                        <p:tgtEl>
                                          <p:spTgt spid="15"/>
                                        </p:tgtEl>
                                        <p:attrNameLst>
                                          <p:attrName>ppt_w</p:attrName>
                                        </p:attrNameLst>
                                      </p:cBhvr>
                                      <p:tavLst>
                                        <p:tav tm="0">
                                          <p:val>
                                            <p:fltVal val="0"/>
                                          </p:val>
                                        </p:tav>
                                        <p:tav tm="100000">
                                          <p:val>
                                            <p:strVal val="#ppt_w"/>
                                          </p:val>
                                        </p:tav>
                                      </p:tavLst>
                                    </p:anim>
                                    <p:anim calcmode="lin" valueType="num">
                                      <p:cBhvr>
                                        <p:cTn id="32" dur="250" fill="hold"/>
                                        <p:tgtEl>
                                          <p:spTgt spid="15"/>
                                        </p:tgtEl>
                                        <p:attrNameLst>
                                          <p:attrName>ppt_h</p:attrName>
                                        </p:attrNameLst>
                                      </p:cBhvr>
                                      <p:tavLst>
                                        <p:tav tm="0">
                                          <p:val>
                                            <p:fltVal val="0"/>
                                          </p:val>
                                        </p:tav>
                                        <p:tav tm="100000">
                                          <p:val>
                                            <p:strVal val="#ppt_h"/>
                                          </p:val>
                                        </p:tav>
                                      </p:tavLst>
                                    </p:anim>
                                    <p:animEffect transition="in" filter="fade">
                                      <p:cBhvr>
                                        <p:cTn id="33" dur="25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250" fill="hold"/>
                                        <p:tgtEl>
                                          <p:spTgt spid="24"/>
                                        </p:tgtEl>
                                        <p:attrNameLst>
                                          <p:attrName>ppt_w</p:attrName>
                                        </p:attrNameLst>
                                      </p:cBhvr>
                                      <p:tavLst>
                                        <p:tav tm="0">
                                          <p:val>
                                            <p:fltVal val="0"/>
                                          </p:val>
                                        </p:tav>
                                        <p:tav tm="100000">
                                          <p:val>
                                            <p:strVal val="#ppt_w"/>
                                          </p:val>
                                        </p:tav>
                                      </p:tavLst>
                                    </p:anim>
                                    <p:anim calcmode="lin" valueType="num">
                                      <p:cBhvr>
                                        <p:cTn id="42" dur="250" fill="hold"/>
                                        <p:tgtEl>
                                          <p:spTgt spid="24"/>
                                        </p:tgtEl>
                                        <p:attrNameLst>
                                          <p:attrName>ppt_h</p:attrName>
                                        </p:attrNameLst>
                                      </p:cBhvr>
                                      <p:tavLst>
                                        <p:tav tm="0">
                                          <p:val>
                                            <p:fltVal val="0"/>
                                          </p:val>
                                        </p:tav>
                                        <p:tav tm="100000">
                                          <p:val>
                                            <p:strVal val="#ppt_h"/>
                                          </p:val>
                                        </p:tav>
                                      </p:tavLst>
                                    </p:anim>
                                    <p:animEffect transition="in" filter="fade">
                                      <p:cBhvr>
                                        <p:cTn id="43" dur="250"/>
                                        <p:tgtEl>
                                          <p:spTgt spid="2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50" fill="hold"/>
                                        <p:tgtEl>
                                          <p:spTgt spid="25"/>
                                        </p:tgtEl>
                                        <p:attrNameLst>
                                          <p:attrName>ppt_w</p:attrName>
                                        </p:attrNameLst>
                                      </p:cBhvr>
                                      <p:tavLst>
                                        <p:tav tm="0">
                                          <p:val>
                                            <p:fltVal val="0"/>
                                          </p:val>
                                        </p:tav>
                                        <p:tav tm="100000">
                                          <p:val>
                                            <p:strVal val="#ppt_w"/>
                                          </p:val>
                                        </p:tav>
                                      </p:tavLst>
                                    </p:anim>
                                    <p:anim calcmode="lin" valueType="num">
                                      <p:cBhvr>
                                        <p:cTn id="47" dur="250" fill="hold"/>
                                        <p:tgtEl>
                                          <p:spTgt spid="25"/>
                                        </p:tgtEl>
                                        <p:attrNameLst>
                                          <p:attrName>ppt_h</p:attrName>
                                        </p:attrNameLst>
                                      </p:cBhvr>
                                      <p:tavLst>
                                        <p:tav tm="0">
                                          <p:val>
                                            <p:fltVal val="0"/>
                                          </p:val>
                                        </p:tav>
                                        <p:tav tm="100000">
                                          <p:val>
                                            <p:strVal val="#ppt_h"/>
                                          </p:val>
                                        </p:tav>
                                      </p:tavLst>
                                    </p:anim>
                                    <p:animEffect transition="in" filter="fade">
                                      <p:cBhvr>
                                        <p:cTn id="48" dur="25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250" fill="hold"/>
                                        <p:tgtEl>
                                          <p:spTgt spid="26"/>
                                        </p:tgtEl>
                                        <p:attrNameLst>
                                          <p:attrName>ppt_w</p:attrName>
                                        </p:attrNameLst>
                                      </p:cBhvr>
                                      <p:tavLst>
                                        <p:tav tm="0">
                                          <p:val>
                                            <p:fltVal val="0"/>
                                          </p:val>
                                        </p:tav>
                                        <p:tav tm="100000">
                                          <p:val>
                                            <p:strVal val="#ppt_w"/>
                                          </p:val>
                                        </p:tav>
                                      </p:tavLst>
                                    </p:anim>
                                    <p:anim calcmode="lin" valueType="num">
                                      <p:cBhvr>
                                        <p:cTn id="52" dur="250" fill="hold"/>
                                        <p:tgtEl>
                                          <p:spTgt spid="26"/>
                                        </p:tgtEl>
                                        <p:attrNameLst>
                                          <p:attrName>ppt_h</p:attrName>
                                        </p:attrNameLst>
                                      </p:cBhvr>
                                      <p:tavLst>
                                        <p:tav tm="0">
                                          <p:val>
                                            <p:fltVal val="0"/>
                                          </p:val>
                                        </p:tav>
                                        <p:tav tm="100000">
                                          <p:val>
                                            <p:strVal val="#ppt_h"/>
                                          </p:val>
                                        </p:tav>
                                      </p:tavLst>
                                    </p:anim>
                                    <p:animEffect transition="in" filter="fade">
                                      <p:cBhvr>
                                        <p:cTn id="53" dur="250"/>
                                        <p:tgtEl>
                                          <p:spTgt spid="2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250" fill="hold"/>
                                        <p:tgtEl>
                                          <p:spTgt spid="27"/>
                                        </p:tgtEl>
                                        <p:attrNameLst>
                                          <p:attrName>ppt_w</p:attrName>
                                        </p:attrNameLst>
                                      </p:cBhvr>
                                      <p:tavLst>
                                        <p:tav tm="0">
                                          <p:val>
                                            <p:fltVal val="0"/>
                                          </p:val>
                                        </p:tav>
                                        <p:tav tm="100000">
                                          <p:val>
                                            <p:strVal val="#ppt_w"/>
                                          </p:val>
                                        </p:tav>
                                      </p:tavLst>
                                    </p:anim>
                                    <p:anim calcmode="lin" valueType="num">
                                      <p:cBhvr>
                                        <p:cTn id="57" dur="250" fill="hold"/>
                                        <p:tgtEl>
                                          <p:spTgt spid="27"/>
                                        </p:tgtEl>
                                        <p:attrNameLst>
                                          <p:attrName>ppt_h</p:attrName>
                                        </p:attrNameLst>
                                      </p:cBhvr>
                                      <p:tavLst>
                                        <p:tav tm="0">
                                          <p:val>
                                            <p:fltVal val="0"/>
                                          </p:val>
                                        </p:tav>
                                        <p:tav tm="100000">
                                          <p:val>
                                            <p:strVal val="#ppt_h"/>
                                          </p:val>
                                        </p:tav>
                                      </p:tavLst>
                                    </p:anim>
                                    <p:animEffect transition="in" filter="fade">
                                      <p:cBhvr>
                                        <p:cTn id="58" dur="250"/>
                                        <p:tgtEl>
                                          <p:spTgt spid="2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50" fill="hold"/>
                                        <p:tgtEl>
                                          <p:spTgt spid="13"/>
                                        </p:tgtEl>
                                        <p:attrNameLst>
                                          <p:attrName>ppt_w</p:attrName>
                                        </p:attrNameLst>
                                      </p:cBhvr>
                                      <p:tavLst>
                                        <p:tav tm="0">
                                          <p:val>
                                            <p:fltVal val="0"/>
                                          </p:val>
                                        </p:tav>
                                        <p:tav tm="100000">
                                          <p:val>
                                            <p:strVal val="#ppt_w"/>
                                          </p:val>
                                        </p:tav>
                                      </p:tavLst>
                                    </p:anim>
                                    <p:anim calcmode="lin" valueType="num">
                                      <p:cBhvr>
                                        <p:cTn id="62" dur="250" fill="hold"/>
                                        <p:tgtEl>
                                          <p:spTgt spid="13"/>
                                        </p:tgtEl>
                                        <p:attrNameLst>
                                          <p:attrName>ppt_h</p:attrName>
                                        </p:attrNameLst>
                                      </p:cBhvr>
                                      <p:tavLst>
                                        <p:tav tm="0">
                                          <p:val>
                                            <p:fltVal val="0"/>
                                          </p:val>
                                        </p:tav>
                                        <p:tav tm="100000">
                                          <p:val>
                                            <p:strVal val="#ppt_h"/>
                                          </p:val>
                                        </p:tav>
                                      </p:tavLst>
                                    </p:anim>
                                    <p:animEffect transition="in" filter="fade">
                                      <p:cBhvr>
                                        <p:cTn id="63" dur="250"/>
                                        <p:tgtEl>
                                          <p:spTgt spid="13"/>
                                        </p:tgtEl>
                                      </p:cBhvr>
                                    </p:animEffect>
                                  </p:childTnLst>
                                </p:cTn>
                              </p:par>
                            </p:childTnLst>
                          </p:cTn>
                        </p:par>
                        <p:par>
                          <p:cTn id="64" fill="hold">
                            <p:stCondLst>
                              <p:cond delay="250"/>
                            </p:stCondLst>
                            <p:childTnLst>
                              <p:par>
                                <p:cTn id="65" presetID="53"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250" fill="hold"/>
                                        <p:tgtEl>
                                          <p:spTgt spid="17"/>
                                        </p:tgtEl>
                                        <p:attrNameLst>
                                          <p:attrName>ppt_w</p:attrName>
                                        </p:attrNameLst>
                                      </p:cBhvr>
                                      <p:tavLst>
                                        <p:tav tm="0">
                                          <p:val>
                                            <p:fltVal val="0"/>
                                          </p:val>
                                        </p:tav>
                                        <p:tav tm="100000">
                                          <p:val>
                                            <p:strVal val="#ppt_w"/>
                                          </p:val>
                                        </p:tav>
                                      </p:tavLst>
                                    </p:anim>
                                    <p:anim calcmode="lin" valueType="num">
                                      <p:cBhvr>
                                        <p:cTn id="68" dur="250" fill="hold"/>
                                        <p:tgtEl>
                                          <p:spTgt spid="17"/>
                                        </p:tgtEl>
                                        <p:attrNameLst>
                                          <p:attrName>ppt_h</p:attrName>
                                        </p:attrNameLst>
                                      </p:cBhvr>
                                      <p:tavLst>
                                        <p:tav tm="0">
                                          <p:val>
                                            <p:fltVal val="0"/>
                                          </p:val>
                                        </p:tav>
                                        <p:tav tm="100000">
                                          <p:val>
                                            <p:strVal val="#ppt_h"/>
                                          </p:val>
                                        </p:tav>
                                      </p:tavLst>
                                    </p:anim>
                                    <p:animEffect transition="in" filter="fade">
                                      <p:cBhvr>
                                        <p:cTn id="69" dur="250"/>
                                        <p:tgtEl>
                                          <p:spTgt spid="17"/>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fltVal val="0"/>
                                          </p:val>
                                        </p:tav>
                                        <p:tav tm="100000">
                                          <p:val>
                                            <p:strVal val="#ppt_w"/>
                                          </p:val>
                                        </p:tav>
                                      </p:tavLst>
                                    </p:anim>
                                    <p:anim calcmode="lin" valueType="num">
                                      <p:cBhvr>
                                        <p:cTn id="74" dur="250" fill="hold"/>
                                        <p:tgtEl>
                                          <p:spTgt spid="10"/>
                                        </p:tgtEl>
                                        <p:attrNameLst>
                                          <p:attrName>ppt_h</p:attrName>
                                        </p:attrNameLst>
                                      </p:cBhvr>
                                      <p:tavLst>
                                        <p:tav tm="0">
                                          <p:val>
                                            <p:fltVal val="0"/>
                                          </p:val>
                                        </p:tav>
                                        <p:tav tm="100000">
                                          <p:val>
                                            <p:strVal val="#ppt_h"/>
                                          </p:val>
                                        </p:tav>
                                      </p:tavLst>
                                    </p:anim>
                                    <p:animEffect transition="in" filter="fade">
                                      <p:cBhvr>
                                        <p:cTn id="75" dur="25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50" fill="hold"/>
                                        <p:tgtEl>
                                          <p:spTgt spid="28"/>
                                        </p:tgtEl>
                                        <p:attrNameLst>
                                          <p:attrName>ppt_w</p:attrName>
                                        </p:attrNameLst>
                                      </p:cBhvr>
                                      <p:tavLst>
                                        <p:tav tm="0">
                                          <p:val>
                                            <p:fltVal val="0"/>
                                          </p:val>
                                        </p:tav>
                                        <p:tav tm="100000">
                                          <p:val>
                                            <p:strVal val="#ppt_w"/>
                                          </p:val>
                                        </p:tav>
                                      </p:tavLst>
                                    </p:anim>
                                    <p:anim calcmode="lin" valueType="num">
                                      <p:cBhvr>
                                        <p:cTn id="81" dur="250" fill="hold"/>
                                        <p:tgtEl>
                                          <p:spTgt spid="28"/>
                                        </p:tgtEl>
                                        <p:attrNameLst>
                                          <p:attrName>ppt_h</p:attrName>
                                        </p:attrNameLst>
                                      </p:cBhvr>
                                      <p:tavLst>
                                        <p:tav tm="0">
                                          <p:val>
                                            <p:fltVal val="0"/>
                                          </p:val>
                                        </p:tav>
                                        <p:tav tm="100000">
                                          <p:val>
                                            <p:strVal val="#ppt_h"/>
                                          </p:val>
                                        </p:tav>
                                      </p:tavLst>
                                    </p:anim>
                                    <p:animEffect transition="in" filter="fade">
                                      <p:cBhvr>
                                        <p:cTn id="82" dur="250"/>
                                        <p:tgtEl>
                                          <p:spTgt spid="2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250" fill="hold"/>
                                        <p:tgtEl>
                                          <p:spTgt spid="29"/>
                                        </p:tgtEl>
                                        <p:attrNameLst>
                                          <p:attrName>ppt_w</p:attrName>
                                        </p:attrNameLst>
                                      </p:cBhvr>
                                      <p:tavLst>
                                        <p:tav tm="0">
                                          <p:val>
                                            <p:fltVal val="0"/>
                                          </p:val>
                                        </p:tav>
                                        <p:tav tm="100000">
                                          <p:val>
                                            <p:strVal val="#ppt_w"/>
                                          </p:val>
                                        </p:tav>
                                      </p:tavLst>
                                    </p:anim>
                                    <p:anim calcmode="lin" valueType="num">
                                      <p:cBhvr>
                                        <p:cTn id="86" dur="250" fill="hold"/>
                                        <p:tgtEl>
                                          <p:spTgt spid="29"/>
                                        </p:tgtEl>
                                        <p:attrNameLst>
                                          <p:attrName>ppt_h</p:attrName>
                                        </p:attrNameLst>
                                      </p:cBhvr>
                                      <p:tavLst>
                                        <p:tav tm="0">
                                          <p:val>
                                            <p:fltVal val="0"/>
                                          </p:val>
                                        </p:tav>
                                        <p:tav tm="100000">
                                          <p:val>
                                            <p:strVal val="#ppt_h"/>
                                          </p:val>
                                        </p:tav>
                                      </p:tavLst>
                                    </p:anim>
                                    <p:animEffect transition="in" filter="fade">
                                      <p:cBhvr>
                                        <p:cTn id="87" dur="250"/>
                                        <p:tgtEl>
                                          <p:spTgt spid="29"/>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fltVal val="0"/>
                                          </p:val>
                                        </p:tav>
                                        <p:tav tm="100000">
                                          <p:val>
                                            <p:strVal val="#ppt_w"/>
                                          </p:val>
                                        </p:tav>
                                      </p:tavLst>
                                    </p:anim>
                                    <p:anim calcmode="lin" valueType="num">
                                      <p:cBhvr>
                                        <p:cTn id="91" dur="250" fill="hold"/>
                                        <p:tgtEl>
                                          <p:spTgt spid="30"/>
                                        </p:tgtEl>
                                        <p:attrNameLst>
                                          <p:attrName>ppt_h</p:attrName>
                                        </p:attrNameLst>
                                      </p:cBhvr>
                                      <p:tavLst>
                                        <p:tav tm="0">
                                          <p:val>
                                            <p:fltVal val="0"/>
                                          </p:val>
                                        </p:tav>
                                        <p:tav tm="100000">
                                          <p:val>
                                            <p:strVal val="#ppt_h"/>
                                          </p:val>
                                        </p:tav>
                                      </p:tavLst>
                                    </p:anim>
                                    <p:animEffect transition="in" filter="fade">
                                      <p:cBhvr>
                                        <p:cTn id="92" dur="250"/>
                                        <p:tgtEl>
                                          <p:spTgt spid="30"/>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p:cTn id="95" dur="500" fill="hold"/>
                                        <p:tgtEl>
                                          <p:spTgt spid="31"/>
                                        </p:tgtEl>
                                        <p:attrNameLst>
                                          <p:attrName>ppt_w</p:attrName>
                                        </p:attrNameLst>
                                      </p:cBhvr>
                                      <p:tavLst>
                                        <p:tav tm="0">
                                          <p:val>
                                            <p:fltVal val="0"/>
                                          </p:val>
                                        </p:tav>
                                        <p:tav tm="100000">
                                          <p:val>
                                            <p:strVal val="#ppt_w"/>
                                          </p:val>
                                        </p:tav>
                                      </p:tavLst>
                                    </p:anim>
                                    <p:anim calcmode="lin" valueType="num">
                                      <p:cBhvr>
                                        <p:cTn id="96" dur="500" fill="hold"/>
                                        <p:tgtEl>
                                          <p:spTgt spid="31"/>
                                        </p:tgtEl>
                                        <p:attrNameLst>
                                          <p:attrName>ppt_h</p:attrName>
                                        </p:attrNameLst>
                                      </p:cBhvr>
                                      <p:tavLst>
                                        <p:tav tm="0">
                                          <p:val>
                                            <p:fltVal val="0"/>
                                          </p:val>
                                        </p:tav>
                                        <p:tav tm="100000">
                                          <p:val>
                                            <p:strVal val="#ppt_h"/>
                                          </p:val>
                                        </p:tav>
                                      </p:tavLst>
                                    </p:anim>
                                    <p:animEffect transition="in" filter="fade">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10" grpId="0"/>
      <p:bldP spid="24" grpId="0" animBg="1"/>
      <p:bldP spid="25" grpId="0" animBg="1"/>
      <p:bldP spid="26" grpId="0" animBg="1"/>
      <p:bldP spid="27" grpId="0" animBg="1"/>
      <p:bldP spid="13" grpId="0" animBg="1"/>
      <p:bldP spid="29" grpId="0" animBg="1"/>
      <p:bldP spid="30"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893" y="5990391"/>
            <a:ext cx="9117107" cy="865833"/>
            <a:chOff x="26893" y="5990391"/>
            <a:chExt cx="9117107" cy="865833"/>
          </a:xfrm>
        </p:grpSpPr>
        <p:pic>
          <p:nvPicPr>
            <p:cNvPr id="5"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122" name="Picture 2" descr="I:\UVienna\EGU2014\images\new for GSA\PLAN1263.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552441" y="367455"/>
            <a:ext cx="3439159" cy="45855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6820813" y="331189"/>
            <a:ext cx="2170787" cy="338554"/>
          </a:xfrm>
          <a:prstGeom prst="rect">
            <a:avLst/>
          </a:prstGeom>
          <a:noFill/>
        </p:spPr>
        <p:txBody>
          <a:bodyPr wrap="none" rtlCol="0">
            <a:spAutoFit/>
          </a:bodyPr>
          <a:lstStyle/>
          <a:p>
            <a:r>
              <a:rPr lang="en-US" sz="1600" dirty="0" smtClean="0"/>
              <a:t>Mammoth cave, </a:t>
            </a:r>
            <a:r>
              <a:rPr lang="en-US" sz="1600" dirty="0" err="1" smtClean="0"/>
              <a:t>Dachstein</a:t>
            </a:r>
            <a:endParaRPr lang="en-US" sz="1600" dirty="0"/>
          </a:p>
        </p:txBody>
      </p:sp>
      <p:pic>
        <p:nvPicPr>
          <p:cNvPr id="16" name="Picture 1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893730" y="5224758"/>
            <a:ext cx="928899" cy="567456"/>
          </a:xfrm>
          <a:prstGeom prst="rect">
            <a:avLst/>
          </a:prstGeom>
        </p:spPr>
      </p:pic>
      <p:sp>
        <p:nvSpPr>
          <p:cNvPr id="17" name="Rectangle 16"/>
          <p:cNvSpPr/>
          <p:nvPr/>
        </p:nvSpPr>
        <p:spPr>
          <a:xfrm>
            <a:off x="609601" y="4800600"/>
            <a:ext cx="4721174" cy="707886"/>
          </a:xfrm>
          <a:prstGeom prst="rect">
            <a:avLst/>
          </a:prstGeom>
        </p:spPr>
        <p:txBody>
          <a:bodyPr wrap="square">
            <a:spAutoFit/>
          </a:bodyPr>
          <a:lstStyle/>
          <a:p>
            <a:r>
              <a:rPr lang="en-US" sz="2000" dirty="0" smtClean="0"/>
              <a:t>Q3: Can we compare whole-crystal deformation to powder experiments? </a:t>
            </a:r>
          </a:p>
        </p:txBody>
      </p:sp>
      <p:sp>
        <p:nvSpPr>
          <p:cNvPr id="18" name="TextBox 17"/>
          <p:cNvSpPr txBox="1"/>
          <p:nvPr/>
        </p:nvSpPr>
        <p:spPr>
          <a:xfrm>
            <a:off x="3814169" y="-8206"/>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19" name="Rectangle 18"/>
          <p:cNvSpPr/>
          <p:nvPr/>
        </p:nvSpPr>
        <p:spPr>
          <a:xfrm>
            <a:off x="609600" y="533400"/>
            <a:ext cx="4942841" cy="461665"/>
          </a:xfrm>
          <a:prstGeom prst="rect">
            <a:avLst/>
          </a:prstGeom>
        </p:spPr>
        <p:txBody>
          <a:bodyPr wrap="square">
            <a:spAutoFit/>
          </a:bodyPr>
          <a:lstStyle/>
          <a:p>
            <a:r>
              <a:rPr lang="en-US" sz="2400" dirty="0" smtClean="0"/>
              <a:t>What to do?</a:t>
            </a:r>
            <a:endParaRPr lang="en-US" sz="2400" dirty="0"/>
          </a:p>
        </p:txBody>
      </p:sp>
      <p:sp>
        <p:nvSpPr>
          <p:cNvPr id="20" name="Rectangle 19"/>
          <p:cNvSpPr/>
          <p:nvPr/>
        </p:nvSpPr>
        <p:spPr>
          <a:xfrm>
            <a:off x="610867" y="4248090"/>
            <a:ext cx="2970533" cy="400110"/>
          </a:xfrm>
          <a:prstGeom prst="rect">
            <a:avLst/>
          </a:prstGeom>
        </p:spPr>
        <p:txBody>
          <a:bodyPr wrap="square">
            <a:spAutoFit/>
          </a:bodyPr>
          <a:lstStyle/>
          <a:p>
            <a:r>
              <a:rPr lang="en-US" sz="2000" dirty="0" smtClean="0"/>
              <a:t>Q2: What can twins tell us?</a:t>
            </a:r>
          </a:p>
        </p:txBody>
      </p:sp>
      <p:sp>
        <p:nvSpPr>
          <p:cNvPr id="21" name="Rectangle 20"/>
          <p:cNvSpPr/>
          <p:nvPr/>
        </p:nvSpPr>
        <p:spPr>
          <a:xfrm>
            <a:off x="609600" y="1369487"/>
            <a:ext cx="4472777" cy="707886"/>
          </a:xfrm>
          <a:prstGeom prst="rect">
            <a:avLst/>
          </a:prstGeom>
        </p:spPr>
        <p:txBody>
          <a:bodyPr wrap="square">
            <a:spAutoFit/>
          </a:bodyPr>
          <a:lstStyle/>
          <a:p>
            <a:r>
              <a:rPr lang="en-US" sz="2000" dirty="0" smtClean="0"/>
              <a:t>Q1: What caused crystal-plastic deformation: slow strain rates, or heating due to friction?</a:t>
            </a:r>
          </a:p>
        </p:txBody>
      </p:sp>
      <p:pic>
        <p:nvPicPr>
          <p:cNvPr id="22" name="Picture 2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524000" y="2209800"/>
            <a:ext cx="3581400" cy="2020827"/>
          </a:xfrm>
          <a:prstGeom prst="rect">
            <a:avLst/>
          </a:prstGeom>
        </p:spPr>
      </p:pic>
      <p:sp>
        <p:nvSpPr>
          <p:cNvPr id="23" name="Rectangle 22"/>
          <p:cNvSpPr/>
          <p:nvPr/>
        </p:nvSpPr>
        <p:spPr>
          <a:xfrm>
            <a:off x="636074" y="2662535"/>
            <a:ext cx="53732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rPr>
              <a:t>?</a:t>
            </a:r>
            <a:endParaRPr lang="en-US" sz="5400" b="1" cap="none" spc="50" dirty="0">
              <a:ln w="11430"/>
              <a:solidFill>
                <a:srgbClr val="FF0000"/>
              </a:solidFill>
              <a:effectLst>
                <a:outerShdw blurRad="76200" dist="50800" dir="5400000" algn="tl" rotWithShape="0">
                  <a:srgbClr val="000000">
                    <a:alpha val="65000"/>
                  </a:srgbClr>
                </a:outerShdw>
              </a:effectLst>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57200" y="3124200"/>
            <a:ext cx="492364" cy="688942"/>
          </a:xfrm>
          <a:prstGeom prst="rect">
            <a:avLst/>
          </a:prstGeom>
        </p:spPr>
      </p:pic>
    </p:spTree>
    <p:extLst>
      <p:ext uri="{BB962C8B-B14F-4D97-AF65-F5344CB8AC3E}">
        <p14:creationId xmlns:p14="http://schemas.microsoft.com/office/powerpoint/2010/main" xmlns="" val="5221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50" fill="hold"/>
                                        <p:tgtEl>
                                          <p:spTgt spid="5122"/>
                                        </p:tgtEl>
                                        <p:attrNameLst>
                                          <p:attrName>ppt_w</p:attrName>
                                        </p:attrNameLst>
                                      </p:cBhvr>
                                      <p:tavLst>
                                        <p:tav tm="0">
                                          <p:val>
                                            <p:fltVal val="0"/>
                                          </p:val>
                                        </p:tav>
                                        <p:tav tm="100000">
                                          <p:val>
                                            <p:strVal val="#ppt_w"/>
                                          </p:val>
                                        </p:tav>
                                      </p:tavLst>
                                    </p:anim>
                                    <p:anim calcmode="lin" valueType="num">
                                      <p:cBhvr>
                                        <p:cTn id="8" dur="250" fill="hold"/>
                                        <p:tgtEl>
                                          <p:spTgt spid="5122"/>
                                        </p:tgtEl>
                                        <p:attrNameLst>
                                          <p:attrName>ppt_h</p:attrName>
                                        </p:attrNameLst>
                                      </p:cBhvr>
                                      <p:tavLst>
                                        <p:tav tm="0">
                                          <p:val>
                                            <p:fltVal val="0"/>
                                          </p:val>
                                        </p:tav>
                                        <p:tav tm="100000">
                                          <p:val>
                                            <p:strVal val="#ppt_h"/>
                                          </p:val>
                                        </p:tav>
                                      </p:tavLst>
                                    </p:anim>
                                    <p:animEffect transition="in" filter="fade">
                                      <p:cBhvr>
                                        <p:cTn id="9" dur="250"/>
                                        <p:tgtEl>
                                          <p:spTgt spid="51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50" fill="hold"/>
                                        <p:tgtEl>
                                          <p:spTgt spid="15"/>
                                        </p:tgtEl>
                                        <p:attrNameLst>
                                          <p:attrName>ppt_w</p:attrName>
                                        </p:attrNameLst>
                                      </p:cBhvr>
                                      <p:tavLst>
                                        <p:tav tm="0">
                                          <p:val>
                                            <p:fltVal val="0"/>
                                          </p:val>
                                        </p:tav>
                                        <p:tav tm="100000">
                                          <p:val>
                                            <p:strVal val="#ppt_w"/>
                                          </p:val>
                                        </p:tav>
                                      </p:tavLst>
                                    </p:anim>
                                    <p:anim calcmode="lin" valueType="num">
                                      <p:cBhvr>
                                        <p:cTn id="13" dur="250" fill="hold"/>
                                        <p:tgtEl>
                                          <p:spTgt spid="15"/>
                                        </p:tgtEl>
                                        <p:attrNameLst>
                                          <p:attrName>ppt_h</p:attrName>
                                        </p:attrNameLst>
                                      </p:cBhvr>
                                      <p:tavLst>
                                        <p:tav tm="0">
                                          <p:val>
                                            <p:fltVal val="0"/>
                                          </p:val>
                                        </p:tav>
                                        <p:tav tm="100000">
                                          <p:val>
                                            <p:strVal val="#ppt_h"/>
                                          </p:val>
                                        </p:tav>
                                      </p:tavLst>
                                    </p:anim>
                                    <p:animEffect transition="in" filter="fade">
                                      <p:cBhvr>
                                        <p:cTn id="14" dur="250"/>
                                        <p:tgtEl>
                                          <p:spTgt spid="15"/>
                                        </p:tgtEl>
                                      </p:cBhvr>
                                    </p:animEffect>
                                  </p:childTnLst>
                                </p:cTn>
                              </p:par>
                            </p:childTnLst>
                          </p:cTn>
                        </p:par>
                        <p:par>
                          <p:cTn id="15" fill="hold">
                            <p:stCondLst>
                              <p:cond delay="250"/>
                            </p:stCondLst>
                            <p:childTnLst>
                              <p:par>
                                <p:cTn id="16" presetID="53" presetClass="entr" presetSubtype="16"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Effect transition="in" filter="fade">
                                      <p:cBhvr>
                                        <p:cTn id="20" dur="250"/>
                                        <p:tgtEl>
                                          <p:spTgt spid="2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250" fill="hold"/>
                                        <p:tgtEl>
                                          <p:spTgt spid="23"/>
                                        </p:tgtEl>
                                        <p:attrNameLst>
                                          <p:attrName>ppt_w</p:attrName>
                                        </p:attrNameLst>
                                      </p:cBhvr>
                                      <p:tavLst>
                                        <p:tav tm="0">
                                          <p:val>
                                            <p:fltVal val="0"/>
                                          </p:val>
                                        </p:tav>
                                        <p:tav tm="100000">
                                          <p:val>
                                            <p:strVal val="#ppt_w"/>
                                          </p:val>
                                        </p:tav>
                                      </p:tavLst>
                                    </p:anim>
                                    <p:anim calcmode="lin" valueType="num">
                                      <p:cBhvr>
                                        <p:cTn id="25" dur="250" fill="hold"/>
                                        <p:tgtEl>
                                          <p:spTgt spid="23"/>
                                        </p:tgtEl>
                                        <p:attrNameLst>
                                          <p:attrName>ppt_h</p:attrName>
                                        </p:attrNameLst>
                                      </p:cBhvr>
                                      <p:tavLst>
                                        <p:tav tm="0">
                                          <p:val>
                                            <p:fltVal val="0"/>
                                          </p:val>
                                        </p:tav>
                                        <p:tav tm="100000">
                                          <p:val>
                                            <p:strVal val="#ppt_h"/>
                                          </p:val>
                                        </p:tav>
                                      </p:tavLst>
                                    </p:anim>
                                    <p:animEffect transition="in" filter="fade">
                                      <p:cBhvr>
                                        <p:cTn id="26" dur="250"/>
                                        <p:tgtEl>
                                          <p:spTgt spid="23"/>
                                        </p:tgtEl>
                                      </p:cBhvr>
                                    </p:animEffect>
                                  </p:childTnLst>
                                </p:cTn>
                              </p:par>
                            </p:childTnLst>
                          </p:cTn>
                        </p:par>
                        <p:par>
                          <p:cTn id="27" fill="hold">
                            <p:stCondLst>
                              <p:cond delay="750"/>
                            </p:stCondLst>
                            <p:childTnLst>
                              <p:par>
                                <p:cTn id="28" presetID="53" presetClass="entr" presetSubtype="16"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250" fill="hold"/>
                                        <p:tgtEl>
                                          <p:spTgt spid="24"/>
                                        </p:tgtEl>
                                        <p:attrNameLst>
                                          <p:attrName>ppt_w</p:attrName>
                                        </p:attrNameLst>
                                      </p:cBhvr>
                                      <p:tavLst>
                                        <p:tav tm="0">
                                          <p:val>
                                            <p:fltVal val="0"/>
                                          </p:val>
                                        </p:tav>
                                        <p:tav tm="100000">
                                          <p:val>
                                            <p:strVal val="#ppt_w"/>
                                          </p:val>
                                        </p:tav>
                                      </p:tavLst>
                                    </p:anim>
                                    <p:anim calcmode="lin" valueType="num">
                                      <p:cBhvr>
                                        <p:cTn id="31" dur="250" fill="hold"/>
                                        <p:tgtEl>
                                          <p:spTgt spid="24"/>
                                        </p:tgtEl>
                                        <p:attrNameLst>
                                          <p:attrName>ppt_h</p:attrName>
                                        </p:attrNameLst>
                                      </p:cBhvr>
                                      <p:tavLst>
                                        <p:tav tm="0">
                                          <p:val>
                                            <p:fltVal val="0"/>
                                          </p:val>
                                        </p:tav>
                                        <p:tav tm="100000">
                                          <p:val>
                                            <p:strVal val="#ppt_h"/>
                                          </p:val>
                                        </p:tav>
                                      </p:tavLst>
                                    </p:anim>
                                    <p:animEffect transition="in" filter="fade">
                                      <p:cBhvr>
                                        <p:cTn id="32" dur="25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xmlns="" val="3621661425"/>
              </p:ext>
            </p:extLst>
          </p:nvPr>
        </p:nvGraphicFramePr>
        <p:xfrm>
          <a:off x="609602" y="935334"/>
          <a:ext cx="7924800" cy="4779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2673463" y="3124200"/>
            <a:ext cx="39677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accent3">
                    <a:lumMod val="20000"/>
                    <a:lumOff val="80000"/>
                  </a:schemeClr>
                </a:solidFill>
                <a:effectLst>
                  <a:outerShdw blurRad="50800" dist="39000" dir="5460000" algn="tl">
                    <a:srgbClr val="000000">
                      <a:alpha val="38000"/>
                    </a:srgbClr>
                  </a:outerShdw>
                </a:effectLst>
              </a:rPr>
              <a:t>SPELEOTECT</a:t>
            </a:r>
            <a:endParaRPr lang="en-US" sz="5400" b="1" cap="none" spc="0" dirty="0">
              <a:ln w="11430"/>
              <a:solidFill>
                <a:schemeClr val="accent3">
                  <a:lumMod val="20000"/>
                  <a:lumOff val="80000"/>
                </a:schemeClr>
              </a:soli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200" y="685800"/>
            <a:ext cx="2667000" cy="20016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641216" y="685800"/>
            <a:ext cx="2403291" cy="19217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8" name="Group 17"/>
          <p:cNvGrpSpPr/>
          <p:nvPr/>
        </p:nvGrpSpPr>
        <p:grpSpPr>
          <a:xfrm>
            <a:off x="26893" y="5990391"/>
            <a:ext cx="9117107" cy="865833"/>
            <a:chOff x="26893" y="5990391"/>
            <a:chExt cx="9117107" cy="865833"/>
          </a:xfrm>
        </p:grpSpPr>
        <p:pic>
          <p:nvPicPr>
            <p:cNvPr id="19" name="Picture 1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6" descr="I:\UVienna\EGU2014\images\logo_univie.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7" descr="I:\UVienna\EGU2014\images\logo-nhm.gif"/>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8" descr="I:\UVienna\EGU2014\images\LogoSPG.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9" descr="I:\UVienna\EGU2014\images\fwf.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I:\UVienna\EGU2014\images\new for GSA\gsa-logo_14C_transp.gif"/>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3" name="TextBox 1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16" name="Picture 15"/>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5594909" y="2286000"/>
            <a:ext cx="653491" cy="9144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3961708" y="4033317"/>
            <a:ext cx="991292" cy="691083"/>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121657" y="3429000"/>
            <a:ext cx="1235487" cy="754748"/>
          </a:xfrm>
          <a:prstGeom prst="rect">
            <a:avLst/>
          </a:prstGeom>
        </p:spPr>
      </p:pic>
      <p:pic>
        <p:nvPicPr>
          <p:cNvPr id="26" name="Picture 25"/>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5616853" y="1108459"/>
            <a:ext cx="3427653" cy="4486457"/>
          </a:xfrm>
          <a:prstGeom prst="rect">
            <a:avLst/>
          </a:prstGeom>
        </p:spPr>
      </p:pic>
    </p:spTree>
    <p:extLst>
      <p:ext uri="{BB962C8B-B14F-4D97-AF65-F5344CB8AC3E}">
        <p14:creationId xmlns:p14="http://schemas.microsoft.com/office/powerpoint/2010/main" xmlns="" val="26478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26"/>
                                        </p:tgtEl>
                                      </p:cBhvr>
                                    </p:animEffect>
                                    <p:set>
                                      <p:cBhvr>
                                        <p:cTn id="20" dur="1" fill="hold">
                                          <p:stCondLst>
                                            <p:cond delay="249"/>
                                          </p:stCondLst>
                                        </p:cTn>
                                        <p:tgtEl>
                                          <p:spTgt spid="26"/>
                                        </p:tgtEl>
                                        <p:attrNameLst>
                                          <p:attrName>style.visibility</p:attrName>
                                        </p:attrNameLst>
                                      </p:cBhvr>
                                      <p:to>
                                        <p:strVal val="hidden"/>
                                      </p:to>
                                    </p:set>
                                  </p:childTnLst>
                                </p:cTn>
                              </p:par>
                            </p:childTnLst>
                          </p:cTn>
                        </p:par>
                        <p:par>
                          <p:cTn id="21" fill="hold">
                            <p:stCondLst>
                              <p:cond delay="250"/>
                            </p:stCondLst>
                            <p:childTnLst>
                              <p:par>
                                <p:cTn id="22" presetID="53" presetClass="entr" presetSubtype="16" fill="hold" grpId="0" nodeType="afterEffect">
                                  <p:stCondLst>
                                    <p:cond delay="0"/>
                                  </p:stCondLst>
                                  <p:childTnLst>
                                    <p:set>
                                      <p:cBhvr>
                                        <p:cTn id="23" dur="1" fill="hold">
                                          <p:stCondLst>
                                            <p:cond delay="0"/>
                                          </p:stCondLst>
                                        </p:cTn>
                                        <p:tgtEl>
                                          <p:spTgt spid="14">
                                            <p:graphicEl>
                                              <a:dgm id="{4885219C-9269-46D1-A19D-09222BC9382A}"/>
                                            </p:graphicEl>
                                          </p:spTgt>
                                        </p:tgtEl>
                                        <p:attrNameLst>
                                          <p:attrName>style.visibility</p:attrName>
                                        </p:attrNameLst>
                                      </p:cBhvr>
                                      <p:to>
                                        <p:strVal val="visible"/>
                                      </p:to>
                                    </p:set>
                                    <p:anim calcmode="lin" valueType="num">
                                      <p:cBhvr>
                                        <p:cTn id="24" dur="500" fill="hold"/>
                                        <p:tgtEl>
                                          <p:spTgt spid="14">
                                            <p:graphicEl>
                                              <a:dgm id="{4885219C-9269-46D1-A19D-09222BC9382A}"/>
                                            </p:graphicEl>
                                          </p:spTgt>
                                        </p:tgtEl>
                                        <p:attrNameLst>
                                          <p:attrName>ppt_w</p:attrName>
                                        </p:attrNameLst>
                                      </p:cBhvr>
                                      <p:tavLst>
                                        <p:tav tm="0">
                                          <p:val>
                                            <p:fltVal val="0"/>
                                          </p:val>
                                        </p:tav>
                                        <p:tav tm="100000">
                                          <p:val>
                                            <p:strVal val="#ppt_w"/>
                                          </p:val>
                                        </p:tav>
                                      </p:tavLst>
                                    </p:anim>
                                    <p:anim calcmode="lin" valueType="num">
                                      <p:cBhvr>
                                        <p:cTn id="25" dur="500" fill="hold"/>
                                        <p:tgtEl>
                                          <p:spTgt spid="14">
                                            <p:graphicEl>
                                              <a:dgm id="{4885219C-9269-46D1-A19D-09222BC9382A}"/>
                                            </p:graphicEl>
                                          </p:spTgt>
                                        </p:tgtEl>
                                        <p:attrNameLst>
                                          <p:attrName>ppt_h</p:attrName>
                                        </p:attrNameLst>
                                      </p:cBhvr>
                                      <p:tavLst>
                                        <p:tav tm="0">
                                          <p:val>
                                            <p:fltVal val="0"/>
                                          </p:val>
                                        </p:tav>
                                        <p:tav tm="100000">
                                          <p:val>
                                            <p:strVal val="#ppt_h"/>
                                          </p:val>
                                        </p:tav>
                                      </p:tavLst>
                                    </p:anim>
                                    <p:animEffect transition="in" filter="fade">
                                      <p:cBhvr>
                                        <p:cTn id="26" dur="500"/>
                                        <p:tgtEl>
                                          <p:spTgt spid="14">
                                            <p:graphicEl>
                                              <a:dgm id="{4885219C-9269-46D1-A19D-09222BC9382A}"/>
                                            </p:graphicEl>
                                          </p:spTgt>
                                        </p:tgtEl>
                                      </p:cBhvr>
                                    </p:animEffect>
                                  </p:childTnLst>
                                </p:cTn>
                              </p:par>
                            </p:childTnLst>
                          </p:cTn>
                        </p:par>
                        <p:par>
                          <p:cTn id="27" fill="hold">
                            <p:stCondLst>
                              <p:cond delay="750"/>
                            </p:stCondLst>
                            <p:childTnLst>
                              <p:par>
                                <p:cTn id="28" presetID="53" presetClass="entr" presetSubtype="16" fill="hold" grpId="0" nodeType="afterEffect">
                                  <p:stCondLst>
                                    <p:cond delay="0"/>
                                  </p:stCondLst>
                                  <p:childTnLst>
                                    <p:set>
                                      <p:cBhvr>
                                        <p:cTn id="29" dur="1" fill="hold">
                                          <p:stCondLst>
                                            <p:cond delay="0"/>
                                          </p:stCondLst>
                                        </p:cTn>
                                        <p:tgtEl>
                                          <p:spTgt spid="14">
                                            <p:graphicEl>
                                              <a:dgm id="{72206505-5492-40CC-9A02-747A726E951A}"/>
                                            </p:graphicEl>
                                          </p:spTgt>
                                        </p:tgtEl>
                                        <p:attrNameLst>
                                          <p:attrName>style.visibility</p:attrName>
                                        </p:attrNameLst>
                                      </p:cBhvr>
                                      <p:to>
                                        <p:strVal val="visible"/>
                                      </p:to>
                                    </p:set>
                                    <p:anim calcmode="lin" valueType="num">
                                      <p:cBhvr>
                                        <p:cTn id="30" dur="500" fill="hold"/>
                                        <p:tgtEl>
                                          <p:spTgt spid="14">
                                            <p:graphicEl>
                                              <a:dgm id="{72206505-5492-40CC-9A02-747A726E951A}"/>
                                            </p:graphicEl>
                                          </p:spTgt>
                                        </p:tgtEl>
                                        <p:attrNameLst>
                                          <p:attrName>ppt_w</p:attrName>
                                        </p:attrNameLst>
                                      </p:cBhvr>
                                      <p:tavLst>
                                        <p:tav tm="0">
                                          <p:val>
                                            <p:fltVal val="0"/>
                                          </p:val>
                                        </p:tav>
                                        <p:tav tm="100000">
                                          <p:val>
                                            <p:strVal val="#ppt_w"/>
                                          </p:val>
                                        </p:tav>
                                      </p:tavLst>
                                    </p:anim>
                                    <p:anim calcmode="lin" valueType="num">
                                      <p:cBhvr>
                                        <p:cTn id="31" dur="500" fill="hold"/>
                                        <p:tgtEl>
                                          <p:spTgt spid="14">
                                            <p:graphicEl>
                                              <a:dgm id="{72206505-5492-40CC-9A02-747A726E951A}"/>
                                            </p:graphicEl>
                                          </p:spTgt>
                                        </p:tgtEl>
                                        <p:attrNameLst>
                                          <p:attrName>ppt_h</p:attrName>
                                        </p:attrNameLst>
                                      </p:cBhvr>
                                      <p:tavLst>
                                        <p:tav tm="0">
                                          <p:val>
                                            <p:fltVal val="0"/>
                                          </p:val>
                                        </p:tav>
                                        <p:tav tm="100000">
                                          <p:val>
                                            <p:strVal val="#ppt_h"/>
                                          </p:val>
                                        </p:tav>
                                      </p:tavLst>
                                    </p:anim>
                                    <p:animEffect transition="in" filter="fade">
                                      <p:cBhvr>
                                        <p:cTn id="32" dur="500"/>
                                        <p:tgtEl>
                                          <p:spTgt spid="14">
                                            <p:graphicEl>
                                              <a:dgm id="{72206505-5492-40CC-9A02-747A726E951A}"/>
                                            </p:graphicEl>
                                          </p:spTgt>
                                        </p:tgtEl>
                                      </p:cBhvr>
                                    </p:animEffect>
                                  </p:childTnLst>
                                </p:cTn>
                              </p:par>
                            </p:childTnLst>
                          </p:cTn>
                        </p:par>
                        <p:par>
                          <p:cTn id="33" fill="hold">
                            <p:stCondLst>
                              <p:cond delay="1250"/>
                            </p:stCondLst>
                            <p:childTnLst>
                              <p:par>
                                <p:cTn id="34" presetID="53" presetClass="entr" presetSubtype="16" fill="hold" grpId="0" nodeType="afterEffect">
                                  <p:stCondLst>
                                    <p:cond delay="0"/>
                                  </p:stCondLst>
                                  <p:childTnLst>
                                    <p:set>
                                      <p:cBhvr>
                                        <p:cTn id="35" dur="1" fill="hold">
                                          <p:stCondLst>
                                            <p:cond delay="0"/>
                                          </p:stCondLst>
                                        </p:cTn>
                                        <p:tgtEl>
                                          <p:spTgt spid="14">
                                            <p:graphicEl>
                                              <a:dgm id="{979A8454-EAFC-4A52-99C6-0714F085DD86}"/>
                                            </p:graphicEl>
                                          </p:spTgt>
                                        </p:tgtEl>
                                        <p:attrNameLst>
                                          <p:attrName>style.visibility</p:attrName>
                                        </p:attrNameLst>
                                      </p:cBhvr>
                                      <p:to>
                                        <p:strVal val="visible"/>
                                      </p:to>
                                    </p:set>
                                    <p:anim calcmode="lin" valueType="num">
                                      <p:cBhvr>
                                        <p:cTn id="36" dur="500" fill="hold"/>
                                        <p:tgtEl>
                                          <p:spTgt spid="14">
                                            <p:graphicEl>
                                              <a:dgm id="{979A8454-EAFC-4A52-99C6-0714F085DD86}"/>
                                            </p:graphicEl>
                                          </p:spTgt>
                                        </p:tgtEl>
                                        <p:attrNameLst>
                                          <p:attrName>ppt_w</p:attrName>
                                        </p:attrNameLst>
                                      </p:cBhvr>
                                      <p:tavLst>
                                        <p:tav tm="0">
                                          <p:val>
                                            <p:fltVal val="0"/>
                                          </p:val>
                                        </p:tav>
                                        <p:tav tm="100000">
                                          <p:val>
                                            <p:strVal val="#ppt_w"/>
                                          </p:val>
                                        </p:tav>
                                      </p:tavLst>
                                    </p:anim>
                                    <p:anim calcmode="lin" valueType="num">
                                      <p:cBhvr>
                                        <p:cTn id="37" dur="500" fill="hold"/>
                                        <p:tgtEl>
                                          <p:spTgt spid="14">
                                            <p:graphicEl>
                                              <a:dgm id="{979A8454-EAFC-4A52-99C6-0714F085DD86}"/>
                                            </p:graphicEl>
                                          </p:spTgt>
                                        </p:tgtEl>
                                        <p:attrNameLst>
                                          <p:attrName>ppt_h</p:attrName>
                                        </p:attrNameLst>
                                      </p:cBhvr>
                                      <p:tavLst>
                                        <p:tav tm="0">
                                          <p:val>
                                            <p:fltVal val="0"/>
                                          </p:val>
                                        </p:tav>
                                        <p:tav tm="100000">
                                          <p:val>
                                            <p:strVal val="#ppt_h"/>
                                          </p:val>
                                        </p:tav>
                                      </p:tavLst>
                                    </p:anim>
                                    <p:animEffect transition="in" filter="fade">
                                      <p:cBhvr>
                                        <p:cTn id="38" dur="500"/>
                                        <p:tgtEl>
                                          <p:spTgt spid="14">
                                            <p:graphicEl>
                                              <a:dgm id="{979A8454-EAFC-4A52-99C6-0714F085DD86}"/>
                                            </p:graphicEl>
                                          </p:spTgt>
                                        </p:tgtEl>
                                      </p:cBhvr>
                                    </p:animEffect>
                                  </p:childTnLst>
                                </p:cTn>
                              </p:par>
                            </p:childTnLst>
                          </p:cTn>
                        </p:par>
                        <p:par>
                          <p:cTn id="39" fill="hold">
                            <p:stCondLst>
                              <p:cond delay="1750"/>
                            </p:stCondLst>
                            <p:childTnLst>
                              <p:par>
                                <p:cTn id="40" presetID="53" presetClass="entr" presetSubtype="16" fill="hold" grpId="0" nodeType="afterEffect">
                                  <p:stCondLst>
                                    <p:cond delay="0"/>
                                  </p:stCondLst>
                                  <p:childTnLst>
                                    <p:set>
                                      <p:cBhvr>
                                        <p:cTn id="41" dur="1" fill="hold">
                                          <p:stCondLst>
                                            <p:cond delay="0"/>
                                          </p:stCondLst>
                                        </p:cTn>
                                        <p:tgtEl>
                                          <p:spTgt spid="14">
                                            <p:graphicEl>
                                              <a:dgm id="{E00396DB-2936-4728-8FD7-35C5FAC11464}"/>
                                            </p:graphicEl>
                                          </p:spTgt>
                                        </p:tgtEl>
                                        <p:attrNameLst>
                                          <p:attrName>style.visibility</p:attrName>
                                        </p:attrNameLst>
                                      </p:cBhvr>
                                      <p:to>
                                        <p:strVal val="visible"/>
                                      </p:to>
                                    </p:set>
                                    <p:anim calcmode="lin" valueType="num">
                                      <p:cBhvr>
                                        <p:cTn id="42" dur="500" fill="hold"/>
                                        <p:tgtEl>
                                          <p:spTgt spid="14">
                                            <p:graphicEl>
                                              <a:dgm id="{E00396DB-2936-4728-8FD7-35C5FAC11464}"/>
                                            </p:graphicEl>
                                          </p:spTgt>
                                        </p:tgtEl>
                                        <p:attrNameLst>
                                          <p:attrName>ppt_w</p:attrName>
                                        </p:attrNameLst>
                                      </p:cBhvr>
                                      <p:tavLst>
                                        <p:tav tm="0">
                                          <p:val>
                                            <p:fltVal val="0"/>
                                          </p:val>
                                        </p:tav>
                                        <p:tav tm="100000">
                                          <p:val>
                                            <p:strVal val="#ppt_w"/>
                                          </p:val>
                                        </p:tav>
                                      </p:tavLst>
                                    </p:anim>
                                    <p:anim calcmode="lin" valueType="num">
                                      <p:cBhvr>
                                        <p:cTn id="43" dur="500" fill="hold"/>
                                        <p:tgtEl>
                                          <p:spTgt spid="14">
                                            <p:graphicEl>
                                              <a:dgm id="{E00396DB-2936-4728-8FD7-35C5FAC11464}"/>
                                            </p:graphicEl>
                                          </p:spTgt>
                                        </p:tgtEl>
                                        <p:attrNameLst>
                                          <p:attrName>ppt_h</p:attrName>
                                        </p:attrNameLst>
                                      </p:cBhvr>
                                      <p:tavLst>
                                        <p:tav tm="0">
                                          <p:val>
                                            <p:fltVal val="0"/>
                                          </p:val>
                                        </p:tav>
                                        <p:tav tm="100000">
                                          <p:val>
                                            <p:strVal val="#ppt_h"/>
                                          </p:val>
                                        </p:tav>
                                      </p:tavLst>
                                    </p:anim>
                                    <p:animEffect transition="in" filter="fade">
                                      <p:cBhvr>
                                        <p:cTn id="44" dur="500"/>
                                        <p:tgtEl>
                                          <p:spTgt spid="14">
                                            <p:graphicEl>
                                              <a:dgm id="{E00396DB-2936-4728-8FD7-35C5FAC11464}"/>
                                            </p:graphicEl>
                                          </p:spTgt>
                                        </p:tgtEl>
                                      </p:cBhvr>
                                    </p:animEffect>
                                  </p:childTnLst>
                                </p:cTn>
                              </p:par>
                            </p:childTnLst>
                          </p:cTn>
                        </p:par>
                        <p:par>
                          <p:cTn id="45" fill="hold">
                            <p:stCondLst>
                              <p:cond delay="2250"/>
                            </p:stCondLst>
                            <p:childTnLst>
                              <p:par>
                                <p:cTn id="46" presetID="53" presetClass="entr" presetSubtype="16" fill="hold" grpId="0" nodeType="afterEffect">
                                  <p:stCondLst>
                                    <p:cond delay="0"/>
                                  </p:stCondLst>
                                  <p:childTnLst>
                                    <p:set>
                                      <p:cBhvr>
                                        <p:cTn id="47" dur="1" fill="hold">
                                          <p:stCondLst>
                                            <p:cond delay="0"/>
                                          </p:stCondLst>
                                        </p:cTn>
                                        <p:tgtEl>
                                          <p:spTgt spid="14">
                                            <p:graphicEl>
                                              <a:dgm id="{F0FE31AC-25E1-481C-BD14-05C46AC9634B}"/>
                                            </p:graphicEl>
                                          </p:spTgt>
                                        </p:tgtEl>
                                        <p:attrNameLst>
                                          <p:attrName>style.visibility</p:attrName>
                                        </p:attrNameLst>
                                      </p:cBhvr>
                                      <p:to>
                                        <p:strVal val="visible"/>
                                      </p:to>
                                    </p:set>
                                    <p:anim calcmode="lin" valueType="num">
                                      <p:cBhvr>
                                        <p:cTn id="48" dur="500" fill="hold"/>
                                        <p:tgtEl>
                                          <p:spTgt spid="14">
                                            <p:graphicEl>
                                              <a:dgm id="{F0FE31AC-25E1-481C-BD14-05C46AC9634B}"/>
                                            </p:graphicEl>
                                          </p:spTgt>
                                        </p:tgtEl>
                                        <p:attrNameLst>
                                          <p:attrName>ppt_w</p:attrName>
                                        </p:attrNameLst>
                                      </p:cBhvr>
                                      <p:tavLst>
                                        <p:tav tm="0">
                                          <p:val>
                                            <p:fltVal val="0"/>
                                          </p:val>
                                        </p:tav>
                                        <p:tav tm="100000">
                                          <p:val>
                                            <p:strVal val="#ppt_w"/>
                                          </p:val>
                                        </p:tav>
                                      </p:tavLst>
                                    </p:anim>
                                    <p:anim calcmode="lin" valueType="num">
                                      <p:cBhvr>
                                        <p:cTn id="49" dur="500" fill="hold"/>
                                        <p:tgtEl>
                                          <p:spTgt spid="14">
                                            <p:graphicEl>
                                              <a:dgm id="{F0FE31AC-25E1-481C-BD14-05C46AC9634B}"/>
                                            </p:graphicEl>
                                          </p:spTgt>
                                        </p:tgtEl>
                                        <p:attrNameLst>
                                          <p:attrName>ppt_h</p:attrName>
                                        </p:attrNameLst>
                                      </p:cBhvr>
                                      <p:tavLst>
                                        <p:tav tm="0">
                                          <p:val>
                                            <p:fltVal val="0"/>
                                          </p:val>
                                        </p:tav>
                                        <p:tav tm="100000">
                                          <p:val>
                                            <p:strVal val="#ppt_h"/>
                                          </p:val>
                                        </p:tav>
                                      </p:tavLst>
                                    </p:anim>
                                    <p:animEffect transition="in" filter="fade">
                                      <p:cBhvr>
                                        <p:cTn id="50" dur="500"/>
                                        <p:tgtEl>
                                          <p:spTgt spid="14">
                                            <p:graphicEl>
                                              <a:dgm id="{F0FE31AC-25E1-481C-BD14-05C46AC9634B}"/>
                                            </p:graphicEl>
                                          </p:spTgt>
                                        </p:tgtEl>
                                      </p:cBhvr>
                                    </p:animEffect>
                                  </p:childTnLst>
                                </p:cTn>
                              </p:par>
                            </p:childTnLst>
                          </p:cTn>
                        </p:par>
                        <p:par>
                          <p:cTn id="51" fill="hold">
                            <p:stCondLst>
                              <p:cond delay="2750"/>
                            </p:stCondLst>
                            <p:childTnLst>
                              <p:par>
                                <p:cTn id="52" presetID="53" presetClass="entr" presetSubtype="16" fill="hold" grpId="0" nodeType="afterEffect">
                                  <p:stCondLst>
                                    <p:cond delay="0"/>
                                  </p:stCondLst>
                                  <p:childTnLst>
                                    <p:set>
                                      <p:cBhvr>
                                        <p:cTn id="53" dur="1" fill="hold">
                                          <p:stCondLst>
                                            <p:cond delay="0"/>
                                          </p:stCondLst>
                                        </p:cTn>
                                        <p:tgtEl>
                                          <p:spTgt spid="14">
                                            <p:graphicEl>
                                              <a:dgm id="{BFC37312-BF59-4FCD-9FFF-8EF55C5A2217}"/>
                                            </p:graphicEl>
                                          </p:spTgt>
                                        </p:tgtEl>
                                        <p:attrNameLst>
                                          <p:attrName>style.visibility</p:attrName>
                                        </p:attrNameLst>
                                      </p:cBhvr>
                                      <p:to>
                                        <p:strVal val="visible"/>
                                      </p:to>
                                    </p:set>
                                    <p:anim calcmode="lin" valueType="num">
                                      <p:cBhvr>
                                        <p:cTn id="54" dur="500" fill="hold"/>
                                        <p:tgtEl>
                                          <p:spTgt spid="14">
                                            <p:graphicEl>
                                              <a:dgm id="{BFC37312-BF59-4FCD-9FFF-8EF55C5A2217}"/>
                                            </p:graphicEl>
                                          </p:spTgt>
                                        </p:tgtEl>
                                        <p:attrNameLst>
                                          <p:attrName>ppt_w</p:attrName>
                                        </p:attrNameLst>
                                      </p:cBhvr>
                                      <p:tavLst>
                                        <p:tav tm="0">
                                          <p:val>
                                            <p:fltVal val="0"/>
                                          </p:val>
                                        </p:tav>
                                        <p:tav tm="100000">
                                          <p:val>
                                            <p:strVal val="#ppt_w"/>
                                          </p:val>
                                        </p:tav>
                                      </p:tavLst>
                                    </p:anim>
                                    <p:anim calcmode="lin" valueType="num">
                                      <p:cBhvr>
                                        <p:cTn id="55" dur="500" fill="hold"/>
                                        <p:tgtEl>
                                          <p:spTgt spid="14">
                                            <p:graphicEl>
                                              <a:dgm id="{BFC37312-BF59-4FCD-9FFF-8EF55C5A2217}"/>
                                            </p:graphicEl>
                                          </p:spTgt>
                                        </p:tgtEl>
                                        <p:attrNameLst>
                                          <p:attrName>ppt_h</p:attrName>
                                        </p:attrNameLst>
                                      </p:cBhvr>
                                      <p:tavLst>
                                        <p:tav tm="0">
                                          <p:val>
                                            <p:fltVal val="0"/>
                                          </p:val>
                                        </p:tav>
                                        <p:tav tm="100000">
                                          <p:val>
                                            <p:strVal val="#ppt_h"/>
                                          </p:val>
                                        </p:tav>
                                      </p:tavLst>
                                    </p:anim>
                                    <p:animEffect transition="in" filter="fade">
                                      <p:cBhvr>
                                        <p:cTn id="56" dur="500"/>
                                        <p:tgtEl>
                                          <p:spTgt spid="14">
                                            <p:graphicEl>
                                              <a:dgm id="{BFC37312-BF59-4FCD-9FFF-8EF55C5A2217}"/>
                                            </p:graphicEl>
                                          </p:spTgt>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par>
                          <p:cTn id="65" fill="hold">
                            <p:stCondLst>
                              <p:cond delay="4250"/>
                            </p:stCondLst>
                            <p:childTnLst>
                              <p:par>
                                <p:cTn id="66" presetID="10"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4377" y="609600"/>
            <a:ext cx="3678623" cy="3231654"/>
          </a:xfrm>
          <a:prstGeom prst="rect">
            <a:avLst/>
          </a:prstGeom>
        </p:spPr>
        <p:txBody>
          <a:bodyPr wrap="square">
            <a:spAutoFit/>
          </a:bodyPr>
          <a:lstStyle/>
          <a:p>
            <a:r>
              <a:rPr lang="en-US" sz="2400" dirty="0" smtClean="0"/>
              <a:t>Acknowledgements:</a:t>
            </a:r>
          </a:p>
          <a:p>
            <a:endParaRPr lang="en-US" sz="2000" dirty="0" smtClean="0"/>
          </a:p>
          <a:p>
            <a:pPr>
              <a:lnSpc>
                <a:spcPct val="150000"/>
              </a:lnSpc>
            </a:pPr>
            <a:r>
              <a:rPr lang="en-US" sz="2000" u="sng" dirty="0"/>
              <a:t>SEM</a:t>
            </a:r>
            <a:r>
              <a:rPr lang="en-US" sz="2000" dirty="0"/>
              <a:t>: G. </a:t>
            </a:r>
            <a:r>
              <a:rPr lang="en-US" sz="2000" dirty="0" err="1"/>
              <a:t>Habler</a:t>
            </a:r>
            <a:r>
              <a:rPr lang="en-US" sz="2000" dirty="0"/>
              <a:t>, D. </a:t>
            </a:r>
            <a:r>
              <a:rPr lang="en-US" sz="2000" dirty="0" err="1"/>
              <a:t>Topa</a:t>
            </a:r>
            <a:endParaRPr lang="en-US" sz="2000" dirty="0"/>
          </a:p>
          <a:p>
            <a:pPr>
              <a:lnSpc>
                <a:spcPct val="150000"/>
              </a:lnSpc>
            </a:pPr>
            <a:r>
              <a:rPr lang="en-US" sz="2000" u="sng" dirty="0"/>
              <a:t>EBSD</a:t>
            </a:r>
            <a:r>
              <a:rPr lang="en-US" sz="2000" dirty="0"/>
              <a:t>: T. Griffiths, R. Schuster, A. </a:t>
            </a:r>
            <a:r>
              <a:rPr lang="en-US" sz="2000" dirty="0" err="1" smtClean="0"/>
              <a:t>Rogowitz</a:t>
            </a:r>
            <a:endParaRPr lang="en-US" sz="2000" dirty="0" smtClean="0"/>
          </a:p>
          <a:p>
            <a:pPr>
              <a:lnSpc>
                <a:spcPct val="150000"/>
              </a:lnSpc>
            </a:pPr>
            <a:endParaRPr lang="en-US" sz="2000" dirty="0"/>
          </a:p>
          <a:p>
            <a:r>
              <a:rPr lang="en-US" sz="2000" dirty="0" smtClean="0"/>
              <a:t>The project is funded by the Austrian Science Fund (FWF</a:t>
            </a:r>
            <a:r>
              <a:rPr lang="en-US" sz="2000" dirty="0"/>
              <a:t>): P</a:t>
            </a:r>
            <a:r>
              <a:rPr lang="en-US" sz="2000" dirty="0" smtClean="0"/>
              <a:t>25884-N29</a:t>
            </a:r>
            <a:endParaRPr lang="en-US" sz="2000" dirty="0"/>
          </a:p>
        </p:txBody>
      </p:sp>
      <p:grpSp>
        <p:nvGrpSpPr>
          <p:cNvPr id="4" name="Group 3"/>
          <p:cNvGrpSpPr/>
          <p:nvPr/>
        </p:nvGrpSpPr>
        <p:grpSpPr>
          <a:xfrm>
            <a:off x="26893" y="5990391"/>
            <a:ext cx="9117107" cy="865833"/>
            <a:chOff x="26893" y="5990391"/>
            <a:chExt cx="9117107" cy="865833"/>
          </a:xfrm>
        </p:grpSpPr>
        <p:pic>
          <p:nvPicPr>
            <p:cNvPr id="5"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Rectangle 10"/>
          <p:cNvSpPr/>
          <p:nvPr/>
        </p:nvSpPr>
        <p:spPr>
          <a:xfrm>
            <a:off x="457200" y="3962400"/>
            <a:ext cx="8562788" cy="1938992"/>
          </a:xfrm>
          <a:prstGeom prst="rect">
            <a:avLst/>
          </a:prstGeom>
        </p:spPr>
        <p:txBody>
          <a:bodyPr wrap="square">
            <a:spAutoFit/>
          </a:bodyPr>
          <a:lstStyle/>
          <a:p>
            <a:r>
              <a:rPr lang="en-US" sz="2000" b="1" dirty="0" smtClean="0">
                <a:effectLst>
                  <a:outerShdw blurRad="38100" dist="38100" dir="2700000" algn="tl">
                    <a:srgbClr val="000000">
                      <a:alpha val="43137"/>
                    </a:srgbClr>
                  </a:outerShdw>
                </a:effectLst>
              </a:rPr>
              <a:t>KEEP IN TOUCH! </a:t>
            </a:r>
          </a:p>
          <a:p>
            <a:r>
              <a:rPr lang="en-US" sz="2000" dirty="0" smtClean="0">
                <a:solidFill>
                  <a:srgbClr val="00B0F0"/>
                </a:solidFill>
              </a:rPr>
              <a:t>ivanka.mitrovic@univie.ac.at</a:t>
            </a:r>
          </a:p>
          <a:p>
            <a:r>
              <a:rPr lang="en-US" sz="2000" dirty="0" smtClean="0">
                <a:solidFill>
                  <a:srgbClr val="00B0F0"/>
                </a:solidFill>
              </a:rPr>
              <a:t>bernhard.grasemann@univie.ac.at </a:t>
            </a:r>
          </a:p>
          <a:p>
            <a:r>
              <a:rPr lang="en-US" sz="2000" dirty="0" err="1" smtClean="0">
                <a:solidFill>
                  <a:srgbClr val="00B0F0"/>
                </a:solidFill>
              </a:rPr>
              <a:t>lukas</a:t>
            </a:r>
            <a:r>
              <a:rPr lang="en-US" sz="2000" dirty="0" smtClean="0">
                <a:solidFill>
                  <a:srgbClr val="00B0F0"/>
                </a:solidFill>
              </a:rPr>
              <a:t> @cave.at</a:t>
            </a:r>
          </a:p>
          <a:p>
            <a:r>
              <a:rPr lang="en-US" sz="2000" dirty="0" smtClean="0">
                <a:solidFill>
                  <a:srgbClr val="00B0F0"/>
                </a:solidFill>
              </a:rPr>
              <a:t>ivo.baron@nhm-wien.ac.at</a:t>
            </a:r>
            <a:r>
              <a:rPr lang="en-US" sz="2000" dirty="0"/>
              <a:t> </a:t>
            </a:r>
            <a:r>
              <a:rPr lang="en-US" sz="2000" dirty="0" smtClean="0">
                <a:solidFill>
                  <a:srgbClr val="00B0F0"/>
                </a:solidFill>
              </a:rPr>
              <a:t> </a:t>
            </a:r>
          </a:p>
          <a:p>
            <a:r>
              <a:rPr lang="en-US" sz="2000" dirty="0"/>
              <a:t>http://www.nhm-wien.ac.at/en/research/geology__paleontology/projects/fwf_p25884-n29</a:t>
            </a:r>
            <a:r>
              <a:rPr lang="en-US" sz="2000" dirty="0" smtClean="0"/>
              <a:t>_</a:t>
            </a:r>
            <a:endParaRPr lang="en-US" dirty="0"/>
          </a:p>
        </p:txBody>
      </p:sp>
      <p:sp>
        <p:nvSpPr>
          <p:cNvPr id="3" name="Rectangle 2"/>
          <p:cNvSpPr/>
          <p:nvPr/>
        </p:nvSpPr>
        <p:spPr>
          <a:xfrm>
            <a:off x="4520331" y="4235103"/>
            <a:ext cx="3175869" cy="1077218"/>
          </a:xfrm>
          <a:prstGeom prst="rect">
            <a:avLst/>
          </a:prstGeom>
          <a:noFill/>
        </p:spPr>
        <p:txBody>
          <a:bodyPr wrap="none" lIns="91440" tIns="45720" rIns="91440" bIns="45720">
            <a:spAutoFit/>
          </a:bodyPr>
          <a:lstStyle/>
          <a:p>
            <a:pPr algn="ctr"/>
            <a:r>
              <a:rPr lang="en-US" sz="3200" b="1" cap="none" spc="0"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rPr>
              <a:t>Thank you!</a:t>
            </a:r>
          </a:p>
          <a:p>
            <a:pPr algn="ctr"/>
            <a:r>
              <a:rPr lang="en-US" sz="3200" b="1"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rPr>
              <a:t>Questions, please!</a:t>
            </a:r>
            <a:endParaRPr lang="en-US" sz="3200" b="1" cap="none" spc="0" dirty="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endParaRPr>
          </a:p>
        </p:txBody>
      </p:sp>
      <p:sp>
        <p:nvSpPr>
          <p:cNvPr id="13" name="TextBox 12"/>
          <p:cNvSpPr txBox="1"/>
          <p:nvPr/>
        </p:nvSpPr>
        <p:spPr>
          <a:xfrm>
            <a:off x="457200" y="304800"/>
            <a:ext cx="2170787" cy="338554"/>
          </a:xfrm>
          <a:prstGeom prst="rect">
            <a:avLst/>
          </a:prstGeom>
          <a:noFill/>
        </p:spPr>
        <p:txBody>
          <a:bodyPr wrap="none" rtlCol="0">
            <a:spAutoFit/>
          </a:bodyPr>
          <a:lstStyle/>
          <a:p>
            <a:r>
              <a:rPr lang="en-US" sz="1600" dirty="0" smtClean="0"/>
              <a:t>Mammoth cave, </a:t>
            </a:r>
            <a:r>
              <a:rPr lang="en-US" sz="1600" dirty="0" err="1" smtClean="0"/>
              <a:t>Dachstein</a:t>
            </a:r>
            <a:endParaRPr lang="en-US" sz="1600" dirty="0"/>
          </a:p>
        </p:txBody>
      </p:sp>
      <p:pic>
        <p:nvPicPr>
          <p:cNvPr id="6146" name="Picture 2" descr="I:\UVienna\EGU2014\images\new for GSA\DSCN5690.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57200" y="643354"/>
            <a:ext cx="3986931" cy="307085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599424" y="228600"/>
            <a:ext cx="544576" cy="7620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619302" y="2225427"/>
            <a:ext cx="961299" cy="670173"/>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026761" y="3570208"/>
            <a:ext cx="829137" cy="50651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890196" y="3831679"/>
            <a:ext cx="1205991" cy="1578521"/>
          </a:xfrm>
          <a:prstGeom prst="rect">
            <a:avLst/>
          </a:prstGeom>
        </p:spPr>
      </p:pic>
    </p:spTree>
    <p:extLst>
      <p:ext uri="{BB962C8B-B14F-4D97-AF65-F5344CB8AC3E}">
        <p14:creationId xmlns:p14="http://schemas.microsoft.com/office/powerpoint/2010/main" xmlns="" val="40600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290">
                                          <p:stCondLst>
                                            <p:cond delay="0"/>
                                          </p:stCondLst>
                                        </p:cTn>
                                        <p:tgtEl>
                                          <p:spTgt spid="3"/>
                                        </p:tgtEl>
                                      </p:cBhvr>
                                    </p:animEffect>
                                    <p:anim calcmode="lin" valueType="num">
                                      <p:cBhvr>
                                        <p:cTn id="41"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6" dur="13">
                                          <p:stCondLst>
                                            <p:cond delay="325"/>
                                          </p:stCondLst>
                                        </p:cTn>
                                        <p:tgtEl>
                                          <p:spTgt spid="3"/>
                                        </p:tgtEl>
                                      </p:cBhvr>
                                      <p:to x="100000" y="60000"/>
                                    </p:animScale>
                                    <p:animScale>
                                      <p:cBhvr>
                                        <p:cTn id="47" dur="83" decel="50000">
                                          <p:stCondLst>
                                            <p:cond delay="338"/>
                                          </p:stCondLst>
                                        </p:cTn>
                                        <p:tgtEl>
                                          <p:spTgt spid="3"/>
                                        </p:tgtEl>
                                      </p:cBhvr>
                                      <p:to x="100000" y="100000"/>
                                    </p:animScale>
                                    <p:animScale>
                                      <p:cBhvr>
                                        <p:cTn id="48" dur="13">
                                          <p:stCondLst>
                                            <p:cond delay="656"/>
                                          </p:stCondLst>
                                        </p:cTn>
                                        <p:tgtEl>
                                          <p:spTgt spid="3"/>
                                        </p:tgtEl>
                                      </p:cBhvr>
                                      <p:to x="100000" y="80000"/>
                                    </p:animScale>
                                    <p:animScale>
                                      <p:cBhvr>
                                        <p:cTn id="49" dur="83" decel="50000">
                                          <p:stCondLst>
                                            <p:cond delay="669"/>
                                          </p:stCondLst>
                                        </p:cTn>
                                        <p:tgtEl>
                                          <p:spTgt spid="3"/>
                                        </p:tgtEl>
                                      </p:cBhvr>
                                      <p:to x="100000" y="100000"/>
                                    </p:animScale>
                                    <p:animScale>
                                      <p:cBhvr>
                                        <p:cTn id="50" dur="13">
                                          <p:stCondLst>
                                            <p:cond delay="821"/>
                                          </p:stCondLst>
                                        </p:cTn>
                                        <p:tgtEl>
                                          <p:spTgt spid="3"/>
                                        </p:tgtEl>
                                      </p:cBhvr>
                                      <p:to x="100000" y="90000"/>
                                    </p:animScale>
                                    <p:animScale>
                                      <p:cBhvr>
                                        <p:cTn id="51" dur="83" decel="50000">
                                          <p:stCondLst>
                                            <p:cond delay="834"/>
                                          </p:stCondLst>
                                        </p:cTn>
                                        <p:tgtEl>
                                          <p:spTgt spid="3"/>
                                        </p:tgtEl>
                                      </p:cBhvr>
                                      <p:to x="100000" y="100000"/>
                                    </p:animScale>
                                    <p:animScale>
                                      <p:cBhvr>
                                        <p:cTn id="52" dur="13">
                                          <p:stCondLst>
                                            <p:cond delay="904"/>
                                          </p:stCondLst>
                                        </p:cTn>
                                        <p:tgtEl>
                                          <p:spTgt spid="3"/>
                                        </p:tgtEl>
                                      </p:cBhvr>
                                      <p:to x="100000" y="95000"/>
                                    </p:animScale>
                                    <p:animScale>
                                      <p:cBhvr>
                                        <p:cTn id="53" dur="83" decel="50000">
                                          <p:stCondLst>
                                            <p:cond delay="917"/>
                                          </p:stCondLst>
                                        </p:cTn>
                                        <p:tgtEl>
                                          <p:spTgt spid="3"/>
                                        </p:tgtEl>
                                      </p:cBhvr>
                                      <p:to x="100000" y="100000"/>
                                    </p:animScale>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405691" y="629398"/>
            <a:ext cx="5093647" cy="5033997"/>
          </a:xfrm>
          <a:custGeom>
            <a:avLst/>
            <a:gdLst>
              <a:gd name="connsiteX0" fmla="*/ 0 w 5093647"/>
              <a:gd name="connsiteY0" fmla="*/ 2516999 h 5033997"/>
              <a:gd name="connsiteX1" fmla="*/ 2546824 w 5093647"/>
              <a:gd name="connsiteY1" fmla="*/ 0 h 5033997"/>
              <a:gd name="connsiteX2" fmla="*/ 5093648 w 5093647"/>
              <a:gd name="connsiteY2" fmla="*/ 2516999 h 5033997"/>
              <a:gd name="connsiteX3" fmla="*/ 2546824 w 5093647"/>
              <a:gd name="connsiteY3" fmla="*/ 5033998 h 5033997"/>
              <a:gd name="connsiteX4" fmla="*/ 0 w 5093647"/>
              <a:gd name="connsiteY4" fmla="*/ 2516999 h 503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3647" h="5033997">
                <a:moveTo>
                  <a:pt x="0" y="2516999"/>
                </a:moveTo>
                <a:cubicBezTo>
                  <a:pt x="0" y="1126899"/>
                  <a:pt x="1140252" y="0"/>
                  <a:pt x="2546824" y="0"/>
                </a:cubicBezTo>
                <a:cubicBezTo>
                  <a:pt x="3953396" y="0"/>
                  <a:pt x="5093648" y="1126899"/>
                  <a:pt x="5093648" y="2516999"/>
                </a:cubicBezTo>
                <a:cubicBezTo>
                  <a:pt x="5093648" y="3907099"/>
                  <a:pt x="3953396" y="5033998"/>
                  <a:pt x="2546824" y="5033998"/>
                </a:cubicBezTo>
                <a:cubicBezTo>
                  <a:pt x="1140252" y="5033998"/>
                  <a:pt x="0" y="3907099"/>
                  <a:pt x="0" y="2516999"/>
                </a:cubicBezTo>
                <a:close/>
              </a:path>
            </a:pathLst>
          </a:custGeom>
          <a:solidFill>
            <a:srgbClr val="F95565">
              <a:alpha val="30196"/>
            </a:srgbClr>
          </a:solidFill>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txBody>
          <a:bodyPr spcFirstLastPara="0" vert="horz" wrap="square" lIns="711274" tIns="593616" rIns="1445496" bIns="593617" numCol="1" spcCol="1270" anchor="ctr" anchorCtr="0">
            <a:noAutofit/>
          </a:bodyPr>
          <a:lstStyle/>
          <a:p>
            <a:pPr lvl="0" algn="ctr" defTabSz="2889250">
              <a:lnSpc>
                <a:spcPct val="90000"/>
              </a:lnSpc>
              <a:spcBef>
                <a:spcPct val="0"/>
              </a:spcBef>
              <a:spcAft>
                <a:spcPct val="35000"/>
              </a:spcAft>
            </a:pPr>
            <a:r>
              <a:rPr lang="en-US" sz="6500" kern="1200" dirty="0" smtClean="0"/>
              <a:t>Faults</a:t>
            </a:r>
            <a:endParaRPr lang="en-US" sz="6500" kern="1200" dirty="0"/>
          </a:p>
        </p:txBody>
      </p:sp>
      <p:sp>
        <p:nvSpPr>
          <p:cNvPr id="5" name="Freeform 4"/>
          <p:cNvSpPr/>
          <p:nvPr/>
        </p:nvSpPr>
        <p:spPr>
          <a:xfrm>
            <a:off x="3755092" y="625963"/>
            <a:ext cx="5039483" cy="5040866"/>
          </a:xfrm>
          <a:custGeom>
            <a:avLst/>
            <a:gdLst>
              <a:gd name="connsiteX0" fmla="*/ 0 w 5039483"/>
              <a:gd name="connsiteY0" fmla="*/ 2520433 h 5040866"/>
              <a:gd name="connsiteX1" fmla="*/ 2519742 w 5039483"/>
              <a:gd name="connsiteY1" fmla="*/ 0 h 5040866"/>
              <a:gd name="connsiteX2" fmla="*/ 5039484 w 5039483"/>
              <a:gd name="connsiteY2" fmla="*/ 2520433 h 5040866"/>
              <a:gd name="connsiteX3" fmla="*/ 2519742 w 5039483"/>
              <a:gd name="connsiteY3" fmla="*/ 5040866 h 5040866"/>
              <a:gd name="connsiteX4" fmla="*/ 0 w 5039483"/>
              <a:gd name="connsiteY4" fmla="*/ 2520433 h 504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9483" h="5040866">
                <a:moveTo>
                  <a:pt x="0" y="2520433"/>
                </a:moveTo>
                <a:cubicBezTo>
                  <a:pt x="0" y="1128436"/>
                  <a:pt x="1128127" y="0"/>
                  <a:pt x="2519742" y="0"/>
                </a:cubicBezTo>
                <a:cubicBezTo>
                  <a:pt x="3911357" y="0"/>
                  <a:pt x="5039484" y="1128436"/>
                  <a:pt x="5039484" y="2520433"/>
                </a:cubicBezTo>
                <a:cubicBezTo>
                  <a:pt x="5039484" y="3912430"/>
                  <a:pt x="3911357" y="5040866"/>
                  <a:pt x="2519742" y="5040866"/>
                </a:cubicBezTo>
                <a:cubicBezTo>
                  <a:pt x="1128127" y="5040866"/>
                  <a:pt x="0" y="3912430"/>
                  <a:pt x="0" y="2520433"/>
                </a:cubicBezTo>
                <a:close/>
              </a:path>
            </a:pathLst>
          </a:custGeom>
        </p:spPr>
        <p:style>
          <a:lnRef idx="2">
            <a:schemeClr val="lt1">
              <a:hueOff val="0"/>
              <a:satOff val="0"/>
              <a:lumOff val="0"/>
              <a:alphaOff val="0"/>
            </a:schemeClr>
          </a:lnRef>
          <a:fillRef idx="1">
            <a:schemeClr val="accent4">
              <a:alpha val="50000"/>
              <a:hueOff val="9413312"/>
              <a:satOff val="-23276"/>
              <a:lumOff val="-12353"/>
              <a:alphaOff val="0"/>
            </a:schemeClr>
          </a:fillRef>
          <a:effectRef idx="0">
            <a:schemeClr val="accent4">
              <a:alpha val="50000"/>
              <a:hueOff val="9413312"/>
              <a:satOff val="-23276"/>
              <a:lumOff val="-12353"/>
              <a:alphaOff val="0"/>
            </a:schemeClr>
          </a:effectRef>
          <a:fontRef idx="minor">
            <a:schemeClr val="tx1"/>
          </a:fontRef>
        </p:style>
        <p:txBody>
          <a:bodyPr spcFirstLastPara="0" vert="horz" wrap="square" lIns="1430124" tIns="594427" rIns="703712" bIns="594426" numCol="1" spcCol="1270" anchor="ctr" anchorCtr="0">
            <a:noAutofit/>
          </a:bodyPr>
          <a:lstStyle/>
          <a:p>
            <a:pPr lvl="0" algn="ctr" defTabSz="2889250">
              <a:lnSpc>
                <a:spcPct val="90000"/>
              </a:lnSpc>
              <a:spcBef>
                <a:spcPct val="0"/>
              </a:spcBef>
              <a:spcAft>
                <a:spcPct val="35000"/>
              </a:spcAft>
            </a:pPr>
            <a:r>
              <a:rPr lang="en-US" sz="6500" kern="1200" dirty="0" smtClean="0"/>
              <a:t>Caves</a:t>
            </a:r>
            <a:endParaRPr lang="en-US" sz="6500" kern="1200" dirty="0"/>
          </a:p>
        </p:txBody>
      </p:sp>
      <p:sp>
        <p:nvSpPr>
          <p:cNvPr id="6" name="Rectangle 5"/>
          <p:cNvSpPr/>
          <p:nvPr/>
        </p:nvSpPr>
        <p:spPr>
          <a:xfrm>
            <a:off x="4332812" y="2949227"/>
            <a:ext cx="50526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tx2"/>
                </a:solidFill>
                <a:effectLst>
                  <a:outerShdw blurRad="80000" dist="40000" dir="5040000" algn="tl">
                    <a:srgbClr val="000000">
                      <a:alpha val="30000"/>
                    </a:srgbClr>
                  </a:outerShdw>
                </a:effectLst>
              </a:rPr>
              <a:t>?</a:t>
            </a:r>
            <a:endParaRPr lang="en-US" sz="5400" b="1" dirty="0">
              <a:ln w="11430"/>
              <a:solidFill>
                <a:schemeClr val="tx2"/>
              </a:solidFill>
              <a:effectLst>
                <a:outerShdw blurRad="80000" dist="40000" dir="5040000" algn="tl">
                  <a:srgbClr val="000000">
                    <a:alpha val="30000"/>
                  </a:srgbClr>
                </a:outerShdw>
              </a:effectLst>
            </a:endParaRPr>
          </a:p>
        </p:txBody>
      </p:sp>
      <p:sp>
        <p:nvSpPr>
          <p:cNvPr id="7" name="TextBox 6"/>
          <p:cNvSpPr txBox="1"/>
          <p:nvPr/>
        </p:nvSpPr>
        <p:spPr>
          <a:xfrm>
            <a:off x="1052950" y="1918726"/>
            <a:ext cx="1447832"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Experiments</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8" name="TextBox 7"/>
          <p:cNvSpPr txBox="1"/>
          <p:nvPr/>
        </p:nvSpPr>
        <p:spPr>
          <a:xfrm>
            <a:off x="1600200" y="4157235"/>
            <a:ext cx="1925527"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Natural examples</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9" name="TextBox 8"/>
          <p:cNvSpPr txBox="1"/>
          <p:nvPr/>
        </p:nvSpPr>
        <p:spPr>
          <a:xfrm>
            <a:off x="2313238" y="1251830"/>
            <a:ext cx="1162498"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Modelling</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10" name="TextBox 9"/>
          <p:cNvSpPr txBox="1"/>
          <p:nvPr/>
        </p:nvSpPr>
        <p:spPr>
          <a:xfrm>
            <a:off x="6720383" y="3892233"/>
            <a:ext cx="1446230"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environment</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11" name="TextBox 10"/>
          <p:cNvSpPr txBox="1"/>
          <p:nvPr/>
        </p:nvSpPr>
        <p:spPr>
          <a:xfrm>
            <a:off x="5749704" y="4436265"/>
            <a:ext cx="909223"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climate</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12" name="TextBox 11"/>
          <p:cNvSpPr txBox="1"/>
          <p:nvPr/>
        </p:nvSpPr>
        <p:spPr>
          <a:xfrm>
            <a:off x="6245062" y="1518616"/>
            <a:ext cx="930063" cy="400110"/>
          </a:xfrm>
          <a:prstGeom prst="rect">
            <a:avLst/>
          </a:prstGeom>
          <a:noFill/>
        </p:spPr>
        <p:txBody>
          <a:bodyPr wrap="none" rtlCol="0">
            <a:spAutoFit/>
          </a:bodyPr>
          <a:lstStyle/>
          <a:p>
            <a:r>
              <a:rPr lang="en-US" sz="2000" b="1" dirty="0" smtClean="0">
                <a:solidFill>
                  <a:schemeClr val="tx2">
                    <a:lumMod val="60000"/>
                    <a:lumOff val="40000"/>
                  </a:schemeClr>
                </a:solidFill>
                <a:effectLst>
                  <a:outerShdw blurRad="38100" dist="38100" dir="2700000" algn="tl">
                    <a:srgbClr val="000000">
                      <a:alpha val="43137"/>
                    </a:srgbClr>
                  </a:outerShdw>
                </a:effectLst>
              </a:rPr>
              <a:t>biology</a:t>
            </a:r>
            <a:endParaRPr lang="en-US" sz="2000" b="1" dirty="0">
              <a:solidFill>
                <a:schemeClr val="tx2">
                  <a:lumMod val="60000"/>
                  <a:lumOff val="40000"/>
                </a:schemeClr>
              </a:solidFill>
              <a:effectLst>
                <a:outerShdw blurRad="38100" dist="38100" dir="2700000" algn="tl">
                  <a:srgbClr val="000000">
                    <a:alpha val="43137"/>
                  </a:srgbClr>
                </a:outerShdw>
              </a:effectLst>
            </a:endParaRPr>
          </a:p>
        </p:txBody>
      </p:sp>
      <p:sp>
        <p:nvSpPr>
          <p:cNvPr id="13" name="TextBox 12"/>
          <p:cNvSpPr txBox="1"/>
          <p:nvPr/>
        </p:nvSpPr>
        <p:spPr>
          <a:xfrm>
            <a:off x="3907049" y="2118781"/>
            <a:ext cx="1481496" cy="707886"/>
          </a:xfrm>
          <a:prstGeom prst="rect">
            <a:avLst/>
          </a:prstGeom>
          <a:noFill/>
        </p:spPr>
        <p:txBody>
          <a:bodyPr wrap="none" rtlCol="0">
            <a:spAutoFit/>
          </a:bodyPr>
          <a:lstStyle/>
          <a:p>
            <a:pPr algn="ctr"/>
            <a:r>
              <a:rPr lang="en-US" sz="2000" b="1" dirty="0" smtClean="0">
                <a:solidFill>
                  <a:srgbClr val="00B0F0"/>
                </a:solidFill>
                <a:effectLst>
                  <a:outerShdw blurRad="38100" dist="38100" dir="2700000" algn="tl">
                    <a:srgbClr val="000000">
                      <a:alpha val="43137"/>
                    </a:srgbClr>
                  </a:outerShdw>
                </a:effectLst>
              </a:rPr>
              <a:t>Cave </a:t>
            </a:r>
          </a:p>
          <a:p>
            <a:r>
              <a:rPr lang="en-US" sz="2000" b="1" dirty="0" smtClean="0">
                <a:solidFill>
                  <a:srgbClr val="00B0F0"/>
                </a:solidFill>
                <a:effectLst>
                  <a:outerShdw blurRad="38100" dist="38100" dir="2700000" algn="tl">
                    <a:srgbClr val="000000">
                      <a:alpha val="43137"/>
                    </a:srgbClr>
                  </a:outerShdw>
                </a:effectLst>
              </a:rPr>
              <a:t>development</a:t>
            </a:r>
            <a:endParaRPr lang="en-US" sz="2000" b="1" dirty="0">
              <a:solidFill>
                <a:srgbClr val="00B0F0"/>
              </a:solidFill>
              <a:effectLst>
                <a:outerShdw blurRad="38100" dist="38100" dir="2700000" algn="tl">
                  <a:srgbClr val="000000">
                    <a:alpha val="43137"/>
                  </a:srgbClr>
                </a:outerShdw>
              </a:effectLst>
            </a:endParaRPr>
          </a:p>
        </p:txBody>
      </p:sp>
      <p:sp>
        <p:nvSpPr>
          <p:cNvPr id="14" name="TextBox 13"/>
          <p:cNvSpPr txBox="1"/>
          <p:nvPr/>
        </p:nvSpPr>
        <p:spPr>
          <a:xfrm>
            <a:off x="3982390" y="3872557"/>
            <a:ext cx="1330814" cy="707886"/>
          </a:xfrm>
          <a:prstGeom prst="rect">
            <a:avLst/>
          </a:prstGeom>
          <a:noFill/>
        </p:spPr>
        <p:txBody>
          <a:bodyPr wrap="none" rtlCol="0">
            <a:spAutoFit/>
          </a:bodyPr>
          <a:lstStyle/>
          <a:p>
            <a:pPr algn="ctr"/>
            <a:r>
              <a:rPr lang="en-US" sz="2000" b="1" dirty="0" smtClean="0">
                <a:solidFill>
                  <a:srgbClr val="00B0F0"/>
                </a:solidFill>
                <a:effectLst>
                  <a:outerShdw blurRad="38100" dist="38100" dir="2700000" algn="tl">
                    <a:srgbClr val="000000">
                      <a:alpha val="43137"/>
                    </a:srgbClr>
                  </a:outerShdw>
                </a:effectLst>
              </a:rPr>
              <a:t>Earthquake</a:t>
            </a:r>
          </a:p>
          <a:p>
            <a:pPr algn="ctr"/>
            <a:r>
              <a:rPr lang="en-US" sz="2000" b="1" dirty="0" smtClean="0">
                <a:solidFill>
                  <a:srgbClr val="00B0F0"/>
                </a:solidFill>
                <a:effectLst>
                  <a:outerShdw blurRad="38100" dist="38100" dir="2700000" algn="tl">
                    <a:srgbClr val="000000">
                      <a:alpha val="43137"/>
                    </a:srgbClr>
                  </a:outerShdw>
                </a:effectLst>
              </a:rPr>
              <a:t> damage</a:t>
            </a:r>
            <a:endParaRPr lang="en-US" sz="2000" b="1" dirty="0">
              <a:solidFill>
                <a:srgbClr val="00B0F0"/>
              </a:solidFill>
              <a:effectLst>
                <a:outerShdw blurRad="38100" dist="38100" dir="2700000" algn="tl">
                  <a:srgbClr val="000000">
                    <a:alpha val="43137"/>
                  </a:srgbClr>
                </a:outerShdw>
              </a:effectLst>
            </a:endParaRPr>
          </a:p>
        </p:txBody>
      </p:sp>
      <p:grpSp>
        <p:nvGrpSpPr>
          <p:cNvPr id="20" name="Group 19"/>
          <p:cNvGrpSpPr/>
          <p:nvPr/>
        </p:nvGrpSpPr>
        <p:grpSpPr>
          <a:xfrm>
            <a:off x="26893" y="5990391"/>
            <a:ext cx="9117107" cy="865833"/>
            <a:chOff x="26893" y="5990391"/>
            <a:chExt cx="9117107" cy="865833"/>
          </a:xfrm>
        </p:grpSpPr>
        <p:pic>
          <p:nvPicPr>
            <p:cNvPr id="15"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2" name="TextBox 21"/>
          <p:cNvSpPr txBox="1"/>
          <p:nvPr/>
        </p:nvSpPr>
        <p:spPr>
          <a:xfrm>
            <a:off x="3750959" y="0"/>
            <a:ext cx="5393041" cy="307777"/>
          </a:xfrm>
          <a:prstGeom prst="rect">
            <a:avLst/>
          </a:prstGeom>
          <a:noFill/>
        </p:spPr>
        <p:txBody>
          <a:bodyPr wrap="squar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3" name="Picture 2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599424" y="381000"/>
            <a:ext cx="544576" cy="7620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8830" y="147117"/>
            <a:ext cx="772689" cy="53868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710093" y="1743917"/>
            <a:ext cx="1463040" cy="893758"/>
          </a:xfrm>
          <a:prstGeom prst="rect">
            <a:avLst/>
          </a:prstGeom>
        </p:spPr>
      </p:pic>
    </p:spTree>
    <p:extLst>
      <p:ext uri="{BB962C8B-B14F-4D97-AF65-F5344CB8AC3E}">
        <p14:creationId xmlns:p14="http://schemas.microsoft.com/office/powerpoint/2010/main" xmlns="" val="18380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Effect transition="in" filter="fade">
                                      <p:cBhvr>
                                        <p:cTn id="9" dur="250"/>
                                        <p:tgtEl>
                                          <p:spTgt spid="8"/>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Effect transition="in" filter="fade">
                                      <p:cBhvr>
                                        <p:cTn id="15" dur="250"/>
                                        <p:tgtEl>
                                          <p:spTgt spid="7"/>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ppt_w</p:attrName>
                                        </p:attrNameLst>
                                      </p:cBhvr>
                                      <p:tavLst>
                                        <p:tav tm="0">
                                          <p:val>
                                            <p:fltVal val="0"/>
                                          </p:val>
                                        </p:tav>
                                        <p:tav tm="100000">
                                          <p:val>
                                            <p:strVal val="#ppt_w"/>
                                          </p:val>
                                        </p:tav>
                                      </p:tavLst>
                                    </p:anim>
                                    <p:anim calcmode="lin" valueType="num">
                                      <p:cBhvr>
                                        <p:cTn id="20" dur="250" fill="hold"/>
                                        <p:tgtEl>
                                          <p:spTgt spid="9"/>
                                        </p:tgtEl>
                                        <p:attrNameLst>
                                          <p:attrName>ppt_h</p:attrName>
                                        </p:attrNameLst>
                                      </p:cBhvr>
                                      <p:tavLst>
                                        <p:tav tm="0">
                                          <p:val>
                                            <p:fltVal val="0"/>
                                          </p:val>
                                        </p:tav>
                                        <p:tav tm="100000">
                                          <p:val>
                                            <p:strVal val="#ppt_h"/>
                                          </p:val>
                                        </p:tav>
                                      </p:tavLst>
                                    </p:anim>
                                    <p:animEffect transition="in" filter="fade">
                                      <p:cBhvr>
                                        <p:cTn id="21" dur="2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250" fill="hold"/>
                                        <p:tgtEl>
                                          <p:spTgt spid="5"/>
                                        </p:tgtEl>
                                        <p:attrNameLst>
                                          <p:attrName>ppt_w</p:attrName>
                                        </p:attrNameLst>
                                      </p:cBhvr>
                                      <p:tavLst>
                                        <p:tav tm="0">
                                          <p:val>
                                            <p:fltVal val="0"/>
                                          </p:val>
                                        </p:tav>
                                        <p:tav tm="100000">
                                          <p:val>
                                            <p:strVal val="#ppt_w"/>
                                          </p:val>
                                        </p:tav>
                                      </p:tavLst>
                                    </p:anim>
                                    <p:anim calcmode="lin" valueType="num">
                                      <p:cBhvr>
                                        <p:cTn id="27" dur="250" fill="hold"/>
                                        <p:tgtEl>
                                          <p:spTgt spid="5"/>
                                        </p:tgtEl>
                                        <p:attrNameLst>
                                          <p:attrName>ppt_h</p:attrName>
                                        </p:attrNameLst>
                                      </p:cBhvr>
                                      <p:tavLst>
                                        <p:tav tm="0">
                                          <p:val>
                                            <p:fltVal val="0"/>
                                          </p:val>
                                        </p:tav>
                                        <p:tav tm="100000">
                                          <p:val>
                                            <p:strVal val="#ppt_h"/>
                                          </p:val>
                                        </p:tav>
                                      </p:tavLst>
                                    </p:anim>
                                    <p:animEffect transition="in" filter="fade">
                                      <p:cBhvr>
                                        <p:cTn id="28" dur="25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50" fill="hold"/>
                                        <p:tgtEl>
                                          <p:spTgt spid="10"/>
                                        </p:tgtEl>
                                        <p:attrNameLst>
                                          <p:attrName>ppt_w</p:attrName>
                                        </p:attrNameLst>
                                      </p:cBhvr>
                                      <p:tavLst>
                                        <p:tav tm="0">
                                          <p:val>
                                            <p:fltVal val="0"/>
                                          </p:val>
                                        </p:tav>
                                        <p:tav tm="100000">
                                          <p:val>
                                            <p:strVal val="#ppt_w"/>
                                          </p:val>
                                        </p:tav>
                                      </p:tavLst>
                                    </p:anim>
                                    <p:anim calcmode="lin" valueType="num">
                                      <p:cBhvr>
                                        <p:cTn id="34" dur="250" fill="hold"/>
                                        <p:tgtEl>
                                          <p:spTgt spid="10"/>
                                        </p:tgtEl>
                                        <p:attrNameLst>
                                          <p:attrName>ppt_h</p:attrName>
                                        </p:attrNameLst>
                                      </p:cBhvr>
                                      <p:tavLst>
                                        <p:tav tm="0">
                                          <p:val>
                                            <p:fltVal val="0"/>
                                          </p:val>
                                        </p:tav>
                                        <p:tav tm="100000">
                                          <p:val>
                                            <p:strVal val="#ppt_h"/>
                                          </p:val>
                                        </p:tav>
                                      </p:tavLst>
                                    </p:anim>
                                    <p:animEffect transition="in" filter="fade">
                                      <p:cBhvr>
                                        <p:cTn id="35" dur="250"/>
                                        <p:tgtEl>
                                          <p:spTgt spid="10"/>
                                        </p:tgtEl>
                                      </p:cBhvr>
                                    </p:animEffect>
                                  </p:childTnLst>
                                </p:cTn>
                              </p:par>
                            </p:childTnLst>
                          </p:cTn>
                        </p:par>
                        <p:par>
                          <p:cTn id="36" fill="hold">
                            <p:stCondLst>
                              <p:cond delay="25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fltVal val="0"/>
                                          </p:val>
                                        </p:tav>
                                        <p:tav tm="100000">
                                          <p:val>
                                            <p:strVal val="#ppt_w"/>
                                          </p:val>
                                        </p:tav>
                                      </p:tavLst>
                                    </p:anim>
                                    <p:anim calcmode="lin" valueType="num">
                                      <p:cBhvr>
                                        <p:cTn id="40" dur="250" fill="hold"/>
                                        <p:tgtEl>
                                          <p:spTgt spid="11"/>
                                        </p:tgtEl>
                                        <p:attrNameLst>
                                          <p:attrName>ppt_h</p:attrName>
                                        </p:attrNameLst>
                                      </p:cBhvr>
                                      <p:tavLst>
                                        <p:tav tm="0">
                                          <p:val>
                                            <p:fltVal val="0"/>
                                          </p:val>
                                        </p:tav>
                                        <p:tav tm="100000">
                                          <p:val>
                                            <p:strVal val="#ppt_h"/>
                                          </p:val>
                                        </p:tav>
                                      </p:tavLst>
                                    </p:anim>
                                    <p:animEffect transition="in" filter="fade">
                                      <p:cBhvr>
                                        <p:cTn id="41" dur="250"/>
                                        <p:tgtEl>
                                          <p:spTgt spid="11"/>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fltVal val="0"/>
                                          </p:val>
                                        </p:tav>
                                        <p:tav tm="100000">
                                          <p:val>
                                            <p:strVal val="#ppt_w"/>
                                          </p:val>
                                        </p:tav>
                                      </p:tavLst>
                                    </p:anim>
                                    <p:anim calcmode="lin" valueType="num">
                                      <p:cBhvr>
                                        <p:cTn id="46" dur="250" fill="hold"/>
                                        <p:tgtEl>
                                          <p:spTgt spid="12"/>
                                        </p:tgtEl>
                                        <p:attrNameLst>
                                          <p:attrName>ppt_h</p:attrName>
                                        </p:attrNameLst>
                                      </p:cBhvr>
                                      <p:tavLst>
                                        <p:tav tm="0">
                                          <p:val>
                                            <p:fltVal val="0"/>
                                          </p:val>
                                        </p:tav>
                                        <p:tav tm="100000">
                                          <p:val>
                                            <p:strVal val="#ppt_h"/>
                                          </p:val>
                                        </p:tav>
                                      </p:tavLst>
                                    </p:anim>
                                    <p:animEffect transition="in" filter="fade">
                                      <p:cBhvr>
                                        <p:cTn id="47" dur="25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250" fill="hold"/>
                                        <p:tgtEl>
                                          <p:spTgt spid="25"/>
                                        </p:tgtEl>
                                        <p:attrNameLst>
                                          <p:attrName>ppt_w</p:attrName>
                                        </p:attrNameLst>
                                      </p:cBhvr>
                                      <p:tavLst>
                                        <p:tav tm="0">
                                          <p:val>
                                            <p:fltVal val="0"/>
                                          </p:val>
                                        </p:tav>
                                        <p:tav tm="100000">
                                          <p:val>
                                            <p:strVal val="#ppt_w"/>
                                          </p:val>
                                        </p:tav>
                                      </p:tavLst>
                                    </p:anim>
                                    <p:anim calcmode="lin" valueType="num">
                                      <p:cBhvr>
                                        <p:cTn id="51" dur="250" fill="hold"/>
                                        <p:tgtEl>
                                          <p:spTgt spid="25"/>
                                        </p:tgtEl>
                                        <p:attrNameLst>
                                          <p:attrName>ppt_h</p:attrName>
                                        </p:attrNameLst>
                                      </p:cBhvr>
                                      <p:tavLst>
                                        <p:tav tm="0">
                                          <p:val>
                                            <p:fltVal val="0"/>
                                          </p:val>
                                        </p:tav>
                                        <p:tav tm="100000">
                                          <p:val>
                                            <p:strVal val="#ppt_h"/>
                                          </p:val>
                                        </p:tav>
                                      </p:tavLst>
                                    </p:anim>
                                    <p:animEffect transition="in" filter="fade">
                                      <p:cBhvr>
                                        <p:cTn id="52" dur="25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ppt_w</p:attrName>
                                        </p:attrNameLst>
                                      </p:cBhvr>
                                      <p:tavLst>
                                        <p:tav tm="0" fmla="#ppt_w*sin(2.5*pi*$)">
                                          <p:val>
                                            <p:fltVal val="0"/>
                                          </p:val>
                                        </p:tav>
                                        <p:tav tm="100000">
                                          <p:val>
                                            <p:fltVal val="1"/>
                                          </p:val>
                                        </p:tav>
                                      </p:tavLst>
                                    </p:anim>
                                    <p:anim calcmode="lin" valueType="num">
                                      <p:cBhvr>
                                        <p:cTn id="59"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fltVal val="0"/>
                                          </p:val>
                                        </p:tav>
                                        <p:tav tm="100000">
                                          <p:val>
                                            <p:strVal val="#ppt_w"/>
                                          </p:val>
                                        </p:tav>
                                      </p:tavLst>
                                    </p:anim>
                                    <p:anim calcmode="lin" valueType="num">
                                      <p:cBhvr>
                                        <p:cTn id="65" dur="250" fill="hold"/>
                                        <p:tgtEl>
                                          <p:spTgt spid="13"/>
                                        </p:tgtEl>
                                        <p:attrNameLst>
                                          <p:attrName>ppt_h</p:attrName>
                                        </p:attrNameLst>
                                      </p:cBhvr>
                                      <p:tavLst>
                                        <p:tav tm="0">
                                          <p:val>
                                            <p:fltVal val="0"/>
                                          </p:val>
                                        </p:tav>
                                        <p:tav tm="100000">
                                          <p:val>
                                            <p:strVal val="#ppt_h"/>
                                          </p:val>
                                        </p:tav>
                                      </p:tavLst>
                                    </p:anim>
                                    <p:animEffect transition="in" filter="fade">
                                      <p:cBhvr>
                                        <p:cTn id="66" dur="25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Effect transition="in" filter="fade">
                                      <p:cBhvr>
                                        <p:cTn id="7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028" y="584199"/>
            <a:ext cx="6934372" cy="461665"/>
          </a:xfrm>
          <a:prstGeom prst="rect">
            <a:avLst/>
          </a:prstGeom>
        </p:spPr>
        <p:txBody>
          <a:bodyPr wrap="square">
            <a:spAutoFit/>
          </a:bodyPr>
          <a:lstStyle/>
          <a:p>
            <a:r>
              <a:rPr lang="en-US" sz="2400" dirty="0" err="1" smtClean="0"/>
              <a:t>Paleoseismologic</a:t>
            </a:r>
            <a:r>
              <a:rPr lang="en-US" sz="2400" dirty="0" smtClean="0"/>
              <a:t> and </a:t>
            </a:r>
            <a:r>
              <a:rPr lang="en-US" sz="2400" dirty="0" err="1" smtClean="0"/>
              <a:t>neotectonic</a:t>
            </a:r>
            <a:r>
              <a:rPr lang="en-US" sz="2400" dirty="0" smtClean="0"/>
              <a:t> studies in caves</a:t>
            </a:r>
            <a:endParaRPr lang="en-US" sz="2400" dirty="0"/>
          </a:p>
        </p:txBody>
      </p:sp>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054" name="Picture 6"/>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r="68180"/>
          <a:stretch/>
        </p:blipFill>
        <p:spPr bwMode="auto">
          <a:xfrm>
            <a:off x="460582" y="1591056"/>
            <a:ext cx="2279235" cy="3733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34684" r="33656"/>
          <a:stretch/>
        </p:blipFill>
        <p:spPr bwMode="auto">
          <a:xfrm>
            <a:off x="3505200" y="1591056"/>
            <a:ext cx="2267712" cy="3733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68298"/>
          <a:stretch/>
        </p:blipFill>
        <p:spPr bwMode="auto">
          <a:xfrm>
            <a:off x="6361087" y="1591056"/>
            <a:ext cx="2270760" cy="3733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TextBox 19"/>
          <p:cNvSpPr txBox="1"/>
          <p:nvPr/>
        </p:nvSpPr>
        <p:spPr>
          <a:xfrm>
            <a:off x="6927377" y="5337556"/>
            <a:ext cx="1346844" cy="338554"/>
          </a:xfrm>
          <a:prstGeom prst="rect">
            <a:avLst/>
          </a:prstGeom>
          <a:noFill/>
        </p:spPr>
        <p:txBody>
          <a:bodyPr wrap="none" rtlCol="0">
            <a:spAutoFit/>
          </a:bodyPr>
          <a:lstStyle/>
          <a:p>
            <a:r>
              <a:rPr lang="en-US" sz="1600" i="1" dirty="0" smtClean="0"/>
              <a:t>Plan et al</a:t>
            </a:r>
            <a:r>
              <a:rPr lang="en-US" sz="1600" dirty="0"/>
              <a:t>,</a:t>
            </a:r>
            <a:r>
              <a:rPr lang="en-US" sz="1600" dirty="0" smtClean="0"/>
              <a:t> 2010</a:t>
            </a:r>
            <a:endParaRPr lang="en-US" sz="1600" i="1" dirty="0"/>
          </a:p>
        </p:txBody>
      </p:sp>
      <p:sp>
        <p:nvSpPr>
          <p:cNvPr id="21" name="TextBox 20"/>
          <p:cNvSpPr txBox="1"/>
          <p:nvPr/>
        </p:nvSpPr>
        <p:spPr>
          <a:xfrm>
            <a:off x="3828121" y="2977"/>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2" name="Picture 2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959871" y="368152"/>
            <a:ext cx="955030" cy="583419"/>
          </a:xfrm>
          <a:prstGeom prst="rect">
            <a:avLst/>
          </a:prstGeom>
        </p:spPr>
      </p:pic>
      <p:sp>
        <p:nvSpPr>
          <p:cNvPr id="23" name="TextBox 22"/>
          <p:cNvSpPr txBox="1"/>
          <p:nvPr/>
        </p:nvSpPr>
        <p:spPr>
          <a:xfrm>
            <a:off x="6501930" y="5605046"/>
            <a:ext cx="2642070" cy="338554"/>
          </a:xfrm>
          <a:prstGeom prst="rect">
            <a:avLst/>
          </a:prstGeom>
          <a:noFill/>
        </p:spPr>
        <p:txBody>
          <a:bodyPr wrap="none" rtlCol="0">
            <a:spAutoFit/>
          </a:bodyPr>
          <a:lstStyle/>
          <a:p>
            <a:r>
              <a:rPr lang="en-US" sz="1600" dirty="0" err="1" smtClean="0"/>
              <a:t>Hirschgruben</a:t>
            </a:r>
            <a:r>
              <a:rPr lang="en-US" sz="1600" dirty="0" smtClean="0"/>
              <a:t> cave, </a:t>
            </a:r>
            <a:r>
              <a:rPr lang="en-US" sz="1600" dirty="0" err="1" smtClean="0"/>
              <a:t>Hochschwab</a:t>
            </a:r>
            <a:endParaRPr lang="en-US" sz="1600" dirty="0"/>
          </a:p>
        </p:txBody>
      </p:sp>
    </p:spTree>
    <p:extLst>
      <p:ext uri="{BB962C8B-B14F-4D97-AF65-F5344CB8AC3E}">
        <p14:creationId xmlns:p14="http://schemas.microsoft.com/office/powerpoint/2010/main" xmlns="" val="155314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250" fill="hold"/>
                                        <p:tgtEl>
                                          <p:spTgt spid="23"/>
                                        </p:tgtEl>
                                        <p:attrNameLst>
                                          <p:attrName>ppt_w</p:attrName>
                                        </p:attrNameLst>
                                      </p:cBhvr>
                                      <p:tavLst>
                                        <p:tav tm="0">
                                          <p:val>
                                            <p:fltVal val="0"/>
                                          </p:val>
                                        </p:tav>
                                        <p:tav tm="100000">
                                          <p:val>
                                            <p:strVal val="#ppt_w"/>
                                          </p:val>
                                        </p:tav>
                                      </p:tavLst>
                                    </p:anim>
                                    <p:anim calcmode="lin" valueType="num">
                                      <p:cBhvr>
                                        <p:cTn id="27" dur="250" fill="hold"/>
                                        <p:tgtEl>
                                          <p:spTgt spid="23"/>
                                        </p:tgtEl>
                                        <p:attrNameLst>
                                          <p:attrName>ppt_h</p:attrName>
                                        </p:attrNameLst>
                                      </p:cBhvr>
                                      <p:tavLst>
                                        <p:tav tm="0">
                                          <p:val>
                                            <p:fltVal val="0"/>
                                          </p:val>
                                        </p:tav>
                                        <p:tav tm="100000">
                                          <p:val>
                                            <p:strVal val="#ppt_h"/>
                                          </p:val>
                                        </p:tav>
                                      </p:tavLst>
                                    </p:anim>
                                    <p:animEffect transition="in" filter="fade">
                                      <p:cBhvr>
                                        <p:cTn id="2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893" y="5990391"/>
            <a:ext cx="9117107" cy="865833"/>
            <a:chOff x="26893" y="5990391"/>
            <a:chExt cx="9117107" cy="865833"/>
          </a:xfrm>
        </p:grpSpPr>
        <p:pic>
          <p:nvPicPr>
            <p:cNvPr id="6"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TextBox 13"/>
          <p:cNvSpPr txBox="1"/>
          <p:nvPr/>
        </p:nvSpPr>
        <p:spPr>
          <a:xfrm>
            <a:off x="6592213" y="4385846"/>
            <a:ext cx="2170787" cy="338554"/>
          </a:xfrm>
          <a:prstGeom prst="rect">
            <a:avLst/>
          </a:prstGeom>
          <a:noFill/>
        </p:spPr>
        <p:txBody>
          <a:bodyPr wrap="none" rtlCol="0">
            <a:spAutoFit/>
          </a:bodyPr>
          <a:lstStyle/>
          <a:p>
            <a:r>
              <a:rPr lang="en-US" sz="1600" dirty="0" smtClean="0"/>
              <a:t>Mammoth cave, </a:t>
            </a:r>
            <a:r>
              <a:rPr lang="en-US" sz="1600" dirty="0" err="1" smtClean="0"/>
              <a:t>Dachstein</a:t>
            </a:r>
            <a:endParaRPr lang="en-US" sz="1600" dirty="0"/>
          </a:p>
        </p:txBody>
      </p:sp>
      <p:pic>
        <p:nvPicPr>
          <p:cNvPr id="2" name="Picture 2" descr="I:\UVienna\EGU2014\images\new for GSA\PLAN1233.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881871" y="1437594"/>
            <a:ext cx="3918605" cy="293953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p:nvPr/>
        </p:nvGrpSpPr>
        <p:grpSpPr>
          <a:xfrm>
            <a:off x="4128246" y="5242560"/>
            <a:ext cx="457200" cy="457200"/>
            <a:chOff x="4356846" y="4648200"/>
            <a:chExt cx="457200" cy="457200"/>
          </a:xfrm>
        </p:grpSpPr>
        <p:sp>
          <p:nvSpPr>
            <p:cNvPr id="16" name="Flowchart: Connector 15"/>
            <p:cNvSpPr/>
            <p:nvPr/>
          </p:nvSpPr>
          <p:spPr>
            <a:xfrm>
              <a:off x="4356846" y="4648200"/>
              <a:ext cx="457200" cy="4572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4494006" y="4785360"/>
              <a:ext cx="182880" cy="18288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128246" y="5242560"/>
            <a:ext cx="457200" cy="457200"/>
            <a:chOff x="2962743" y="5029200"/>
            <a:chExt cx="457200" cy="457200"/>
          </a:xfrm>
        </p:grpSpPr>
        <p:sp>
          <p:nvSpPr>
            <p:cNvPr id="18" name="Flowchart: Connector 17"/>
            <p:cNvSpPr/>
            <p:nvPr/>
          </p:nvSpPr>
          <p:spPr>
            <a:xfrm>
              <a:off x="2962743" y="5029200"/>
              <a:ext cx="457200" cy="4572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3099903" y="5166360"/>
              <a:ext cx="182880" cy="18288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flipV="1">
            <a:off x="4737846" y="5242560"/>
            <a:ext cx="589289" cy="13716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10000"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21" name="Rectangle 20"/>
          <p:cNvSpPr/>
          <p:nvPr/>
        </p:nvSpPr>
        <p:spPr>
          <a:xfrm>
            <a:off x="457200" y="584199"/>
            <a:ext cx="6934372" cy="461665"/>
          </a:xfrm>
          <a:prstGeom prst="rect">
            <a:avLst/>
          </a:prstGeom>
        </p:spPr>
        <p:txBody>
          <a:bodyPr wrap="square">
            <a:spAutoFit/>
          </a:bodyPr>
          <a:lstStyle/>
          <a:p>
            <a:r>
              <a:rPr lang="en-US" sz="2400" dirty="0" err="1" smtClean="0"/>
              <a:t>Paleoseismologic</a:t>
            </a:r>
            <a:r>
              <a:rPr lang="en-US" sz="2400" dirty="0" smtClean="0"/>
              <a:t> and </a:t>
            </a:r>
            <a:r>
              <a:rPr lang="en-US" sz="2400" dirty="0" err="1" smtClean="0"/>
              <a:t>neotectonic</a:t>
            </a:r>
            <a:r>
              <a:rPr lang="en-US" sz="2400" dirty="0" smtClean="0"/>
              <a:t> studies in caves</a:t>
            </a:r>
            <a:endParaRPr lang="en-US" sz="2400" dirty="0"/>
          </a:p>
        </p:txBody>
      </p:sp>
      <p:pic>
        <p:nvPicPr>
          <p:cNvPr id="22" name="Picture 2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020718" y="368152"/>
            <a:ext cx="894183" cy="546248"/>
          </a:xfrm>
          <a:prstGeom prst="rect">
            <a:avLst/>
          </a:prstGeom>
        </p:spPr>
      </p:pic>
      <p:sp>
        <p:nvSpPr>
          <p:cNvPr id="23" name="TextBox 22"/>
          <p:cNvSpPr txBox="1"/>
          <p:nvPr/>
        </p:nvSpPr>
        <p:spPr>
          <a:xfrm>
            <a:off x="654316" y="4083981"/>
            <a:ext cx="2642070" cy="338554"/>
          </a:xfrm>
          <a:prstGeom prst="rect">
            <a:avLst/>
          </a:prstGeom>
          <a:noFill/>
        </p:spPr>
        <p:txBody>
          <a:bodyPr wrap="none" rtlCol="0">
            <a:spAutoFit/>
          </a:bodyPr>
          <a:lstStyle/>
          <a:p>
            <a:r>
              <a:rPr lang="en-US" sz="1600" dirty="0" err="1" smtClean="0"/>
              <a:t>Hirschgruben</a:t>
            </a:r>
            <a:r>
              <a:rPr lang="en-US" sz="1600" dirty="0" smtClean="0"/>
              <a:t> cave, </a:t>
            </a:r>
            <a:r>
              <a:rPr lang="en-US" sz="1600" dirty="0" err="1" smtClean="0"/>
              <a:t>Hochschwab</a:t>
            </a:r>
            <a:endParaRPr lang="en-US" sz="1600" dirty="0"/>
          </a:p>
        </p:txBody>
      </p:sp>
      <p:sp>
        <p:nvSpPr>
          <p:cNvPr id="15" name="Rectangle 14"/>
          <p:cNvSpPr/>
          <p:nvPr/>
        </p:nvSpPr>
        <p:spPr>
          <a:xfrm>
            <a:off x="832044" y="4630436"/>
            <a:ext cx="2901756" cy="369332"/>
          </a:xfrm>
          <a:prstGeom prst="rect">
            <a:avLst/>
          </a:prstGeom>
        </p:spPr>
        <p:txBody>
          <a:bodyPr wrap="none">
            <a:spAutoFit/>
          </a:bodyPr>
          <a:lstStyle/>
          <a:p>
            <a:r>
              <a:rPr lang="en-GB" altLang="de-DE" b="1" dirty="0" smtClean="0">
                <a:solidFill>
                  <a:schemeClr val="tx2">
                    <a:lumMod val="60000"/>
                    <a:lumOff val="40000"/>
                  </a:schemeClr>
                </a:solidFill>
                <a:effectLst>
                  <a:outerShdw blurRad="38100" dist="38100" dir="2700000" algn="tl">
                    <a:srgbClr val="000000">
                      <a:alpha val="43137"/>
                    </a:srgbClr>
                  </a:outerShdw>
                </a:effectLst>
              </a:rPr>
              <a:t>length </a:t>
            </a:r>
            <a:r>
              <a:rPr lang="en-GB" altLang="de-DE" b="1" dirty="0">
                <a:solidFill>
                  <a:schemeClr val="tx2">
                    <a:lumMod val="60000"/>
                    <a:lumOff val="40000"/>
                  </a:schemeClr>
                </a:solidFill>
                <a:effectLst>
                  <a:outerShdw blurRad="38100" dist="38100" dir="2700000" algn="tl">
                    <a:srgbClr val="000000">
                      <a:alpha val="43137"/>
                    </a:srgbClr>
                  </a:outerShdw>
                </a:effectLst>
              </a:rPr>
              <a:t>of </a:t>
            </a:r>
            <a:r>
              <a:rPr lang="en-GB" altLang="de-DE" b="1" dirty="0" smtClean="0">
                <a:solidFill>
                  <a:schemeClr val="tx2">
                    <a:lumMod val="60000"/>
                    <a:lumOff val="40000"/>
                  </a:schemeClr>
                </a:solidFill>
                <a:effectLst>
                  <a:outerShdw blurRad="38100" dist="38100" dir="2700000" algn="tl">
                    <a:srgbClr val="000000">
                      <a:alpha val="43137"/>
                    </a:srgbClr>
                  </a:outerShdw>
                </a:effectLst>
              </a:rPr>
              <a:t>displacement: 0.3 </a:t>
            </a:r>
            <a:r>
              <a:rPr lang="en-GB" altLang="de-DE" b="1" dirty="0">
                <a:solidFill>
                  <a:schemeClr val="tx2">
                    <a:lumMod val="60000"/>
                    <a:lumOff val="40000"/>
                  </a:schemeClr>
                </a:solidFill>
                <a:effectLst>
                  <a:outerShdw blurRad="38100" dist="38100" dir="2700000" algn="tl">
                    <a:srgbClr val="000000">
                      <a:alpha val="43137"/>
                    </a:srgbClr>
                  </a:outerShdw>
                </a:effectLst>
              </a:rPr>
              <a:t>m </a:t>
            </a:r>
            <a:endParaRPr lang="en-US" b="1" dirty="0">
              <a:solidFill>
                <a:schemeClr val="tx2">
                  <a:lumMod val="60000"/>
                  <a:lumOff val="40000"/>
                </a:schemeClr>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11" cstate="print">
            <a:extLst>
              <a:ext uri="{28A0092B-C50C-407E-A947-70E740481C1C}">
                <a14:useLocalDpi xmlns:a14="http://schemas.microsoft.com/office/drawing/2010/main" xmlns="" val="0"/>
              </a:ext>
            </a:extLst>
          </a:blip>
          <a:srcRect t="4883" b="21333"/>
          <a:stretch/>
        </p:blipFill>
        <p:spPr>
          <a:xfrm>
            <a:off x="381001" y="1652165"/>
            <a:ext cx="4363710" cy="2414813"/>
          </a:xfrm>
          <a:prstGeom prst="rect">
            <a:avLst/>
          </a:prstGeom>
        </p:spPr>
      </p:pic>
      <p:sp>
        <p:nvSpPr>
          <p:cNvPr id="24" name="Down Arrow 23"/>
          <p:cNvSpPr/>
          <p:nvPr/>
        </p:nvSpPr>
        <p:spPr>
          <a:xfrm rot="4216226">
            <a:off x="1625010" y="2168083"/>
            <a:ext cx="255179" cy="489204"/>
          </a:xfrm>
          <a:prstGeom prst="down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4216226" flipH="1" flipV="1">
            <a:off x="526727" y="2472671"/>
            <a:ext cx="255179" cy="489204"/>
          </a:xfrm>
          <a:prstGeom prst="down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rot="9616226">
            <a:off x="3867043" y="3506951"/>
            <a:ext cx="255179" cy="489204"/>
          </a:xfrm>
          <a:prstGeom prst="downArrow">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22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ppt_w</p:attrName>
                                        </p:attrNameLst>
                                      </p:cBhvr>
                                      <p:tavLst>
                                        <p:tav tm="0">
                                          <p:val>
                                            <p:fltVal val="0"/>
                                          </p:val>
                                        </p:tav>
                                        <p:tav tm="100000">
                                          <p:val>
                                            <p:strVal val="#ppt_w"/>
                                          </p:val>
                                        </p:tav>
                                      </p:tavLst>
                                    </p:anim>
                                    <p:anim calcmode="lin" valueType="num">
                                      <p:cBhvr>
                                        <p:cTn id="13" dur="250" fill="hold"/>
                                        <p:tgtEl>
                                          <p:spTgt spid="23"/>
                                        </p:tgtEl>
                                        <p:attrNameLst>
                                          <p:attrName>ppt_h</p:attrName>
                                        </p:attrNameLst>
                                      </p:cBhvr>
                                      <p:tavLst>
                                        <p:tav tm="0">
                                          <p:val>
                                            <p:fltVal val="0"/>
                                          </p:val>
                                        </p:tav>
                                        <p:tav tm="100000">
                                          <p:val>
                                            <p:strVal val="#ppt_h"/>
                                          </p:val>
                                        </p:tav>
                                      </p:tavLst>
                                    </p:anim>
                                    <p:animEffect transition="in" filter="fade">
                                      <p:cBhvr>
                                        <p:cTn id="14" dur="250"/>
                                        <p:tgtEl>
                                          <p:spTgt spid="23"/>
                                        </p:tgtEl>
                                      </p:cBhvr>
                                    </p:animEffect>
                                  </p:childTnLst>
                                </p:cTn>
                              </p:par>
                            </p:childTnLst>
                          </p:cTn>
                        </p:par>
                        <p:par>
                          <p:cTn id="15" fill="hold">
                            <p:stCondLst>
                              <p:cond delay="250"/>
                            </p:stCondLst>
                            <p:childTnLst>
                              <p:par>
                                <p:cTn id="16" presetID="53" presetClass="entr" presetSubtype="16"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250" fill="hold"/>
                                        <p:tgtEl>
                                          <p:spTgt spid="27"/>
                                        </p:tgtEl>
                                        <p:attrNameLst>
                                          <p:attrName>ppt_w</p:attrName>
                                        </p:attrNameLst>
                                      </p:cBhvr>
                                      <p:tavLst>
                                        <p:tav tm="0">
                                          <p:val>
                                            <p:fltVal val="0"/>
                                          </p:val>
                                        </p:tav>
                                        <p:tav tm="100000">
                                          <p:val>
                                            <p:strVal val="#ppt_w"/>
                                          </p:val>
                                        </p:tav>
                                      </p:tavLst>
                                    </p:anim>
                                    <p:anim calcmode="lin" valueType="num">
                                      <p:cBhvr>
                                        <p:cTn id="19" dur="250" fill="hold"/>
                                        <p:tgtEl>
                                          <p:spTgt spid="27"/>
                                        </p:tgtEl>
                                        <p:attrNameLst>
                                          <p:attrName>ppt_h</p:attrName>
                                        </p:attrNameLst>
                                      </p:cBhvr>
                                      <p:tavLst>
                                        <p:tav tm="0">
                                          <p:val>
                                            <p:fltVal val="0"/>
                                          </p:val>
                                        </p:tav>
                                        <p:tav tm="100000">
                                          <p:val>
                                            <p:strVal val="#ppt_h"/>
                                          </p:val>
                                        </p:tav>
                                      </p:tavLst>
                                    </p:anim>
                                    <p:animEffect transition="in" filter="fade">
                                      <p:cBhvr>
                                        <p:cTn id="20" dur="250"/>
                                        <p:tgtEl>
                                          <p:spTgt spid="27"/>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250" fill="hold"/>
                                        <p:tgtEl>
                                          <p:spTgt spid="24"/>
                                        </p:tgtEl>
                                        <p:attrNameLst>
                                          <p:attrName>ppt_w</p:attrName>
                                        </p:attrNameLst>
                                      </p:cBhvr>
                                      <p:tavLst>
                                        <p:tav tm="0">
                                          <p:val>
                                            <p:fltVal val="0"/>
                                          </p:val>
                                        </p:tav>
                                        <p:tav tm="100000">
                                          <p:val>
                                            <p:strVal val="#ppt_w"/>
                                          </p:val>
                                        </p:tav>
                                      </p:tavLst>
                                    </p:anim>
                                    <p:anim calcmode="lin" valueType="num">
                                      <p:cBhvr>
                                        <p:cTn id="25" dur="250" fill="hold"/>
                                        <p:tgtEl>
                                          <p:spTgt spid="24"/>
                                        </p:tgtEl>
                                        <p:attrNameLst>
                                          <p:attrName>ppt_h</p:attrName>
                                        </p:attrNameLst>
                                      </p:cBhvr>
                                      <p:tavLst>
                                        <p:tav tm="0">
                                          <p:val>
                                            <p:fltVal val="0"/>
                                          </p:val>
                                        </p:tav>
                                        <p:tav tm="100000">
                                          <p:val>
                                            <p:strVal val="#ppt_h"/>
                                          </p:val>
                                        </p:tav>
                                      </p:tavLst>
                                    </p:anim>
                                    <p:animEffect transition="in" filter="fade">
                                      <p:cBhvr>
                                        <p:cTn id="26" dur="25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50" fill="hold"/>
                                        <p:tgtEl>
                                          <p:spTgt spid="15"/>
                                        </p:tgtEl>
                                        <p:attrNameLst>
                                          <p:attrName>ppt_w</p:attrName>
                                        </p:attrNameLst>
                                      </p:cBhvr>
                                      <p:tavLst>
                                        <p:tav tm="0">
                                          <p:val>
                                            <p:fltVal val="0"/>
                                          </p:val>
                                        </p:tav>
                                        <p:tav tm="100000">
                                          <p:val>
                                            <p:strVal val="#ppt_w"/>
                                          </p:val>
                                        </p:tav>
                                      </p:tavLst>
                                    </p:anim>
                                    <p:anim calcmode="lin" valueType="num">
                                      <p:cBhvr>
                                        <p:cTn id="30" dur="250" fill="hold"/>
                                        <p:tgtEl>
                                          <p:spTgt spid="15"/>
                                        </p:tgtEl>
                                        <p:attrNameLst>
                                          <p:attrName>ppt_h</p:attrName>
                                        </p:attrNameLst>
                                      </p:cBhvr>
                                      <p:tavLst>
                                        <p:tav tm="0">
                                          <p:val>
                                            <p:fltVal val="0"/>
                                          </p:val>
                                        </p:tav>
                                        <p:tav tm="100000">
                                          <p:val>
                                            <p:strVal val="#ppt_h"/>
                                          </p:val>
                                        </p:tav>
                                      </p:tavLst>
                                    </p:anim>
                                    <p:animEffect transition="in" filter="fade">
                                      <p:cBhvr>
                                        <p:cTn id="31" dur="25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250" fill="hold"/>
                                        <p:tgtEl>
                                          <p:spTgt spid="28"/>
                                        </p:tgtEl>
                                        <p:attrNameLst>
                                          <p:attrName>ppt_w</p:attrName>
                                        </p:attrNameLst>
                                      </p:cBhvr>
                                      <p:tavLst>
                                        <p:tav tm="0">
                                          <p:val>
                                            <p:fltVal val="0"/>
                                          </p:val>
                                        </p:tav>
                                        <p:tav tm="100000">
                                          <p:val>
                                            <p:strVal val="#ppt_w"/>
                                          </p:val>
                                        </p:tav>
                                      </p:tavLst>
                                    </p:anim>
                                    <p:anim calcmode="lin" valueType="num">
                                      <p:cBhvr>
                                        <p:cTn id="37" dur="250" fill="hold"/>
                                        <p:tgtEl>
                                          <p:spTgt spid="28"/>
                                        </p:tgtEl>
                                        <p:attrNameLst>
                                          <p:attrName>ppt_h</p:attrName>
                                        </p:attrNameLst>
                                      </p:cBhvr>
                                      <p:tavLst>
                                        <p:tav tm="0">
                                          <p:val>
                                            <p:fltVal val="0"/>
                                          </p:val>
                                        </p:tav>
                                        <p:tav tm="100000">
                                          <p:val>
                                            <p:strVal val="#ppt_h"/>
                                          </p:val>
                                        </p:tav>
                                      </p:tavLst>
                                    </p:anim>
                                    <p:animEffect transition="in" filter="fade">
                                      <p:cBhvr>
                                        <p:cTn id="38" dur="25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250" fill="hold"/>
                                        <p:tgtEl>
                                          <p:spTgt spid="2"/>
                                        </p:tgtEl>
                                        <p:attrNameLst>
                                          <p:attrName>ppt_w</p:attrName>
                                        </p:attrNameLst>
                                      </p:cBhvr>
                                      <p:tavLst>
                                        <p:tav tm="0">
                                          <p:val>
                                            <p:fltVal val="0"/>
                                          </p:val>
                                        </p:tav>
                                        <p:tav tm="100000">
                                          <p:val>
                                            <p:strVal val="#ppt_w"/>
                                          </p:val>
                                        </p:tav>
                                      </p:tavLst>
                                    </p:anim>
                                    <p:anim calcmode="lin" valueType="num">
                                      <p:cBhvr>
                                        <p:cTn id="44" dur="250" fill="hold"/>
                                        <p:tgtEl>
                                          <p:spTgt spid="2"/>
                                        </p:tgtEl>
                                        <p:attrNameLst>
                                          <p:attrName>ppt_h</p:attrName>
                                        </p:attrNameLst>
                                      </p:cBhvr>
                                      <p:tavLst>
                                        <p:tav tm="0">
                                          <p:val>
                                            <p:fltVal val="0"/>
                                          </p:val>
                                        </p:tav>
                                        <p:tav tm="100000">
                                          <p:val>
                                            <p:strVal val="#ppt_h"/>
                                          </p:val>
                                        </p:tav>
                                      </p:tavLst>
                                    </p:anim>
                                    <p:animEffect transition="in" filter="fade">
                                      <p:cBhvr>
                                        <p:cTn id="45" dur="250"/>
                                        <p:tgtEl>
                                          <p:spTgt spid="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fltVal val="0"/>
                                          </p:val>
                                        </p:tav>
                                        <p:tav tm="100000">
                                          <p:val>
                                            <p:strVal val="#ppt_w"/>
                                          </p:val>
                                        </p:tav>
                                      </p:tavLst>
                                    </p:anim>
                                    <p:anim calcmode="lin" valueType="num">
                                      <p:cBhvr>
                                        <p:cTn id="49" dur="250" fill="hold"/>
                                        <p:tgtEl>
                                          <p:spTgt spid="14"/>
                                        </p:tgtEl>
                                        <p:attrNameLst>
                                          <p:attrName>ppt_h</p:attrName>
                                        </p:attrNameLst>
                                      </p:cBhvr>
                                      <p:tavLst>
                                        <p:tav tm="0">
                                          <p:val>
                                            <p:fltVal val="0"/>
                                          </p:val>
                                        </p:tav>
                                        <p:tav tm="100000">
                                          <p:val>
                                            <p:strVal val="#ppt_h"/>
                                          </p:val>
                                        </p:tav>
                                      </p:tavLst>
                                    </p:anim>
                                    <p:animEffect transition="in" filter="fade">
                                      <p:cBhvr>
                                        <p:cTn id="50" dur="25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 3.33333E-6 L 0.15 -0.05556 " pathEditMode="relative" rAng="0" ptsTypes="AA">
                                      <p:cBhvr>
                                        <p:cTn id="60" dur="1500" fill="hold"/>
                                        <p:tgtEl>
                                          <p:spTgt spid="12"/>
                                        </p:tgtEl>
                                        <p:attrNameLst>
                                          <p:attrName>ppt_x</p:attrName>
                                          <p:attrName>ppt_y</p:attrName>
                                        </p:attrNameLst>
                                      </p:cBhvr>
                                      <p:rCtr x="7500" y="-2778"/>
                                    </p:animMotion>
                                  </p:childTnLst>
                                </p:cTn>
                              </p:par>
                            </p:childTnLst>
                          </p:cTn>
                        </p:par>
                        <p:par>
                          <p:cTn id="61" fill="hold">
                            <p:stCondLst>
                              <p:cond delay="1500"/>
                            </p:stCondLst>
                            <p:childTnLst>
                              <p:par>
                                <p:cTn id="62" presetID="1" presetClass="entr" presetSubtype="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15" grpId="0"/>
      <p:bldP spid="24"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 y="-2377"/>
            <a:ext cx="8978854" cy="5992767"/>
          </a:xfrm>
          <a:prstGeom prst="rect">
            <a:avLst/>
          </a:prstGeom>
        </p:spPr>
      </p:pic>
      <p:grpSp>
        <p:nvGrpSpPr>
          <p:cNvPr id="10" name="Group 9"/>
          <p:cNvGrpSpPr/>
          <p:nvPr/>
        </p:nvGrpSpPr>
        <p:grpSpPr>
          <a:xfrm>
            <a:off x="26893" y="5990391"/>
            <a:ext cx="9117107" cy="865833"/>
            <a:chOff x="26893" y="5990391"/>
            <a:chExt cx="9117107" cy="865833"/>
          </a:xfrm>
        </p:grpSpPr>
        <p:pic>
          <p:nvPicPr>
            <p:cNvPr id="11"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6" descr="I:\UVienna\EGU2014\images\logo_univi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7" descr="I:\UVienna\EGU2014\images\logo-nhm.gif"/>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8" descr="I:\UVienna\EGU2014\images\LogoSPG.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9" descr="I:\UVienna\EGU2014\images\fwf.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I:\UVienna\EGU2014\images\new for GSA\gsa-logo_14C_transp.gif"/>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Rectangle 22"/>
          <p:cNvSpPr/>
          <p:nvPr/>
        </p:nvSpPr>
        <p:spPr>
          <a:xfrm>
            <a:off x="3764257" y="2020669"/>
            <a:ext cx="476412"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00B0F0"/>
                </a:solidFill>
                <a:effectLst>
                  <a:outerShdw blurRad="25400" algn="tl" rotWithShape="0">
                    <a:srgbClr val="000000">
                      <a:alpha val="43000"/>
                    </a:srgbClr>
                  </a:outerShdw>
                </a:effectLst>
              </a:rPr>
              <a:t>A</a:t>
            </a:r>
            <a:endParaRPr lang="en-US" sz="3600" b="1" cap="none" spc="150" dirty="0">
              <a:ln w="11430"/>
              <a:solidFill>
                <a:srgbClr val="00B0F0"/>
              </a:solidFill>
              <a:effectLst>
                <a:outerShdw blurRad="25400" algn="tl" rotWithShape="0">
                  <a:srgbClr val="000000">
                    <a:alpha val="43000"/>
                  </a:srgbClr>
                </a:outerShdw>
              </a:effectLst>
            </a:endParaRPr>
          </a:p>
        </p:txBody>
      </p:sp>
      <p:sp>
        <p:nvSpPr>
          <p:cNvPr id="24" name="TextBox 23"/>
          <p:cNvSpPr txBox="1"/>
          <p:nvPr/>
        </p:nvSpPr>
        <p:spPr>
          <a:xfrm>
            <a:off x="2678245" y="2526268"/>
            <a:ext cx="639919"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Alps</a:t>
            </a:r>
            <a:endParaRPr lang="en-US" sz="2000" b="1" dirty="0">
              <a:effectLst>
                <a:outerShdw blurRad="38100" dist="38100" dir="2700000" algn="tl">
                  <a:srgbClr val="000000">
                    <a:alpha val="43137"/>
                  </a:srgbClr>
                </a:outerShdw>
              </a:effectLst>
            </a:endParaRPr>
          </a:p>
        </p:txBody>
      </p:sp>
      <p:sp>
        <p:nvSpPr>
          <p:cNvPr id="25" name="TextBox 24"/>
          <p:cNvSpPr txBox="1"/>
          <p:nvPr/>
        </p:nvSpPr>
        <p:spPr>
          <a:xfrm>
            <a:off x="5292674" y="2131536"/>
            <a:ext cx="1399742"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Carpathians</a:t>
            </a:r>
            <a:endParaRPr lang="en-US" sz="2000" b="1" dirty="0">
              <a:effectLst>
                <a:outerShdw blurRad="38100" dist="38100" dir="2700000" algn="tl">
                  <a:srgbClr val="000000">
                    <a:alpha val="43137"/>
                  </a:srgbClr>
                </a:outerShdw>
              </a:effectLst>
            </a:endParaRPr>
          </a:p>
        </p:txBody>
      </p:sp>
      <p:sp>
        <p:nvSpPr>
          <p:cNvPr id="26" name="TextBox 25"/>
          <p:cNvSpPr txBox="1"/>
          <p:nvPr/>
        </p:nvSpPr>
        <p:spPr>
          <a:xfrm>
            <a:off x="4495800" y="2373411"/>
            <a:ext cx="1146468" cy="646331"/>
          </a:xfrm>
          <a:prstGeom prst="rect">
            <a:avLst/>
          </a:prstGeom>
          <a:noFill/>
        </p:spPr>
        <p:txBody>
          <a:bodyPr wrap="none" rtlCol="0">
            <a:spAutoFit/>
          </a:bodyPr>
          <a:lstStyle/>
          <a:p>
            <a:r>
              <a:rPr lang="en-US" dirty="0" err="1" smtClean="0">
                <a:ln>
                  <a:solidFill>
                    <a:srgbClr val="C00000"/>
                  </a:solidFill>
                </a:ln>
                <a:effectLst>
                  <a:outerShdw blurRad="38100" dist="38100" dir="2700000" algn="tl">
                    <a:srgbClr val="000000">
                      <a:alpha val="43137"/>
                    </a:srgbClr>
                  </a:outerShdw>
                </a:effectLst>
              </a:rPr>
              <a:t>Pannonian</a:t>
            </a:r>
            <a:r>
              <a:rPr lang="en-US" dirty="0" smtClean="0">
                <a:ln>
                  <a:solidFill>
                    <a:srgbClr val="C00000"/>
                  </a:solidFill>
                </a:ln>
                <a:effectLst>
                  <a:outerShdw blurRad="38100" dist="38100" dir="2700000" algn="tl">
                    <a:srgbClr val="000000">
                      <a:alpha val="43137"/>
                    </a:srgbClr>
                  </a:outerShdw>
                </a:effectLst>
              </a:rPr>
              <a:t> </a:t>
            </a:r>
          </a:p>
          <a:p>
            <a:pPr algn="ctr"/>
            <a:r>
              <a:rPr lang="en-US" dirty="0" smtClean="0">
                <a:ln>
                  <a:solidFill>
                    <a:srgbClr val="C00000"/>
                  </a:solidFill>
                </a:ln>
                <a:effectLst>
                  <a:outerShdw blurRad="38100" dist="38100" dir="2700000" algn="tl">
                    <a:srgbClr val="000000">
                      <a:alpha val="43137"/>
                    </a:srgbClr>
                  </a:outerShdw>
                </a:effectLst>
              </a:rPr>
              <a:t>basin</a:t>
            </a:r>
            <a:endParaRPr lang="en-US" dirty="0">
              <a:ln>
                <a:solidFill>
                  <a:srgbClr val="C00000"/>
                </a:solidFill>
              </a:ln>
              <a:effectLst>
                <a:outerShdw blurRad="38100" dist="38100" dir="2700000" algn="tl">
                  <a:srgbClr val="000000">
                    <a:alpha val="43137"/>
                  </a:srgbClr>
                </a:outerShdw>
              </a:effectLst>
            </a:endParaRPr>
          </a:p>
        </p:txBody>
      </p:sp>
      <p:sp>
        <p:nvSpPr>
          <p:cNvPr id="27" name="TextBox 26"/>
          <p:cNvSpPr txBox="1"/>
          <p:nvPr/>
        </p:nvSpPr>
        <p:spPr>
          <a:xfrm>
            <a:off x="4227969" y="1723360"/>
            <a:ext cx="825803" cy="646331"/>
          </a:xfrm>
          <a:prstGeom prst="rect">
            <a:avLst/>
          </a:prstGeom>
          <a:noFill/>
        </p:spPr>
        <p:txBody>
          <a:bodyPr wrap="none" rtlCol="0">
            <a:spAutoFit/>
          </a:bodyPr>
          <a:lstStyle/>
          <a:p>
            <a:r>
              <a:rPr lang="en-US" dirty="0" smtClean="0">
                <a:ln>
                  <a:solidFill>
                    <a:srgbClr val="C00000"/>
                  </a:solidFill>
                </a:ln>
                <a:effectLst>
                  <a:outerShdw blurRad="38100" dist="38100" dir="2700000" algn="tl">
                    <a:srgbClr val="000000">
                      <a:alpha val="43137"/>
                    </a:srgbClr>
                  </a:outerShdw>
                </a:effectLst>
              </a:rPr>
              <a:t>Vienna </a:t>
            </a:r>
          </a:p>
          <a:p>
            <a:pPr algn="ctr"/>
            <a:r>
              <a:rPr lang="en-US" dirty="0" smtClean="0">
                <a:ln>
                  <a:solidFill>
                    <a:srgbClr val="C00000"/>
                  </a:solidFill>
                </a:ln>
                <a:effectLst>
                  <a:outerShdw blurRad="38100" dist="38100" dir="2700000" algn="tl">
                    <a:srgbClr val="000000">
                      <a:alpha val="43137"/>
                    </a:srgbClr>
                  </a:outerShdw>
                </a:effectLst>
              </a:rPr>
              <a:t>basin</a:t>
            </a:r>
            <a:endParaRPr lang="en-US" dirty="0">
              <a:ln>
                <a:solidFill>
                  <a:srgbClr val="C00000"/>
                </a:solidFill>
              </a:ln>
              <a:effectLst>
                <a:outerShdw blurRad="38100" dist="38100" dir="2700000" algn="tl">
                  <a:srgbClr val="000000">
                    <a:alpha val="43137"/>
                  </a:srgbClr>
                </a:outerShdw>
              </a:effectLst>
            </a:endParaRPr>
          </a:p>
        </p:txBody>
      </p:sp>
      <p:sp>
        <p:nvSpPr>
          <p:cNvPr id="18" name="Rectangle 17"/>
          <p:cNvSpPr/>
          <p:nvPr/>
        </p:nvSpPr>
        <p:spPr>
          <a:xfrm>
            <a:off x="5791200" y="681593"/>
            <a:ext cx="2157366" cy="461665"/>
          </a:xfrm>
          <a:prstGeom prst="rect">
            <a:avLst/>
          </a:prstGeom>
          <a:solidFill>
            <a:schemeClr val="accent1">
              <a:lumMod val="75000"/>
            </a:schemeClr>
          </a:solidFill>
        </p:spPr>
        <p:txBody>
          <a:bodyPr wrap="square">
            <a:spAutoFit/>
          </a:bodyPr>
          <a:lstStyle/>
          <a:p>
            <a:r>
              <a:rPr lang="en-US" sz="2400" dirty="0" smtClean="0">
                <a:effectLst>
                  <a:outerShdw blurRad="38100" dist="38100" dir="2700000" algn="tl">
                    <a:srgbClr val="000000">
                      <a:alpha val="43137"/>
                    </a:srgbClr>
                  </a:outerShdw>
                </a:effectLst>
              </a:rPr>
              <a:t>Tectonic setting</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14569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893" y="5990391"/>
            <a:ext cx="9117107" cy="865833"/>
            <a:chOff x="26893" y="5990391"/>
            <a:chExt cx="9117107" cy="865833"/>
          </a:xfrm>
        </p:grpSpPr>
        <p:pic>
          <p:nvPicPr>
            <p:cNvPr id="11"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extBox 8"/>
          <p:cNvSpPr txBox="1"/>
          <p:nvPr/>
        </p:nvSpPr>
        <p:spPr>
          <a:xfrm>
            <a:off x="4585446" y="1459468"/>
            <a:ext cx="4138791" cy="369332"/>
          </a:xfrm>
          <a:prstGeom prst="rect">
            <a:avLst/>
          </a:prstGeom>
          <a:noFill/>
        </p:spPr>
        <p:txBody>
          <a:bodyPr wrap="square" rtlCol="0">
            <a:spAutoFit/>
          </a:bodyPr>
          <a:lstStyle/>
          <a:p>
            <a:r>
              <a:rPr lang="en-US" dirty="0" err="1" smtClean="0">
                <a:effectLst>
                  <a:outerShdw blurRad="38100" dist="38100" dir="2700000" algn="tl">
                    <a:srgbClr val="000000">
                      <a:alpha val="43137"/>
                    </a:srgbClr>
                  </a:outerShdw>
                </a:effectLst>
              </a:rPr>
              <a:t>Salzach</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Ennstal</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Mariazeller</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Puchberger</a:t>
            </a:r>
            <a:r>
              <a:rPr lang="en-US" dirty="0" smtClean="0">
                <a:effectLst>
                  <a:outerShdw blurRad="38100" dist="38100" dir="2700000" algn="tl">
                    <a:srgbClr val="000000">
                      <a:alpha val="43137"/>
                    </a:srgbClr>
                  </a:outerShdw>
                </a:effectLst>
              </a:rPr>
              <a:t> fault</a:t>
            </a:r>
            <a:endParaRPr lang="en-US" dirty="0">
              <a:effectLst>
                <a:outerShdw blurRad="38100" dist="38100" dir="2700000" algn="tl">
                  <a:srgbClr val="000000">
                    <a:alpha val="43137"/>
                  </a:srgbClr>
                </a:outerShdw>
              </a:effectLst>
            </a:endParaRPr>
          </a:p>
        </p:txBody>
      </p:sp>
      <p:pic>
        <p:nvPicPr>
          <p:cNvPr id="22" name="Picture 2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724212" y="1828800"/>
            <a:ext cx="7343588" cy="4080164"/>
          </a:xfrm>
          <a:prstGeom prst="rect">
            <a:avLst/>
          </a:prstGeom>
          <a:solidFill>
            <a:schemeClr val="tx1">
              <a:alpha val="85000"/>
            </a:schemeClr>
          </a:solidFill>
        </p:spPr>
      </p:pic>
      <p:pic>
        <p:nvPicPr>
          <p:cNvPr id="18" name="Picture 1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6200" y="76200"/>
            <a:ext cx="3886200" cy="2929665"/>
          </a:xfrm>
          <a:prstGeom prst="rect">
            <a:avLst/>
          </a:prstGeom>
        </p:spPr>
      </p:pic>
      <p:sp>
        <p:nvSpPr>
          <p:cNvPr id="17" name="TextBox 16"/>
          <p:cNvSpPr txBox="1"/>
          <p:nvPr/>
        </p:nvSpPr>
        <p:spPr>
          <a:xfrm>
            <a:off x="116881" y="3048000"/>
            <a:ext cx="1483320" cy="646331"/>
          </a:xfrm>
          <a:prstGeom prst="rect">
            <a:avLst/>
          </a:prstGeom>
          <a:noFill/>
        </p:spPr>
        <p:txBody>
          <a:bodyPr wrap="square" rtlCol="0">
            <a:spAutoFit/>
          </a:bodyPr>
          <a:lstStyle/>
          <a:p>
            <a:r>
              <a:rPr lang="en-US" sz="1200" dirty="0" smtClean="0"/>
              <a:t>After </a:t>
            </a:r>
            <a:r>
              <a:rPr lang="fr-FR" sz="1200" dirty="0" err="1" smtClean="0"/>
              <a:t>Chorowicz</a:t>
            </a:r>
            <a:r>
              <a:rPr lang="fr-FR" sz="1200" dirty="0" smtClean="0"/>
              <a:t>, </a:t>
            </a:r>
          </a:p>
          <a:p>
            <a:r>
              <a:rPr lang="fr-FR" sz="1200" dirty="0" err="1" smtClean="0"/>
              <a:t>Univ</a:t>
            </a:r>
            <a:r>
              <a:rPr lang="fr-FR" sz="1200" dirty="0" smtClean="0"/>
              <a:t>. Pierre </a:t>
            </a:r>
            <a:r>
              <a:rPr lang="fr-FR" sz="1200" dirty="0"/>
              <a:t>et </a:t>
            </a:r>
            <a:endParaRPr lang="fr-FR" sz="1200" dirty="0" smtClean="0"/>
          </a:p>
          <a:p>
            <a:r>
              <a:rPr lang="fr-FR" sz="1200" dirty="0" smtClean="0"/>
              <a:t>Marie </a:t>
            </a:r>
            <a:r>
              <a:rPr lang="fr-FR" sz="1200" dirty="0"/>
              <a:t>Curie</a:t>
            </a:r>
            <a:endParaRPr lang="en-US" sz="1200" i="1" dirty="0"/>
          </a:p>
        </p:txBody>
      </p:sp>
      <p:sp>
        <p:nvSpPr>
          <p:cNvPr id="19" name="TextBox 18"/>
          <p:cNvSpPr txBox="1"/>
          <p:nvPr/>
        </p:nvSpPr>
        <p:spPr>
          <a:xfrm>
            <a:off x="3828121" y="0"/>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sp>
        <p:nvSpPr>
          <p:cNvPr id="20" name="Rectangle 19"/>
          <p:cNvSpPr/>
          <p:nvPr/>
        </p:nvSpPr>
        <p:spPr>
          <a:xfrm>
            <a:off x="5791200" y="681593"/>
            <a:ext cx="2157366" cy="461665"/>
          </a:xfrm>
          <a:prstGeom prst="rect">
            <a:avLst/>
          </a:prstGeom>
          <a:solidFill>
            <a:schemeClr val="accent1">
              <a:lumMod val="75000"/>
            </a:schemeClr>
          </a:solidFill>
        </p:spPr>
        <p:txBody>
          <a:bodyPr wrap="square">
            <a:spAutoFit/>
          </a:bodyPr>
          <a:lstStyle/>
          <a:p>
            <a:r>
              <a:rPr lang="en-US" sz="2400" dirty="0" smtClean="0">
                <a:effectLst>
                  <a:outerShdw blurRad="38100" dist="38100" dir="2700000" algn="tl">
                    <a:srgbClr val="000000">
                      <a:alpha val="43137"/>
                    </a:srgbClr>
                  </a:outerShdw>
                </a:effectLst>
              </a:rPr>
              <a:t>Tectonic setting</a:t>
            </a:r>
            <a:endParaRPr lang="en-US" sz="2400" dirty="0">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262482" y="4724400"/>
            <a:ext cx="490118" cy="685800"/>
          </a:xfrm>
          <a:prstGeom prst="rect">
            <a:avLst/>
          </a:prstGeom>
        </p:spPr>
      </p:pic>
      <p:sp>
        <p:nvSpPr>
          <p:cNvPr id="4" name="Freeform 3"/>
          <p:cNvSpPr/>
          <p:nvPr/>
        </p:nvSpPr>
        <p:spPr>
          <a:xfrm>
            <a:off x="6683829" y="3526971"/>
            <a:ext cx="1110342" cy="555172"/>
          </a:xfrm>
          <a:custGeom>
            <a:avLst/>
            <a:gdLst>
              <a:gd name="connsiteX0" fmla="*/ 0 w 1110342"/>
              <a:gd name="connsiteY0" fmla="*/ 555172 h 555172"/>
              <a:gd name="connsiteX1" fmla="*/ 163285 w 1110342"/>
              <a:gd name="connsiteY1" fmla="*/ 522515 h 555172"/>
              <a:gd name="connsiteX2" fmla="*/ 206828 w 1110342"/>
              <a:gd name="connsiteY2" fmla="*/ 468086 h 555172"/>
              <a:gd name="connsiteX3" fmla="*/ 228600 w 1110342"/>
              <a:gd name="connsiteY3" fmla="*/ 435429 h 555172"/>
              <a:gd name="connsiteX4" fmla="*/ 304800 w 1110342"/>
              <a:gd name="connsiteY4" fmla="*/ 381000 h 555172"/>
              <a:gd name="connsiteX5" fmla="*/ 337457 w 1110342"/>
              <a:gd name="connsiteY5" fmla="*/ 370115 h 555172"/>
              <a:gd name="connsiteX6" fmla="*/ 359228 w 1110342"/>
              <a:gd name="connsiteY6" fmla="*/ 348343 h 555172"/>
              <a:gd name="connsiteX7" fmla="*/ 478971 w 1110342"/>
              <a:gd name="connsiteY7" fmla="*/ 293915 h 555172"/>
              <a:gd name="connsiteX8" fmla="*/ 544285 w 1110342"/>
              <a:gd name="connsiteY8" fmla="*/ 250372 h 555172"/>
              <a:gd name="connsiteX9" fmla="*/ 566057 w 1110342"/>
              <a:gd name="connsiteY9" fmla="*/ 228600 h 555172"/>
              <a:gd name="connsiteX10" fmla="*/ 609600 w 1110342"/>
              <a:gd name="connsiteY10" fmla="*/ 217715 h 555172"/>
              <a:gd name="connsiteX11" fmla="*/ 653142 w 1110342"/>
              <a:gd name="connsiteY11" fmla="*/ 195943 h 555172"/>
              <a:gd name="connsiteX12" fmla="*/ 718457 w 1110342"/>
              <a:gd name="connsiteY12" fmla="*/ 174172 h 555172"/>
              <a:gd name="connsiteX13" fmla="*/ 783771 w 1110342"/>
              <a:gd name="connsiteY13" fmla="*/ 141515 h 555172"/>
              <a:gd name="connsiteX14" fmla="*/ 827314 w 1110342"/>
              <a:gd name="connsiteY14" fmla="*/ 108858 h 555172"/>
              <a:gd name="connsiteX15" fmla="*/ 870857 w 1110342"/>
              <a:gd name="connsiteY15" fmla="*/ 97972 h 555172"/>
              <a:gd name="connsiteX16" fmla="*/ 947057 w 1110342"/>
              <a:gd name="connsiteY16" fmla="*/ 65315 h 555172"/>
              <a:gd name="connsiteX17" fmla="*/ 1034142 w 1110342"/>
              <a:gd name="connsiteY17" fmla="*/ 54429 h 555172"/>
              <a:gd name="connsiteX18" fmla="*/ 1055914 w 1110342"/>
              <a:gd name="connsiteY18" fmla="*/ 32658 h 555172"/>
              <a:gd name="connsiteX19" fmla="*/ 1110342 w 1110342"/>
              <a:gd name="connsiteY19" fmla="*/ 0 h 55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342" h="555172">
                <a:moveTo>
                  <a:pt x="0" y="555172"/>
                </a:moveTo>
                <a:cubicBezTo>
                  <a:pt x="141946" y="531514"/>
                  <a:pt x="88750" y="547359"/>
                  <a:pt x="163285" y="522515"/>
                </a:cubicBezTo>
                <a:cubicBezTo>
                  <a:pt x="230297" y="422000"/>
                  <a:pt x="144783" y="545643"/>
                  <a:pt x="206828" y="468086"/>
                </a:cubicBezTo>
                <a:cubicBezTo>
                  <a:pt x="215001" y="457870"/>
                  <a:pt x="219349" y="444680"/>
                  <a:pt x="228600" y="435429"/>
                </a:cubicBezTo>
                <a:cubicBezTo>
                  <a:pt x="233532" y="430497"/>
                  <a:pt x="292437" y="387181"/>
                  <a:pt x="304800" y="381000"/>
                </a:cubicBezTo>
                <a:cubicBezTo>
                  <a:pt x="315063" y="375869"/>
                  <a:pt x="326571" y="373743"/>
                  <a:pt x="337457" y="370115"/>
                </a:cubicBezTo>
                <a:cubicBezTo>
                  <a:pt x="344714" y="362858"/>
                  <a:pt x="350427" y="353623"/>
                  <a:pt x="359228" y="348343"/>
                </a:cubicBezTo>
                <a:cubicBezTo>
                  <a:pt x="420072" y="311836"/>
                  <a:pt x="428430" y="310761"/>
                  <a:pt x="478971" y="293915"/>
                </a:cubicBezTo>
                <a:cubicBezTo>
                  <a:pt x="500742" y="279401"/>
                  <a:pt x="525783" y="268874"/>
                  <a:pt x="544285" y="250372"/>
                </a:cubicBezTo>
                <a:cubicBezTo>
                  <a:pt x="551542" y="243115"/>
                  <a:pt x="556877" y="233190"/>
                  <a:pt x="566057" y="228600"/>
                </a:cubicBezTo>
                <a:cubicBezTo>
                  <a:pt x="579439" y="221909"/>
                  <a:pt x="595086" y="221343"/>
                  <a:pt x="609600" y="217715"/>
                </a:cubicBezTo>
                <a:cubicBezTo>
                  <a:pt x="624114" y="210458"/>
                  <a:pt x="638075" y="201970"/>
                  <a:pt x="653142" y="195943"/>
                </a:cubicBezTo>
                <a:cubicBezTo>
                  <a:pt x="674450" y="187420"/>
                  <a:pt x="718457" y="174172"/>
                  <a:pt x="718457" y="174172"/>
                </a:cubicBezTo>
                <a:cubicBezTo>
                  <a:pt x="769155" y="123471"/>
                  <a:pt x="703524" y="181638"/>
                  <a:pt x="783771" y="141515"/>
                </a:cubicBezTo>
                <a:cubicBezTo>
                  <a:pt x="799999" y="133401"/>
                  <a:pt x="811087" y="116972"/>
                  <a:pt x="827314" y="108858"/>
                </a:cubicBezTo>
                <a:cubicBezTo>
                  <a:pt x="840696" y="102167"/>
                  <a:pt x="856849" y="103225"/>
                  <a:pt x="870857" y="97972"/>
                </a:cubicBezTo>
                <a:cubicBezTo>
                  <a:pt x="906187" y="84723"/>
                  <a:pt x="912069" y="71676"/>
                  <a:pt x="947057" y="65315"/>
                </a:cubicBezTo>
                <a:cubicBezTo>
                  <a:pt x="975839" y="60082"/>
                  <a:pt x="1005114" y="58058"/>
                  <a:pt x="1034142" y="54429"/>
                </a:cubicBezTo>
                <a:cubicBezTo>
                  <a:pt x="1041399" y="47172"/>
                  <a:pt x="1047900" y="39069"/>
                  <a:pt x="1055914" y="32658"/>
                </a:cubicBezTo>
                <a:cubicBezTo>
                  <a:pt x="1077809" y="15142"/>
                  <a:pt x="1087730" y="11306"/>
                  <a:pt x="1110342" y="0"/>
                </a:cubicBezTo>
              </a:path>
            </a:pathLst>
          </a:cu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717483" y="3692098"/>
            <a:ext cx="304800" cy="304800"/>
          </a:xfrm>
          <a:prstGeom prst="rect">
            <a:avLst/>
          </a:prstGeom>
        </p:spPr>
      </p:pic>
      <p:sp>
        <p:nvSpPr>
          <p:cNvPr id="23" name="Rectangle 22"/>
          <p:cNvSpPr/>
          <p:nvPr/>
        </p:nvSpPr>
        <p:spPr>
          <a:xfrm>
            <a:off x="266722" y="681593"/>
            <a:ext cx="2318263" cy="584775"/>
          </a:xfrm>
          <a:prstGeom prst="rect">
            <a:avLst/>
          </a:prstGeom>
          <a:noFill/>
        </p:spPr>
        <p:txBody>
          <a:bodyPr wrap="none" lIns="91440" tIns="45720" rIns="91440" bIns="45720">
            <a:spAutoFit/>
          </a:bodyPr>
          <a:lstStyle/>
          <a:p>
            <a:pPr algn="ctr"/>
            <a:r>
              <a:rPr lang="en-US" sz="3200" b="1" cap="none" spc="0" dirty="0" smtClean="0">
                <a:ln w="10541" cmpd="sng">
                  <a:noFill/>
                  <a:prstDash val="solid"/>
                </a:ln>
                <a:solidFill>
                  <a:srgbClr val="CC9900"/>
                </a:solidFill>
                <a:effectLst/>
              </a:rPr>
              <a:t>Earthquakes!</a:t>
            </a:r>
            <a:endParaRPr lang="en-US" sz="2400" b="1" cap="none" spc="0" dirty="0">
              <a:ln w="10541" cmpd="sng">
                <a:noFill/>
                <a:prstDash val="solid"/>
              </a:ln>
              <a:solidFill>
                <a:srgbClr val="CC9900"/>
              </a:solidFill>
              <a:effectLst/>
            </a:endParaRPr>
          </a:p>
        </p:txBody>
      </p:sp>
    </p:spTree>
    <p:extLst>
      <p:ext uri="{BB962C8B-B14F-4D97-AF65-F5344CB8AC3E}">
        <p14:creationId xmlns:p14="http://schemas.microsoft.com/office/powerpoint/2010/main" xmlns="" val="74403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290">
                                          <p:stCondLst>
                                            <p:cond delay="0"/>
                                          </p:stCondLst>
                                        </p:cTn>
                                        <p:tgtEl>
                                          <p:spTgt spid="2"/>
                                        </p:tgtEl>
                                      </p:cBhvr>
                                    </p:animEffect>
                                    <p:anim calcmode="lin" valueType="num">
                                      <p:cBhvr>
                                        <p:cTn id="47"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52" dur="13">
                                          <p:stCondLst>
                                            <p:cond delay="325"/>
                                          </p:stCondLst>
                                        </p:cTn>
                                        <p:tgtEl>
                                          <p:spTgt spid="2"/>
                                        </p:tgtEl>
                                      </p:cBhvr>
                                      <p:to x="100000" y="60000"/>
                                    </p:animScale>
                                    <p:animScale>
                                      <p:cBhvr>
                                        <p:cTn id="53" dur="83" decel="50000">
                                          <p:stCondLst>
                                            <p:cond delay="338"/>
                                          </p:stCondLst>
                                        </p:cTn>
                                        <p:tgtEl>
                                          <p:spTgt spid="2"/>
                                        </p:tgtEl>
                                      </p:cBhvr>
                                      <p:to x="100000" y="100000"/>
                                    </p:animScale>
                                    <p:animScale>
                                      <p:cBhvr>
                                        <p:cTn id="54" dur="13">
                                          <p:stCondLst>
                                            <p:cond delay="656"/>
                                          </p:stCondLst>
                                        </p:cTn>
                                        <p:tgtEl>
                                          <p:spTgt spid="2"/>
                                        </p:tgtEl>
                                      </p:cBhvr>
                                      <p:to x="100000" y="80000"/>
                                    </p:animScale>
                                    <p:animScale>
                                      <p:cBhvr>
                                        <p:cTn id="55" dur="83" decel="50000">
                                          <p:stCondLst>
                                            <p:cond delay="669"/>
                                          </p:stCondLst>
                                        </p:cTn>
                                        <p:tgtEl>
                                          <p:spTgt spid="2"/>
                                        </p:tgtEl>
                                      </p:cBhvr>
                                      <p:to x="100000" y="100000"/>
                                    </p:animScale>
                                    <p:animScale>
                                      <p:cBhvr>
                                        <p:cTn id="56" dur="13">
                                          <p:stCondLst>
                                            <p:cond delay="821"/>
                                          </p:stCondLst>
                                        </p:cTn>
                                        <p:tgtEl>
                                          <p:spTgt spid="2"/>
                                        </p:tgtEl>
                                      </p:cBhvr>
                                      <p:to x="100000" y="90000"/>
                                    </p:animScale>
                                    <p:animScale>
                                      <p:cBhvr>
                                        <p:cTn id="57" dur="83" decel="50000">
                                          <p:stCondLst>
                                            <p:cond delay="834"/>
                                          </p:stCondLst>
                                        </p:cTn>
                                        <p:tgtEl>
                                          <p:spTgt spid="2"/>
                                        </p:tgtEl>
                                      </p:cBhvr>
                                      <p:to x="100000" y="100000"/>
                                    </p:animScale>
                                    <p:animScale>
                                      <p:cBhvr>
                                        <p:cTn id="58" dur="13">
                                          <p:stCondLst>
                                            <p:cond delay="904"/>
                                          </p:stCondLst>
                                        </p:cTn>
                                        <p:tgtEl>
                                          <p:spTgt spid="2"/>
                                        </p:tgtEl>
                                      </p:cBhvr>
                                      <p:to x="100000" y="95000"/>
                                    </p:animScale>
                                    <p:animScale>
                                      <p:cBhvr>
                                        <p:cTn id="59"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7" grpId="1"/>
      <p:bldP spid="4"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33400"/>
            <a:ext cx="6934372" cy="461665"/>
          </a:xfrm>
          <a:prstGeom prst="rect">
            <a:avLst/>
          </a:prstGeom>
        </p:spPr>
        <p:txBody>
          <a:bodyPr wrap="square">
            <a:spAutoFit/>
          </a:bodyPr>
          <a:lstStyle/>
          <a:p>
            <a:r>
              <a:rPr lang="en-US" sz="2400" dirty="0" err="1" smtClean="0"/>
              <a:t>Paleoseismologic</a:t>
            </a:r>
            <a:r>
              <a:rPr lang="en-US" sz="2400" dirty="0" smtClean="0"/>
              <a:t> and </a:t>
            </a:r>
            <a:r>
              <a:rPr lang="en-US" sz="2400" dirty="0" err="1" smtClean="0"/>
              <a:t>neotectonic</a:t>
            </a:r>
            <a:r>
              <a:rPr lang="en-US" sz="2400" dirty="0" smtClean="0"/>
              <a:t> studies in caves</a:t>
            </a:r>
            <a:endParaRPr lang="en-US" sz="2400" dirty="0"/>
          </a:p>
        </p:txBody>
      </p:sp>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3079" name="Picture 7"/>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3079" t="2490" r="4469" b="2043"/>
          <a:stretch/>
        </p:blipFill>
        <p:spPr bwMode="auto">
          <a:xfrm>
            <a:off x="7010400" y="1769245"/>
            <a:ext cx="1892748" cy="23393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r="37785"/>
          <a:stretch/>
        </p:blipFill>
        <p:spPr bwMode="auto">
          <a:xfrm>
            <a:off x="516889" y="1219200"/>
            <a:ext cx="4456354" cy="2419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34684" r="33656"/>
          <a:stretch/>
        </p:blipFill>
        <p:spPr bwMode="auto">
          <a:xfrm>
            <a:off x="2313401" y="3851392"/>
            <a:ext cx="1110716"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68298"/>
          <a:stretch/>
        </p:blipFill>
        <p:spPr bwMode="auto">
          <a:xfrm>
            <a:off x="3498637" y="3857488"/>
            <a:ext cx="1112209"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r="68180"/>
          <a:stretch/>
        </p:blipFill>
        <p:spPr bwMode="auto">
          <a:xfrm>
            <a:off x="1132411" y="3857488"/>
            <a:ext cx="1116360" cy="182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7750670" y="5638800"/>
            <a:ext cx="1393330" cy="338554"/>
          </a:xfrm>
          <a:prstGeom prst="rect">
            <a:avLst/>
          </a:prstGeom>
          <a:noFill/>
        </p:spPr>
        <p:txBody>
          <a:bodyPr wrap="none" rtlCol="0">
            <a:spAutoFit/>
          </a:bodyPr>
          <a:lstStyle/>
          <a:p>
            <a:r>
              <a:rPr lang="en-US" sz="1600" i="1" dirty="0" smtClean="0"/>
              <a:t>Plan et al. </a:t>
            </a:r>
            <a:r>
              <a:rPr lang="en-US" sz="1600" dirty="0" smtClean="0"/>
              <a:t>2010</a:t>
            </a:r>
            <a:endParaRPr lang="en-US" sz="1600" i="1" dirty="0"/>
          </a:p>
        </p:txBody>
      </p:sp>
      <p:sp>
        <p:nvSpPr>
          <p:cNvPr id="23" name="TextBox 2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4" name="Picture 2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901017" y="1215057"/>
            <a:ext cx="1109383" cy="677712"/>
          </a:xfrm>
          <a:prstGeom prst="rect">
            <a:avLst/>
          </a:prstGeom>
        </p:spPr>
      </p:pic>
      <p:sp>
        <p:nvSpPr>
          <p:cNvPr id="2" name="TextBox 1"/>
          <p:cNvSpPr txBox="1"/>
          <p:nvPr/>
        </p:nvSpPr>
        <p:spPr>
          <a:xfrm>
            <a:off x="4881401" y="4171723"/>
            <a:ext cx="2238112" cy="1200329"/>
          </a:xfrm>
          <a:prstGeom prst="rect">
            <a:avLst/>
          </a:prstGeom>
          <a:noFill/>
        </p:spPr>
        <p:txBody>
          <a:bodyPr wrap="none" rtlCol="0">
            <a:spAutoFit/>
          </a:bodyPr>
          <a:lstStyle/>
          <a:p>
            <a:pPr algn="ctr"/>
            <a:r>
              <a:rPr lang="en-US" sz="2400" b="1" dirty="0" smtClean="0">
                <a:ln>
                  <a:solidFill>
                    <a:srgbClr val="CC9900"/>
                  </a:solidFill>
                </a:ln>
                <a:effectLst>
                  <a:outerShdw blurRad="38100" dist="38100" dir="2700000" algn="tl">
                    <a:srgbClr val="000000">
                      <a:alpha val="43137"/>
                    </a:srgbClr>
                  </a:outerShdw>
                </a:effectLst>
              </a:rPr>
              <a:t>Seismic SLIP</a:t>
            </a:r>
          </a:p>
          <a:p>
            <a:pPr algn="ctr"/>
            <a:r>
              <a:rPr lang="en-US" sz="2400" b="1" dirty="0" smtClean="0">
                <a:ln>
                  <a:solidFill>
                    <a:srgbClr val="CC9900"/>
                  </a:solidFill>
                </a:ln>
                <a:effectLst>
                  <a:outerShdw blurRad="38100" dist="38100" dir="2700000" algn="tl">
                    <a:srgbClr val="000000">
                      <a:alpha val="43137"/>
                    </a:srgbClr>
                  </a:outerShdw>
                </a:effectLst>
              </a:rPr>
              <a:t>or </a:t>
            </a:r>
          </a:p>
          <a:p>
            <a:pPr algn="ctr"/>
            <a:r>
              <a:rPr lang="en-US" sz="2400" b="1" dirty="0" smtClean="0">
                <a:ln>
                  <a:solidFill>
                    <a:srgbClr val="CC9900"/>
                  </a:solidFill>
                </a:ln>
                <a:effectLst>
                  <a:outerShdw blurRad="38100" dist="38100" dir="2700000" algn="tl">
                    <a:srgbClr val="000000">
                      <a:alpha val="43137"/>
                    </a:srgbClr>
                  </a:outerShdw>
                </a:effectLst>
              </a:rPr>
              <a:t>Aseismic CREEP</a:t>
            </a:r>
            <a:endParaRPr lang="en-US" sz="2400" b="1" dirty="0">
              <a:ln>
                <a:solidFill>
                  <a:srgbClr val="CC9900"/>
                </a:solidFill>
              </a:ln>
              <a:effectLst>
                <a:outerShdw blurRad="38100" dist="38100" dir="2700000" algn="tl">
                  <a:srgbClr val="000000">
                    <a:alpha val="43137"/>
                  </a:srgbClr>
                </a:outerShdw>
              </a:effectLst>
            </a:endParaRPr>
          </a:p>
        </p:txBody>
      </p:sp>
      <p:sp>
        <p:nvSpPr>
          <p:cNvPr id="26" name="Rectangle 25"/>
          <p:cNvSpPr/>
          <p:nvPr/>
        </p:nvSpPr>
        <p:spPr>
          <a:xfrm>
            <a:off x="5169140" y="3205061"/>
            <a:ext cx="1662635" cy="646331"/>
          </a:xfrm>
          <a:prstGeom prst="rect">
            <a:avLst/>
          </a:prstGeom>
        </p:spPr>
        <p:txBody>
          <a:bodyPr wrap="none">
            <a:spAutoFit/>
          </a:bodyPr>
          <a:lstStyle/>
          <a:p>
            <a:r>
              <a:rPr lang="en-GB" altLang="de-DE" dirty="0" smtClean="0"/>
              <a:t>Stretches length: </a:t>
            </a:r>
          </a:p>
          <a:p>
            <a:pPr algn="ctr"/>
            <a:r>
              <a:rPr lang="en-GB" altLang="de-DE" dirty="0" smtClean="0"/>
              <a:t>0.3 </a:t>
            </a:r>
            <a:r>
              <a:rPr lang="en-GB" altLang="de-DE" dirty="0"/>
              <a:t>m </a:t>
            </a:r>
            <a:endParaRPr lang="en-US" dirty="0"/>
          </a:p>
        </p:txBody>
      </p:sp>
    </p:spTree>
    <p:extLst>
      <p:ext uri="{BB962C8B-B14F-4D97-AF65-F5344CB8AC3E}">
        <p14:creationId xmlns:p14="http://schemas.microsoft.com/office/powerpoint/2010/main" xmlns="" val="20559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08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07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250" fill="hold"/>
                                        <p:tgtEl>
                                          <p:spTgt spid="2"/>
                                        </p:tgtEl>
                                        <p:attrNameLst>
                                          <p:attrName>ppt_w</p:attrName>
                                        </p:attrNameLst>
                                      </p:cBhvr>
                                      <p:tavLst>
                                        <p:tav tm="0">
                                          <p:val>
                                            <p:fltVal val="0"/>
                                          </p:val>
                                        </p:tav>
                                        <p:tav tm="100000">
                                          <p:val>
                                            <p:strVal val="#ppt_w"/>
                                          </p:val>
                                        </p:tav>
                                      </p:tavLst>
                                    </p:anim>
                                    <p:anim calcmode="lin" valueType="num">
                                      <p:cBhvr>
                                        <p:cTn id="27" dur="250" fill="hold"/>
                                        <p:tgtEl>
                                          <p:spTgt spid="2"/>
                                        </p:tgtEl>
                                        <p:attrNameLst>
                                          <p:attrName>ppt_h</p:attrName>
                                        </p:attrNameLst>
                                      </p:cBhvr>
                                      <p:tavLst>
                                        <p:tav tm="0">
                                          <p:val>
                                            <p:fltVal val="0"/>
                                          </p:val>
                                        </p:tav>
                                        <p:tav tm="100000">
                                          <p:val>
                                            <p:strVal val="#ppt_h"/>
                                          </p:val>
                                        </p:tav>
                                      </p:tavLst>
                                    </p:anim>
                                    <p:animEffect transition="in" filter="fade">
                                      <p:cBhvr>
                                        <p:cTn id="28"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893" y="5990391"/>
            <a:ext cx="9117107" cy="865833"/>
            <a:chOff x="26893" y="5990391"/>
            <a:chExt cx="9117107" cy="865833"/>
          </a:xfrm>
        </p:grpSpPr>
        <p:pic>
          <p:nvPicPr>
            <p:cNvPr id="12"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893" y="5990392"/>
              <a:ext cx="9117107" cy="852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6" descr="I:\UVienna\EGU2014\images\logo_univie.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30774" y="6147673"/>
              <a:ext cx="2060626" cy="56356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7" descr="I:\UVienna\EGU2014\images\logo-nhm.gif"/>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676" b="12468"/>
            <a:stretch/>
          </p:blipFill>
          <p:spPr bwMode="auto">
            <a:xfrm>
              <a:off x="26893" y="5990391"/>
              <a:ext cx="1573307" cy="8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8" descr="I:\UVienna\EGU2014\images\LogoSPG.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620172" y="6098385"/>
              <a:ext cx="1476016" cy="69677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9" descr="I:\UVienna\EGU2014\images\fwf.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52600" y="6253191"/>
              <a:ext cx="1340181" cy="408566"/>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I:\UVienna\EGU2014\images\new for GSA\gsa-logo_14C_transp.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57002" y="6155038"/>
              <a:ext cx="1827375" cy="58346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3828121" y="-1"/>
            <a:ext cx="5315879" cy="307777"/>
          </a:xfrm>
          <a:prstGeom prst="rect">
            <a:avLst/>
          </a:prstGeom>
          <a:noFill/>
        </p:spPr>
        <p:txBody>
          <a:bodyPr wrap="none" rtlCol="0">
            <a:spAutoFit/>
          </a:bodyPr>
          <a:lstStyle/>
          <a:p>
            <a:r>
              <a:rPr lang="en-US" sz="1400" dirty="0" err="1" smtClean="0">
                <a:solidFill>
                  <a:schemeClr val="tx2">
                    <a:lumMod val="60000"/>
                    <a:lumOff val="40000"/>
                  </a:schemeClr>
                </a:solidFill>
                <a:latin typeface="Arial Narrow" panose="020B0606020202030204" pitchFamily="34" charset="0"/>
              </a:rPr>
              <a:t>Mitrovic</a:t>
            </a:r>
            <a:r>
              <a:rPr lang="en-US" sz="1400" dirty="0" smtClean="0">
                <a:solidFill>
                  <a:schemeClr val="tx2">
                    <a:lumMod val="60000"/>
                    <a:lumOff val="40000"/>
                  </a:schemeClr>
                </a:solidFill>
                <a:latin typeface="Arial Narrow" panose="020B0606020202030204" pitchFamily="34" charset="0"/>
              </a:rPr>
              <a:t> et al: </a:t>
            </a:r>
            <a:r>
              <a:rPr lang="en-US" sz="1400" dirty="0" smtClean="0">
                <a:solidFill>
                  <a:schemeClr val="tx2">
                    <a:lumMod val="60000"/>
                    <a:lumOff val="40000"/>
                  </a:schemeClr>
                </a:solidFill>
                <a:effectLst>
                  <a:outerShdw blurRad="50800" dist="38100" dir="8100000" algn="tr" rotWithShape="0">
                    <a:prstClr val="black">
                      <a:alpha val="40000"/>
                    </a:prstClr>
                  </a:outerShdw>
                </a:effectLst>
                <a:latin typeface="Arial Narrow" panose="020B0606020202030204" pitchFamily="34" charset="0"/>
              </a:rPr>
              <a:t>Seismic slip and aseismic creep recorded in sheared flowstones</a:t>
            </a:r>
            <a:r>
              <a:rPr lang="en-US" sz="1400" dirty="0" smtClean="0">
                <a:solidFill>
                  <a:schemeClr val="tx2">
                    <a:lumMod val="60000"/>
                    <a:lumOff val="40000"/>
                  </a:schemeClr>
                </a:solidFill>
                <a:latin typeface="Arial Narrow" panose="020B0606020202030204" pitchFamily="34" charset="0"/>
              </a:rPr>
              <a:t> </a:t>
            </a:r>
            <a:endParaRPr lang="en-US" sz="1400" dirty="0">
              <a:solidFill>
                <a:schemeClr val="tx2">
                  <a:lumMod val="60000"/>
                  <a:lumOff val="40000"/>
                </a:schemeClr>
              </a:solidFill>
              <a:latin typeface="Arial Narrow" panose="020B0606020202030204" pitchFamily="34"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478744" y="346944"/>
            <a:ext cx="1109383" cy="677712"/>
          </a:xfrm>
          <a:prstGeom prst="rect">
            <a:avLst/>
          </a:prstGeom>
        </p:spPr>
      </p:pic>
      <p:pic>
        <p:nvPicPr>
          <p:cNvPr id="18"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t="36357" b="5050"/>
          <a:stretch/>
        </p:blipFill>
        <p:spPr bwMode="auto">
          <a:xfrm>
            <a:off x="513625" y="3734755"/>
            <a:ext cx="2632499"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183687" y="4978737"/>
            <a:ext cx="1663887" cy="707886"/>
          </a:xfrm>
          <a:prstGeom prst="rect">
            <a:avLst/>
          </a:prstGeom>
        </p:spPr>
        <p:txBody>
          <a:bodyPr wrap="square">
            <a:spAutoFit/>
          </a:bodyPr>
          <a:lstStyle/>
          <a:p>
            <a:r>
              <a:rPr lang="en-US" sz="2000" dirty="0" err="1" smtClean="0">
                <a:solidFill>
                  <a:schemeClr val="tx2">
                    <a:lumMod val="60000"/>
                    <a:lumOff val="40000"/>
                  </a:schemeClr>
                </a:solidFill>
                <a:effectLst>
                  <a:outerShdw blurRad="38100" dist="38100" dir="2700000" algn="tl">
                    <a:srgbClr val="000000">
                      <a:alpha val="43137"/>
                    </a:srgbClr>
                  </a:outerShdw>
                </a:effectLst>
              </a:rPr>
              <a:t>subseismic</a:t>
            </a:r>
            <a:r>
              <a:rPr lang="en-US" sz="2000" dirty="0" smtClean="0">
                <a:solidFill>
                  <a:schemeClr val="tx2">
                    <a:lumMod val="60000"/>
                    <a:lumOff val="40000"/>
                  </a:schemeClr>
                </a:solidFill>
                <a:effectLst>
                  <a:outerShdw blurRad="38100" dist="38100" dir="2700000" algn="tl">
                    <a:srgbClr val="000000">
                      <a:alpha val="43137"/>
                    </a:srgbClr>
                  </a:outerShdw>
                </a:effectLst>
              </a:rPr>
              <a:t> slip </a:t>
            </a:r>
          </a:p>
          <a:p>
            <a:r>
              <a:rPr lang="en-US" sz="2000" dirty="0">
                <a:solidFill>
                  <a:schemeClr val="tx2">
                    <a:lumMod val="60000"/>
                    <a:lumOff val="40000"/>
                  </a:schemeClr>
                </a:solidFill>
                <a:effectLst>
                  <a:outerShdw blurRad="38100" dist="38100" dir="2700000" algn="tl">
                    <a:srgbClr val="000000">
                      <a:alpha val="43137"/>
                    </a:srgbClr>
                  </a:outerShdw>
                </a:effectLst>
              </a:rPr>
              <a:t>v</a:t>
            </a:r>
            <a:r>
              <a:rPr lang="en-US" sz="2000" dirty="0" smtClean="0">
                <a:solidFill>
                  <a:schemeClr val="tx2">
                    <a:lumMod val="60000"/>
                    <a:lumOff val="40000"/>
                  </a:schemeClr>
                </a:solidFill>
                <a:effectLst>
                  <a:outerShdw blurRad="38100" dist="38100" dir="2700000" algn="tl">
                    <a:srgbClr val="000000">
                      <a:alpha val="43137"/>
                    </a:srgbClr>
                  </a:outerShdw>
                </a:effectLst>
              </a:rPr>
              <a:t> = 0.01 m s–1</a:t>
            </a:r>
            <a:endParaRPr lang="en-US" sz="2000" dirty="0">
              <a:solidFill>
                <a:schemeClr val="tx2">
                  <a:lumMod val="60000"/>
                  <a:lumOff val="40000"/>
                </a:schemeClr>
              </a:solidFill>
              <a:effectLst>
                <a:outerShdw blurRad="38100" dist="38100" dir="2700000" algn="tl">
                  <a:srgbClr val="000000">
                    <a:alpha val="43137"/>
                  </a:srgbClr>
                </a:outerShdw>
              </a:effectLst>
            </a:endParaRPr>
          </a:p>
        </p:txBody>
      </p:sp>
      <p:sp>
        <p:nvSpPr>
          <p:cNvPr id="6" name="Rectangle 5"/>
          <p:cNvSpPr/>
          <p:nvPr/>
        </p:nvSpPr>
        <p:spPr>
          <a:xfrm>
            <a:off x="4736169" y="3639234"/>
            <a:ext cx="1540806" cy="707886"/>
          </a:xfrm>
          <a:prstGeom prst="rect">
            <a:avLst/>
          </a:prstGeom>
        </p:spPr>
        <p:txBody>
          <a:bodyPr wrap="none">
            <a:spAutoFit/>
          </a:bodyPr>
          <a:lstStyle/>
          <a:p>
            <a:r>
              <a:rPr lang="en-US" sz="2000" dirty="0" err="1">
                <a:solidFill>
                  <a:schemeClr val="tx2">
                    <a:lumMod val="60000"/>
                    <a:lumOff val="40000"/>
                  </a:schemeClr>
                </a:solidFill>
                <a:effectLst>
                  <a:outerShdw blurRad="38100" dist="38100" dir="2700000" algn="tl">
                    <a:srgbClr val="000000">
                      <a:alpha val="43137"/>
                    </a:srgbClr>
                  </a:outerShdw>
                </a:effectLst>
              </a:rPr>
              <a:t>coseismic</a:t>
            </a:r>
            <a:r>
              <a:rPr lang="en-US" sz="2000" dirty="0">
                <a:solidFill>
                  <a:schemeClr val="tx2">
                    <a:lumMod val="60000"/>
                    <a:lumOff val="40000"/>
                  </a:schemeClr>
                </a:solidFill>
                <a:effectLst>
                  <a:outerShdw blurRad="38100" dist="38100" dir="2700000" algn="tl">
                    <a:srgbClr val="000000">
                      <a:alpha val="43137"/>
                    </a:srgbClr>
                  </a:outerShdw>
                </a:effectLst>
              </a:rPr>
              <a:t> slip </a:t>
            </a:r>
            <a:endParaRPr lang="en-US" sz="2000" dirty="0" smtClean="0">
              <a:solidFill>
                <a:schemeClr val="tx2">
                  <a:lumMod val="60000"/>
                  <a:lumOff val="40000"/>
                </a:schemeClr>
              </a:solidFill>
              <a:effectLst>
                <a:outerShdw blurRad="38100" dist="38100" dir="2700000" algn="tl">
                  <a:srgbClr val="000000">
                    <a:alpha val="43137"/>
                  </a:srgbClr>
                </a:outerShdw>
              </a:effectLst>
            </a:endParaRPr>
          </a:p>
          <a:p>
            <a:r>
              <a:rPr lang="en-US" sz="2000" dirty="0" smtClean="0">
                <a:solidFill>
                  <a:schemeClr val="tx2">
                    <a:lumMod val="60000"/>
                    <a:lumOff val="40000"/>
                  </a:schemeClr>
                </a:solidFill>
                <a:effectLst>
                  <a:outerShdw blurRad="38100" dist="38100" dir="2700000" algn="tl">
                    <a:srgbClr val="000000">
                      <a:alpha val="43137"/>
                    </a:srgbClr>
                  </a:outerShdw>
                </a:effectLst>
              </a:rPr>
              <a:t>v. </a:t>
            </a:r>
            <a:r>
              <a:rPr lang="en-US" sz="2000" dirty="0">
                <a:solidFill>
                  <a:schemeClr val="tx2">
                    <a:lumMod val="60000"/>
                    <a:lumOff val="40000"/>
                  </a:schemeClr>
                </a:solidFill>
                <a:effectLst>
                  <a:outerShdw blurRad="38100" dist="38100" dir="2700000" algn="tl">
                    <a:srgbClr val="000000">
                      <a:alpha val="43137"/>
                    </a:srgbClr>
                  </a:outerShdw>
                </a:effectLst>
              </a:rPr>
              <a:t>&gt;0.1 m s–1.</a:t>
            </a:r>
          </a:p>
        </p:txBody>
      </p:sp>
      <p:sp>
        <p:nvSpPr>
          <p:cNvPr id="8" name="Rectangle 7"/>
          <p:cNvSpPr/>
          <p:nvPr/>
        </p:nvSpPr>
        <p:spPr>
          <a:xfrm>
            <a:off x="7445981" y="3014246"/>
            <a:ext cx="1439818" cy="338554"/>
          </a:xfrm>
          <a:prstGeom prst="rect">
            <a:avLst/>
          </a:prstGeom>
        </p:spPr>
        <p:txBody>
          <a:bodyPr wrap="none">
            <a:spAutoFit/>
          </a:bodyPr>
          <a:lstStyle/>
          <a:p>
            <a:r>
              <a:rPr lang="en-US" sz="1600" i="1" dirty="0"/>
              <a:t>Smith et </a:t>
            </a:r>
            <a:r>
              <a:rPr lang="en-US" sz="1600" i="1" dirty="0" smtClean="0"/>
              <a:t>al, 2013</a:t>
            </a:r>
            <a:endParaRPr lang="en-US" sz="1600" i="1" dirty="0"/>
          </a:p>
        </p:txBody>
      </p:sp>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276975" y="3381381"/>
            <a:ext cx="2625249" cy="23905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 name="Rectangle 27"/>
          <p:cNvSpPr/>
          <p:nvPr/>
        </p:nvSpPr>
        <p:spPr>
          <a:xfrm>
            <a:off x="609599" y="533400"/>
            <a:ext cx="4474777" cy="461665"/>
          </a:xfrm>
          <a:prstGeom prst="rect">
            <a:avLst/>
          </a:prstGeom>
        </p:spPr>
        <p:txBody>
          <a:bodyPr wrap="square">
            <a:spAutoFit/>
          </a:bodyPr>
          <a:lstStyle/>
          <a:p>
            <a:r>
              <a:rPr lang="en-US" sz="2400" dirty="0" smtClean="0"/>
              <a:t>Seismic slip vs. aseismic creep</a:t>
            </a:r>
            <a:endParaRPr lang="en-US" sz="2400" dirty="0"/>
          </a:p>
        </p:txBody>
      </p:sp>
      <p:sp>
        <p:nvSpPr>
          <p:cNvPr id="34" name="Rectangle 33"/>
          <p:cNvSpPr/>
          <p:nvPr/>
        </p:nvSpPr>
        <p:spPr>
          <a:xfrm>
            <a:off x="3581400" y="4456422"/>
            <a:ext cx="2057400" cy="461665"/>
          </a:xfrm>
          <a:prstGeom prst="rect">
            <a:avLst/>
          </a:prstGeom>
          <a:noFill/>
        </p:spPr>
        <p:txBody>
          <a:bodyPr wrap="square" lIns="91440" tIns="45720" rIns="91440" bIns="45720">
            <a:spAutoFit/>
          </a:bodyPr>
          <a:lstStyle/>
          <a:p>
            <a:pPr algn="ctr"/>
            <a:r>
              <a:rPr lang="en-US" sz="2400" cap="none" spc="0" dirty="0" smtClean="0">
                <a:ln w="17780" cmpd="sng">
                  <a:noFill/>
                  <a:prstDash val="solid"/>
                  <a:miter lim="800000"/>
                </a:ln>
                <a:solidFill>
                  <a:srgbClr val="33CCFF"/>
                </a:solidFill>
                <a:effectLst>
                  <a:outerShdw blurRad="50800" algn="tl" rotWithShape="0">
                    <a:srgbClr val="000000"/>
                  </a:outerShdw>
                </a:effectLst>
              </a:rPr>
              <a:t>Experiments</a:t>
            </a:r>
            <a:endParaRPr lang="en-US" sz="2400" cap="none" spc="0" dirty="0">
              <a:ln w="17780" cmpd="sng">
                <a:noFill/>
                <a:prstDash val="solid"/>
                <a:miter lim="800000"/>
              </a:ln>
              <a:solidFill>
                <a:srgbClr val="33CCFF"/>
              </a:solidFill>
              <a:effectLst>
                <a:outerShdw blurRad="50800" algn="tl" rotWithShape="0">
                  <a:srgbClr val="000000"/>
                </a:outerShdw>
              </a:effectLst>
            </a:endParaRPr>
          </a:p>
        </p:txBody>
      </p:sp>
      <p:sp>
        <p:nvSpPr>
          <p:cNvPr id="35" name="Rectangle 34"/>
          <p:cNvSpPr/>
          <p:nvPr/>
        </p:nvSpPr>
        <p:spPr>
          <a:xfrm>
            <a:off x="5638800" y="1447800"/>
            <a:ext cx="2057400" cy="1200329"/>
          </a:xfrm>
          <a:prstGeom prst="rect">
            <a:avLst/>
          </a:prstGeom>
          <a:noFill/>
        </p:spPr>
        <p:txBody>
          <a:bodyPr wrap="square" lIns="91440" tIns="45720" rIns="91440" bIns="45720">
            <a:spAutoFit/>
          </a:bodyPr>
          <a:lstStyle/>
          <a:p>
            <a:pPr algn="ctr"/>
            <a:r>
              <a:rPr lang="en-US" sz="2400" cap="none" spc="0" dirty="0" smtClean="0">
                <a:ln w="17780" cmpd="sng">
                  <a:noFill/>
                  <a:prstDash val="solid"/>
                  <a:miter lim="800000"/>
                </a:ln>
                <a:solidFill>
                  <a:srgbClr val="33CCFF"/>
                </a:solidFill>
                <a:effectLst>
                  <a:outerShdw blurRad="50800" algn="tl" rotWithShape="0">
                    <a:srgbClr val="000000"/>
                  </a:outerShdw>
                </a:effectLst>
              </a:rPr>
              <a:t>Electron</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smtClean="0">
                <a:ln w="17780" cmpd="sng">
                  <a:noFill/>
                  <a:prstDash val="solid"/>
                  <a:miter lim="800000"/>
                </a:ln>
                <a:solidFill>
                  <a:srgbClr val="33CCFF"/>
                </a:solidFill>
                <a:effectLst>
                  <a:outerShdw blurRad="50800" algn="tl" rotWithShape="0">
                    <a:srgbClr val="000000"/>
                  </a:outerShdw>
                </a:effectLst>
              </a:rPr>
              <a:t>Backscattered</a:t>
            </a:r>
            <a:br>
              <a:rPr lang="en-US" sz="2400" cap="none" spc="0" dirty="0" smtClean="0">
                <a:ln w="17780" cmpd="sng">
                  <a:noFill/>
                  <a:prstDash val="solid"/>
                  <a:miter lim="800000"/>
                </a:ln>
                <a:solidFill>
                  <a:srgbClr val="33CCFF"/>
                </a:solidFill>
                <a:effectLst>
                  <a:outerShdw blurRad="50800" algn="tl" rotWithShape="0">
                    <a:srgbClr val="000000"/>
                  </a:outerShdw>
                </a:effectLst>
              </a:rPr>
            </a:br>
            <a:r>
              <a:rPr lang="en-US" sz="2400" cap="none" spc="0" dirty="0" smtClean="0">
                <a:ln w="17780" cmpd="sng">
                  <a:noFill/>
                  <a:prstDash val="solid"/>
                  <a:miter lim="800000"/>
                </a:ln>
                <a:solidFill>
                  <a:srgbClr val="33CCFF"/>
                </a:solidFill>
                <a:effectLst>
                  <a:outerShdw blurRad="50800" algn="tl" rotWithShape="0">
                    <a:srgbClr val="000000"/>
                  </a:outerShdw>
                </a:effectLst>
              </a:rPr>
              <a:t>Diffraction</a:t>
            </a:r>
            <a:endParaRPr lang="en-US" sz="2400" cap="none" spc="0" dirty="0">
              <a:ln w="17780" cmpd="sng">
                <a:noFill/>
                <a:prstDash val="solid"/>
                <a:miter lim="800000"/>
              </a:ln>
              <a:solidFill>
                <a:srgbClr val="33CCFF"/>
              </a:solidFill>
              <a:effectLst>
                <a:outerShdw blurRad="50800" algn="tl" rotWithShape="0">
                  <a:srgbClr val="000000"/>
                </a:outerShdw>
              </a:effectLst>
            </a:endParaRPr>
          </a:p>
        </p:txBody>
      </p:sp>
      <p:pic>
        <p:nvPicPr>
          <p:cNvPr id="22" name="Picture 2"/>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1132" t="39667" r="43373" b="28239"/>
          <a:stretch/>
        </p:blipFill>
        <p:spPr bwMode="auto">
          <a:xfrm>
            <a:off x="2779992" y="1197895"/>
            <a:ext cx="2781394" cy="20212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2"/>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l="1092" r="43374" b="61596"/>
          <a:stretch/>
        </p:blipFill>
        <p:spPr bwMode="auto">
          <a:xfrm>
            <a:off x="619424" y="1294461"/>
            <a:ext cx="2017937" cy="17535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ectangle 25"/>
          <p:cNvSpPr/>
          <p:nvPr/>
        </p:nvSpPr>
        <p:spPr>
          <a:xfrm>
            <a:off x="609600" y="3014246"/>
            <a:ext cx="1766830" cy="338554"/>
          </a:xfrm>
          <a:prstGeom prst="rect">
            <a:avLst/>
          </a:prstGeom>
        </p:spPr>
        <p:txBody>
          <a:bodyPr wrap="none">
            <a:spAutoFit/>
          </a:bodyPr>
          <a:lstStyle/>
          <a:p>
            <a:r>
              <a:rPr lang="en-US" sz="1600" i="1" dirty="0" err="1" smtClean="0"/>
              <a:t>Bestmann</a:t>
            </a:r>
            <a:r>
              <a:rPr lang="en-US" sz="1600" i="1" dirty="0" smtClean="0"/>
              <a:t> et al, 2006</a:t>
            </a:r>
            <a:endParaRPr lang="en-US" sz="1600" i="1" dirty="0"/>
          </a:p>
        </p:txBody>
      </p:sp>
    </p:spTree>
    <p:extLst>
      <p:ext uri="{BB962C8B-B14F-4D97-AF65-F5344CB8AC3E}">
        <p14:creationId xmlns:p14="http://schemas.microsoft.com/office/powerpoint/2010/main" xmlns="" val="181592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250"/>
                            </p:stCondLst>
                            <p:childTnLst>
                              <p:par>
                                <p:cTn id="8" presetID="53" presetClass="entr" presetSubtype="16"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anim calcmode="lin" valueType="num">
                                      <p:cBhvr>
                                        <p:cTn id="10" dur="250" fill="hold"/>
                                        <p:tgtEl>
                                          <p:spTgt spid="18"/>
                                        </p:tgtEl>
                                        <p:attrNameLst>
                                          <p:attrName>ppt_w</p:attrName>
                                        </p:attrNameLst>
                                      </p:cBhvr>
                                      <p:tavLst>
                                        <p:tav tm="0">
                                          <p:val>
                                            <p:fltVal val="0"/>
                                          </p:val>
                                        </p:tav>
                                        <p:tav tm="100000">
                                          <p:val>
                                            <p:strVal val="#ppt_w"/>
                                          </p:val>
                                        </p:tav>
                                      </p:tavLst>
                                    </p:anim>
                                    <p:anim calcmode="lin" valueType="num">
                                      <p:cBhvr>
                                        <p:cTn id="11" dur="250" fill="hold"/>
                                        <p:tgtEl>
                                          <p:spTgt spid="18"/>
                                        </p:tgtEl>
                                        <p:attrNameLst>
                                          <p:attrName>ppt_h</p:attrName>
                                        </p:attrNameLst>
                                      </p:cBhvr>
                                      <p:tavLst>
                                        <p:tav tm="0">
                                          <p:val>
                                            <p:fltVal val="0"/>
                                          </p:val>
                                        </p:tav>
                                        <p:tav tm="100000">
                                          <p:val>
                                            <p:strVal val="#ppt_h"/>
                                          </p:val>
                                        </p:tav>
                                      </p:tavLst>
                                    </p:anim>
                                    <p:animEffect transition="in" filter="fade">
                                      <p:cBhvr>
                                        <p:cTn id="12" dur="250"/>
                                        <p:tgtEl>
                                          <p:spTgt spid="18"/>
                                        </p:tgtEl>
                                      </p:cBhvr>
                                    </p:animEffect>
                                  </p:childTnLst>
                                </p:cTn>
                              </p:par>
                              <p:par>
                                <p:cTn id="13" presetID="53" presetClass="entr" presetSubtype="16"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ppt_w</p:attrName>
                                        </p:attrNameLst>
                                      </p:cBhvr>
                                      <p:tavLst>
                                        <p:tav tm="0">
                                          <p:val>
                                            <p:fltVal val="0"/>
                                          </p:val>
                                        </p:tav>
                                        <p:tav tm="100000">
                                          <p:val>
                                            <p:strVal val="#ppt_w"/>
                                          </p:val>
                                        </p:tav>
                                      </p:tavLst>
                                    </p:anim>
                                    <p:anim calcmode="lin" valueType="num">
                                      <p:cBhvr>
                                        <p:cTn id="16" dur="250" fill="hold"/>
                                        <p:tgtEl>
                                          <p:spTgt spid="5"/>
                                        </p:tgtEl>
                                        <p:attrNameLst>
                                          <p:attrName>ppt_h</p:attrName>
                                        </p:attrNameLst>
                                      </p:cBhvr>
                                      <p:tavLst>
                                        <p:tav tm="0">
                                          <p:val>
                                            <p:fltVal val="0"/>
                                          </p:val>
                                        </p:tav>
                                        <p:tav tm="100000">
                                          <p:val>
                                            <p:strVal val="#ppt_h"/>
                                          </p:val>
                                        </p:tav>
                                      </p:tavLst>
                                    </p:anim>
                                    <p:animEffect transition="in" filter="fade">
                                      <p:cBhvr>
                                        <p:cTn id="17" dur="250"/>
                                        <p:tgtEl>
                                          <p:spTgt spid="5"/>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250" fill="hold"/>
                                        <p:tgtEl>
                                          <p:spTgt spid="8"/>
                                        </p:tgtEl>
                                        <p:attrNameLst>
                                          <p:attrName>ppt_w</p:attrName>
                                        </p:attrNameLst>
                                      </p:cBhvr>
                                      <p:tavLst>
                                        <p:tav tm="0">
                                          <p:val>
                                            <p:fltVal val="0"/>
                                          </p:val>
                                        </p:tav>
                                        <p:tav tm="100000">
                                          <p:val>
                                            <p:strVal val="#ppt_w"/>
                                          </p:val>
                                        </p:tav>
                                      </p:tavLst>
                                    </p:anim>
                                    <p:anim calcmode="lin" valueType="num">
                                      <p:cBhvr>
                                        <p:cTn id="22" dur="250" fill="hold"/>
                                        <p:tgtEl>
                                          <p:spTgt spid="8"/>
                                        </p:tgtEl>
                                        <p:attrNameLst>
                                          <p:attrName>ppt_h</p:attrName>
                                        </p:attrNameLst>
                                      </p:cBhvr>
                                      <p:tavLst>
                                        <p:tav tm="0">
                                          <p:val>
                                            <p:fltVal val="0"/>
                                          </p:val>
                                        </p:tav>
                                        <p:tav tm="100000">
                                          <p:val>
                                            <p:strVal val="#ppt_h"/>
                                          </p:val>
                                        </p:tav>
                                      </p:tavLst>
                                    </p:anim>
                                    <p:animEffect transition="in" filter="fade">
                                      <p:cBhvr>
                                        <p:cTn id="23" dur="2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195"/>
                                        </p:tgtEl>
                                        <p:attrNameLst>
                                          <p:attrName>style.visibility</p:attrName>
                                        </p:attrNameLst>
                                      </p:cBhvr>
                                      <p:to>
                                        <p:strVal val="visible"/>
                                      </p:to>
                                    </p:set>
                                    <p:anim calcmode="lin" valueType="num">
                                      <p:cBhvr>
                                        <p:cTn id="28" dur="250" fill="hold"/>
                                        <p:tgtEl>
                                          <p:spTgt spid="8195"/>
                                        </p:tgtEl>
                                        <p:attrNameLst>
                                          <p:attrName>ppt_w</p:attrName>
                                        </p:attrNameLst>
                                      </p:cBhvr>
                                      <p:tavLst>
                                        <p:tav tm="0">
                                          <p:val>
                                            <p:fltVal val="0"/>
                                          </p:val>
                                        </p:tav>
                                        <p:tav tm="100000">
                                          <p:val>
                                            <p:strVal val="#ppt_w"/>
                                          </p:val>
                                        </p:tav>
                                      </p:tavLst>
                                    </p:anim>
                                    <p:anim calcmode="lin" valueType="num">
                                      <p:cBhvr>
                                        <p:cTn id="29" dur="250" fill="hold"/>
                                        <p:tgtEl>
                                          <p:spTgt spid="8195"/>
                                        </p:tgtEl>
                                        <p:attrNameLst>
                                          <p:attrName>ppt_h</p:attrName>
                                        </p:attrNameLst>
                                      </p:cBhvr>
                                      <p:tavLst>
                                        <p:tav tm="0">
                                          <p:val>
                                            <p:fltVal val="0"/>
                                          </p:val>
                                        </p:tav>
                                        <p:tav tm="100000">
                                          <p:val>
                                            <p:strVal val="#ppt_h"/>
                                          </p:val>
                                        </p:tav>
                                      </p:tavLst>
                                    </p:anim>
                                    <p:animEffect transition="in" filter="fade">
                                      <p:cBhvr>
                                        <p:cTn id="30" dur="250"/>
                                        <p:tgtEl>
                                          <p:spTgt spid="819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250" fill="hold"/>
                                        <p:tgtEl>
                                          <p:spTgt spid="6"/>
                                        </p:tgtEl>
                                        <p:attrNameLst>
                                          <p:attrName>ppt_w</p:attrName>
                                        </p:attrNameLst>
                                      </p:cBhvr>
                                      <p:tavLst>
                                        <p:tav tm="0">
                                          <p:val>
                                            <p:fltVal val="0"/>
                                          </p:val>
                                        </p:tav>
                                        <p:tav tm="100000">
                                          <p:val>
                                            <p:strVal val="#ppt_w"/>
                                          </p:val>
                                        </p:tav>
                                      </p:tavLst>
                                    </p:anim>
                                    <p:anim calcmode="lin" valueType="num">
                                      <p:cBhvr>
                                        <p:cTn id="34" dur="250" fill="hold"/>
                                        <p:tgtEl>
                                          <p:spTgt spid="6"/>
                                        </p:tgtEl>
                                        <p:attrNameLst>
                                          <p:attrName>ppt_h</p:attrName>
                                        </p:attrNameLst>
                                      </p:cBhvr>
                                      <p:tavLst>
                                        <p:tav tm="0">
                                          <p:val>
                                            <p:fltVal val="0"/>
                                          </p:val>
                                        </p:tav>
                                        <p:tav tm="100000">
                                          <p:val>
                                            <p:strVal val="#ppt_h"/>
                                          </p:val>
                                        </p:tav>
                                      </p:tavLst>
                                    </p:anim>
                                    <p:animEffect transition="in" filter="fade">
                                      <p:cBhvr>
                                        <p:cTn id="35" dur="25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childTnLst>
                          </p:cTn>
                        </p:par>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250" fill="hold"/>
                                        <p:tgtEl>
                                          <p:spTgt spid="22"/>
                                        </p:tgtEl>
                                        <p:attrNameLst>
                                          <p:attrName>ppt_w</p:attrName>
                                        </p:attrNameLst>
                                      </p:cBhvr>
                                      <p:tavLst>
                                        <p:tav tm="0">
                                          <p:val>
                                            <p:fltVal val="0"/>
                                          </p:val>
                                        </p:tav>
                                        <p:tav tm="100000">
                                          <p:val>
                                            <p:strVal val="#ppt_w"/>
                                          </p:val>
                                        </p:tav>
                                      </p:tavLst>
                                    </p:anim>
                                    <p:anim calcmode="lin" valueType="num">
                                      <p:cBhvr>
                                        <p:cTn id="44" dur="250" fill="hold"/>
                                        <p:tgtEl>
                                          <p:spTgt spid="22"/>
                                        </p:tgtEl>
                                        <p:attrNameLst>
                                          <p:attrName>ppt_h</p:attrName>
                                        </p:attrNameLst>
                                      </p:cBhvr>
                                      <p:tavLst>
                                        <p:tav tm="0">
                                          <p:val>
                                            <p:fltVal val="0"/>
                                          </p:val>
                                        </p:tav>
                                        <p:tav tm="100000">
                                          <p:val>
                                            <p:strVal val="#ppt_h"/>
                                          </p:val>
                                        </p:tav>
                                      </p:tavLst>
                                    </p:anim>
                                    <p:animEffect transition="in" filter="fade">
                                      <p:cBhvr>
                                        <p:cTn id="45" dur="250"/>
                                        <p:tgtEl>
                                          <p:spTgt spid="22"/>
                                        </p:tgtEl>
                                      </p:cBhvr>
                                    </p:animEffect>
                                  </p:childTnLst>
                                </p:cTn>
                              </p:par>
                            </p:childTnLst>
                          </p:cTn>
                        </p:par>
                        <p:par>
                          <p:cTn id="46" fill="hold">
                            <p:stCondLst>
                              <p:cond delay="250"/>
                            </p:stCondLst>
                            <p:childTnLst>
                              <p:par>
                                <p:cTn id="47" presetID="53" presetClass="entr" presetSubtype="16"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250" fill="hold"/>
                                        <p:tgtEl>
                                          <p:spTgt spid="25"/>
                                        </p:tgtEl>
                                        <p:attrNameLst>
                                          <p:attrName>ppt_w</p:attrName>
                                        </p:attrNameLst>
                                      </p:cBhvr>
                                      <p:tavLst>
                                        <p:tav tm="0">
                                          <p:val>
                                            <p:fltVal val="0"/>
                                          </p:val>
                                        </p:tav>
                                        <p:tav tm="100000">
                                          <p:val>
                                            <p:strVal val="#ppt_w"/>
                                          </p:val>
                                        </p:tav>
                                      </p:tavLst>
                                    </p:anim>
                                    <p:anim calcmode="lin" valueType="num">
                                      <p:cBhvr>
                                        <p:cTn id="50" dur="250" fill="hold"/>
                                        <p:tgtEl>
                                          <p:spTgt spid="25"/>
                                        </p:tgtEl>
                                        <p:attrNameLst>
                                          <p:attrName>ppt_h</p:attrName>
                                        </p:attrNameLst>
                                      </p:cBhvr>
                                      <p:tavLst>
                                        <p:tav tm="0">
                                          <p:val>
                                            <p:fltVal val="0"/>
                                          </p:val>
                                        </p:tav>
                                        <p:tav tm="100000">
                                          <p:val>
                                            <p:strVal val="#ppt_h"/>
                                          </p:val>
                                        </p:tav>
                                      </p:tavLst>
                                    </p:anim>
                                    <p:animEffect transition="in" filter="fade">
                                      <p:cBhvr>
                                        <p:cTn id="51" dur="250"/>
                                        <p:tgtEl>
                                          <p:spTgt spid="25"/>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250" fill="hold"/>
                                        <p:tgtEl>
                                          <p:spTgt spid="26"/>
                                        </p:tgtEl>
                                        <p:attrNameLst>
                                          <p:attrName>ppt_w</p:attrName>
                                        </p:attrNameLst>
                                      </p:cBhvr>
                                      <p:tavLst>
                                        <p:tav tm="0">
                                          <p:val>
                                            <p:fltVal val="0"/>
                                          </p:val>
                                        </p:tav>
                                        <p:tav tm="100000">
                                          <p:val>
                                            <p:strVal val="#ppt_w"/>
                                          </p:val>
                                        </p:tav>
                                      </p:tavLst>
                                    </p:anim>
                                    <p:anim calcmode="lin" valueType="num">
                                      <p:cBhvr>
                                        <p:cTn id="56" dur="250" fill="hold"/>
                                        <p:tgtEl>
                                          <p:spTgt spid="26"/>
                                        </p:tgtEl>
                                        <p:attrNameLst>
                                          <p:attrName>ppt_h</p:attrName>
                                        </p:attrNameLst>
                                      </p:cBhvr>
                                      <p:tavLst>
                                        <p:tav tm="0">
                                          <p:val>
                                            <p:fltVal val="0"/>
                                          </p:val>
                                        </p:tav>
                                        <p:tav tm="100000">
                                          <p:val>
                                            <p:strVal val="#ppt_h"/>
                                          </p:val>
                                        </p:tav>
                                      </p:tavLst>
                                    </p:anim>
                                    <p:animEffect transition="in" filter="fade">
                                      <p:cBhvr>
                                        <p:cTn id="5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34" grpId="0"/>
      <p:bldP spid="35" grpId="0"/>
      <p:bldP spid="26" grpId="0"/>
    </p:bld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0</TotalTime>
  <Words>1909</Words>
  <Application>Microsoft Office PowerPoint</Application>
  <PresentationFormat>On-screen Show (4:3)</PresentationFormat>
  <Paragraphs>226</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Horizon</vt:lpstr>
      <vt:lpstr>SEISMIC SLIP AND ASEISMIC CREEP ON MAJOR FAULT SYSTEMS OF THE EASTERN ALPS RECORDED IN SHEARED FLOWSTONES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SEISMIC SLIP AND ASEISMIC CREEP ON MAJOR FAULT SYSTEMS OF THE EASTERN ALPS RECORDED IN SHEARED FLOWSTONES</dc:title>
  <dc:creator>Ivanka</dc:creator>
  <cp:lastModifiedBy>Ivanka Mitrovic</cp:lastModifiedBy>
  <cp:revision>211</cp:revision>
  <dcterms:created xsi:type="dcterms:W3CDTF">2014-08-17T12:45:29Z</dcterms:created>
  <dcterms:modified xsi:type="dcterms:W3CDTF">2014-11-06T19:16:49Z</dcterms:modified>
</cp:coreProperties>
</file>