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21"/>
  </p:notesMasterIdLst>
  <p:sldIdLst>
    <p:sldId id="256" r:id="rId2"/>
    <p:sldId id="259" r:id="rId3"/>
    <p:sldId id="260" r:id="rId4"/>
    <p:sldId id="258" r:id="rId5"/>
    <p:sldId id="266" r:id="rId6"/>
    <p:sldId id="268" r:id="rId7"/>
    <p:sldId id="287" r:id="rId8"/>
    <p:sldId id="285" r:id="rId9"/>
    <p:sldId id="269" r:id="rId10"/>
    <p:sldId id="277" r:id="rId11"/>
    <p:sldId id="271" r:id="rId12"/>
    <p:sldId id="272" r:id="rId13"/>
    <p:sldId id="274" r:id="rId14"/>
    <p:sldId id="275" r:id="rId15"/>
    <p:sldId id="276" r:id="rId16"/>
    <p:sldId id="279" r:id="rId17"/>
    <p:sldId id="278" r:id="rId18"/>
    <p:sldId id="262" r:id="rId19"/>
    <p:sldId id="26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0099"/>
    <a:srgbClr val="FF9999"/>
    <a:srgbClr val="FF6699"/>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0588" autoAdjust="0"/>
  </p:normalViewPr>
  <p:slideViewPr>
    <p:cSldViewPr>
      <p:cViewPr varScale="1">
        <p:scale>
          <a:sx n="57" d="100"/>
          <a:sy n="57" d="100"/>
        </p:scale>
        <p:origin x="-1686" y="-90"/>
      </p:cViewPr>
      <p:guideLst>
        <p:guide orient="horz" pos="1248"/>
        <p:guide pos="29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6" d="100"/>
          <a:sy n="86" d="100"/>
        </p:scale>
        <p:origin x="-304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FAFACC-24A7-4840-A1A7-80235101ACB9}" type="datetimeFigureOut">
              <a:rPr lang="en-CA" smtClean="0"/>
              <a:pPr/>
              <a:t>06/11/2014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D9F00B-DE28-4DF0-BFCA-F08DB685A539}" type="slidenum">
              <a:rPr lang="en-CA" smtClean="0"/>
              <a:pPr/>
              <a:t>‹#›</a:t>
            </a:fld>
            <a:endParaRPr lang="en-CA"/>
          </a:p>
        </p:txBody>
      </p:sp>
    </p:spTree>
    <p:extLst>
      <p:ext uri="{BB962C8B-B14F-4D97-AF65-F5344CB8AC3E}">
        <p14:creationId xmlns:p14="http://schemas.microsoft.com/office/powerpoint/2010/main" xmlns="" val="3361606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I will be presenting a model for the mid-Cretaceous </a:t>
            </a:r>
            <a:r>
              <a:rPr lang="en-CA" sz="1200" kern="1200" baseline="0" dirty="0" err="1" smtClean="0">
                <a:solidFill>
                  <a:schemeClr val="tx1"/>
                </a:solidFill>
                <a:latin typeface="+mn-lt"/>
                <a:ea typeface="+mn-ea"/>
                <a:cs typeface="+mn-cs"/>
              </a:rPr>
              <a:t>tectono</a:t>
            </a:r>
            <a:r>
              <a:rPr lang="en-CA" sz="1200" kern="1200" baseline="0" dirty="0" smtClean="0">
                <a:solidFill>
                  <a:schemeClr val="tx1"/>
                </a:solidFill>
                <a:latin typeface="+mn-lt"/>
                <a:ea typeface="+mn-ea"/>
                <a:cs typeface="+mn-cs"/>
              </a:rPr>
              <a:t>-magmatic evolution of the southern CPC, showing the change in relative plate vector along the NW side of the NA plate.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Orogen-parallel deformation occurred during, or shortly after the emplacement of the Breakenridge pluton, forming a penetrative, largely layer parallel foliation , together with a dominant NW-SE trending and orogen-parallel stretching and mineral lineation.</a:t>
            </a:r>
          </a:p>
          <a:p>
            <a:r>
              <a:rPr lang="en-CA" sz="1200" kern="1200" baseline="0" dirty="0" smtClean="0">
                <a:solidFill>
                  <a:schemeClr val="tx1"/>
                </a:solidFill>
                <a:latin typeface="+mn-lt"/>
                <a:ea typeface="+mn-ea"/>
                <a:cs typeface="+mn-cs"/>
              </a:rPr>
              <a:t>This deformational event might have been a result of the northward thrusting of the San Juan-northwest Cascades </a:t>
            </a:r>
            <a:r>
              <a:rPr lang="en-CA" sz="1200" kern="1200" baseline="0" dirty="0" err="1" smtClean="0">
                <a:solidFill>
                  <a:schemeClr val="tx1"/>
                </a:solidFill>
                <a:latin typeface="+mn-lt"/>
                <a:ea typeface="+mn-ea"/>
                <a:cs typeface="+mn-cs"/>
              </a:rPr>
              <a:t>nappe</a:t>
            </a:r>
            <a:r>
              <a:rPr lang="en-CA" sz="1200" kern="1200" baseline="0" dirty="0" smtClean="0">
                <a:solidFill>
                  <a:schemeClr val="tx1"/>
                </a:solidFill>
                <a:latin typeface="+mn-lt"/>
                <a:ea typeface="+mn-ea"/>
                <a:cs typeface="+mn-cs"/>
              </a:rPr>
              <a:t>.</a:t>
            </a:r>
          </a:p>
          <a:p>
            <a:r>
              <a:rPr lang="en-CA" sz="1200" kern="1200" baseline="0" dirty="0" smtClean="0">
                <a:solidFill>
                  <a:schemeClr val="tx1"/>
                </a:solidFill>
                <a:latin typeface="+mn-lt"/>
                <a:ea typeface="+mn-ea"/>
                <a:cs typeface="+mn-cs"/>
              </a:rPr>
              <a:t>This </a:t>
            </a:r>
            <a:r>
              <a:rPr lang="en-CA" sz="1200" kern="1200" baseline="0" dirty="0" err="1" smtClean="0">
                <a:solidFill>
                  <a:schemeClr val="tx1"/>
                </a:solidFill>
                <a:latin typeface="+mn-lt"/>
                <a:ea typeface="+mn-ea"/>
                <a:cs typeface="+mn-cs"/>
              </a:rPr>
              <a:t>nappe</a:t>
            </a:r>
            <a:r>
              <a:rPr lang="en-CA" sz="1200" kern="1200" baseline="0" dirty="0" smtClean="0">
                <a:solidFill>
                  <a:schemeClr val="tx1"/>
                </a:solidFill>
                <a:latin typeface="+mn-lt"/>
                <a:ea typeface="+mn-ea"/>
                <a:cs typeface="+mn-cs"/>
              </a:rPr>
              <a:t> represented a “</a:t>
            </a:r>
            <a:r>
              <a:rPr lang="en-CA" sz="1200" kern="1200" baseline="0" dirty="0" err="1" smtClean="0">
                <a:solidFill>
                  <a:schemeClr val="tx1"/>
                </a:solidFill>
                <a:latin typeface="+mn-lt"/>
                <a:ea typeface="+mn-ea"/>
                <a:cs typeface="+mn-cs"/>
              </a:rPr>
              <a:t>forearc</a:t>
            </a:r>
            <a:r>
              <a:rPr lang="en-CA" sz="1200" kern="1200" baseline="0" dirty="0" smtClean="0">
                <a:solidFill>
                  <a:schemeClr val="tx1"/>
                </a:solidFill>
                <a:latin typeface="+mn-lt"/>
                <a:ea typeface="+mn-ea"/>
                <a:cs typeface="+mn-cs"/>
              </a:rPr>
              <a:t> sliver” that was thrust northward and eventually </a:t>
            </a:r>
            <a:r>
              <a:rPr lang="en-CA" sz="1200" kern="1200" baseline="0" dirty="0" err="1" smtClean="0">
                <a:solidFill>
                  <a:schemeClr val="tx1"/>
                </a:solidFill>
                <a:latin typeface="+mn-lt"/>
                <a:ea typeface="+mn-ea"/>
                <a:cs typeface="+mn-cs"/>
              </a:rPr>
              <a:t>obducted</a:t>
            </a:r>
            <a:r>
              <a:rPr lang="en-CA" sz="1200" kern="1200" baseline="0" dirty="0" smtClean="0">
                <a:solidFill>
                  <a:schemeClr val="tx1"/>
                </a:solidFill>
                <a:latin typeface="+mn-lt"/>
                <a:ea typeface="+mn-ea"/>
                <a:cs typeface="+mn-cs"/>
              </a:rPr>
              <a:t> onto the southern end of </a:t>
            </a:r>
            <a:r>
              <a:rPr lang="en-CA" sz="1200" kern="1200" baseline="0" dirty="0" err="1" smtClean="0">
                <a:solidFill>
                  <a:schemeClr val="tx1"/>
                </a:solidFill>
                <a:latin typeface="+mn-lt"/>
                <a:ea typeface="+mn-ea"/>
                <a:cs typeface="+mn-cs"/>
              </a:rPr>
              <a:t>Wrangellia</a:t>
            </a:r>
            <a:r>
              <a:rPr lang="en-CA" sz="1200" kern="1200" baseline="0" dirty="0" smtClean="0">
                <a:solidFill>
                  <a:schemeClr val="tx1"/>
                </a:solidFill>
                <a:latin typeface="+mn-lt"/>
                <a:ea typeface="+mn-ea"/>
                <a:cs typeface="+mn-cs"/>
              </a:rPr>
              <a:t> and the CPC.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11</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second magma pulse is represented by the emplacement of a younger plutonic suite (96-91 Ma). This plutons were intruded at higher structural levels relative to the Breakenridge pluton, as we can see on the case of the Snowshoe pluton (96-94 Ma). It caused a loading of the crust above the structurally lower Breakenridge pluton, and we propose that this pattern might explain the eastwardly increasing metamorphic gradient in the study area, from lower greenschist facies to the amphibolite facies, similar to what has been described in Ned’s paper.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12</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orogen-normal compression was the final mechanism for deep burial and peak metamorphic conditions of the study area between 91-86 Ma; </a:t>
            </a:r>
          </a:p>
          <a:p>
            <a:r>
              <a:rPr lang="en-CA" sz="1200" kern="1200" baseline="0" dirty="0" smtClean="0">
                <a:solidFill>
                  <a:schemeClr val="tx1"/>
                </a:solidFill>
                <a:latin typeface="+mn-lt"/>
                <a:ea typeface="+mn-ea"/>
                <a:cs typeface="+mn-cs"/>
              </a:rPr>
              <a:t>this final stage of crustal loading and subsequent folding had developed the NW-SE trending Breakenridge antiform.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13</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high-grade metamorphism (M3)  was characterised with pressures of 7 to 10 kbar and temperatures of almost 600 to 700°C.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14</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And based on the monazite ages, the burial and heating may have been accentuated by the emplacement of the 96-91 Ma plutons; But the partial melting begun at about 89 Ma and persisted until at least until 84 Ma, as suggested by met. zircon ages, indicating the importance of the orogen-normal contraction.</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15</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third magma pulse (86-84 Ma) was synchronous with the late stages of high-grade metamorphism and early stages of oblique strike-slip movement. It was also one of the most voluminous magmatic activity belonging to the CPC.</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16</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Oblique, dextral-normal, top-to-south, shear zones facilitated the exhumation of the Breakenridge plutonic complex and the beginning of the dextral transtension. These shear zones have steep, sub-vertical foliation  with shallow or horizontal </a:t>
            </a:r>
            <a:r>
              <a:rPr lang="en-CA" sz="1200" kern="1200" baseline="0" dirty="0" err="1" smtClean="0">
                <a:solidFill>
                  <a:schemeClr val="tx1"/>
                </a:solidFill>
                <a:latin typeface="+mn-lt"/>
                <a:ea typeface="+mn-ea"/>
                <a:cs typeface="+mn-cs"/>
              </a:rPr>
              <a:t>lineations</a:t>
            </a:r>
            <a:r>
              <a:rPr lang="en-CA" sz="1200" kern="1200" baseline="0" dirty="0" smtClean="0">
                <a:solidFill>
                  <a:schemeClr val="tx1"/>
                </a:solidFill>
                <a:latin typeface="+mn-lt"/>
                <a:ea typeface="+mn-ea"/>
                <a:cs typeface="+mn-cs"/>
              </a:rPr>
              <a:t>. The deformation of kyanite suggest that this shearing started in ductile conditions, while the rocks were still hot, and continued during cooling, as we can see on the brittle fractures of garnets. </a:t>
            </a:r>
          </a:p>
        </p:txBody>
      </p:sp>
      <p:sp>
        <p:nvSpPr>
          <p:cNvPr id="4" name="Slide Number Placeholder 3"/>
          <p:cNvSpPr>
            <a:spLocks noGrp="1"/>
          </p:cNvSpPr>
          <p:nvPr>
            <p:ph type="sldNum" sz="quarter" idx="10"/>
          </p:nvPr>
        </p:nvSpPr>
        <p:spPr/>
        <p:txBody>
          <a:bodyPr/>
          <a:lstStyle/>
          <a:p>
            <a:fld id="{5ED9F00B-DE28-4DF0-BFCA-F08DB685A539}" type="slidenum">
              <a:rPr lang="en-CA" smtClean="0"/>
              <a:pPr/>
              <a:t>17</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In summary, I would like to remind you that D2 event was most likely caused by the final stage of the orogen-parallel compression; The D3 event is interpreted to be a consequence of orogen-normal compression, due to the orthogonal convergence of the </a:t>
            </a:r>
            <a:r>
              <a:rPr lang="en-CA" sz="1200" kern="1200" baseline="0" dirty="0" err="1" smtClean="0">
                <a:solidFill>
                  <a:schemeClr val="tx1"/>
                </a:solidFill>
                <a:latin typeface="+mn-lt"/>
                <a:ea typeface="+mn-ea"/>
                <a:cs typeface="+mn-cs"/>
              </a:rPr>
              <a:t>Farallon</a:t>
            </a:r>
            <a:r>
              <a:rPr lang="en-CA" sz="1200" kern="1200" baseline="0" dirty="0" smtClean="0">
                <a:solidFill>
                  <a:schemeClr val="tx1"/>
                </a:solidFill>
                <a:latin typeface="+mn-lt"/>
                <a:ea typeface="+mn-ea"/>
                <a:cs typeface="+mn-cs"/>
              </a:rPr>
              <a:t> and North American plates. Subsequent dextral shearing (D4) allowed rapid exhumation of the deeply buried rocks.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Therefore, not only that this study shows the change in relative plate vector, but it also an attempt to unite two different models, highlighting the combined effect of contraction and magma loading processes that led to crustal thickening and peak metamorphic conditions, recorded within the Breakenridge complex.</a:t>
            </a:r>
            <a:endParaRPr lang="en-CA" dirty="0" smtClean="0"/>
          </a:p>
          <a:p>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18</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For the end, I would like to say</a:t>
            </a:r>
            <a:r>
              <a:rPr lang="en-CA" baseline="0" dirty="0" smtClean="0"/>
              <a:t> that this research is an excellent example showing that we are dwarfs, standing on the shoulders of giants, giants like Jim, Ned and Glenn.</a:t>
            </a:r>
          </a:p>
          <a:p>
            <a:r>
              <a:rPr lang="en-CA" baseline="0" dirty="0" smtClean="0"/>
              <a:t>Also, I would like to thank everyone involved in the project and the NSERC for funding.</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Firstly, I want to go back to 1985, and remind you of the mystery involving the mid-Cretaceous tectonics of the region, marked with the red star. Here you see kinematics of the </a:t>
            </a:r>
            <a:r>
              <a:rPr lang="en-CA" sz="1200" kern="1200" baseline="0" dirty="0" err="1" smtClean="0">
                <a:solidFill>
                  <a:schemeClr val="tx1"/>
                </a:solidFill>
                <a:latin typeface="+mn-lt"/>
                <a:ea typeface="+mn-ea"/>
                <a:cs typeface="+mn-cs"/>
              </a:rPr>
              <a:t>Farallon</a:t>
            </a:r>
            <a:r>
              <a:rPr lang="en-CA" sz="1200" kern="1200" baseline="0" dirty="0" smtClean="0">
                <a:solidFill>
                  <a:schemeClr val="tx1"/>
                </a:solidFill>
                <a:latin typeface="+mn-lt"/>
                <a:ea typeface="+mn-ea"/>
                <a:cs typeface="+mn-cs"/>
              </a:rPr>
              <a:t> plate, relative to NA plate.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However,</a:t>
            </a:r>
            <a:r>
              <a:rPr lang="en-CA" baseline="0" dirty="0" smtClean="0"/>
              <a:t> here we see the existence of the Kula and </a:t>
            </a:r>
            <a:r>
              <a:rPr lang="en-CA" baseline="0" dirty="0" err="1" smtClean="0"/>
              <a:t>Farallon</a:t>
            </a:r>
            <a:r>
              <a:rPr lang="en-CA" baseline="0" dirty="0" smtClean="0"/>
              <a:t> plates and this ambiguous piece of the plate, that might have had the influence of the tectonic evolution of the area.</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Monger suggested in 90-ties that there was a change in plate convergence from dominantly sinistral oblique transpression during Middle Jurassic to Early Cretaceous, to dextral oblique transtension in Late Cretaceous to early Cenozoic time.</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Brown have described multiple stages of the metamorphism and deformation in the area, and also proposed the Magma Loading Model.</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Furthermore, both agreed on  “the critical period between 105-85 Ma” with the transition from </a:t>
            </a:r>
            <a:r>
              <a:rPr lang="en-CA" sz="1200" kern="1200" baseline="0" dirty="0" err="1" smtClean="0">
                <a:solidFill>
                  <a:schemeClr val="tx1"/>
                </a:solidFill>
                <a:latin typeface="+mn-lt"/>
                <a:ea typeface="+mn-ea"/>
                <a:cs typeface="+mn-cs"/>
              </a:rPr>
              <a:t>sinistral</a:t>
            </a:r>
            <a:r>
              <a:rPr lang="en-CA" sz="1200" kern="1200" baseline="0" dirty="0" smtClean="0">
                <a:solidFill>
                  <a:schemeClr val="tx1"/>
                </a:solidFill>
                <a:latin typeface="+mn-lt"/>
                <a:ea typeface="+mn-ea"/>
                <a:cs typeface="+mn-cs"/>
              </a:rPr>
              <a:t> to dextral </a:t>
            </a:r>
            <a:r>
              <a:rPr lang="en-CA" sz="1200" kern="1200" baseline="0" dirty="0" err="1" smtClean="0">
                <a:solidFill>
                  <a:schemeClr val="tx1"/>
                </a:solidFill>
                <a:latin typeface="+mn-lt"/>
                <a:ea typeface="+mn-ea"/>
                <a:cs typeface="+mn-cs"/>
              </a:rPr>
              <a:t>transpression</a:t>
            </a:r>
            <a:r>
              <a:rPr lang="en-CA" sz="1200" kern="1200" baseline="0" dirty="0" smtClean="0">
                <a:solidFill>
                  <a:schemeClr val="tx1"/>
                </a:solidFill>
                <a:latin typeface="+mn-lt"/>
                <a:ea typeface="+mn-ea"/>
                <a:cs typeface="+mn-cs"/>
              </a:rPr>
              <a:t> and its implications for the relationships between arc magmatism and crustal thickening;</a:t>
            </a:r>
          </a:p>
        </p:txBody>
      </p:sp>
      <p:sp>
        <p:nvSpPr>
          <p:cNvPr id="4" name="Slide Number Placeholder 3"/>
          <p:cNvSpPr>
            <a:spLocks noGrp="1"/>
          </p:cNvSpPr>
          <p:nvPr>
            <p:ph type="sldNum" sz="quarter" idx="10"/>
          </p:nvPr>
        </p:nvSpPr>
        <p:spPr/>
        <p:txBody>
          <a:bodyPr/>
          <a:lstStyle/>
          <a:p>
            <a:fld id="{5ED9F00B-DE28-4DF0-BFCA-F08DB685A539}" type="slidenum">
              <a:rPr lang="en-CA" smtClean="0"/>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CPC, as we all know, is a large orogen that envelops plutons and associated metamorphic rocks from the north Cascades in Washington State, through the Coast Mountains in BC to southern Alaska; </a:t>
            </a:r>
          </a:p>
          <a:p>
            <a:r>
              <a:rPr lang="en-CA" sz="1200" kern="1200" baseline="0" dirty="0" smtClean="0">
                <a:solidFill>
                  <a:schemeClr val="tx1"/>
                </a:solidFill>
                <a:latin typeface="+mn-lt"/>
                <a:ea typeface="+mn-ea"/>
                <a:cs typeface="+mn-cs"/>
              </a:rPr>
              <a:t>Relevant for this talk is that it displays features related to the change in relative plate vector; </a:t>
            </a:r>
          </a:p>
          <a:p>
            <a:r>
              <a:rPr lang="en-CA" sz="1200" kern="1200" baseline="0" dirty="0" smtClean="0">
                <a:solidFill>
                  <a:schemeClr val="tx1"/>
                </a:solidFill>
                <a:latin typeface="+mn-lt"/>
                <a:ea typeface="+mn-ea"/>
                <a:cs typeface="+mn-cs"/>
              </a:rPr>
              <a:t>Its southern end is cut off by dextral Fraser- Straight Creek fault system and displaced further into the Washington. </a:t>
            </a:r>
          </a:p>
          <a:p>
            <a:r>
              <a:rPr lang="en-CA" sz="1200" kern="1200" baseline="0" dirty="0" smtClean="0">
                <a:solidFill>
                  <a:schemeClr val="tx1"/>
                </a:solidFill>
                <a:latin typeface="+mn-lt"/>
                <a:ea typeface="+mn-ea"/>
                <a:cs typeface="+mn-cs"/>
              </a:rPr>
              <a:t>The boxes show the location of the study area.</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study area lies north-east of Harrison Lake, and is characterized by intrusive suites varying in size, with a range in age from mid-Cretaceous to Tertiary. The most relevant for this talk are the plutons in pink, orange and red, with displayed ages of emplacement.</a:t>
            </a:r>
          </a:p>
          <a:p>
            <a:r>
              <a:rPr lang="en-CA" sz="1200" kern="1200" baseline="0" dirty="0" smtClean="0">
                <a:solidFill>
                  <a:schemeClr val="tx1"/>
                </a:solidFill>
                <a:latin typeface="+mn-lt"/>
                <a:ea typeface="+mn-ea"/>
                <a:cs typeface="+mn-cs"/>
              </a:rPr>
              <a:t>These plutons were emplaced in the Nooksack-Harrison terrane, an arc-related rock assemblage that consists of Middle Triassic to mid- Cretaceous volcano-sedimentary succession. </a:t>
            </a:r>
          </a:p>
          <a:p>
            <a:r>
              <a:rPr lang="en-CA" sz="1200" kern="1200" baseline="0" dirty="0" smtClean="0">
                <a:solidFill>
                  <a:schemeClr val="tx1"/>
                </a:solidFill>
                <a:latin typeface="+mn-lt"/>
                <a:ea typeface="+mn-ea"/>
                <a:cs typeface="+mn-cs"/>
              </a:rPr>
              <a:t>The main hero of this story is the Breakenridge pluton.</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dirty="0" smtClean="0">
                <a:solidFill>
                  <a:schemeClr val="tx1"/>
                </a:solidFill>
                <a:latin typeface="+mn-lt"/>
                <a:ea typeface="+mn-ea"/>
                <a:cs typeface="+mn-cs"/>
              </a:rPr>
              <a:t>The model presented here consists of three distinct magmatic pulses, characteristic of the CPC during the Early to Late Cretaceous (110-80 Ma), and three deformational event which reflect the change in tectonic setting and evolving boundary conditions.</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If</a:t>
            </a:r>
            <a:r>
              <a:rPr lang="en-CA" baseline="0" dirty="0" smtClean="0"/>
              <a:t> we go back to this slide, I just want to point out that I will be using Ned’s metamorphic and deformational events when referring to the events of interest.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The first magma pulse is represented by the 107-100 Ma Breakenridge pluton intruded within a magmatic arc, and its emplacement caused the contact metamorphism (Ned’s M2). The Breakenridge complex was emplaced through multiple, shallow, sill-like intrusions of dioritic to tonalitic composition (going to the next slide). </a:t>
            </a:r>
            <a:endParaRPr lang="en-CA" dirty="0"/>
          </a:p>
        </p:txBody>
      </p:sp>
      <p:sp>
        <p:nvSpPr>
          <p:cNvPr id="4" name="Slide Number Placeholder 3"/>
          <p:cNvSpPr>
            <a:spLocks noGrp="1"/>
          </p:cNvSpPr>
          <p:nvPr>
            <p:ph type="sldNum" sz="quarter" idx="10"/>
          </p:nvPr>
        </p:nvSpPr>
        <p:spPr/>
        <p:txBody>
          <a:bodyPr/>
          <a:lstStyle/>
          <a:p>
            <a:fld id="{5ED9F00B-DE28-4DF0-BFCA-F08DB685A539}" type="slidenum">
              <a:rPr lang="en-CA" smtClean="0"/>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465816E6-0F83-4D4F-8504-1EA8A300DFD6}" type="datetimeFigureOut">
              <a:rPr lang="en-US" smtClean="0"/>
              <a:pPr/>
              <a:t>11/6/2014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CA722C2-8680-4159-8AA1-5858BC02F3D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65816E6-0F83-4D4F-8504-1EA8A300DFD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722C2-8680-4159-8AA1-5858BC02F3D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65816E6-0F83-4D4F-8504-1EA8A300DFD6}" type="datetimeFigureOut">
              <a:rPr lang="en-US" smtClean="0"/>
              <a:pPr/>
              <a:t>11/6/2014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CA722C2-8680-4159-8AA1-5858BC02F3D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65816E6-0F83-4D4F-8504-1EA8A300DFD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CA722C2-8680-4159-8AA1-5858BC02F3D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65816E6-0F83-4D4F-8504-1EA8A300DFD6}" type="datetimeFigureOut">
              <a:rPr lang="en-US" smtClean="0"/>
              <a:pPr/>
              <a:t>11/6/2014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CA722C2-8680-4159-8AA1-5858BC02F3D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65816E6-0F83-4D4F-8504-1EA8A300DFD6}" type="datetimeFigureOut">
              <a:rPr lang="en-US" smtClean="0"/>
              <a:pPr/>
              <a:t>11/6/2014</a:t>
            </a:fld>
            <a:endParaRPr lang="en-US"/>
          </a:p>
        </p:txBody>
      </p:sp>
      <p:sp>
        <p:nvSpPr>
          <p:cNvPr id="10" name="Slide Number Placeholder 9"/>
          <p:cNvSpPr>
            <a:spLocks noGrp="1"/>
          </p:cNvSpPr>
          <p:nvPr>
            <p:ph type="sldNum" sz="quarter" idx="16"/>
          </p:nvPr>
        </p:nvSpPr>
        <p:spPr/>
        <p:txBody>
          <a:bodyPr rtlCol="0"/>
          <a:lstStyle/>
          <a:p>
            <a:fld id="{6CA722C2-8680-4159-8AA1-5858BC02F3D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65816E6-0F83-4D4F-8504-1EA8A300DFD6}" type="datetimeFigureOut">
              <a:rPr lang="en-US" smtClean="0"/>
              <a:pPr/>
              <a:t>11/6/2014</a:t>
            </a:fld>
            <a:endParaRPr lang="en-US"/>
          </a:p>
        </p:txBody>
      </p:sp>
      <p:sp>
        <p:nvSpPr>
          <p:cNvPr id="12" name="Slide Number Placeholder 11"/>
          <p:cNvSpPr>
            <a:spLocks noGrp="1"/>
          </p:cNvSpPr>
          <p:nvPr>
            <p:ph type="sldNum" sz="quarter" idx="16"/>
          </p:nvPr>
        </p:nvSpPr>
        <p:spPr/>
        <p:txBody>
          <a:bodyPr rtlCol="0"/>
          <a:lstStyle/>
          <a:p>
            <a:fld id="{6CA722C2-8680-4159-8AA1-5858BC02F3D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65816E6-0F83-4D4F-8504-1EA8A300DFD6}" type="datetimeFigureOut">
              <a:rPr lang="en-US" smtClean="0"/>
              <a:pPr/>
              <a:t>11/6/2014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CA722C2-8680-4159-8AA1-5858BC02F3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816E6-0F83-4D4F-8504-1EA8A300DFD6}" type="datetimeFigureOut">
              <a:rPr lang="en-US" smtClean="0"/>
              <a:pPr/>
              <a:t>11/6/2014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CA722C2-8680-4159-8AA1-5858BC02F3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65816E6-0F83-4D4F-8504-1EA8A300DFD6}"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CA722C2-8680-4159-8AA1-5858BC02F3D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465816E6-0F83-4D4F-8504-1EA8A300DFD6}" type="datetimeFigureOut">
              <a:rPr lang="en-US" smtClean="0"/>
              <a:pPr/>
              <a:t>11/6/2014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CA722C2-8680-4159-8AA1-5858BC02F3D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65816E6-0F83-4D4F-8504-1EA8A300DFD6}" type="datetimeFigureOut">
              <a:rPr lang="en-US" smtClean="0"/>
              <a:pPr/>
              <a:t>11/6/2014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CA722C2-8680-4159-8AA1-5858BC02F3D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4.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4.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4.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0063" y="2133600"/>
            <a:ext cx="7543800" cy="1828800"/>
          </a:xfrm>
        </p:spPr>
        <p:txBody>
          <a:bodyPr>
            <a:noAutofit/>
          </a:bodyPr>
          <a:lstStyle/>
          <a:p>
            <a:pPr algn="ctr"/>
            <a:r>
              <a:rPr lang="en-US" sz="3000" b="1" cap="none" dirty="0"/>
              <a:t>TECTONO-MAGMATIC EVOLUTION </a:t>
            </a:r>
            <a:r>
              <a:rPr lang="en-US" sz="3000" b="1" cap="none" dirty="0" smtClean="0"/>
              <a:t>OF </a:t>
            </a:r>
            <a:r>
              <a:rPr lang="en-US" sz="3000" b="1" cap="none" dirty="0"/>
              <a:t>THE EASTERN HARRISON LAKE REGION, </a:t>
            </a:r>
            <a:r>
              <a:rPr lang="en-US" sz="3000" b="1" cap="none" dirty="0" smtClean="0"/>
              <a:t>BC, </a:t>
            </a:r>
            <a:r>
              <a:rPr lang="en-US" sz="3000" b="1" cap="none" dirty="0"/>
              <a:t>REFLECTS MID-CRETACEOUS CHANGE IN PLATE </a:t>
            </a:r>
            <a:r>
              <a:rPr lang="en-US" sz="3000" b="1" cap="none" dirty="0" smtClean="0"/>
              <a:t>KINEMATICS</a:t>
            </a:r>
            <a:endParaRPr lang="en-US" sz="3000" cap="none" dirty="0"/>
          </a:p>
        </p:txBody>
      </p:sp>
      <p:sp>
        <p:nvSpPr>
          <p:cNvPr id="3" name="Subtitle 2"/>
          <p:cNvSpPr>
            <a:spLocks noGrp="1"/>
          </p:cNvSpPr>
          <p:nvPr>
            <p:ph type="subTitle" idx="1"/>
          </p:nvPr>
        </p:nvSpPr>
        <p:spPr/>
        <p:txBody>
          <a:bodyPr>
            <a:noAutofit/>
          </a:bodyPr>
          <a:lstStyle/>
          <a:p>
            <a:r>
              <a:rPr lang="en-US" sz="1800" u="sng" dirty="0" smtClean="0">
                <a:solidFill>
                  <a:schemeClr val="tx1"/>
                </a:solidFill>
              </a:rPr>
              <a:t>Ivanka</a:t>
            </a:r>
            <a:r>
              <a:rPr lang="en-US" sz="1800" dirty="0" smtClean="0">
                <a:solidFill>
                  <a:schemeClr val="tx1"/>
                </a:solidFill>
              </a:rPr>
              <a:t> </a:t>
            </a:r>
            <a:r>
              <a:rPr lang="en-US" sz="1800" u="sng" dirty="0" smtClean="0">
                <a:solidFill>
                  <a:schemeClr val="tx1"/>
                </a:solidFill>
              </a:rPr>
              <a:t>MITROVIC,</a:t>
            </a:r>
            <a:r>
              <a:rPr lang="en-US" sz="1800" dirty="0" smtClean="0">
                <a:solidFill>
                  <a:schemeClr val="tx1"/>
                </a:solidFill>
              </a:rPr>
              <a:t> </a:t>
            </a:r>
            <a:r>
              <a:rPr lang="en-US" sz="1800" dirty="0">
                <a:solidFill>
                  <a:schemeClr val="tx1"/>
                </a:solidFill>
              </a:rPr>
              <a:t>Dan </a:t>
            </a:r>
            <a:r>
              <a:rPr lang="en-US" sz="1800" dirty="0" smtClean="0">
                <a:solidFill>
                  <a:schemeClr val="tx1"/>
                </a:solidFill>
              </a:rPr>
              <a:t>GIBSON, </a:t>
            </a:r>
            <a:r>
              <a:rPr lang="en-US" sz="1800" dirty="0">
                <a:solidFill>
                  <a:schemeClr val="tx1"/>
                </a:solidFill>
              </a:rPr>
              <a:t>Derek</a:t>
            </a:r>
            <a:r>
              <a:rPr lang="en-US" sz="1800" dirty="0" smtClean="0">
                <a:solidFill>
                  <a:schemeClr val="tx1"/>
                </a:solidFill>
              </a:rPr>
              <a:t> THORKELSON, Dan MARSHALL</a:t>
            </a:r>
            <a:endParaRPr lang="en-US" sz="1800" dirty="0">
              <a:solidFill>
                <a:schemeClr val="tx1"/>
              </a:solidFill>
            </a:endParaRPr>
          </a:p>
        </p:txBody>
      </p:sp>
      <p:pic>
        <p:nvPicPr>
          <p:cNvPr id="4" name="Picture 3"/>
          <p:cNvPicPr>
            <a:picLocks noChangeAspect="1" noChangeArrowheads="1"/>
          </p:cNvPicPr>
          <p:nvPr/>
        </p:nvPicPr>
        <p:blipFill>
          <a:blip r:embed="rId3" cstate="print"/>
          <a:srcRect/>
          <a:stretch>
            <a:fillRect/>
          </a:stretch>
        </p:blipFill>
        <p:spPr bwMode="auto">
          <a:xfrm>
            <a:off x="7010400" y="4496768"/>
            <a:ext cx="1529239" cy="697993"/>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5638800" y="732180"/>
            <a:ext cx="1224136" cy="583819"/>
          </a:xfrm>
          <a:prstGeom prst="rect">
            <a:avLst/>
          </a:prstGeom>
          <a:noFill/>
          <a:ln w="9525">
            <a:noFill/>
            <a:miter lim="800000"/>
            <a:headEnd/>
            <a:tailEnd/>
          </a:ln>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9159" y="4496769"/>
            <a:ext cx="4532385" cy="697993"/>
          </a:xfrm>
          <a:prstGeom prst="rect">
            <a:avLst/>
          </a:prstGeom>
        </p:spPr>
      </p:pic>
      <p:pic>
        <p:nvPicPr>
          <p:cNvPr id="7" name="Picture 6"/>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2057400" y="531023"/>
            <a:ext cx="2626094" cy="821150"/>
          </a:xfrm>
          <a:prstGeom prst="rect">
            <a:avLst/>
          </a:prstGeom>
        </p:spPr>
      </p:pic>
    </p:spTree>
    <p:extLst>
      <p:ext uri="{BB962C8B-B14F-4D97-AF65-F5344CB8AC3E}">
        <p14:creationId xmlns:p14="http://schemas.microsoft.com/office/powerpoint/2010/main" xmlns="" val="512563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7" name="Picture 6" descr="31 model.jpg"/>
          <p:cNvPicPr>
            <a:picLocks noChangeAspect="1"/>
          </p:cNvPicPr>
          <p:nvPr/>
        </p:nvPicPr>
        <p:blipFill>
          <a:blip r:embed="rId4" cstate="print"/>
          <a:srcRect t="-772" b="84551"/>
          <a:stretch>
            <a:fillRect/>
          </a:stretch>
        </p:blipFill>
        <p:spPr>
          <a:xfrm>
            <a:off x="1143000" y="1538194"/>
            <a:ext cx="6197803" cy="1814606"/>
          </a:xfrm>
          <a:prstGeom prst="rect">
            <a:avLst/>
          </a:prstGeom>
        </p:spPr>
      </p:pic>
      <p:sp>
        <p:nvSpPr>
          <p:cNvPr id="3" name="Rectangle 2"/>
          <p:cNvSpPr/>
          <p:nvPr/>
        </p:nvSpPr>
        <p:spPr>
          <a:xfrm>
            <a:off x="7467600" y="2436843"/>
            <a:ext cx="1430328" cy="461665"/>
          </a:xfrm>
          <a:prstGeom prst="rect">
            <a:avLst/>
          </a:prstGeom>
        </p:spPr>
        <p:txBody>
          <a:bodyPr wrap="none">
            <a:spAutoFit/>
          </a:bodyPr>
          <a:lstStyle/>
          <a:p>
            <a:pPr algn="ctr"/>
            <a:r>
              <a:rPr lang="en-US" sz="2400" b="1" dirty="0">
                <a:ln w="11430"/>
                <a:solidFill>
                  <a:srgbClr val="C00000"/>
                </a:solidFill>
                <a:effectLst>
                  <a:outerShdw blurRad="50800" dist="39000" dir="5460000" algn="tl">
                    <a:srgbClr val="000000">
                      <a:alpha val="38000"/>
                    </a:srgbClr>
                  </a:outerShdw>
                </a:effectLst>
              </a:rPr>
              <a:t>M</a:t>
            </a:r>
            <a:r>
              <a:rPr lang="en-US" sz="2400" b="1" baseline="-25000" dirty="0">
                <a:ln w="11430"/>
                <a:solidFill>
                  <a:srgbClr val="C00000"/>
                </a:solidFill>
                <a:effectLst>
                  <a:outerShdw blurRad="50800" dist="39000" dir="5460000" algn="tl">
                    <a:srgbClr val="000000">
                      <a:alpha val="38000"/>
                    </a:srgbClr>
                  </a:outerShdw>
                </a:effectLst>
              </a:rPr>
              <a:t>2B</a:t>
            </a:r>
            <a:r>
              <a:rPr lang="en-US" sz="2800" b="1" baseline="-25000" dirty="0">
                <a:ln w="11430"/>
                <a:solidFill>
                  <a:srgbClr val="C00000"/>
                </a:solidFill>
                <a:effectLst>
                  <a:outerShdw blurRad="50800" dist="39000" dir="5460000" algn="tl">
                    <a:srgbClr val="000000">
                      <a:alpha val="38000"/>
                    </a:srgbClr>
                  </a:outerShdw>
                </a:effectLst>
              </a:rPr>
              <a:t> </a:t>
            </a:r>
            <a:r>
              <a:rPr lang="en-US" b="1" dirty="0">
                <a:ln w="11430"/>
                <a:solidFill>
                  <a:srgbClr val="C00000"/>
                </a:solidFill>
                <a:effectLst>
                  <a:outerShdw blurRad="50800" dist="39000" dir="5460000" algn="tl">
                    <a:srgbClr val="000000">
                      <a:alpha val="38000"/>
                    </a:srgbClr>
                  </a:outerShdw>
                </a:effectLst>
              </a:rPr>
              <a:t>(HT, LP)</a:t>
            </a:r>
          </a:p>
        </p:txBody>
      </p:sp>
      <p:pic>
        <p:nvPicPr>
          <p:cNvPr id="10" name="Picture 9" descr="6 BK.jpg"/>
          <p:cNvPicPr/>
          <p:nvPr/>
        </p:nvPicPr>
        <p:blipFill>
          <a:blip r:embed="rId5" cstate="print"/>
          <a:srcRect r="28333" b="35000"/>
          <a:stretch>
            <a:fillRect/>
          </a:stretch>
        </p:blipFill>
        <p:spPr>
          <a:xfrm>
            <a:off x="6248400" y="3729947"/>
            <a:ext cx="2709919" cy="2631439"/>
          </a:xfrm>
          <a:prstGeom prst="rect">
            <a:avLst/>
          </a:prstGeom>
        </p:spPr>
      </p:pic>
      <p:sp>
        <p:nvSpPr>
          <p:cNvPr id="9" name="Rectangle 8"/>
          <p:cNvSpPr/>
          <p:nvPr/>
        </p:nvSpPr>
        <p:spPr>
          <a:xfrm>
            <a:off x="4572000" y="5410200"/>
            <a:ext cx="1484757" cy="646331"/>
          </a:xfrm>
          <a:prstGeom prst="rect">
            <a:avLst/>
          </a:prstGeom>
        </p:spPr>
        <p:txBody>
          <a:bodyPr wrap="square">
            <a:spAutoFit/>
          </a:bodyPr>
          <a:lstStyle/>
          <a:p>
            <a:pPr algn="r"/>
            <a:r>
              <a:rPr lang="en-CA" b="1" dirty="0" err="1">
                <a:solidFill>
                  <a:srgbClr val="C00000"/>
                </a:solidFill>
              </a:rPr>
              <a:t>Tonalitic</a:t>
            </a:r>
            <a:r>
              <a:rPr lang="en-CA" b="1" dirty="0">
                <a:solidFill>
                  <a:srgbClr val="C00000"/>
                </a:solidFill>
              </a:rPr>
              <a:t>:</a:t>
            </a:r>
          </a:p>
          <a:p>
            <a:pPr algn="r"/>
            <a:r>
              <a:rPr lang="en-CA" b="1" dirty="0">
                <a:solidFill>
                  <a:srgbClr val="C00000"/>
                </a:solidFill>
              </a:rPr>
              <a:t> 103-100 Ma</a:t>
            </a:r>
          </a:p>
        </p:txBody>
      </p:sp>
      <p:pic>
        <p:nvPicPr>
          <p:cNvPr id="13" name="Picture 12" descr="15- 146 U-Pb.jpg"/>
          <p:cNvPicPr>
            <a:picLocks noChangeAspect="1"/>
          </p:cNvPicPr>
          <p:nvPr/>
        </p:nvPicPr>
        <p:blipFill rotWithShape="1">
          <a:blip r:embed="rId6" cstate="print"/>
          <a:srcRect l="51504" t="2221" r="834" b="2091"/>
          <a:stretch/>
        </p:blipFill>
        <p:spPr>
          <a:xfrm>
            <a:off x="3124200" y="3552622"/>
            <a:ext cx="2419349" cy="1785938"/>
          </a:xfrm>
          <a:prstGeom prst="rect">
            <a:avLst/>
          </a:prstGeom>
        </p:spPr>
      </p:pic>
      <p:pic>
        <p:nvPicPr>
          <p:cNvPr id="14" name="Picture 13" descr="15- 146 U-Pb.jpg"/>
          <p:cNvPicPr>
            <a:picLocks noChangeAspect="1"/>
          </p:cNvPicPr>
          <p:nvPr/>
        </p:nvPicPr>
        <p:blipFill rotWithShape="1">
          <a:blip r:embed="rId6" cstate="print"/>
          <a:srcRect l="1026" t="2221" r="47996" b="2091"/>
          <a:stretch/>
        </p:blipFill>
        <p:spPr>
          <a:xfrm>
            <a:off x="304800" y="4419600"/>
            <a:ext cx="2587625" cy="1785938"/>
          </a:xfrm>
          <a:prstGeom prst="rect">
            <a:avLst/>
          </a:prstGeom>
        </p:spPr>
      </p:pic>
      <p:sp>
        <p:nvSpPr>
          <p:cNvPr id="11" name="Title 1"/>
          <p:cNvSpPr>
            <a:spLocks noGrp="1"/>
          </p:cNvSpPr>
          <p:nvPr>
            <p:ph type="title"/>
          </p:nvPr>
        </p:nvSpPr>
        <p:spPr/>
        <p:txBody>
          <a:bodyPr>
            <a:normAutofit/>
          </a:bodyPr>
          <a:lstStyle/>
          <a:p>
            <a:r>
              <a:rPr lang="en-US" sz="3200" dirty="0" err="1" smtClean="0"/>
              <a:t>Breakenridge</a:t>
            </a:r>
            <a:r>
              <a:rPr lang="en-US" sz="3200" dirty="0" smtClean="0"/>
              <a:t> pluton</a:t>
            </a:r>
            <a:endParaRPr lang="en-US" sz="3200" dirty="0"/>
          </a:p>
        </p:txBody>
      </p:sp>
      <p:sp>
        <p:nvSpPr>
          <p:cNvPr id="12" name="TextBox 11"/>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4354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8)">
                                      <p:cBhvr>
                                        <p:cTn id="7" dur="500"/>
                                        <p:tgtEl>
                                          <p:spTgt spid="14"/>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8)">
                                      <p:cBhvr>
                                        <p:cTn id="11" dur="500"/>
                                        <p:tgtEl>
                                          <p:spTgt spid="13"/>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500"/>
                                        <p:tgtEl>
                                          <p:spTgt spid="9"/>
                                        </p:tgtEl>
                                      </p:cBhvr>
                                    </p:animEffect>
                                  </p:childTnLst>
                                </p:cTn>
                              </p:par>
                            </p:childTnLst>
                          </p:cTn>
                        </p:par>
                        <p:par>
                          <p:cTn id="16" fill="hold">
                            <p:stCondLst>
                              <p:cond delay="1500"/>
                            </p:stCondLst>
                            <p:childTnLst>
                              <p:par>
                                <p:cTn id="17" presetID="21"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8)">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sp>
        <p:nvSpPr>
          <p:cNvPr id="11" name="TextBox 10"/>
          <p:cNvSpPr txBox="1"/>
          <p:nvPr/>
        </p:nvSpPr>
        <p:spPr>
          <a:xfrm>
            <a:off x="6931295" y="6019800"/>
            <a:ext cx="1431546" cy="369332"/>
          </a:xfrm>
          <a:prstGeom prst="rect">
            <a:avLst/>
          </a:prstGeom>
          <a:noFill/>
        </p:spPr>
        <p:txBody>
          <a:bodyPr wrap="none" rtlCol="0">
            <a:spAutoFit/>
          </a:bodyPr>
          <a:lstStyle/>
          <a:p>
            <a:r>
              <a:rPr lang="fr-FR" dirty="0" smtClean="0"/>
              <a:t>Brown (2012)</a:t>
            </a:r>
            <a:endParaRPr lang="en-US" dirty="0"/>
          </a:p>
        </p:txBody>
      </p:sp>
      <p:grpSp>
        <p:nvGrpSpPr>
          <p:cNvPr id="7" name="Group 6"/>
          <p:cNvGrpSpPr/>
          <p:nvPr/>
        </p:nvGrpSpPr>
        <p:grpSpPr>
          <a:xfrm>
            <a:off x="1955597" y="1632857"/>
            <a:ext cx="6197803" cy="2107977"/>
            <a:chOff x="467544" y="3933056"/>
            <a:chExt cx="6197803" cy="2107977"/>
          </a:xfrm>
        </p:grpSpPr>
        <p:pic>
          <p:nvPicPr>
            <p:cNvPr id="8" name="Picture 7" descr="31 model.jpg"/>
            <p:cNvPicPr>
              <a:picLocks noChangeAspect="1"/>
            </p:cNvPicPr>
            <p:nvPr/>
          </p:nvPicPr>
          <p:blipFill>
            <a:blip r:embed="rId5" cstate="print"/>
            <a:srcRect t="15862" b="67917"/>
            <a:stretch>
              <a:fillRect/>
            </a:stretch>
          </p:blipFill>
          <p:spPr>
            <a:xfrm>
              <a:off x="467544" y="3933056"/>
              <a:ext cx="6197803" cy="1814606"/>
            </a:xfrm>
            <a:prstGeom prst="rect">
              <a:avLst/>
            </a:prstGeom>
          </p:spPr>
        </p:pic>
        <p:sp>
          <p:nvSpPr>
            <p:cNvPr id="9" name="TextBox 8"/>
            <p:cNvSpPr txBox="1"/>
            <p:nvPr/>
          </p:nvSpPr>
          <p:spPr>
            <a:xfrm>
              <a:off x="5004048" y="5733256"/>
              <a:ext cx="1657954" cy="307777"/>
            </a:xfrm>
            <a:prstGeom prst="rect">
              <a:avLst/>
            </a:prstGeom>
            <a:noFill/>
          </p:spPr>
          <p:txBody>
            <a:bodyPr wrap="none" rtlCol="0">
              <a:spAutoFit/>
            </a:bodyPr>
            <a:lstStyle/>
            <a:p>
              <a:r>
                <a:rPr lang="en-CA" sz="1400" dirty="0" smtClean="0">
                  <a:solidFill>
                    <a:schemeClr val="tx2"/>
                  </a:solidFill>
                </a:rPr>
                <a:t>After Brown (2012).</a:t>
              </a:r>
              <a:endParaRPr lang="en-CA" sz="1400" dirty="0">
                <a:solidFill>
                  <a:schemeClr val="tx2"/>
                </a:solidFill>
              </a:endParaRPr>
            </a:p>
          </p:txBody>
        </p:sp>
      </p:grpSp>
      <p:sp>
        <p:nvSpPr>
          <p:cNvPr id="3" name="Rectangle 2"/>
          <p:cNvSpPr/>
          <p:nvPr/>
        </p:nvSpPr>
        <p:spPr>
          <a:xfrm>
            <a:off x="8088087" y="2362200"/>
            <a:ext cx="1055914" cy="584775"/>
          </a:xfrm>
          <a:prstGeom prst="rect">
            <a:avLst/>
          </a:prstGeom>
        </p:spPr>
        <p:txBody>
          <a:bodyPr wrap="square">
            <a:spAutoFit/>
          </a:bodyPr>
          <a:lstStyle/>
          <a:p>
            <a:pPr algn="ctr"/>
            <a:r>
              <a:rPr lang="en-US" sz="3200" b="1" dirty="0" smtClean="0">
                <a:ln w="11430"/>
                <a:solidFill>
                  <a:srgbClr val="C00000"/>
                </a:solidFill>
                <a:effectLst>
                  <a:outerShdw blurRad="50800" dist="39000" dir="5460000" algn="tl">
                    <a:srgbClr val="000000">
                      <a:alpha val="38000"/>
                    </a:srgbClr>
                  </a:outerShdw>
                </a:effectLst>
              </a:rPr>
              <a:t>D</a:t>
            </a:r>
            <a:r>
              <a:rPr lang="en-US" sz="3200" b="1" baseline="-25000" dirty="0" smtClean="0">
                <a:ln w="11430"/>
                <a:solidFill>
                  <a:srgbClr val="C00000"/>
                </a:solidFill>
                <a:effectLst>
                  <a:outerShdw blurRad="50800" dist="39000" dir="5460000" algn="tl">
                    <a:srgbClr val="000000">
                      <a:alpha val="38000"/>
                    </a:srgbClr>
                  </a:outerShdw>
                </a:effectLst>
              </a:rPr>
              <a:t>2</a:t>
            </a:r>
            <a:endParaRPr lang="en-US" sz="2400" dirty="0">
              <a:solidFill>
                <a:srgbClr val="C00000"/>
              </a:solidFill>
            </a:endParaRPr>
          </a:p>
        </p:txBody>
      </p:sp>
      <p:pic>
        <p:nvPicPr>
          <p:cNvPr id="10" name="Picture 9" descr="Browns nappes.jpg"/>
          <p:cNvPicPr>
            <a:picLocks noChangeAspect="1"/>
          </p:cNvPicPr>
          <p:nvPr/>
        </p:nvPicPr>
        <p:blipFill>
          <a:blip r:embed="rId6" cstate="print"/>
          <a:stretch>
            <a:fillRect/>
          </a:stretch>
        </p:blipFill>
        <p:spPr>
          <a:xfrm>
            <a:off x="3810000" y="4267200"/>
            <a:ext cx="4419600" cy="162578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04800" y="3251200"/>
            <a:ext cx="2590800" cy="3454400"/>
          </a:xfrm>
          <a:prstGeom prst="rect">
            <a:avLst/>
          </a:prstGeom>
        </p:spPr>
      </p:pic>
      <p:sp>
        <p:nvSpPr>
          <p:cNvPr id="13" name="Title 1"/>
          <p:cNvSpPr>
            <a:spLocks noGrp="1"/>
          </p:cNvSpPr>
          <p:nvPr>
            <p:ph type="title"/>
          </p:nvPr>
        </p:nvSpPr>
        <p:spPr/>
        <p:txBody>
          <a:bodyPr>
            <a:normAutofit/>
          </a:bodyPr>
          <a:lstStyle/>
          <a:p>
            <a:r>
              <a:rPr lang="en-US" sz="3200" dirty="0" err="1" smtClean="0"/>
              <a:t>Orogen</a:t>
            </a:r>
            <a:r>
              <a:rPr lang="en-US" sz="3200" dirty="0" smtClean="0"/>
              <a:t> – parallel displacement</a:t>
            </a:r>
            <a:endParaRPr lang="en-US" sz="3200" dirty="0"/>
          </a:p>
        </p:txBody>
      </p:sp>
      <p:sp>
        <p:nvSpPr>
          <p:cNvPr id="14" name="TextBox 13"/>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41249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7" name="Picture 6" descr="31 model.jpg"/>
          <p:cNvPicPr>
            <a:picLocks noChangeAspect="1"/>
          </p:cNvPicPr>
          <p:nvPr/>
        </p:nvPicPr>
        <p:blipFill>
          <a:blip r:embed="rId5" cstate="print"/>
          <a:srcRect t="33521" b="50481"/>
          <a:stretch>
            <a:fillRect/>
          </a:stretch>
        </p:blipFill>
        <p:spPr>
          <a:xfrm>
            <a:off x="990600" y="1524000"/>
            <a:ext cx="6197803" cy="1789660"/>
          </a:xfrm>
          <a:prstGeom prst="rect">
            <a:avLst/>
          </a:prstGeom>
        </p:spPr>
      </p:pic>
      <p:sp>
        <p:nvSpPr>
          <p:cNvPr id="3" name="Rectangle 2"/>
          <p:cNvSpPr/>
          <p:nvPr/>
        </p:nvSpPr>
        <p:spPr>
          <a:xfrm>
            <a:off x="7467600" y="2264197"/>
            <a:ext cx="1419106" cy="461665"/>
          </a:xfrm>
          <a:prstGeom prst="rect">
            <a:avLst/>
          </a:prstGeom>
        </p:spPr>
        <p:txBody>
          <a:bodyPr wrap="none">
            <a:spAutoFit/>
          </a:bodyPr>
          <a:lstStyle/>
          <a:p>
            <a:pPr algn="ctr"/>
            <a:r>
              <a:rPr lang="en-US" sz="2400" b="1" dirty="0">
                <a:ln w="11430"/>
                <a:solidFill>
                  <a:srgbClr val="C00000"/>
                </a:solidFill>
                <a:effectLst>
                  <a:outerShdw blurRad="50800" dist="39000" dir="5460000" algn="tl">
                    <a:srgbClr val="000000">
                      <a:alpha val="38000"/>
                    </a:srgbClr>
                  </a:outerShdw>
                </a:effectLst>
              </a:rPr>
              <a:t>M</a:t>
            </a:r>
            <a:r>
              <a:rPr lang="en-US" sz="2400" b="1" baseline="-25000" dirty="0">
                <a:ln w="11430"/>
                <a:solidFill>
                  <a:srgbClr val="C00000"/>
                </a:solidFill>
                <a:effectLst>
                  <a:outerShdw blurRad="50800" dist="39000" dir="5460000" algn="tl">
                    <a:srgbClr val="000000">
                      <a:alpha val="38000"/>
                    </a:srgbClr>
                  </a:outerShdw>
                </a:effectLst>
              </a:rPr>
              <a:t>2S</a:t>
            </a:r>
            <a:r>
              <a:rPr lang="en-US" sz="2800" b="1" baseline="-25000" dirty="0">
                <a:ln w="11430"/>
                <a:solidFill>
                  <a:srgbClr val="C00000"/>
                </a:solidFill>
                <a:effectLst>
                  <a:outerShdw blurRad="50800" dist="39000" dir="5460000" algn="tl">
                    <a:srgbClr val="000000">
                      <a:alpha val="38000"/>
                    </a:srgbClr>
                  </a:outerShdw>
                </a:effectLst>
              </a:rPr>
              <a:t> </a:t>
            </a:r>
            <a:r>
              <a:rPr lang="en-US" b="1" dirty="0">
                <a:ln w="11430"/>
                <a:solidFill>
                  <a:srgbClr val="C00000"/>
                </a:solidFill>
                <a:effectLst>
                  <a:outerShdw blurRad="50800" dist="39000" dir="5460000" algn="tl">
                    <a:srgbClr val="000000">
                      <a:alpha val="38000"/>
                    </a:srgbClr>
                  </a:outerShdw>
                </a:effectLst>
              </a:rPr>
              <a:t>(HT, LP)</a:t>
            </a:r>
          </a:p>
        </p:txBody>
      </p:sp>
      <p:pic>
        <p:nvPicPr>
          <p:cNvPr id="8" name="Picture 7" descr="20- SS.jpg"/>
          <p:cNvPicPr/>
          <p:nvPr/>
        </p:nvPicPr>
        <p:blipFill>
          <a:blip r:embed="rId6" cstate="print"/>
          <a:stretch>
            <a:fillRect/>
          </a:stretch>
        </p:blipFill>
        <p:spPr>
          <a:xfrm>
            <a:off x="242156" y="3348335"/>
            <a:ext cx="2411288" cy="3354624"/>
          </a:xfrm>
          <a:prstGeom prst="rect">
            <a:avLst/>
          </a:prstGeom>
        </p:spPr>
      </p:pic>
      <p:sp>
        <p:nvSpPr>
          <p:cNvPr id="4" name="Rectangle 3"/>
          <p:cNvSpPr/>
          <p:nvPr/>
        </p:nvSpPr>
        <p:spPr>
          <a:xfrm>
            <a:off x="2895600" y="5791200"/>
            <a:ext cx="2657262" cy="830997"/>
          </a:xfrm>
          <a:prstGeom prst="rect">
            <a:avLst/>
          </a:prstGeom>
        </p:spPr>
        <p:txBody>
          <a:bodyPr wrap="square">
            <a:spAutoFit/>
          </a:bodyPr>
          <a:lstStyle/>
          <a:p>
            <a:pPr algn="ctr"/>
            <a:r>
              <a:rPr lang="en-CA" sz="2400" b="1" dirty="0" smtClean="0">
                <a:solidFill>
                  <a:schemeClr val="accent1">
                    <a:lumMod val="75000"/>
                  </a:schemeClr>
                </a:solidFill>
              </a:rPr>
              <a:t>Snowshoe pluton:</a:t>
            </a:r>
          </a:p>
          <a:p>
            <a:pPr algn="ctr"/>
            <a:r>
              <a:rPr lang="en-CA" sz="2400" b="1" dirty="0" smtClean="0">
                <a:solidFill>
                  <a:schemeClr val="accent1">
                    <a:lumMod val="75000"/>
                  </a:schemeClr>
                </a:solidFill>
              </a:rPr>
              <a:t>96-94</a:t>
            </a:r>
            <a:r>
              <a:rPr lang="en-CA" sz="2400" dirty="0" smtClean="0"/>
              <a:t> </a:t>
            </a:r>
            <a:r>
              <a:rPr lang="en-CA" sz="2400" b="1" dirty="0">
                <a:solidFill>
                  <a:schemeClr val="accent1">
                    <a:lumMod val="75000"/>
                  </a:schemeClr>
                </a:solidFill>
              </a:rPr>
              <a:t>Ma </a:t>
            </a:r>
          </a:p>
        </p:txBody>
      </p:sp>
      <p:pic>
        <p:nvPicPr>
          <p:cNvPr id="9" name="Picture 8" descr="21- 10 U-Pb.jpg"/>
          <p:cNvPicPr>
            <a:picLocks noChangeAspect="1"/>
          </p:cNvPicPr>
          <p:nvPr/>
        </p:nvPicPr>
        <p:blipFill rotWithShape="1">
          <a:blip r:embed="rId7" cstate="print"/>
          <a:srcRect l="1482" t="646" r="2286" b="40031"/>
          <a:stretch/>
        </p:blipFill>
        <p:spPr>
          <a:xfrm>
            <a:off x="5715000" y="3687017"/>
            <a:ext cx="2971800" cy="2637583"/>
          </a:xfrm>
          <a:prstGeom prst="rect">
            <a:avLst/>
          </a:prstGeom>
        </p:spPr>
      </p:pic>
      <p:pic>
        <p:nvPicPr>
          <p:cNvPr id="10" name="Picture 9" descr="21- 10 U-Pb.jpg"/>
          <p:cNvPicPr>
            <a:picLocks noChangeAspect="1"/>
          </p:cNvPicPr>
          <p:nvPr/>
        </p:nvPicPr>
        <p:blipFill rotWithShape="1">
          <a:blip r:embed="rId7" cstate="print"/>
          <a:srcRect l="1541" t="59915" r="1878" b="1275"/>
          <a:stretch/>
        </p:blipFill>
        <p:spPr>
          <a:xfrm>
            <a:off x="3607588" y="3593368"/>
            <a:ext cx="1955012" cy="1131032"/>
          </a:xfrm>
          <a:prstGeom prst="rect">
            <a:avLst/>
          </a:prstGeom>
        </p:spPr>
      </p:pic>
      <p:sp>
        <p:nvSpPr>
          <p:cNvPr id="11" name="Title 1"/>
          <p:cNvSpPr>
            <a:spLocks noGrp="1"/>
          </p:cNvSpPr>
          <p:nvPr>
            <p:ph type="title"/>
          </p:nvPr>
        </p:nvSpPr>
        <p:spPr/>
        <p:txBody>
          <a:bodyPr>
            <a:normAutofit/>
          </a:bodyPr>
          <a:lstStyle/>
          <a:p>
            <a:r>
              <a:rPr lang="en-US" sz="3200" dirty="0" smtClean="0"/>
              <a:t>PLUTONS 96 – 91 Ma </a:t>
            </a:r>
            <a:endParaRPr lang="en-US" sz="3200" dirty="0"/>
          </a:p>
        </p:txBody>
      </p:sp>
      <p:sp>
        <p:nvSpPr>
          <p:cNvPr id="12" name="TextBox 11"/>
          <p:cNvSpPr txBox="1"/>
          <p:nvPr/>
        </p:nvSpPr>
        <p:spPr>
          <a:xfrm>
            <a:off x="6477000" y="5486400"/>
            <a:ext cx="2612767" cy="369332"/>
          </a:xfrm>
          <a:prstGeom prst="rect">
            <a:avLst/>
          </a:prstGeom>
          <a:noFill/>
        </p:spPr>
        <p:txBody>
          <a:bodyPr wrap="none" rtlCol="0">
            <a:spAutoFit/>
          </a:bodyPr>
          <a:lstStyle/>
          <a:p>
            <a:r>
              <a:rPr lang="fr-FR" dirty="0" smtClean="0"/>
              <a:t>Brown &amp; </a:t>
            </a:r>
            <a:r>
              <a:rPr lang="en-US" dirty="0" err="1" smtClean="0"/>
              <a:t>Burmester</a:t>
            </a:r>
            <a:r>
              <a:rPr lang="en-US" dirty="0" smtClean="0"/>
              <a:t> </a:t>
            </a:r>
            <a:r>
              <a:rPr lang="fr-FR" dirty="0" smtClean="0"/>
              <a:t>(1991)</a:t>
            </a:r>
            <a:endParaRPr lang="en-US" dirty="0"/>
          </a:p>
        </p:txBody>
      </p:sp>
      <p:pic>
        <p:nvPicPr>
          <p:cNvPr id="13" name="Picture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819400" y="4038600"/>
            <a:ext cx="5981395" cy="1266062"/>
          </a:xfrm>
          <a:prstGeom prst="rect">
            <a:avLst/>
          </a:prstGeom>
        </p:spPr>
      </p:pic>
      <p:sp>
        <p:nvSpPr>
          <p:cNvPr id="14" name="TextBox 13"/>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110344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500"/>
                                        <p:tgtEl>
                                          <p:spTgt spid="4"/>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500"/>
                                        <p:tgtEl>
                                          <p:spTgt spid="10"/>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xit" presetSubtype="16" fill="hold" nodeType="clickEffect">
                                  <p:stCondLst>
                                    <p:cond delay="0"/>
                                  </p:stCondLst>
                                  <p:childTnLst>
                                    <p:animEffect transition="out" filter="diamond(in)">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8" presetClass="exit" presetSubtype="16" fill="hold" nodeType="withEffect">
                                  <p:stCondLst>
                                    <p:cond delay="0"/>
                                  </p:stCondLst>
                                  <p:childTnLst>
                                    <p:animEffect transition="out" filter="diamond(i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7" name="Picture 6" descr="31 model.jpg"/>
          <p:cNvPicPr>
            <a:picLocks noChangeAspect="1"/>
          </p:cNvPicPr>
          <p:nvPr/>
        </p:nvPicPr>
        <p:blipFill>
          <a:blip r:embed="rId5" cstate="print"/>
          <a:srcRect t="49407" b="33600"/>
          <a:stretch>
            <a:fillRect/>
          </a:stretch>
        </p:blipFill>
        <p:spPr>
          <a:xfrm>
            <a:off x="1447800" y="1600200"/>
            <a:ext cx="6197803" cy="1900968"/>
          </a:xfrm>
          <a:prstGeom prst="rect">
            <a:avLst/>
          </a:prstGeom>
        </p:spPr>
      </p:pic>
      <p:sp>
        <p:nvSpPr>
          <p:cNvPr id="3" name="Rectangle 2"/>
          <p:cNvSpPr/>
          <p:nvPr/>
        </p:nvSpPr>
        <p:spPr>
          <a:xfrm>
            <a:off x="3363798" y="3538761"/>
            <a:ext cx="1970202" cy="954107"/>
          </a:xfrm>
          <a:prstGeom prst="rect">
            <a:avLst/>
          </a:prstGeom>
        </p:spPr>
        <p:txBody>
          <a:bodyPr wrap="square">
            <a:spAutoFit/>
          </a:bodyPr>
          <a:lstStyle/>
          <a:p>
            <a:pPr algn="ctr"/>
            <a:r>
              <a:rPr lang="en-US" sz="2400" b="1" dirty="0">
                <a:ln w="11430"/>
                <a:solidFill>
                  <a:srgbClr val="C00000"/>
                </a:solidFill>
                <a:effectLst>
                  <a:outerShdw blurRad="50800" dist="39000" dir="5460000" algn="tl">
                    <a:srgbClr val="000000">
                      <a:alpha val="38000"/>
                    </a:srgbClr>
                  </a:outerShdw>
                </a:effectLst>
              </a:rPr>
              <a:t>D</a:t>
            </a:r>
            <a:r>
              <a:rPr lang="en-US" sz="2400" b="1" baseline="-25000" dirty="0">
                <a:ln w="11430"/>
                <a:solidFill>
                  <a:srgbClr val="C00000"/>
                </a:solidFill>
                <a:effectLst>
                  <a:outerShdw blurRad="50800" dist="39000" dir="5460000" algn="tl">
                    <a:srgbClr val="000000">
                      <a:alpha val="38000"/>
                    </a:srgbClr>
                  </a:outerShdw>
                </a:effectLst>
              </a:rPr>
              <a:t>3</a:t>
            </a:r>
            <a:r>
              <a:rPr lang="en-US" sz="2800" b="1" dirty="0">
                <a:ln w="11430"/>
                <a:solidFill>
                  <a:srgbClr val="C00000"/>
                </a:solidFill>
                <a:effectLst>
                  <a:outerShdw blurRad="50800" dist="39000" dir="5460000" algn="tl">
                    <a:srgbClr val="000000">
                      <a:alpha val="38000"/>
                    </a:srgbClr>
                  </a:outerShdw>
                </a:effectLst>
              </a:rPr>
              <a:t> </a:t>
            </a:r>
            <a:r>
              <a:rPr lang="en-US" b="1" dirty="0">
                <a:ln w="11430"/>
                <a:solidFill>
                  <a:srgbClr val="C00000"/>
                </a:solidFill>
                <a:effectLst>
                  <a:outerShdw blurRad="50800" dist="39000" dir="5460000" algn="tl">
                    <a:srgbClr val="000000">
                      <a:alpha val="38000"/>
                    </a:srgbClr>
                  </a:outerShdw>
                </a:effectLst>
              </a:rPr>
              <a:t>(folding) </a:t>
            </a:r>
            <a:r>
              <a:rPr lang="en-US" b="1" dirty="0" smtClean="0">
                <a:ln w="11430"/>
                <a:solidFill>
                  <a:srgbClr val="C00000"/>
                </a:solidFill>
                <a:effectLst>
                  <a:outerShdw blurRad="50800" dist="39000" dir="5460000" algn="tl">
                    <a:srgbClr val="000000">
                      <a:alpha val="38000"/>
                    </a:srgbClr>
                  </a:outerShdw>
                </a:effectLst>
              </a:rPr>
              <a:t>  </a:t>
            </a:r>
          </a:p>
          <a:p>
            <a:pPr algn="ctr"/>
            <a:r>
              <a:rPr lang="en-US" sz="2400" b="1" dirty="0" smtClean="0">
                <a:ln w="11430"/>
                <a:solidFill>
                  <a:srgbClr val="C00000"/>
                </a:solidFill>
                <a:effectLst>
                  <a:outerShdw blurRad="50800" dist="39000" dir="5460000" algn="tl">
                    <a:srgbClr val="000000">
                      <a:alpha val="38000"/>
                    </a:srgbClr>
                  </a:outerShdw>
                </a:effectLst>
              </a:rPr>
              <a:t>M</a:t>
            </a:r>
            <a:r>
              <a:rPr lang="en-US" sz="2400" b="1" baseline="-25000" dirty="0" smtClean="0">
                <a:ln w="11430"/>
                <a:solidFill>
                  <a:srgbClr val="C00000"/>
                </a:solidFill>
                <a:effectLst>
                  <a:outerShdw blurRad="50800" dist="39000" dir="5460000" algn="tl">
                    <a:srgbClr val="000000">
                      <a:alpha val="38000"/>
                    </a:srgbClr>
                  </a:outerShdw>
                </a:effectLst>
              </a:rPr>
              <a:t>3</a:t>
            </a:r>
            <a:r>
              <a:rPr lang="en-US" sz="2800" b="1" dirty="0" smtClean="0">
                <a:ln w="11430"/>
                <a:solidFill>
                  <a:srgbClr val="C00000"/>
                </a:solidFill>
                <a:effectLst>
                  <a:outerShdw blurRad="50800" dist="39000" dir="5460000" algn="tl">
                    <a:srgbClr val="000000">
                      <a:alpha val="38000"/>
                    </a:srgbClr>
                  </a:outerShdw>
                </a:effectLst>
              </a:rPr>
              <a:t> </a:t>
            </a:r>
            <a:r>
              <a:rPr lang="en-US" b="1" dirty="0">
                <a:ln w="11430"/>
                <a:solidFill>
                  <a:srgbClr val="C00000"/>
                </a:solidFill>
                <a:effectLst>
                  <a:outerShdw blurRad="50800" dist="39000" dir="5460000" algn="tl">
                    <a:srgbClr val="000000">
                      <a:alpha val="38000"/>
                    </a:srgbClr>
                  </a:outerShdw>
                </a:effectLst>
              </a:rPr>
              <a:t>(HT, HP)</a:t>
            </a:r>
            <a:endParaRPr lang="en-US" b="1" baseline="-25000" dirty="0">
              <a:ln w="11430"/>
              <a:solidFill>
                <a:srgbClr val="C00000"/>
              </a:solidFill>
              <a:effectLst>
                <a:outerShdw blurRad="50800" dist="39000" dir="5460000" algn="tl">
                  <a:srgbClr val="000000">
                    <a:alpha val="38000"/>
                  </a:srgbClr>
                </a:outerShdw>
              </a:effectLst>
            </a:endParaRPr>
          </a:p>
        </p:txBody>
      </p:sp>
      <p:sp>
        <p:nvSpPr>
          <p:cNvPr id="8" name="Title 1"/>
          <p:cNvSpPr>
            <a:spLocks noGrp="1"/>
          </p:cNvSpPr>
          <p:nvPr>
            <p:ph type="title"/>
          </p:nvPr>
        </p:nvSpPr>
        <p:spPr/>
        <p:txBody>
          <a:bodyPr>
            <a:normAutofit/>
          </a:bodyPr>
          <a:lstStyle/>
          <a:p>
            <a:r>
              <a:rPr lang="en-US" sz="3200" dirty="0" err="1" smtClean="0"/>
              <a:t>Orogen</a:t>
            </a:r>
            <a:r>
              <a:rPr lang="en-US" sz="3200" dirty="0" smtClean="0"/>
              <a:t> – normal contraction</a:t>
            </a:r>
            <a:endParaRPr lang="en-US" sz="3200" dirty="0"/>
          </a:p>
        </p:txBody>
      </p:sp>
      <p:pic>
        <p:nvPicPr>
          <p:cNvPr id="1026" name="Picture 2" descr="C:\Users\Ivanka\Documents\Monger, Brown, Woodsworth\pics\SAM_306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4800" y="3657598"/>
            <a:ext cx="3182938" cy="3129073"/>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Ivanka\Documents\Monger, Brown, Woodsworth\pics\SAM_2884.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34000" y="3857487"/>
            <a:ext cx="3532218" cy="264916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14770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8)">
                                      <p:cBhvr>
                                        <p:cTn id="7" dur="500"/>
                                        <p:tgtEl>
                                          <p:spTgt spid="1026"/>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wheel(8)">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7" name="Picture 6" descr="T-B low res.jpg"/>
          <p:cNvPicPr>
            <a:picLocks noChangeAspect="1"/>
          </p:cNvPicPr>
          <p:nvPr/>
        </p:nvPicPr>
        <p:blipFill>
          <a:blip r:embed="rId5" cstate="print"/>
          <a:stretch>
            <a:fillRect/>
          </a:stretch>
        </p:blipFill>
        <p:spPr>
          <a:xfrm>
            <a:off x="1770124" y="1606229"/>
            <a:ext cx="4859276" cy="4946971"/>
          </a:xfrm>
          <a:prstGeom prst="rect">
            <a:avLst/>
          </a:prstGeom>
        </p:spPr>
      </p:pic>
      <p:sp>
        <p:nvSpPr>
          <p:cNvPr id="9" name="TextBox 8"/>
          <p:cNvSpPr txBox="1"/>
          <p:nvPr/>
        </p:nvSpPr>
        <p:spPr>
          <a:xfrm>
            <a:off x="5887224" y="2219087"/>
            <a:ext cx="731290" cy="369332"/>
          </a:xfrm>
          <a:prstGeom prst="rect">
            <a:avLst/>
          </a:prstGeom>
          <a:noFill/>
        </p:spPr>
        <p:txBody>
          <a:bodyPr wrap="square" rtlCol="0">
            <a:spAutoFit/>
          </a:bodyPr>
          <a:lstStyle/>
          <a:p>
            <a:r>
              <a:rPr lang="en-US" b="1" dirty="0" smtClean="0">
                <a:solidFill>
                  <a:schemeClr val="accent1"/>
                </a:solidFill>
                <a:latin typeface="Arial Narrow"/>
                <a:ea typeface="Times New Roman"/>
                <a:cs typeface="Arial"/>
              </a:rPr>
              <a:t>670°C</a:t>
            </a:r>
            <a:endParaRPr lang="en-CA" b="1" dirty="0" smtClean="0">
              <a:solidFill>
                <a:schemeClr val="accent1"/>
              </a:solidFill>
              <a:latin typeface="Arial Narrow"/>
              <a:ea typeface="Times New Roman"/>
              <a:cs typeface="Arial"/>
            </a:endParaRPr>
          </a:p>
        </p:txBody>
      </p:sp>
      <p:sp>
        <p:nvSpPr>
          <p:cNvPr id="10" name="TextBox 9"/>
          <p:cNvSpPr txBox="1"/>
          <p:nvPr/>
        </p:nvSpPr>
        <p:spPr>
          <a:xfrm>
            <a:off x="4719815" y="2157596"/>
            <a:ext cx="772969" cy="369332"/>
          </a:xfrm>
          <a:prstGeom prst="rect">
            <a:avLst/>
          </a:prstGeom>
          <a:noFill/>
        </p:spPr>
        <p:txBody>
          <a:bodyPr wrap="square" rtlCol="0">
            <a:spAutoFit/>
          </a:bodyPr>
          <a:lstStyle/>
          <a:p>
            <a:r>
              <a:rPr lang="en-US" b="1" dirty="0" smtClean="0">
                <a:solidFill>
                  <a:schemeClr val="accent1"/>
                </a:solidFill>
                <a:latin typeface="Arial Narrow"/>
                <a:ea typeface="Times New Roman"/>
                <a:cs typeface="Arial"/>
              </a:rPr>
              <a:t>7</a:t>
            </a:r>
            <a:r>
              <a:rPr lang="en-CA" b="1" dirty="0" smtClean="0">
                <a:solidFill>
                  <a:schemeClr val="accent1"/>
                </a:solidFill>
              </a:rPr>
              <a:t> kbar</a:t>
            </a:r>
            <a:endParaRPr lang="en-CA" b="1" dirty="0" smtClean="0">
              <a:solidFill>
                <a:schemeClr val="accent1"/>
              </a:solidFill>
              <a:latin typeface="Arial Narrow"/>
              <a:ea typeface="Times New Roman"/>
              <a:cs typeface="Arial"/>
            </a:endParaRPr>
          </a:p>
        </p:txBody>
      </p:sp>
      <p:sp>
        <p:nvSpPr>
          <p:cNvPr id="11" name="TextBox 10"/>
          <p:cNvSpPr txBox="1"/>
          <p:nvPr/>
        </p:nvSpPr>
        <p:spPr>
          <a:xfrm>
            <a:off x="2168409" y="1704418"/>
            <a:ext cx="931665" cy="369332"/>
          </a:xfrm>
          <a:prstGeom prst="rect">
            <a:avLst/>
          </a:prstGeom>
          <a:noFill/>
        </p:spPr>
        <p:txBody>
          <a:bodyPr wrap="square" rtlCol="0">
            <a:spAutoFit/>
          </a:bodyPr>
          <a:lstStyle/>
          <a:p>
            <a:r>
              <a:rPr lang="en-US" b="1" dirty="0" smtClean="0">
                <a:solidFill>
                  <a:schemeClr val="accent1"/>
                </a:solidFill>
                <a:latin typeface="Arial Narrow"/>
                <a:ea typeface="Times New Roman"/>
                <a:cs typeface="Arial"/>
              </a:rPr>
              <a:t>8.5</a:t>
            </a:r>
            <a:r>
              <a:rPr lang="en-CA" b="1" dirty="0" smtClean="0">
                <a:solidFill>
                  <a:schemeClr val="accent1"/>
                </a:solidFill>
              </a:rPr>
              <a:t> kbar</a:t>
            </a:r>
            <a:endParaRPr lang="en-CA" b="1" dirty="0" smtClean="0">
              <a:solidFill>
                <a:schemeClr val="accent1"/>
              </a:solidFill>
              <a:latin typeface="Arial Narrow"/>
              <a:ea typeface="Times New Roman"/>
              <a:cs typeface="Arial"/>
            </a:endParaRPr>
          </a:p>
        </p:txBody>
      </p:sp>
      <p:sp>
        <p:nvSpPr>
          <p:cNvPr id="12" name="TextBox 11"/>
          <p:cNvSpPr txBox="1"/>
          <p:nvPr/>
        </p:nvSpPr>
        <p:spPr>
          <a:xfrm>
            <a:off x="2153083" y="4393749"/>
            <a:ext cx="878767" cy="369332"/>
          </a:xfrm>
          <a:prstGeom prst="rect">
            <a:avLst/>
          </a:prstGeom>
          <a:noFill/>
        </p:spPr>
        <p:txBody>
          <a:bodyPr wrap="square" rtlCol="0">
            <a:spAutoFit/>
          </a:bodyPr>
          <a:lstStyle/>
          <a:p>
            <a:r>
              <a:rPr lang="en-US" b="1" dirty="0" smtClean="0">
                <a:solidFill>
                  <a:schemeClr val="accent1"/>
                </a:solidFill>
                <a:latin typeface="Arial Narrow"/>
                <a:cs typeface="Arial"/>
              </a:rPr>
              <a:t>10</a:t>
            </a:r>
            <a:r>
              <a:rPr lang="en-CA" b="1" dirty="0" smtClean="0">
                <a:solidFill>
                  <a:schemeClr val="accent1"/>
                </a:solidFill>
              </a:rPr>
              <a:t> kbar</a:t>
            </a:r>
            <a:endParaRPr lang="en-CA" b="1" dirty="0" smtClean="0">
              <a:solidFill>
                <a:schemeClr val="accent1"/>
              </a:solidFill>
              <a:latin typeface="Arial Narrow"/>
              <a:ea typeface="Times New Roman"/>
              <a:cs typeface="Arial"/>
            </a:endParaRPr>
          </a:p>
        </p:txBody>
      </p:sp>
      <p:sp>
        <p:nvSpPr>
          <p:cNvPr id="13" name="TextBox 12"/>
          <p:cNvSpPr txBox="1"/>
          <p:nvPr/>
        </p:nvSpPr>
        <p:spPr>
          <a:xfrm>
            <a:off x="4627469" y="4584230"/>
            <a:ext cx="931665" cy="369332"/>
          </a:xfrm>
          <a:prstGeom prst="rect">
            <a:avLst/>
          </a:prstGeom>
          <a:noFill/>
        </p:spPr>
        <p:txBody>
          <a:bodyPr wrap="square" rtlCol="0">
            <a:spAutoFit/>
          </a:bodyPr>
          <a:lstStyle/>
          <a:p>
            <a:r>
              <a:rPr lang="en-US" b="1" dirty="0" smtClean="0">
                <a:solidFill>
                  <a:schemeClr val="accent1"/>
                </a:solidFill>
                <a:latin typeface="Arial Narrow"/>
                <a:ea typeface="Times New Roman"/>
                <a:cs typeface="Arial"/>
              </a:rPr>
              <a:t>7.5</a:t>
            </a:r>
            <a:r>
              <a:rPr lang="en-CA" b="1" dirty="0" smtClean="0">
                <a:solidFill>
                  <a:schemeClr val="accent1"/>
                </a:solidFill>
              </a:rPr>
              <a:t> kbar</a:t>
            </a:r>
            <a:endParaRPr lang="en-CA" b="1" dirty="0" smtClean="0">
              <a:solidFill>
                <a:schemeClr val="accent1"/>
              </a:solidFill>
              <a:latin typeface="Arial Narrow"/>
              <a:ea typeface="Times New Roman"/>
              <a:cs typeface="Arial"/>
            </a:endParaRPr>
          </a:p>
        </p:txBody>
      </p:sp>
      <p:sp>
        <p:nvSpPr>
          <p:cNvPr id="14" name="TextBox 13"/>
          <p:cNvSpPr txBox="1"/>
          <p:nvPr/>
        </p:nvSpPr>
        <p:spPr>
          <a:xfrm>
            <a:off x="3377220" y="1849755"/>
            <a:ext cx="731290" cy="369332"/>
          </a:xfrm>
          <a:prstGeom prst="rect">
            <a:avLst/>
          </a:prstGeom>
          <a:noFill/>
        </p:spPr>
        <p:txBody>
          <a:bodyPr wrap="square" rtlCol="0">
            <a:spAutoFit/>
          </a:bodyPr>
          <a:lstStyle/>
          <a:p>
            <a:r>
              <a:rPr lang="en-US" b="1" dirty="0" smtClean="0">
                <a:solidFill>
                  <a:schemeClr val="accent1"/>
                </a:solidFill>
                <a:latin typeface="Arial Narrow"/>
                <a:ea typeface="Times New Roman"/>
                <a:cs typeface="Arial"/>
              </a:rPr>
              <a:t>650°C</a:t>
            </a:r>
            <a:endParaRPr lang="en-CA" b="1" dirty="0" smtClean="0">
              <a:solidFill>
                <a:schemeClr val="accent1"/>
              </a:solidFill>
              <a:latin typeface="Arial Narrow"/>
              <a:ea typeface="Times New Roman"/>
              <a:cs typeface="Arial"/>
            </a:endParaRPr>
          </a:p>
        </p:txBody>
      </p:sp>
      <p:sp>
        <p:nvSpPr>
          <p:cNvPr id="15" name="TextBox 14"/>
          <p:cNvSpPr txBox="1"/>
          <p:nvPr/>
        </p:nvSpPr>
        <p:spPr>
          <a:xfrm>
            <a:off x="3161196" y="4434231"/>
            <a:ext cx="731290" cy="369332"/>
          </a:xfrm>
          <a:prstGeom prst="rect">
            <a:avLst/>
          </a:prstGeom>
          <a:noFill/>
        </p:spPr>
        <p:txBody>
          <a:bodyPr wrap="square" rtlCol="0">
            <a:spAutoFit/>
          </a:bodyPr>
          <a:lstStyle/>
          <a:p>
            <a:r>
              <a:rPr lang="en-US" b="1" dirty="0" smtClean="0">
                <a:solidFill>
                  <a:schemeClr val="accent1"/>
                </a:solidFill>
                <a:latin typeface="Arial Narrow"/>
                <a:ea typeface="Times New Roman"/>
                <a:cs typeface="Arial"/>
              </a:rPr>
              <a:t>600°C</a:t>
            </a:r>
            <a:endParaRPr lang="en-CA" b="1" dirty="0" smtClean="0">
              <a:solidFill>
                <a:schemeClr val="accent1"/>
              </a:solidFill>
              <a:latin typeface="Arial Narrow"/>
              <a:ea typeface="Times New Roman"/>
              <a:cs typeface="Arial"/>
            </a:endParaRPr>
          </a:p>
        </p:txBody>
      </p:sp>
      <p:sp>
        <p:nvSpPr>
          <p:cNvPr id="16" name="TextBox 15"/>
          <p:cNvSpPr txBox="1"/>
          <p:nvPr/>
        </p:nvSpPr>
        <p:spPr>
          <a:xfrm>
            <a:off x="5330713" y="5653566"/>
            <a:ext cx="731290" cy="369332"/>
          </a:xfrm>
          <a:prstGeom prst="rect">
            <a:avLst/>
          </a:prstGeom>
          <a:noFill/>
        </p:spPr>
        <p:txBody>
          <a:bodyPr wrap="square" rtlCol="0">
            <a:spAutoFit/>
          </a:bodyPr>
          <a:lstStyle/>
          <a:p>
            <a:r>
              <a:rPr lang="en-US" b="1" dirty="0" smtClean="0">
                <a:solidFill>
                  <a:schemeClr val="accent1"/>
                </a:solidFill>
                <a:latin typeface="Arial Narrow"/>
                <a:ea typeface="Times New Roman"/>
                <a:cs typeface="Arial"/>
              </a:rPr>
              <a:t>600°C</a:t>
            </a:r>
            <a:endParaRPr lang="en-CA" b="1" dirty="0" smtClean="0">
              <a:solidFill>
                <a:schemeClr val="accent1"/>
              </a:solidFill>
              <a:latin typeface="Arial Narrow"/>
              <a:ea typeface="Times New Roman"/>
              <a:cs typeface="Arial"/>
            </a:endParaRPr>
          </a:p>
        </p:txBody>
      </p:sp>
      <p:sp>
        <p:nvSpPr>
          <p:cNvPr id="17" name="Flowchart: Summing Junction 16"/>
          <p:cNvSpPr/>
          <p:nvPr/>
        </p:nvSpPr>
        <p:spPr>
          <a:xfrm>
            <a:off x="3045694" y="1987343"/>
            <a:ext cx="230906" cy="222457"/>
          </a:xfrm>
          <a:prstGeom prst="flowChartSummingJunction">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1"/>
              </a:solidFill>
            </a:endParaRPr>
          </a:p>
        </p:txBody>
      </p:sp>
      <p:sp>
        <p:nvSpPr>
          <p:cNvPr id="18" name="Flowchart: Summing Junction 17"/>
          <p:cNvSpPr/>
          <p:nvPr/>
        </p:nvSpPr>
        <p:spPr>
          <a:xfrm>
            <a:off x="5520370" y="2410334"/>
            <a:ext cx="230906" cy="222457"/>
          </a:xfrm>
          <a:prstGeom prst="flowChartSummingJunction">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1"/>
              </a:solidFill>
            </a:endParaRPr>
          </a:p>
        </p:txBody>
      </p:sp>
      <p:sp>
        <p:nvSpPr>
          <p:cNvPr id="19" name="Flowchart: Summing Junction 18"/>
          <p:cNvSpPr/>
          <p:nvPr/>
        </p:nvSpPr>
        <p:spPr>
          <a:xfrm>
            <a:off x="5290245" y="5105400"/>
            <a:ext cx="230906" cy="222457"/>
          </a:xfrm>
          <a:prstGeom prst="flowChartSummingJunction">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1"/>
              </a:solidFill>
            </a:endParaRPr>
          </a:p>
        </p:txBody>
      </p:sp>
      <p:sp>
        <p:nvSpPr>
          <p:cNvPr id="20" name="Flowchart: Summing Junction 19"/>
          <p:cNvSpPr/>
          <p:nvPr/>
        </p:nvSpPr>
        <p:spPr>
          <a:xfrm>
            <a:off x="2858282" y="4648200"/>
            <a:ext cx="230906" cy="222457"/>
          </a:xfrm>
          <a:prstGeom prst="flowChartSummingJunction">
            <a:avLst/>
          </a:prstGeom>
          <a:solidFill>
            <a:schemeClr val="accent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1"/>
              </a:solidFill>
            </a:endParaRPr>
          </a:p>
        </p:txBody>
      </p:sp>
      <p:sp>
        <p:nvSpPr>
          <p:cNvPr id="21" name="Title 1"/>
          <p:cNvSpPr>
            <a:spLocks noGrp="1"/>
          </p:cNvSpPr>
          <p:nvPr>
            <p:ph type="title"/>
          </p:nvPr>
        </p:nvSpPr>
        <p:spPr/>
        <p:txBody>
          <a:bodyPr>
            <a:normAutofit/>
          </a:bodyPr>
          <a:lstStyle/>
          <a:p>
            <a:r>
              <a:rPr lang="en-US" sz="3200" dirty="0" err="1" smtClean="0"/>
              <a:t>Orogen</a:t>
            </a:r>
            <a:r>
              <a:rPr lang="en-US" sz="3200" dirty="0" smtClean="0"/>
              <a:t> – normal contraction</a:t>
            </a:r>
            <a:endParaRPr lang="en-US" sz="3200" dirty="0"/>
          </a:p>
        </p:txBody>
      </p:sp>
      <p:sp>
        <p:nvSpPr>
          <p:cNvPr id="22" name="TextBox 21"/>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2543907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sp>
        <p:nvSpPr>
          <p:cNvPr id="7" name="TextBox 6"/>
          <p:cNvSpPr txBox="1"/>
          <p:nvPr/>
        </p:nvSpPr>
        <p:spPr>
          <a:xfrm>
            <a:off x="1681759" y="5156007"/>
            <a:ext cx="2114681" cy="707886"/>
          </a:xfrm>
          <a:prstGeom prst="rect">
            <a:avLst/>
          </a:prstGeom>
          <a:noFill/>
        </p:spPr>
        <p:txBody>
          <a:bodyPr wrap="none" rtlCol="0">
            <a:spAutoFit/>
          </a:bodyPr>
          <a:lstStyle/>
          <a:p>
            <a:pPr algn="ctr"/>
            <a:r>
              <a:rPr lang="en-CA" sz="2000" b="1" dirty="0" err="1" smtClean="0">
                <a:solidFill>
                  <a:srgbClr val="C00000"/>
                </a:solidFill>
                <a:effectLst>
                  <a:outerShdw blurRad="38100" dist="38100" dir="2700000" algn="tl">
                    <a:srgbClr val="000000">
                      <a:alpha val="43137"/>
                    </a:srgbClr>
                  </a:outerShdw>
                </a:effectLst>
              </a:rPr>
              <a:t>Metam</a:t>
            </a:r>
            <a:r>
              <a:rPr lang="en-CA" sz="2000" b="1" dirty="0" smtClean="0">
                <a:solidFill>
                  <a:srgbClr val="C00000"/>
                </a:solidFill>
                <a:effectLst>
                  <a:outerShdw blurRad="38100" dist="38100" dir="2700000" algn="tl">
                    <a:srgbClr val="000000">
                      <a:alpha val="43137"/>
                    </a:srgbClr>
                  </a:outerShdw>
                </a:effectLst>
              </a:rPr>
              <a:t>. monazite </a:t>
            </a:r>
          </a:p>
          <a:p>
            <a:pPr algn="ctr"/>
            <a:r>
              <a:rPr lang="en-CA" sz="2000" b="1" dirty="0" smtClean="0">
                <a:solidFill>
                  <a:srgbClr val="C00000"/>
                </a:solidFill>
                <a:effectLst>
                  <a:outerShdw blurRad="38100" dist="38100" dir="2700000" algn="tl">
                    <a:srgbClr val="000000">
                      <a:alpha val="43137"/>
                    </a:srgbClr>
                  </a:outerShdw>
                </a:effectLst>
              </a:rPr>
              <a:t>age: 94-87 Ma</a:t>
            </a:r>
            <a:endParaRPr lang="en-CA" sz="20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5388972" y="1905000"/>
            <a:ext cx="1932067" cy="707886"/>
          </a:xfrm>
          <a:prstGeom prst="rect">
            <a:avLst/>
          </a:prstGeom>
          <a:noFill/>
        </p:spPr>
        <p:txBody>
          <a:bodyPr wrap="none" rtlCol="0">
            <a:spAutoFit/>
          </a:bodyPr>
          <a:lstStyle/>
          <a:p>
            <a:r>
              <a:rPr lang="en-CA" sz="2000" b="1" dirty="0" err="1" smtClean="0">
                <a:solidFill>
                  <a:srgbClr val="C00000"/>
                </a:solidFill>
                <a:effectLst>
                  <a:outerShdw blurRad="38100" dist="38100" dir="2700000" algn="tl">
                    <a:srgbClr val="000000">
                      <a:alpha val="43137"/>
                    </a:srgbClr>
                  </a:outerShdw>
                </a:effectLst>
              </a:rPr>
              <a:t>Metam</a:t>
            </a:r>
            <a:r>
              <a:rPr lang="en-CA" sz="2000" b="1" dirty="0" smtClean="0">
                <a:solidFill>
                  <a:srgbClr val="C00000"/>
                </a:solidFill>
                <a:effectLst>
                  <a:outerShdw blurRad="38100" dist="38100" dir="2700000" algn="tl">
                    <a:srgbClr val="000000">
                      <a:alpha val="43137"/>
                    </a:srgbClr>
                  </a:outerShdw>
                </a:effectLst>
              </a:rPr>
              <a:t>. zircon </a:t>
            </a:r>
          </a:p>
          <a:p>
            <a:pPr algn="ctr"/>
            <a:r>
              <a:rPr lang="en-CA" sz="2000" b="1" dirty="0" smtClean="0">
                <a:solidFill>
                  <a:srgbClr val="C00000"/>
                </a:solidFill>
                <a:effectLst>
                  <a:outerShdw blurRad="38100" dist="38100" dir="2700000" algn="tl">
                    <a:srgbClr val="000000">
                      <a:alpha val="43137"/>
                    </a:srgbClr>
                  </a:outerShdw>
                </a:effectLst>
              </a:rPr>
              <a:t>age: 89-84 Ma</a:t>
            </a:r>
            <a:endParaRPr lang="en-CA" sz="2000" b="1" dirty="0">
              <a:solidFill>
                <a:srgbClr val="C00000"/>
              </a:solidFill>
              <a:effectLst>
                <a:outerShdw blurRad="38100" dist="38100" dir="2700000" algn="tl">
                  <a:srgbClr val="000000">
                    <a:alpha val="43137"/>
                  </a:srgbClr>
                </a:outerShdw>
              </a:effectLst>
            </a:endParaRPr>
          </a:p>
        </p:txBody>
      </p:sp>
      <p:pic>
        <p:nvPicPr>
          <p:cNvPr id="10" name="Picture 9" descr="26 -mm zircon U-Pb.jpg"/>
          <p:cNvPicPr>
            <a:picLocks noChangeAspect="1"/>
          </p:cNvPicPr>
          <p:nvPr/>
        </p:nvPicPr>
        <p:blipFill>
          <a:blip r:embed="rId5" cstate="print"/>
          <a:stretch>
            <a:fillRect/>
          </a:stretch>
        </p:blipFill>
        <p:spPr>
          <a:xfrm>
            <a:off x="5029200" y="2819400"/>
            <a:ext cx="2569572" cy="359500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66800" y="2057400"/>
            <a:ext cx="2955346" cy="2819400"/>
          </a:xfrm>
          <a:prstGeom prst="rect">
            <a:avLst/>
          </a:prstGeom>
        </p:spPr>
      </p:pic>
      <p:sp>
        <p:nvSpPr>
          <p:cNvPr id="11" name="Title 1"/>
          <p:cNvSpPr>
            <a:spLocks noGrp="1"/>
          </p:cNvSpPr>
          <p:nvPr>
            <p:ph type="title"/>
          </p:nvPr>
        </p:nvSpPr>
        <p:spPr/>
        <p:txBody>
          <a:bodyPr>
            <a:normAutofit/>
          </a:bodyPr>
          <a:lstStyle/>
          <a:p>
            <a:r>
              <a:rPr lang="en-US" sz="3200" dirty="0" err="1" smtClean="0"/>
              <a:t>Orogen</a:t>
            </a:r>
            <a:r>
              <a:rPr lang="en-US" sz="3200" dirty="0" smtClean="0"/>
              <a:t> – normal contraction</a:t>
            </a:r>
            <a:endParaRPr lang="en-US" sz="3200" dirty="0"/>
          </a:p>
        </p:txBody>
      </p:sp>
      <p:sp>
        <p:nvSpPr>
          <p:cNvPr id="13" name="TextBox 12"/>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39326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8)">
                                      <p:cBhvr>
                                        <p:cTn id="16" dur="500"/>
                                        <p:tgtEl>
                                          <p:spTgt spid="10"/>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0000"/>
          <a:stretch/>
        </p:blipFill>
        <p:spPr bwMode="auto">
          <a:xfrm>
            <a:off x="1371600" y="1676400"/>
            <a:ext cx="6217920" cy="18683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le 1"/>
          <p:cNvSpPr>
            <a:spLocks noGrp="1"/>
          </p:cNvSpPr>
          <p:nvPr>
            <p:ph type="title"/>
          </p:nvPr>
        </p:nvSpPr>
        <p:spPr/>
        <p:txBody>
          <a:bodyPr>
            <a:normAutofit/>
          </a:bodyPr>
          <a:lstStyle/>
          <a:p>
            <a:r>
              <a:rPr lang="en-US" sz="3200" dirty="0" smtClean="0"/>
              <a:t>Scuzzy pluton</a:t>
            </a:r>
            <a:endParaRPr lang="en-US" sz="3200" dirty="0"/>
          </a:p>
        </p:txBody>
      </p:sp>
      <p:pic>
        <p:nvPicPr>
          <p:cNvPr id="9" name="Picture 8"/>
          <p:cNvPicPr>
            <a:picLocks noChangeAspect="1" noChangeArrowheads="1"/>
          </p:cNvPicPr>
          <p:nvPr/>
        </p:nvPicPr>
        <p:blipFill>
          <a:blip r:embed="rId4" cstate="print"/>
          <a:srcRect/>
          <a:stretch>
            <a:fillRect/>
          </a:stretch>
        </p:blipFill>
        <p:spPr bwMode="auto">
          <a:xfrm>
            <a:off x="7467600" y="690978"/>
            <a:ext cx="1267934" cy="578725"/>
          </a:xfrm>
          <a:prstGeom prst="rect">
            <a:avLst/>
          </a:prstGeom>
          <a:noFill/>
          <a:ln w="9525">
            <a:noFill/>
            <a:miter lim="800000"/>
            <a:headEnd/>
            <a:tailEnd/>
          </a:ln>
        </p:spPr>
      </p:pic>
      <p:pic>
        <p:nvPicPr>
          <p:cNvPr id="10" name="Picture 9"/>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2051" name="Picture 3" descr="C:\Users\Ivanka\Documents\Monger, Brown, Woodsworth\pics\SAM_322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83856" y="3581400"/>
            <a:ext cx="3312344" cy="309851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Ivanka\Documents\Monger, Brown, Woodsworth\pics\SAM_2999.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47800" y="4267200"/>
            <a:ext cx="2259052" cy="169428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7611291" y="2495029"/>
            <a:ext cx="1321323" cy="461665"/>
          </a:xfrm>
          <a:prstGeom prst="rect">
            <a:avLst/>
          </a:prstGeom>
        </p:spPr>
        <p:txBody>
          <a:bodyPr wrap="none">
            <a:spAutoFit/>
          </a:bodyPr>
          <a:lstStyle/>
          <a:p>
            <a:pPr algn="ctr"/>
            <a:r>
              <a:rPr lang="en-US" sz="2400" b="1" dirty="0" smtClean="0">
                <a:ln w="11430"/>
                <a:solidFill>
                  <a:srgbClr val="C00000"/>
                </a:solidFill>
                <a:effectLst>
                  <a:outerShdw blurRad="50800" dist="39000" dir="5460000" algn="tl">
                    <a:srgbClr val="000000">
                      <a:alpha val="38000"/>
                    </a:srgbClr>
                  </a:outerShdw>
                </a:effectLst>
              </a:rPr>
              <a:t>M</a:t>
            </a:r>
            <a:r>
              <a:rPr lang="en-US" sz="2400" b="1" baseline="-25000" dirty="0" smtClean="0">
                <a:ln w="11430"/>
                <a:solidFill>
                  <a:srgbClr val="C00000"/>
                </a:solidFill>
                <a:effectLst>
                  <a:outerShdw blurRad="50800" dist="39000" dir="5460000" algn="tl">
                    <a:srgbClr val="000000">
                      <a:alpha val="38000"/>
                    </a:srgbClr>
                  </a:outerShdw>
                </a:effectLst>
              </a:rPr>
              <a:t>4</a:t>
            </a:r>
            <a:r>
              <a:rPr lang="en-US" sz="2800" b="1" baseline="-25000" dirty="0" smtClean="0">
                <a:ln w="11430"/>
                <a:solidFill>
                  <a:srgbClr val="C00000"/>
                </a:solidFill>
                <a:effectLst>
                  <a:outerShdw blurRad="50800" dist="39000" dir="5460000" algn="tl">
                    <a:srgbClr val="000000">
                      <a:alpha val="38000"/>
                    </a:srgbClr>
                  </a:outerShdw>
                </a:effectLst>
              </a:rPr>
              <a:t> </a:t>
            </a:r>
            <a:r>
              <a:rPr lang="en-US" b="1" dirty="0">
                <a:ln w="11430"/>
                <a:solidFill>
                  <a:srgbClr val="C00000"/>
                </a:solidFill>
                <a:effectLst>
                  <a:outerShdw blurRad="50800" dist="39000" dir="5460000" algn="tl">
                    <a:srgbClr val="000000">
                      <a:alpha val="38000"/>
                    </a:srgbClr>
                  </a:outerShdw>
                </a:effectLst>
              </a:rPr>
              <a:t>(HT, LP)</a:t>
            </a:r>
          </a:p>
        </p:txBody>
      </p:sp>
      <p:sp>
        <p:nvSpPr>
          <p:cNvPr id="13" name="TextBox 12"/>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25212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8)">
                                      <p:cBhvr>
                                        <p:cTn id="7" dur="500"/>
                                        <p:tgtEl>
                                          <p:spTgt spid="2051"/>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heel(8)">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21" name="Picture 20" descr="23 textures 221 extra.jpg"/>
          <p:cNvPicPr/>
          <p:nvPr/>
        </p:nvPicPr>
        <p:blipFill rotWithShape="1">
          <a:blip r:embed="rId5" cstate="print"/>
          <a:srcRect l="50895" t="57967"/>
          <a:stretch/>
        </p:blipFill>
        <p:spPr>
          <a:xfrm>
            <a:off x="1524000" y="4724400"/>
            <a:ext cx="1905000" cy="1863757"/>
          </a:xfrm>
          <a:prstGeom prst="rect">
            <a:avLst/>
          </a:prstGeom>
        </p:spPr>
      </p:pic>
      <p:pic>
        <p:nvPicPr>
          <p:cNvPr id="22" name="Picture 21" descr="19 shear zone.jpg"/>
          <p:cNvPicPr>
            <a:picLocks noChangeAspect="1"/>
          </p:cNvPicPr>
          <p:nvPr/>
        </p:nvPicPr>
        <p:blipFill>
          <a:blip r:embed="rId6" cstate="print"/>
          <a:stretch>
            <a:fillRect/>
          </a:stretch>
        </p:blipFill>
        <p:spPr>
          <a:xfrm>
            <a:off x="3584848" y="3344761"/>
            <a:ext cx="5254352" cy="3208439"/>
          </a:xfrm>
          <a:prstGeom prst="rect">
            <a:avLst/>
          </a:prstGeom>
        </p:spPr>
      </p:pic>
      <p:pic>
        <p:nvPicPr>
          <p:cNvPr id="23" name="Picture 22" descr="23 textures 221 extra.jpg"/>
          <p:cNvPicPr/>
          <p:nvPr/>
        </p:nvPicPr>
        <p:blipFill rotWithShape="1">
          <a:blip r:embed="rId5" cstate="print"/>
          <a:srcRect l="1790" t="57967" r="49105"/>
          <a:stretch/>
        </p:blipFill>
        <p:spPr>
          <a:xfrm>
            <a:off x="190500" y="2286000"/>
            <a:ext cx="2351314" cy="2415137"/>
          </a:xfrm>
          <a:prstGeom prst="rect">
            <a:avLst/>
          </a:prstGeom>
        </p:spPr>
      </p:pic>
      <p:pic>
        <p:nvPicPr>
          <p:cNvPr id="24" name="Picture 2"/>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53893"/>
          <a:stretch/>
        </p:blipFill>
        <p:spPr bwMode="auto">
          <a:xfrm>
            <a:off x="2621280" y="1524000"/>
            <a:ext cx="6217920" cy="17229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1"/>
          <p:cNvSpPr>
            <a:spLocks noGrp="1"/>
          </p:cNvSpPr>
          <p:nvPr>
            <p:ph type="title"/>
          </p:nvPr>
        </p:nvSpPr>
        <p:spPr/>
        <p:txBody>
          <a:bodyPr>
            <a:normAutofit/>
          </a:bodyPr>
          <a:lstStyle/>
          <a:p>
            <a:r>
              <a:rPr lang="en-US" sz="3200" dirty="0" smtClean="0"/>
              <a:t>Dextral shear zone</a:t>
            </a:r>
            <a:endParaRPr lang="en-US" sz="3200" dirty="0"/>
          </a:p>
        </p:txBody>
      </p:sp>
      <p:sp>
        <p:nvSpPr>
          <p:cNvPr id="10" name="Rectangle 9"/>
          <p:cNvSpPr/>
          <p:nvPr/>
        </p:nvSpPr>
        <p:spPr>
          <a:xfrm>
            <a:off x="1366157" y="1719590"/>
            <a:ext cx="553357" cy="523220"/>
          </a:xfrm>
          <a:prstGeom prst="rect">
            <a:avLst/>
          </a:prstGeom>
        </p:spPr>
        <p:txBody>
          <a:bodyPr wrap="none">
            <a:spAutoFit/>
          </a:bodyPr>
          <a:lstStyle/>
          <a:p>
            <a:pPr algn="ctr"/>
            <a:r>
              <a:rPr lang="en-US" sz="2400" b="1" dirty="0" smtClean="0">
                <a:ln w="11430"/>
                <a:solidFill>
                  <a:srgbClr val="C00000"/>
                </a:solidFill>
                <a:effectLst>
                  <a:outerShdw blurRad="50800" dist="39000" dir="5460000" algn="tl">
                    <a:srgbClr val="000000">
                      <a:alpha val="38000"/>
                    </a:srgbClr>
                  </a:outerShdw>
                </a:effectLst>
              </a:rPr>
              <a:t>D</a:t>
            </a:r>
            <a:r>
              <a:rPr lang="en-US" sz="2400" b="1" baseline="-25000" dirty="0" smtClean="0">
                <a:ln w="11430"/>
                <a:solidFill>
                  <a:srgbClr val="C00000"/>
                </a:solidFill>
                <a:effectLst>
                  <a:outerShdw blurRad="50800" dist="39000" dir="5460000" algn="tl">
                    <a:srgbClr val="000000">
                      <a:alpha val="38000"/>
                    </a:srgbClr>
                  </a:outerShdw>
                </a:effectLst>
              </a:rPr>
              <a:t>4</a:t>
            </a:r>
            <a:r>
              <a:rPr lang="en-US" sz="2800" b="1" baseline="-25000" dirty="0" smtClean="0">
                <a:ln w="11430"/>
                <a:solidFill>
                  <a:srgbClr val="C00000"/>
                </a:solidFill>
                <a:effectLst>
                  <a:outerShdw blurRad="50800" dist="39000" dir="5460000" algn="tl">
                    <a:srgbClr val="000000">
                      <a:alpha val="38000"/>
                    </a:srgbClr>
                  </a:outerShdw>
                </a:effectLst>
              </a:rPr>
              <a:t> </a:t>
            </a:r>
            <a:endParaRPr lang="en-US" b="1" dirty="0">
              <a:ln w="11430"/>
              <a:solidFill>
                <a:srgbClr val="C00000"/>
              </a:solidFill>
              <a:effectLst>
                <a:outerShdw blurRad="50800" dist="39000" dir="5460000" algn="tl">
                  <a:srgbClr val="000000">
                    <a:alpha val="38000"/>
                  </a:srgbClr>
                </a:outerShdw>
              </a:effectLst>
            </a:endParaRPr>
          </a:p>
        </p:txBody>
      </p:sp>
      <p:sp>
        <p:nvSpPr>
          <p:cNvPr id="11" name="TextBox 10"/>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276060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8)">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8)">
                                      <p:cBhvr>
                                        <p:cTn id="12" dur="500"/>
                                        <p:tgtEl>
                                          <p:spTgt spid="21"/>
                                        </p:tgtEl>
                                      </p:cBhvr>
                                    </p:animEffect>
                                  </p:childTnLst>
                                </p:cTn>
                              </p:par>
                            </p:childTnLst>
                          </p:cTn>
                        </p:par>
                        <p:par>
                          <p:cTn id="13" fill="hold">
                            <p:stCondLst>
                              <p:cond delay="500"/>
                            </p:stCondLst>
                            <p:childTnLst>
                              <p:par>
                                <p:cTn id="14" presetID="21" presetClass="entr" presetSubtype="8"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heel(8)">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sp>
        <p:nvSpPr>
          <p:cNvPr id="11" name="TextBox 10"/>
          <p:cNvSpPr txBox="1"/>
          <p:nvPr/>
        </p:nvSpPr>
        <p:spPr>
          <a:xfrm>
            <a:off x="5252208" y="6399883"/>
            <a:ext cx="3587392" cy="369332"/>
          </a:xfrm>
          <a:prstGeom prst="rect">
            <a:avLst/>
          </a:prstGeom>
          <a:noFill/>
        </p:spPr>
        <p:txBody>
          <a:bodyPr wrap="none" rtlCol="0">
            <a:spAutoFit/>
          </a:bodyPr>
          <a:lstStyle/>
          <a:p>
            <a:r>
              <a:rPr lang="en-CA" dirty="0" smtClean="0">
                <a:solidFill>
                  <a:schemeClr val="tx2"/>
                </a:solidFill>
              </a:rPr>
              <a:t>This study after </a:t>
            </a:r>
            <a:r>
              <a:rPr lang="en-CA" dirty="0" err="1" smtClean="0">
                <a:solidFill>
                  <a:schemeClr val="tx2"/>
                </a:solidFill>
              </a:rPr>
              <a:t>Gehrels</a:t>
            </a:r>
            <a:r>
              <a:rPr lang="en-CA" dirty="0" smtClean="0">
                <a:solidFill>
                  <a:schemeClr val="tx2"/>
                </a:solidFill>
              </a:rPr>
              <a:t> </a:t>
            </a:r>
            <a:r>
              <a:rPr lang="en-CA" dirty="0">
                <a:solidFill>
                  <a:schemeClr val="tx2"/>
                </a:solidFill>
              </a:rPr>
              <a:t>et al. </a:t>
            </a:r>
            <a:r>
              <a:rPr lang="en-CA" dirty="0" smtClean="0">
                <a:solidFill>
                  <a:schemeClr val="tx2"/>
                </a:solidFill>
              </a:rPr>
              <a:t>(2009)</a:t>
            </a:r>
            <a:endParaRPr lang="en-US" dirty="0"/>
          </a:p>
        </p:txBody>
      </p:sp>
      <p:pic>
        <p:nvPicPr>
          <p:cNvPr id="7" name="Picture 6" descr="30 plate tectonics.jpg"/>
          <p:cNvPicPr/>
          <p:nvPr/>
        </p:nvPicPr>
        <p:blipFill>
          <a:blip r:embed="rId5" cstate="print"/>
          <a:stretch>
            <a:fillRect/>
          </a:stretch>
        </p:blipFill>
        <p:spPr>
          <a:xfrm>
            <a:off x="381000" y="1600200"/>
            <a:ext cx="8534400" cy="4724400"/>
          </a:xfrm>
          <a:prstGeom prst="rect">
            <a:avLst/>
          </a:prstGeom>
        </p:spPr>
      </p:pic>
      <p:sp>
        <p:nvSpPr>
          <p:cNvPr id="17" name="Rectangle 16"/>
          <p:cNvSpPr/>
          <p:nvPr/>
        </p:nvSpPr>
        <p:spPr>
          <a:xfrm>
            <a:off x="1463481" y="2209800"/>
            <a:ext cx="795579" cy="6018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effectLst>
                  <a:outerShdw blurRad="50800" dist="39000" dir="5460000" algn="tl">
                    <a:srgbClr val="000000">
                      <a:alpha val="38000"/>
                    </a:srgbClr>
                  </a:outerShdw>
                </a:effectLst>
              </a:rPr>
              <a:t>D</a:t>
            </a:r>
            <a:r>
              <a:rPr lang="en-US" sz="3200" b="1" baseline="-25000" dirty="0" smtClean="0">
                <a:ln w="11430"/>
                <a:solidFill>
                  <a:srgbClr val="C00000"/>
                </a:solidFill>
                <a:effectLst>
                  <a:outerShdw blurRad="50800" dist="39000" dir="5460000" algn="tl">
                    <a:srgbClr val="000000">
                      <a:alpha val="38000"/>
                    </a:srgbClr>
                  </a:outerShdw>
                </a:effectLst>
              </a:rPr>
              <a:t>2</a:t>
            </a:r>
            <a:endParaRPr lang="en-US" sz="3200" b="1" cap="none" spc="0" baseline="-25000" dirty="0">
              <a:ln w="11430"/>
              <a:solidFill>
                <a:srgbClr val="C00000"/>
              </a:solidFill>
              <a:effectLst>
                <a:outerShdw blurRad="50800" dist="39000" dir="5460000" algn="tl">
                  <a:srgbClr val="000000">
                    <a:alpha val="38000"/>
                  </a:srgbClr>
                </a:outerShdw>
              </a:effectLst>
            </a:endParaRPr>
          </a:p>
        </p:txBody>
      </p:sp>
      <p:sp>
        <p:nvSpPr>
          <p:cNvPr id="18" name="Rectangle 17"/>
          <p:cNvSpPr/>
          <p:nvPr/>
        </p:nvSpPr>
        <p:spPr>
          <a:xfrm>
            <a:off x="1535807" y="3182016"/>
            <a:ext cx="723254" cy="6018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effectLst>
                  <a:outerShdw blurRad="50800" dist="39000" dir="5460000" algn="tl">
                    <a:srgbClr val="000000">
                      <a:alpha val="38000"/>
                    </a:srgbClr>
                  </a:outerShdw>
                </a:effectLst>
              </a:rPr>
              <a:t>D</a:t>
            </a:r>
            <a:r>
              <a:rPr lang="en-US" sz="3200" b="1" baseline="-25000" dirty="0" smtClean="0">
                <a:ln w="11430"/>
                <a:solidFill>
                  <a:srgbClr val="C00000"/>
                </a:solidFill>
                <a:effectLst>
                  <a:outerShdw blurRad="50800" dist="39000" dir="5460000" algn="tl">
                    <a:srgbClr val="000000">
                      <a:alpha val="38000"/>
                    </a:srgbClr>
                  </a:outerShdw>
                </a:effectLst>
              </a:rPr>
              <a:t>3</a:t>
            </a:r>
            <a:endParaRPr lang="en-US" sz="3200" b="1" cap="none" spc="0" baseline="-25000" dirty="0">
              <a:ln w="11430"/>
              <a:solidFill>
                <a:srgbClr val="C00000"/>
              </a:solidFill>
              <a:effectLst>
                <a:outerShdw blurRad="50800" dist="39000" dir="5460000" algn="tl">
                  <a:srgbClr val="000000">
                    <a:alpha val="38000"/>
                  </a:srgbClr>
                </a:outerShdw>
              </a:effectLst>
            </a:endParaRPr>
          </a:p>
        </p:txBody>
      </p:sp>
      <p:sp>
        <p:nvSpPr>
          <p:cNvPr id="19" name="Rectangle 18"/>
          <p:cNvSpPr/>
          <p:nvPr/>
        </p:nvSpPr>
        <p:spPr>
          <a:xfrm>
            <a:off x="1997870" y="4800600"/>
            <a:ext cx="650928" cy="6018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C00000"/>
                </a:solidFill>
                <a:effectLst>
                  <a:outerShdw blurRad="50800" dist="39000" dir="5460000" algn="tl">
                    <a:srgbClr val="000000">
                      <a:alpha val="38000"/>
                    </a:srgbClr>
                  </a:outerShdw>
                </a:effectLst>
              </a:rPr>
              <a:t>D</a:t>
            </a:r>
            <a:r>
              <a:rPr lang="en-US" sz="3200" b="1" baseline="-25000" dirty="0" smtClean="0">
                <a:ln w="11430"/>
                <a:solidFill>
                  <a:srgbClr val="C00000"/>
                </a:solidFill>
                <a:effectLst>
                  <a:outerShdw blurRad="50800" dist="39000" dir="5460000" algn="tl">
                    <a:srgbClr val="000000">
                      <a:alpha val="38000"/>
                    </a:srgbClr>
                  </a:outerShdw>
                </a:effectLst>
              </a:rPr>
              <a:t>4</a:t>
            </a:r>
            <a:endParaRPr lang="en-US" sz="3200" b="1" cap="none" spc="0" baseline="-25000" dirty="0">
              <a:ln w="11430"/>
              <a:solidFill>
                <a:srgbClr val="C00000"/>
              </a:solidFill>
              <a:effectLst>
                <a:outerShdw blurRad="50800" dist="39000" dir="5460000" algn="tl">
                  <a:srgbClr val="000000">
                    <a:alpha val="38000"/>
                  </a:srgbClr>
                </a:outerShdw>
              </a:effectLst>
            </a:endParaRPr>
          </a:p>
        </p:txBody>
      </p:sp>
      <p:sp>
        <p:nvSpPr>
          <p:cNvPr id="10" name="Title 1"/>
          <p:cNvSpPr>
            <a:spLocks noGrp="1"/>
          </p:cNvSpPr>
          <p:nvPr>
            <p:ph type="title"/>
          </p:nvPr>
        </p:nvSpPr>
        <p:spPr/>
        <p:txBody>
          <a:bodyPr>
            <a:normAutofit/>
          </a:bodyPr>
          <a:lstStyle/>
          <a:p>
            <a:r>
              <a:rPr lang="en-US" sz="3200" dirty="0" smtClean="0"/>
              <a:t>Summary</a:t>
            </a:r>
            <a:endParaRPr lang="en-US" sz="3200" dirty="0"/>
          </a:p>
        </p:txBody>
      </p:sp>
      <p:sp>
        <p:nvSpPr>
          <p:cNvPr id="12" name="TextBox 11"/>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35384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sp>
        <p:nvSpPr>
          <p:cNvPr id="3" name="Rectangle 2"/>
          <p:cNvSpPr/>
          <p:nvPr/>
        </p:nvSpPr>
        <p:spPr>
          <a:xfrm>
            <a:off x="838200" y="1882676"/>
            <a:ext cx="8041817" cy="2308324"/>
          </a:xfrm>
          <a:prstGeom prst="rect">
            <a:avLst/>
          </a:prstGeom>
        </p:spPr>
        <p:txBody>
          <a:bodyPr wrap="none">
            <a:spAutoFit/>
          </a:bodyPr>
          <a:lstStyle/>
          <a:p>
            <a:r>
              <a:rPr lang="en-US" sz="2400" i="1" dirty="0" smtClean="0"/>
              <a:t>“</a:t>
            </a:r>
            <a:r>
              <a:rPr lang="en-US" sz="2400" i="1" dirty="0" err="1" smtClean="0"/>
              <a:t>Nanos</a:t>
            </a:r>
            <a:r>
              <a:rPr lang="en-US" sz="2400" i="1" dirty="0" smtClean="0"/>
              <a:t> </a:t>
            </a:r>
            <a:r>
              <a:rPr lang="en-US" sz="2400" i="1" dirty="0" err="1"/>
              <a:t>gigantum</a:t>
            </a:r>
            <a:r>
              <a:rPr lang="en-US" sz="2400" i="1" dirty="0"/>
              <a:t> </a:t>
            </a:r>
            <a:r>
              <a:rPr lang="en-US" sz="2400" i="1" dirty="0" err="1"/>
              <a:t>humeris</a:t>
            </a:r>
            <a:r>
              <a:rPr lang="en-US" sz="2400" i="1" dirty="0"/>
              <a:t> </a:t>
            </a:r>
            <a:r>
              <a:rPr lang="en-US" sz="2400" i="1" dirty="0" err="1" smtClean="0"/>
              <a:t>insidentes</a:t>
            </a:r>
            <a:r>
              <a:rPr lang="en-US" sz="2400" i="1" dirty="0" smtClean="0"/>
              <a:t>” </a:t>
            </a:r>
            <a:endParaRPr lang="en-US" sz="2400" dirty="0" smtClean="0">
              <a:solidFill>
                <a:srgbClr val="C00000"/>
              </a:solidFill>
            </a:endParaRPr>
          </a:p>
          <a:p>
            <a:r>
              <a:rPr lang="en-US" sz="2400" dirty="0" smtClean="0">
                <a:solidFill>
                  <a:srgbClr val="C00000"/>
                </a:solidFill>
              </a:rPr>
              <a:t>(Dwarfs</a:t>
            </a:r>
            <a:r>
              <a:rPr lang="en-US" sz="2400" dirty="0">
                <a:solidFill>
                  <a:srgbClr val="C00000"/>
                </a:solidFill>
              </a:rPr>
              <a:t> standing on the shoulders of </a:t>
            </a:r>
            <a:r>
              <a:rPr lang="en-US" sz="2400" dirty="0" smtClean="0">
                <a:solidFill>
                  <a:srgbClr val="C00000"/>
                </a:solidFill>
              </a:rPr>
              <a:t>giants) </a:t>
            </a:r>
          </a:p>
          <a:p>
            <a:r>
              <a:rPr lang="en-US" sz="2400" dirty="0">
                <a:solidFill>
                  <a:srgbClr val="C00000"/>
                </a:solidFill>
              </a:rPr>
              <a:t>	</a:t>
            </a:r>
            <a:r>
              <a:rPr lang="en-US" sz="2400" dirty="0" smtClean="0">
                <a:solidFill>
                  <a:srgbClr val="C00000"/>
                </a:solidFill>
              </a:rPr>
              <a:t>	</a:t>
            </a:r>
            <a:r>
              <a:rPr lang="en-US" sz="2400" dirty="0" smtClean="0"/>
              <a:t>Bernard </a:t>
            </a:r>
            <a:r>
              <a:rPr lang="en-US" sz="2400" dirty="0"/>
              <a:t>of </a:t>
            </a:r>
            <a:r>
              <a:rPr lang="en-US" sz="2400" dirty="0" smtClean="0"/>
              <a:t>Chartres, 12th century</a:t>
            </a:r>
          </a:p>
          <a:p>
            <a:endParaRPr lang="en-US" sz="2400" dirty="0">
              <a:solidFill>
                <a:srgbClr val="C00000"/>
              </a:solidFill>
            </a:endParaRPr>
          </a:p>
          <a:p>
            <a:r>
              <a:rPr lang="en-US" sz="2400" i="1" dirty="0" smtClean="0">
                <a:solidFill>
                  <a:srgbClr val="C00000"/>
                </a:solidFill>
              </a:rPr>
              <a:t>“If </a:t>
            </a:r>
            <a:r>
              <a:rPr lang="en-US" sz="2400" i="1" dirty="0">
                <a:solidFill>
                  <a:srgbClr val="C00000"/>
                </a:solidFill>
              </a:rPr>
              <a:t>I have seen further it is by standing on the shoulders of giants</a:t>
            </a:r>
            <a:r>
              <a:rPr lang="en-US" sz="2400" i="1" dirty="0" smtClean="0">
                <a:solidFill>
                  <a:srgbClr val="C00000"/>
                </a:solidFill>
              </a:rPr>
              <a:t>.”</a:t>
            </a:r>
          </a:p>
          <a:p>
            <a:r>
              <a:rPr lang="en-US" sz="2400" dirty="0">
                <a:solidFill>
                  <a:srgbClr val="C00000"/>
                </a:solidFill>
              </a:rPr>
              <a:t>	</a:t>
            </a:r>
            <a:r>
              <a:rPr lang="en-US" sz="2400" dirty="0" smtClean="0">
                <a:solidFill>
                  <a:srgbClr val="C00000"/>
                </a:solidFill>
              </a:rPr>
              <a:t>		</a:t>
            </a:r>
            <a:r>
              <a:rPr lang="en-US" sz="2400" dirty="0" smtClean="0"/>
              <a:t>Isaac Newton, 1676</a:t>
            </a:r>
          </a:p>
        </p:txBody>
      </p:sp>
      <p:pic>
        <p:nvPicPr>
          <p:cNvPr id="8" name="Picture 2"/>
          <p:cNvPicPr>
            <a:picLocks noChangeAspect="1" noChangeArrowheads="1"/>
          </p:cNvPicPr>
          <p:nvPr/>
        </p:nvPicPr>
        <p:blipFill>
          <a:blip r:embed="rId5" cstate="print"/>
          <a:srcRect/>
          <a:stretch>
            <a:fillRect/>
          </a:stretch>
        </p:blipFill>
        <p:spPr bwMode="auto">
          <a:xfrm>
            <a:off x="76200" y="6060612"/>
            <a:ext cx="1512168" cy="721188"/>
          </a:xfrm>
          <a:prstGeom prst="rect">
            <a:avLst/>
          </a:prstGeom>
          <a:noFill/>
          <a:ln w="9525">
            <a:noFill/>
            <a:miter lim="800000"/>
            <a:headEnd/>
            <a:tailEnd/>
          </a:ln>
        </p:spPr>
      </p:pic>
      <p:pic>
        <p:nvPicPr>
          <p:cNvPr id="11" name="Picture 10" descr="GSA.jpg"/>
          <p:cNvPicPr>
            <a:picLocks noChangeAspect="1"/>
          </p:cNvPicPr>
          <p:nvPr/>
        </p:nvPicPr>
        <p:blipFill>
          <a:blip r:embed="rId6" cstate="print">
            <a:clrChange>
              <a:clrFrom>
                <a:srgbClr val="FFFFFF"/>
              </a:clrFrom>
              <a:clrTo>
                <a:srgbClr val="FFFFFF">
                  <a:alpha val="0"/>
                </a:srgbClr>
              </a:clrTo>
            </a:clrChange>
          </a:blip>
          <a:stretch>
            <a:fillRect/>
          </a:stretch>
        </p:blipFill>
        <p:spPr>
          <a:xfrm>
            <a:off x="7525150" y="6205736"/>
            <a:ext cx="1618850" cy="576064"/>
          </a:xfrm>
          <a:prstGeom prst="rect">
            <a:avLst/>
          </a:prstGeom>
        </p:spPr>
      </p:pic>
      <p:sp>
        <p:nvSpPr>
          <p:cNvPr id="12" name="TextBox 11"/>
          <p:cNvSpPr txBox="1"/>
          <p:nvPr/>
        </p:nvSpPr>
        <p:spPr>
          <a:xfrm>
            <a:off x="228600" y="4759404"/>
            <a:ext cx="8686800" cy="1107996"/>
          </a:xfrm>
          <a:prstGeom prst="rect">
            <a:avLst/>
          </a:prstGeom>
          <a:noFill/>
        </p:spPr>
        <p:txBody>
          <a:bodyPr wrap="square" rtlCol="0">
            <a:spAutoFit/>
          </a:bodyPr>
          <a:lstStyle/>
          <a:p>
            <a:pPr algn="ctr"/>
            <a:r>
              <a:rPr lang="en-CA" sz="2200" dirty="0" smtClean="0"/>
              <a:t>Advice and discussion </a:t>
            </a:r>
            <a:r>
              <a:rPr lang="en-CA" sz="2200" dirty="0"/>
              <a:t>: </a:t>
            </a:r>
            <a:r>
              <a:rPr lang="en-CA" sz="2200" b="1" dirty="0" smtClean="0"/>
              <a:t>Ned </a:t>
            </a:r>
            <a:r>
              <a:rPr lang="en-CA" sz="2200" b="1" dirty="0"/>
              <a:t>Brown, Jim Monger</a:t>
            </a:r>
            <a:r>
              <a:rPr lang="en-CA" sz="2200" dirty="0"/>
              <a:t>, </a:t>
            </a:r>
            <a:r>
              <a:rPr lang="en-CA" sz="2200" b="1" dirty="0"/>
              <a:t>JoAnne Nelson</a:t>
            </a:r>
            <a:r>
              <a:rPr lang="en-CA" sz="2200" dirty="0"/>
              <a:t>, </a:t>
            </a:r>
            <a:r>
              <a:rPr lang="en-CA" sz="2200" dirty="0" smtClean="0"/>
              <a:t/>
            </a:r>
            <a:br>
              <a:rPr lang="en-CA" sz="2200" dirty="0" smtClean="0"/>
            </a:br>
            <a:r>
              <a:rPr lang="en-CA" sz="2200" b="1" dirty="0" smtClean="0"/>
              <a:t>Graham Nixon, Mitch </a:t>
            </a:r>
            <a:r>
              <a:rPr lang="en-CA" sz="2200" b="1" dirty="0" err="1" smtClean="0"/>
              <a:t>Mihalynuk</a:t>
            </a:r>
            <a:r>
              <a:rPr lang="en-CA" sz="2200" b="1" dirty="0" smtClean="0"/>
              <a:t>, </a:t>
            </a:r>
            <a:r>
              <a:rPr lang="en-CA" sz="2200" b="1" dirty="0"/>
              <a:t>John </a:t>
            </a:r>
            <a:r>
              <a:rPr lang="en-CA" sz="2200" b="1" dirty="0" err="1" smtClean="0"/>
              <a:t>Cottle</a:t>
            </a:r>
            <a:r>
              <a:rPr lang="en-CA" sz="2200" b="1" dirty="0" smtClean="0"/>
              <a:t>, </a:t>
            </a:r>
            <a:r>
              <a:rPr lang="en-CA" sz="2200" b="1" dirty="0" err="1" smtClean="0"/>
              <a:t>Mati</a:t>
            </a:r>
            <a:r>
              <a:rPr lang="en-CA" sz="2200" b="1" dirty="0" smtClean="0"/>
              <a:t> </a:t>
            </a:r>
            <a:r>
              <a:rPr lang="en-CA" sz="2200" b="1" dirty="0" err="1" smtClean="0"/>
              <a:t>Raudsepp</a:t>
            </a:r>
            <a:r>
              <a:rPr lang="en-CA" sz="2200" b="1" dirty="0" smtClean="0"/>
              <a:t>, </a:t>
            </a:r>
            <a:br>
              <a:rPr lang="en-CA" sz="2200" b="1" dirty="0" smtClean="0"/>
            </a:br>
            <a:r>
              <a:rPr lang="en-CA" sz="2200" b="1" dirty="0" smtClean="0"/>
              <a:t>Reid Staples, Vanessa MacLean </a:t>
            </a:r>
            <a:r>
              <a:rPr lang="en-CA" sz="2200" dirty="0" smtClean="0"/>
              <a:t>and </a:t>
            </a:r>
            <a:r>
              <a:rPr lang="en-CA" sz="2200" b="1" dirty="0" err="1" smtClean="0"/>
              <a:t>Jaap</a:t>
            </a:r>
            <a:r>
              <a:rPr lang="en-CA" sz="2200" b="1" dirty="0" smtClean="0"/>
              <a:t> </a:t>
            </a:r>
            <a:r>
              <a:rPr lang="en-CA" sz="2200" b="1" dirty="0" err="1" smtClean="0"/>
              <a:t>Verbaas</a:t>
            </a:r>
            <a:endParaRPr lang="en-CA" sz="2200" b="1" dirty="0" smtClean="0"/>
          </a:p>
        </p:txBody>
      </p:sp>
    </p:spTree>
    <p:extLst>
      <p:ext uri="{BB962C8B-B14F-4D97-AF65-F5344CB8AC3E}">
        <p14:creationId xmlns:p14="http://schemas.microsoft.com/office/powerpoint/2010/main" xmlns="" val="12838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a:t>Pacific Plate Motions</a:t>
            </a:r>
            <a:endParaRPr lang="en-US" sz="3600" dirty="0"/>
          </a:p>
        </p:txBody>
      </p:sp>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0" y="1800225"/>
            <a:ext cx="7086600" cy="4295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5-Point Star 8"/>
          <p:cNvSpPr/>
          <p:nvPr/>
        </p:nvSpPr>
        <p:spPr>
          <a:xfrm>
            <a:off x="6172200" y="3505200"/>
            <a:ext cx="182880" cy="1828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91200" y="6248400"/>
            <a:ext cx="2474139" cy="369332"/>
          </a:xfrm>
          <a:prstGeom prst="rect">
            <a:avLst/>
          </a:prstGeom>
          <a:noFill/>
        </p:spPr>
        <p:txBody>
          <a:bodyPr wrap="none" rtlCol="0">
            <a:spAutoFit/>
          </a:bodyPr>
          <a:lstStyle/>
          <a:p>
            <a:r>
              <a:rPr lang="fr-FR" dirty="0" err="1" smtClean="0"/>
              <a:t>Engebretson</a:t>
            </a:r>
            <a:r>
              <a:rPr lang="fr-FR" dirty="0" smtClean="0"/>
              <a:t> et al (1985)</a:t>
            </a:r>
            <a:endParaRPr lang="en-US" dirty="0"/>
          </a:p>
        </p:txBody>
      </p:sp>
      <p:sp>
        <p:nvSpPr>
          <p:cNvPr id="8" name="TextBox 7"/>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1236420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a:t>Pacific Plate Motions</a:t>
            </a:r>
            <a:endParaRPr lang="en-US" sz="3600" dirty="0"/>
          </a:p>
        </p:txBody>
      </p:sp>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85825" y="1790700"/>
            <a:ext cx="7038975" cy="4152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5-Point Star 8"/>
          <p:cNvSpPr/>
          <p:nvPr/>
        </p:nvSpPr>
        <p:spPr>
          <a:xfrm>
            <a:off x="5791200" y="2971800"/>
            <a:ext cx="182880" cy="1828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38800" y="6172200"/>
            <a:ext cx="2474139" cy="369332"/>
          </a:xfrm>
          <a:prstGeom prst="rect">
            <a:avLst/>
          </a:prstGeom>
          <a:noFill/>
        </p:spPr>
        <p:txBody>
          <a:bodyPr wrap="none" rtlCol="0">
            <a:spAutoFit/>
          </a:bodyPr>
          <a:lstStyle/>
          <a:p>
            <a:r>
              <a:rPr lang="fr-FR" dirty="0" err="1" smtClean="0"/>
              <a:t>Engebretson</a:t>
            </a:r>
            <a:r>
              <a:rPr lang="fr-FR" dirty="0" smtClean="0"/>
              <a:t> et al (1985)</a:t>
            </a:r>
            <a:endParaRPr lang="en-US" dirty="0"/>
          </a:p>
        </p:txBody>
      </p:sp>
      <p:sp>
        <p:nvSpPr>
          <p:cNvPr id="8" name="TextBox 7"/>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1236420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457200"/>
            <a:ext cx="8153400" cy="762000"/>
          </a:xfrm>
        </p:spPr>
        <p:txBody>
          <a:bodyPr>
            <a:normAutofit/>
          </a:bodyPr>
          <a:lstStyle/>
          <a:p>
            <a:r>
              <a:rPr lang="en-US" sz="3200" dirty="0"/>
              <a:t>Plate tectonics of Canadian Cordillera</a:t>
            </a:r>
          </a:p>
        </p:txBody>
      </p:sp>
      <p:pic>
        <p:nvPicPr>
          <p:cNvPr id="4" name="Picture 3"/>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5" name="Picture 4"/>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1524000"/>
            <a:ext cx="2216909" cy="52790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590800" y="6392870"/>
            <a:ext cx="1589089" cy="369332"/>
          </a:xfrm>
          <a:prstGeom prst="rect">
            <a:avLst/>
          </a:prstGeom>
          <a:noFill/>
        </p:spPr>
        <p:txBody>
          <a:bodyPr wrap="none" rtlCol="0">
            <a:spAutoFit/>
          </a:bodyPr>
          <a:lstStyle/>
          <a:p>
            <a:r>
              <a:rPr lang="en-US" dirty="0" smtClean="0"/>
              <a:t>Monger (1997)</a:t>
            </a:r>
            <a:endParaRPr lang="en-US" dirty="0"/>
          </a:p>
        </p:txBody>
      </p:sp>
      <p:sp>
        <p:nvSpPr>
          <p:cNvPr id="3" name="Rectangle 2"/>
          <p:cNvSpPr/>
          <p:nvPr/>
        </p:nvSpPr>
        <p:spPr>
          <a:xfrm>
            <a:off x="685800" y="3581400"/>
            <a:ext cx="1752600" cy="990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1587696"/>
            <a:ext cx="4724400" cy="2585323"/>
          </a:xfrm>
          <a:prstGeom prst="rect">
            <a:avLst/>
          </a:prstGeom>
        </p:spPr>
        <p:txBody>
          <a:bodyPr wrap="square">
            <a:spAutoFit/>
          </a:bodyPr>
          <a:lstStyle/>
          <a:p>
            <a:pPr>
              <a:lnSpc>
                <a:spcPct val="150000"/>
              </a:lnSpc>
            </a:pPr>
            <a:r>
              <a:rPr lang="en-CA" b="1" dirty="0" smtClean="0">
                <a:solidFill>
                  <a:srgbClr val="C00000"/>
                </a:solidFill>
                <a:effectLst>
                  <a:outerShdw blurRad="38100" dist="38100" dir="2700000" algn="tl">
                    <a:srgbClr val="000000">
                      <a:alpha val="43137"/>
                    </a:srgbClr>
                  </a:outerShdw>
                </a:effectLst>
              </a:rPr>
              <a:t>Metamorphism:</a:t>
            </a:r>
          </a:p>
          <a:p>
            <a:pPr>
              <a:lnSpc>
                <a:spcPct val="150000"/>
              </a:lnSpc>
            </a:pPr>
            <a:r>
              <a:rPr lang="en-CA" dirty="0" smtClean="0">
                <a:solidFill>
                  <a:schemeClr val="tx2"/>
                </a:solidFill>
              </a:rPr>
              <a:t>M</a:t>
            </a:r>
            <a:r>
              <a:rPr lang="en-CA" baseline="-25000" dirty="0" smtClean="0">
                <a:solidFill>
                  <a:schemeClr val="tx2"/>
                </a:solidFill>
              </a:rPr>
              <a:t>1</a:t>
            </a:r>
            <a:r>
              <a:rPr lang="en-CA" dirty="0" smtClean="0">
                <a:solidFill>
                  <a:schemeClr val="tx2"/>
                </a:solidFill>
              </a:rPr>
              <a:t> –Low P, Low T - Thrusting</a:t>
            </a:r>
          </a:p>
          <a:p>
            <a:pPr>
              <a:lnSpc>
                <a:spcPct val="150000"/>
              </a:lnSpc>
            </a:pPr>
            <a:r>
              <a:rPr lang="en-CA" dirty="0" smtClean="0">
                <a:solidFill>
                  <a:schemeClr val="tx2"/>
                </a:solidFill>
              </a:rPr>
              <a:t>M</a:t>
            </a:r>
            <a:r>
              <a:rPr lang="en-CA" baseline="-25000" dirty="0" smtClean="0">
                <a:solidFill>
                  <a:schemeClr val="tx2"/>
                </a:solidFill>
              </a:rPr>
              <a:t>2</a:t>
            </a:r>
            <a:r>
              <a:rPr lang="en-CA" dirty="0" smtClean="0">
                <a:solidFill>
                  <a:schemeClr val="tx2"/>
                </a:solidFill>
              </a:rPr>
              <a:t> –Low P, High T - Contact </a:t>
            </a:r>
            <a:r>
              <a:rPr lang="en-CA" dirty="0" err="1" smtClean="0">
                <a:solidFill>
                  <a:schemeClr val="tx2"/>
                </a:solidFill>
              </a:rPr>
              <a:t>metam</a:t>
            </a:r>
            <a:r>
              <a:rPr lang="en-CA" dirty="0" smtClean="0">
                <a:solidFill>
                  <a:schemeClr val="tx2"/>
                </a:solidFill>
              </a:rPr>
              <a:t>. (104-95 Ma)</a:t>
            </a:r>
          </a:p>
          <a:p>
            <a:pPr>
              <a:lnSpc>
                <a:spcPct val="150000"/>
              </a:lnSpc>
            </a:pPr>
            <a:r>
              <a:rPr lang="en-CA" dirty="0" smtClean="0">
                <a:solidFill>
                  <a:schemeClr val="tx2"/>
                </a:solidFill>
              </a:rPr>
              <a:t>M</a:t>
            </a:r>
            <a:r>
              <a:rPr lang="en-CA" baseline="-25000" dirty="0" smtClean="0">
                <a:solidFill>
                  <a:schemeClr val="tx2"/>
                </a:solidFill>
              </a:rPr>
              <a:t>3</a:t>
            </a:r>
            <a:r>
              <a:rPr lang="en-CA" dirty="0" smtClean="0">
                <a:solidFill>
                  <a:schemeClr val="tx2"/>
                </a:solidFill>
              </a:rPr>
              <a:t> –High P (8-10 </a:t>
            </a:r>
            <a:r>
              <a:rPr lang="en-CA" dirty="0" err="1" smtClean="0">
                <a:solidFill>
                  <a:schemeClr val="tx2"/>
                </a:solidFill>
              </a:rPr>
              <a:t>kbar</a:t>
            </a:r>
            <a:r>
              <a:rPr lang="en-CA" dirty="0" smtClean="0">
                <a:solidFill>
                  <a:schemeClr val="tx2"/>
                </a:solidFill>
              </a:rPr>
              <a:t>), High T (650-700°C) - 	</a:t>
            </a:r>
            <a:r>
              <a:rPr lang="en-CA" b="1" u="sng" dirty="0" smtClean="0">
                <a:solidFill>
                  <a:schemeClr val="tx2"/>
                </a:solidFill>
              </a:rPr>
              <a:t>magmatic loading</a:t>
            </a:r>
            <a:r>
              <a:rPr lang="en-CA" dirty="0" smtClean="0">
                <a:solidFill>
                  <a:schemeClr val="tx2"/>
                </a:solidFill>
              </a:rPr>
              <a:t>; 96-91 Ma</a:t>
            </a:r>
          </a:p>
          <a:p>
            <a:pPr>
              <a:lnSpc>
                <a:spcPct val="150000"/>
              </a:lnSpc>
            </a:pPr>
            <a:r>
              <a:rPr lang="en-CA" dirty="0" smtClean="0">
                <a:solidFill>
                  <a:schemeClr val="tx2"/>
                </a:solidFill>
              </a:rPr>
              <a:t>M</a:t>
            </a:r>
            <a:r>
              <a:rPr lang="en-CA" baseline="-25000" dirty="0" smtClean="0">
                <a:solidFill>
                  <a:schemeClr val="tx2"/>
                </a:solidFill>
              </a:rPr>
              <a:t>4 </a:t>
            </a:r>
            <a:r>
              <a:rPr lang="en-CA" dirty="0" smtClean="0">
                <a:solidFill>
                  <a:schemeClr val="tx2"/>
                </a:solidFill>
              </a:rPr>
              <a:t>– Contact </a:t>
            </a:r>
            <a:r>
              <a:rPr lang="en-CA" dirty="0" err="1" smtClean="0">
                <a:solidFill>
                  <a:schemeClr val="tx2"/>
                </a:solidFill>
              </a:rPr>
              <a:t>metam</a:t>
            </a:r>
            <a:r>
              <a:rPr lang="en-CA" dirty="0" smtClean="0">
                <a:solidFill>
                  <a:schemeClr val="tx2"/>
                </a:solidFill>
              </a:rPr>
              <a:t>. (92-84 Ma)</a:t>
            </a:r>
            <a:endParaRPr lang="en-CA" dirty="0">
              <a:solidFill>
                <a:schemeClr val="tx2"/>
              </a:solidFill>
            </a:endParaRPr>
          </a:p>
        </p:txBody>
      </p:sp>
      <p:sp>
        <p:nvSpPr>
          <p:cNvPr id="8" name="Rectangle 7"/>
          <p:cNvSpPr/>
          <p:nvPr/>
        </p:nvSpPr>
        <p:spPr>
          <a:xfrm>
            <a:off x="4343400" y="4267200"/>
            <a:ext cx="4572000" cy="2169825"/>
          </a:xfrm>
          <a:prstGeom prst="rect">
            <a:avLst/>
          </a:prstGeom>
        </p:spPr>
        <p:txBody>
          <a:bodyPr>
            <a:spAutoFit/>
          </a:bodyPr>
          <a:lstStyle/>
          <a:p>
            <a:pPr>
              <a:lnSpc>
                <a:spcPct val="150000"/>
              </a:lnSpc>
            </a:pPr>
            <a:r>
              <a:rPr lang="en-CA" b="1" dirty="0">
                <a:solidFill>
                  <a:srgbClr val="C00000"/>
                </a:solidFill>
                <a:effectLst>
                  <a:outerShdw blurRad="38100" dist="38100" dir="2700000" algn="tl">
                    <a:srgbClr val="000000">
                      <a:alpha val="43137"/>
                    </a:srgbClr>
                  </a:outerShdw>
                </a:effectLst>
              </a:rPr>
              <a:t>Structure:</a:t>
            </a:r>
          </a:p>
          <a:p>
            <a:pPr>
              <a:lnSpc>
                <a:spcPct val="150000"/>
              </a:lnSpc>
            </a:pPr>
            <a:r>
              <a:rPr lang="en-CA" dirty="0">
                <a:solidFill>
                  <a:schemeClr val="tx2"/>
                </a:solidFill>
              </a:rPr>
              <a:t>D</a:t>
            </a:r>
            <a:r>
              <a:rPr lang="en-CA" baseline="-25000" dirty="0">
                <a:solidFill>
                  <a:schemeClr val="tx2"/>
                </a:solidFill>
              </a:rPr>
              <a:t>1</a:t>
            </a:r>
            <a:r>
              <a:rPr lang="en-CA" dirty="0">
                <a:solidFill>
                  <a:schemeClr val="tx2"/>
                </a:solidFill>
              </a:rPr>
              <a:t> – </a:t>
            </a:r>
            <a:r>
              <a:rPr lang="en-CA" dirty="0" err="1">
                <a:solidFill>
                  <a:schemeClr val="tx2"/>
                </a:solidFill>
              </a:rPr>
              <a:t>Orogen</a:t>
            </a:r>
            <a:r>
              <a:rPr lang="en-CA" dirty="0">
                <a:solidFill>
                  <a:schemeClr val="tx2"/>
                </a:solidFill>
              </a:rPr>
              <a:t> normal contraction (146–103 Ma)</a:t>
            </a:r>
          </a:p>
          <a:p>
            <a:pPr>
              <a:lnSpc>
                <a:spcPct val="150000"/>
              </a:lnSpc>
            </a:pPr>
            <a:r>
              <a:rPr lang="en-CA" dirty="0">
                <a:solidFill>
                  <a:schemeClr val="tx2"/>
                </a:solidFill>
              </a:rPr>
              <a:t>D</a:t>
            </a:r>
            <a:r>
              <a:rPr lang="en-CA" baseline="-25000" dirty="0">
                <a:solidFill>
                  <a:schemeClr val="tx2"/>
                </a:solidFill>
              </a:rPr>
              <a:t>2</a:t>
            </a:r>
            <a:r>
              <a:rPr lang="en-CA" dirty="0">
                <a:solidFill>
                  <a:schemeClr val="tx2"/>
                </a:solidFill>
              </a:rPr>
              <a:t> – </a:t>
            </a:r>
            <a:r>
              <a:rPr lang="en-CA" dirty="0" err="1">
                <a:solidFill>
                  <a:schemeClr val="tx2"/>
                </a:solidFill>
              </a:rPr>
              <a:t>Orogen</a:t>
            </a:r>
            <a:r>
              <a:rPr lang="en-CA" dirty="0">
                <a:solidFill>
                  <a:schemeClr val="tx2"/>
                </a:solidFill>
              </a:rPr>
              <a:t> parallel displacement (96-91 Ma) </a:t>
            </a:r>
          </a:p>
          <a:p>
            <a:pPr>
              <a:lnSpc>
                <a:spcPct val="150000"/>
              </a:lnSpc>
            </a:pPr>
            <a:r>
              <a:rPr lang="en-CA" dirty="0">
                <a:solidFill>
                  <a:schemeClr val="tx2"/>
                </a:solidFill>
              </a:rPr>
              <a:t>D</a:t>
            </a:r>
            <a:r>
              <a:rPr lang="en-CA" baseline="-25000" dirty="0">
                <a:solidFill>
                  <a:schemeClr val="tx2"/>
                </a:solidFill>
              </a:rPr>
              <a:t>3</a:t>
            </a:r>
            <a:r>
              <a:rPr lang="en-CA" dirty="0">
                <a:solidFill>
                  <a:schemeClr val="tx2"/>
                </a:solidFill>
              </a:rPr>
              <a:t> – Regional folding (96-91 Ma)</a:t>
            </a:r>
          </a:p>
          <a:p>
            <a:pPr>
              <a:lnSpc>
                <a:spcPct val="150000"/>
              </a:lnSpc>
            </a:pPr>
            <a:r>
              <a:rPr lang="en-CA" dirty="0">
                <a:solidFill>
                  <a:schemeClr val="tx2"/>
                </a:solidFill>
              </a:rPr>
              <a:t>D</a:t>
            </a:r>
            <a:r>
              <a:rPr lang="en-CA" baseline="-25000" dirty="0">
                <a:solidFill>
                  <a:schemeClr val="tx2"/>
                </a:solidFill>
              </a:rPr>
              <a:t>4</a:t>
            </a:r>
            <a:r>
              <a:rPr lang="en-CA" dirty="0">
                <a:solidFill>
                  <a:schemeClr val="tx2"/>
                </a:solidFill>
              </a:rPr>
              <a:t> – Dextral – reverse faulting (&lt; 91Ma)</a:t>
            </a:r>
          </a:p>
        </p:txBody>
      </p:sp>
      <p:sp>
        <p:nvSpPr>
          <p:cNvPr id="15" name="TextBox 14"/>
          <p:cNvSpPr txBox="1"/>
          <p:nvPr/>
        </p:nvSpPr>
        <p:spPr>
          <a:xfrm>
            <a:off x="7162800" y="1600200"/>
            <a:ext cx="1915653" cy="369332"/>
          </a:xfrm>
          <a:prstGeom prst="rect">
            <a:avLst/>
          </a:prstGeom>
          <a:noFill/>
        </p:spPr>
        <p:txBody>
          <a:bodyPr wrap="none" rtlCol="0">
            <a:spAutoFit/>
          </a:bodyPr>
          <a:lstStyle/>
          <a:p>
            <a:r>
              <a:rPr lang="en-US" dirty="0" smtClean="0"/>
              <a:t>Brown et al (2000)</a:t>
            </a:r>
            <a:endParaRPr lang="en-US" dirty="0"/>
          </a:p>
        </p:txBody>
      </p:sp>
      <p:sp>
        <p:nvSpPr>
          <p:cNvPr id="16" name="Rectangle 15"/>
          <p:cNvSpPr/>
          <p:nvPr/>
        </p:nvSpPr>
        <p:spPr>
          <a:xfrm>
            <a:off x="4191000" y="2514600"/>
            <a:ext cx="4800600" cy="1219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43400" y="5148066"/>
            <a:ext cx="4648200" cy="914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244092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15"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Coast plutonic complex</a:t>
            </a:r>
            <a:endParaRPr lang="en-US" sz="3600" dirty="0"/>
          </a:p>
        </p:txBody>
      </p:sp>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sp>
        <p:nvSpPr>
          <p:cNvPr id="11" name="TextBox 10"/>
          <p:cNvSpPr txBox="1"/>
          <p:nvPr/>
        </p:nvSpPr>
        <p:spPr>
          <a:xfrm>
            <a:off x="7696200" y="6019800"/>
            <a:ext cx="1431546" cy="369332"/>
          </a:xfrm>
          <a:prstGeom prst="rect">
            <a:avLst/>
          </a:prstGeom>
          <a:noFill/>
        </p:spPr>
        <p:txBody>
          <a:bodyPr wrap="none" rtlCol="0">
            <a:spAutoFit/>
          </a:bodyPr>
          <a:lstStyle/>
          <a:p>
            <a:r>
              <a:rPr lang="fr-FR" dirty="0" smtClean="0"/>
              <a:t>Brown (2012)</a:t>
            </a:r>
            <a:endParaRPr lang="en-US" dirty="0"/>
          </a:p>
        </p:txBody>
      </p:sp>
      <p:pic>
        <p:nvPicPr>
          <p:cNvPr id="7" name="Picture 6" descr="1 BC.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9306" y="1625377"/>
            <a:ext cx="2505894" cy="4699223"/>
          </a:xfrm>
          <a:prstGeom prst="rect">
            <a:avLst/>
          </a:prstGeom>
          <a:noFill/>
          <a:ln>
            <a:noFill/>
          </a:ln>
        </p:spPr>
      </p:pic>
      <p:sp>
        <p:nvSpPr>
          <p:cNvPr id="8" name="TextBox 7"/>
          <p:cNvSpPr txBox="1"/>
          <p:nvPr/>
        </p:nvSpPr>
        <p:spPr>
          <a:xfrm>
            <a:off x="1219201" y="6336268"/>
            <a:ext cx="2362199" cy="369332"/>
          </a:xfrm>
          <a:prstGeom prst="rect">
            <a:avLst/>
          </a:prstGeom>
          <a:noFill/>
        </p:spPr>
        <p:txBody>
          <a:bodyPr wrap="square" rtlCol="0">
            <a:spAutoFit/>
          </a:bodyPr>
          <a:lstStyle/>
          <a:p>
            <a:r>
              <a:rPr lang="en-CA" dirty="0" smtClean="0"/>
              <a:t>BCGS online resource</a:t>
            </a:r>
            <a:endParaRPr lang="en-CA" dirty="0"/>
          </a:p>
        </p:txBody>
      </p:sp>
      <p:pic>
        <p:nvPicPr>
          <p:cNvPr id="9" name="Picture 8" descr="Browns CPC&amp;CC.jpg"/>
          <p:cNvPicPr>
            <a:picLocks noChangeAspect="1"/>
          </p:cNvPicPr>
          <p:nvPr/>
        </p:nvPicPr>
        <p:blipFill>
          <a:blip r:embed="rId6" cstate="print"/>
          <a:stretch>
            <a:fillRect/>
          </a:stretch>
        </p:blipFill>
        <p:spPr>
          <a:xfrm>
            <a:off x="4875994" y="1600200"/>
            <a:ext cx="2868301" cy="4824536"/>
          </a:xfrm>
          <a:prstGeom prst="rect">
            <a:avLst/>
          </a:prstGeom>
        </p:spPr>
      </p:pic>
      <p:cxnSp>
        <p:nvCxnSpPr>
          <p:cNvPr id="10" name="Straight Arrow Connector 9"/>
          <p:cNvCxnSpPr/>
          <p:nvPr/>
        </p:nvCxnSpPr>
        <p:spPr>
          <a:xfrm flipV="1">
            <a:off x="2224336" y="3352800"/>
            <a:ext cx="4176464" cy="23762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19146480">
            <a:off x="6549731" y="3088244"/>
            <a:ext cx="228900" cy="28418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24853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2" presetClass="entr" presetSubtype="1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xit" presetSubtype="10" fill="hold" nodeType="withEffect">
                                  <p:stCondLst>
                                    <p:cond delay="0"/>
                                  </p:stCondLst>
                                  <p:childTnLst>
                                    <p:animEffect transition="out" filter="blinds(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Harrison Lake area</a:t>
            </a:r>
            <a:endParaRPr lang="en-US" sz="3600" dirty="0"/>
          </a:p>
        </p:txBody>
      </p:sp>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sp>
        <p:nvSpPr>
          <p:cNvPr id="11" name="TextBox 10"/>
          <p:cNvSpPr txBox="1"/>
          <p:nvPr/>
        </p:nvSpPr>
        <p:spPr>
          <a:xfrm>
            <a:off x="4038600" y="6096000"/>
            <a:ext cx="3372333" cy="369332"/>
          </a:xfrm>
          <a:prstGeom prst="rect">
            <a:avLst/>
          </a:prstGeom>
          <a:noFill/>
        </p:spPr>
        <p:txBody>
          <a:bodyPr wrap="none" rtlCol="0">
            <a:spAutoFit/>
          </a:bodyPr>
          <a:lstStyle/>
          <a:p>
            <a:r>
              <a:rPr lang="fr-FR" dirty="0" smtClean="0"/>
              <a:t>This </a:t>
            </a:r>
            <a:r>
              <a:rPr lang="en-US" dirty="0" smtClean="0"/>
              <a:t>study</a:t>
            </a:r>
            <a:r>
              <a:rPr lang="fr-FR" dirty="0" smtClean="0"/>
              <a:t> </a:t>
            </a:r>
            <a:r>
              <a:rPr lang="en-US" dirty="0" smtClean="0"/>
              <a:t>after</a:t>
            </a:r>
            <a:r>
              <a:rPr lang="fr-FR" dirty="0" smtClean="0"/>
              <a:t> Brown et al (2000)</a:t>
            </a:r>
            <a:endParaRPr lang="en-US" dirty="0"/>
          </a:p>
        </p:txBody>
      </p:sp>
      <p:pic>
        <p:nvPicPr>
          <p:cNvPr id="7" name="Picture 6" descr="2 HL both maps.jpg"/>
          <p:cNvPicPr/>
          <p:nvPr/>
        </p:nvPicPr>
        <p:blipFill>
          <a:blip r:embed="rId5" cstate="print"/>
          <a:srcRect l="60505"/>
          <a:stretch>
            <a:fillRect/>
          </a:stretch>
        </p:blipFill>
        <p:spPr>
          <a:xfrm>
            <a:off x="914400" y="1600200"/>
            <a:ext cx="3124200" cy="5107460"/>
          </a:xfrm>
          <a:prstGeom prst="rect">
            <a:avLst/>
          </a:prstGeom>
        </p:spPr>
      </p:pic>
      <p:sp>
        <p:nvSpPr>
          <p:cNvPr id="3" name="TextBox 2"/>
          <p:cNvSpPr txBox="1"/>
          <p:nvPr/>
        </p:nvSpPr>
        <p:spPr>
          <a:xfrm>
            <a:off x="4191000" y="2133600"/>
            <a:ext cx="3352800" cy="3539430"/>
          </a:xfrm>
          <a:prstGeom prst="rect">
            <a:avLst/>
          </a:prstGeom>
          <a:noFill/>
        </p:spPr>
        <p:txBody>
          <a:bodyPr wrap="square" rtlCol="0">
            <a:spAutoFit/>
          </a:bodyPr>
          <a:lstStyle/>
          <a:p>
            <a:r>
              <a:rPr lang="en-US" sz="1600" dirty="0" smtClean="0">
                <a:effectLst>
                  <a:outerShdw blurRad="38100" dist="38100" dir="2700000" algn="tl">
                    <a:srgbClr val="000000">
                      <a:alpha val="43137"/>
                    </a:srgbClr>
                  </a:outerShdw>
                </a:effectLst>
              </a:rPr>
              <a:t>BK   </a:t>
            </a:r>
            <a:r>
              <a:rPr lang="en-US" sz="1600" dirty="0" err="1" smtClean="0">
                <a:effectLst>
                  <a:outerShdw blurRad="38100" dist="38100" dir="2700000" algn="tl">
                    <a:srgbClr val="000000">
                      <a:alpha val="43137"/>
                    </a:srgbClr>
                  </a:outerShdw>
                </a:effectLst>
              </a:rPr>
              <a:t>Breakenridge</a:t>
            </a:r>
            <a:r>
              <a:rPr lang="en-US" sz="1600" dirty="0" smtClean="0">
                <a:effectLst>
                  <a:outerShdw blurRad="38100" dist="38100" dir="2700000" algn="tl">
                    <a:srgbClr val="000000">
                      <a:alpha val="43137"/>
                    </a:srgbClr>
                  </a:outerShdw>
                </a:effectLst>
              </a:rPr>
              <a:t> complex</a:t>
            </a:r>
          </a:p>
          <a:p>
            <a:r>
              <a:rPr lang="en-US" sz="1600" dirty="0">
                <a:effectLst>
                  <a:outerShdw blurRad="38100" dist="38100" dir="2700000" algn="tl">
                    <a:srgbClr val="000000">
                      <a:alpha val="43137"/>
                    </a:srgbClr>
                  </a:outerShdw>
                </a:effectLst>
              </a:rPr>
              <a:t>CC   Clear Creek pluton</a:t>
            </a:r>
          </a:p>
          <a:p>
            <a:r>
              <a:rPr lang="en-US" sz="1600" dirty="0" smtClean="0">
                <a:effectLst>
                  <a:outerShdw blurRad="38100" dist="38100" dir="2700000" algn="tl">
                    <a:srgbClr val="000000">
                      <a:alpha val="43137"/>
                    </a:srgbClr>
                  </a:outerShdw>
                </a:effectLst>
              </a:rPr>
              <a:t>SS   Snowshoe pluton</a:t>
            </a:r>
          </a:p>
          <a:p>
            <a:r>
              <a:rPr lang="en-US" sz="1600" dirty="0" smtClean="0">
                <a:effectLst>
                  <a:outerShdw blurRad="38100" dist="38100" dir="2700000" algn="tl">
                    <a:srgbClr val="000000">
                      <a:alpha val="43137"/>
                    </a:srgbClr>
                  </a:outerShdw>
                </a:effectLst>
              </a:rPr>
              <a:t>BS   Big Silver pluton</a:t>
            </a:r>
          </a:p>
          <a:p>
            <a:endParaRPr lang="en-US" sz="1600" dirty="0" smtClean="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rPr>
              <a:t>G    Gambier group</a:t>
            </a:r>
          </a:p>
          <a:p>
            <a:r>
              <a:rPr lang="en-US" sz="1600" dirty="0">
                <a:effectLst>
                  <a:outerShdw blurRad="38100" dist="38100" dir="2700000" algn="tl">
                    <a:srgbClr val="000000">
                      <a:alpha val="43137"/>
                    </a:srgbClr>
                  </a:outerShdw>
                </a:effectLst>
              </a:rPr>
              <a:t>H     Harrison lake formation/ </a:t>
            </a:r>
            <a:r>
              <a:rPr lang="en-US" sz="1600" dirty="0" err="1">
                <a:effectLst>
                  <a:outerShdw blurRad="38100" dist="38100" dir="2700000" algn="tl">
                    <a:srgbClr val="000000">
                      <a:alpha val="43137"/>
                    </a:srgbClr>
                  </a:outerShdw>
                </a:effectLst>
              </a:rPr>
              <a:t>Slollicum</a:t>
            </a:r>
            <a:endParaRPr lang="en-US" sz="1600" dirty="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rPr>
              <a:t>SE    Settler Schist</a:t>
            </a:r>
          </a:p>
          <a:p>
            <a:r>
              <a:rPr lang="en-US" sz="1600" dirty="0" smtClean="0">
                <a:effectLst>
                  <a:outerShdw blurRad="38100" dist="38100" dir="2700000" algn="tl">
                    <a:srgbClr val="000000">
                      <a:alpha val="43137"/>
                    </a:srgbClr>
                  </a:outerShdw>
                </a:effectLst>
              </a:rPr>
              <a:t>CG   </a:t>
            </a:r>
            <a:r>
              <a:rPr lang="en-US" sz="1600" dirty="0" err="1" smtClean="0">
                <a:effectLst>
                  <a:outerShdw blurRad="38100" dist="38100" dir="2700000" algn="tl">
                    <a:srgbClr val="000000">
                      <a:alpha val="43137"/>
                    </a:srgbClr>
                  </a:outerShdw>
                </a:effectLst>
              </a:rPr>
              <a:t>Cogburn</a:t>
            </a:r>
            <a:r>
              <a:rPr lang="en-US" sz="1600" dirty="0" smtClean="0">
                <a:effectLst>
                  <a:outerShdw blurRad="38100" dist="38100" dir="2700000" algn="tl">
                    <a:srgbClr val="000000">
                      <a:alpha val="43137"/>
                    </a:srgbClr>
                  </a:outerShdw>
                </a:effectLst>
              </a:rPr>
              <a:t> group</a:t>
            </a:r>
          </a:p>
          <a:p>
            <a:endParaRPr lang="en-US" sz="1600" dirty="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rPr>
              <a:t>BF    </a:t>
            </a:r>
            <a:r>
              <a:rPr lang="en-US" sz="1600" dirty="0" err="1" smtClean="0">
                <a:effectLst>
                  <a:outerShdw blurRad="38100" dist="38100" dir="2700000" algn="tl">
                    <a:srgbClr val="000000">
                      <a:alpha val="43137"/>
                    </a:srgbClr>
                  </a:outerShdw>
                </a:effectLst>
              </a:rPr>
              <a:t>Breakenridge</a:t>
            </a:r>
            <a:r>
              <a:rPr lang="en-US" sz="1600" dirty="0" smtClean="0">
                <a:effectLst>
                  <a:outerShdw blurRad="38100" dist="38100" dir="2700000" algn="tl">
                    <a:srgbClr val="000000">
                      <a:alpha val="43137"/>
                    </a:srgbClr>
                  </a:outerShdw>
                </a:effectLst>
              </a:rPr>
              <a:t> fault</a:t>
            </a:r>
          </a:p>
          <a:p>
            <a:r>
              <a:rPr lang="en-US" sz="1600" dirty="0" smtClean="0">
                <a:effectLst>
                  <a:outerShdw blurRad="38100" dist="38100" dir="2700000" algn="tl">
                    <a:srgbClr val="000000">
                      <a:alpha val="43137"/>
                    </a:srgbClr>
                  </a:outerShdw>
                </a:effectLst>
              </a:rPr>
              <a:t>BCF  Butter creek fault</a:t>
            </a:r>
          </a:p>
          <a:p>
            <a:r>
              <a:rPr lang="en-US" sz="1600" dirty="0" smtClean="0">
                <a:effectLst>
                  <a:outerShdw blurRad="38100" dist="38100" dir="2700000" algn="tl">
                    <a:srgbClr val="000000">
                      <a:alpha val="43137"/>
                    </a:srgbClr>
                  </a:outerShdw>
                </a:effectLst>
              </a:rPr>
              <a:t>HLZ  Harrison lake fault zone</a:t>
            </a:r>
          </a:p>
          <a:p>
            <a:r>
              <a:rPr lang="en-US" sz="1600" dirty="0" smtClean="0">
                <a:effectLst>
                  <a:outerShdw blurRad="38100" dist="38100" dir="2700000" algn="tl">
                    <a:srgbClr val="000000">
                      <a:alpha val="43137"/>
                    </a:srgbClr>
                  </a:outerShdw>
                </a:effectLst>
              </a:rPr>
              <a:t>FRF  Fraser River fault</a:t>
            </a:r>
            <a:endParaRPr lang="en-US" sz="1600" dirty="0">
              <a:effectLst>
                <a:outerShdw blurRad="38100" dist="38100" dir="2700000" algn="tl">
                  <a:srgbClr val="000000">
                    <a:alpha val="43137"/>
                  </a:srgbClr>
                </a:outerShdw>
              </a:effectLst>
            </a:endParaRPr>
          </a:p>
        </p:txBody>
      </p:sp>
      <p:sp>
        <p:nvSpPr>
          <p:cNvPr id="4" name="Rectangle 3"/>
          <p:cNvSpPr/>
          <p:nvPr/>
        </p:nvSpPr>
        <p:spPr>
          <a:xfrm>
            <a:off x="7315200" y="2153254"/>
            <a:ext cx="3048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315200" y="2490711"/>
            <a:ext cx="304800" cy="1524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15200" y="2839054"/>
            <a:ext cx="304800" cy="1524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744934" y="1935540"/>
            <a:ext cx="1018066" cy="1200329"/>
          </a:xfrm>
          <a:prstGeom prst="rect">
            <a:avLst/>
          </a:prstGeom>
          <a:noFill/>
        </p:spPr>
        <p:txBody>
          <a:bodyPr wrap="square" rtlCol="0">
            <a:spAutoFit/>
          </a:bodyPr>
          <a:lstStyle/>
          <a:p>
            <a:pPr>
              <a:lnSpc>
                <a:spcPct val="150000"/>
              </a:lnSpc>
            </a:pPr>
            <a:r>
              <a:rPr lang="en-US" sz="1600" dirty="0" smtClean="0">
                <a:effectLst>
                  <a:outerShdw blurRad="38100" dist="38100" dir="2700000" algn="tl">
                    <a:srgbClr val="000000">
                      <a:alpha val="43137"/>
                    </a:srgbClr>
                  </a:outerShdw>
                </a:effectLst>
              </a:rPr>
              <a:t>88-84</a:t>
            </a:r>
          </a:p>
          <a:p>
            <a:pPr>
              <a:lnSpc>
                <a:spcPct val="150000"/>
              </a:lnSpc>
            </a:pPr>
            <a:r>
              <a:rPr lang="en-US" sz="1600" dirty="0" smtClean="0">
                <a:effectLst>
                  <a:outerShdw blurRad="38100" dist="38100" dir="2700000" algn="tl">
                    <a:srgbClr val="000000">
                      <a:alpha val="43137"/>
                    </a:srgbClr>
                  </a:outerShdw>
                </a:effectLst>
              </a:rPr>
              <a:t>96-89</a:t>
            </a:r>
          </a:p>
          <a:p>
            <a:pPr>
              <a:lnSpc>
                <a:spcPct val="150000"/>
              </a:lnSpc>
            </a:pPr>
            <a:r>
              <a:rPr lang="en-US" sz="1600" dirty="0" smtClean="0">
                <a:effectLst>
                  <a:outerShdw blurRad="38100" dist="38100" dir="2700000" algn="tl">
                    <a:srgbClr val="000000">
                      <a:alpha val="43137"/>
                    </a:srgbClr>
                  </a:outerShdw>
                </a:effectLst>
              </a:rPr>
              <a:t>107-100</a:t>
            </a:r>
          </a:p>
        </p:txBody>
      </p:sp>
      <p:sp>
        <p:nvSpPr>
          <p:cNvPr id="29" name="Rectangle 28"/>
          <p:cNvSpPr/>
          <p:nvPr/>
        </p:nvSpPr>
        <p:spPr>
          <a:xfrm rot="405228">
            <a:off x="1980813" y="2528033"/>
            <a:ext cx="949489" cy="200508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39000" y="1671935"/>
            <a:ext cx="1828800" cy="421975"/>
          </a:xfrm>
          <a:prstGeom prst="rect">
            <a:avLst/>
          </a:prstGeom>
          <a:noFill/>
        </p:spPr>
        <p:txBody>
          <a:bodyPr wrap="square" rtlCol="0">
            <a:spAutoFit/>
          </a:bodyPr>
          <a:lstStyle/>
          <a:p>
            <a:pPr>
              <a:lnSpc>
                <a:spcPct val="150000"/>
              </a:lnSpc>
            </a:pPr>
            <a:r>
              <a:rPr lang="en-US" sz="1600" dirty="0" smtClean="0">
                <a:effectLst>
                  <a:outerShdw blurRad="38100" dist="38100" dir="2700000" algn="tl">
                    <a:srgbClr val="000000">
                      <a:alpha val="43137"/>
                    </a:srgbClr>
                  </a:outerShdw>
                </a:effectLst>
              </a:rPr>
              <a:t>Pluton ages (Ma)</a:t>
            </a:r>
          </a:p>
        </p:txBody>
      </p:sp>
      <p:sp>
        <p:nvSpPr>
          <p:cNvPr id="14" name="TextBox 13"/>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127682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sp>
        <p:nvSpPr>
          <p:cNvPr id="8" name="Title 1"/>
          <p:cNvSpPr>
            <a:spLocks noGrp="1"/>
          </p:cNvSpPr>
          <p:nvPr>
            <p:ph type="title"/>
          </p:nvPr>
        </p:nvSpPr>
        <p:spPr>
          <a:xfrm>
            <a:off x="612648" y="228600"/>
            <a:ext cx="8153400" cy="990600"/>
          </a:xfrm>
        </p:spPr>
        <p:txBody>
          <a:bodyPr>
            <a:normAutofit/>
          </a:bodyPr>
          <a:lstStyle/>
          <a:p>
            <a:r>
              <a:rPr lang="en-US" sz="3200" dirty="0" smtClean="0"/>
              <a:t>The Model</a:t>
            </a:r>
            <a:endParaRPr lang="en-US" sz="3200" dirty="0"/>
          </a:p>
        </p:txBody>
      </p:sp>
      <p:pic>
        <p:nvPicPr>
          <p:cNvPr id="9" name="Picture 8" descr="29 time line.jpg"/>
          <p:cNvPicPr/>
          <p:nvPr/>
        </p:nvPicPr>
        <p:blipFill>
          <a:blip r:embed="rId5" cstate="print"/>
          <a:stretch>
            <a:fillRect/>
          </a:stretch>
        </p:blipFill>
        <p:spPr>
          <a:xfrm>
            <a:off x="685800" y="1676400"/>
            <a:ext cx="7772400" cy="4800600"/>
          </a:xfrm>
          <a:prstGeom prst="rect">
            <a:avLst/>
          </a:prstGeom>
        </p:spPr>
      </p:pic>
      <p:sp>
        <p:nvSpPr>
          <p:cNvPr id="12" name="Rectangle 11"/>
          <p:cNvSpPr/>
          <p:nvPr/>
        </p:nvSpPr>
        <p:spPr>
          <a:xfrm>
            <a:off x="1295400" y="4267200"/>
            <a:ext cx="1044352" cy="37187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2195736" y="4639072"/>
            <a:ext cx="936104" cy="61872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3810000" y="4613920"/>
            <a:ext cx="1524000" cy="64388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5334000" y="4876800"/>
            <a:ext cx="1600200" cy="36004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2771800" y="4267200"/>
            <a:ext cx="1571600" cy="37187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5486400" y="4267200"/>
            <a:ext cx="914400" cy="37187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12838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par>
                          <p:cTn id="25" fill="hold">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457200"/>
            <a:ext cx="8153400" cy="762000"/>
          </a:xfrm>
        </p:spPr>
        <p:txBody>
          <a:bodyPr>
            <a:normAutofit/>
          </a:bodyPr>
          <a:lstStyle/>
          <a:p>
            <a:r>
              <a:rPr lang="en-US" sz="3200" dirty="0"/>
              <a:t>Plate tectonics of Canadian Cordillera</a:t>
            </a:r>
          </a:p>
        </p:txBody>
      </p:sp>
      <p:pic>
        <p:nvPicPr>
          <p:cNvPr id="4" name="Picture 3"/>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5" name="Picture 4"/>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1524000"/>
            <a:ext cx="2216909" cy="52790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514600" y="6392870"/>
            <a:ext cx="1589089" cy="369332"/>
          </a:xfrm>
          <a:prstGeom prst="rect">
            <a:avLst/>
          </a:prstGeom>
          <a:noFill/>
        </p:spPr>
        <p:txBody>
          <a:bodyPr wrap="none" rtlCol="0">
            <a:spAutoFit/>
          </a:bodyPr>
          <a:lstStyle/>
          <a:p>
            <a:r>
              <a:rPr lang="en-US" dirty="0" smtClean="0"/>
              <a:t>Monger (1997)</a:t>
            </a:r>
            <a:endParaRPr lang="en-US" dirty="0"/>
          </a:p>
        </p:txBody>
      </p:sp>
      <p:sp>
        <p:nvSpPr>
          <p:cNvPr id="3" name="Rectangle 2"/>
          <p:cNvSpPr/>
          <p:nvPr/>
        </p:nvSpPr>
        <p:spPr>
          <a:xfrm>
            <a:off x="4191000" y="2057400"/>
            <a:ext cx="609600" cy="4419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1587696"/>
            <a:ext cx="4724400" cy="2585323"/>
          </a:xfrm>
          <a:prstGeom prst="rect">
            <a:avLst/>
          </a:prstGeom>
        </p:spPr>
        <p:txBody>
          <a:bodyPr wrap="square">
            <a:spAutoFit/>
          </a:bodyPr>
          <a:lstStyle/>
          <a:p>
            <a:pPr>
              <a:lnSpc>
                <a:spcPct val="150000"/>
              </a:lnSpc>
            </a:pPr>
            <a:r>
              <a:rPr lang="en-CA" b="1" dirty="0" smtClean="0">
                <a:solidFill>
                  <a:srgbClr val="C00000"/>
                </a:solidFill>
                <a:effectLst>
                  <a:outerShdw blurRad="38100" dist="38100" dir="2700000" algn="tl">
                    <a:srgbClr val="000000">
                      <a:alpha val="43137"/>
                    </a:srgbClr>
                  </a:outerShdw>
                </a:effectLst>
              </a:rPr>
              <a:t>Metamorphism:</a:t>
            </a:r>
          </a:p>
          <a:p>
            <a:pPr>
              <a:lnSpc>
                <a:spcPct val="150000"/>
              </a:lnSpc>
            </a:pPr>
            <a:r>
              <a:rPr lang="en-CA" dirty="0" smtClean="0">
                <a:solidFill>
                  <a:schemeClr val="tx2"/>
                </a:solidFill>
              </a:rPr>
              <a:t>M</a:t>
            </a:r>
            <a:r>
              <a:rPr lang="en-CA" baseline="-25000" dirty="0" smtClean="0">
                <a:solidFill>
                  <a:schemeClr val="tx2"/>
                </a:solidFill>
              </a:rPr>
              <a:t>1</a:t>
            </a:r>
            <a:r>
              <a:rPr lang="en-CA" dirty="0" smtClean="0">
                <a:solidFill>
                  <a:schemeClr val="tx2"/>
                </a:solidFill>
              </a:rPr>
              <a:t> –Low P, Low T - Thrusting</a:t>
            </a:r>
          </a:p>
          <a:p>
            <a:pPr>
              <a:lnSpc>
                <a:spcPct val="150000"/>
              </a:lnSpc>
            </a:pPr>
            <a:r>
              <a:rPr lang="en-CA" dirty="0" smtClean="0">
                <a:solidFill>
                  <a:schemeClr val="tx2"/>
                </a:solidFill>
              </a:rPr>
              <a:t>M</a:t>
            </a:r>
            <a:r>
              <a:rPr lang="en-CA" baseline="-25000" dirty="0" smtClean="0">
                <a:solidFill>
                  <a:schemeClr val="tx2"/>
                </a:solidFill>
              </a:rPr>
              <a:t>2</a:t>
            </a:r>
            <a:r>
              <a:rPr lang="en-CA" dirty="0" smtClean="0">
                <a:solidFill>
                  <a:schemeClr val="tx2"/>
                </a:solidFill>
              </a:rPr>
              <a:t> –Low P, High T - Contact </a:t>
            </a:r>
            <a:r>
              <a:rPr lang="en-CA" dirty="0" err="1" smtClean="0">
                <a:solidFill>
                  <a:schemeClr val="tx2"/>
                </a:solidFill>
              </a:rPr>
              <a:t>metam</a:t>
            </a:r>
            <a:r>
              <a:rPr lang="en-CA" dirty="0" smtClean="0">
                <a:solidFill>
                  <a:schemeClr val="tx2"/>
                </a:solidFill>
              </a:rPr>
              <a:t>. (104-95 Ma)</a:t>
            </a:r>
          </a:p>
          <a:p>
            <a:pPr>
              <a:lnSpc>
                <a:spcPct val="150000"/>
              </a:lnSpc>
            </a:pPr>
            <a:r>
              <a:rPr lang="en-CA" dirty="0" smtClean="0">
                <a:solidFill>
                  <a:schemeClr val="tx2"/>
                </a:solidFill>
              </a:rPr>
              <a:t>M</a:t>
            </a:r>
            <a:r>
              <a:rPr lang="en-CA" baseline="-25000" dirty="0" smtClean="0">
                <a:solidFill>
                  <a:schemeClr val="tx2"/>
                </a:solidFill>
              </a:rPr>
              <a:t>3</a:t>
            </a:r>
            <a:r>
              <a:rPr lang="en-CA" dirty="0" smtClean="0">
                <a:solidFill>
                  <a:schemeClr val="tx2"/>
                </a:solidFill>
              </a:rPr>
              <a:t> –High P (8-10 </a:t>
            </a:r>
            <a:r>
              <a:rPr lang="en-CA" dirty="0" err="1" smtClean="0">
                <a:solidFill>
                  <a:schemeClr val="tx2"/>
                </a:solidFill>
              </a:rPr>
              <a:t>kbar</a:t>
            </a:r>
            <a:r>
              <a:rPr lang="en-CA" dirty="0" smtClean="0">
                <a:solidFill>
                  <a:schemeClr val="tx2"/>
                </a:solidFill>
              </a:rPr>
              <a:t>), High T (650-700°C) - 	</a:t>
            </a:r>
            <a:r>
              <a:rPr lang="en-CA" b="1" u="sng" dirty="0" smtClean="0">
                <a:solidFill>
                  <a:schemeClr val="tx2"/>
                </a:solidFill>
              </a:rPr>
              <a:t>magmatic loading</a:t>
            </a:r>
            <a:r>
              <a:rPr lang="en-CA" dirty="0" smtClean="0">
                <a:solidFill>
                  <a:schemeClr val="tx2"/>
                </a:solidFill>
              </a:rPr>
              <a:t>; 96-91 Ma</a:t>
            </a:r>
          </a:p>
          <a:p>
            <a:pPr>
              <a:lnSpc>
                <a:spcPct val="150000"/>
              </a:lnSpc>
            </a:pPr>
            <a:r>
              <a:rPr lang="en-CA" dirty="0" smtClean="0">
                <a:solidFill>
                  <a:schemeClr val="tx2"/>
                </a:solidFill>
              </a:rPr>
              <a:t>M</a:t>
            </a:r>
            <a:r>
              <a:rPr lang="en-CA" baseline="-25000" dirty="0" smtClean="0">
                <a:solidFill>
                  <a:schemeClr val="tx2"/>
                </a:solidFill>
              </a:rPr>
              <a:t>4 </a:t>
            </a:r>
            <a:r>
              <a:rPr lang="en-CA" dirty="0" smtClean="0">
                <a:solidFill>
                  <a:schemeClr val="tx2"/>
                </a:solidFill>
              </a:rPr>
              <a:t>– Contact </a:t>
            </a:r>
            <a:r>
              <a:rPr lang="en-CA" dirty="0" err="1" smtClean="0">
                <a:solidFill>
                  <a:schemeClr val="tx2"/>
                </a:solidFill>
              </a:rPr>
              <a:t>metam</a:t>
            </a:r>
            <a:r>
              <a:rPr lang="en-CA" dirty="0" smtClean="0">
                <a:solidFill>
                  <a:schemeClr val="tx2"/>
                </a:solidFill>
              </a:rPr>
              <a:t>. (92-84 Ma)</a:t>
            </a:r>
            <a:endParaRPr lang="en-CA" dirty="0">
              <a:solidFill>
                <a:schemeClr val="tx2"/>
              </a:solidFill>
            </a:endParaRPr>
          </a:p>
        </p:txBody>
      </p:sp>
      <p:sp>
        <p:nvSpPr>
          <p:cNvPr id="8" name="Rectangle 7"/>
          <p:cNvSpPr/>
          <p:nvPr/>
        </p:nvSpPr>
        <p:spPr>
          <a:xfrm>
            <a:off x="4267200" y="4267200"/>
            <a:ext cx="4572000" cy="2169825"/>
          </a:xfrm>
          <a:prstGeom prst="rect">
            <a:avLst/>
          </a:prstGeom>
        </p:spPr>
        <p:txBody>
          <a:bodyPr>
            <a:spAutoFit/>
          </a:bodyPr>
          <a:lstStyle/>
          <a:p>
            <a:pPr>
              <a:lnSpc>
                <a:spcPct val="150000"/>
              </a:lnSpc>
            </a:pPr>
            <a:r>
              <a:rPr lang="en-CA" b="1" dirty="0">
                <a:solidFill>
                  <a:srgbClr val="C00000"/>
                </a:solidFill>
                <a:effectLst>
                  <a:outerShdw blurRad="38100" dist="38100" dir="2700000" algn="tl">
                    <a:srgbClr val="000000">
                      <a:alpha val="43137"/>
                    </a:srgbClr>
                  </a:outerShdw>
                </a:effectLst>
              </a:rPr>
              <a:t>Structure:</a:t>
            </a:r>
          </a:p>
          <a:p>
            <a:pPr>
              <a:lnSpc>
                <a:spcPct val="150000"/>
              </a:lnSpc>
            </a:pPr>
            <a:r>
              <a:rPr lang="en-CA" dirty="0">
                <a:solidFill>
                  <a:schemeClr val="tx2"/>
                </a:solidFill>
              </a:rPr>
              <a:t>D</a:t>
            </a:r>
            <a:r>
              <a:rPr lang="en-CA" baseline="-25000" dirty="0">
                <a:solidFill>
                  <a:schemeClr val="tx2"/>
                </a:solidFill>
              </a:rPr>
              <a:t>1</a:t>
            </a:r>
            <a:r>
              <a:rPr lang="en-CA" dirty="0">
                <a:solidFill>
                  <a:schemeClr val="tx2"/>
                </a:solidFill>
              </a:rPr>
              <a:t> – </a:t>
            </a:r>
            <a:r>
              <a:rPr lang="en-CA" dirty="0" err="1">
                <a:solidFill>
                  <a:schemeClr val="tx2"/>
                </a:solidFill>
              </a:rPr>
              <a:t>Orogen</a:t>
            </a:r>
            <a:r>
              <a:rPr lang="en-CA" dirty="0">
                <a:solidFill>
                  <a:schemeClr val="tx2"/>
                </a:solidFill>
              </a:rPr>
              <a:t> normal contraction (146–103 Ma)</a:t>
            </a:r>
          </a:p>
          <a:p>
            <a:pPr>
              <a:lnSpc>
                <a:spcPct val="150000"/>
              </a:lnSpc>
            </a:pPr>
            <a:r>
              <a:rPr lang="en-CA" dirty="0">
                <a:solidFill>
                  <a:schemeClr val="tx2"/>
                </a:solidFill>
              </a:rPr>
              <a:t>D</a:t>
            </a:r>
            <a:r>
              <a:rPr lang="en-CA" baseline="-25000" dirty="0">
                <a:solidFill>
                  <a:schemeClr val="tx2"/>
                </a:solidFill>
              </a:rPr>
              <a:t>2</a:t>
            </a:r>
            <a:r>
              <a:rPr lang="en-CA" dirty="0">
                <a:solidFill>
                  <a:schemeClr val="tx2"/>
                </a:solidFill>
              </a:rPr>
              <a:t> – </a:t>
            </a:r>
            <a:r>
              <a:rPr lang="en-CA" dirty="0" err="1">
                <a:solidFill>
                  <a:schemeClr val="tx2"/>
                </a:solidFill>
              </a:rPr>
              <a:t>Orogen</a:t>
            </a:r>
            <a:r>
              <a:rPr lang="en-CA" dirty="0">
                <a:solidFill>
                  <a:schemeClr val="tx2"/>
                </a:solidFill>
              </a:rPr>
              <a:t> parallel displacement (96-91 Ma) </a:t>
            </a:r>
          </a:p>
          <a:p>
            <a:pPr>
              <a:lnSpc>
                <a:spcPct val="150000"/>
              </a:lnSpc>
            </a:pPr>
            <a:r>
              <a:rPr lang="en-CA" dirty="0">
                <a:solidFill>
                  <a:schemeClr val="tx2"/>
                </a:solidFill>
              </a:rPr>
              <a:t>D</a:t>
            </a:r>
            <a:r>
              <a:rPr lang="en-CA" baseline="-25000" dirty="0">
                <a:solidFill>
                  <a:schemeClr val="tx2"/>
                </a:solidFill>
              </a:rPr>
              <a:t>3</a:t>
            </a:r>
            <a:r>
              <a:rPr lang="en-CA" dirty="0">
                <a:solidFill>
                  <a:schemeClr val="tx2"/>
                </a:solidFill>
              </a:rPr>
              <a:t> – Regional folding (96-91 Ma)</a:t>
            </a:r>
          </a:p>
          <a:p>
            <a:pPr>
              <a:lnSpc>
                <a:spcPct val="150000"/>
              </a:lnSpc>
            </a:pPr>
            <a:r>
              <a:rPr lang="en-CA" dirty="0">
                <a:solidFill>
                  <a:schemeClr val="tx2"/>
                </a:solidFill>
              </a:rPr>
              <a:t>D</a:t>
            </a:r>
            <a:r>
              <a:rPr lang="en-CA" baseline="-25000" dirty="0">
                <a:solidFill>
                  <a:schemeClr val="tx2"/>
                </a:solidFill>
              </a:rPr>
              <a:t>4</a:t>
            </a:r>
            <a:r>
              <a:rPr lang="en-CA" dirty="0">
                <a:solidFill>
                  <a:schemeClr val="tx2"/>
                </a:solidFill>
              </a:rPr>
              <a:t> – Dextral – reverse faulting (&lt; 91Ma)</a:t>
            </a:r>
          </a:p>
        </p:txBody>
      </p:sp>
      <p:sp>
        <p:nvSpPr>
          <p:cNvPr id="15" name="TextBox 14"/>
          <p:cNvSpPr txBox="1"/>
          <p:nvPr/>
        </p:nvSpPr>
        <p:spPr>
          <a:xfrm>
            <a:off x="6999747" y="1676400"/>
            <a:ext cx="1915653" cy="369332"/>
          </a:xfrm>
          <a:prstGeom prst="rect">
            <a:avLst/>
          </a:prstGeom>
          <a:noFill/>
        </p:spPr>
        <p:txBody>
          <a:bodyPr wrap="none" rtlCol="0">
            <a:spAutoFit/>
          </a:bodyPr>
          <a:lstStyle/>
          <a:p>
            <a:r>
              <a:rPr lang="en-US" dirty="0" smtClean="0"/>
              <a:t>Brown et al (2000)</a:t>
            </a:r>
            <a:endParaRPr lang="en-US" dirty="0"/>
          </a:p>
        </p:txBody>
      </p:sp>
      <p:sp>
        <p:nvSpPr>
          <p:cNvPr id="13" name="TextBox 12"/>
          <p:cNvSpPr txBox="1"/>
          <p:nvPr/>
        </p:nvSpPr>
        <p:spPr>
          <a:xfrm>
            <a:off x="4772739"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244092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Breakenridge</a:t>
            </a:r>
            <a:r>
              <a:rPr lang="en-US" sz="3200" dirty="0" smtClean="0"/>
              <a:t> pluton</a:t>
            </a:r>
            <a:endParaRPr lang="en-US" sz="3200" dirty="0"/>
          </a:p>
        </p:txBody>
      </p:sp>
      <p:pic>
        <p:nvPicPr>
          <p:cNvPr id="5" name="Picture 4"/>
          <p:cNvPicPr>
            <a:picLocks noChangeAspect="1" noChangeArrowheads="1"/>
          </p:cNvPicPr>
          <p:nvPr/>
        </p:nvPicPr>
        <p:blipFill>
          <a:blip r:embed="rId3" cstate="print"/>
          <a:srcRect/>
          <a:stretch>
            <a:fillRect/>
          </a:stretch>
        </p:blipFill>
        <p:spPr bwMode="auto">
          <a:xfrm>
            <a:off x="7467600" y="690978"/>
            <a:ext cx="1267934" cy="578725"/>
          </a:xfrm>
          <a:prstGeom prst="rect">
            <a:avLst/>
          </a:prstGeom>
          <a:noFill/>
          <a:ln w="9525">
            <a:noFill/>
            <a:miter lim="800000"/>
            <a:headEnd/>
            <a:tailEnd/>
          </a:ln>
        </p:spPr>
      </p:pic>
      <p:pic>
        <p:nvPicPr>
          <p:cNvPr id="6" name="Picture 5"/>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t="8900" r="51640"/>
          <a:stretch/>
        </p:blipFill>
        <p:spPr>
          <a:xfrm>
            <a:off x="6934200" y="0"/>
            <a:ext cx="2209800" cy="690979"/>
          </a:xfrm>
          <a:prstGeom prst="rect">
            <a:avLst/>
          </a:prstGeom>
        </p:spPr>
      </p:pic>
      <p:pic>
        <p:nvPicPr>
          <p:cNvPr id="7" name="Picture 6" descr="31 model.jpg"/>
          <p:cNvPicPr>
            <a:picLocks noChangeAspect="1"/>
          </p:cNvPicPr>
          <p:nvPr/>
        </p:nvPicPr>
        <p:blipFill>
          <a:blip r:embed="rId5" cstate="print"/>
          <a:srcRect t="-772" b="84551"/>
          <a:stretch>
            <a:fillRect/>
          </a:stretch>
        </p:blipFill>
        <p:spPr>
          <a:xfrm>
            <a:off x="1143000" y="1538194"/>
            <a:ext cx="6197803" cy="1814606"/>
          </a:xfrm>
          <a:prstGeom prst="rect">
            <a:avLst/>
          </a:prstGeom>
        </p:spPr>
      </p:pic>
      <p:sp>
        <p:nvSpPr>
          <p:cNvPr id="3" name="Rectangle 2"/>
          <p:cNvSpPr/>
          <p:nvPr/>
        </p:nvSpPr>
        <p:spPr>
          <a:xfrm>
            <a:off x="7467600" y="2436843"/>
            <a:ext cx="1430328" cy="461665"/>
          </a:xfrm>
          <a:prstGeom prst="rect">
            <a:avLst/>
          </a:prstGeom>
        </p:spPr>
        <p:txBody>
          <a:bodyPr wrap="none">
            <a:spAutoFit/>
          </a:bodyPr>
          <a:lstStyle/>
          <a:p>
            <a:pPr algn="ctr"/>
            <a:r>
              <a:rPr lang="en-US" sz="2400" b="1" dirty="0">
                <a:ln w="11430"/>
                <a:solidFill>
                  <a:srgbClr val="C00000"/>
                </a:solidFill>
                <a:effectLst>
                  <a:outerShdw blurRad="50800" dist="39000" dir="5460000" algn="tl">
                    <a:srgbClr val="000000">
                      <a:alpha val="38000"/>
                    </a:srgbClr>
                  </a:outerShdw>
                </a:effectLst>
              </a:rPr>
              <a:t>M</a:t>
            </a:r>
            <a:r>
              <a:rPr lang="en-US" sz="2400" b="1" baseline="-25000" dirty="0">
                <a:ln w="11430"/>
                <a:solidFill>
                  <a:srgbClr val="C00000"/>
                </a:solidFill>
                <a:effectLst>
                  <a:outerShdw blurRad="50800" dist="39000" dir="5460000" algn="tl">
                    <a:srgbClr val="000000">
                      <a:alpha val="38000"/>
                    </a:srgbClr>
                  </a:outerShdw>
                </a:effectLst>
              </a:rPr>
              <a:t>2B</a:t>
            </a:r>
            <a:r>
              <a:rPr lang="en-US" sz="2800" b="1" baseline="-25000" dirty="0">
                <a:ln w="11430"/>
                <a:solidFill>
                  <a:srgbClr val="C00000"/>
                </a:solidFill>
                <a:effectLst>
                  <a:outerShdw blurRad="50800" dist="39000" dir="5460000" algn="tl">
                    <a:srgbClr val="000000">
                      <a:alpha val="38000"/>
                    </a:srgbClr>
                  </a:outerShdw>
                </a:effectLst>
              </a:rPr>
              <a:t> </a:t>
            </a:r>
            <a:r>
              <a:rPr lang="en-US" b="1" dirty="0">
                <a:ln w="11430"/>
                <a:solidFill>
                  <a:srgbClr val="C00000"/>
                </a:solidFill>
                <a:effectLst>
                  <a:outerShdw blurRad="50800" dist="39000" dir="5460000" algn="tl">
                    <a:srgbClr val="000000">
                      <a:alpha val="38000"/>
                    </a:srgbClr>
                  </a:outerShdw>
                </a:effectLst>
              </a:rPr>
              <a:t>(HT, LP)</a:t>
            </a:r>
          </a:p>
        </p:txBody>
      </p:sp>
      <p:sp>
        <p:nvSpPr>
          <p:cNvPr id="4" name="Rectangle 3"/>
          <p:cNvSpPr/>
          <p:nvPr/>
        </p:nvSpPr>
        <p:spPr>
          <a:xfrm>
            <a:off x="3505200" y="5334000"/>
            <a:ext cx="1494869" cy="646331"/>
          </a:xfrm>
          <a:prstGeom prst="rect">
            <a:avLst/>
          </a:prstGeom>
        </p:spPr>
        <p:txBody>
          <a:bodyPr wrap="square">
            <a:spAutoFit/>
          </a:bodyPr>
          <a:lstStyle/>
          <a:p>
            <a:r>
              <a:rPr lang="en-CA" b="1" dirty="0" err="1">
                <a:solidFill>
                  <a:srgbClr val="C00000"/>
                </a:solidFill>
              </a:rPr>
              <a:t>Dioritic</a:t>
            </a:r>
            <a:r>
              <a:rPr lang="en-CA" b="1" dirty="0">
                <a:solidFill>
                  <a:srgbClr val="C00000"/>
                </a:solidFill>
              </a:rPr>
              <a:t>: </a:t>
            </a:r>
          </a:p>
          <a:p>
            <a:r>
              <a:rPr lang="en-CA" b="1" dirty="0">
                <a:solidFill>
                  <a:srgbClr val="C00000"/>
                </a:solidFill>
              </a:rPr>
              <a:t>107-104 Ma </a:t>
            </a:r>
          </a:p>
        </p:txBody>
      </p:sp>
      <p:pic>
        <p:nvPicPr>
          <p:cNvPr id="12" name="Picture 11" descr="12- 230 U-Pb.jpg"/>
          <p:cNvPicPr>
            <a:picLocks noChangeAspect="1"/>
          </p:cNvPicPr>
          <p:nvPr/>
        </p:nvPicPr>
        <p:blipFill rotWithShape="1">
          <a:blip r:embed="rId6" cstate="print"/>
          <a:srcRect l="1626" t="1114" r="1836" b="34602"/>
          <a:stretch/>
        </p:blipFill>
        <p:spPr>
          <a:xfrm>
            <a:off x="5413061" y="3495675"/>
            <a:ext cx="3092764" cy="3003550"/>
          </a:xfrm>
          <a:prstGeom prst="rect">
            <a:avLst/>
          </a:prstGeom>
        </p:spPr>
      </p:pic>
      <p:pic>
        <p:nvPicPr>
          <p:cNvPr id="13" name="Picture 12" descr="12- 230 U-Pb.jpg"/>
          <p:cNvPicPr>
            <a:picLocks noChangeAspect="1"/>
          </p:cNvPicPr>
          <p:nvPr/>
        </p:nvPicPr>
        <p:blipFill rotWithShape="1">
          <a:blip r:embed="rId6" cstate="print"/>
          <a:srcRect l="1612" t="65466" r="1317" b="710"/>
          <a:stretch/>
        </p:blipFill>
        <p:spPr>
          <a:xfrm>
            <a:off x="3267236" y="4031063"/>
            <a:ext cx="1949330" cy="990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2907" y="3352800"/>
            <a:ext cx="2797165" cy="3319303"/>
          </a:xfrm>
          <a:prstGeom prst="rect">
            <a:avLst/>
          </a:prstGeom>
        </p:spPr>
      </p:pic>
      <p:pic>
        <p:nvPicPr>
          <p:cNvPr id="3074" name="Picture 2" descr="C:\Users\Ivanka\Documents\Monger, Brown, Woodsworth\pics\SAM_2954.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28800" y="3505200"/>
            <a:ext cx="4901886" cy="308102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0" y="6488668"/>
            <a:ext cx="4371261" cy="369332"/>
          </a:xfrm>
          <a:prstGeom prst="rect">
            <a:avLst/>
          </a:prstGeom>
          <a:noFill/>
        </p:spPr>
        <p:txBody>
          <a:bodyPr wrap="none" rtlCol="0">
            <a:spAutoFit/>
          </a:bodyPr>
          <a:lstStyle/>
          <a:p>
            <a:r>
              <a:rPr lang="en-CA" dirty="0" err="1" smtClean="0">
                <a:solidFill>
                  <a:srgbClr val="C00000"/>
                </a:solidFill>
              </a:rPr>
              <a:t>Mitrovic</a:t>
            </a:r>
            <a:r>
              <a:rPr lang="en-CA" dirty="0" smtClean="0">
                <a:solidFill>
                  <a:srgbClr val="C00000"/>
                </a:solidFill>
              </a:rPr>
              <a:t> et al: </a:t>
            </a:r>
            <a:r>
              <a:rPr lang="en-CA" dirty="0" err="1" smtClean="0">
                <a:solidFill>
                  <a:srgbClr val="C00000"/>
                </a:solidFill>
              </a:rPr>
              <a:t>Tectono</a:t>
            </a:r>
            <a:r>
              <a:rPr lang="en-CA" dirty="0" smtClean="0">
                <a:solidFill>
                  <a:srgbClr val="C00000"/>
                </a:solidFill>
              </a:rPr>
              <a:t> - magmatic evolution... </a:t>
            </a:r>
            <a:endParaRPr lang="en-CA" dirty="0">
              <a:solidFill>
                <a:srgbClr val="C00000"/>
              </a:solidFill>
            </a:endParaRPr>
          </a:p>
        </p:txBody>
      </p:sp>
    </p:spTree>
    <p:extLst>
      <p:ext uri="{BB962C8B-B14F-4D97-AF65-F5344CB8AC3E}">
        <p14:creationId xmlns:p14="http://schemas.microsoft.com/office/powerpoint/2010/main" xmlns="" val="127682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cTn>
                              </p:par>
                            </p:childTnLst>
                          </p:cTn>
                        </p:par>
                        <p:par>
                          <p:cTn id="13" fill="hold">
                            <p:stCondLst>
                              <p:cond delay="500"/>
                            </p:stCondLst>
                            <p:childTnLst>
                              <p:par>
                                <p:cTn id="14" presetID="21"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8)">
                                      <p:cBhvr>
                                        <p:cTn id="16" dur="500"/>
                                        <p:tgtEl>
                                          <p:spTgt spid="10"/>
                                        </p:tgtEl>
                                      </p:cBhvr>
                                    </p:animEffect>
                                  </p:childTnLst>
                                </p:cTn>
                              </p:par>
                            </p:childTnLst>
                          </p:cTn>
                        </p:par>
                        <p:par>
                          <p:cTn id="17" fill="hold">
                            <p:stCondLst>
                              <p:cond delay="1000"/>
                            </p:stCondLst>
                            <p:childTnLst>
                              <p:par>
                                <p:cTn id="18" presetID="21"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8)">
                                      <p:cBhvr>
                                        <p:cTn id="20" dur="500"/>
                                        <p:tgtEl>
                                          <p:spTgt spid="13"/>
                                        </p:tgtEl>
                                      </p:cBhvr>
                                    </p:animEffect>
                                  </p:childTnLst>
                                </p:cTn>
                              </p:par>
                            </p:childTnLst>
                          </p:cTn>
                        </p:par>
                        <p:par>
                          <p:cTn id="21" fill="hold">
                            <p:stCondLst>
                              <p:cond delay="1500"/>
                            </p:stCondLst>
                            <p:childTnLst>
                              <p:par>
                                <p:cTn id="22" presetID="21"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500"/>
                                        <p:tgtEl>
                                          <p:spTgt spid="4"/>
                                        </p:tgtEl>
                                      </p:cBhvr>
                                    </p:animEffect>
                                  </p:childTnLst>
                                </p:cTn>
                              </p:par>
                            </p:childTnLst>
                          </p:cTn>
                        </p:par>
                        <p:par>
                          <p:cTn id="25" fill="hold">
                            <p:stCondLst>
                              <p:cond delay="2000"/>
                            </p:stCondLst>
                            <p:childTnLst>
                              <p:par>
                                <p:cTn id="26" presetID="21" presetClass="entr" presetSubtype="8"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8)">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1723</Words>
  <Application>Microsoft Office PowerPoint</Application>
  <PresentationFormat>On-screen Show (4:3)</PresentationFormat>
  <Paragraphs>172</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Median</vt:lpstr>
      <vt:lpstr>TECTONO-MAGMATIC EVOLUTION OF THE EASTERN HARRISON LAKE REGION, BC, REFLECTS MID-CRETACEOUS CHANGE IN PLATE KINEMATICS</vt:lpstr>
      <vt:lpstr>Pacific Plate Motions</vt:lpstr>
      <vt:lpstr>Pacific Plate Motions</vt:lpstr>
      <vt:lpstr>Plate tectonics of Canadian Cordillera</vt:lpstr>
      <vt:lpstr>Coast plutonic complex</vt:lpstr>
      <vt:lpstr>Harrison Lake area</vt:lpstr>
      <vt:lpstr>The Model</vt:lpstr>
      <vt:lpstr>Plate tectonics of Canadian Cordillera</vt:lpstr>
      <vt:lpstr>Breakenridge pluton</vt:lpstr>
      <vt:lpstr>Breakenridge pluton</vt:lpstr>
      <vt:lpstr>Orogen – parallel displacement</vt:lpstr>
      <vt:lpstr>PLUTONS 96 – 91 Ma </vt:lpstr>
      <vt:lpstr>Orogen – normal contraction</vt:lpstr>
      <vt:lpstr>Orogen – normal contraction</vt:lpstr>
      <vt:lpstr>Orogen – normal contraction</vt:lpstr>
      <vt:lpstr>Scuzzy pluton</vt:lpstr>
      <vt:lpstr>Dextral shear zone</vt:lpstr>
      <vt:lpstr>Summary</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TECTONO-MAGMATIC EVOLUTION  OF THE EASTERN HARRISON LAKE REGION, BC, REFLECTS MID-CRETACEOUS CHANGE IN PLATE KINEMATICS</dc:title>
  <dc:creator>Ivanka</dc:creator>
  <cp:lastModifiedBy>Ivanka Mitrovic</cp:lastModifiedBy>
  <cp:revision>113</cp:revision>
  <dcterms:created xsi:type="dcterms:W3CDTF">2014-09-15T18:02:24Z</dcterms:created>
  <dcterms:modified xsi:type="dcterms:W3CDTF">2014-11-06T19:15:59Z</dcterms:modified>
</cp:coreProperties>
</file>