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8" r:id="rId1"/>
  </p:sldMasterIdLst>
  <p:notesMasterIdLst>
    <p:notesMasterId r:id="rId17"/>
  </p:notesMasterIdLst>
  <p:sldIdLst>
    <p:sldId id="256" r:id="rId2"/>
    <p:sldId id="268" r:id="rId3"/>
    <p:sldId id="257" r:id="rId4"/>
    <p:sldId id="258" r:id="rId5"/>
    <p:sldId id="260" r:id="rId6"/>
    <p:sldId id="259" r:id="rId7"/>
    <p:sldId id="267" r:id="rId8"/>
    <p:sldId id="261" r:id="rId9"/>
    <p:sldId id="265" r:id="rId10"/>
    <p:sldId id="262" r:id="rId11"/>
    <p:sldId id="263" r:id="rId12"/>
    <p:sldId id="264" r:id="rId13"/>
    <p:sldId id="266" r:id="rId14"/>
    <p:sldId id="270"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2803" autoAdjust="0"/>
  </p:normalViewPr>
  <p:slideViewPr>
    <p:cSldViewPr snapToGrid="0" snapToObjects="1">
      <p:cViewPr varScale="1">
        <p:scale>
          <a:sx n="80" d="100"/>
          <a:sy n="80" d="100"/>
        </p:scale>
        <p:origin x="-11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110F1-80B0-224F-8972-EF398562D1E0}" type="datetimeFigureOut">
              <a:rPr lang="en-US" smtClean="0"/>
              <a:t>10/21/14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AF4DD-2D85-C84A-9B56-D8C8B7D802F1}" type="slidenum">
              <a:rPr lang="en-US" smtClean="0"/>
              <a:t>‹#›</a:t>
            </a:fld>
            <a:endParaRPr lang="en-US"/>
          </a:p>
        </p:txBody>
      </p:sp>
    </p:spTree>
    <p:extLst>
      <p:ext uri="{BB962C8B-B14F-4D97-AF65-F5344CB8AC3E}">
        <p14:creationId xmlns:p14="http://schemas.microsoft.com/office/powerpoint/2010/main" val="9585441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AF4DD-2D85-C84A-9B56-D8C8B7D802F1}" type="slidenum">
              <a:rPr lang="en-US" smtClean="0"/>
              <a:t>2</a:t>
            </a:fld>
            <a:endParaRPr lang="en-US"/>
          </a:p>
        </p:txBody>
      </p:sp>
    </p:spTree>
    <p:extLst>
      <p:ext uri="{BB962C8B-B14F-4D97-AF65-F5344CB8AC3E}">
        <p14:creationId xmlns:p14="http://schemas.microsoft.com/office/powerpoint/2010/main" val="136682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middle ground</a:t>
            </a:r>
            <a:endParaRPr lang="en-US" dirty="0"/>
          </a:p>
        </p:txBody>
      </p:sp>
      <p:sp>
        <p:nvSpPr>
          <p:cNvPr id="4" name="Slide Number Placeholder 3"/>
          <p:cNvSpPr>
            <a:spLocks noGrp="1"/>
          </p:cNvSpPr>
          <p:nvPr>
            <p:ph type="sldNum" sz="quarter" idx="10"/>
          </p:nvPr>
        </p:nvSpPr>
        <p:spPr/>
        <p:txBody>
          <a:bodyPr/>
          <a:lstStyle/>
          <a:p>
            <a:fld id="{211AF4DD-2D85-C84A-9B56-D8C8B7D802F1}" type="slidenum">
              <a:rPr lang="en-US" smtClean="0"/>
              <a:t>7</a:t>
            </a:fld>
            <a:endParaRPr lang="en-US"/>
          </a:p>
        </p:txBody>
      </p:sp>
    </p:spTree>
    <p:extLst>
      <p:ext uri="{BB962C8B-B14F-4D97-AF65-F5344CB8AC3E}">
        <p14:creationId xmlns:p14="http://schemas.microsoft.com/office/powerpoint/2010/main" val="89865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 step 1</a:t>
            </a:r>
            <a:r>
              <a:rPr lang="en-US" baseline="0" dirty="0" smtClean="0"/>
              <a:t> – actually consent, but yes</a:t>
            </a:r>
            <a:endParaRPr lang="en-US" dirty="0"/>
          </a:p>
        </p:txBody>
      </p:sp>
      <p:sp>
        <p:nvSpPr>
          <p:cNvPr id="4" name="Slide Number Placeholder 3"/>
          <p:cNvSpPr>
            <a:spLocks noGrp="1"/>
          </p:cNvSpPr>
          <p:nvPr>
            <p:ph type="sldNum" sz="quarter" idx="10"/>
          </p:nvPr>
        </p:nvSpPr>
        <p:spPr/>
        <p:txBody>
          <a:bodyPr/>
          <a:lstStyle/>
          <a:p>
            <a:fld id="{211AF4DD-2D85-C84A-9B56-D8C8B7D802F1}" type="slidenum">
              <a:rPr lang="en-US" smtClean="0"/>
              <a:t>10</a:t>
            </a:fld>
            <a:endParaRPr lang="en-US"/>
          </a:p>
        </p:txBody>
      </p:sp>
    </p:spTree>
    <p:extLst>
      <p:ext uri="{BB962C8B-B14F-4D97-AF65-F5344CB8AC3E}">
        <p14:creationId xmlns:p14="http://schemas.microsoft.com/office/powerpoint/2010/main" val="984642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Employment</a:t>
            </a:r>
            <a:r>
              <a:rPr lang="en-US" baseline="0" dirty="0" smtClean="0"/>
              <a:t> info – job title, how long have you been in this job</a:t>
            </a:r>
          </a:p>
          <a:p>
            <a:r>
              <a:rPr lang="en-US" baseline="0" dirty="0" smtClean="0"/>
              <a:t>Collection-specific info – how many specimens, annual budget, how many users of the collection, how long has the institution been using the software currently in place</a:t>
            </a:r>
          </a:p>
          <a:p>
            <a:endParaRPr lang="en-US" dirty="0"/>
          </a:p>
        </p:txBody>
      </p:sp>
      <p:sp>
        <p:nvSpPr>
          <p:cNvPr id="4" name="Slide Number Placeholder 3"/>
          <p:cNvSpPr>
            <a:spLocks noGrp="1"/>
          </p:cNvSpPr>
          <p:nvPr>
            <p:ph type="sldNum" sz="quarter" idx="10"/>
          </p:nvPr>
        </p:nvSpPr>
        <p:spPr/>
        <p:txBody>
          <a:bodyPr/>
          <a:lstStyle/>
          <a:p>
            <a:fld id="{211AF4DD-2D85-C84A-9B56-D8C8B7D802F1}" type="slidenum">
              <a:rPr lang="en-US" smtClean="0"/>
              <a:t>12</a:t>
            </a:fld>
            <a:endParaRPr lang="en-US"/>
          </a:p>
        </p:txBody>
      </p:sp>
    </p:spTree>
    <p:extLst>
      <p:ext uri="{BB962C8B-B14F-4D97-AF65-F5344CB8AC3E}">
        <p14:creationId xmlns:p14="http://schemas.microsoft.com/office/powerpoint/2010/main" val="185282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visits + 1 trial</a:t>
            </a:r>
            <a:r>
              <a:rPr lang="en-US" baseline="0" dirty="0" smtClean="0"/>
              <a:t> visit</a:t>
            </a:r>
            <a:r>
              <a:rPr lang="en-US" dirty="0" smtClean="0"/>
              <a:t> but they were</a:t>
            </a:r>
            <a:r>
              <a:rPr lang="en-US" baseline="0" dirty="0" smtClean="0"/>
              <a:t> all very different</a:t>
            </a:r>
            <a:endParaRPr lang="en-US" dirty="0"/>
          </a:p>
        </p:txBody>
      </p:sp>
      <p:sp>
        <p:nvSpPr>
          <p:cNvPr id="4" name="Slide Number Placeholder 3"/>
          <p:cNvSpPr>
            <a:spLocks noGrp="1"/>
          </p:cNvSpPr>
          <p:nvPr>
            <p:ph type="sldNum" sz="quarter" idx="10"/>
          </p:nvPr>
        </p:nvSpPr>
        <p:spPr/>
        <p:txBody>
          <a:bodyPr/>
          <a:lstStyle/>
          <a:p>
            <a:fld id="{211AF4DD-2D85-C84A-9B56-D8C8B7D802F1}" type="slidenum">
              <a:rPr lang="en-US" smtClean="0"/>
              <a:t>13</a:t>
            </a:fld>
            <a:endParaRPr lang="en-US"/>
          </a:p>
        </p:txBody>
      </p:sp>
    </p:spTree>
    <p:extLst>
      <p:ext uri="{BB962C8B-B14F-4D97-AF65-F5344CB8AC3E}">
        <p14:creationId xmlns:p14="http://schemas.microsoft.com/office/powerpoint/2010/main" val="394692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Seen these general things</a:t>
            </a:r>
            <a:endParaRPr lang="en-US" dirty="0"/>
          </a:p>
        </p:txBody>
      </p:sp>
      <p:sp>
        <p:nvSpPr>
          <p:cNvPr id="4" name="Slide Number Placeholder 3"/>
          <p:cNvSpPr>
            <a:spLocks noGrp="1"/>
          </p:cNvSpPr>
          <p:nvPr>
            <p:ph type="sldNum" sz="quarter" idx="10"/>
          </p:nvPr>
        </p:nvSpPr>
        <p:spPr/>
        <p:txBody>
          <a:bodyPr/>
          <a:lstStyle/>
          <a:p>
            <a:fld id="{211AF4DD-2D85-C84A-9B56-D8C8B7D802F1}" type="slidenum">
              <a:rPr lang="en-US" smtClean="0"/>
              <a:t>14</a:t>
            </a:fld>
            <a:endParaRPr lang="en-US"/>
          </a:p>
        </p:txBody>
      </p:sp>
    </p:spTree>
    <p:extLst>
      <p:ext uri="{BB962C8B-B14F-4D97-AF65-F5344CB8AC3E}">
        <p14:creationId xmlns:p14="http://schemas.microsoft.com/office/powerpoint/2010/main" val="173077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61E588-BC45-0F45-851D-B7D3C50E4FB0}"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1E588-BC45-0F45-851D-B7D3C50E4FB0}"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58B33-3210-3343-A7EB-72319F368F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61E588-BC45-0F45-851D-B7D3C50E4FB0}"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58B33-3210-3343-A7EB-72319F368F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1E588-BC45-0F45-851D-B7D3C50E4FB0}"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58B33-3210-3343-A7EB-72319F368F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1E588-BC45-0F45-851D-B7D3C50E4FB0}"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61E588-BC45-0F45-851D-B7D3C50E4FB0}"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58B33-3210-3343-A7EB-72319F368F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61E588-BC45-0F45-851D-B7D3C50E4FB0}" type="datetimeFigureOut">
              <a:rPr lang="en-US" smtClean="0"/>
              <a:t>10/21/14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58B33-3210-3343-A7EB-72319F368F8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1E588-BC45-0F45-851D-B7D3C50E4FB0}" type="datetimeFigureOut">
              <a:rPr lang="en-US" smtClean="0"/>
              <a:t>10/21/14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58B33-3210-3343-A7EB-72319F368F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1E588-BC45-0F45-851D-B7D3C50E4FB0}" type="datetimeFigureOut">
              <a:rPr lang="en-US" smtClean="0"/>
              <a:t>10/21/14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58B33-3210-3343-A7EB-72319F368F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1E588-BC45-0F45-851D-B7D3C50E4FB0}"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1E588-BC45-0F45-851D-B7D3C50E4FB0}"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58B33-3210-3343-A7EB-72319F368F8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561E588-BC45-0F45-851D-B7D3C50E4FB0}" type="datetimeFigureOut">
              <a:rPr lang="en-US" smtClean="0"/>
              <a:t>10/21/14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CB58B33-3210-3343-A7EB-72319F368F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200" dirty="0" smtClean="0"/>
              <a:t>An Assessment of natural history collections databases</a:t>
            </a:r>
            <a:endParaRPr lang="en-US" sz="5200" dirty="0"/>
          </a:p>
        </p:txBody>
      </p:sp>
      <p:sp>
        <p:nvSpPr>
          <p:cNvPr id="3" name="Subtitle 2"/>
          <p:cNvSpPr>
            <a:spLocks noGrp="1"/>
          </p:cNvSpPr>
          <p:nvPr>
            <p:ph type="subTitle" idx="1"/>
          </p:nvPr>
        </p:nvSpPr>
        <p:spPr>
          <a:xfrm>
            <a:off x="685799" y="3505200"/>
            <a:ext cx="7733109" cy="1752600"/>
          </a:xfrm>
        </p:spPr>
        <p:txBody>
          <a:bodyPr>
            <a:normAutofit/>
          </a:bodyPr>
          <a:lstStyle/>
          <a:p>
            <a:r>
              <a:rPr lang="en-US" sz="2100" dirty="0" smtClean="0"/>
              <a:t>Laura Brenskelle</a:t>
            </a:r>
          </a:p>
          <a:p>
            <a:r>
              <a:rPr lang="en-US" sz="1800" dirty="0" smtClean="0"/>
              <a:t>Graduate Student</a:t>
            </a:r>
          </a:p>
          <a:p>
            <a:r>
              <a:rPr lang="en-US" sz="1800" dirty="0" smtClean="0"/>
              <a:t>Jackson School of Geosciences, The University of Texas at Austin</a:t>
            </a:r>
            <a:endParaRPr lang="en-US" sz="1800" dirty="0"/>
          </a:p>
        </p:txBody>
      </p:sp>
    </p:spTree>
    <p:extLst>
      <p:ext uri="{BB962C8B-B14F-4D97-AF65-F5344CB8AC3E}">
        <p14:creationId xmlns:p14="http://schemas.microsoft.com/office/powerpoint/2010/main" val="4050972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68707"/>
            <a:ext cx="8229600" cy="990600"/>
          </a:xfrm>
        </p:spPr>
        <p:txBody>
          <a:bodyPr/>
          <a:lstStyle/>
          <a:p>
            <a:r>
              <a:rPr lang="en-US" dirty="0" smtClean="0"/>
              <a:t>Step 2 – Replication</a:t>
            </a:r>
            <a:endParaRPr lang="en-US" dirty="0"/>
          </a:p>
        </p:txBody>
      </p:sp>
      <p:sp>
        <p:nvSpPr>
          <p:cNvPr id="3" name="Content Placeholder 2"/>
          <p:cNvSpPr>
            <a:spLocks noGrp="1"/>
          </p:cNvSpPr>
          <p:nvPr>
            <p:ph idx="1"/>
          </p:nvPr>
        </p:nvSpPr>
        <p:spPr>
          <a:xfrm>
            <a:off x="457200" y="1600200"/>
            <a:ext cx="8229600" cy="1368507"/>
          </a:xfrm>
        </p:spPr>
        <p:txBody>
          <a:bodyPr/>
          <a:lstStyle/>
          <a:p>
            <a:r>
              <a:rPr lang="en-US" dirty="0" smtClean="0"/>
              <a:t>Participants are asked to perform specific, routine database tasks that fall within their job responsibilities</a:t>
            </a:r>
          </a:p>
          <a:p>
            <a:pPr lvl="1"/>
            <a:r>
              <a:rPr lang="en-US" dirty="0" smtClean="0"/>
              <a:t>Specialization of tasks within a single institution</a:t>
            </a:r>
          </a:p>
          <a:p>
            <a:pPr marL="274320" lvl="1" indent="0">
              <a:buNone/>
            </a:pPr>
            <a:endParaRPr lang="en-US" dirty="0"/>
          </a:p>
        </p:txBody>
      </p:sp>
      <p:sp>
        <p:nvSpPr>
          <p:cNvPr id="4" name="Title 1"/>
          <p:cNvSpPr txBox="1">
            <a:spLocks/>
          </p:cNvSpPr>
          <p:nvPr/>
        </p:nvSpPr>
        <p:spPr>
          <a:xfrm>
            <a:off x="609600" y="68580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Step 1 – Observation</a:t>
            </a:r>
            <a:endParaRPr lang="en-US" dirty="0"/>
          </a:p>
        </p:txBody>
      </p:sp>
      <p:sp>
        <p:nvSpPr>
          <p:cNvPr id="5" name="Content Placeholder 2"/>
          <p:cNvSpPr txBox="1">
            <a:spLocks/>
          </p:cNvSpPr>
          <p:nvPr/>
        </p:nvSpPr>
        <p:spPr>
          <a:xfrm>
            <a:off x="609600" y="3977188"/>
            <a:ext cx="8229600" cy="136850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Researcher repeats these tasks for herself</a:t>
            </a:r>
          </a:p>
          <a:p>
            <a:pPr lvl="1"/>
            <a:r>
              <a:rPr lang="en-US" dirty="0" smtClean="0"/>
              <a:t>Eliminate bias from an individual’s experience level</a:t>
            </a:r>
            <a:endParaRPr lang="en-US" dirty="0"/>
          </a:p>
        </p:txBody>
      </p:sp>
    </p:spTree>
    <p:extLst>
      <p:ext uri="{BB962C8B-B14F-4D97-AF65-F5344CB8AC3E}">
        <p14:creationId xmlns:p14="http://schemas.microsoft.com/office/powerpoint/2010/main" val="5717128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 Interview</a:t>
            </a:r>
            <a:endParaRPr lang="en-US" dirty="0"/>
          </a:p>
        </p:txBody>
      </p:sp>
      <p:sp>
        <p:nvSpPr>
          <p:cNvPr id="3" name="Content Placeholder 2"/>
          <p:cNvSpPr>
            <a:spLocks noGrp="1"/>
          </p:cNvSpPr>
          <p:nvPr>
            <p:ph idx="1"/>
          </p:nvPr>
        </p:nvSpPr>
        <p:spPr/>
        <p:txBody>
          <a:bodyPr>
            <a:normAutofit fontScale="92500"/>
          </a:bodyPr>
          <a:lstStyle/>
          <a:p>
            <a:r>
              <a:rPr lang="en-US" dirty="0" smtClean="0"/>
              <a:t>Participants’ opinions about the software in use at their institution</a:t>
            </a:r>
          </a:p>
          <a:p>
            <a:endParaRPr lang="en-US" dirty="0" smtClean="0"/>
          </a:p>
          <a:p>
            <a:r>
              <a:rPr lang="en-US" dirty="0" smtClean="0"/>
              <a:t>Any experience with available technical support</a:t>
            </a:r>
          </a:p>
          <a:p>
            <a:endParaRPr lang="en-US" dirty="0" smtClean="0"/>
          </a:p>
          <a:p>
            <a:r>
              <a:rPr lang="en-US" dirty="0" smtClean="0"/>
              <a:t>Any training experience</a:t>
            </a:r>
          </a:p>
          <a:p>
            <a:endParaRPr lang="en-US" dirty="0" smtClean="0"/>
          </a:p>
          <a:p>
            <a:r>
              <a:rPr lang="en-US" dirty="0" smtClean="0"/>
              <a:t>How database tasks are divided among staff, if at all</a:t>
            </a:r>
          </a:p>
          <a:p>
            <a:endParaRPr lang="en-US" dirty="0" smtClean="0"/>
          </a:p>
          <a:p>
            <a:r>
              <a:rPr lang="en-US" dirty="0" smtClean="0"/>
              <a:t>Operational questions of how certain things are done at the particular institution</a:t>
            </a:r>
          </a:p>
          <a:p>
            <a:endParaRPr lang="en-US" dirty="0" smtClean="0"/>
          </a:p>
          <a:p>
            <a:r>
              <a:rPr lang="en-US" dirty="0" smtClean="0"/>
              <a:t>Future collections plans</a:t>
            </a:r>
            <a:endParaRPr lang="en-US" dirty="0"/>
          </a:p>
        </p:txBody>
      </p:sp>
    </p:spTree>
    <p:extLst>
      <p:ext uri="{BB962C8B-B14F-4D97-AF65-F5344CB8AC3E}">
        <p14:creationId xmlns:p14="http://schemas.microsoft.com/office/powerpoint/2010/main" val="42820595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 Questionnaire</a:t>
            </a:r>
            <a:endParaRPr lang="en-US" dirty="0"/>
          </a:p>
        </p:txBody>
      </p:sp>
      <p:sp>
        <p:nvSpPr>
          <p:cNvPr id="3" name="Content Placeholder 2"/>
          <p:cNvSpPr>
            <a:spLocks noGrp="1"/>
          </p:cNvSpPr>
          <p:nvPr>
            <p:ph idx="1"/>
          </p:nvPr>
        </p:nvSpPr>
        <p:spPr/>
        <p:txBody>
          <a:bodyPr/>
          <a:lstStyle/>
          <a:p>
            <a:r>
              <a:rPr lang="en-US" dirty="0" smtClean="0"/>
              <a:t>Educational experience and relevant training</a:t>
            </a:r>
          </a:p>
          <a:p>
            <a:endParaRPr lang="en-US" dirty="0"/>
          </a:p>
          <a:p>
            <a:r>
              <a:rPr lang="en-US" dirty="0" smtClean="0"/>
              <a:t>Employment information</a:t>
            </a:r>
          </a:p>
          <a:p>
            <a:endParaRPr lang="en-US" dirty="0"/>
          </a:p>
          <a:p>
            <a:r>
              <a:rPr lang="en-US" dirty="0" smtClean="0"/>
              <a:t>Collection-specific information</a:t>
            </a:r>
            <a:endParaRPr lang="en-US" dirty="0"/>
          </a:p>
        </p:txBody>
      </p:sp>
    </p:spTree>
    <p:extLst>
      <p:ext uri="{BB962C8B-B14F-4D97-AF65-F5344CB8AC3E}">
        <p14:creationId xmlns:p14="http://schemas.microsoft.com/office/powerpoint/2010/main" val="41171229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a:t>
            </a:r>
            <a:endParaRPr lang="en-US" dirty="0"/>
          </a:p>
        </p:txBody>
      </p:sp>
      <p:sp>
        <p:nvSpPr>
          <p:cNvPr id="3" name="Content Placeholder 2"/>
          <p:cNvSpPr>
            <a:spLocks noGrp="1"/>
          </p:cNvSpPr>
          <p:nvPr>
            <p:ph idx="1"/>
          </p:nvPr>
        </p:nvSpPr>
        <p:spPr/>
        <p:txBody>
          <a:bodyPr/>
          <a:lstStyle/>
          <a:p>
            <a:r>
              <a:rPr lang="en-US" dirty="0" smtClean="0"/>
              <a:t>Funding for travel?</a:t>
            </a:r>
          </a:p>
          <a:p>
            <a:r>
              <a:rPr lang="en-US" dirty="0"/>
              <a:t>6</a:t>
            </a:r>
            <a:r>
              <a:rPr lang="en-US" dirty="0" smtClean="0"/>
              <a:t> </a:t>
            </a:r>
            <a:r>
              <a:rPr lang="en-US" dirty="0" smtClean="0"/>
              <a:t>site visits, 1 trial visit so far</a:t>
            </a:r>
          </a:p>
          <a:p>
            <a:r>
              <a:rPr lang="en-US" dirty="0" smtClean="0"/>
              <a:t>Recruitment and scheduling of future visits ongoing</a:t>
            </a:r>
            <a:endParaRPr lang="en-US" dirty="0"/>
          </a:p>
        </p:txBody>
      </p:sp>
      <p:pic>
        <p:nvPicPr>
          <p:cNvPr id="5" name="Picture 4"/>
          <p:cNvPicPr>
            <a:picLocks noChangeAspect="1"/>
          </p:cNvPicPr>
          <p:nvPr/>
        </p:nvPicPr>
        <p:blipFill>
          <a:blip r:embed="rId3"/>
          <a:stretch>
            <a:fillRect/>
          </a:stretch>
        </p:blipFill>
        <p:spPr>
          <a:xfrm>
            <a:off x="3192461" y="3474061"/>
            <a:ext cx="2740333" cy="2824221"/>
          </a:xfrm>
          <a:prstGeom prst="rect">
            <a:avLst/>
          </a:prstGeom>
        </p:spPr>
      </p:pic>
    </p:spTree>
    <p:extLst>
      <p:ext uri="{BB962C8B-B14F-4D97-AF65-F5344CB8AC3E}">
        <p14:creationId xmlns:p14="http://schemas.microsoft.com/office/powerpoint/2010/main" val="29643333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r>
              <a:rPr lang="en-US" dirty="0" smtClean="0"/>
              <a:t>Very different database knowledge-levels</a:t>
            </a:r>
          </a:p>
          <a:p>
            <a:endParaRPr lang="en-US" dirty="0" smtClean="0"/>
          </a:p>
          <a:p>
            <a:r>
              <a:rPr lang="en-US" dirty="0" smtClean="0"/>
              <a:t>Similar future goals</a:t>
            </a:r>
          </a:p>
          <a:p>
            <a:endParaRPr lang="en-US" dirty="0"/>
          </a:p>
          <a:p>
            <a:r>
              <a:rPr lang="en-US" dirty="0" smtClean="0"/>
              <a:t>Need more diversity in database systems used</a:t>
            </a:r>
            <a:endParaRPr lang="en-US" dirty="0"/>
          </a:p>
        </p:txBody>
      </p:sp>
    </p:spTree>
    <p:extLst>
      <p:ext uri="{BB962C8B-B14F-4D97-AF65-F5344CB8AC3E}">
        <p14:creationId xmlns:p14="http://schemas.microsoft.com/office/powerpoint/2010/main" val="15094709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You</a:t>
            </a:r>
            <a:endParaRPr lang="en-US" dirty="0"/>
          </a:p>
        </p:txBody>
      </p:sp>
      <p:sp>
        <p:nvSpPr>
          <p:cNvPr id="4" name="Title 1"/>
          <p:cNvSpPr>
            <a:spLocks noGrp="1"/>
          </p:cNvSpPr>
          <p:nvPr>
            <p:ph idx="1"/>
          </p:nvPr>
        </p:nvSpPr>
        <p:spPr/>
        <p:txBody>
          <a:bodyPr/>
          <a:lstStyle/>
          <a:p>
            <a:r>
              <a:rPr lang="en-US" dirty="0" smtClean="0"/>
              <a:t>As collections staff, what information would be helpful to learn from this study?</a:t>
            </a:r>
          </a:p>
          <a:p>
            <a:r>
              <a:rPr lang="en-US" dirty="0" smtClean="0"/>
              <a:t>Do you think Step 2 – Replication is a viable way to eliminate the bias of experience?</a:t>
            </a:r>
          </a:p>
          <a:p>
            <a:r>
              <a:rPr lang="en-US" dirty="0" smtClean="0"/>
              <a:t>Email – lbrensk@utexas.edu</a:t>
            </a:r>
          </a:p>
          <a:p>
            <a:endParaRPr lang="en-US" dirty="0"/>
          </a:p>
          <a:p>
            <a:endParaRPr lang="en-US" dirty="0" smtClean="0"/>
          </a:p>
          <a:p>
            <a:r>
              <a:rPr lang="en-US" sz="2000" dirty="0" smtClean="0"/>
              <a:t>Committee: Chris Bell, Matt Brown, </a:t>
            </a:r>
            <a:r>
              <a:rPr lang="en-US" sz="2000" dirty="0" err="1" smtClean="0"/>
              <a:t>Unmil</a:t>
            </a:r>
            <a:r>
              <a:rPr lang="en-US" sz="2000" dirty="0" smtClean="0"/>
              <a:t> </a:t>
            </a:r>
            <a:r>
              <a:rPr lang="en-US" sz="2000" dirty="0" err="1" smtClean="0"/>
              <a:t>Karadkar</a:t>
            </a:r>
            <a:r>
              <a:rPr lang="en-US" sz="2000" dirty="0" smtClean="0"/>
              <a:t>, Tim Rowe</a:t>
            </a:r>
          </a:p>
          <a:p>
            <a:r>
              <a:rPr lang="en-US" sz="2000" dirty="0" smtClean="0"/>
              <a:t>Ann </a:t>
            </a:r>
            <a:r>
              <a:rPr lang="en-US" sz="2000" dirty="0" err="1" smtClean="0"/>
              <a:t>Molineux</a:t>
            </a:r>
            <a:r>
              <a:rPr lang="en-US" sz="2000" dirty="0" smtClean="0"/>
              <a:t> and Angie Thompson</a:t>
            </a:r>
          </a:p>
          <a:p>
            <a:r>
              <a:rPr lang="en-US" sz="2000" dirty="0"/>
              <a:t>F</a:t>
            </a:r>
            <a:r>
              <a:rPr lang="en-US" sz="2000" dirty="0" smtClean="0"/>
              <a:t>ellow paleontology graduate students at UT</a:t>
            </a:r>
          </a:p>
          <a:p>
            <a:r>
              <a:rPr lang="en-US" sz="2000" dirty="0" smtClean="0"/>
              <a:t>Thank </a:t>
            </a:r>
            <a:r>
              <a:rPr lang="en-US" sz="2000" b="1" dirty="0" smtClean="0">
                <a:solidFill>
                  <a:schemeClr val="tx2"/>
                </a:solidFill>
              </a:rPr>
              <a:t>you</a:t>
            </a:r>
            <a:r>
              <a:rPr lang="en-US" sz="2000" dirty="0" smtClean="0"/>
              <a:t> for listening!</a:t>
            </a:r>
            <a:endParaRPr lang="en-US" sz="2000" dirty="0"/>
          </a:p>
        </p:txBody>
      </p:sp>
      <p:sp>
        <p:nvSpPr>
          <p:cNvPr id="5" name="Title 1"/>
          <p:cNvSpPr txBox="1">
            <a:spLocks/>
          </p:cNvSpPr>
          <p:nvPr/>
        </p:nvSpPr>
        <p:spPr>
          <a:xfrm>
            <a:off x="457200" y="363565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Acknowledgements</a:t>
            </a:r>
            <a:endParaRPr lang="en-US" dirty="0"/>
          </a:p>
        </p:txBody>
      </p:sp>
      <p:pic>
        <p:nvPicPr>
          <p:cNvPr id="7" name="Picture 6"/>
          <p:cNvPicPr>
            <a:picLocks noChangeAspect="1"/>
          </p:cNvPicPr>
          <p:nvPr/>
        </p:nvPicPr>
        <p:blipFill>
          <a:blip r:embed="rId2"/>
          <a:stretch>
            <a:fillRect/>
          </a:stretch>
        </p:blipFill>
        <p:spPr>
          <a:xfrm>
            <a:off x="5709710" y="5334000"/>
            <a:ext cx="2726264" cy="1022349"/>
          </a:xfrm>
          <a:prstGeom prst="rect">
            <a:avLst/>
          </a:prstGeom>
        </p:spPr>
      </p:pic>
    </p:spTree>
    <p:extLst>
      <p:ext uri="{BB962C8B-B14F-4D97-AF65-F5344CB8AC3E}">
        <p14:creationId xmlns:p14="http://schemas.microsoft.com/office/powerpoint/2010/main" val="28352996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Evolution of data management – written catalogs, punch cards, databases…</a:t>
            </a:r>
          </a:p>
          <a:p>
            <a:endParaRPr lang="en-US" dirty="0" smtClean="0"/>
          </a:p>
          <a:p>
            <a:endParaRPr lang="en-US" dirty="0"/>
          </a:p>
          <a:p>
            <a:endParaRPr lang="en-US" dirty="0" smtClean="0"/>
          </a:p>
          <a:p>
            <a:endParaRPr lang="en-US" dirty="0"/>
          </a:p>
          <a:p>
            <a:endParaRPr lang="en-US" dirty="0" smtClean="0"/>
          </a:p>
          <a:p>
            <a:r>
              <a:rPr lang="en-US" dirty="0" smtClean="0"/>
              <a:t>Internal use </a:t>
            </a:r>
            <a:r>
              <a:rPr lang="en-US" dirty="0" smtClean="0">
                <a:sym typeface="Wingdings"/>
              </a:rPr>
              <a:t> sharing data with the public &amp; researchers</a:t>
            </a:r>
            <a:endParaRPr lang="en-US" dirty="0" smtClean="0"/>
          </a:p>
          <a:p>
            <a:endParaRPr lang="en-US" dirty="0"/>
          </a:p>
          <a:p>
            <a:r>
              <a:rPr lang="en-US" dirty="0" smtClean="0"/>
              <a:t>Collections managers </a:t>
            </a:r>
            <a:r>
              <a:rPr lang="en-US" dirty="0"/>
              <a:t>in the 21</a:t>
            </a:r>
            <a:r>
              <a:rPr lang="en-US" baseline="30000" dirty="0"/>
              <a:t>st</a:t>
            </a:r>
            <a:r>
              <a:rPr lang="en-US" dirty="0"/>
              <a:t> century not only need to know about the discipline they work in, but they are also essentially </a:t>
            </a:r>
            <a:r>
              <a:rPr lang="en-US" dirty="0" smtClean="0"/>
              <a:t>information managers.</a:t>
            </a:r>
            <a:endParaRPr lang="en-US" dirty="0"/>
          </a:p>
        </p:txBody>
      </p:sp>
      <p:pic>
        <p:nvPicPr>
          <p:cNvPr id="5" name="Picture 4" descr="IMG_61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791" y="2360055"/>
            <a:ext cx="4064225" cy="1876846"/>
          </a:xfrm>
          <a:prstGeom prst="rect">
            <a:avLst/>
          </a:prstGeom>
        </p:spPr>
      </p:pic>
    </p:spTree>
    <p:extLst>
      <p:ext uri="{BB962C8B-B14F-4D97-AF65-F5344CB8AC3E}">
        <p14:creationId xmlns:p14="http://schemas.microsoft.com/office/powerpoint/2010/main" val="5307255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 #1</a:t>
            </a:r>
            <a:endParaRPr lang="en-US" dirty="0"/>
          </a:p>
        </p:txBody>
      </p:sp>
      <p:sp>
        <p:nvSpPr>
          <p:cNvPr id="3" name="Content Placeholder 2"/>
          <p:cNvSpPr>
            <a:spLocks noGrp="1"/>
          </p:cNvSpPr>
          <p:nvPr>
            <p:ph idx="1"/>
          </p:nvPr>
        </p:nvSpPr>
        <p:spPr/>
        <p:txBody>
          <a:bodyPr>
            <a:normAutofit/>
          </a:bodyPr>
          <a:lstStyle/>
          <a:p>
            <a:pPr lvl="1"/>
            <a:r>
              <a:rPr lang="en-US" sz="2400" dirty="0" smtClean="0"/>
              <a:t>To what degree do natural history collections staff whom interact with a database understand its structure and how to </a:t>
            </a:r>
            <a:r>
              <a:rPr lang="en-US" sz="2400" b="1" dirty="0" smtClean="0">
                <a:solidFill>
                  <a:schemeClr val="tx2"/>
                </a:solidFill>
              </a:rPr>
              <a:t>effectively manage</a:t>
            </a:r>
            <a:r>
              <a:rPr lang="en-US" sz="2400" b="1" dirty="0" smtClean="0"/>
              <a:t> </a:t>
            </a:r>
            <a:r>
              <a:rPr lang="en-US" sz="2400" dirty="0" smtClean="0"/>
              <a:t>it?</a:t>
            </a:r>
          </a:p>
          <a:p>
            <a:pPr lvl="2"/>
            <a:r>
              <a:rPr lang="en-US" sz="2200" dirty="0" smtClean="0"/>
              <a:t>Informational content is accurate.</a:t>
            </a:r>
          </a:p>
          <a:p>
            <a:pPr lvl="2"/>
            <a:r>
              <a:rPr lang="en-US" sz="2200" dirty="0" smtClean="0"/>
              <a:t>Database is functional.</a:t>
            </a:r>
          </a:p>
          <a:p>
            <a:pPr lvl="2"/>
            <a:r>
              <a:rPr lang="en-US" sz="2200" dirty="0" smtClean="0"/>
              <a:t>Could be exported to another platform with relative ease.</a:t>
            </a:r>
          </a:p>
          <a:p>
            <a:pPr marL="274320" lvl="1" indent="0">
              <a:buNone/>
            </a:pPr>
            <a:endParaRPr lang="en-US" sz="2400" dirty="0"/>
          </a:p>
        </p:txBody>
      </p:sp>
    </p:spTree>
    <p:extLst>
      <p:ext uri="{BB962C8B-B14F-4D97-AF65-F5344CB8AC3E}">
        <p14:creationId xmlns:p14="http://schemas.microsoft.com/office/powerpoint/2010/main" val="8564317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 #2</a:t>
            </a:r>
            <a:endParaRPr lang="en-US" dirty="0"/>
          </a:p>
        </p:txBody>
      </p:sp>
      <p:sp>
        <p:nvSpPr>
          <p:cNvPr id="3" name="Content Placeholder 2"/>
          <p:cNvSpPr>
            <a:spLocks noGrp="1"/>
          </p:cNvSpPr>
          <p:nvPr>
            <p:ph idx="1"/>
          </p:nvPr>
        </p:nvSpPr>
        <p:spPr/>
        <p:txBody>
          <a:bodyPr/>
          <a:lstStyle/>
          <a:p>
            <a:r>
              <a:rPr lang="en-US" dirty="0" smtClean="0"/>
              <a:t>How do the structures of different natural history collections database schemas vary, and how well do these schemas match the information of the science they are mapping?</a:t>
            </a:r>
            <a:endParaRPr lang="en-US" dirty="0"/>
          </a:p>
        </p:txBody>
      </p:sp>
    </p:spTree>
    <p:extLst>
      <p:ext uri="{BB962C8B-B14F-4D97-AF65-F5344CB8AC3E}">
        <p14:creationId xmlns:p14="http://schemas.microsoft.com/office/powerpoint/2010/main" val="32037386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ecify5-1-1DatabaseSchem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047" y="488754"/>
            <a:ext cx="10615410" cy="6369246"/>
          </a:xfrm>
          <a:prstGeom prst="rect">
            <a:avLst/>
          </a:prstGeom>
        </p:spPr>
      </p:pic>
    </p:spTree>
    <p:extLst>
      <p:ext uri="{BB962C8B-B14F-4D97-AF65-F5344CB8AC3E}">
        <p14:creationId xmlns:p14="http://schemas.microsoft.com/office/powerpoint/2010/main" val="19005709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 #3</a:t>
            </a:r>
            <a:endParaRPr lang="en-US" dirty="0"/>
          </a:p>
        </p:txBody>
      </p:sp>
      <p:sp>
        <p:nvSpPr>
          <p:cNvPr id="3" name="Content Placeholder 2"/>
          <p:cNvSpPr>
            <a:spLocks noGrp="1"/>
          </p:cNvSpPr>
          <p:nvPr>
            <p:ph idx="1"/>
          </p:nvPr>
        </p:nvSpPr>
        <p:spPr/>
        <p:txBody>
          <a:bodyPr/>
          <a:lstStyle/>
          <a:p>
            <a:r>
              <a:rPr lang="en-US" dirty="0" smtClean="0"/>
              <a:t>Because databases play a key role in organizing and maintaining information within a collection, how will natural history collections databases and their schemas change to accommodate the emergence of various forms of derivative analytical data? How well are the caretakers of collections preparing for these changes?</a:t>
            </a:r>
            <a:endParaRPr lang="en-US" dirty="0"/>
          </a:p>
        </p:txBody>
      </p:sp>
      <p:pic>
        <p:nvPicPr>
          <p:cNvPr id="4" name="Picture 3"/>
          <p:cNvPicPr>
            <a:picLocks noChangeAspect="1"/>
          </p:cNvPicPr>
          <p:nvPr/>
        </p:nvPicPr>
        <p:blipFill>
          <a:blip r:embed="rId2"/>
          <a:stretch>
            <a:fillRect/>
          </a:stretch>
        </p:blipFill>
        <p:spPr>
          <a:xfrm>
            <a:off x="5671237" y="3946828"/>
            <a:ext cx="2754616" cy="2754616"/>
          </a:xfrm>
          <a:prstGeom prst="rect">
            <a:avLst/>
          </a:prstGeom>
        </p:spPr>
      </p:pic>
    </p:spTree>
    <p:extLst>
      <p:ext uri="{BB962C8B-B14F-4D97-AF65-F5344CB8AC3E}">
        <p14:creationId xmlns:p14="http://schemas.microsoft.com/office/powerpoint/2010/main" val="13591794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What training could be made available to natural history museum staff that work with a database?</a:t>
            </a:r>
            <a:endParaRPr lang="en-US" dirty="0"/>
          </a:p>
          <a:p>
            <a:endParaRPr lang="en-US" dirty="0" smtClean="0"/>
          </a:p>
          <a:p>
            <a:r>
              <a:rPr lang="en-US" dirty="0" smtClean="0"/>
              <a:t>How could usability be improved to accurately capture information NHCs want to preserve?</a:t>
            </a:r>
          </a:p>
          <a:p>
            <a:endParaRPr lang="en-US" dirty="0"/>
          </a:p>
          <a:p>
            <a:r>
              <a:rPr lang="en-US" dirty="0" smtClean="0"/>
              <a:t>What would YOU want?</a:t>
            </a:r>
            <a:endParaRPr lang="en-US" dirty="0"/>
          </a:p>
        </p:txBody>
      </p:sp>
    </p:spTree>
    <p:extLst>
      <p:ext uri="{BB962C8B-B14F-4D97-AF65-F5344CB8AC3E}">
        <p14:creationId xmlns:p14="http://schemas.microsoft.com/office/powerpoint/2010/main" val="26589199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the answers?</a:t>
            </a:r>
            <a:endParaRPr lang="en-US" dirty="0"/>
          </a:p>
        </p:txBody>
      </p:sp>
      <p:sp>
        <p:nvSpPr>
          <p:cNvPr id="3" name="Content Placeholder 2"/>
          <p:cNvSpPr>
            <a:spLocks noGrp="1"/>
          </p:cNvSpPr>
          <p:nvPr>
            <p:ph idx="1"/>
          </p:nvPr>
        </p:nvSpPr>
        <p:spPr>
          <a:xfrm>
            <a:off x="457200" y="1600200"/>
            <a:ext cx="8229600" cy="3383052"/>
          </a:xfrm>
        </p:spPr>
        <p:txBody>
          <a:bodyPr>
            <a:normAutofit/>
          </a:bodyPr>
          <a:lstStyle/>
          <a:p>
            <a:r>
              <a:rPr lang="en-US" dirty="0" smtClean="0"/>
              <a:t>Research protocol approved by The University of Texas at Austin’s Office of Research Support Institutional Review Board (IRB)</a:t>
            </a:r>
          </a:p>
          <a:p>
            <a:r>
              <a:rPr lang="en-US" dirty="0"/>
              <a:t>Visiting as many diverse kinds of NHCs as </a:t>
            </a:r>
            <a:r>
              <a:rPr lang="en-US" dirty="0" smtClean="0"/>
              <a:t>possible</a:t>
            </a:r>
          </a:p>
          <a:p>
            <a:pPr lvl="1"/>
            <a:r>
              <a:rPr lang="en-US" dirty="0" smtClean="0"/>
              <a:t>Discipline</a:t>
            </a:r>
          </a:p>
          <a:p>
            <a:pPr lvl="1"/>
            <a:r>
              <a:rPr lang="en-US" dirty="0" smtClean="0"/>
              <a:t>Database system used</a:t>
            </a:r>
          </a:p>
          <a:p>
            <a:pPr lvl="1"/>
            <a:r>
              <a:rPr lang="en-US" dirty="0" smtClean="0"/>
              <a:t>Institution size</a:t>
            </a:r>
          </a:p>
          <a:p>
            <a:pPr lvl="1"/>
            <a:r>
              <a:rPr lang="en-US" dirty="0" smtClean="0"/>
              <a:t>Geographically varied – ideally</a:t>
            </a:r>
          </a:p>
          <a:p>
            <a:pPr lvl="1"/>
            <a:endParaRPr lang="en-US" dirty="0"/>
          </a:p>
          <a:p>
            <a:endParaRPr lang="en-US" dirty="0"/>
          </a:p>
          <a:p>
            <a:pPr marL="0" indent="0">
              <a:buNone/>
            </a:pPr>
            <a:endParaRPr lang="en-US" dirty="0" smtClean="0"/>
          </a:p>
        </p:txBody>
      </p:sp>
      <p:pic>
        <p:nvPicPr>
          <p:cNvPr id="6" name="Picture 5" descr="14321578300_b2cda33f9b_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703" y="3218015"/>
            <a:ext cx="3530473" cy="3530473"/>
          </a:xfrm>
          <a:prstGeom prst="rect">
            <a:avLst/>
          </a:prstGeom>
        </p:spPr>
      </p:pic>
    </p:spTree>
    <p:extLst>
      <p:ext uri="{BB962C8B-B14F-4D97-AF65-F5344CB8AC3E}">
        <p14:creationId xmlns:p14="http://schemas.microsoft.com/office/powerpoint/2010/main" val="1313050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lstStyle/>
          <a:p>
            <a:r>
              <a:rPr lang="en-US" dirty="0"/>
              <a:t>Participants - collections staff that interact with and maintain the database as part of their job </a:t>
            </a:r>
            <a:r>
              <a:rPr lang="en-US" dirty="0" smtClean="0"/>
              <a:t>responsibilities</a:t>
            </a:r>
          </a:p>
          <a:p>
            <a:pPr lvl="1"/>
            <a:r>
              <a:rPr lang="en-US" dirty="0" smtClean="0"/>
              <a:t>Audio-recorded</a:t>
            </a:r>
            <a:endParaRPr lang="en-US" dirty="0"/>
          </a:p>
          <a:p>
            <a:pPr lvl="1"/>
            <a:r>
              <a:rPr lang="en-US" dirty="0" smtClean="0"/>
              <a:t>Anonymous </a:t>
            </a:r>
            <a:r>
              <a:rPr lang="en-US" dirty="0"/>
              <a:t>and </a:t>
            </a:r>
            <a:r>
              <a:rPr lang="en-US" dirty="0" smtClean="0"/>
              <a:t>confidential</a:t>
            </a:r>
          </a:p>
          <a:p>
            <a:pPr marL="0" indent="0">
              <a:buNone/>
            </a:pPr>
            <a:endParaRPr lang="en-US" dirty="0"/>
          </a:p>
          <a:p>
            <a:r>
              <a:rPr lang="en-US" dirty="0"/>
              <a:t>Estimated time = </a:t>
            </a:r>
            <a:r>
              <a:rPr lang="en-US" dirty="0" smtClean="0"/>
              <a:t>approximately</a:t>
            </a:r>
          </a:p>
          <a:p>
            <a:pPr marL="0" indent="0">
              <a:buNone/>
            </a:pPr>
            <a:r>
              <a:rPr lang="en-US" dirty="0" smtClean="0"/>
              <a:t>   2 </a:t>
            </a:r>
            <a:r>
              <a:rPr lang="en-US" dirty="0"/>
              <a:t>hours per </a:t>
            </a:r>
            <a:r>
              <a:rPr lang="en-US" dirty="0" smtClean="0"/>
              <a:t>institution</a:t>
            </a:r>
            <a:endParaRPr lang="en-US" dirty="0"/>
          </a:p>
          <a:p>
            <a:pPr lvl="1"/>
            <a:r>
              <a:rPr lang="en-US" dirty="0"/>
              <a:t>30 minutes to 2 </a:t>
            </a:r>
            <a:r>
              <a:rPr lang="en-US" dirty="0" smtClean="0"/>
              <a:t>hours</a:t>
            </a:r>
          </a:p>
          <a:p>
            <a:pPr marL="274320" lvl="1" indent="0">
              <a:buNone/>
            </a:pPr>
            <a:r>
              <a:rPr lang="en-US" dirty="0" smtClean="0"/>
              <a:t>   per participant</a:t>
            </a:r>
            <a:endParaRPr lang="en-US" dirty="0"/>
          </a:p>
        </p:txBody>
      </p:sp>
      <p:pic>
        <p:nvPicPr>
          <p:cNvPr id="4" name="Picture 3"/>
          <p:cNvPicPr>
            <a:picLocks noChangeAspect="1"/>
          </p:cNvPicPr>
          <p:nvPr/>
        </p:nvPicPr>
        <p:blipFill>
          <a:blip r:embed="rId2"/>
          <a:stretch>
            <a:fillRect/>
          </a:stretch>
        </p:blipFill>
        <p:spPr>
          <a:xfrm>
            <a:off x="5022926" y="2813126"/>
            <a:ext cx="3663875" cy="3663875"/>
          </a:xfrm>
          <a:prstGeom prst="rect">
            <a:avLst/>
          </a:prstGeom>
        </p:spPr>
      </p:pic>
    </p:spTree>
    <p:extLst>
      <p:ext uri="{BB962C8B-B14F-4D97-AF65-F5344CB8AC3E}">
        <p14:creationId xmlns:p14="http://schemas.microsoft.com/office/powerpoint/2010/main" val="207057254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2573</TotalTime>
  <Words>630</Words>
  <Application>Microsoft Macintosh PowerPoint</Application>
  <PresentationFormat>On-screen Show (4:3)</PresentationFormat>
  <Paragraphs>103</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An Assessment of natural history collections databases</vt:lpstr>
      <vt:lpstr>Introduction</vt:lpstr>
      <vt:lpstr>Research Questions - #1</vt:lpstr>
      <vt:lpstr>Research Questions - #2</vt:lpstr>
      <vt:lpstr>PowerPoint Presentation</vt:lpstr>
      <vt:lpstr>Research Questions - #3</vt:lpstr>
      <vt:lpstr>Why?</vt:lpstr>
      <vt:lpstr>How to find the answers?</vt:lpstr>
      <vt:lpstr>How?</vt:lpstr>
      <vt:lpstr>Step 2 – Replication</vt:lpstr>
      <vt:lpstr>Step 3 – Interview</vt:lpstr>
      <vt:lpstr>Step 4 – Questionnaire</vt:lpstr>
      <vt:lpstr>Currently…</vt:lpstr>
      <vt:lpstr>Observations</vt:lpstr>
      <vt:lpstr>Questions for You</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in database selection and design</dc:title>
  <dc:creator>Laura Brenskelle</dc:creator>
  <cp:lastModifiedBy>Laura Brenskelle</cp:lastModifiedBy>
  <cp:revision>46</cp:revision>
  <dcterms:created xsi:type="dcterms:W3CDTF">2014-09-23T16:37:01Z</dcterms:created>
  <dcterms:modified xsi:type="dcterms:W3CDTF">2014-10-21T19:12:38Z</dcterms:modified>
</cp:coreProperties>
</file>