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5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9492" autoAdjust="0"/>
  </p:normalViewPr>
  <p:slideViewPr>
    <p:cSldViewPr>
      <p:cViewPr>
        <p:scale>
          <a:sx n="40" d="100"/>
          <a:sy n="40" d="100"/>
        </p:scale>
        <p:origin x="3642" y="5010"/>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Documents\School\Grad\Pinecrest\GSA\GSA%20Poster%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Documents\School\Grad\Pinecrest\GSA\GSA%20Poster%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hn\Documents\School\Grad\Pinecrest\GSA\GSA%20Poster%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ohn\Documents\School\Grad\Pinecrest\GSA\GSA%20Poster%20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Contents\Pinecrest\GSA\GSA%20Poster%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Contents\Pinecrest\GSA\GSA%20Poster%20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ohn\Documents\School\Grad\Pinecrest\GSA\GSA%20Poster%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latin typeface="Arial" pitchFamily="34" charset="0"/>
                <a:cs typeface="Arial" pitchFamily="34" charset="0"/>
              </a:defRPr>
            </a:pPr>
            <a:r>
              <a:rPr lang="en-US" sz="2400" u="sng" dirty="0">
                <a:latin typeface="Arial" pitchFamily="34" charset="0"/>
                <a:cs typeface="Arial" pitchFamily="34" charset="0"/>
              </a:rPr>
              <a:t>0.5 </a:t>
            </a:r>
            <a:r>
              <a:rPr lang="en-US" sz="2400" u="sng" dirty="0" smtClean="0">
                <a:latin typeface="Arial" pitchFamily="34" charset="0"/>
                <a:cs typeface="Arial" pitchFamily="34" charset="0"/>
              </a:rPr>
              <a:t>m</a:t>
            </a:r>
          </a:p>
        </c:rich>
      </c:tx>
      <c:layout/>
    </c:title>
    <c:plotArea>
      <c:layout/>
      <c:lineChart>
        <c:grouping val="standard"/>
        <c:ser>
          <c:idx val="0"/>
          <c:order val="0"/>
          <c:tx>
            <c:strRef>
              <c:f>Lys!$D$2</c:f>
              <c:strCache>
                <c:ptCount val="1"/>
                <c:pt idx="0">
                  <c:v>SS</c:v>
                </c:pt>
              </c:strCache>
            </c:strRef>
          </c:tx>
          <c:spPr>
            <a:ln>
              <a:noFill/>
            </a:ln>
          </c:spP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Lys!$D$18:$D$32</c:f>
              <c:numCache>
                <c:formatCode>General</c:formatCode>
                <c:ptCount val="15"/>
                <c:pt idx="0">
                  <c:v>520</c:v>
                </c:pt>
                <c:pt idx="1">
                  <c:v>460</c:v>
                </c:pt>
                <c:pt idx="2">
                  <c:v>490</c:v>
                </c:pt>
                <c:pt idx="3">
                  <c:v>340</c:v>
                </c:pt>
                <c:pt idx="4">
                  <c:v>485</c:v>
                </c:pt>
                <c:pt idx="5">
                  <c:v>490</c:v>
                </c:pt>
                <c:pt idx="6">
                  <c:v>630</c:v>
                </c:pt>
                <c:pt idx="7">
                  <c:v>430</c:v>
                </c:pt>
                <c:pt idx="8">
                  <c:v>470</c:v>
                </c:pt>
                <c:pt idx="9">
                  <c:v>630</c:v>
                </c:pt>
                <c:pt idx="10">
                  <c:v>530</c:v>
                </c:pt>
                <c:pt idx="11">
                  <c:v>300</c:v>
                </c:pt>
                <c:pt idx="12">
                  <c:v>60</c:v>
                </c:pt>
                <c:pt idx="13">
                  <c:v>0</c:v>
                </c:pt>
                <c:pt idx="14">
                  <c:v>210</c:v>
                </c:pt>
              </c:numCache>
            </c:numRef>
          </c:val>
        </c:ser>
        <c:ser>
          <c:idx val="1"/>
          <c:order val="1"/>
          <c:tx>
            <c:strRef>
              <c:f>Lys!$I$2</c:f>
              <c:strCache>
                <c:ptCount val="1"/>
                <c:pt idx="0">
                  <c:v>GF</c:v>
                </c:pt>
              </c:strCache>
            </c:strRef>
          </c:tx>
          <c:spPr>
            <a:ln>
              <a:noFill/>
            </a:ln>
          </c:spP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Lys!$I$18:$I$32</c:f>
              <c:numCache>
                <c:formatCode>General</c:formatCode>
                <c:ptCount val="15"/>
                <c:pt idx="0">
                  <c:v>0</c:v>
                </c:pt>
                <c:pt idx="1">
                  <c:v>470</c:v>
                </c:pt>
                <c:pt idx="2">
                  <c:v>470</c:v>
                </c:pt>
                <c:pt idx="3">
                  <c:v>640</c:v>
                </c:pt>
                <c:pt idx="4">
                  <c:v>615</c:v>
                </c:pt>
                <c:pt idx="5">
                  <c:v>525</c:v>
                </c:pt>
                <c:pt idx="6">
                  <c:v>350</c:v>
                </c:pt>
                <c:pt idx="7">
                  <c:v>520</c:v>
                </c:pt>
                <c:pt idx="8">
                  <c:v>550</c:v>
                </c:pt>
                <c:pt idx="9">
                  <c:v>470</c:v>
                </c:pt>
                <c:pt idx="10">
                  <c:v>460</c:v>
                </c:pt>
                <c:pt idx="11">
                  <c:v>430</c:v>
                </c:pt>
                <c:pt idx="12">
                  <c:v>260</c:v>
                </c:pt>
                <c:pt idx="13">
                  <c:v>123</c:v>
                </c:pt>
                <c:pt idx="14">
                  <c:v>0</c:v>
                </c:pt>
              </c:numCache>
            </c:numRef>
          </c:val>
        </c:ser>
        <c:ser>
          <c:idx val="2"/>
          <c:order val="2"/>
          <c:tx>
            <c:strRef>
              <c:f>Lys!$N$2</c:f>
              <c:strCache>
                <c:ptCount val="1"/>
                <c:pt idx="0">
                  <c:v>BS</c:v>
                </c:pt>
              </c:strCache>
            </c:strRef>
          </c:tx>
          <c:spPr>
            <a:ln>
              <a:noFill/>
            </a:ln>
          </c:spP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Lys!$N$18:$N$32</c:f>
              <c:numCache>
                <c:formatCode>General</c:formatCode>
                <c:ptCount val="15"/>
                <c:pt idx="0">
                  <c:v>45</c:v>
                </c:pt>
                <c:pt idx="1">
                  <c:v>25</c:v>
                </c:pt>
                <c:pt idx="2">
                  <c:v>40</c:v>
                </c:pt>
                <c:pt idx="3">
                  <c:v>20</c:v>
                </c:pt>
                <c:pt idx="4">
                  <c:v>30</c:v>
                </c:pt>
                <c:pt idx="5">
                  <c:v>5</c:v>
                </c:pt>
                <c:pt idx="6">
                  <c:v>0</c:v>
                </c:pt>
                <c:pt idx="7">
                  <c:v>0</c:v>
                </c:pt>
                <c:pt idx="8">
                  <c:v>0</c:v>
                </c:pt>
                <c:pt idx="9">
                  <c:v>0</c:v>
                </c:pt>
                <c:pt idx="10">
                  <c:v>0</c:v>
                </c:pt>
                <c:pt idx="11">
                  <c:v>0</c:v>
                </c:pt>
                <c:pt idx="12">
                  <c:v>0</c:v>
                </c:pt>
                <c:pt idx="13">
                  <c:v>0</c:v>
                </c:pt>
                <c:pt idx="14">
                  <c:v>0</c:v>
                </c:pt>
              </c:numCache>
            </c:numRef>
          </c:val>
        </c:ser>
        <c:ser>
          <c:idx val="3"/>
          <c:order val="3"/>
          <c:tx>
            <c:strRef>
              <c:f>Lys!$S$2</c:f>
              <c:strCache>
                <c:ptCount val="1"/>
                <c:pt idx="0">
                  <c:v>VF</c:v>
                </c:pt>
              </c:strCache>
            </c:strRef>
          </c:tx>
          <c:spPr>
            <a:ln>
              <a:noFill/>
            </a:ln>
          </c:spPr>
          <c:marker>
            <c:symbol val="circle"/>
            <c:size val="7"/>
          </c:marke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Lys!$S$18:$S$32</c:f>
              <c:numCache>
                <c:formatCode>General</c:formatCode>
                <c:ptCount val="15"/>
                <c:pt idx="0">
                  <c:v>640</c:v>
                </c:pt>
                <c:pt idx="1">
                  <c:v>0</c:v>
                </c:pt>
                <c:pt idx="2">
                  <c:v>480</c:v>
                </c:pt>
                <c:pt idx="3">
                  <c:v>620</c:v>
                </c:pt>
                <c:pt idx="4">
                  <c:v>450</c:v>
                </c:pt>
                <c:pt idx="5">
                  <c:v>490</c:v>
                </c:pt>
                <c:pt idx="6">
                  <c:v>550</c:v>
                </c:pt>
                <c:pt idx="7">
                  <c:v>420</c:v>
                </c:pt>
                <c:pt idx="8">
                  <c:v>630</c:v>
                </c:pt>
                <c:pt idx="9">
                  <c:v>660</c:v>
                </c:pt>
                <c:pt idx="10">
                  <c:v>560</c:v>
                </c:pt>
                <c:pt idx="11">
                  <c:v>0</c:v>
                </c:pt>
                <c:pt idx="12">
                  <c:v>210</c:v>
                </c:pt>
                <c:pt idx="13">
                  <c:v>230</c:v>
                </c:pt>
                <c:pt idx="14">
                  <c:v>370</c:v>
                </c:pt>
              </c:numCache>
            </c:numRef>
          </c:val>
        </c:ser>
        <c:marker val="1"/>
        <c:axId val="75289344"/>
        <c:axId val="76983296"/>
      </c:lineChart>
      <c:lineChart>
        <c:grouping val="standard"/>
        <c:ser>
          <c:idx val="4"/>
          <c:order val="4"/>
          <c:tx>
            <c:v>Precip.</c:v>
          </c:tx>
          <c:spPr>
            <a:ln w="38100">
              <a:solidFill>
                <a:srgbClr val="00B0F0"/>
              </a:solidFill>
            </a:ln>
          </c:spPr>
          <c:marker>
            <c:symbol val="none"/>
          </c:marker>
          <c:val>
            <c:numRef>
              <c:f>Precip.!$C$16:$C$30</c:f>
              <c:numCache>
                <c:formatCode>General</c:formatCode>
                <c:ptCount val="15"/>
                <c:pt idx="0">
                  <c:v>23.494999999999987</c:v>
                </c:pt>
                <c:pt idx="1">
                  <c:v>24.637999999999998</c:v>
                </c:pt>
                <c:pt idx="2">
                  <c:v>40.894000000000005</c:v>
                </c:pt>
                <c:pt idx="3">
                  <c:v>63.5</c:v>
                </c:pt>
                <c:pt idx="4">
                  <c:v>31.75</c:v>
                </c:pt>
                <c:pt idx="5">
                  <c:v>68.325999999999979</c:v>
                </c:pt>
                <c:pt idx="6">
                  <c:v>71.11999999999999</c:v>
                </c:pt>
                <c:pt idx="7">
                  <c:v>32.004000000000005</c:v>
                </c:pt>
                <c:pt idx="8">
                  <c:v>118.87199999999999</c:v>
                </c:pt>
                <c:pt idx="9">
                  <c:v>107.18799999999999</c:v>
                </c:pt>
                <c:pt idx="10">
                  <c:v>138.43</c:v>
                </c:pt>
                <c:pt idx="11">
                  <c:v>40.64</c:v>
                </c:pt>
                <c:pt idx="12">
                  <c:v>35.306000000000004</c:v>
                </c:pt>
                <c:pt idx="13">
                  <c:v>25.4</c:v>
                </c:pt>
                <c:pt idx="14">
                  <c:v>50.8</c:v>
                </c:pt>
              </c:numCache>
            </c:numRef>
          </c:val>
        </c:ser>
        <c:marker val="1"/>
        <c:axId val="78117120"/>
        <c:axId val="78076160"/>
      </c:lineChart>
      <c:dateAx>
        <c:axId val="75289344"/>
        <c:scaling>
          <c:orientation val="minMax"/>
        </c:scaling>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Date</a:t>
                </a:r>
              </a:p>
            </c:rich>
          </c:tx>
          <c:layout/>
        </c:title>
        <c:numFmt formatCode="[$-409]mmm\-yy;@" sourceLinked="0"/>
        <c:tickLblPos val="nextTo"/>
        <c:txPr>
          <a:bodyPr/>
          <a:lstStyle/>
          <a:p>
            <a:pPr>
              <a:defRPr sz="1800">
                <a:latin typeface="Arial" pitchFamily="34" charset="0"/>
                <a:cs typeface="Arial" pitchFamily="34" charset="0"/>
              </a:defRPr>
            </a:pPr>
            <a:endParaRPr lang="en-US"/>
          </a:p>
        </c:txPr>
        <c:crossAx val="76983296"/>
        <c:crosses val="autoZero"/>
        <c:auto val="1"/>
        <c:lblOffset val="100"/>
        <c:baseTimeUnit val="days"/>
      </c:dateAx>
      <c:valAx>
        <c:axId val="76983296"/>
        <c:scaling>
          <c:orientation val="minMax"/>
          <c:max val="1600"/>
        </c:scaling>
        <c:axPos val="l"/>
        <c:majorGridlines/>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Volume (mL)</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75289344"/>
        <c:crosses val="autoZero"/>
        <c:crossBetween val="between"/>
      </c:valAx>
      <c:valAx>
        <c:axId val="78076160"/>
        <c:scaling>
          <c:orientation val="minMax"/>
          <c:max val="140"/>
        </c:scaling>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Precip. (mm)</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78117120"/>
        <c:crosses val="max"/>
        <c:crossBetween val="between"/>
      </c:valAx>
      <c:catAx>
        <c:axId val="78117120"/>
        <c:scaling>
          <c:orientation val="minMax"/>
        </c:scaling>
        <c:delete val="1"/>
        <c:axPos val="b"/>
        <c:numFmt formatCode="m/d/yyyy" sourceLinked="1"/>
        <c:tickLblPos val="nextTo"/>
        <c:crossAx val="78076160"/>
        <c:crosses val="autoZero"/>
        <c:auto val="1"/>
        <c:lblAlgn val="ctr"/>
        <c:lblOffset val="100"/>
      </c:catAx>
    </c:plotArea>
    <c:plotVisOnly val="1"/>
    <c:dispBlanksAs val="gap"/>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latin typeface="Arial" pitchFamily="34" charset="0"/>
                <a:cs typeface="Arial" pitchFamily="34" charset="0"/>
              </a:defRPr>
            </a:pPr>
            <a:r>
              <a:rPr lang="en-US" sz="2400" u="sng" dirty="0" smtClean="0">
                <a:latin typeface="Arial" pitchFamily="34" charset="0"/>
                <a:cs typeface="Arial" pitchFamily="34" charset="0"/>
              </a:rPr>
              <a:t>1.0</a:t>
            </a:r>
            <a:r>
              <a:rPr lang="en-US" sz="2400" u="sng" baseline="0" dirty="0" smtClean="0">
                <a:latin typeface="Arial" pitchFamily="34" charset="0"/>
                <a:cs typeface="Arial" pitchFamily="34" charset="0"/>
              </a:rPr>
              <a:t> m</a:t>
            </a:r>
          </a:p>
        </c:rich>
      </c:tx>
      <c:layout>
        <c:manualLayout>
          <c:xMode val="edge"/>
          <c:yMode val="edge"/>
          <c:x val="0.44671875"/>
          <c:y val="1.6666666666666698E-2"/>
        </c:manualLayout>
      </c:layout>
    </c:title>
    <c:plotArea>
      <c:layout/>
      <c:lineChart>
        <c:grouping val="standard"/>
        <c:ser>
          <c:idx val="0"/>
          <c:order val="0"/>
          <c:tx>
            <c:strRef>
              <c:f>Lys!$D$2</c:f>
              <c:strCache>
                <c:ptCount val="1"/>
                <c:pt idx="0">
                  <c:v>SS</c:v>
                </c:pt>
              </c:strCache>
            </c:strRef>
          </c:tx>
          <c:spPr>
            <a:ln>
              <a:noFill/>
            </a:ln>
          </c:spP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Lys!$E$18:$E$32</c:f>
              <c:numCache>
                <c:formatCode>General</c:formatCode>
                <c:ptCount val="15"/>
                <c:pt idx="0">
                  <c:v>775</c:v>
                </c:pt>
                <c:pt idx="1">
                  <c:v>730</c:v>
                </c:pt>
                <c:pt idx="2">
                  <c:v>770</c:v>
                </c:pt>
                <c:pt idx="3">
                  <c:v>777</c:v>
                </c:pt>
                <c:pt idx="4">
                  <c:v>730</c:v>
                </c:pt>
                <c:pt idx="5">
                  <c:v>495</c:v>
                </c:pt>
                <c:pt idx="6">
                  <c:v>850</c:v>
                </c:pt>
                <c:pt idx="7">
                  <c:v>680</c:v>
                </c:pt>
                <c:pt idx="8">
                  <c:v>820</c:v>
                </c:pt>
                <c:pt idx="9">
                  <c:v>960</c:v>
                </c:pt>
                <c:pt idx="10">
                  <c:v>745</c:v>
                </c:pt>
                <c:pt idx="11">
                  <c:v>720</c:v>
                </c:pt>
                <c:pt idx="12">
                  <c:v>320</c:v>
                </c:pt>
                <c:pt idx="13">
                  <c:v>0</c:v>
                </c:pt>
                <c:pt idx="14">
                  <c:v>500</c:v>
                </c:pt>
              </c:numCache>
            </c:numRef>
          </c:val>
        </c:ser>
        <c:ser>
          <c:idx val="1"/>
          <c:order val="1"/>
          <c:tx>
            <c:strRef>
              <c:f>Lys!$I$2</c:f>
              <c:strCache>
                <c:ptCount val="1"/>
                <c:pt idx="0">
                  <c:v>GF</c:v>
                </c:pt>
              </c:strCache>
            </c:strRef>
          </c:tx>
          <c:spPr>
            <a:ln>
              <a:noFill/>
            </a:ln>
          </c:spP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Lys!$J$18:$J$32</c:f>
              <c:numCache>
                <c:formatCode>General</c:formatCode>
                <c:ptCount val="15"/>
                <c:pt idx="0">
                  <c:v>470</c:v>
                </c:pt>
                <c:pt idx="1">
                  <c:v>320</c:v>
                </c:pt>
                <c:pt idx="2">
                  <c:v>210</c:v>
                </c:pt>
                <c:pt idx="3">
                  <c:v>580</c:v>
                </c:pt>
                <c:pt idx="4">
                  <c:v>680</c:v>
                </c:pt>
                <c:pt idx="5">
                  <c:v>435</c:v>
                </c:pt>
                <c:pt idx="6">
                  <c:v>680</c:v>
                </c:pt>
                <c:pt idx="7">
                  <c:v>620</c:v>
                </c:pt>
                <c:pt idx="8">
                  <c:v>750</c:v>
                </c:pt>
                <c:pt idx="9">
                  <c:v>800</c:v>
                </c:pt>
                <c:pt idx="10">
                  <c:v>650</c:v>
                </c:pt>
                <c:pt idx="11">
                  <c:v>720</c:v>
                </c:pt>
                <c:pt idx="12">
                  <c:v>530</c:v>
                </c:pt>
                <c:pt idx="13">
                  <c:v>300</c:v>
                </c:pt>
                <c:pt idx="14">
                  <c:v>0</c:v>
                </c:pt>
              </c:numCache>
            </c:numRef>
          </c:val>
        </c:ser>
        <c:ser>
          <c:idx val="2"/>
          <c:order val="2"/>
          <c:tx>
            <c:strRef>
              <c:f>Lys!$N$2</c:f>
              <c:strCache>
                <c:ptCount val="1"/>
                <c:pt idx="0">
                  <c:v>BS</c:v>
                </c:pt>
              </c:strCache>
            </c:strRef>
          </c:tx>
          <c:spPr>
            <a:ln>
              <a:noFill/>
            </a:ln>
          </c:spP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Lys!$O$18:$O$32</c:f>
              <c:numCache>
                <c:formatCode>General</c:formatCode>
                <c:ptCount val="15"/>
                <c:pt idx="0">
                  <c:v>850</c:v>
                </c:pt>
                <c:pt idx="1">
                  <c:v>955</c:v>
                </c:pt>
                <c:pt idx="2">
                  <c:v>730</c:v>
                </c:pt>
                <c:pt idx="3">
                  <c:v>800</c:v>
                </c:pt>
                <c:pt idx="4">
                  <c:v>840</c:v>
                </c:pt>
                <c:pt idx="5">
                  <c:v>780</c:v>
                </c:pt>
                <c:pt idx="6">
                  <c:v>750</c:v>
                </c:pt>
                <c:pt idx="7">
                  <c:v>700</c:v>
                </c:pt>
                <c:pt idx="8">
                  <c:v>740</c:v>
                </c:pt>
                <c:pt idx="9">
                  <c:v>640</c:v>
                </c:pt>
                <c:pt idx="10">
                  <c:v>640</c:v>
                </c:pt>
                <c:pt idx="11">
                  <c:v>620</c:v>
                </c:pt>
                <c:pt idx="12">
                  <c:v>420</c:v>
                </c:pt>
                <c:pt idx="13">
                  <c:v>290</c:v>
                </c:pt>
                <c:pt idx="14">
                  <c:v>180</c:v>
                </c:pt>
              </c:numCache>
            </c:numRef>
          </c:val>
        </c:ser>
        <c:ser>
          <c:idx val="3"/>
          <c:order val="3"/>
          <c:tx>
            <c:strRef>
              <c:f>Lys!$S$2</c:f>
              <c:strCache>
                <c:ptCount val="1"/>
                <c:pt idx="0">
                  <c:v>VF</c:v>
                </c:pt>
              </c:strCache>
            </c:strRef>
          </c:tx>
          <c:spPr>
            <a:ln>
              <a:noFill/>
            </a:ln>
          </c:spPr>
          <c:marker>
            <c:symbol val="circle"/>
            <c:size val="7"/>
          </c:marke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Lys!$T$18:$T$32</c:f>
              <c:numCache>
                <c:formatCode>General</c:formatCode>
                <c:ptCount val="15"/>
                <c:pt idx="0">
                  <c:v>760</c:v>
                </c:pt>
                <c:pt idx="1">
                  <c:v>820</c:v>
                </c:pt>
                <c:pt idx="2">
                  <c:v>820</c:v>
                </c:pt>
                <c:pt idx="3">
                  <c:v>880</c:v>
                </c:pt>
                <c:pt idx="4">
                  <c:v>800</c:v>
                </c:pt>
                <c:pt idx="5">
                  <c:v>870</c:v>
                </c:pt>
                <c:pt idx="6">
                  <c:v>820</c:v>
                </c:pt>
                <c:pt idx="7">
                  <c:v>880</c:v>
                </c:pt>
                <c:pt idx="8">
                  <c:v>850</c:v>
                </c:pt>
                <c:pt idx="9">
                  <c:v>810</c:v>
                </c:pt>
                <c:pt idx="10">
                  <c:v>0</c:v>
                </c:pt>
                <c:pt idx="11">
                  <c:v>650</c:v>
                </c:pt>
                <c:pt idx="12">
                  <c:v>590</c:v>
                </c:pt>
                <c:pt idx="13">
                  <c:v>340</c:v>
                </c:pt>
                <c:pt idx="14">
                  <c:v>380</c:v>
                </c:pt>
              </c:numCache>
            </c:numRef>
          </c:val>
        </c:ser>
        <c:marker val="1"/>
        <c:axId val="90952448"/>
        <c:axId val="91058560"/>
      </c:lineChart>
      <c:lineChart>
        <c:grouping val="standard"/>
        <c:ser>
          <c:idx val="4"/>
          <c:order val="4"/>
          <c:tx>
            <c:v>Precip.</c:v>
          </c:tx>
          <c:spPr>
            <a:ln w="38100">
              <a:solidFill>
                <a:srgbClr val="00B0F0"/>
              </a:solidFill>
            </a:ln>
          </c:spPr>
          <c:marker>
            <c:symbol val="none"/>
          </c:marker>
          <c:val>
            <c:numRef>
              <c:f>Precip.!$C$16:$C$30</c:f>
              <c:numCache>
                <c:formatCode>General</c:formatCode>
                <c:ptCount val="15"/>
                <c:pt idx="0">
                  <c:v>23.494999999999987</c:v>
                </c:pt>
                <c:pt idx="1">
                  <c:v>24.637999999999998</c:v>
                </c:pt>
                <c:pt idx="2">
                  <c:v>40.894000000000005</c:v>
                </c:pt>
                <c:pt idx="3">
                  <c:v>63.5</c:v>
                </c:pt>
                <c:pt idx="4">
                  <c:v>31.75</c:v>
                </c:pt>
                <c:pt idx="5">
                  <c:v>68.325999999999979</c:v>
                </c:pt>
                <c:pt idx="6">
                  <c:v>71.11999999999999</c:v>
                </c:pt>
                <c:pt idx="7">
                  <c:v>32.004000000000005</c:v>
                </c:pt>
                <c:pt idx="8">
                  <c:v>118.87199999999999</c:v>
                </c:pt>
                <c:pt idx="9">
                  <c:v>107.18799999999999</c:v>
                </c:pt>
                <c:pt idx="10">
                  <c:v>138.43</c:v>
                </c:pt>
                <c:pt idx="11">
                  <c:v>40.64</c:v>
                </c:pt>
                <c:pt idx="12">
                  <c:v>35.306000000000004</c:v>
                </c:pt>
                <c:pt idx="13">
                  <c:v>25.4</c:v>
                </c:pt>
                <c:pt idx="14">
                  <c:v>50.8</c:v>
                </c:pt>
              </c:numCache>
            </c:numRef>
          </c:val>
        </c:ser>
        <c:marker val="1"/>
        <c:axId val="92617728"/>
        <c:axId val="92615808"/>
      </c:lineChart>
      <c:dateAx>
        <c:axId val="90952448"/>
        <c:scaling>
          <c:orientation val="minMax"/>
        </c:scaling>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Date</a:t>
                </a:r>
              </a:p>
            </c:rich>
          </c:tx>
          <c:layout/>
        </c:title>
        <c:numFmt formatCode="[$-409]mmm\-yy;@" sourceLinked="0"/>
        <c:tickLblPos val="nextTo"/>
        <c:txPr>
          <a:bodyPr/>
          <a:lstStyle/>
          <a:p>
            <a:pPr>
              <a:defRPr sz="1800">
                <a:latin typeface="Arial" pitchFamily="34" charset="0"/>
                <a:cs typeface="Arial" pitchFamily="34" charset="0"/>
              </a:defRPr>
            </a:pPr>
            <a:endParaRPr lang="en-US"/>
          </a:p>
        </c:txPr>
        <c:crossAx val="91058560"/>
        <c:crosses val="autoZero"/>
        <c:auto val="1"/>
        <c:lblOffset val="100"/>
        <c:baseTimeUnit val="days"/>
      </c:dateAx>
      <c:valAx>
        <c:axId val="91058560"/>
        <c:scaling>
          <c:orientation val="minMax"/>
          <c:max val="1600"/>
        </c:scaling>
        <c:axPos val="l"/>
        <c:majorGridlines/>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Volume (mL)</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90952448"/>
        <c:crosses val="autoZero"/>
        <c:crossBetween val="between"/>
      </c:valAx>
      <c:valAx>
        <c:axId val="92615808"/>
        <c:scaling>
          <c:orientation val="minMax"/>
          <c:max val="140"/>
        </c:scaling>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Precip. (mm)</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92617728"/>
        <c:crosses val="max"/>
        <c:crossBetween val="between"/>
      </c:valAx>
      <c:catAx>
        <c:axId val="92617728"/>
        <c:scaling>
          <c:orientation val="minMax"/>
        </c:scaling>
        <c:delete val="1"/>
        <c:axPos val="b"/>
        <c:numFmt formatCode="m/d/yyyy" sourceLinked="1"/>
        <c:tickLblPos val="nextTo"/>
        <c:crossAx val="92615808"/>
        <c:crosses val="autoZero"/>
        <c:auto val="1"/>
        <c:lblAlgn val="ctr"/>
        <c:lblOffset val="100"/>
      </c:catAx>
    </c:plotArea>
    <c:plotVisOnly val="1"/>
    <c:dispBlanksAs val="gap"/>
  </c:chart>
  <c:spPr>
    <a:solidFill>
      <a:schemeClr val="bg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latin typeface="Arial" pitchFamily="34" charset="0"/>
                <a:cs typeface="Arial" pitchFamily="34" charset="0"/>
              </a:defRPr>
            </a:pPr>
            <a:r>
              <a:rPr lang="en-US" sz="2400" u="sng" dirty="0">
                <a:latin typeface="Arial" pitchFamily="34" charset="0"/>
                <a:cs typeface="Arial" pitchFamily="34" charset="0"/>
              </a:rPr>
              <a:t>1.5 </a:t>
            </a:r>
            <a:r>
              <a:rPr lang="en-US" sz="2400" u="sng" dirty="0" smtClean="0">
                <a:latin typeface="Arial" pitchFamily="34" charset="0"/>
                <a:cs typeface="Arial" pitchFamily="34" charset="0"/>
              </a:rPr>
              <a:t>m</a:t>
            </a:r>
            <a:endParaRPr lang="en-US" sz="2400" u="sng" dirty="0">
              <a:latin typeface="Arial" pitchFamily="34" charset="0"/>
              <a:cs typeface="Arial" pitchFamily="34" charset="0"/>
            </a:endParaRPr>
          </a:p>
        </c:rich>
      </c:tx>
      <c:layout/>
    </c:title>
    <c:plotArea>
      <c:layout>
        <c:manualLayout>
          <c:layoutTarget val="inner"/>
          <c:xMode val="edge"/>
          <c:yMode val="edge"/>
          <c:x val="0.16758106408573928"/>
          <c:y val="0.13595844269466353"/>
          <c:w val="0.67527189960630096"/>
          <c:h val="0.53191841644794402"/>
        </c:manualLayout>
      </c:layout>
      <c:lineChart>
        <c:grouping val="standard"/>
        <c:ser>
          <c:idx val="0"/>
          <c:order val="0"/>
          <c:tx>
            <c:strRef>
              <c:f>Lys!$D$2</c:f>
              <c:strCache>
                <c:ptCount val="1"/>
                <c:pt idx="0">
                  <c:v>SS</c:v>
                </c:pt>
              </c:strCache>
            </c:strRef>
          </c:tx>
          <c:spPr>
            <a:ln>
              <a:noFill/>
            </a:ln>
          </c:spP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Lys!$F$18:$F$32</c:f>
              <c:numCache>
                <c:formatCode>General</c:formatCode>
                <c:ptCount val="15"/>
                <c:pt idx="0">
                  <c:v>1280</c:v>
                </c:pt>
                <c:pt idx="1">
                  <c:v>1170</c:v>
                </c:pt>
                <c:pt idx="2">
                  <c:v>1210</c:v>
                </c:pt>
                <c:pt idx="3">
                  <c:v>1107</c:v>
                </c:pt>
                <c:pt idx="4">
                  <c:v>1335</c:v>
                </c:pt>
                <c:pt idx="5">
                  <c:v>1240</c:v>
                </c:pt>
                <c:pt idx="6">
                  <c:v>1160</c:v>
                </c:pt>
                <c:pt idx="7">
                  <c:v>1090</c:v>
                </c:pt>
                <c:pt idx="8">
                  <c:v>1300</c:v>
                </c:pt>
                <c:pt idx="9">
                  <c:v>1530</c:v>
                </c:pt>
                <c:pt idx="10">
                  <c:v>1280</c:v>
                </c:pt>
                <c:pt idx="11">
                  <c:v>1350</c:v>
                </c:pt>
                <c:pt idx="12">
                  <c:v>1450</c:v>
                </c:pt>
                <c:pt idx="13">
                  <c:v>1220</c:v>
                </c:pt>
                <c:pt idx="14">
                  <c:v>1250</c:v>
                </c:pt>
              </c:numCache>
            </c:numRef>
          </c:val>
        </c:ser>
        <c:ser>
          <c:idx val="1"/>
          <c:order val="1"/>
          <c:tx>
            <c:strRef>
              <c:f>Lys!$I$2</c:f>
              <c:strCache>
                <c:ptCount val="1"/>
                <c:pt idx="0">
                  <c:v>GF</c:v>
                </c:pt>
              </c:strCache>
            </c:strRef>
          </c:tx>
          <c:spPr>
            <a:ln>
              <a:noFill/>
            </a:ln>
          </c:spP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Lys!$K$18:$K$32</c:f>
              <c:numCache>
                <c:formatCode>General</c:formatCode>
                <c:ptCount val="15"/>
                <c:pt idx="0">
                  <c:v>1260</c:v>
                </c:pt>
                <c:pt idx="1">
                  <c:v>1215</c:v>
                </c:pt>
                <c:pt idx="2">
                  <c:v>1160</c:v>
                </c:pt>
                <c:pt idx="3">
                  <c:v>1040</c:v>
                </c:pt>
                <c:pt idx="4">
                  <c:v>1250</c:v>
                </c:pt>
                <c:pt idx="5">
                  <c:v>1310</c:v>
                </c:pt>
                <c:pt idx="6">
                  <c:v>1380</c:v>
                </c:pt>
                <c:pt idx="7">
                  <c:v>1260</c:v>
                </c:pt>
                <c:pt idx="8">
                  <c:v>1350</c:v>
                </c:pt>
                <c:pt idx="9">
                  <c:v>1380</c:v>
                </c:pt>
                <c:pt idx="10">
                  <c:v>1240</c:v>
                </c:pt>
                <c:pt idx="11">
                  <c:v>1220</c:v>
                </c:pt>
                <c:pt idx="12">
                  <c:v>0</c:v>
                </c:pt>
                <c:pt idx="13">
                  <c:v>700</c:v>
                </c:pt>
                <c:pt idx="14">
                  <c:v>290</c:v>
                </c:pt>
              </c:numCache>
            </c:numRef>
          </c:val>
        </c:ser>
        <c:ser>
          <c:idx val="2"/>
          <c:order val="2"/>
          <c:tx>
            <c:strRef>
              <c:f>Lys!$N$2</c:f>
              <c:strCache>
                <c:ptCount val="1"/>
                <c:pt idx="0">
                  <c:v>BS</c:v>
                </c:pt>
              </c:strCache>
            </c:strRef>
          </c:tx>
          <c:spPr>
            <a:ln>
              <a:noFill/>
            </a:ln>
          </c:spP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Lys!$P$18:$P$32</c:f>
              <c:numCache>
                <c:formatCode>General</c:formatCode>
                <c:ptCount val="15"/>
                <c:pt idx="0">
                  <c:v>735</c:v>
                </c:pt>
                <c:pt idx="1">
                  <c:v>580</c:v>
                </c:pt>
                <c:pt idx="2">
                  <c:v>560</c:v>
                </c:pt>
                <c:pt idx="3">
                  <c:v>530</c:v>
                </c:pt>
                <c:pt idx="4">
                  <c:v>530</c:v>
                </c:pt>
                <c:pt idx="5">
                  <c:v>470</c:v>
                </c:pt>
                <c:pt idx="6">
                  <c:v>530</c:v>
                </c:pt>
                <c:pt idx="7">
                  <c:v>450</c:v>
                </c:pt>
                <c:pt idx="8">
                  <c:v>470</c:v>
                </c:pt>
                <c:pt idx="9">
                  <c:v>420</c:v>
                </c:pt>
                <c:pt idx="10">
                  <c:v>470</c:v>
                </c:pt>
                <c:pt idx="11">
                  <c:v>540</c:v>
                </c:pt>
                <c:pt idx="12">
                  <c:v>390</c:v>
                </c:pt>
                <c:pt idx="13">
                  <c:v>380</c:v>
                </c:pt>
                <c:pt idx="14">
                  <c:v>320</c:v>
                </c:pt>
              </c:numCache>
            </c:numRef>
          </c:val>
        </c:ser>
        <c:ser>
          <c:idx val="3"/>
          <c:order val="3"/>
          <c:tx>
            <c:strRef>
              <c:f>Lys!$S$2</c:f>
              <c:strCache>
                <c:ptCount val="1"/>
                <c:pt idx="0">
                  <c:v>VF</c:v>
                </c:pt>
              </c:strCache>
            </c:strRef>
          </c:tx>
          <c:spPr>
            <a:ln>
              <a:noFill/>
            </a:ln>
          </c:spPr>
          <c:marker>
            <c:symbol val="circle"/>
            <c:size val="7"/>
          </c:marker>
          <c:cat>
            <c:numRef>
              <c:f>Lys!$B$18:$B$32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Lys!$U$18:$U$32</c:f>
              <c:numCache>
                <c:formatCode>General</c:formatCode>
                <c:ptCount val="15"/>
                <c:pt idx="0">
                  <c:v>790</c:v>
                </c:pt>
                <c:pt idx="1">
                  <c:v>1220</c:v>
                </c:pt>
                <c:pt idx="2">
                  <c:v>1055</c:v>
                </c:pt>
                <c:pt idx="3">
                  <c:v>1070</c:v>
                </c:pt>
                <c:pt idx="4">
                  <c:v>450</c:v>
                </c:pt>
                <c:pt idx="5">
                  <c:v>1100</c:v>
                </c:pt>
                <c:pt idx="6">
                  <c:v>1340</c:v>
                </c:pt>
                <c:pt idx="7">
                  <c:v>1130</c:v>
                </c:pt>
                <c:pt idx="8">
                  <c:v>1275</c:v>
                </c:pt>
                <c:pt idx="9">
                  <c:v>1150</c:v>
                </c:pt>
                <c:pt idx="10">
                  <c:v>230</c:v>
                </c:pt>
                <c:pt idx="11">
                  <c:v>990</c:v>
                </c:pt>
                <c:pt idx="12">
                  <c:v>1100</c:v>
                </c:pt>
                <c:pt idx="13">
                  <c:v>270</c:v>
                </c:pt>
                <c:pt idx="14">
                  <c:v>320</c:v>
                </c:pt>
              </c:numCache>
            </c:numRef>
          </c:val>
        </c:ser>
        <c:marker val="1"/>
        <c:axId val="104918016"/>
        <c:axId val="104949632"/>
      </c:lineChart>
      <c:lineChart>
        <c:grouping val="standard"/>
        <c:ser>
          <c:idx val="4"/>
          <c:order val="4"/>
          <c:tx>
            <c:v>Precip.</c:v>
          </c:tx>
          <c:spPr>
            <a:ln w="38100">
              <a:solidFill>
                <a:srgbClr val="00B0F0"/>
              </a:solidFill>
            </a:ln>
          </c:spPr>
          <c:marker>
            <c:symbol val="none"/>
          </c:marker>
          <c:val>
            <c:numRef>
              <c:f>Precip.!$C$16:$C$30</c:f>
              <c:numCache>
                <c:formatCode>General</c:formatCode>
                <c:ptCount val="15"/>
                <c:pt idx="0">
                  <c:v>23.494999999999987</c:v>
                </c:pt>
                <c:pt idx="1">
                  <c:v>24.637999999999998</c:v>
                </c:pt>
                <c:pt idx="2">
                  <c:v>40.894000000000005</c:v>
                </c:pt>
                <c:pt idx="3">
                  <c:v>63.5</c:v>
                </c:pt>
                <c:pt idx="4">
                  <c:v>31.75</c:v>
                </c:pt>
                <c:pt idx="5">
                  <c:v>68.325999999999979</c:v>
                </c:pt>
                <c:pt idx="6">
                  <c:v>71.11999999999999</c:v>
                </c:pt>
                <c:pt idx="7">
                  <c:v>32.004000000000005</c:v>
                </c:pt>
                <c:pt idx="8">
                  <c:v>118.87199999999999</c:v>
                </c:pt>
                <c:pt idx="9">
                  <c:v>107.18799999999999</c:v>
                </c:pt>
                <c:pt idx="10">
                  <c:v>138.43</c:v>
                </c:pt>
                <c:pt idx="11">
                  <c:v>40.64</c:v>
                </c:pt>
                <c:pt idx="12">
                  <c:v>35.306000000000004</c:v>
                </c:pt>
                <c:pt idx="13">
                  <c:v>25.4</c:v>
                </c:pt>
                <c:pt idx="14">
                  <c:v>50.8</c:v>
                </c:pt>
              </c:numCache>
            </c:numRef>
          </c:val>
        </c:ser>
        <c:marker val="1"/>
        <c:axId val="105252736"/>
        <c:axId val="105250816"/>
      </c:lineChart>
      <c:dateAx>
        <c:axId val="104918016"/>
        <c:scaling>
          <c:orientation val="minMax"/>
        </c:scaling>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Date</a:t>
                </a:r>
              </a:p>
            </c:rich>
          </c:tx>
          <c:layout/>
        </c:title>
        <c:numFmt formatCode="[$-409]mmm\-yy;@" sourceLinked="0"/>
        <c:tickLblPos val="nextTo"/>
        <c:txPr>
          <a:bodyPr/>
          <a:lstStyle/>
          <a:p>
            <a:pPr>
              <a:defRPr sz="1800">
                <a:latin typeface="Arial" pitchFamily="34" charset="0"/>
                <a:cs typeface="Arial" pitchFamily="34" charset="0"/>
              </a:defRPr>
            </a:pPr>
            <a:endParaRPr lang="en-US"/>
          </a:p>
        </c:txPr>
        <c:crossAx val="104949632"/>
        <c:crosses val="autoZero"/>
        <c:auto val="1"/>
        <c:lblOffset val="100"/>
        <c:baseTimeUnit val="days"/>
      </c:dateAx>
      <c:valAx>
        <c:axId val="104949632"/>
        <c:scaling>
          <c:orientation val="minMax"/>
          <c:max val="1600"/>
        </c:scaling>
        <c:axPos val="l"/>
        <c:majorGridlines/>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Volume (mL)</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104918016"/>
        <c:crosses val="autoZero"/>
        <c:crossBetween val="between"/>
      </c:valAx>
      <c:valAx>
        <c:axId val="105250816"/>
        <c:scaling>
          <c:orientation val="minMax"/>
          <c:max val="140"/>
        </c:scaling>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Precip. (mm)</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105252736"/>
        <c:crosses val="max"/>
        <c:crossBetween val="between"/>
      </c:valAx>
      <c:catAx>
        <c:axId val="105252736"/>
        <c:scaling>
          <c:orientation val="minMax"/>
        </c:scaling>
        <c:delete val="1"/>
        <c:axPos val="b"/>
        <c:numFmt formatCode="m/d/yyyy" sourceLinked="1"/>
        <c:tickLblPos val="nextTo"/>
        <c:crossAx val="105250816"/>
        <c:crosses val="autoZero"/>
        <c:auto val="1"/>
        <c:lblAlgn val="ctr"/>
        <c:lblOffset val="100"/>
      </c:catAx>
    </c:plotArea>
    <c:plotVisOnly val="1"/>
    <c:dispBlanksAs val="gap"/>
  </c:chart>
  <c:spPr>
    <a:solidFill>
      <a:sysClr val="window" lastClr="FFFFFF"/>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19424777785167"/>
          <c:y val="0.11254704077483273"/>
          <c:w val="0.59933699464037549"/>
          <c:h val="0.61617518760859435"/>
        </c:manualLayout>
      </c:layout>
      <c:lineChart>
        <c:grouping val="standard"/>
        <c:ser>
          <c:idx val="0"/>
          <c:order val="0"/>
          <c:tx>
            <c:v>SS 2 in.</c:v>
          </c:tx>
          <c:spPr>
            <a:ln w="38100"/>
          </c:spPr>
          <c:marker>
            <c:symbol val="none"/>
          </c:marker>
          <c:cat>
            <c:numRef>
              <c:f>'Water Levels'!$A$6:$A$192</c:f>
              <c:numCache>
                <c:formatCode>m/d/yyyy</c:formatCode>
                <c:ptCount val="187"/>
                <c:pt idx="0">
                  <c:v>41698</c:v>
                </c:pt>
                <c:pt idx="1">
                  <c:v>41699</c:v>
                </c:pt>
                <c:pt idx="2">
                  <c:v>41700</c:v>
                </c:pt>
                <c:pt idx="3">
                  <c:v>41701</c:v>
                </c:pt>
                <c:pt idx="4">
                  <c:v>41702</c:v>
                </c:pt>
                <c:pt idx="5">
                  <c:v>41703</c:v>
                </c:pt>
                <c:pt idx="6">
                  <c:v>41704</c:v>
                </c:pt>
                <c:pt idx="7">
                  <c:v>41705</c:v>
                </c:pt>
                <c:pt idx="8">
                  <c:v>41706</c:v>
                </c:pt>
                <c:pt idx="9">
                  <c:v>41707</c:v>
                </c:pt>
                <c:pt idx="10">
                  <c:v>41708</c:v>
                </c:pt>
                <c:pt idx="11">
                  <c:v>41709</c:v>
                </c:pt>
                <c:pt idx="12">
                  <c:v>41710</c:v>
                </c:pt>
                <c:pt idx="13">
                  <c:v>41711</c:v>
                </c:pt>
                <c:pt idx="14">
                  <c:v>41712</c:v>
                </c:pt>
                <c:pt idx="15">
                  <c:v>41713</c:v>
                </c:pt>
                <c:pt idx="16">
                  <c:v>41714</c:v>
                </c:pt>
                <c:pt idx="17">
                  <c:v>41715</c:v>
                </c:pt>
                <c:pt idx="18">
                  <c:v>41716</c:v>
                </c:pt>
                <c:pt idx="19">
                  <c:v>41717</c:v>
                </c:pt>
                <c:pt idx="20">
                  <c:v>41718</c:v>
                </c:pt>
                <c:pt idx="21">
                  <c:v>41719</c:v>
                </c:pt>
                <c:pt idx="22">
                  <c:v>41720</c:v>
                </c:pt>
                <c:pt idx="23">
                  <c:v>41721</c:v>
                </c:pt>
                <c:pt idx="24">
                  <c:v>41722</c:v>
                </c:pt>
                <c:pt idx="25">
                  <c:v>41723</c:v>
                </c:pt>
                <c:pt idx="26">
                  <c:v>41724</c:v>
                </c:pt>
                <c:pt idx="27">
                  <c:v>41725</c:v>
                </c:pt>
                <c:pt idx="28">
                  <c:v>41726</c:v>
                </c:pt>
                <c:pt idx="29">
                  <c:v>41727</c:v>
                </c:pt>
                <c:pt idx="30">
                  <c:v>41728</c:v>
                </c:pt>
                <c:pt idx="31">
                  <c:v>41729</c:v>
                </c:pt>
                <c:pt idx="32">
                  <c:v>41730</c:v>
                </c:pt>
                <c:pt idx="33">
                  <c:v>41731</c:v>
                </c:pt>
                <c:pt idx="34">
                  <c:v>41732</c:v>
                </c:pt>
                <c:pt idx="35">
                  <c:v>41733</c:v>
                </c:pt>
                <c:pt idx="36">
                  <c:v>41734</c:v>
                </c:pt>
                <c:pt idx="37">
                  <c:v>41735</c:v>
                </c:pt>
                <c:pt idx="38">
                  <c:v>41736</c:v>
                </c:pt>
                <c:pt idx="39">
                  <c:v>41737</c:v>
                </c:pt>
                <c:pt idx="40">
                  <c:v>41738</c:v>
                </c:pt>
                <c:pt idx="41">
                  <c:v>41739</c:v>
                </c:pt>
                <c:pt idx="42">
                  <c:v>41740</c:v>
                </c:pt>
                <c:pt idx="43">
                  <c:v>41741</c:v>
                </c:pt>
                <c:pt idx="44">
                  <c:v>41742</c:v>
                </c:pt>
                <c:pt idx="45">
                  <c:v>41743</c:v>
                </c:pt>
                <c:pt idx="46">
                  <c:v>41744</c:v>
                </c:pt>
                <c:pt idx="47">
                  <c:v>41745</c:v>
                </c:pt>
                <c:pt idx="48">
                  <c:v>41746</c:v>
                </c:pt>
                <c:pt idx="49">
                  <c:v>41747</c:v>
                </c:pt>
                <c:pt idx="50">
                  <c:v>41748</c:v>
                </c:pt>
                <c:pt idx="51">
                  <c:v>41749</c:v>
                </c:pt>
                <c:pt idx="52">
                  <c:v>41750</c:v>
                </c:pt>
                <c:pt idx="53">
                  <c:v>41751</c:v>
                </c:pt>
                <c:pt idx="54">
                  <c:v>41752</c:v>
                </c:pt>
                <c:pt idx="55">
                  <c:v>41753</c:v>
                </c:pt>
                <c:pt idx="56">
                  <c:v>41754</c:v>
                </c:pt>
                <c:pt idx="57">
                  <c:v>41755</c:v>
                </c:pt>
                <c:pt idx="58">
                  <c:v>41756</c:v>
                </c:pt>
                <c:pt idx="59">
                  <c:v>41757</c:v>
                </c:pt>
                <c:pt idx="60">
                  <c:v>41758</c:v>
                </c:pt>
                <c:pt idx="61">
                  <c:v>41759</c:v>
                </c:pt>
                <c:pt idx="62">
                  <c:v>41760</c:v>
                </c:pt>
                <c:pt idx="63">
                  <c:v>41761</c:v>
                </c:pt>
                <c:pt idx="64">
                  <c:v>41762</c:v>
                </c:pt>
                <c:pt idx="65">
                  <c:v>41763</c:v>
                </c:pt>
                <c:pt idx="66">
                  <c:v>41764</c:v>
                </c:pt>
                <c:pt idx="67">
                  <c:v>41765</c:v>
                </c:pt>
                <c:pt idx="68">
                  <c:v>41766</c:v>
                </c:pt>
                <c:pt idx="69">
                  <c:v>41767</c:v>
                </c:pt>
                <c:pt idx="70">
                  <c:v>41768</c:v>
                </c:pt>
                <c:pt idx="71">
                  <c:v>41769</c:v>
                </c:pt>
                <c:pt idx="72">
                  <c:v>41770</c:v>
                </c:pt>
                <c:pt idx="73">
                  <c:v>41771</c:v>
                </c:pt>
                <c:pt idx="74">
                  <c:v>41772</c:v>
                </c:pt>
                <c:pt idx="75">
                  <c:v>41773</c:v>
                </c:pt>
                <c:pt idx="76">
                  <c:v>41774</c:v>
                </c:pt>
                <c:pt idx="77">
                  <c:v>41775</c:v>
                </c:pt>
                <c:pt idx="78">
                  <c:v>41776</c:v>
                </c:pt>
                <c:pt idx="79">
                  <c:v>41777</c:v>
                </c:pt>
                <c:pt idx="80">
                  <c:v>41778</c:v>
                </c:pt>
                <c:pt idx="81">
                  <c:v>41779</c:v>
                </c:pt>
                <c:pt idx="82">
                  <c:v>41780</c:v>
                </c:pt>
                <c:pt idx="83">
                  <c:v>41781</c:v>
                </c:pt>
                <c:pt idx="84">
                  <c:v>41782</c:v>
                </c:pt>
                <c:pt idx="85">
                  <c:v>41783</c:v>
                </c:pt>
                <c:pt idx="86">
                  <c:v>41784</c:v>
                </c:pt>
                <c:pt idx="87">
                  <c:v>41785</c:v>
                </c:pt>
                <c:pt idx="88">
                  <c:v>41786</c:v>
                </c:pt>
                <c:pt idx="89">
                  <c:v>41787</c:v>
                </c:pt>
                <c:pt idx="90">
                  <c:v>41788</c:v>
                </c:pt>
                <c:pt idx="91">
                  <c:v>41789</c:v>
                </c:pt>
                <c:pt idx="92">
                  <c:v>41790</c:v>
                </c:pt>
                <c:pt idx="93">
                  <c:v>41791</c:v>
                </c:pt>
                <c:pt idx="94">
                  <c:v>41792</c:v>
                </c:pt>
                <c:pt idx="95">
                  <c:v>41793</c:v>
                </c:pt>
                <c:pt idx="96">
                  <c:v>41794</c:v>
                </c:pt>
                <c:pt idx="97">
                  <c:v>41795</c:v>
                </c:pt>
                <c:pt idx="98">
                  <c:v>41796</c:v>
                </c:pt>
                <c:pt idx="99">
                  <c:v>41797</c:v>
                </c:pt>
                <c:pt idx="100">
                  <c:v>41798</c:v>
                </c:pt>
                <c:pt idx="101">
                  <c:v>41799</c:v>
                </c:pt>
                <c:pt idx="102">
                  <c:v>41800</c:v>
                </c:pt>
                <c:pt idx="103">
                  <c:v>41801</c:v>
                </c:pt>
                <c:pt idx="104">
                  <c:v>41802</c:v>
                </c:pt>
                <c:pt idx="105">
                  <c:v>41803</c:v>
                </c:pt>
                <c:pt idx="106">
                  <c:v>41804</c:v>
                </c:pt>
                <c:pt idx="107">
                  <c:v>41805</c:v>
                </c:pt>
                <c:pt idx="108">
                  <c:v>41806</c:v>
                </c:pt>
                <c:pt idx="109">
                  <c:v>41807</c:v>
                </c:pt>
                <c:pt idx="110">
                  <c:v>41808</c:v>
                </c:pt>
                <c:pt idx="111">
                  <c:v>41809</c:v>
                </c:pt>
                <c:pt idx="112">
                  <c:v>41810</c:v>
                </c:pt>
                <c:pt idx="113">
                  <c:v>41811</c:v>
                </c:pt>
                <c:pt idx="114">
                  <c:v>41812</c:v>
                </c:pt>
                <c:pt idx="115">
                  <c:v>41813</c:v>
                </c:pt>
                <c:pt idx="116">
                  <c:v>41814</c:v>
                </c:pt>
                <c:pt idx="117">
                  <c:v>41815</c:v>
                </c:pt>
                <c:pt idx="118">
                  <c:v>41816</c:v>
                </c:pt>
                <c:pt idx="119">
                  <c:v>41817</c:v>
                </c:pt>
                <c:pt idx="120">
                  <c:v>41818</c:v>
                </c:pt>
                <c:pt idx="121">
                  <c:v>41819</c:v>
                </c:pt>
                <c:pt idx="122">
                  <c:v>41820</c:v>
                </c:pt>
                <c:pt idx="123">
                  <c:v>41821</c:v>
                </c:pt>
                <c:pt idx="124">
                  <c:v>41822</c:v>
                </c:pt>
                <c:pt idx="125">
                  <c:v>41823</c:v>
                </c:pt>
                <c:pt idx="126">
                  <c:v>41824</c:v>
                </c:pt>
                <c:pt idx="127">
                  <c:v>41825</c:v>
                </c:pt>
                <c:pt idx="128">
                  <c:v>41826</c:v>
                </c:pt>
                <c:pt idx="129">
                  <c:v>41827</c:v>
                </c:pt>
                <c:pt idx="130">
                  <c:v>41828</c:v>
                </c:pt>
                <c:pt idx="131">
                  <c:v>41829</c:v>
                </c:pt>
                <c:pt idx="132">
                  <c:v>41830</c:v>
                </c:pt>
                <c:pt idx="133">
                  <c:v>41831</c:v>
                </c:pt>
                <c:pt idx="134">
                  <c:v>41832</c:v>
                </c:pt>
                <c:pt idx="135">
                  <c:v>41833</c:v>
                </c:pt>
                <c:pt idx="136">
                  <c:v>41834</c:v>
                </c:pt>
                <c:pt idx="137">
                  <c:v>41835</c:v>
                </c:pt>
                <c:pt idx="138">
                  <c:v>41836</c:v>
                </c:pt>
                <c:pt idx="139">
                  <c:v>41837</c:v>
                </c:pt>
                <c:pt idx="140">
                  <c:v>41838</c:v>
                </c:pt>
                <c:pt idx="141">
                  <c:v>41839</c:v>
                </c:pt>
                <c:pt idx="142">
                  <c:v>41840</c:v>
                </c:pt>
                <c:pt idx="143">
                  <c:v>41841</c:v>
                </c:pt>
                <c:pt idx="144">
                  <c:v>41842</c:v>
                </c:pt>
                <c:pt idx="145">
                  <c:v>41843</c:v>
                </c:pt>
                <c:pt idx="146">
                  <c:v>41844</c:v>
                </c:pt>
                <c:pt idx="147">
                  <c:v>41845</c:v>
                </c:pt>
                <c:pt idx="148">
                  <c:v>41846</c:v>
                </c:pt>
                <c:pt idx="149">
                  <c:v>41847</c:v>
                </c:pt>
                <c:pt idx="150">
                  <c:v>41848</c:v>
                </c:pt>
                <c:pt idx="151">
                  <c:v>41849</c:v>
                </c:pt>
                <c:pt idx="152">
                  <c:v>41850</c:v>
                </c:pt>
                <c:pt idx="153">
                  <c:v>41851</c:v>
                </c:pt>
                <c:pt idx="154">
                  <c:v>41852</c:v>
                </c:pt>
                <c:pt idx="155">
                  <c:v>41853</c:v>
                </c:pt>
                <c:pt idx="156">
                  <c:v>41854</c:v>
                </c:pt>
                <c:pt idx="157">
                  <c:v>41855</c:v>
                </c:pt>
                <c:pt idx="158">
                  <c:v>41856</c:v>
                </c:pt>
                <c:pt idx="159">
                  <c:v>41857</c:v>
                </c:pt>
                <c:pt idx="160">
                  <c:v>41858</c:v>
                </c:pt>
                <c:pt idx="161">
                  <c:v>41859</c:v>
                </c:pt>
                <c:pt idx="162">
                  <c:v>41860</c:v>
                </c:pt>
                <c:pt idx="163">
                  <c:v>41861</c:v>
                </c:pt>
                <c:pt idx="164">
                  <c:v>41862</c:v>
                </c:pt>
                <c:pt idx="165">
                  <c:v>41863</c:v>
                </c:pt>
                <c:pt idx="166">
                  <c:v>41864</c:v>
                </c:pt>
                <c:pt idx="167">
                  <c:v>41865</c:v>
                </c:pt>
                <c:pt idx="168">
                  <c:v>41866</c:v>
                </c:pt>
                <c:pt idx="169">
                  <c:v>41867</c:v>
                </c:pt>
                <c:pt idx="170">
                  <c:v>41868</c:v>
                </c:pt>
                <c:pt idx="171">
                  <c:v>41869</c:v>
                </c:pt>
                <c:pt idx="172">
                  <c:v>41870</c:v>
                </c:pt>
                <c:pt idx="173">
                  <c:v>41871</c:v>
                </c:pt>
                <c:pt idx="174">
                  <c:v>41872</c:v>
                </c:pt>
                <c:pt idx="175">
                  <c:v>41873</c:v>
                </c:pt>
                <c:pt idx="176">
                  <c:v>41874</c:v>
                </c:pt>
                <c:pt idx="177">
                  <c:v>41875</c:v>
                </c:pt>
                <c:pt idx="178">
                  <c:v>41876</c:v>
                </c:pt>
                <c:pt idx="179">
                  <c:v>41877</c:v>
                </c:pt>
                <c:pt idx="180">
                  <c:v>41878</c:v>
                </c:pt>
                <c:pt idx="181">
                  <c:v>41879</c:v>
                </c:pt>
                <c:pt idx="182">
                  <c:v>41880</c:v>
                </c:pt>
                <c:pt idx="183">
                  <c:v>41881</c:v>
                </c:pt>
                <c:pt idx="184">
                  <c:v>41882</c:v>
                </c:pt>
                <c:pt idx="185">
                  <c:v>41883</c:v>
                </c:pt>
                <c:pt idx="186">
                  <c:v>41884</c:v>
                </c:pt>
              </c:numCache>
            </c:numRef>
          </c:cat>
          <c:val>
            <c:numRef>
              <c:f>'Water Levels'!$O$6:$O$192</c:f>
              <c:numCache>
                <c:formatCode>0.00</c:formatCode>
                <c:ptCount val="187"/>
                <c:pt idx="0">
                  <c:v>117.88387033142823</c:v>
                </c:pt>
                <c:pt idx="1">
                  <c:v>117.88074341000004</c:v>
                </c:pt>
                <c:pt idx="2">
                  <c:v>117.88102408000022</c:v>
                </c:pt>
                <c:pt idx="3">
                  <c:v>117.8751823974995</c:v>
                </c:pt>
                <c:pt idx="4">
                  <c:v>117.87554942749964</c:v>
                </c:pt>
                <c:pt idx="5">
                  <c:v>117.87766937500002</c:v>
                </c:pt>
                <c:pt idx="6">
                  <c:v>117.88117997250001</c:v>
                </c:pt>
                <c:pt idx="7">
                  <c:v>117.88442990250003</c:v>
                </c:pt>
                <c:pt idx="8">
                  <c:v>117.88245251249947</c:v>
                </c:pt>
                <c:pt idx="9">
                  <c:v>117.87880983499973</c:v>
                </c:pt>
                <c:pt idx="10">
                  <c:v>117.88543193249936</c:v>
                </c:pt>
                <c:pt idx="11">
                  <c:v>117.89462101750001</c:v>
                </c:pt>
                <c:pt idx="12">
                  <c:v>117.88683940999998</c:v>
                </c:pt>
                <c:pt idx="13">
                  <c:v>117.8775760299998</c:v>
                </c:pt>
                <c:pt idx="14">
                  <c:v>117.87910574500002</c:v>
                </c:pt>
                <c:pt idx="15">
                  <c:v>117.88215311000005</c:v>
                </c:pt>
                <c:pt idx="16">
                  <c:v>117.89072814999987</c:v>
                </c:pt>
                <c:pt idx="17">
                  <c:v>117.88672003000001</c:v>
                </c:pt>
                <c:pt idx="18">
                  <c:v>117.88497981249965</c:v>
                </c:pt>
                <c:pt idx="19">
                  <c:v>117.87796846000002</c:v>
                </c:pt>
                <c:pt idx="20">
                  <c:v>117.87298212249934</c:v>
                </c:pt>
                <c:pt idx="21">
                  <c:v>117.87698738499969</c:v>
                </c:pt>
                <c:pt idx="22">
                  <c:v>117.87530209499963</c:v>
                </c:pt>
                <c:pt idx="23">
                  <c:v>117.86775766000002</c:v>
                </c:pt>
                <c:pt idx="24">
                  <c:v>117.87076978249964</c:v>
                </c:pt>
                <c:pt idx="25">
                  <c:v>117.86917656750005</c:v>
                </c:pt>
                <c:pt idx="26">
                  <c:v>117.86816660000009</c:v>
                </c:pt>
                <c:pt idx="27">
                  <c:v>117.87911368250006</c:v>
                </c:pt>
                <c:pt idx="28">
                  <c:v>117.86930655199983</c:v>
                </c:pt>
                <c:pt idx="29">
                  <c:v>117.85458490249974</c:v>
                </c:pt>
                <c:pt idx="30">
                  <c:v>117.84840635249955</c:v>
                </c:pt>
                <c:pt idx="31">
                  <c:v>117.85180645999995</c:v>
                </c:pt>
                <c:pt idx="32">
                  <c:v>117.85418643999998</c:v>
                </c:pt>
                <c:pt idx="33">
                  <c:v>117.85728873249964</c:v>
                </c:pt>
                <c:pt idx="34">
                  <c:v>117.8626132075</c:v>
                </c:pt>
                <c:pt idx="35">
                  <c:v>117.86096474750002</c:v>
                </c:pt>
                <c:pt idx="36">
                  <c:v>117.8539664124997</c:v>
                </c:pt>
                <c:pt idx="37">
                  <c:v>117.85862953500009</c:v>
                </c:pt>
                <c:pt idx="38">
                  <c:v>117.86731125500006</c:v>
                </c:pt>
                <c:pt idx="39">
                  <c:v>117.86367492750001</c:v>
                </c:pt>
                <c:pt idx="40">
                  <c:v>117.85536404749969</c:v>
                </c:pt>
                <c:pt idx="41">
                  <c:v>117.85694900749967</c:v>
                </c:pt>
                <c:pt idx="42">
                  <c:v>117.8572563474998</c:v>
                </c:pt>
                <c:pt idx="43">
                  <c:v>117.86062883249961</c:v>
                </c:pt>
                <c:pt idx="44">
                  <c:v>117.86705566750021</c:v>
                </c:pt>
                <c:pt idx="45">
                  <c:v>117.8693550024996</c:v>
                </c:pt>
                <c:pt idx="46">
                  <c:v>117.8592607250002</c:v>
                </c:pt>
                <c:pt idx="47">
                  <c:v>117.85659880499966</c:v>
                </c:pt>
                <c:pt idx="48">
                  <c:v>117.8553945274997</c:v>
                </c:pt>
                <c:pt idx="49">
                  <c:v>117.85800564749974</c:v>
                </c:pt>
                <c:pt idx="50">
                  <c:v>117.86069138000002</c:v>
                </c:pt>
                <c:pt idx="51">
                  <c:v>117.86242143749971</c:v>
                </c:pt>
                <c:pt idx="52">
                  <c:v>117.86808785999966</c:v>
                </c:pt>
                <c:pt idx="53">
                  <c:v>117.87147209249939</c:v>
                </c:pt>
                <c:pt idx="54">
                  <c:v>117.86859046249975</c:v>
                </c:pt>
                <c:pt idx="55">
                  <c:v>117.87284400999974</c:v>
                </c:pt>
                <c:pt idx="56">
                  <c:v>117.8733529591577</c:v>
                </c:pt>
                <c:pt idx="57">
                  <c:v>117.8805398924997</c:v>
                </c:pt>
                <c:pt idx="58">
                  <c:v>117.88380633249952</c:v>
                </c:pt>
                <c:pt idx="59">
                  <c:v>117.88723723749968</c:v>
                </c:pt>
                <c:pt idx="60">
                  <c:v>117.88546749249976</c:v>
                </c:pt>
                <c:pt idx="61">
                  <c:v>117.87875268500001</c:v>
                </c:pt>
                <c:pt idx="62">
                  <c:v>117.87817546999995</c:v>
                </c:pt>
                <c:pt idx="63">
                  <c:v>117.88214072749967</c:v>
                </c:pt>
                <c:pt idx="64">
                  <c:v>117.88335103749968</c:v>
                </c:pt>
                <c:pt idx="65">
                  <c:v>117.885208095</c:v>
                </c:pt>
                <c:pt idx="66">
                  <c:v>117.89003822249968</c:v>
                </c:pt>
                <c:pt idx="67">
                  <c:v>117.89137108749964</c:v>
                </c:pt>
                <c:pt idx="68">
                  <c:v>117.88784683749955</c:v>
                </c:pt>
                <c:pt idx="69">
                  <c:v>117.88708248799998</c:v>
                </c:pt>
                <c:pt idx="70">
                  <c:v>117.8893086074996</c:v>
                </c:pt>
                <c:pt idx="71">
                  <c:v>117.88888664999998</c:v>
                </c:pt>
                <c:pt idx="72">
                  <c:v>117.88778174999985</c:v>
                </c:pt>
                <c:pt idx="73">
                  <c:v>117.88671717249942</c:v>
                </c:pt>
                <c:pt idx="74">
                  <c:v>117.88548241499967</c:v>
                </c:pt>
                <c:pt idx="75">
                  <c:v>117.88785668000027</c:v>
                </c:pt>
                <c:pt idx="76">
                  <c:v>117.88379934749973</c:v>
                </c:pt>
                <c:pt idx="77">
                  <c:v>117.88581166249966</c:v>
                </c:pt>
                <c:pt idx="78">
                  <c:v>117.88474359249975</c:v>
                </c:pt>
                <c:pt idx="79">
                  <c:v>117.88532652249955</c:v>
                </c:pt>
                <c:pt idx="80">
                  <c:v>117.88840436749967</c:v>
                </c:pt>
                <c:pt idx="81">
                  <c:v>117.89069513</c:v>
                </c:pt>
                <c:pt idx="82">
                  <c:v>117.89183082749963</c:v>
                </c:pt>
                <c:pt idx="83">
                  <c:v>117.89152634499999</c:v>
                </c:pt>
                <c:pt idx="84">
                  <c:v>117.87509439011238</c:v>
                </c:pt>
                <c:pt idx="85">
                  <c:v>117.87180016999982</c:v>
                </c:pt>
                <c:pt idx="86">
                  <c:v>117.87094736500001</c:v>
                </c:pt>
                <c:pt idx="87">
                  <c:v>117.86991041</c:v>
                </c:pt>
                <c:pt idx="88">
                  <c:v>117.87234912749945</c:v>
                </c:pt>
                <c:pt idx="89">
                  <c:v>117.87347085499958</c:v>
                </c:pt>
                <c:pt idx="90">
                  <c:v>117.86160903500021</c:v>
                </c:pt>
                <c:pt idx="91">
                  <c:v>117.85944241499971</c:v>
                </c:pt>
                <c:pt idx="92">
                  <c:v>117.85780475</c:v>
                </c:pt>
                <c:pt idx="93">
                  <c:v>117.85686748999997</c:v>
                </c:pt>
                <c:pt idx="94">
                  <c:v>117.85592641999995</c:v>
                </c:pt>
                <c:pt idx="95">
                  <c:v>117.85761583749967</c:v>
                </c:pt>
                <c:pt idx="96">
                  <c:v>117.86259645999998</c:v>
                </c:pt>
                <c:pt idx="97">
                  <c:v>117.86089402500002</c:v>
                </c:pt>
                <c:pt idx="98">
                  <c:v>117.86414187621048</c:v>
                </c:pt>
                <c:pt idx="99">
                  <c:v>117.86989546750004</c:v>
                </c:pt>
                <c:pt idx="100">
                  <c:v>117.86884041499972</c:v>
                </c:pt>
                <c:pt idx="101">
                  <c:v>117.87281551499964</c:v>
                </c:pt>
                <c:pt idx="102">
                  <c:v>117.88526470999994</c:v>
                </c:pt>
                <c:pt idx="103">
                  <c:v>117.88631404750005</c:v>
                </c:pt>
                <c:pt idx="104">
                  <c:v>117.88565110749971</c:v>
                </c:pt>
                <c:pt idx="105">
                  <c:v>117.88666901250001</c:v>
                </c:pt>
                <c:pt idx="106">
                  <c:v>117.88795139499985</c:v>
                </c:pt>
                <c:pt idx="107">
                  <c:v>117.8894852374997</c:v>
                </c:pt>
                <c:pt idx="108">
                  <c:v>117.88932489999998</c:v>
                </c:pt>
                <c:pt idx="109">
                  <c:v>117.89224812249965</c:v>
                </c:pt>
                <c:pt idx="110">
                  <c:v>117.89401342249998</c:v>
                </c:pt>
                <c:pt idx="111">
                  <c:v>117.89453285249958</c:v>
                </c:pt>
                <c:pt idx="112">
                  <c:v>117.89455476000028</c:v>
                </c:pt>
                <c:pt idx="113">
                  <c:v>117.90506688750003</c:v>
                </c:pt>
                <c:pt idx="114">
                  <c:v>117.90552154749976</c:v>
                </c:pt>
                <c:pt idx="115">
                  <c:v>117.90381530250008</c:v>
                </c:pt>
                <c:pt idx="116">
                  <c:v>117.90260499249995</c:v>
                </c:pt>
                <c:pt idx="117">
                  <c:v>117.89948904750008</c:v>
                </c:pt>
                <c:pt idx="118">
                  <c:v>117.90104670250001</c:v>
                </c:pt>
                <c:pt idx="119">
                  <c:v>117.90034058249972</c:v>
                </c:pt>
                <c:pt idx="120">
                  <c:v>117.89873562000007</c:v>
                </c:pt>
                <c:pt idx="121">
                  <c:v>117.9002472375</c:v>
                </c:pt>
                <c:pt idx="122">
                  <c:v>117.90618131249968</c:v>
                </c:pt>
                <c:pt idx="123">
                  <c:v>117.90749353999993</c:v>
                </c:pt>
                <c:pt idx="124">
                  <c:v>117.90532120499998</c:v>
                </c:pt>
                <c:pt idx="125">
                  <c:v>117.91308251249973</c:v>
                </c:pt>
                <c:pt idx="126">
                  <c:v>117.9119014124998</c:v>
                </c:pt>
                <c:pt idx="127">
                  <c:v>117.91690426000031</c:v>
                </c:pt>
                <c:pt idx="128">
                  <c:v>117.92186932500024</c:v>
                </c:pt>
                <c:pt idx="129">
                  <c:v>117.92296850999998</c:v>
                </c:pt>
                <c:pt idx="130">
                  <c:v>117.9219775924996</c:v>
                </c:pt>
                <c:pt idx="131">
                  <c:v>117.92068981249967</c:v>
                </c:pt>
                <c:pt idx="132">
                  <c:v>117.9310165200002</c:v>
                </c:pt>
                <c:pt idx="133">
                  <c:v>117.93125496249996</c:v>
                </c:pt>
                <c:pt idx="134">
                  <c:v>117.9340629325</c:v>
                </c:pt>
                <c:pt idx="135">
                  <c:v>117.94820567250002</c:v>
                </c:pt>
                <c:pt idx="136">
                  <c:v>117.95102919999999</c:v>
                </c:pt>
                <c:pt idx="137">
                  <c:v>117.95017036249966</c:v>
                </c:pt>
                <c:pt idx="138">
                  <c:v>117.95017322000002</c:v>
                </c:pt>
                <c:pt idx="139">
                  <c:v>117.95094633249968</c:v>
                </c:pt>
                <c:pt idx="140">
                  <c:v>117.94572464421087</c:v>
                </c:pt>
                <c:pt idx="141">
                  <c:v>117.95567404499994</c:v>
                </c:pt>
                <c:pt idx="142">
                  <c:v>117.95620045999999</c:v>
                </c:pt>
                <c:pt idx="143">
                  <c:v>117.95660431999997</c:v>
                </c:pt>
                <c:pt idx="144">
                  <c:v>117.95833628249962</c:v>
                </c:pt>
                <c:pt idx="145">
                  <c:v>117.96029081250001</c:v>
                </c:pt>
                <c:pt idx="146">
                  <c:v>117.96175988499999</c:v>
                </c:pt>
                <c:pt idx="147">
                  <c:v>117.96288161249961</c:v>
                </c:pt>
                <c:pt idx="148">
                  <c:v>117.96438688000002</c:v>
                </c:pt>
                <c:pt idx="149">
                  <c:v>117.96604994500034</c:v>
                </c:pt>
                <c:pt idx="150">
                  <c:v>117.96373664000006</c:v>
                </c:pt>
                <c:pt idx="151">
                  <c:v>117.96335691000003</c:v>
                </c:pt>
                <c:pt idx="152">
                  <c:v>117.96585944499999</c:v>
                </c:pt>
                <c:pt idx="153">
                  <c:v>117.96722088500042</c:v>
                </c:pt>
                <c:pt idx="154">
                  <c:v>117.96882902249995</c:v>
                </c:pt>
                <c:pt idx="155">
                  <c:v>117.96849374250006</c:v>
                </c:pt>
                <c:pt idx="156">
                  <c:v>117.96894459249975</c:v>
                </c:pt>
                <c:pt idx="157">
                  <c:v>117.97214890610518</c:v>
                </c:pt>
                <c:pt idx="158">
                  <c:v>117.97480722999998</c:v>
                </c:pt>
                <c:pt idx="159">
                  <c:v>117.97304101367064</c:v>
                </c:pt>
                <c:pt idx="160">
                  <c:v>117.97030285749952</c:v>
                </c:pt>
                <c:pt idx="161">
                  <c:v>117.97011997749998</c:v>
                </c:pt>
                <c:pt idx="162">
                  <c:v>117.96950942500028</c:v>
                </c:pt>
                <c:pt idx="163">
                  <c:v>117.97020157500003</c:v>
                </c:pt>
                <c:pt idx="164">
                  <c:v>117.97242280499974</c:v>
                </c:pt>
                <c:pt idx="165">
                  <c:v>117.97128329750002</c:v>
                </c:pt>
                <c:pt idx="166">
                  <c:v>117.96890331750004</c:v>
                </c:pt>
                <c:pt idx="167">
                  <c:v>117.972151025</c:v>
                </c:pt>
                <c:pt idx="168">
                  <c:v>117.97389981500001</c:v>
                </c:pt>
                <c:pt idx="169">
                  <c:v>117.97564035000001</c:v>
                </c:pt>
                <c:pt idx="170">
                  <c:v>117.97680970250001</c:v>
                </c:pt>
                <c:pt idx="171">
                  <c:v>117.97778506249966</c:v>
                </c:pt>
                <c:pt idx="172">
                  <c:v>117.9773697724998</c:v>
                </c:pt>
                <c:pt idx="173">
                  <c:v>117.97361851000001</c:v>
                </c:pt>
                <c:pt idx="174">
                  <c:v>117.973196235</c:v>
                </c:pt>
                <c:pt idx="175">
                  <c:v>117.9764356875</c:v>
                </c:pt>
                <c:pt idx="176">
                  <c:v>117.97946177999998</c:v>
                </c:pt>
                <c:pt idx="177">
                  <c:v>117.97954877500005</c:v>
                </c:pt>
                <c:pt idx="178">
                  <c:v>117.97794381249967</c:v>
                </c:pt>
                <c:pt idx="179">
                  <c:v>117.97661158250008</c:v>
                </c:pt>
                <c:pt idx="180">
                  <c:v>117.97858167000008</c:v>
                </c:pt>
                <c:pt idx="181">
                  <c:v>117.98161093750002</c:v>
                </c:pt>
                <c:pt idx="182">
                  <c:v>117.98104705749967</c:v>
                </c:pt>
                <c:pt idx="183">
                  <c:v>117.97900267499995</c:v>
                </c:pt>
                <c:pt idx="184">
                  <c:v>117.98100260750006</c:v>
                </c:pt>
                <c:pt idx="185">
                  <c:v>117.98172587249972</c:v>
                </c:pt>
                <c:pt idx="186">
                  <c:v>117.98072581395334</c:v>
                </c:pt>
              </c:numCache>
            </c:numRef>
          </c:val>
        </c:ser>
        <c:ser>
          <c:idx val="1"/>
          <c:order val="1"/>
          <c:tx>
            <c:v>VFW</c:v>
          </c:tx>
          <c:spPr>
            <a:ln w="38100"/>
          </c:spPr>
          <c:marker>
            <c:symbol val="none"/>
          </c:marker>
          <c:val>
            <c:numRef>
              <c:f>'Water Levels'!$Q$6:$Q$192</c:f>
              <c:numCache>
                <c:formatCode>0.00</c:formatCode>
                <c:ptCount val="187"/>
                <c:pt idx="0">
                  <c:v>117.48047598600002</c:v>
                </c:pt>
                <c:pt idx="1">
                  <c:v>117.47453390999999</c:v>
                </c:pt>
                <c:pt idx="2">
                  <c:v>117.47278511999967</c:v>
                </c:pt>
                <c:pt idx="3">
                  <c:v>117.47545180249962</c:v>
                </c:pt>
                <c:pt idx="4">
                  <c:v>117.46485428749997</c:v>
                </c:pt>
                <c:pt idx="5">
                  <c:v>117.47471488499998</c:v>
                </c:pt>
                <c:pt idx="6">
                  <c:v>117.47765239500002</c:v>
                </c:pt>
                <c:pt idx="7">
                  <c:v>117.48291622750006</c:v>
                </c:pt>
                <c:pt idx="8">
                  <c:v>117.48354836999998</c:v>
                </c:pt>
                <c:pt idx="9">
                  <c:v>117.47223330500006</c:v>
                </c:pt>
                <c:pt idx="10">
                  <c:v>117.47532162750001</c:v>
                </c:pt>
                <c:pt idx="11">
                  <c:v>117.4874714</c:v>
                </c:pt>
                <c:pt idx="12">
                  <c:v>117.49449386500034</c:v>
                </c:pt>
                <c:pt idx="13">
                  <c:v>117.46554453249971</c:v>
                </c:pt>
                <c:pt idx="14">
                  <c:v>117.46668975500025</c:v>
                </c:pt>
                <c:pt idx="15">
                  <c:v>117.47116142499999</c:v>
                </c:pt>
                <c:pt idx="16">
                  <c:v>117.48501680749968</c:v>
                </c:pt>
                <c:pt idx="17">
                  <c:v>117.48168591499994</c:v>
                </c:pt>
                <c:pt idx="18">
                  <c:v>117.47660972500026</c:v>
                </c:pt>
                <c:pt idx="19">
                  <c:v>117.47375508249964</c:v>
                </c:pt>
                <c:pt idx="20">
                  <c:v>117.45813408250004</c:v>
                </c:pt>
                <c:pt idx="21">
                  <c:v>117.46475713249973</c:v>
                </c:pt>
                <c:pt idx="22">
                  <c:v>117.47134525749971</c:v>
                </c:pt>
                <c:pt idx="23">
                  <c:v>117.46028863749979</c:v>
                </c:pt>
                <c:pt idx="24">
                  <c:v>117.45486034000002</c:v>
                </c:pt>
                <c:pt idx="25">
                  <c:v>117.46433168249995</c:v>
                </c:pt>
                <c:pt idx="26">
                  <c:v>117.45301344250002</c:v>
                </c:pt>
                <c:pt idx="27">
                  <c:v>117.46579948499999</c:v>
                </c:pt>
                <c:pt idx="28">
                  <c:v>117.49301977600012</c:v>
                </c:pt>
                <c:pt idx="29">
                  <c:v>117.51012153250001</c:v>
                </c:pt>
                <c:pt idx="30">
                  <c:v>117.48803781999968</c:v>
                </c:pt>
                <c:pt idx="31">
                  <c:v>117.49359946749999</c:v>
                </c:pt>
                <c:pt idx="32">
                  <c:v>117.50544475749973</c:v>
                </c:pt>
                <c:pt idx="33">
                  <c:v>117.50610674500012</c:v>
                </c:pt>
                <c:pt idx="34">
                  <c:v>117.50891471500002</c:v>
                </c:pt>
                <c:pt idx="35">
                  <c:v>117.52091716749966</c:v>
                </c:pt>
                <c:pt idx="36">
                  <c:v>117.49823591999997</c:v>
                </c:pt>
                <c:pt idx="37">
                  <c:v>117.495177125</c:v>
                </c:pt>
                <c:pt idx="38">
                  <c:v>117.52081810749958</c:v>
                </c:pt>
                <c:pt idx="39">
                  <c:v>117.5178802800002</c:v>
                </c:pt>
                <c:pt idx="40">
                  <c:v>117.50714242999996</c:v>
                </c:pt>
                <c:pt idx="41">
                  <c:v>117.50011234499998</c:v>
                </c:pt>
                <c:pt idx="42">
                  <c:v>117.50725831750005</c:v>
                </c:pt>
                <c:pt idx="43">
                  <c:v>117.50647631499957</c:v>
                </c:pt>
                <c:pt idx="44">
                  <c:v>117.5131501650002</c:v>
                </c:pt>
                <c:pt idx="45">
                  <c:v>117.52858987249958</c:v>
                </c:pt>
                <c:pt idx="46">
                  <c:v>117.51657376749998</c:v>
                </c:pt>
                <c:pt idx="47">
                  <c:v>117.49673351</c:v>
                </c:pt>
                <c:pt idx="48">
                  <c:v>117.50352959749998</c:v>
                </c:pt>
                <c:pt idx="49">
                  <c:v>117.50467767750004</c:v>
                </c:pt>
                <c:pt idx="50">
                  <c:v>117.50973799249958</c:v>
                </c:pt>
                <c:pt idx="51">
                  <c:v>117.51060667250002</c:v>
                </c:pt>
                <c:pt idx="52">
                  <c:v>117.51347909500006</c:v>
                </c:pt>
                <c:pt idx="53">
                  <c:v>117.52273739499965</c:v>
                </c:pt>
                <c:pt idx="54">
                  <c:v>117.5161445075</c:v>
                </c:pt>
                <c:pt idx="55">
                  <c:v>117.51360958749997</c:v>
                </c:pt>
                <c:pt idx="56">
                  <c:v>117.49728881750001</c:v>
                </c:pt>
                <c:pt idx="57">
                  <c:v>117.46037468000021</c:v>
                </c:pt>
                <c:pt idx="58">
                  <c:v>117.46097729499998</c:v>
                </c:pt>
                <c:pt idx="59">
                  <c:v>117.47053118749963</c:v>
                </c:pt>
                <c:pt idx="60">
                  <c:v>117.48076643500006</c:v>
                </c:pt>
                <c:pt idx="61">
                  <c:v>117.47614617499977</c:v>
                </c:pt>
                <c:pt idx="62">
                  <c:v>117.46330679250005</c:v>
                </c:pt>
                <c:pt idx="63">
                  <c:v>117.4698685650002</c:v>
                </c:pt>
                <c:pt idx="64">
                  <c:v>117.47780289000001</c:v>
                </c:pt>
                <c:pt idx="65">
                  <c:v>117.47436976249998</c:v>
                </c:pt>
                <c:pt idx="66">
                  <c:v>117.47951897750001</c:v>
                </c:pt>
                <c:pt idx="67">
                  <c:v>117.48475201249965</c:v>
                </c:pt>
                <c:pt idx="68">
                  <c:v>117.48035844750001</c:v>
                </c:pt>
                <c:pt idx="69">
                  <c:v>117.47273241499968</c:v>
                </c:pt>
                <c:pt idx="70">
                  <c:v>117.47599218749961</c:v>
                </c:pt>
                <c:pt idx="71">
                  <c:v>117.47590931999979</c:v>
                </c:pt>
                <c:pt idx="72">
                  <c:v>117.47280956750001</c:v>
                </c:pt>
                <c:pt idx="73">
                  <c:v>117.47145733500001</c:v>
                </c:pt>
                <c:pt idx="74">
                  <c:v>117.47085090999998</c:v>
                </c:pt>
                <c:pt idx="75">
                  <c:v>117.4702981424997</c:v>
                </c:pt>
                <c:pt idx="76">
                  <c:v>117.46791117750003</c:v>
                </c:pt>
                <c:pt idx="77">
                  <c:v>117.46991333250004</c:v>
                </c:pt>
                <c:pt idx="78">
                  <c:v>117.47198406750003</c:v>
                </c:pt>
                <c:pt idx="79">
                  <c:v>117.47074772249958</c:v>
                </c:pt>
                <c:pt idx="80">
                  <c:v>117.4692195950004</c:v>
                </c:pt>
                <c:pt idx="81">
                  <c:v>117.47646716749964</c:v>
                </c:pt>
                <c:pt idx="82">
                  <c:v>117.47861822999997</c:v>
                </c:pt>
                <c:pt idx="83">
                  <c:v>117.47760699250003</c:v>
                </c:pt>
                <c:pt idx="84">
                  <c:v>117.46358460500034</c:v>
                </c:pt>
                <c:pt idx="85">
                  <c:v>117.45044391500002</c:v>
                </c:pt>
                <c:pt idx="86">
                  <c:v>117.44883799999998</c:v>
                </c:pt>
                <c:pt idx="87">
                  <c:v>117.44637324749998</c:v>
                </c:pt>
                <c:pt idx="88">
                  <c:v>117.44542455750003</c:v>
                </c:pt>
                <c:pt idx="89">
                  <c:v>117.44729463249999</c:v>
                </c:pt>
                <c:pt idx="90">
                  <c:v>117.44636626250002</c:v>
                </c:pt>
                <c:pt idx="91">
                  <c:v>117.44192602500044</c:v>
                </c:pt>
                <c:pt idx="92">
                  <c:v>117.43700382249995</c:v>
                </c:pt>
                <c:pt idx="93">
                  <c:v>117.43603798750003</c:v>
                </c:pt>
                <c:pt idx="94">
                  <c:v>117.43520677250001</c:v>
                </c:pt>
                <c:pt idx="95">
                  <c:v>117.43412092250018</c:v>
                </c:pt>
                <c:pt idx="96">
                  <c:v>117.44232607500012</c:v>
                </c:pt>
                <c:pt idx="97">
                  <c:v>117.44637673999998</c:v>
                </c:pt>
                <c:pt idx="98">
                  <c:v>117.44681832250004</c:v>
                </c:pt>
                <c:pt idx="99">
                  <c:v>117.45851339500021</c:v>
                </c:pt>
                <c:pt idx="100">
                  <c:v>117.46005009499996</c:v>
                </c:pt>
                <c:pt idx="101">
                  <c:v>117.46391438750021</c:v>
                </c:pt>
                <c:pt idx="102">
                  <c:v>117.47302854250005</c:v>
                </c:pt>
                <c:pt idx="103">
                  <c:v>117.47693885249947</c:v>
                </c:pt>
                <c:pt idx="104">
                  <c:v>117.47694805999977</c:v>
                </c:pt>
                <c:pt idx="105">
                  <c:v>117.47932962750006</c:v>
                </c:pt>
                <c:pt idx="106">
                  <c:v>117.47508369999998</c:v>
                </c:pt>
                <c:pt idx="107">
                  <c:v>117.47997891499973</c:v>
                </c:pt>
                <c:pt idx="108">
                  <c:v>117.47577553249937</c:v>
                </c:pt>
                <c:pt idx="109">
                  <c:v>117.47882956500023</c:v>
                </c:pt>
                <c:pt idx="110">
                  <c:v>117.48091903250004</c:v>
                </c:pt>
                <c:pt idx="111">
                  <c:v>117.48060185000001</c:v>
                </c:pt>
                <c:pt idx="112">
                  <c:v>117.48020880505261</c:v>
                </c:pt>
                <c:pt idx="113">
                  <c:v>117.48290150249964</c:v>
                </c:pt>
                <c:pt idx="114">
                  <c:v>117.48401656249995</c:v>
                </c:pt>
                <c:pt idx="115">
                  <c:v>117.4807539324997</c:v>
                </c:pt>
                <c:pt idx="116">
                  <c:v>117.47627210249958</c:v>
                </c:pt>
                <c:pt idx="117">
                  <c:v>117.46780310750002</c:v>
                </c:pt>
                <c:pt idx="118">
                  <c:v>117.46687823000001</c:v>
                </c:pt>
                <c:pt idx="119">
                  <c:v>117.46863813249955</c:v>
                </c:pt>
                <c:pt idx="120">
                  <c:v>117.46642896750002</c:v>
                </c:pt>
                <c:pt idx="121">
                  <c:v>117.46249260249967</c:v>
                </c:pt>
                <c:pt idx="122">
                  <c:v>117.47450362749998</c:v>
                </c:pt>
                <c:pt idx="123">
                  <c:v>117.48677690749973</c:v>
                </c:pt>
                <c:pt idx="124">
                  <c:v>117.4942150000003</c:v>
                </c:pt>
                <c:pt idx="125">
                  <c:v>117.49057518000002</c:v>
                </c:pt>
                <c:pt idx="126">
                  <c:v>117.4830628124996</c:v>
                </c:pt>
                <c:pt idx="127">
                  <c:v>117.48542152000002</c:v>
                </c:pt>
                <c:pt idx="128">
                  <c:v>117.49536974749998</c:v>
                </c:pt>
                <c:pt idx="129">
                  <c:v>117.49999318250002</c:v>
                </c:pt>
                <c:pt idx="130">
                  <c:v>117.49864666500034</c:v>
                </c:pt>
                <c:pt idx="131">
                  <c:v>117.49625652499999</c:v>
                </c:pt>
                <c:pt idx="132">
                  <c:v>117.49858856249969</c:v>
                </c:pt>
                <c:pt idx="133">
                  <c:v>117.49947851500001</c:v>
                </c:pt>
                <c:pt idx="134">
                  <c:v>117.50110030500009</c:v>
                </c:pt>
                <c:pt idx="135">
                  <c:v>117.50739125000007</c:v>
                </c:pt>
                <c:pt idx="136">
                  <c:v>117.52499601000004</c:v>
                </c:pt>
                <c:pt idx="137">
                  <c:v>117.52557830499964</c:v>
                </c:pt>
                <c:pt idx="138">
                  <c:v>117.52355837000005</c:v>
                </c:pt>
                <c:pt idx="139">
                  <c:v>117.52253284499965</c:v>
                </c:pt>
                <c:pt idx="140">
                  <c:v>117.51835146357891</c:v>
                </c:pt>
                <c:pt idx="141">
                  <c:v>117.52176068499999</c:v>
                </c:pt>
                <c:pt idx="142">
                  <c:v>117.51994807749961</c:v>
                </c:pt>
                <c:pt idx="143">
                  <c:v>117.52020493500009</c:v>
                </c:pt>
                <c:pt idx="144">
                  <c:v>117.5208373949996</c:v>
                </c:pt>
                <c:pt idx="145">
                  <c:v>117.5211221924997</c:v>
                </c:pt>
                <c:pt idx="146">
                  <c:v>117.52510586499976</c:v>
                </c:pt>
                <c:pt idx="147">
                  <c:v>117.52437212249946</c:v>
                </c:pt>
                <c:pt idx="148">
                  <c:v>117.52672162249964</c:v>
                </c:pt>
                <c:pt idx="149">
                  <c:v>117.52726169000026</c:v>
                </c:pt>
                <c:pt idx="150">
                  <c:v>117.52658986</c:v>
                </c:pt>
                <c:pt idx="151">
                  <c:v>117.52036273249965</c:v>
                </c:pt>
                <c:pt idx="152">
                  <c:v>117.51983218999995</c:v>
                </c:pt>
                <c:pt idx="153">
                  <c:v>117.52394825999978</c:v>
                </c:pt>
                <c:pt idx="154">
                  <c:v>117.52631268250005</c:v>
                </c:pt>
                <c:pt idx="155">
                  <c:v>117.52682163499998</c:v>
                </c:pt>
                <c:pt idx="156">
                  <c:v>117.52477629999981</c:v>
                </c:pt>
                <c:pt idx="157" formatCode="General">
                  <c:v>117.53123032207792</c:v>
                </c:pt>
                <c:pt idx="158" formatCode="General">
                  <c:v>117.52620036750001</c:v>
                </c:pt>
                <c:pt idx="159" formatCode="General">
                  <c:v>117.52722843250001</c:v>
                </c:pt>
                <c:pt idx="160" formatCode="General">
                  <c:v>117.52871560249967</c:v>
                </c:pt>
                <c:pt idx="161" formatCode="General">
                  <c:v>117.52896547499995</c:v>
                </c:pt>
                <c:pt idx="162" formatCode="General">
                  <c:v>117.52712587999999</c:v>
                </c:pt>
                <c:pt idx="163" formatCode="General">
                  <c:v>117.52784342999999</c:v>
                </c:pt>
                <c:pt idx="164" formatCode="General">
                  <c:v>117.5309736625</c:v>
                </c:pt>
                <c:pt idx="165" formatCode="General">
                  <c:v>117.53080888000008</c:v>
                </c:pt>
                <c:pt idx="166" formatCode="General">
                  <c:v>117.5249179850002</c:v>
                </c:pt>
                <c:pt idx="167" formatCode="General">
                  <c:v>117.52658327250001</c:v>
                </c:pt>
                <c:pt idx="168" formatCode="General">
                  <c:v>117.53060060000023</c:v>
                </c:pt>
                <c:pt idx="169" formatCode="General">
                  <c:v>117.53336951750001</c:v>
                </c:pt>
                <c:pt idx="170" formatCode="General">
                  <c:v>117.53453950500024</c:v>
                </c:pt>
                <c:pt idx="171" formatCode="General">
                  <c:v>117.53638418000003</c:v>
                </c:pt>
                <c:pt idx="172" formatCode="General">
                  <c:v>117.53487351499979</c:v>
                </c:pt>
                <c:pt idx="173" formatCode="General">
                  <c:v>117.52850383000001</c:v>
                </c:pt>
                <c:pt idx="174" formatCode="General">
                  <c:v>117.52210366500026</c:v>
                </c:pt>
                <c:pt idx="175" formatCode="General">
                  <c:v>117.52690934499998</c:v>
                </c:pt>
                <c:pt idx="176" formatCode="General">
                  <c:v>117.53319489250001</c:v>
                </c:pt>
                <c:pt idx="177" formatCode="General">
                  <c:v>117.53514211999966</c:v>
                </c:pt>
                <c:pt idx="178" formatCode="General">
                  <c:v>117.53173566250003</c:v>
                </c:pt>
                <c:pt idx="179" formatCode="General">
                  <c:v>117.52675916749963</c:v>
                </c:pt>
                <c:pt idx="180" formatCode="General">
                  <c:v>117.52821998499992</c:v>
                </c:pt>
                <c:pt idx="181" formatCode="General">
                  <c:v>117.53342984249979</c:v>
                </c:pt>
                <c:pt idx="182" formatCode="General">
                  <c:v>117.53458236750001</c:v>
                </c:pt>
                <c:pt idx="183" formatCode="General">
                  <c:v>117.52867940750004</c:v>
                </c:pt>
                <c:pt idx="184" formatCode="General">
                  <c:v>117.53003322749979</c:v>
                </c:pt>
                <c:pt idx="185" formatCode="General">
                  <c:v>117.53498082999998</c:v>
                </c:pt>
                <c:pt idx="186" formatCode="General">
                  <c:v>117.53719559454549</c:v>
                </c:pt>
              </c:numCache>
            </c:numRef>
          </c:val>
        </c:ser>
        <c:ser>
          <c:idx val="2"/>
          <c:order val="2"/>
          <c:tx>
            <c:v>DPW</c:v>
          </c:tx>
          <c:spPr>
            <a:ln w="38100"/>
          </c:spPr>
          <c:marker>
            <c:symbol val="none"/>
          </c:marker>
          <c:val>
            <c:numRef>
              <c:f>'Water Levels'!$J$6:$J$192</c:f>
              <c:numCache>
                <c:formatCode>0.00</c:formatCode>
                <c:ptCount val="187"/>
                <c:pt idx="0">
                  <c:v>119.37197226315773</c:v>
                </c:pt>
                <c:pt idx="1">
                  <c:v>119.37768637749987</c:v>
                </c:pt>
                <c:pt idx="2">
                  <c:v>119.37743967999998</c:v>
                </c:pt>
                <c:pt idx="3">
                  <c:v>119.68934786999966</c:v>
                </c:pt>
                <c:pt idx="4">
                  <c:v>119.62920130500007</c:v>
                </c:pt>
                <c:pt idx="5">
                  <c:v>119.56238311249948</c:v>
                </c:pt>
                <c:pt idx="6">
                  <c:v>119.52160531749971</c:v>
                </c:pt>
                <c:pt idx="7">
                  <c:v>119.4872407050003</c:v>
                </c:pt>
                <c:pt idx="8">
                  <c:v>119.48268013499975</c:v>
                </c:pt>
                <c:pt idx="9">
                  <c:v>119.50049760000006</c:v>
                </c:pt>
                <c:pt idx="10">
                  <c:v>119.45989665249962</c:v>
                </c:pt>
                <c:pt idx="11">
                  <c:v>119.38954309750004</c:v>
                </c:pt>
                <c:pt idx="12">
                  <c:v>119.38112712499995</c:v>
                </c:pt>
                <c:pt idx="13">
                  <c:v>119.44898068500034</c:v>
                </c:pt>
                <c:pt idx="14">
                  <c:v>119.43744368750033</c:v>
                </c:pt>
                <c:pt idx="15">
                  <c:v>119.41348227999998</c:v>
                </c:pt>
                <c:pt idx="16">
                  <c:v>119.36333601249956</c:v>
                </c:pt>
                <c:pt idx="17">
                  <c:v>119.38236886749955</c:v>
                </c:pt>
                <c:pt idx="18">
                  <c:v>119.38576960999994</c:v>
                </c:pt>
                <c:pt idx="19">
                  <c:v>119.40216531000002</c:v>
                </c:pt>
                <c:pt idx="20">
                  <c:v>119.43554789500001</c:v>
                </c:pt>
                <c:pt idx="21">
                  <c:v>119.4120852800002</c:v>
                </c:pt>
                <c:pt idx="22">
                  <c:v>119.40082895250001</c:v>
                </c:pt>
                <c:pt idx="23">
                  <c:v>119.4368144025</c:v>
                </c:pt>
                <c:pt idx="24">
                  <c:v>119.438792745</c:v>
                </c:pt>
                <c:pt idx="25">
                  <c:v>119.42669472499999</c:v>
                </c:pt>
                <c:pt idx="26">
                  <c:v>119.44498780499998</c:v>
                </c:pt>
                <c:pt idx="27">
                  <c:v>119.39128077500024</c:v>
                </c:pt>
                <c:pt idx="28">
                  <c:v>119.40009309333342</c:v>
                </c:pt>
                <c:pt idx="29">
                  <c:v>119.45967281499966</c:v>
                </c:pt>
                <c:pt idx="30">
                  <c:v>119.46585454000009</c:v>
                </c:pt>
                <c:pt idx="31">
                  <c:v>119.45012940000034</c:v>
                </c:pt>
                <c:pt idx="32">
                  <c:v>119.44234271249955</c:v>
                </c:pt>
                <c:pt idx="33">
                  <c:v>119.43672359749998</c:v>
                </c:pt>
                <c:pt idx="34">
                  <c:v>119.43211349750024</c:v>
                </c:pt>
                <c:pt idx="35">
                  <c:v>119.43758529249988</c:v>
                </c:pt>
                <c:pt idx="36">
                  <c:v>119.4388321149997</c:v>
                </c:pt>
                <c:pt idx="37">
                  <c:v>119.43586984000002</c:v>
                </c:pt>
                <c:pt idx="38">
                  <c:v>119.45363872749965</c:v>
                </c:pt>
                <c:pt idx="39">
                  <c:v>119.45429722250006</c:v>
                </c:pt>
                <c:pt idx="40">
                  <c:v>119.44952170500031</c:v>
                </c:pt>
                <c:pt idx="41">
                  <c:v>119.44178835749966</c:v>
                </c:pt>
                <c:pt idx="42">
                  <c:v>119.43747512000004</c:v>
                </c:pt>
                <c:pt idx="43">
                  <c:v>119.43373750999987</c:v>
                </c:pt>
                <c:pt idx="44">
                  <c:v>119.43003291999995</c:v>
                </c:pt>
                <c:pt idx="45">
                  <c:v>119.43117719000001</c:v>
                </c:pt>
                <c:pt idx="46">
                  <c:v>119.44524752000002</c:v>
                </c:pt>
                <c:pt idx="47">
                  <c:v>119.44201060749995</c:v>
                </c:pt>
                <c:pt idx="48">
                  <c:v>119.43860827750001</c:v>
                </c:pt>
                <c:pt idx="49">
                  <c:v>119.43470778999999</c:v>
                </c:pt>
                <c:pt idx="50">
                  <c:v>119.43156295250003</c:v>
                </c:pt>
                <c:pt idx="51">
                  <c:v>119.42909661250005</c:v>
                </c:pt>
                <c:pt idx="52">
                  <c:v>119.42590097500006</c:v>
                </c:pt>
                <c:pt idx="53">
                  <c:v>119.42335335499988</c:v>
                </c:pt>
                <c:pt idx="54">
                  <c:v>119.42215098250007</c:v>
                </c:pt>
                <c:pt idx="55">
                  <c:v>119.41928745000025</c:v>
                </c:pt>
                <c:pt idx="56">
                  <c:v>119.40771446070035</c:v>
                </c:pt>
                <c:pt idx="57">
                  <c:v>119.39231421209971</c:v>
                </c:pt>
                <c:pt idx="58">
                  <c:v>119.46607068130029</c:v>
                </c:pt>
                <c:pt idx="59">
                  <c:v>119.63029413999998</c:v>
                </c:pt>
                <c:pt idx="60">
                  <c:v>119.57898474299965</c:v>
                </c:pt>
                <c:pt idx="61">
                  <c:v>119.54296065960021</c:v>
                </c:pt>
                <c:pt idx="62">
                  <c:v>119.51255296070002</c:v>
                </c:pt>
                <c:pt idx="63">
                  <c:v>119.4880801114997</c:v>
                </c:pt>
                <c:pt idx="64">
                  <c:v>119.46892623820023</c:v>
                </c:pt>
                <c:pt idx="65">
                  <c:v>119.44999216379998</c:v>
                </c:pt>
                <c:pt idx="66">
                  <c:v>119.43137153810007</c:v>
                </c:pt>
                <c:pt idx="67">
                  <c:v>119.41751343780037</c:v>
                </c:pt>
                <c:pt idx="68">
                  <c:v>119.40778111030005</c:v>
                </c:pt>
                <c:pt idx="69">
                  <c:v>119.39914569449998</c:v>
                </c:pt>
                <c:pt idx="70">
                  <c:v>119.39654310889998</c:v>
                </c:pt>
                <c:pt idx="71">
                  <c:v>119.38828801999969</c:v>
                </c:pt>
                <c:pt idx="72">
                  <c:v>119.38322296790002</c:v>
                </c:pt>
                <c:pt idx="73">
                  <c:v>119.37487011439968</c:v>
                </c:pt>
                <c:pt idx="74">
                  <c:v>119.36849068850003</c:v>
                </c:pt>
                <c:pt idx="75">
                  <c:v>119.43175973900023</c:v>
                </c:pt>
                <c:pt idx="76">
                  <c:v>119.43625213540004</c:v>
                </c:pt>
                <c:pt idx="77">
                  <c:v>119.40636753679971</c:v>
                </c:pt>
                <c:pt idx="78">
                  <c:v>119.4146759911004</c:v>
                </c:pt>
                <c:pt idx="79">
                  <c:v>119.45530768529999</c:v>
                </c:pt>
                <c:pt idx="80">
                  <c:v>119.44678642980024</c:v>
                </c:pt>
                <c:pt idx="81">
                  <c:v>119.42292860349978</c:v>
                </c:pt>
                <c:pt idx="82">
                  <c:v>119.40530205759964</c:v>
                </c:pt>
                <c:pt idx="83">
                  <c:v>119.39329712860003</c:v>
                </c:pt>
                <c:pt idx="84">
                  <c:v>119.34565791453905</c:v>
                </c:pt>
                <c:pt idx="85">
                  <c:v>119.30520201649955</c:v>
                </c:pt>
                <c:pt idx="86">
                  <c:v>119.29822958950029</c:v>
                </c:pt>
                <c:pt idx="87">
                  <c:v>119.29105675650005</c:v>
                </c:pt>
                <c:pt idx="88">
                  <c:v>119.29064987389994</c:v>
                </c:pt>
                <c:pt idx="89">
                  <c:v>119.29451308690041</c:v>
                </c:pt>
                <c:pt idx="90">
                  <c:v>119.30653770089977</c:v>
                </c:pt>
                <c:pt idx="91">
                  <c:v>119.30821727590009</c:v>
                </c:pt>
                <c:pt idx="92">
                  <c:v>119.29823074520023</c:v>
                </c:pt>
                <c:pt idx="93">
                  <c:v>119.28899268900012</c:v>
                </c:pt>
                <c:pt idx="94">
                  <c:v>119.28807110079961</c:v>
                </c:pt>
                <c:pt idx="95">
                  <c:v>119.28338825520001</c:v>
                </c:pt>
                <c:pt idx="96">
                  <c:v>119.27705452390003</c:v>
                </c:pt>
                <c:pt idx="97">
                  <c:v>119.27645256930006</c:v>
                </c:pt>
                <c:pt idx="98">
                  <c:v>119.21796570434081</c:v>
                </c:pt>
                <c:pt idx="99">
                  <c:v>119.17370691499978</c:v>
                </c:pt>
                <c:pt idx="100">
                  <c:v>119.17521249999984</c:v>
                </c:pt>
                <c:pt idx="101">
                  <c:v>119.26227258749972</c:v>
                </c:pt>
                <c:pt idx="102">
                  <c:v>119.34662852750004</c:v>
                </c:pt>
                <c:pt idx="103">
                  <c:v>119.38299846999995</c:v>
                </c:pt>
                <c:pt idx="104">
                  <c:v>119.29605776249979</c:v>
                </c:pt>
                <c:pt idx="105">
                  <c:v>119.27010785249952</c:v>
                </c:pt>
                <c:pt idx="106">
                  <c:v>119.24525998500044</c:v>
                </c:pt>
                <c:pt idx="107">
                  <c:v>119.22383127499977</c:v>
                </c:pt>
                <c:pt idx="108">
                  <c:v>119.21097284249973</c:v>
                </c:pt>
                <c:pt idx="109">
                  <c:v>119.20073886499966</c:v>
                </c:pt>
                <c:pt idx="110">
                  <c:v>119.19273056249958</c:v>
                </c:pt>
                <c:pt idx="111">
                  <c:v>119.18626689750008</c:v>
                </c:pt>
                <c:pt idx="112">
                  <c:v>119.29829391500026</c:v>
                </c:pt>
                <c:pt idx="113">
                  <c:v>119.38732440750002</c:v>
                </c:pt>
                <c:pt idx="114">
                  <c:v>119.37704471000004</c:v>
                </c:pt>
                <c:pt idx="115">
                  <c:v>119.36843029999983</c:v>
                </c:pt>
                <c:pt idx="116">
                  <c:v>119.38004032249958</c:v>
                </c:pt>
                <c:pt idx="117">
                  <c:v>119.38020669250001</c:v>
                </c:pt>
                <c:pt idx="118">
                  <c:v>119.37631795249948</c:v>
                </c:pt>
                <c:pt idx="119">
                  <c:v>119.38560863749976</c:v>
                </c:pt>
                <c:pt idx="120">
                  <c:v>119.39564386000002</c:v>
                </c:pt>
                <c:pt idx="121">
                  <c:v>119.59522118500021</c:v>
                </c:pt>
                <c:pt idx="122">
                  <c:v>119.55536350500003</c:v>
                </c:pt>
                <c:pt idx="123">
                  <c:v>119.48084054</c:v>
                </c:pt>
                <c:pt idx="124">
                  <c:v>119.45417371500002</c:v>
                </c:pt>
                <c:pt idx="125">
                  <c:v>119.44045295250004</c:v>
                </c:pt>
                <c:pt idx="126">
                  <c:v>119.43027834749967</c:v>
                </c:pt>
                <c:pt idx="127">
                  <c:v>119.41961606250021</c:v>
                </c:pt>
                <c:pt idx="128">
                  <c:v>119.40943352000006</c:v>
                </c:pt>
                <c:pt idx="129">
                  <c:v>119.40025491249995</c:v>
                </c:pt>
                <c:pt idx="130">
                  <c:v>119.39747043749966</c:v>
                </c:pt>
                <c:pt idx="131">
                  <c:v>119.70427735499985</c:v>
                </c:pt>
                <c:pt idx="132">
                  <c:v>119.55965800999994</c:v>
                </c:pt>
                <c:pt idx="133">
                  <c:v>119.49856529500033</c:v>
                </c:pt>
                <c:pt idx="134">
                  <c:v>119.46600217749973</c:v>
                </c:pt>
                <c:pt idx="135">
                  <c:v>119.4445855325</c:v>
                </c:pt>
                <c:pt idx="136">
                  <c:v>119.44667373000021</c:v>
                </c:pt>
                <c:pt idx="137">
                  <c:v>119.53733871249952</c:v>
                </c:pt>
                <c:pt idx="138">
                  <c:v>119.4990656750004</c:v>
                </c:pt>
                <c:pt idx="139">
                  <c:v>119.47557130999974</c:v>
                </c:pt>
                <c:pt idx="140">
                  <c:v>119.4657510349998</c:v>
                </c:pt>
                <c:pt idx="141">
                  <c:v>119.46195373499999</c:v>
                </c:pt>
                <c:pt idx="142">
                  <c:v>119.45281068749998</c:v>
                </c:pt>
                <c:pt idx="143">
                  <c:v>119.437734835</c:v>
                </c:pt>
                <c:pt idx="144">
                  <c:v>119.42368228500018</c:v>
                </c:pt>
                <c:pt idx="145">
                  <c:v>119.45370190999998</c:v>
                </c:pt>
                <c:pt idx="146">
                  <c:v>119.49968988000028</c:v>
                </c:pt>
                <c:pt idx="147">
                  <c:v>119.46826690499999</c:v>
                </c:pt>
                <c:pt idx="148">
                  <c:v>119.45073296749975</c:v>
                </c:pt>
                <c:pt idx="149">
                  <c:v>119.44028690000027</c:v>
                </c:pt>
                <c:pt idx="150">
                  <c:v>119.431036855</c:v>
                </c:pt>
                <c:pt idx="151">
                  <c:v>119.42323524500019</c:v>
                </c:pt>
                <c:pt idx="152">
                  <c:v>119.41692810750004</c:v>
                </c:pt>
                <c:pt idx="153">
                  <c:v>119.41446113249968</c:v>
                </c:pt>
                <c:pt idx="154">
                  <c:v>119.41078226000002</c:v>
                </c:pt>
                <c:pt idx="155">
                  <c:v>119.40364613</c:v>
                </c:pt>
                <c:pt idx="156">
                  <c:v>119.39424368500045</c:v>
                </c:pt>
                <c:pt idx="157">
                  <c:v>119.37622867354834</c:v>
                </c:pt>
                <c:pt idx="158">
                  <c:v>119.3575660850002</c:v>
                </c:pt>
                <c:pt idx="159">
                  <c:v>119.33798393406597</c:v>
                </c:pt>
                <c:pt idx="160">
                  <c:v>119.33989498750002</c:v>
                </c:pt>
                <c:pt idx="161">
                  <c:v>119.36212347999992</c:v>
                </c:pt>
                <c:pt idx="162">
                  <c:v>119.3795577224996</c:v>
                </c:pt>
                <c:pt idx="163">
                  <c:v>119.37301087249962</c:v>
                </c:pt>
                <c:pt idx="164">
                  <c:v>119.36563376000009</c:v>
                </c:pt>
                <c:pt idx="165">
                  <c:v>119.34870148499998</c:v>
                </c:pt>
                <c:pt idx="166">
                  <c:v>119.30406606499994</c:v>
                </c:pt>
                <c:pt idx="167">
                  <c:v>119.25743738000001</c:v>
                </c:pt>
                <c:pt idx="168">
                  <c:v>119.21782766750025</c:v>
                </c:pt>
                <c:pt idx="169">
                  <c:v>119.18196254999998</c:v>
                </c:pt>
                <c:pt idx="170">
                  <c:v>119.20033881499957</c:v>
                </c:pt>
                <c:pt idx="171">
                  <c:v>119.24666714499989</c:v>
                </c:pt>
                <c:pt idx="172">
                  <c:v>119.22335184999989</c:v>
                </c:pt>
                <c:pt idx="173">
                  <c:v>119.15478899499966</c:v>
                </c:pt>
                <c:pt idx="174">
                  <c:v>119.089088085</c:v>
                </c:pt>
                <c:pt idx="175">
                  <c:v>119.02966478499999</c:v>
                </c:pt>
                <c:pt idx="176">
                  <c:v>118.97486968250023</c:v>
                </c:pt>
                <c:pt idx="177">
                  <c:v>118.92128838249977</c:v>
                </c:pt>
                <c:pt idx="178">
                  <c:v>118.86529059000006</c:v>
                </c:pt>
                <c:pt idx="179">
                  <c:v>118.80844094500004</c:v>
                </c:pt>
                <c:pt idx="180">
                  <c:v>118.75075976750001</c:v>
                </c:pt>
                <c:pt idx="181">
                  <c:v>118.69581734499977</c:v>
                </c:pt>
                <c:pt idx="182">
                  <c:v>118.64301868250003</c:v>
                </c:pt>
                <c:pt idx="183">
                  <c:v>118.62640898749962</c:v>
                </c:pt>
                <c:pt idx="184">
                  <c:v>118.74262795749998</c:v>
                </c:pt>
                <c:pt idx="185">
                  <c:v>118.74375127249967</c:v>
                </c:pt>
                <c:pt idx="186">
                  <c:v>118.7092665542857</c:v>
                </c:pt>
              </c:numCache>
            </c:numRef>
          </c:val>
        </c:ser>
        <c:marker val="1"/>
        <c:axId val="128710528"/>
        <c:axId val="84496384"/>
      </c:lineChart>
      <c:lineChart>
        <c:grouping val="standard"/>
        <c:ser>
          <c:idx val="3"/>
          <c:order val="3"/>
          <c:tx>
            <c:v>Precip.</c:v>
          </c:tx>
          <c:spPr>
            <a:ln w="38100">
              <a:solidFill>
                <a:srgbClr val="00B0F0"/>
              </a:solidFill>
            </a:ln>
          </c:spPr>
          <c:marker>
            <c:symbol val="none"/>
          </c:marker>
          <c:val>
            <c:numRef>
              <c:f>Weather!$I$16:$I$201</c:f>
              <c:numCache>
                <c:formatCode>General</c:formatCode>
                <c:ptCount val="186"/>
                <c:pt idx="0">
                  <c:v>0.50800000000000001</c:v>
                </c:pt>
                <c:pt idx="1">
                  <c:v>0</c:v>
                </c:pt>
                <c:pt idx="2">
                  <c:v>51.053999999999995</c:v>
                </c:pt>
                <c:pt idx="3">
                  <c:v>5.3339999999999996</c:v>
                </c:pt>
                <c:pt idx="4">
                  <c:v>0</c:v>
                </c:pt>
                <c:pt idx="5">
                  <c:v>0.254</c:v>
                </c:pt>
                <c:pt idx="6">
                  <c:v>0</c:v>
                </c:pt>
                <c:pt idx="7">
                  <c:v>0</c:v>
                </c:pt>
                <c:pt idx="8">
                  <c:v>0</c:v>
                </c:pt>
                <c:pt idx="9">
                  <c:v>0</c:v>
                </c:pt>
                <c:pt idx="10">
                  <c:v>0</c:v>
                </c:pt>
                <c:pt idx="11">
                  <c:v>0</c:v>
                </c:pt>
                <c:pt idx="12">
                  <c:v>0</c:v>
                </c:pt>
                <c:pt idx="13">
                  <c:v>0</c:v>
                </c:pt>
                <c:pt idx="14">
                  <c:v>0</c:v>
                </c:pt>
                <c:pt idx="15">
                  <c:v>0</c:v>
                </c:pt>
                <c:pt idx="16">
                  <c:v>19.30400000000003</c:v>
                </c:pt>
                <c:pt idx="17">
                  <c:v>1.016</c:v>
                </c:pt>
                <c:pt idx="18">
                  <c:v>0.254</c:v>
                </c:pt>
                <c:pt idx="19">
                  <c:v>0</c:v>
                </c:pt>
                <c:pt idx="20">
                  <c:v>0</c:v>
                </c:pt>
                <c:pt idx="21">
                  <c:v>0</c:v>
                </c:pt>
                <c:pt idx="22">
                  <c:v>1.524</c:v>
                </c:pt>
                <c:pt idx="23">
                  <c:v>2.2859999999999996</c:v>
                </c:pt>
                <c:pt idx="24">
                  <c:v>0</c:v>
                </c:pt>
                <c:pt idx="25">
                  <c:v>0</c:v>
                </c:pt>
                <c:pt idx="26">
                  <c:v>0</c:v>
                </c:pt>
                <c:pt idx="27">
                  <c:v>12.446</c:v>
                </c:pt>
                <c:pt idx="28">
                  <c:v>7.6199999999999966</c:v>
                </c:pt>
                <c:pt idx="29">
                  <c:v>0</c:v>
                </c:pt>
                <c:pt idx="30">
                  <c:v>0</c:v>
                </c:pt>
                <c:pt idx="31">
                  <c:v>0</c:v>
                </c:pt>
                <c:pt idx="32">
                  <c:v>0</c:v>
                </c:pt>
                <c:pt idx="33">
                  <c:v>0</c:v>
                </c:pt>
                <c:pt idx="34">
                  <c:v>0</c:v>
                </c:pt>
                <c:pt idx="35">
                  <c:v>13.97</c:v>
                </c:pt>
                <c:pt idx="36">
                  <c:v>0</c:v>
                </c:pt>
                <c:pt idx="37">
                  <c:v>22.352</c:v>
                </c:pt>
                <c:pt idx="38">
                  <c:v>2.0319999999999987</c:v>
                </c:pt>
                <c:pt idx="39">
                  <c:v>0.254</c:v>
                </c:pt>
                <c:pt idx="40">
                  <c:v>0</c:v>
                </c:pt>
                <c:pt idx="41">
                  <c:v>0</c:v>
                </c:pt>
                <c:pt idx="42">
                  <c:v>0</c:v>
                </c:pt>
                <c:pt idx="43">
                  <c:v>0</c:v>
                </c:pt>
                <c:pt idx="44">
                  <c:v>2.794</c:v>
                </c:pt>
                <c:pt idx="45">
                  <c:v>23.368000000000002</c:v>
                </c:pt>
                <c:pt idx="46">
                  <c:v>0</c:v>
                </c:pt>
                <c:pt idx="47">
                  <c:v>0</c:v>
                </c:pt>
                <c:pt idx="48">
                  <c:v>0</c:v>
                </c:pt>
                <c:pt idx="49">
                  <c:v>0</c:v>
                </c:pt>
                <c:pt idx="50">
                  <c:v>0</c:v>
                </c:pt>
                <c:pt idx="51">
                  <c:v>0</c:v>
                </c:pt>
                <c:pt idx="52">
                  <c:v>0</c:v>
                </c:pt>
                <c:pt idx="53">
                  <c:v>1.016</c:v>
                </c:pt>
                <c:pt idx="54">
                  <c:v>0</c:v>
                </c:pt>
                <c:pt idx="55">
                  <c:v>9.1440000000000001</c:v>
                </c:pt>
                <c:pt idx="56">
                  <c:v>0</c:v>
                </c:pt>
                <c:pt idx="57">
                  <c:v>0</c:v>
                </c:pt>
                <c:pt idx="58">
                  <c:v>68.325999999999979</c:v>
                </c:pt>
                <c:pt idx="59">
                  <c:v>9.6520000000000028</c:v>
                </c:pt>
                <c:pt idx="60">
                  <c:v>0.254</c:v>
                </c:pt>
                <c:pt idx="61">
                  <c:v>0</c:v>
                </c:pt>
                <c:pt idx="62">
                  <c:v>0.254</c:v>
                </c:pt>
                <c:pt idx="63">
                  <c:v>0</c:v>
                </c:pt>
                <c:pt idx="64">
                  <c:v>0</c:v>
                </c:pt>
                <c:pt idx="65">
                  <c:v>0</c:v>
                </c:pt>
                <c:pt idx="66">
                  <c:v>0</c:v>
                </c:pt>
                <c:pt idx="67">
                  <c:v>0</c:v>
                </c:pt>
                <c:pt idx="68">
                  <c:v>0</c:v>
                </c:pt>
                <c:pt idx="69">
                  <c:v>0</c:v>
                </c:pt>
                <c:pt idx="70">
                  <c:v>1.524</c:v>
                </c:pt>
                <c:pt idx="71">
                  <c:v>0</c:v>
                </c:pt>
                <c:pt idx="72">
                  <c:v>1.7779999999999956</c:v>
                </c:pt>
                <c:pt idx="73">
                  <c:v>0</c:v>
                </c:pt>
                <c:pt idx="74">
                  <c:v>5.8420000000000005</c:v>
                </c:pt>
                <c:pt idx="75">
                  <c:v>35.306000000000004</c:v>
                </c:pt>
                <c:pt idx="76">
                  <c:v>0.50800000000000001</c:v>
                </c:pt>
                <c:pt idx="77">
                  <c:v>0.254</c:v>
                </c:pt>
                <c:pt idx="78">
                  <c:v>18.034000000000031</c:v>
                </c:pt>
                <c:pt idx="79">
                  <c:v>13.462000000000026</c:v>
                </c:pt>
                <c:pt idx="80">
                  <c:v>0.254</c:v>
                </c:pt>
                <c:pt idx="81">
                  <c:v>0</c:v>
                </c:pt>
                <c:pt idx="82">
                  <c:v>0</c:v>
                </c:pt>
                <c:pt idx="83">
                  <c:v>0</c:v>
                </c:pt>
                <c:pt idx="84">
                  <c:v>0</c:v>
                </c:pt>
                <c:pt idx="85">
                  <c:v>0</c:v>
                </c:pt>
                <c:pt idx="86">
                  <c:v>0</c:v>
                </c:pt>
                <c:pt idx="87">
                  <c:v>0</c:v>
                </c:pt>
                <c:pt idx="88">
                  <c:v>1.524</c:v>
                </c:pt>
                <c:pt idx="89">
                  <c:v>12.7</c:v>
                </c:pt>
                <c:pt idx="90">
                  <c:v>5.3340000000000005</c:v>
                </c:pt>
                <c:pt idx="91">
                  <c:v>2.794</c:v>
                </c:pt>
                <c:pt idx="92">
                  <c:v>0</c:v>
                </c:pt>
                <c:pt idx="93">
                  <c:v>0</c:v>
                </c:pt>
                <c:pt idx="94">
                  <c:v>0</c:v>
                </c:pt>
                <c:pt idx="95">
                  <c:v>0</c:v>
                </c:pt>
                <c:pt idx="96">
                  <c:v>0</c:v>
                </c:pt>
                <c:pt idx="97">
                  <c:v>12.7</c:v>
                </c:pt>
                <c:pt idx="98">
                  <c:v>17.779999999999987</c:v>
                </c:pt>
                <c:pt idx="99">
                  <c:v>12.700000000000003</c:v>
                </c:pt>
                <c:pt idx="100">
                  <c:v>0</c:v>
                </c:pt>
                <c:pt idx="101">
                  <c:v>52.070000000000007</c:v>
                </c:pt>
                <c:pt idx="102">
                  <c:v>36.83</c:v>
                </c:pt>
                <c:pt idx="103">
                  <c:v>0</c:v>
                </c:pt>
                <c:pt idx="104">
                  <c:v>8.3820000000000068</c:v>
                </c:pt>
                <c:pt idx="105">
                  <c:v>0</c:v>
                </c:pt>
                <c:pt idx="106">
                  <c:v>0.254</c:v>
                </c:pt>
                <c:pt idx="107">
                  <c:v>0</c:v>
                </c:pt>
                <c:pt idx="108">
                  <c:v>0</c:v>
                </c:pt>
                <c:pt idx="109">
                  <c:v>0</c:v>
                </c:pt>
                <c:pt idx="110">
                  <c:v>0</c:v>
                </c:pt>
                <c:pt idx="111">
                  <c:v>0</c:v>
                </c:pt>
                <c:pt idx="112">
                  <c:v>0</c:v>
                </c:pt>
                <c:pt idx="113">
                  <c:v>0</c:v>
                </c:pt>
                <c:pt idx="114">
                  <c:v>0</c:v>
                </c:pt>
                <c:pt idx="115">
                  <c:v>0</c:v>
                </c:pt>
                <c:pt idx="116">
                  <c:v>8.8900000000000023</c:v>
                </c:pt>
                <c:pt idx="117">
                  <c:v>0.254</c:v>
                </c:pt>
                <c:pt idx="118">
                  <c:v>0.254</c:v>
                </c:pt>
                <c:pt idx="119">
                  <c:v>13.97</c:v>
                </c:pt>
                <c:pt idx="120">
                  <c:v>25.400000000000006</c:v>
                </c:pt>
                <c:pt idx="121">
                  <c:v>63.246000000000002</c:v>
                </c:pt>
                <c:pt idx="122">
                  <c:v>0</c:v>
                </c:pt>
                <c:pt idx="123">
                  <c:v>0.76200000000000145</c:v>
                </c:pt>
                <c:pt idx="124">
                  <c:v>0</c:v>
                </c:pt>
                <c:pt idx="125">
                  <c:v>0.254</c:v>
                </c:pt>
                <c:pt idx="126">
                  <c:v>0.254</c:v>
                </c:pt>
                <c:pt idx="127">
                  <c:v>0</c:v>
                </c:pt>
                <c:pt idx="128">
                  <c:v>0</c:v>
                </c:pt>
                <c:pt idx="129">
                  <c:v>0</c:v>
                </c:pt>
                <c:pt idx="130">
                  <c:v>37.338000000000001</c:v>
                </c:pt>
                <c:pt idx="131">
                  <c:v>57.15</c:v>
                </c:pt>
                <c:pt idx="132">
                  <c:v>0.254</c:v>
                </c:pt>
                <c:pt idx="133">
                  <c:v>0</c:v>
                </c:pt>
                <c:pt idx="134">
                  <c:v>0</c:v>
                </c:pt>
                <c:pt idx="135">
                  <c:v>0</c:v>
                </c:pt>
                <c:pt idx="136">
                  <c:v>37.592000000000013</c:v>
                </c:pt>
                <c:pt idx="137">
                  <c:v>0</c:v>
                </c:pt>
                <c:pt idx="138">
                  <c:v>0.254</c:v>
                </c:pt>
                <c:pt idx="139">
                  <c:v>0.254</c:v>
                </c:pt>
                <c:pt idx="140">
                  <c:v>16.002000000000006</c:v>
                </c:pt>
                <c:pt idx="141">
                  <c:v>1.524</c:v>
                </c:pt>
                <c:pt idx="142">
                  <c:v>0.254</c:v>
                </c:pt>
                <c:pt idx="143">
                  <c:v>0.254</c:v>
                </c:pt>
                <c:pt idx="144">
                  <c:v>0</c:v>
                </c:pt>
                <c:pt idx="145">
                  <c:v>38.353999999999999</c:v>
                </c:pt>
                <c:pt idx="146">
                  <c:v>0</c:v>
                </c:pt>
                <c:pt idx="147">
                  <c:v>0.254</c:v>
                </c:pt>
                <c:pt idx="148">
                  <c:v>0</c:v>
                </c:pt>
                <c:pt idx="149">
                  <c:v>0</c:v>
                </c:pt>
                <c:pt idx="150">
                  <c:v>0</c:v>
                </c:pt>
                <c:pt idx="151">
                  <c:v>0</c:v>
                </c:pt>
                <c:pt idx="152">
                  <c:v>0</c:v>
                </c:pt>
                <c:pt idx="153">
                  <c:v>0.254</c:v>
                </c:pt>
                <c:pt idx="154">
                  <c:v>0</c:v>
                </c:pt>
                <c:pt idx="155">
                  <c:v>0</c:v>
                </c:pt>
                <c:pt idx="156">
                  <c:v>0</c:v>
                </c:pt>
                <c:pt idx="157">
                  <c:v>0</c:v>
                </c:pt>
                <c:pt idx="158">
                  <c:v>0</c:v>
                </c:pt>
                <c:pt idx="159">
                  <c:v>0</c:v>
                </c:pt>
                <c:pt idx="160">
                  <c:v>1.016</c:v>
                </c:pt>
                <c:pt idx="161">
                  <c:v>21.335999999999999</c:v>
                </c:pt>
                <c:pt idx="162">
                  <c:v>4.5719999999999992</c:v>
                </c:pt>
                <c:pt idx="163">
                  <c:v>0.254</c:v>
                </c:pt>
                <c:pt idx="164">
                  <c:v>0</c:v>
                </c:pt>
                <c:pt idx="165">
                  <c:v>0.254</c:v>
                </c:pt>
                <c:pt idx="166">
                  <c:v>0</c:v>
                </c:pt>
                <c:pt idx="167">
                  <c:v>0.254</c:v>
                </c:pt>
                <c:pt idx="168">
                  <c:v>0</c:v>
                </c:pt>
                <c:pt idx="169">
                  <c:v>0</c:v>
                </c:pt>
                <c:pt idx="170">
                  <c:v>11.176</c:v>
                </c:pt>
                <c:pt idx="171">
                  <c:v>0</c:v>
                </c:pt>
                <c:pt idx="172">
                  <c:v>0.254</c:v>
                </c:pt>
                <c:pt idx="173">
                  <c:v>0</c:v>
                </c:pt>
                <c:pt idx="174">
                  <c:v>0</c:v>
                </c:pt>
                <c:pt idx="175">
                  <c:v>0</c:v>
                </c:pt>
                <c:pt idx="176">
                  <c:v>0</c:v>
                </c:pt>
                <c:pt idx="177">
                  <c:v>0</c:v>
                </c:pt>
                <c:pt idx="178">
                  <c:v>0</c:v>
                </c:pt>
                <c:pt idx="179">
                  <c:v>0</c:v>
                </c:pt>
                <c:pt idx="180">
                  <c:v>0</c:v>
                </c:pt>
                <c:pt idx="181">
                  <c:v>0</c:v>
                </c:pt>
                <c:pt idx="182">
                  <c:v>0</c:v>
                </c:pt>
                <c:pt idx="183">
                  <c:v>19.812000000000005</c:v>
                </c:pt>
                <c:pt idx="184">
                  <c:v>7.3660000000000005</c:v>
                </c:pt>
                <c:pt idx="185">
                  <c:v>0.254</c:v>
                </c:pt>
              </c:numCache>
            </c:numRef>
          </c:val>
        </c:ser>
        <c:marker val="1"/>
        <c:axId val="84504576"/>
        <c:axId val="84498304"/>
      </c:lineChart>
      <c:dateAx>
        <c:axId val="128710528"/>
        <c:scaling>
          <c:orientation val="minMax"/>
        </c:scaling>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Date</a:t>
                </a:r>
              </a:p>
            </c:rich>
          </c:tx>
          <c:layout>
            <c:manualLayout>
              <c:xMode val="edge"/>
              <c:yMode val="edge"/>
              <c:x val="0.40391780083780965"/>
              <c:y val="0.81829566758700678"/>
            </c:manualLayout>
          </c:layout>
        </c:title>
        <c:numFmt formatCode="[$-409]mmm\-yy;@" sourceLinked="0"/>
        <c:tickLblPos val="nextTo"/>
        <c:txPr>
          <a:bodyPr/>
          <a:lstStyle/>
          <a:p>
            <a:pPr>
              <a:defRPr sz="1800">
                <a:latin typeface="Arial" pitchFamily="34" charset="0"/>
                <a:cs typeface="Arial" pitchFamily="34" charset="0"/>
              </a:defRPr>
            </a:pPr>
            <a:endParaRPr lang="en-US"/>
          </a:p>
        </c:txPr>
        <c:crossAx val="84496384"/>
        <c:crosses val="autoZero"/>
        <c:auto val="1"/>
        <c:lblOffset val="100"/>
        <c:baseTimeUnit val="days"/>
      </c:dateAx>
      <c:valAx>
        <c:axId val="84496384"/>
        <c:scaling>
          <c:orientation val="minMax"/>
          <c:min val="117"/>
        </c:scaling>
        <c:axPos val="l"/>
        <c:majorGridlines/>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Water</a:t>
                </a:r>
                <a:r>
                  <a:rPr lang="en-US" sz="2000" baseline="0">
                    <a:latin typeface="Arial" pitchFamily="34" charset="0"/>
                    <a:cs typeface="Arial" pitchFamily="34" charset="0"/>
                  </a:rPr>
                  <a:t> Level Elevation (m)</a:t>
                </a:r>
                <a:endParaRPr lang="en-US" sz="2000">
                  <a:latin typeface="Arial" pitchFamily="34" charset="0"/>
                  <a:cs typeface="Arial" pitchFamily="34" charset="0"/>
                </a:endParaRPr>
              </a:p>
            </c:rich>
          </c:tx>
          <c:layout/>
        </c:title>
        <c:numFmt formatCode="0.0" sourceLinked="0"/>
        <c:tickLblPos val="nextTo"/>
        <c:txPr>
          <a:bodyPr/>
          <a:lstStyle/>
          <a:p>
            <a:pPr>
              <a:defRPr sz="1800">
                <a:latin typeface="Arial" pitchFamily="34" charset="0"/>
                <a:cs typeface="Arial" pitchFamily="34" charset="0"/>
              </a:defRPr>
            </a:pPr>
            <a:endParaRPr lang="en-US"/>
          </a:p>
        </c:txPr>
        <c:crossAx val="128710528"/>
        <c:crosses val="autoZero"/>
        <c:crossBetween val="between"/>
      </c:valAx>
      <c:valAx>
        <c:axId val="84498304"/>
        <c:scaling>
          <c:orientation val="minMax"/>
          <c:max val="70"/>
        </c:scaling>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Precip. (mm)</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84504576"/>
        <c:crosses val="max"/>
        <c:crossBetween val="between"/>
      </c:valAx>
      <c:catAx>
        <c:axId val="84504576"/>
        <c:scaling>
          <c:orientation val="minMax"/>
        </c:scaling>
        <c:delete val="1"/>
        <c:axPos val="b"/>
        <c:tickLblPos val="nextTo"/>
        <c:crossAx val="84498304"/>
        <c:crosses val="autoZero"/>
        <c:auto val="1"/>
        <c:lblAlgn val="ctr"/>
        <c:lblOffset val="100"/>
      </c:catAx>
    </c:plotArea>
    <c:legend>
      <c:legendPos val="r"/>
      <c:layout>
        <c:manualLayout>
          <c:xMode val="edge"/>
          <c:yMode val="edge"/>
          <c:x val="0.84138888888888885"/>
          <c:y val="0.41570235538739481"/>
          <c:w val="0.11578703703703704"/>
          <c:h val="0.2434761563895422"/>
        </c:manualLayout>
      </c:layout>
      <c:txPr>
        <a:bodyPr/>
        <a:lstStyle/>
        <a:p>
          <a:pPr>
            <a:defRPr sz="2000">
              <a:latin typeface="Arial" pitchFamily="34" charset="0"/>
              <a:cs typeface="Arial" pitchFamily="34" charset="0"/>
            </a:defRPr>
          </a:pPr>
          <a:endParaRPr lang="en-US"/>
        </a:p>
      </c:txPr>
    </c:legend>
    <c:plotVisOnly val="1"/>
    <c:dispBlanksAs val="gap"/>
  </c:chart>
  <c:spPr>
    <a:solidFill>
      <a:schemeClr val="bg1"/>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u="sng" dirty="0">
                <a:latin typeface="Arial" pitchFamily="34" charset="0"/>
                <a:cs typeface="Arial" pitchFamily="34" charset="0"/>
              </a:rPr>
              <a:t>0.5 m</a:t>
            </a:r>
            <a:r>
              <a:rPr lang="en-US" sz="2400" dirty="0">
                <a:latin typeface="Arial" pitchFamily="34" charset="0"/>
                <a:cs typeface="Arial" pitchFamily="34" charset="0"/>
              </a:rPr>
              <a:t> </a:t>
            </a:r>
          </a:p>
        </c:rich>
      </c:tx>
      <c:layout/>
    </c:title>
    <c:plotArea>
      <c:layout/>
      <c:lineChart>
        <c:grouping val="standard"/>
        <c:ser>
          <c:idx val="0"/>
          <c:order val="0"/>
          <c:tx>
            <c:v>SS</c:v>
          </c:tx>
          <c:spPr>
            <a:ln>
              <a:noFill/>
            </a:ln>
          </c:spP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Tens!$C$18:$C$33</c:f>
              <c:numCache>
                <c:formatCode>General</c:formatCode>
                <c:ptCount val="16"/>
                <c:pt idx="2">
                  <c:v>6</c:v>
                </c:pt>
                <c:pt idx="3">
                  <c:v>0</c:v>
                </c:pt>
                <c:pt idx="4">
                  <c:v>4</c:v>
                </c:pt>
                <c:pt idx="5">
                  <c:v>20</c:v>
                </c:pt>
                <c:pt idx="6">
                  <c:v>0</c:v>
                </c:pt>
                <c:pt idx="7">
                  <c:v>8</c:v>
                </c:pt>
                <c:pt idx="8">
                  <c:v>26</c:v>
                </c:pt>
                <c:pt idx="9">
                  <c:v>6</c:v>
                </c:pt>
                <c:pt idx="10">
                  <c:v>8</c:v>
                </c:pt>
                <c:pt idx="11">
                  <c:v>80</c:v>
                </c:pt>
                <c:pt idx="12">
                  <c:v>26</c:v>
                </c:pt>
                <c:pt idx="14">
                  <c:v>22</c:v>
                </c:pt>
                <c:pt idx="15">
                  <c:v>25</c:v>
                </c:pt>
              </c:numCache>
            </c:numRef>
          </c:val>
        </c:ser>
        <c:ser>
          <c:idx val="1"/>
          <c:order val="1"/>
          <c:tx>
            <c:v>GF</c:v>
          </c:tx>
          <c:spPr>
            <a:ln>
              <a:noFill/>
            </a:ln>
          </c:spP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Tens!$H$18:$H$33</c:f>
              <c:numCache>
                <c:formatCode>General</c:formatCode>
                <c:ptCount val="16"/>
                <c:pt idx="4">
                  <c:v>10</c:v>
                </c:pt>
                <c:pt idx="5">
                  <c:v>14</c:v>
                </c:pt>
                <c:pt idx="6">
                  <c:v>8</c:v>
                </c:pt>
                <c:pt idx="7">
                  <c:v>20</c:v>
                </c:pt>
                <c:pt idx="8">
                  <c:v>4</c:v>
                </c:pt>
                <c:pt idx="9">
                  <c:v>4</c:v>
                </c:pt>
                <c:pt idx="10">
                  <c:v>6</c:v>
                </c:pt>
                <c:pt idx="11">
                  <c:v>18</c:v>
                </c:pt>
                <c:pt idx="12">
                  <c:v>36</c:v>
                </c:pt>
                <c:pt idx="13">
                  <c:v>60</c:v>
                </c:pt>
                <c:pt idx="14">
                  <c:v>68</c:v>
                </c:pt>
                <c:pt idx="15">
                  <c:v>21</c:v>
                </c:pt>
              </c:numCache>
            </c:numRef>
          </c:val>
        </c:ser>
        <c:ser>
          <c:idx val="2"/>
          <c:order val="2"/>
          <c:tx>
            <c:v>BS</c:v>
          </c:tx>
          <c:spPr>
            <a:ln>
              <a:noFill/>
            </a:ln>
          </c:spP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Tens!$M$18:$M$33</c:f>
              <c:numCache>
                <c:formatCode>General</c:formatCode>
                <c:ptCount val="16"/>
                <c:pt idx="5">
                  <c:v>0</c:v>
                </c:pt>
                <c:pt idx="6">
                  <c:v>0</c:v>
                </c:pt>
                <c:pt idx="7">
                  <c:v>8</c:v>
                </c:pt>
                <c:pt idx="8">
                  <c:v>6</c:v>
                </c:pt>
                <c:pt idx="9">
                  <c:v>0</c:v>
                </c:pt>
                <c:pt idx="10">
                  <c:v>14</c:v>
                </c:pt>
                <c:pt idx="14">
                  <c:v>0</c:v>
                </c:pt>
              </c:numCache>
            </c:numRef>
          </c:val>
        </c:ser>
        <c:ser>
          <c:idx val="3"/>
          <c:order val="3"/>
          <c:tx>
            <c:v>VF</c:v>
          </c:tx>
          <c:spPr>
            <a:ln>
              <a:noFill/>
            </a:ln>
          </c:spPr>
          <c:marker>
            <c:symbol val="circle"/>
            <c:size val="7"/>
          </c:marke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Tens!$R$18:$R$33</c:f>
              <c:numCache>
                <c:formatCode>General</c:formatCode>
                <c:ptCount val="16"/>
                <c:pt idx="4">
                  <c:v>4</c:v>
                </c:pt>
                <c:pt idx="6">
                  <c:v>0</c:v>
                </c:pt>
                <c:pt idx="7">
                  <c:v>0</c:v>
                </c:pt>
                <c:pt idx="8">
                  <c:v>0</c:v>
                </c:pt>
                <c:pt idx="9">
                  <c:v>0</c:v>
                </c:pt>
                <c:pt idx="10">
                  <c:v>0</c:v>
                </c:pt>
                <c:pt idx="11">
                  <c:v>0</c:v>
                </c:pt>
                <c:pt idx="12">
                  <c:v>0</c:v>
                </c:pt>
                <c:pt idx="14">
                  <c:v>0</c:v>
                </c:pt>
                <c:pt idx="15">
                  <c:v>0</c:v>
                </c:pt>
              </c:numCache>
            </c:numRef>
          </c:val>
        </c:ser>
        <c:marker val="1"/>
        <c:axId val="89597440"/>
        <c:axId val="89595264"/>
      </c:lineChart>
      <c:lineChart>
        <c:grouping val="standard"/>
        <c:ser>
          <c:idx val="4"/>
          <c:order val="4"/>
          <c:tx>
            <c:v>Precip</c:v>
          </c:tx>
          <c:spPr>
            <a:ln w="38100"/>
          </c:spPr>
          <c:marker>
            <c:symbol val="none"/>
          </c:marke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Precip.!$C$16:$C$30</c:f>
              <c:numCache>
                <c:formatCode>General</c:formatCode>
                <c:ptCount val="15"/>
                <c:pt idx="0">
                  <c:v>23.494999999999987</c:v>
                </c:pt>
                <c:pt idx="1">
                  <c:v>24.637999999999998</c:v>
                </c:pt>
                <c:pt idx="2">
                  <c:v>40.894000000000005</c:v>
                </c:pt>
                <c:pt idx="3">
                  <c:v>63.5</c:v>
                </c:pt>
                <c:pt idx="4">
                  <c:v>31.75</c:v>
                </c:pt>
                <c:pt idx="5">
                  <c:v>68.325999999999979</c:v>
                </c:pt>
                <c:pt idx="6">
                  <c:v>71.11999999999999</c:v>
                </c:pt>
                <c:pt idx="7">
                  <c:v>32.004000000000005</c:v>
                </c:pt>
                <c:pt idx="8">
                  <c:v>118.87199999999999</c:v>
                </c:pt>
                <c:pt idx="9">
                  <c:v>107.18799999999999</c:v>
                </c:pt>
                <c:pt idx="10">
                  <c:v>138.43</c:v>
                </c:pt>
                <c:pt idx="11">
                  <c:v>40.64</c:v>
                </c:pt>
                <c:pt idx="12">
                  <c:v>35.306000000000004</c:v>
                </c:pt>
                <c:pt idx="13">
                  <c:v>25.4</c:v>
                </c:pt>
                <c:pt idx="14">
                  <c:v>50.8</c:v>
                </c:pt>
              </c:numCache>
            </c:numRef>
          </c:val>
        </c:ser>
        <c:marker val="1"/>
        <c:axId val="89609728"/>
        <c:axId val="89599360"/>
      </c:lineChart>
      <c:valAx>
        <c:axId val="89595264"/>
        <c:scaling>
          <c:orientation val="minMax"/>
          <c:max val="80"/>
        </c:scaling>
        <c:axPos val="l"/>
        <c:majorGridlines/>
        <c:title>
          <c:tx>
            <c:rich>
              <a:bodyPr/>
              <a:lstStyle/>
              <a:p>
                <a:pPr>
                  <a:defRPr sz="2000">
                    <a:latin typeface="Arial" pitchFamily="34" charset="0"/>
                    <a:cs typeface="Arial" pitchFamily="34" charset="0"/>
                  </a:defRPr>
                </a:pPr>
                <a:r>
                  <a:rPr lang="en-US" sz="2000">
                    <a:latin typeface="Arial" pitchFamily="34" charset="0"/>
                    <a:cs typeface="Arial" pitchFamily="34" charset="0"/>
                  </a:rPr>
                  <a:t>Soil Tension (cb)</a:t>
                </a:r>
              </a:p>
            </c:rich>
          </c:tx>
          <c:layout/>
        </c:title>
        <c:numFmt formatCode="General" sourceLinked="1"/>
        <c:majorTickMark val="none"/>
        <c:tickLblPos val="nextTo"/>
        <c:txPr>
          <a:bodyPr/>
          <a:lstStyle/>
          <a:p>
            <a:pPr>
              <a:defRPr sz="1800">
                <a:latin typeface="Arial" pitchFamily="34" charset="0"/>
                <a:cs typeface="Arial" pitchFamily="34" charset="0"/>
              </a:defRPr>
            </a:pPr>
            <a:endParaRPr lang="en-US"/>
          </a:p>
        </c:txPr>
        <c:crossAx val="89597440"/>
        <c:crosses val="autoZero"/>
        <c:crossBetween val="between"/>
      </c:valAx>
      <c:dateAx>
        <c:axId val="89597440"/>
        <c:scaling>
          <c:orientation val="minMax"/>
        </c:scaling>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Date</a:t>
                </a:r>
              </a:p>
            </c:rich>
          </c:tx>
          <c:layout/>
        </c:title>
        <c:numFmt formatCode="[$-409]mmm\-yy;@" sourceLinked="0"/>
        <c:tickLblPos val="nextTo"/>
        <c:txPr>
          <a:bodyPr/>
          <a:lstStyle/>
          <a:p>
            <a:pPr>
              <a:defRPr sz="1800">
                <a:latin typeface="Arial" pitchFamily="34" charset="0"/>
                <a:cs typeface="Arial" pitchFamily="34" charset="0"/>
              </a:defRPr>
            </a:pPr>
            <a:endParaRPr lang="en-US"/>
          </a:p>
        </c:txPr>
        <c:crossAx val="89595264"/>
        <c:crosses val="autoZero"/>
        <c:auto val="1"/>
        <c:lblOffset val="100"/>
        <c:baseTimeUnit val="days"/>
      </c:dateAx>
      <c:valAx>
        <c:axId val="89599360"/>
        <c:scaling>
          <c:orientation val="minMax"/>
          <c:max val="160"/>
          <c:min val="0"/>
        </c:scaling>
        <c:axPos val="r"/>
        <c:title>
          <c:tx>
            <c:rich>
              <a:bodyPr rot="-5400000" vert="horz"/>
              <a:lstStyle/>
              <a:p>
                <a:pPr>
                  <a:defRPr sz="2000">
                    <a:latin typeface="Arial" pitchFamily="34" charset="0"/>
                    <a:cs typeface="Arial" pitchFamily="34" charset="0"/>
                  </a:defRPr>
                </a:pPr>
                <a:r>
                  <a:rPr lang="en-US" sz="2000" dirty="0" err="1">
                    <a:latin typeface="Arial" pitchFamily="34" charset="0"/>
                    <a:cs typeface="Arial" pitchFamily="34" charset="0"/>
                  </a:rPr>
                  <a:t>Precip</a:t>
                </a:r>
                <a:r>
                  <a:rPr lang="en-US" sz="2000" dirty="0">
                    <a:latin typeface="Arial" pitchFamily="34" charset="0"/>
                    <a:cs typeface="Arial" pitchFamily="34" charset="0"/>
                  </a:rPr>
                  <a:t>. (mm)</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89609728"/>
        <c:crosses val="max"/>
        <c:crossBetween val="between"/>
        <c:majorUnit val="20"/>
      </c:valAx>
      <c:dateAx>
        <c:axId val="89609728"/>
        <c:scaling>
          <c:orientation val="minMax"/>
        </c:scaling>
        <c:delete val="1"/>
        <c:axPos val="b"/>
        <c:numFmt formatCode="m/d/yyyy" sourceLinked="1"/>
        <c:tickLblPos val="nextTo"/>
        <c:crossAx val="89599360"/>
        <c:crosses val="autoZero"/>
        <c:auto val="1"/>
        <c:lblOffset val="100"/>
        <c:baseTimeUnit val="days"/>
      </c:dateAx>
    </c:plotArea>
    <c:plotVisOnly val="1"/>
    <c:dispBlanksAs val="gap"/>
  </c:chart>
  <c:spPr>
    <a:solidFill>
      <a:schemeClr val="bg1"/>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u="sng" dirty="0" smtClean="0">
                <a:latin typeface="Arial" pitchFamily="34" charset="0"/>
                <a:cs typeface="Arial" pitchFamily="34" charset="0"/>
              </a:rPr>
              <a:t>1.0 m</a:t>
            </a:r>
            <a:endParaRPr lang="en-US" sz="2400" u="sng" dirty="0">
              <a:latin typeface="Arial" pitchFamily="34" charset="0"/>
              <a:cs typeface="Arial" pitchFamily="34" charset="0"/>
            </a:endParaRPr>
          </a:p>
        </c:rich>
      </c:tx>
      <c:layout/>
    </c:title>
    <c:plotArea>
      <c:layout>
        <c:manualLayout>
          <c:layoutTarget val="inner"/>
          <c:xMode val="edge"/>
          <c:yMode val="edge"/>
          <c:x val="0.1362963418635173"/>
          <c:y val="0.14429177602799681"/>
          <c:w val="0.6978760662729655"/>
          <c:h val="0.54025174978127655"/>
        </c:manualLayout>
      </c:layout>
      <c:lineChart>
        <c:grouping val="standard"/>
        <c:ser>
          <c:idx val="0"/>
          <c:order val="0"/>
          <c:tx>
            <c:v>SS</c:v>
          </c:tx>
          <c:spPr>
            <a:ln>
              <a:noFill/>
            </a:ln>
          </c:spP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Tens!$D$18:$D$33</c:f>
              <c:numCache>
                <c:formatCode>General</c:formatCode>
                <c:ptCount val="16"/>
                <c:pt idx="2">
                  <c:v>10</c:v>
                </c:pt>
                <c:pt idx="3">
                  <c:v>0</c:v>
                </c:pt>
                <c:pt idx="4">
                  <c:v>4</c:v>
                </c:pt>
                <c:pt idx="5">
                  <c:v>6</c:v>
                </c:pt>
                <c:pt idx="6">
                  <c:v>0</c:v>
                </c:pt>
                <c:pt idx="7">
                  <c:v>8</c:v>
                </c:pt>
                <c:pt idx="8">
                  <c:v>6</c:v>
                </c:pt>
                <c:pt idx="9">
                  <c:v>0</c:v>
                </c:pt>
                <c:pt idx="10">
                  <c:v>0</c:v>
                </c:pt>
                <c:pt idx="11">
                  <c:v>10</c:v>
                </c:pt>
                <c:pt idx="12">
                  <c:v>14</c:v>
                </c:pt>
                <c:pt idx="13">
                  <c:v>36</c:v>
                </c:pt>
                <c:pt idx="14">
                  <c:v>6</c:v>
                </c:pt>
                <c:pt idx="15">
                  <c:v>2</c:v>
                </c:pt>
              </c:numCache>
            </c:numRef>
          </c:val>
        </c:ser>
        <c:ser>
          <c:idx val="1"/>
          <c:order val="1"/>
          <c:tx>
            <c:v>GF</c:v>
          </c:tx>
          <c:spPr>
            <a:ln>
              <a:noFill/>
            </a:ln>
          </c:spP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Tens!$I$18:$I$33</c:f>
              <c:numCache>
                <c:formatCode>General</c:formatCode>
                <c:ptCount val="16"/>
                <c:pt idx="4">
                  <c:v>10</c:v>
                </c:pt>
                <c:pt idx="5">
                  <c:v>8</c:v>
                </c:pt>
                <c:pt idx="6">
                  <c:v>18</c:v>
                </c:pt>
                <c:pt idx="7">
                  <c:v>20</c:v>
                </c:pt>
                <c:pt idx="8">
                  <c:v>10</c:v>
                </c:pt>
                <c:pt idx="9">
                  <c:v>6</c:v>
                </c:pt>
                <c:pt idx="10">
                  <c:v>8</c:v>
                </c:pt>
                <c:pt idx="11">
                  <c:v>10</c:v>
                </c:pt>
                <c:pt idx="12">
                  <c:v>26</c:v>
                </c:pt>
                <c:pt idx="14">
                  <c:v>58</c:v>
                </c:pt>
              </c:numCache>
            </c:numRef>
          </c:val>
        </c:ser>
        <c:ser>
          <c:idx val="2"/>
          <c:order val="2"/>
          <c:tx>
            <c:v>BS</c:v>
          </c:tx>
          <c:spPr>
            <a:ln>
              <a:noFill/>
            </a:ln>
          </c:spP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Tens!$N$18:$N$33</c:f>
              <c:numCache>
                <c:formatCode>General</c:formatCode>
                <c:ptCount val="16"/>
                <c:pt idx="5">
                  <c:v>6</c:v>
                </c:pt>
                <c:pt idx="6">
                  <c:v>6</c:v>
                </c:pt>
                <c:pt idx="7">
                  <c:v>10</c:v>
                </c:pt>
                <c:pt idx="8">
                  <c:v>6</c:v>
                </c:pt>
                <c:pt idx="9">
                  <c:v>10</c:v>
                </c:pt>
                <c:pt idx="10">
                  <c:v>8</c:v>
                </c:pt>
                <c:pt idx="11">
                  <c:v>8</c:v>
                </c:pt>
                <c:pt idx="12">
                  <c:v>12</c:v>
                </c:pt>
                <c:pt idx="13">
                  <c:v>21</c:v>
                </c:pt>
                <c:pt idx="14">
                  <c:v>26</c:v>
                </c:pt>
                <c:pt idx="15">
                  <c:v>6</c:v>
                </c:pt>
              </c:numCache>
            </c:numRef>
          </c:val>
        </c:ser>
        <c:ser>
          <c:idx val="3"/>
          <c:order val="3"/>
          <c:tx>
            <c:v>VF</c:v>
          </c:tx>
          <c:spPr>
            <a:ln>
              <a:noFill/>
            </a:ln>
          </c:spPr>
          <c:marker>
            <c:symbol val="circle"/>
            <c:size val="7"/>
          </c:marke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Tens!$S$18:$S$33</c:f>
              <c:numCache>
                <c:formatCode>General</c:formatCode>
                <c:ptCount val="16"/>
                <c:pt idx="4">
                  <c:v>10</c:v>
                </c:pt>
                <c:pt idx="5">
                  <c:v>10</c:v>
                </c:pt>
                <c:pt idx="6">
                  <c:v>14</c:v>
                </c:pt>
                <c:pt idx="7">
                  <c:v>20</c:v>
                </c:pt>
                <c:pt idx="8">
                  <c:v>14</c:v>
                </c:pt>
                <c:pt idx="9">
                  <c:v>15</c:v>
                </c:pt>
                <c:pt idx="10">
                  <c:v>10</c:v>
                </c:pt>
                <c:pt idx="11">
                  <c:v>18</c:v>
                </c:pt>
                <c:pt idx="12">
                  <c:v>34</c:v>
                </c:pt>
                <c:pt idx="13">
                  <c:v>50</c:v>
                </c:pt>
                <c:pt idx="14">
                  <c:v>52</c:v>
                </c:pt>
                <c:pt idx="15">
                  <c:v>18</c:v>
                </c:pt>
              </c:numCache>
            </c:numRef>
          </c:val>
        </c:ser>
        <c:marker val="1"/>
        <c:axId val="89639936"/>
        <c:axId val="89638016"/>
      </c:lineChart>
      <c:lineChart>
        <c:grouping val="standard"/>
        <c:ser>
          <c:idx val="4"/>
          <c:order val="4"/>
          <c:tx>
            <c:v>Precip</c:v>
          </c:tx>
          <c:spPr>
            <a:ln w="38100"/>
          </c:spPr>
          <c:marker>
            <c:symbol val="none"/>
          </c:marke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Precip.!$C$16:$C$30</c:f>
              <c:numCache>
                <c:formatCode>General</c:formatCode>
                <c:ptCount val="15"/>
                <c:pt idx="0">
                  <c:v>23.494999999999987</c:v>
                </c:pt>
                <c:pt idx="1">
                  <c:v>24.637999999999998</c:v>
                </c:pt>
                <c:pt idx="2">
                  <c:v>40.894000000000005</c:v>
                </c:pt>
                <c:pt idx="3">
                  <c:v>63.5</c:v>
                </c:pt>
                <c:pt idx="4">
                  <c:v>31.75</c:v>
                </c:pt>
                <c:pt idx="5">
                  <c:v>68.325999999999979</c:v>
                </c:pt>
                <c:pt idx="6">
                  <c:v>71.11999999999999</c:v>
                </c:pt>
                <c:pt idx="7">
                  <c:v>32.004000000000005</c:v>
                </c:pt>
                <c:pt idx="8">
                  <c:v>118.87199999999999</c:v>
                </c:pt>
                <c:pt idx="9">
                  <c:v>107.18799999999999</c:v>
                </c:pt>
                <c:pt idx="10">
                  <c:v>138.43</c:v>
                </c:pt>
                <c:pt idx="11">
                  <c:v>40.64</c:v>
                </c:pt>
                <c:pt idx="12">
                  <c:v>35.306000000000004</c:v>
                </c:pt>
                <c:pt idx="13">
                  <c:v>25.4</c:v>
                </c:pt>
                <c:pt idx="14">
                  <c:v>50.8</c:v>
                </c:pt>
              </c:numCache>
            </c:numRef>
          </c:val>
        </c:ser>
        <c:marker val="1"/>
        <c:axId val="89668608"/>
        <c:axId val="89666688"/>
      </c:lineChart>
      <c:valAx>
        <c:axId val="89638016"/>
        <c:scaling>
          <c:orientation val="minMax"/>
          <c:max val="80"/>
        </c:scaling>
        <c:axPos val="l"/>
        <c:majorGridlines/>
        <c:title>
          <c:tx>
            <c:rich>
              <a:bodyPr/>
              <a:lstStyle/>
              <a:p>
                <a:pPr>
                  <a:defRPr sz="2000">
                    <a:latin typeface="Arial" pitchFamily="34" charset="0"/>
                    <a:cs typeface="Arial" pitchFamily="34" charset="0"/>
                  </a:defRPr>
                </a:pPr>
                <a:r>
                  <a:rPr lang="en-US" sz="2000">
                    <a:latin typeface="Arial" pitchFamily="34" charset="0"/>
                    <a:cs typeface="Arial" pitchFamily="34" charset="0"/>
                  </a:rPr>
                  <a:t>Soil Tension</a:t>
                </a:r>
                <a:r>
                  <a:rPr lang="en-US" sz="2000" baseline="0">
                    <a:latin typeface="Arial" pitchFamily="34" charset="0"/>
                    <a:cs typeface="Arial" pitchFamily="34" charset="0"/>
                  </a:rPr>
                  <a:t> (cb)</a:t>
                </a:r>
                <a:endParaRPr lang="en-US" sz="2000">
                  <a:latin typeface="Arial" pitchFamily="34" charset="0"/>
                  <a:cs typeface="Arial" pitchFamily="34" charset="0"/>
                </a:endParaRPr>
              </a:p>
            </c:rich>
          </c:tx>
          <c:layout/>
        </c:title>
        <c:numFmt formatCode="General" sourceLinked="1"/>
        <c:majorTickMark val="none"/>
        <c:tickLblPos val="nextTo"/>
        <c:txPr>
          <a:bodyPr/>
          <a:lstStyle/>
          <a:p>
            <a:pPr>
              <a:defRPr sz="1800">
                <a:latin typeface="Arial" pitchFamily="34" charset="0"/>
                <a:cs typeface="Arial" pitchFamily="34" charset="0"/>
              </a:defRPr>
            </a:pPr>
            <a:endParaRPr lang="en-US"/>
          </a:p>
        </c:txPr>
        <c:crossAx val="89639936"/>
        <c:crosses val="autoZero"/>
        <c:crossBetween val="between"/>
      </c:valAx>
      <c:dateAx>
        <c:axId val="89639936"/>
        <c:scaling>
          <c:orientation val="minMax"/>
        </c:scaling>
        <c:axPos val="b"/>
        <c:title>
          <c:tx>
            <c:rich>
              <a:bodyPr/>
              <a:lstStyle/>
              <a:p>
                <a:pPr>
                  <a:defRPr/>
                </a:pPr>
                <a:r>
                  <a:rPr lang="en-US" sz="2000" dirty="0" smtClean="0">
                    <a:latin typeface="Arial" pitchFamily="34" charset="0"/>
                    <a:cs typeface="Arial" pitchFamily="34" charset="0"/>
                  </a:rPr>
                  <a:t>Date</a:t>
                </a:r>
              </a:p>
            </c:rich>
          </c:tx>
          <c:layout/>
        </c:title>
        <c:numFmt formatCode="[$-409]mmm\-yy;@" sourceLinked="0"/>
        <c:tickLblPos val="nextTo"/>
        <c:txPr>
          <a:bodyPr/>
          <a:lstStyle/>
          <a:p>
            <a:pPr>
              <a:defRPr sz="1800">
                <a:latin typeface="Arial" pitchFamily="34" charset="0"/>
                <a:cs typeface="Arial" pitchFamily="34" charset="0"/>
              </a:defRPr>
            </a:pPr>
            <a:endParaRPr lang="en-US"/>
          </a:p>
        </c:txPr>
        <c:crossAx val="89638016"/>
        <c:crosses val="autoZero"/>
        <c:auto val="1"/>
        <c:lblOffset val="100"/>
        <c:baseTimeUnit val="days"/>
      </c:dateAx>
      <c:valAx>
        <c:axId val="89666688"/>
        <c:scaling>
          <c:orientation val="minMax"/>
        </c:scaling>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Precip. (mm)</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89668608"/>
        <c:crosses val="max"/>
        <c:crossBetween val="between"/>
      </c:valAx>
      <c:dateAx>
        <c:axId val="89668608"/>
        <c:scaling>
          <c:orientation val="minMax"/>
        </c:scaling>
        <c:delete val="1"/>
        <c:axPos val="b"/>
        <c:numFmt formatCode="m/d/yyyy" sourceLinked="1"/>
        <c:tickLblPos val="nextTo"/>
        <c:crossAx val="89666688"/>
        <c:crosses val="autoZero"/>
        <c:auto val="1"/>
        <c:lblOffset val="100"/>
        <c:baseTimeUnit val="days"/>
      </c:dateAx>
    </c:plotArea>
    <c:plotVisOnly val="1"/>
    <c:dispBlanksAs val="gap"/>
  </c:chart>
  <c:spPr>
    <a:solidFill>
      <a:sysClr val="window" lastClr="FFFFFF"/>
    </a:soli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u="sng" dirty="0" smtClean="0">
                <a:latin typeface="Arial" pitchFamily="34" charset="0"/>
                <a:cs typeface="Arial" pitchFamily="34" charset="0"/>
              </a:rPr>
              <a:t>1.5</a:t>
            </a:r>
            <a:r>
              <a:rPr lang="en-US" sz="2400" u="sng" baseline="0" dirty="0" smtClean="0">
                <a:latin typeface="Arial" pitchFamily="34" charset="0"/>
                <a:cs typeface="Arial" pitchFamily="34" charset="0"/>
              </a:rPr>
              <a:t> m</a:t>
            </a:r>
          </a:p>
        </c:rich>
      </c:tx>
      <c:layout/>
    </c:title>
    <c:plotArea>
      <c:layout>
        <c:manualLayout>
          <c:layoutTarget val="inner"/>
          <c:xMode val="edge"/>
          <c:yMode val="edge"/>
          <c:x val="0.13629634186351725"/>
          <c:y val="0.13318066491688513"/>
          <c:w val="0.71002884405074362"/>
          <c:h val="0.54580730533683286"/>
        </c:manualLayout>
      </c:layout>
      <c:lineChart>
        <c:grouping val="standard"/>
        <c:ser>
          <c:idx val="0"/>
          <c:order val="0"/>
          <c:tx>
            <c:v>SS</c:v>
          </c:tx>
          <c:spPr>
            <a:ln>
              <a:noFill/>
            </a:ln>
          </c:spP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Tens!$E$18:$E$33</c:f>
              <c:numCache>
                <c:formatCode>General</c:formatCode>
                <c:ptCount val="16"/>
                <c:pt idx="2">
                  <c:v>0</c:v>
                </c:pt>
                <c:pt idx="3">
                  <c:v>0</c:v>
                </c:pt>
                <c:pt idx="4">
                  <c:v>4</c:v>
                </c:pt>
                <c:pt idx="5">
                  <c:v>8</c:v>
                </c:pt>
                <c:pt idx="6">
                  <c:v>6</c:v>
                </c:pt>
                <c:pt idx="7">
                  <c:v>0</c:v>
                </c:pt>
                <c:pt idx="8">
                  <c:v>0</c:v>
                </c:pt>
                <c:pt idx="9">
                  <c:v>0</c:v>
                </c:pt>
                <c:pt idx="10">
                  <c:v>8</c:v>
                </c:pt>
                <c:pt idx="11">
                  <c:v>8</c:v>
                </c:pt>
                <c:pt idx="12">
                  <c:v>0</c:v>
                </c:pt>
                <c:pt idx="13">
                  <c:v>10</c:v>
                </c:pt>
                <c:pt idx="14">
                  <c:v>6</c:v>
                </c:pt>
                <c:pt idx="15">
                  <c:v>2</c:v>
                </c:pt>
              </c:numCache>
            </c:numRef>
          </c:val>
        </c:ser>
        <c:ser>
          <c:idx val="1"/>
          <c:order val="1"/>
          <c:tx>
            <c:v>GF</c:v>
          </c:tx>
          <c:spPr>
            <a:ln>
              <a:noFill/>
            </a:ln>
          </c:spP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Tens!$J$18:$J$33</c:f>
              <c:numCache>
                <c:formatCode>General</c:formatCode>
                <c:ptCount val="16"/>
                <c:pt idx="4">
                  <c:v>0</c:v>
                </c:pt>
                <c:pt idx="5">
                  <c:v>0</c:v>
                </c:pt>
                <c:pt idx="6">
                  <c:v>0</c:v>
                </c:pt>
                <c:pt idx="7">
                  <c:v>0</c:v>
                </c:pt>
                <c:pt idx="8">
                  <c:v>0</c:v>
                </c:pt>
                <c:pt idx="9">
                  <c:v>0</c:v>
                </c:pt>
                <c:pt idx="10">
                  <c:v>0</c:v>
                </c:pt>
                <c:pt idx="12">
                  <c:v>0</c:v>
                </c:pt>
                <c:pt idx="14">
                  <c:v>0</c:v>
                </c:pt>
              </c:numCache>
            </c:numRef>
          </c:val>
        </c:ser>
        <c:ser>
          <c:idx val="2"/>
          <c:order val="2"/>
          <c:tx>
            <c:v>BS</c:v>
          </c:tx>
          <c:spPr>
            <a:ln>
              <a:noFill/>
            </a:ln>
          </c:spP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Tens!$O$18:$O$33</c:f>
              <c:numCache>
                <c:formatCode>General</c:formatCode>
                <c:ptCount val="16"/>
                <c:pt idx="6">
                  <c:v>13</c:v>
                </c:pt>
                <c:pt idx="7">
                  <c:v>16</c:v>
                </c:pt>
                <c:pt idx="8">
                  <c:v>18</c:v>
                </c:pt>
                <c:pt idx="9">
                  <c:v>15</c:v>
                </c:pt>
                <c:pt idx="10">
                  <c:v>0</c:v>
                </c:pt>
                <c:pt idx="11">
                  <c:v>18</c:v>
                </c:pt>
                <c:pt idx="12">
                  <c:v>16</c:v>
                </c:pt>
                <c:pt idx="13">
                  <c:v>18</c:v>
                </c:pt>
                <c:pt idx="14">
                  <c:v>20</c:v>
                </c:pt>
                <c:pt idx="15">
                  <c:v>28</c:v>
                </c:pt>
              </c:numCache>
            </c:numRef>
          </c:val>
        </c:ser>
        <c:ser>
          <c:idx val="3"/>
          <c:order val="3"/>
          <c:tx>
            <c:v>VF</c:v>
          </c:tx>
          <c:spPr>
            <a:ln>
              <a:noFill/>
            </a:ln>
          </c:spPr>
          <c:marker>
            <c:symbol val="circle"/>
            <c:size val="7"/>
          </c:marke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Tens!$T$18:$T$33</c:f>
              <c:numCache>
                <c:formatCode>General</c:formatCode>
                <c:ptCount val="16"/>
                <c:pt idx="4">
                  <c:v>14</c:v>
                </c:pt>
                <c:pt idx="5">
                  <c:v>16</c:v>
                </c:pt>
                <c:pt idx="6">
                  <c:v>16</c:v>
                </c:pt>
                <c:pt idx="7">
                  <c:v>24</c:v>
                </c:pt>
                <c:pt idx="8">
                  <c:v>14</c:v>
                </c:pt>
                <c:pt idx="9">
                  <c:v>18</c:v>
                </c:pt>
                <c:pt idx="10">
                  <c:v>8</c:v>
                </c:pt>
                <c:pt idx="11">
                  <c:v>18</c:v>
                </c:pt>
                <c:pt idx="12">
                  <c:v>20</c:v>
                </c:pt>
                <c:pt idx="13">
                  <c:v>22</c:v>
                </c:pt>
                <c:pt idx="14">
                  <c:v>22</c:v>
                </c:pt>
                <c:pt idx="15">
                  <c:v>7</c:v>
                </c:pt>
              </c:numCache>
            </c:numRef>
          </c:val>
        </c:ser>
        <c:marker val="1"/>
        <c:axId val="90448640"/>
        <c:axId val="89684608"/>
      </c:lineChart>
      <c:lineChart>
        <c:grouping val="standard"/>
        <c:ser>
          <c:idx val="4"/>
          <c:order val="4"/>
          <c:tx>
            <c:v>Precip</c:v>
          </c:tx>
          <c:spPr>
            <a:ln w="38100"/>
          </c:spPr>
          <c:marker>
            <c:symbol val="none"/>
          </c:marker>
          <c:cat>
            <c:numRef>
              <c:f>Tens!$A$18:$A$32</c:f>
              <c:numCache>
                <c:formatCode>m/d/yyyy</c:formatCode>
                <c:ptCount val="15"/>
                <c:pt idx="0">
                  <c:v>41698</c:v>
                </c:pt>
                <c:pt idx="1">
                  <c:v>41712</c:v>
                </c:pt>
                <c:pt idx="2">
                  <c:v>41726</c:v>
                </c:pt>
                <c:pt idx="3">
                  <c:v>41740</c:v>
                </c:pt>
                <c:pt idx="4">
                  <c:v>41754</c:v>
                </c:pt>
                <c:pt idx="5">
                  <c:v>41767</c:v>
                </c:pt>
                <c:pt idx="6">
                  <c:v>41782</c:v>
                </c:pt>
                <c:pt idx="7">
                  <c:v>41796</c:v>
                </c:pt>
                <c:pt idx="8">
                  <c:v>41810</c:v>
                </c:pt>
                <c:pt idx="9">
                  <c:v>41823</c:v>
                </c:pt>
                <c:pt idx="10">
                  <c:v>41838</c:v>
                </c:pt>
                <c:pt idx="11">
                  <c:v>41855</c:v>
                </c:pt>
                <c:pt idx="12">
                  <c:v>41869</c:v>
                </c:pt>
                <c:pt idx="13">
                  <c:v>41884</c:v>
                </c:pt>
                <c:pt idx="14">
                  <c:v>41899</c:v>
                </c:pt>
              </c:numCache>
            </c:numRef>
          </c:cat>
          <c:val>
            <c:numRef>
              <c:f>Precip.!$C$16:$C$30</c:f>
              <c:numCache>
                <c:formatCode>General</c:formatCode>
                <c:ptCount val="15"/>
                <c:pt idx="0">
                  <c:v>23.494999999999987</c:v>
                </c:pt>
                <c:pt idx="1">
                  <c:v>24.637999999999998</c:v>
                </c:pt>
                <c:pt idx="2">
                  <c:v>40.894000000000005</c:v>
                </c:pt>
                <c:pt idx="3">
                  <c:v>63.5</c:v>
                </c:pt>
                <c:pt idx="4">
                  <c:v>31.75</c:v>
                </c:pt>
                <c:pt idx="5">
                  <c:v>68.325999999999979</c:v>
                </c:pt>
                <c:pt idx="6">
                  <c:v>71.11999999999999</c:v>
                </c:pt>
                <c:pt idx="7">
                  <c:v>32.004000000000005</c:v>
                </c:pt>
                <c:pt idx="8">
                  <c:v>118.87199999999999</c:v>
                </c:pt>
                <c:pt idx="9">
                  <c:v>107.18799999999999</c:v>
                </c:pt>
                <c:pt idx="10">
                  <c:v>138.43</c:v>
                </c:pt>
                <c:pt idx="11">
                  <c:v>40.64</c:v>
                </c:pt>
                <c:pt idx="12">
                  <c:v>35.306000000000004</c:v>
                </c:pt>
                <c:pt idx="13">
                  <c:v>25.4</c:v>
                </c:pt>
                <c:pt idx="14">
                  <c:v>50.8</c:v>
                </c:pt>
              </c:numCache>
            </c:numRef>
          </c:val>
        </c:ser>
        <c:marker val="1"/>
        <c:axId val="90452736"/>
        <c:axId val="90450560"/>
      </c:lineChart>
      <c:valAx>
        <c:axId val="89684608"/>
        <c:scaling>
          <c:orientation val="minMax"/>
          <c:max val="80"/>
        </c:scaling>
        <c:axPos val="l"/>
        <c:majorGridlines/>
        <c:title>
          <c:tx>
            <c:rich>
              <a:bodyPr/>
              <a:lstStyle/>
              <a:p>
                <a:pPr>
                  <a:defRPr sz="2000">
                    <a:latin typeface="Arial" pitchFamily="34" charset="0"/>
                    <a:cs typeface="Arial" pitchFamily="34" charset="0"/>
                  </a:defRPr>
                </a:pPr>
                <a:r>
                  <a:rPr lang="en-US" sz="2000">
                    <a:latin typeface="Arial" pitchFamily="34" charset="0"/>
                    <a:cs typeface="Arial" pitchFamily="34" charset="0"/>
                  </a:rPr>
                  <a:t>Soil Tension</a:t>
                </a:r>
                <a:r>
                  <a:rPr lang="en-US" sz="2000" baseline="0">
                    <a:latin typeface="Arial" pitchFamily="34" charset="0"/>
                    <a:cs typeface="Arial" pitchFamily="34" charset="0"/>
                  </a:rPr>
                  <a:t> (cb)</a:t>
                </a:r>
                <a:endParaRPr lang="en-US" sz="2000">
                  <a:latin typeface="Arial" pitchFamily="34" charset="0"/>
                  <a:cs typeface="Arial" pitchFamily="34" charset="0"/>
                </a:endParaRPr>
              </a:p>
            </c:rich>
          </c:tx>
          <c:layout/>
        </c:title>
        <c:numFmt formatCode="General" sourceLinked="1"/>
        <c:tickLblPos val="nextTo"/>
        <c:txPr>
          <a:bodyPr/>
          <a:lstStyle/>
          <a:p>
            <a:pPr>
              <a:defRPr sz="1800">
                <a:latin typeface="Arial" pitchFamily="34" charset="0"/>
                <a:cs typeface="Arial" pitchFamily="34" charset="0"/>
              </a:defRPr>
            </a:pPr>
            <a:endParaRPr lang="en-US"/>
          </a:p>
        </c:txPr>
        <c:crossAx val="90448640"/>
        <c:crosses val="autoZero"/>
        <c:crossBetween val="between"/>
      </c:valAx>
      <c:dateAx>
        <c:axId val="90448640"/>
        <c:scaling>
          <c:orientation val="minMax"/>
        </c:scaling>
        <c:axPos val="b"/>
        <c:title>
          <c:tx>
            <c:rich>
              <a:bodyPr/>
              <a:lstStyle/>
              <a:p>
                <a:pPr>
                  <a:defRPr/>
                </a:pPr>
                <a:r>
                  <a:rPr lang="en-US" sz="2000" dirty="0" smtClean="0">
                    <a:latin typeface="Arial" pitchFamily="34" charset="0"/>
                    <a:cs typeface="Arial" pitchFamily="34" charset="0"/>
                  </a:rPr>
                  <a:t>Date</a:t>
                </a:r>
                <a:endParaRPr lang="en-US" sz="2000" dirty="0">
                  <a:latin typeface="Arial" pitchFamily="34" charset="0"/>
                  <a:cs typeface="Arial" pitchFamily="34" charset="0"/>
                </a:endParaRPr>
              </a:p>
            </c:rich>
          </c:tx>
          <c:layout/>
        </c:title>
        <c:numFmt formatCode="[$-409]mmm\-yy;@" sourceLinked="0"/>
        <c:tickLblPos val="nextTo"/>
        <c:txPr>
          <a:bodyPr/>
          <a:lstStyle/>
          <a:p>
            <a:pPr>
              <a:defRPr sz="1800">
                <a:latin typeface="Arial" pitchFamily="34" charset="0"/>
                <a:cs typeface="Arial" pitchFamily="34" charset="0"/>
              </a:defRPr>
            </a:pPr>
            <a:endParaRPr lang="en-US"/>
          </a:p>
        </c:txPr>
        <c:crossAx val="89684608"/>
        <c:crosses val="autoZero"/>
        <c:auto val="1"/>
        <c:lblOffset val="100"/>
        <c:baseTimeUnit val="days"/>
      </c:dateAx>
      <c:valAx>
        <c:axId val="90450560"/>
        <c:scaling>
          <c:orientation val="minMax"/>
        </c:scaling>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Precip. (mm)</a:t>
                </a:r>
              </a:p>
            </c:rich>
          </c:tx>
          <c:layout/>
        </c:title>
        <c:numFmt formatCode="General" sourceLinked="1"/>
        <c:tickLblPos val="nextTo"/>
        <c:txPr>
          <a:bodyPr/>
          <a:lstStyle/>
          <a:p>
            <a:pPr>
              <a:defRPr sz="1800">
                <a:latin typeface="Arial" pitchFamily="34" charset="0"/>
                <a:cs typeface="Arial" pitchFamily="34" charset="0"/>
              </a:defRPr>
            </a:pPr>
            <a:endParaRPr lang="en-US"/>
          </a:p>
        </c:txPr>
        <c:crossAx val="90452736"/>
        <c:crosses val="max"/>
        <c:crossBetween val="between"/>
      </c:valAx>
      <c:dateAx>
        <c:axId val="90452736"/>
        <c:scaling>
          <c:orientation val="minMax"/>
        </c:scaling>
        <c:delete val="1"/>
        <c:axPos val="b"/>
        <c:numFmt formatCode="m/d/yyyy" sourceLinked="1"/>
        <c:tickLblPos val="nextTo"/>
        <c:crossAx val="90450560"/>
        <c:crosses val="autoZero"/>
        <c:auto val="1"/>
        <c:lblOffset val="100"/>
        <c:baseTimeUnit val="days"/>
      </c:dateAx>
    </c:plotArea>
    <c:plotVisOnly val="1"/>
    <c:dispBlanksAs val="gap"/>
  </c:chart>
  <c:spPr>
    <a:solidFill>
      <a:sysClr val="window" lastClr="FFFFFF"/>
    </a:solidFill>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D9EFE-DE4D-4B43-8205-FD555DFE0FAF}"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9F886-34DC-4230-8717-2D5F18B3F4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2BD9EFE-DE4D-4B43-8205-FD555DFE0FAF}" type="datetimeFigureOut">
              <a:rPr lang="en-US" smtClean="0"/>
              <a:pPr/>
              <a:t>10/12/2014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749F886-34DC-4230-8717-2D5F18B3F4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chart" Target="../charts/chart7.xml"/><Relationship Id="rId1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chart" Target="../charts/chart3.xml"/><Relationship Id="rId12" Type="http://schemas.openxmlformats.org/officeDocument/2006/relationships/chart" Target="../charts/chart6.xml"/><Relationship Id="rId17" Type="http://schemas.openxmlformats.org/officeDocument/2006/relationships/image" Target="../media/image9.jpeg"/><Relationship Id="rId2" Type="http://schemas.openxmlformats.org/officeDocument/2006/relationships/image" Target="../media/image1.jpeg"/><Relationship Id="rId16" Type="http://schemas.openxmlformats.org/officeDocument/2006/relationships/image" Target="../media/image8.jpeg"/><Relationship Id="rId20"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chart" Target="../charts/chart5.xml"/><Relationship Id="rId5" Type="http://schemas.openxmlformats.org/officeDocument/2006/relationships/chart" Target="../charts/chart1.xml"/><Relationship Id="rId15" Type="http://schemas.openxmlformats.org/officeDocument/2006/relationships/image" Target="../media/image7.jpeg"/><Relationship Id="rId10" Type="http://schemas.openxmlformats.org/officeDocument/2006/relationships/image" Target="../media/image5.jpeg"/><Relationship Id="rId19" Type="http://schemas.openxmlformats.org/officeDocument/2006/relationships/image" Target="../media/image11.jpeg"/><Relationship Id="rId4" Type="http://schemas.openxmlformats.org/officeDocument/2006/relationships/image" Target="../media/image3.jpeg"/><Relationship Id="rId9" Type="http://schemas.openxmlformats.org/officeDocument/2006/relationships/chart" Target="../charts/chart4.xml"/><Relationship Id="rId1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 name="Rectangle 25"/>
          <p:cNvSpPr>
            <a:spLocks noChangeAspect="1"/>
          </p:cNvSpPr>
          <p:nvPr/>
        </p:nvSpPr>
        <p:spPr>
          <a:xfrm>
            <a:off x="457200" y="457200"/>
            <a:ext cx="42976800" cy="320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John\Documents\School\Grad\Pinecrest\GSA\Waldron_crosssection.jpg"/>
          <p:cNvPicPr>
            <a:picLocks noChangeAspect="1" noChangeArrowheads="1"/>
          </p:cNvPicPr>
          <p:nvPr/>
        </p:nvPicPr>
        <p:blipFill>
          <a:blip r:embed="rId2"/>
          <a:srcRect/>
          <a:stretch>
            <a:fillRect/>
          </a:stretch>
        </p:blipFill>
        <p:spPr bwMode="auto">
          <a:xfrm>
            <a:off x="3581400" y="16383000"/>
            <a:ext cx="9766300" cy="3700463"/>
          </a:xfrm>
          <a:prstGeom prst="rect">
            <a:avLst/>
          </a:prstGeom>
          <a:noFill/>
        </p:spPr>
      </p:pic>
      <p:sp>
        <p:nvSpPr>
          <p:cNvPr id="29" name="TextBox 28"/>
          <p:cNvSpPr txBox="1"/>
          <p:nvPr/>
        </p:nvSpPr>
        <p:spPr>
          <a:xfrm>
            <a:off x="2667000" y="685800"/>
            <a:ext cx="38404800" cy="5078313"/>
          </a:xfrm>
          <a:prstGeom prst="rect">
            <a:avLst/>
          </a:prstGeom>
          <a:noFill/>
          <a:ln>
            <a:noFill/>
          </a:ln>
        </p:spPr>
        <p:txBody>
          <a:bodyPr wrap="square" rtlCol="0">
            <a:spAutoFit/>
          </a:bodyPr>
          <a:lstStyle/>
          <a:p>
            <a:pPr algn="ctr"/>
            <a:r>
              <a:rPr lang="en-US" sz="5400" b="1" dirty="0" smtClean="0">
                <a:latin typeface="Arial" pitchFamily="34" charset="0"/>
                <a:cs typeface="Arial" pitchFamily="34" charset="0"/>
              </a:rPr>
              <a:t>RECHARGE TO THE MEMPHIS AQUIFER IN SOUTHWESTERN TENNESSEE, AN EXAMPLE OF A SAND-DOMINATED COASTAL PLAIN AQUIFER IN A HUMID REGION.</a:t>
            </a:r>
          </a:p>
          <a:p>
            <a:pPr algn="ctr"/>
            <a:r>
              <a:rPr lang="en-US" sz="4800" b="1" dirty="0" err="1" smtClean="0">
                <a:latin typeface="Arial" pitchFamily="34" charset="0"/>
                <a:cs typeface="Arial" pitchFamily="34" charset="0"/>
              </a:rPr>
              <a:t>Bursi</a:t>
            </a:r>
            <a:r>
              <a:rPr lang="en-US" sz="4800" b="1" dirty="0" smtClean="0">
                <a:latin typeface="Arial" pitchFamily="34" charset="0"/>
                <a:cs typeface="Arial" pitchFamily="34" charset="0"/>
              </a:rPr>
              <a:t>, J., Larsen, D., Waldron, B., </a:t>
            </a:r>
            <a:r>
              <a:rPr lang="en-US" sz="4800" b="1" dirty="0" err="1" smtClean="0">
                <a:latin typeface="Arial" pitchFamily="34" charset="0"/>
                <a:cs typeface="Arial" pitchFamily="34" charset="0"/>
              </a:rPr>
              <a:t>Schoefernacker</a:t>
            </a:r>
            <a:r>
              <a:rPr lang="en-US" sz="4800" b="1" dirty="0" smtClean="0">
                <a:latin typeface="Arial" pitchFamily="34" charset="0"/>
                <a:cs typeface="Arial" pitchFamily="34" charset="0"/>
              </a:rPr>
              <a:t>, S., Eason, J., </a:t>
            </a:r>
            <a:r>
              <a:rPr lang="en-US" sz="4800" b="1" dirty="0" err="1" smtClean="0">
                <a:latin typeface="Arial" pitchFamily="34" charset="0"/>
                <a:cs typeface="Arial" pitchFamily="34" charset="0"/>
              </a:rPr>
              <a:t>Girdner</a:t>
            </a:r>
            <a:r>
              <a:rPr lang="en-US" sz="4800" b="1" dirty="0" smtClean="0">
                <a:latin typeface="Arial" pitchFamily="34" charset="0"/>
                <a:cs typeface="Arial" pitchFamily="34" charset="0"/>
              </a:rPr>
              <a:t>, S. Ground Water Institute and Department of Earth Science. University of Memphis, Memphis, TN 38152</a:t>
            </a:r>
          </a:p>
          <a:p>
            <a:pPr algn="ctr"/>
            <a:endParaRPr lang="en-US" sz="4800" dirty="0" smtClean="0">
              <a:latin typeface="Arial" pitchFamily="34" charset="0"/>
              <a:cs typeface="Arial" pitchFamily="34" charset="0"/>
            </a:endParaRPr>
          </a:p>
          <a:p>
            <a:pPr algn="ctr"/>
            <a:endParaRPr lang="en-US" sz="7200" dirty="0"/>
          </a:p>
        </p:txBody>
      </p:sp>
      <p:pic>
        <p:nvPicPr>
          <p:cNvPr id="27" name="Picture 26"/>
          <p:cNvPicPr>
            <a:picLocks noChangeAspect="1"/>
          </p:cNvPicPr>
          <p:nvPr/>
        </p:nvPicPr>
        <p:blipFill>
          <a:blip r:embed="rId3"/>
          <a:srcRect b="14065"/>
          <a:stretch>
            <a:fillRect/>
          </a:stretch>
        </p:blipFill>
        <p:spPr>
          <a:xfrm>
            <a:off x="1600200" y="31013400"/>
            <a:ext cx="13986934" cy="1295400"/>
          </a:xfrm>
          <a:prstGeom prst="rect">
            <a:avLst/>
          </a:prstGeom>
        </p:spPr>
      </p:pic>
      <p:pic>
        <p:nvPicPr>
          <p:cNvPr id="28" name="Picture 2" descr="http://www.memphis.edu/gwi/images/groundwater_header.jpg"/>
          <p:cNvPicPr>
            <a:picLocks noChangeAspect="1" noChangeArrowheads="1"/>
          </p:cNvPicPr>
          <p:nvPr/>
        </p:nvPicPr>
        <p:blipFill>
          <a:blip r:embed="rId4" cstate="print"/>
          <a:srcRect b="15675"/>
          <a:stretch>
            <a:fillRect/>
          </a:stretch>
        </p:blipFill>
        <p:spPr bwMode="auto">
          <a:xfrm>
            <a:off x="30556200" y="30861000"/>
            <a:ext cx="9753600" cy="1447800"/>
          </a:xfrm>
          <a:prstGeom prst="rect">
            <a:avLst/>
          </a:prstGeom>
          <a:noFill/>
        </p:spPr>
      </p:pic>
      <p:graphicFrame>
        <p:nvGraphicFramePr>
          <p:cNvPr id="43" name="Chart 42"/>
          <p:cNvGraphicFramePr/>
          <p:nvPr/>
        </p:nvGraphicFramePr>
        <p:xfrm>
          <a:off x="27432000" y="5486400"/>
          <a:ext cx="7315200" cy="45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p:cNvGraphicFramePr/>
          <p:nvPr/>
        </p:nvGraphicFramePr>
        <p:xfrm>
          <a:off x="27432000" y="10058400"/>
          <a:ext cx="7315200" cy="45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44"/>
          <p:cNvGraphicFramePr/>
          <p:nvPr/>
        </p:nvGraphicFramePr>
        <p:xfrm>
          <a:off x="27432000" y="14630400"/>
          <a:ext cx="7315200" cy="4572000"/>
        </p:xfrm>
        <a:graphic>
          <a:graphicData uri="http://schemas.openxmlformats.org/drawingml/2006/chart">
            <c:chart xmlns:c="http://schemas.openxmlformats.org/drawingml/2006/chart" xmlns:r="http://schemas.openxmlformats.org/officeDocument/2006/relationships" r:id="rId7"/>
          </a:graphicData>
        </a:graphic>
      </p:graphicFrame>
      <p:grpSp>
        <p:nvGrpSpPr>
          <p:cNvPr id="36" name="Group 35"/>
          <p:cNvGrpSpPr/>
          <p:nvPr/>
        </p:nvGrpSpPr>
        <p:grpSpPr>
          <a:xfrm>
            <a:off x="16154400" y="18592800"/>
            <a:ext cx="10896600" cy="6248400"/>
            <a:chOff x="17602200" y="5334000"/>
            <a:chExt cx="8895617" cy="5105400"/>
          </a:xfrm>
        </p:grpSpPr>
        <p:grpSp>
          <p:nvGrpSpPr>
            <p:cNvPr id="18" name="Group 17"/>
            <p:cNvGrpSpPr/>
            <p:nvPr/>
          </p:nvGrpSpPr>
          <p:grpSpPr>
            <a:xfrm>
              <a:off x="17602200" y="5334000"/>
              <a:ext cx="8895617" cy="5105400"/>
              <a:chOff x="17373600" y="4876800"/>
              <a:chExt cx="8895617" cy="5105400"/>
            </a:xfrm>
          </p:grpSpPr>
          <p:pic>
            <p:nvPicPr>
              <p:cNvPr id="2" name="Picture 2" descr="C:\Users\John\Documents\School\Grad\Pinecrest\GSA\Cross section 3.jpg"/>
              <p:cNvPicPr>
                <a:picLocks noChangeAspect="1" noChangeArrowheads="1"/>
              </p:cNvPicPr>
              <p:nvPr/>
            </p:nvPicPr>
            <p:blipFill>
              <a:blip r:embed="rId8"/>
              <a:srcRect/>
              <a:stretch>
                <a:fillRect/>
              </a:stretch>
            </p:blipFill>
            <p:spPr bwMode="auto">
              <a:xfrm>
                <a:off x="17373600" y="4876800"/>
                <a:ext cx="8895617" cy="5105400"/>
              </a:xfrm>
              <a:prstGeom prst="rect">
                <a:avLst/>
              </a:prstGeom>
              <a:noFill/>
            </p:spPr>
          </p:pic>
          <p:sp>
            <p:nvSpPr>
              <p:cNvPr id="46" name="Rectangle 45"/>
              <p:cNvSpPr/>
              <p:nvPr/>
            </p:nvSpPr>
            <p:spPr>
              <a:xfrm>
                <a:off x="18364200" y="5562600"/>
                <a:ext cx="76200" cy="3505200"/>
              </a:xfrm>
              <a:prstGeom prst="rect">
                <a:avLst/>
              </a:prstGeom>
              <a:solidFill>
                <a:schemeClr val="accent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8211800" y="5562600"/>
                <a:ext cx="76200" cy="3505200"/>
              </a:xfrm>
              <a:prstGeom prst="rect">
                <a:avLst/>
              </a:prstGeom>
              <a:solidFill>
                <a:srgbClr val="E9ED5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1183600" y="6781800"/>
                <a:ext cx="76200" cy="2209800"/>
              </a:xfrm>
              <a:prstGeom prst="rect">
                <a:avLst/>
              </a:prstGeom>
              <a:solidFill>
                <a:schemeClr val="accent2"/>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5679400" y="8382000"/>
                <a:ext cx="77353" cy="640080"/>
              </a:xfrm>
              <a:prstGeom prst="rect">
                <a:avLst/>
              </a:prstGeom>
              <a:solidFill>
                <a:schemeClr val="accent3"/>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Down Arrow 18"/>
            <p:cNvSpPr/>
            <p:nvPr/>
          </p:nvSpPr>
          <p:spPr>
            <a:xfrm>
              <a:off x="20116800" y="6172200"/>
              <a:ext cx="152400" cy="304800"/>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a:off x="19659600" y="6553200"/>
              <a:ext cx="152400" cy="304800"/>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a:off x="20574000" y="7391400"/>
              <a:ext cx="152400" cy="304800"/>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18745200" y="6096000"/>
              <a:ext cx="152400" cy="304800"/>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9507200" y="6858000"/>
              <a:ext cx="533400" cy="307777"/>
            </a:xfrm>
            <a:prstGeom prst="rect">
              <a:avLst/>
            </a:prstGeom>
            <a:noFill/>
          </p:spPr>
          <p:txBody>
            <a:bodyPr wrap="square" rtlCol="0">
              <a:spAutoFit/>
            </a:bodyPr>
            <a:lstStyle/>
            <a:p>
              <a:r>
                <a:rPr lang="en-US" sz="1400" dirty="0" smtClean="0">
                  <a:latin typeface="Arial" pitchFamily="34" charset="0"/>
                  <a:cs typeface="Arial" pitchFamily="34" charset="0"/>
                </a:rPr>
                <a:t>GF</a:t>
              </a:r>
              <a:endParaRPr lang="en-US" sz="1400" dirty="0">
                <a:latin typeface="Arial" pitchFamily="34" charset="0"/>
                <a:cs typeface="Arial" pitchFamily="34" charset="0"/>
              </a:endParaRPr>
            </a:p>
          </p:txBody>
        </p:sp>
        <p:sp>
          <p:nvSpPr>
            <p:cNvPr id="25" name="TextBox 24"/>
            <p:cNvSpPr txBox="1"/>
            <p:nvPr/>
          </p:nvSpPr>
          <p:spPr>
            <a:xfrm>
              <a:off x="18592800" y="6400800"/>
              <a:ext cx="533400" cy="307777"/>
            </a:xfrm>
            <a:prstGeom prst="rect">
              <a:avLst/>
            </a:prstGeom>
            <a:noFill/>
          </p:spPr>
          <p:txBody>
            <a:bodyPr wrap="square" rtlCol="0">
              <a:spAutoFit/>
            </a:bodyPr>
            <a:lstStyle/>
            <a:p>
              <a:r>
                <a:rPr lang="en-US" sz="1400" dirty="0" smtClean="0">
                  <a:latin typeface="Arial" pitchFamily="34" charset="0"/>
                  <a:cs typeface="Arial" pitchFamily="34" charset="0"/>
                </a:rPr>
                <a:t>SS</a:t>
              </a:r>
              <a:endParaRPr lang="en-US" sz="1400" dirty="0">
                <a:latin typeface="Arial" pitchFamily="34" charset="0"/>
                <a:cs typeface="Arial" pitchFamily="34" charset="0"/>
              </a:endParaRPr>
            </a:p>
          </p:txBody>
        </p:sp>
        <p:sp>
          <p:nvSpPr>
            <p:cNvPr id="30" name="TextBox 29"/>
            <p:cNvSpPr txBox="1"/>
            <p:nvPr/>
          </p:nvSpPr>
          <p:spPr>
            <a:xfrm>
              <a:off x="20421600" y="7696200"/>
              <a:ext cx="533400" cy="307777"/>
            </a:xfrm>
            <a:prstGeom prst="rect">
              <a:avLst/>
            </a:prstGeom>
            <a:noFill/>
          </p:spPr>
          <p:txBody>
            <a:bodyPr wrap="square" rtlCol="0">
              <a:spAutoFit/>
            </a:bodyPr>
            <a:lstStyle/>
            <a:p>
              <a:r>
                <a:rPr lang="en-US" sz="1400" dirty="0" smtClean="0">
                  <a:latin typeface="Arial" pitchFamily="34" charset="0"/>
                  <a:cs typeface="Arial" pitchFamily="34" charset="0"/>
                </a:rPr>
                <a:t>VF</a:t>
              </a:r>
              <a:endParaRPr lang="en-US" sz="1400" dirty="0">
                <a:latin typeface="Arial" pitchFamily="34" charset="0"/>
                <a:cs typeface="Arial" pitchFamily="34" charset="0"/>
              </a:endParaRPr>
            </a:p>
          </p:txBody>
        </p:sp>
        <p:sp>
          <p:nvSpPr>
            <p:cNvPr id="31" name="TextBox 30"/>
            <p:cNvSpPr txBox="1"/>
            <p:nvPr/>
          </p:nvSpPr>
          <p:spPr>
            <a:xfrm>
              <a:off x="19964400" y="5867400"/>
              <a:ext cx="533400" cy="307777"/>
            </a:xfrm>
            <a:prstGeom prst="rect">
              <a:avLst/>
            </a:prstGeom>
            <a:noFill/>
          </p:spPr>
          <p:txBody>
            <a:bodyPr wrap="square" rtlCol="0">
              <a:spAutoFit/>
            </a:bodyPr>
            <a:lstStyle/>
            <a:p>
              <a:r>
                <a:rPr lang="en-US" sz="1400" dirty="0" smtClean="0">
                  <a:latin typeface="Arial" pitchFamily="34" charset="0"/>
                  <a:cs typeface="Arial" pitchFamily="34" charset="0"/>
                </a:rPr>
                <a:t>BS</a:t>
              </a:r>
              <a:endParaRPr lang="en-US" sz="1400" dirty="0">
                <a:latin typeface="Arial" pitchFamily="34" charset="0"/>
                <a:cs typeface="Arial" pitchFamily="34" charset="0"/>
              </a:endParaRPr>
            </a:p>
          </p:txBody>
        </p:sp>
        <p:sp>
          <p:nvSpPr>
            <p:cNvPr id="32" name="TextBox 31"/>
            <p:cNvSpPr txBox="1"/>
            <p:nvPr/>
          </p:nvSpPr>
          <p:spPr>
            <a:xfrm>
              <a:off x="21488400" y="9144000"/>
              <a:ext cx="685800" cy="307777"/>
            </a:xfrm>
            <a:prstGeom prst="rect">
              <a:avLst/>
            </a:prstGeom>
            <a:noFill/>
          </p:spPr>
          <p:txBody>
            <a:bodyPr wrap="square" rtlCol="0">
              <a:spAutoFit/>
            </a:bodyPr>
            <a:lstStyle/>
            <a:p>
              <a:r>
                <a:rPr lang="en-US" sz="1400" dirty="0" smtClean="0">
                  <a:latin typeface="Arial" pitchFamily="34" charset="0"/>
                  <a:cs typeface="Arial" pitchFamily="34" charset="0"/>
                </a:rPr>
                <a:t>VFW</a:t>
              </a:r>
              <a:endParaRPr lang="en-US" sz="1400" dirty="0">
                <a:latin typeface="Arial" pitchFamily="34" charset="0"/>
                <a:cs typeface="Arial" pitchFamily="34" charset="0"/>
              </a:endParaRPr>
            </a:p>
          </p:txBody>
        </p:sp>
        <p:sp>
          <p:nvSpPr>
            <p:cNvPr id="33" name="TextBox 32"/>
            <p:cNvSpPr txBox="1"/>
            <p:nvPr/>
          </p:nvSpPr>
          <p:spPr>
            <a:xfrm>
              <a:off x="25298400" y="9220200"/>
              <a:ext cx="685800" cy="307777"/>
            </a:xfrm>
            <a:prstGeom prst="rect">
              <a:avLst/>
            </a:prstGeom>
            <a:noFill/>
          </p:spPr>
          <p:txBody>
            <a:bodyPr wrap="square" rtlCol="0">
              <a:spAutoFit/>
            </a:bodyPr>
            <a:lstStyle/>
            <a:p>
              <a:r>
                <a:rPr lang="en-US" sz="1400" dirty="0" smtClean="0">
                  <a:latin typeface="Arial" pitchFamily="34" charset="0"/>
                  <a:cs typeface="Arial" pitchFamily="34" charset="0"/>
                </a:rPr>
                <a:t>DPW</a:t>
              </a:r>
              <a:endParaRPr lang="en-US" sz="1400" dirty="0">
                <a:latin typeface="Arial" pitchFamily="34" charset="0"/>
                <a:cs typeface="Arial" pitchFamily="34" charset="0"/>
              </a:endParaRPr>
            </a:p>
          </p:txBody>
        </p:sp>
        <p:sp>
          <p:nvSpPr>
            <p:cNvPr id="34" name="TextBox 33"/>
            <p:cNvSpPr txBox="1"/>
            <p:nvPr/>
          </p:nvSpPr>
          <p:spPr>
            <a:xfrm>
              <a:off x="18592800" y="8839200"/>
              <a:ext cx="838200" cy="307777"/>
            </a:xfrm>
            <a:prstGeom prst="rect">
              <a:avLst/>
            </a:prstGeom>
            <a:noFill/>
          </p:spPr>
          <p:txBody>
            <a:bodyPr wrap="square" rtlCol="0">
              <a:spAutoFit/>
            </a:bodyPr>
            <a:lstStyle/>
            <a:p>
              <a:r>
                <a:rPr lang="en-US" sz="1400" dirty="0" smtClean="0">
                  <a:latin typeface="Arial" pitchFamily="34" charset="0"/>
                  <a:cs typeface="Arial" pitchFamily="34" charset="0"/>
                </a:rPr>
                <a:t>SS 2in. </a:t>
              </a:r>
              <a:endParaRPr lang="en-US" sz="1400" dirty="0">
                <a:latin typeface="Arial" pitchFamily="34" charset="0"/>
                <a:cs typeface="Arial" pitchFamily="34" charset="0"/>
              </a:endParaRPr>
            </a:p>
          </p:txBody>
        </p:sp>
        <p:sp>
          <p:nvSpPr>
            <p:cNvPr id="35" name="TextBox 34"/>
            <p:cNvSpPr txBox="1"/>
            <p:nvPr/>
          </p:nvSpPr>
          <p:spPr>
            <a:xfrm>
              <a:off x="18364200" y="9525000"/>
              <a:ext cx="838200" cy="307777"/>
            </a:xfrm>
            <a:prstGeom prst="rect">
              <a:avLst/>
            </a:prstGeom>
            <a:noFill/>
          </p:spPr>
          <p:txBody>
            <a:bodyPr wrap="square" rtlCol="0">
              <a:spAutoFit/>
            </a:bodyPr>
            <a:lstStyle/>
            <a:p>
              <a:r>
                <a:rPr lang="en-US" sz="1400" dirty="0" smtClean="0">
                  <a:latin typeface="Arial" pitchFamily="34" charset="0"/>
                  <a:cs typeface="Arial" pitchFamily="34" charset="0"/>
                </a:rPr>
                <a:t>SS 4in. </a:t>
              </a:r>
              <a:endParaRPr lang="en-US" sz="1400" dirty="0">
                <a:latin typeface="Arial" pitchFamily="34" charset="0"/>
                <a:cs typeface="Arial" pitchFamily="34" charset="0"/>
              </a:endParaRPr>
            </a:p>
          </p:txBody>
        </p:sp>
      </p:grpSp>
      <p:graphicFrame>
        <p:nvGraphicFramePr>
          <p:cNvPr id="37" name="Chart 36"/>
          <p:cNvGraphicFramePr/>
          <p:nvPr/>
        </p:nvGraphicFramePr>
        <p:xfrm>
          <a:off x="15849600" y="25679400"/>
          <a:ext cx="11506200" cy="5867400"/>
        </p:xfrm>
        <a:graphic>
          <a:graphicData uri="http://schemas.openxmlformats.org/drawingml/2006/chart">
            <c:chart xmlns:c="http://schemas.openxmlformats.org/drawingml/2006/chart" xmlns:r="http://schemas.openxmlformats.org/officeDocument/2006/relationships" r:id="rId9"/>
          </a:graphicData>
        </a:graphic>
      </p:graphicFrame>
      <p:sp>
        <p:nvSpPr>
          <p:cNvPr id="41" name="TextBox 40"/>
          <p:cNvSpPr txBox="1"/>
          <p:nvPr/>
        </p:nvSpPr>
        <p:spPr>
          <a:xfrm>
            <a:off x="29413200" y="3810000"/>
            <a:ext cx="4343400" cy="584775"/>
          </a:xfrm>
          <a:prstGeom prst="rect">
            <a:avLst/>
          </a:prstGeom>
          <a:noFill/>
        </p:spPr>
        <p:txBody>
          <a:bodyPr wrap="square" rtlCol="0">
            <a:spAutoFit/>
          </a:bodyPr>
          <a:lstStyle/>
          <a:p>
            <a:r>
              <a:rPr lang="en-US" sz="3200" b="1" u="sng" dirty="0" smtClean="0">
                <a:latin typeface="Arial" pitchFamily="34" charset="0"/>
                <a:cs typeface="Arial" pitchFamily="34" charset="0"/>
              </a:rPr>
              <a:t>Lysimeter Data</a:t>
            </a:r>
            <a:endParaRPr lang="en-US" sz="3200" b="1" u="sng" dirty="0">
              <a:latin typeface="Arial" pitchFamily="34" charset="0"/>
              <a:cs typeface="Arial" pitchFamily="34" charset="0"/>
            </a:endParaRPr>
          </a:p>
        </p:txBody>
      </p:sp>
      <p:sp>
        <p:nvSpPr>
          <p:cNvPr id="42" name="TextBox 41"/>
          <p:cNvSpPr txBox="1"/>
          <p:nvPr/>
        </p:nvSpPr>
        <p:spPr>
          <a:xfrm>
            <a:off x="37338000" y="3810000"/>
            <a:ext cx="4343400" cy="584775"/>
          </a:xfrm>
          <a:prstGeom prst="rect">
            <a:avLst/>
          </a:prstGeom>
          <a:noFill/>
        </p:spPr>
        <p:txBody>
          <a:bodyPr wrap="square" rtlCol="0">
            <a:spAutoFit/>
          </a:bodyPr>
          <a:lstStyle/>
          <a:p>
            <a:r>
              <a:rPr lang="en-US" sz="3200" b="1" u="sng" dirty="0" smtClean="0">
                <a:latin typeface="Arial" pitchFamily="34" charset="0"/>
                <a:cs typeface="Arial" pitchFamily="34" charset="0"/>
              </a:rPr>
              <a:t>Tensiometer Data</a:t>
            </a:r>
            <a:endParaRPr lang="en-US" sz="3200" b="1" u="sng" dirty="0">
              <a:latin typeface="Arial" pitchFamily="34" charset="0"/>
              <a:cs typeface="Arial" pitchFamily="34" charset="0"/>
            </a:endParaRPr>
          </a:p>
        </p:txBody>
      </p:sp>
      <p:pic>
        <p:nvPicPr>
          <p:cNvPr id="6" name="Picture 5" descr="C:\Users\John\Desktop\legend.jpg"/>
          <p:cNvPicPr>
            <a:picLocks noChangeAspect="1" noChangeArrowheads="1"/>
          </p:cNvPicPr>
          <p:nvPr/>
        </p:nvPicPr>
        <p:blipFill>
          <a:blip r:embed="rId10"/>
          <a:srcRect/>
          <a:stretch>
            <a:fillRect/>
          </a:stretch>
        </p:blipFill>
        <p:spPr bwMode="auto">
          <a:xfrm>
            <a:off x="35661600" y="4648200"/>
            <a:ext cx="5486400" cy="695459"/>
          </a:xfrm>
          <a:prstGeom prst="rect">
            <a:avLst/>
          </a:prstGeom>
          <a:noFill/>
        </p:spPr>
      </p:pic>
      <p:sp>
        <p:nvSpPr>
          <p:cNvPr id="56" name="TextBox 55"/>
          <p:cNvSpPr txBox="1"/>
          <p:nvPr/>
        </p:nvSpPr>
        <p:spPr>
          <a:xfrm>
            <a:off x="28498800" y="4800600"/>
            <a:ext cx="7010400" cy="461665"/>
          </a:xfrm>
          <a:prstGeom prst="rect">
            <a:avLst/>
          </a:prstGeom>
          <a:noFill/>
        </p:spPr>
        <p:txBody>
          <a:bodyPr wrap="square" rtlCol="0">
            <a:spAutoFit/>
          </a:bodyPr>
          <a:lstStyle/>
          <a:p>
            <a:r>
              <a:rPr lang="en-US" sz="2400" dirty="0" smtClean="0">
                <a:latin typeface="Arial" pitchFamily="34" charset="0"/>
                <a:cs typeface="Arial" pitchFamily="34" charset="0"/>
              </a:rPr>
              <a:t>The following legend applies to all below </a:t>
            </a:r>
            <a:r>
              <a:rPr lang="en-US" sz="2000" dirty="0" smtClean="0">
                <a:latin typeface="Arial" pitchFamily="34" charset="0"/>
                <a:cs typeface="Arial" pitchFamily="34" charset="0"/>
              </a:rPr>
              <a:t>graphs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graphicFrame>
        <p:nvGraphicFramePr>
          <p:cNvPr id="50" name="Chart 49"/>
          <p:cNvGraphicFramePr>
            <a:graphicFrameLocks/>
          </p:cNvGraphicFramePr>
          <p:nvPr>
            <p:extLst>
              <p:ext uri="{D42A27DB-BD31-4B8C-83A1-F6EECF244321}">
                <p14:modId xmlns="" xmlns:p14="http://schemas.microsoft.com/office/powerpoint/2010/main" val="998574017"/>
              </p:ext>
            </p:extLst>
          </p:nvPr>
        </p:nvGraphicFramePr>
        <p:xfrm>
          <a:off x="35661600" y="5486400"/>
          <a:ext cx="7315200" cy="4572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0" name="Chart 59"/>
          <p:cNvGraphicFramePr>
            <a:graphicFrameLocks/>
          </p:cNvGraphicFramePr>
          <p:nvPr>
            <p:extLst>
              <p:ext uri="{D42A27DB-BD31-4B8C-83A1-F6EECF244321}">
                <p14:modId xmlns="" xmlns:p14="http://schemas.microsoft.com/office/powerpoint/2010/main" val="3929899857"/>
              </p:ext>
            </p:extLst>
          </p:nvPr>
        </p:nvGraphicFramePr>
        <p:xfrm>
          <a:off x="35661600" y="10058400"/>
          <a:ext cx="7315200" cy="4572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2" name="Chart 61"/>
          <p:cNvGraphicFramePr/>
          <p:nvPr/>
        </p:nvGraphicFramePr>
        <p:xfrm>
          <a:off x="35661600" y="14630400"/>
          <a:ext cx="7315200" cy="4572000"/>
        </p:xfrm>
        <a:graphic>
          <a:graphicData uri="http://schemas.openxmlformats.org/drawingml/2006/chart">
            <c:chart xmlns:c="http://schemas.openxmlformats.org/drawingml/2006/chart" xmlns:r="http://schemas.openxmlformats.org/officeDocument/2006/relationships" r:id="rId13"/>
          </a:graphicData>
        </a:graphic>
      </p:graphicFrame>
      <p:sp>
        <p:nvSpPr>
          <p:cNvPr id="61" name="TextBox 60"/>
          <p:cNvSpPr txBox="1"/>
          <p:nvPr/>
        </p:nvSpPr>
        <p:spPr>
          <a:xfrm>
            <a:off x="914400" y="3657600"/>
            <a:ext cx="15087600" cy="4708981"/>
          </a:xfrm>
          <a:prstGeom prst="rect">
            <a:avLst/>
          </a:prstGeom>
          <a:noFill/>
        </p:spPr>
        <p:txBody>
          <a:bodyPr wrap="square" rtlCol="0">
            <a:spAutoFit/>
          </a:bodyPr>
          <a:lstStyle/>
          <a:p>
            <a:r>
              <a:rPr lang="en-US" sz="3600" b="1" u="sng" dirty="0" smtClean="0">
                <a:latin typeface="Arial" pitchFamily="34" charset="0"/>
                <a:cs typeface="Arial" pitchFamily="34" charset="0"/>
              </a:rPr>
              <a:t>Introduction</a:t>
            </a:r>
          </a:p>
          <a:p>
            <a:endParaRPr lang="en-US" sz="2400" dirty="0">
              <a:latin typeface="Arial" pitchFamily="34" charset="0"/>
              <a:cs typeface="Arial" pitchFamily="34" charset="0"/>
            </a:endParaRPr>
          </a:p>
          <a:p>
            <a:r>
              <a:rPr lang="en-US" sz="2400" dirty="0" smtClean="0">
                <a:latin typeface="Arial" pitchFamily="34" charset="0"/>
                <a:cs typeface="Arial" pitchFamily="34" charset="0"/>
              </a:rPr>
              <a:t>     Little </a:t>
            </a:r>
            <a:r>
              <a:rPr lang="en-US" sz="2400" dirty="0">
                <a:latin typeface="Arial" pitchFamily="34" charset="0"/>
                <a:cs typeface="Arial" pitchFamily="34" charset="0"/>
              </a:rPr>
              <a:t>is currently known regarding direct recharge to the Memphis aquifer across the unconfined region in western Tennessee; however, initial investigations indicate that little recharge may penetrate through the upland surfaces, taking possibly 100 years to move from the ground surface down to the water table. </a:t>
            </a:r>
            <a:r>
              <a:rPr lang="en-US" sz="2400" dirty="0" smtClean="0">
                <a:latin typeface="Arial" pitchFamily="34" charset="0"/>
                <a:cs typeface="Arial" pitchFamily="34" charset="0"/>
              </a:rPr>
              <a:t>Gaining </a:t>
            </a:r>
            <a:r>
              <a:rPr lang="en-US" sz="2400" dirty="0">
                <a:latin typeface="Arial" pitchFamily="34" charset="0"/>
                <a:cs typeface="Arial" pitchFamily="34" charset="0"/>
              </a:rPr>
              <a:t>an understanding of recharge processes in the unconfined region of the aquifer is critical to understanding input rates both spatially and temporally so as to ascertain the impact of land use and climate change and ultimately effect the long-term </a:t>
            </a:r>
            <a:r>
              <a:rPr lang="en-US" sz="2400" dirty="0" smtClean="0">
                <a:latin typeface="Arial" pitchFamily="34" charset="0"/>
                <a:cs typeface="Arial" pitchFamily="34" charset="0"/>
              </a:rPr>
              <a:t>sustainability of </a:t>
            </a:r>
            <a:r>
              <a:rPr lang="en-US" sz="2400" dirty="0">
                <a:latin typeface="Arial" pitchFamily="34" charset="0"/>
                <a:cs typeface="Arial" pitchFamily="34" charset="0"/>
              </a:rPr>
              <a:t>this valuable and heavily relied upon natural resource</a:t>
            </a:r>
            <a:r>
              <a:rPr lang="en-US" sz="2400" dirty="0" smtClean="0">
                <a:latin typeface="Arial" pitchFamily="34" charset="0"/>
                <a:cs typeface="Arial" pitchFamily="34" charset="0"/>
              </a:rPr>
              <a:t>.  The main questions being addressed are the rate and pathways of recharge, especially with respect to the geomorphic context and  geologic controls.  This effort also serves as a useful model for other sand-dominated  unconsolidated aquifers in coastal plain regions, globally.</a:t>
            </a:r>
            <a:endParaRPr lang="en-US" sz="2400" dirty="0">
              <a:latin typeface="Arial" pitchFamily="34" charset="0"/>
              <a:cs typeface="Arial" pitchFamily="34" charset="0"/>
            </a:endParaRPr>
          </a:p>
          <a:p>
            <a:endParaRPr lang="en-US" sz="2400" dirty="0"/>
          </a:p>
        </p:txBody>
      </p:sp>
      <p:pic>
        <p:nvPicPr>
          <p:cNvPr id="63" name="Picture 4" descr="C:\Users\John\Documents\School\Grad\Pinecrest\GSA\Area2.jpg"/>
          <p:cNvPicPr>
            <a:picLocks noChangeAspect="1" noChangeArrowheads="1"/>
          </p:cNvPicPr>
          <p:nvPr/>
        </p:nvPicPr>
        <p:blipFill>
          <a:blip r:embed="rId14"/>
          <a:srcRect/>
          <a:stretch>
            <a:fillRect/>
          </a:stretch>
        </p:blipFill>
        <p:spPr bwMode="auto">
          <a:xfrm>
            <a:off x="9372600" y="8077200"/>
            <a:ext cx="4572000" cy="3881887"/>
          </a:xfrm>
          <a:prstGeom prst="rect">
            <a:avLst/>
          </a:prstGeom>
          <a:noFill/>
        </p:spPr>
      </p:pic>
      <p:pic>
        <p:nvPicPr>
          <p:cNvPr id="64" name="Picture 5" descr="C:\Users\John\Documents\School\Grad\Pinecrest\GSA\Area1.jpg"/>
          <p:cNvPicPr>
            <a:picLocks noChangeAspect="1" noChangeArrowheads="1"/>
          </p:cNvPicPr>
          <p:nvPr/>
        </p:nvPicPr>
        <p:blipFill>
          <a:blip r:embed="rId15"/>
          <a:srcRect/>
          <a:stretch>
            <a:fillRect/>
          </a:stretch>
        </p:blipFill>
        <p:spPr bwMode="auto">
          <a:xfrm>
            <a:off x="3124200" y="8153400"/>
            <a:ext cx="5029200" cy="3797213"/>
          </a:xfrm>
          <a:prstGeom prst="rect">
            <a:avLst/>
          </a:prstGeom>
          <a:noFill/>
        </p:spPr>
      </p:pic>
      <p:sp>
        <p:nvSpPr>
          <p:cNvPr id="66" name="TextBox 65"/>
          <p:cNvSpPr txBox="1"/>
          <p:nvPr/>
        </p:nvSpPr>
        <p:spPr>
          <a:xfrm>
            <a:off x="3200400" y="12039600"/>
            <a:ext cx="11734800" cy="707886"/>
          </a:xfrm>
          <a:prstGeom prst="rect">
            <a:avLst/>
          </a:prstGeom>
          <a:noFill/>
        </p:spPr>
        <p:txBody>
          <a:bodyPr wrap="square" rtlCol="0">
            <a:spAutoFit/>
          </a:bodyPr>
          <a:lstStyle/>
          <a:p>
            <a:r>
              <a:rPr lang="en-US" sz="2000" dirty="0" smtClean="0">
                <a:latin typeface="Arial" pitchFamily="34" charset="0"/>
                <a:cs typeface="Arial" pitchFamily="34" charset="0"/>
              </a:rPr>
              <a:t>Figure 1</a:t>
            </a:r>
            <a:r>
              <a:rPr lang="en-US" sz="2000" dirty="0">
                <a:latin typeface="Arial" pitchFamily="34" charset="0"/>
                <a:cs typeface="Arial" pitchFamily="34" charset="0"/>
              </a:rPr>
              <a:t>. (A) Map </a:t>
            </a:r>
            <a:r>
              <a:rPr lang="en-US" sz="2000" dirty="0" smtClean="0">
                <a:latin typeface="Arial" pitchFamily="34" charset="0"/>
                <a:cs typeface="Arial" pitchFamily="34" charset="0"/>
              </a:rPr>
              <a:t>showing research region in Mississippi Embayment within the central United States.  (B) Regional map with study site shown in relation to Memphis aquifer recharge area.</a:t>
            </a:r>
            <a:endParaRPr lang="en-US" sz="2000" dirty="0">
              <a:latin typeface="Arial" pitchFamily="34" charset="0"/>
              <a:cs typeface="Arial" pitchFamily="34" charset="0"/>
            </a:endParaRPr>
          </a:p>
        </p:txBody>
      </p:sp>
      <p:sp>
        <p:nvSpPr>
          <p:cNvPr id="68" name="TextBox 67"/>
          <p:cNvSpPr txBox="1"/>
          <p:nvPr/>
        </p:nvSpPr>
        <p:spPr>
          <a:xfrm>
            <a:off x="2971800" y="19659600"/>
            <a:ext cx="11430000" cy="1015663"/>
          </a:xfrm>
          <a:prstGeom prst="rect">
            <a:avLst/>
          </a:prstGeom>
          <a:noFill/>
        </p:spPr>
        <p:txBody>
          <a:bodyPr wrap="square" rtlCol="0">
            <a:spAutoFit/>
          </a:bodyPr>
          <a:lstStyle/>
          <a:p>
            <a:r>
              <a:rPr lang="en-US" sz="2000" dirty="0" smtClean="0">
                <a:latin typeface="Arial" pitchFamily="34" charset="0"/>
                <a:cs typeface="Arial" pitchFamily="34" charset="0"/>
              </a:rPr>
              <a:t>Figure </a:t>
            </a:r>
            <a:r>
              <a:rPr lang="en-US" sz="2000" dirty="0">
                <a:latin typeface="Arial" pitchFamily="34" charset="0"/>
                <a:cs typeface="Arial" pitchFamily="34" charset="0"/>
              </a:rPr>
              <a:t>2</a:t>
            </a:r>
            <a:r>
              <a:rPr lang="en-US" sz="2000" dirty="0" smtClean="0">
                <a:latin typeface="Arial" pitchFamily="34" charset="0"/>
                <a:cs typeface="Arial" pitchFamily="34" charset="0"/>
              </a:rPr>
              <a:t>. Recharge pathways shown in context of geomorphic setting and geologic units at the study site. Tm – Tertiary Memphis Sand, </a:t>
            </a:r>
            <a:r>
              <a:rPr lang="en-US" sz="2000" dirty="0" err="1" smtClean="0">
                <a:latin typeface="Arial" pitchFamily="34" charset="0"/>
                <a:cs typeface="Arial" pitchFamily="34" charset="0"/>
              </a:rPr>
              <a:t>Qtf</a:t>
            </a:r>
            <a:r>
              <a:rPr lang="en-US" sz="2000" dirty="0" smtClean="0">
                <a:latin typeface="Arial" pitchFamily="34" charset="0"/>
                <a:cs typeface="Arial" pitchFamily="34" charset="0"/>
              </a:rPr>
              <a:t> – Pliocene (?)-Pleistocene fluvial terrace deposits, </a:t>
            </a:r>
            <a:r>
              <a:rPr lang="en-US" sz="2000" dirty="0" err="1" smtClean="0">
                <a:latin typeface="Arial" pitchFamily="34" charset="0"/>
                <a:cs typeface="Arial" pitchFamily="34" charset="0"/>
              </a:rPr>
              <a:t>Ql</a:t>
            </a:r>
            <a:r>
              <a:rPr lang="en-US" sz="2000" dirty="0" smtClean="0">
                <a:latin typeface="Arial" pitchFamily="34" charset="0"/>
                <a:cs typeface="Arial" pitchFamily="34" charset="0"/>
              </a:rPr>
              <a:t> – Quaternary loess, </a:t>
            </a:r>
            <a:r>
              <a:rPr lang="en-US" sz="2000" dirty="0" err="1" smtClean="0">
                <a:latin typeface="Arial" pitchFamily="34" charset="0"/>
                <a:cs typeface="Arial" pitchFamily="34" charset="0"/>
              </a:rPr>
              <a:t>Qal</a:t>
            </a:r>
            <a:r>
              <a:rPr lang="en-US" sz="2000" dirty="0" smtClean="0">
                <a:latin typeface="Arial" pitchFamily="34" charset="0"/>
                <a:cs typeface="Arial" pitchFamily="34" charset="0"/>
              </a:rPr>
              <a:t> - Quaternary alluvium.  </a:t>
            </a:r>
            <a:r>
              <a:rPr lang="en-US" sz="2000" dirty="0" err="1" smtClean="0">
                <a:latin typeface="Arial" pitchFamily="34" charset="0"/>
                <a:cs typeface="Arial" pitchFamily="34" charset="0"/>
              </a:rPr>
              <a:t>Paleosols</a:t>
            </a:r>
            <a:r>
              <a:rPr lang="en-US" sz="2000" dirty="0" smtClean="0">
                <a:latin typeface="Arial" pitchFamily="34" charset="0"/>
                <a:cs typeface="Arial" pitchFamily="34" charset="0"/>
              </a:rPr>
              <a:t> are developed in upper 2 m of Tm and </a:t>
            </a:r>
            <a:r>
              <a:rPr lang="en-US" sz="2000" dirty="0" err="1" smtClean="0">
                <a:latin typeface="Arial" pitchFamily="34" charset="0"/>
                <a:cs typeface="Arial" pitchFamily="34" charset="0"/>
              </a:rPr>
              <a:t>Qtf</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70" name="Picture 13" descr="C:\Users\dan\AppData\Local\Microsoft\Windows\Temporary Internet Files\Content.Outlook\59QJOX2C\photo.JPG"/>
          <p:cNvPicPr>
            <a:picLocks noChangeAspect="1" noChangeArrowheads="1"/>
          </p:cNvPicPr>
          <p:nvPr/>
        </p:nvPicPr>
        <p:blipFill rotWithShape="1">
          <a:blip r:embed="rId16" cstate="print">
            <a:extLst>
              <a:ext uri="{28A0092B-C50C-407E-A947-70E740481C1C}">
                <a14:useLocalDpi xmlns="" xmlns:a14="http://schemas.microsoft.com/office/drawing/2010/main" val="0"/>
              </a:ext>
            </a:extLst>
          </a:blip>
          <a:srcRect l="24369" t="15643" r="5284"/>
          <a:stretch/>
        </p:blipFill>
        <p:spPr bwMode="auto">
          <a:xfrm>
            <a:off x="4191000" y="26289000"/>
            <a:ext cx="3410857" cy="3055014"/>
          </a:xfrm>
          <a:prstGeom prst="rect">
            <a:avLst/>
          </a:prstGeom>
          <a:noFill/>
          <a:extLst>
            <a:ext uri="{909E8E84-426E-40DD-AFC4-6F175D3DCCD1}">
              <a14:hiddenFill xmlns="" xmlns:a14="http://schemas.microsoft.com/office/drawing/2010/main">
                <a:solidFill>
                  <a:srgbClr val="FFFFFF"/>
                </a:solidFill>
              </a14:hiddenFill>
            </a:ext>
          </a:extLst>
        </p:spPr>
      </p:pic>
      <p:pic>
        <p:nvPicPr>
          <p:cNvPr id="71" name="Picture 15" descr="C:\Users\dan\AppData\Local\Microsoft\Windows\Temporary Internet Files\Content.Outlook\59QJOX2C\photo (3).JPG"/>
          <p:cNvPicPr>
            <a:picLocks noChangeAspect="1" noChangeArrowheads="1"/>
          </p:cNvPicPr>
          <p:nvPr/>
        </p:nvPicPr>
        <p:blipFill rotWithShape="1">
          <a:blip r:embed="rId17" cstate="print">
            <a:extLst>
              <a:ext uri="{28A0092B-C50C-407E-A947-70E740481C1C}">
                <a14:useLocalDpi xmlns="" xmlns:a14="http://schemas.microsoft.com/office/drawing/2010/main" val="0"/>
              </a:ext>
            </a:extLst>
          </a:blip>
          <a:srcRect r="13963" b="5773"/>
          <a:stretch/>
        </p:blipFill>
        <p:spPr bwMode="auto">
          <a:xfrm>
            <a:off x="11811000" y="26289000"/>
            <a:ext cx="3733800" cy="3054290"/>
          </a:xfrm>
          <a:prstGeom prst="rect">
            <a:avLst/>
          </a:prstGeom>
          <a:noFill/>
          <a:extLst>
            <a:ext uri="{909E8E84-426E-40DD-AFC4-6F175D3DCCD1}">
              <a14:hiddenFill xmlns="" xmlns:a14="http://schemas.microsoft.com/office/drawing/2010/main">
                <a:solidFill>
                  <a:srgbClr val="FFFFFF"/>
                </a:solidFill>
              </a14:hiddenFill>
            </a:ext>
          </a:extLst>
        </p:spPr>
      </p:pic>
      <p:pic>
        <p:nvPicPr>
          <p:cNvPr id="72" name="Picture 16" descr="C:\Users\dan\AppData\Local\Microsoft\Windows\Temporary Internet Files\Content.Outlook\59QJOX2C\photo (4).JPG"/>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l="15592" r="25724" b="14979"/>
          <a:stretch/>
        </p:blipFill>
        <p:spPr bwMode="auto">
          <a:xfrm rot="5400000">
            <a:off x="8201538" y="26164662"/>
            <a:ext cx="3027924" cy="3276601"/>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17" descr="C:\Users\dan\Pictures\2014-02-25 iphone\iphone 1025.JPG"/>
          <p:cNvPicPr>
            <a:picLocks noChangeAspect="1" noChangeArrowheads="1"/>
          </p:cNvPicPr>
          <p:nvPr/>
        </p:nvPicPr>
        <p:blipFill rotWithShape="1">
          <a:blip r:embed="rId19" cstate="print">
            <a:extLst>
              <a:ext uri="{28A0092B-C50C-407E-A947-70E740481C1C}">
                <a14:useLocalDpi xmlns="" xmlns:a14="http://schemas.microsoft.com/office/drawing/2010/main" val="0"/>
              </a:ext>
            </a:extLst>
          </a:blip>
          <a:srcRect l="10220" t="8849" r="3368" b="23834"/>
          <a:stretch/>
        </p:blipFill>
        <p:spPr bwMode="auto">
          <a:xfrm>
            <a:off x="914400" y="26289000"/>
            <a:ext cx="2928257" cy="305420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5" name="Straight Connector 74"/>
          <p:cNvCxnSpPr/>
          <p:nvPr/>
        </p:nvCxnSpPr>
        <p:spPr>
          <a:xfrm>
            <a:off x="22555200" y="10591800"/>
            <a:ext cx="381000" cy="158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58" name="Picture 57"/>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16230600" y="3886200"/>
            <a:ext cx="10896600" cy="13258801"/>
          </a:xfrm>
          <a:prstGeom prst="rect">
            <a:avLst/>
          </a:prstGeom>
          <a:ln w="12700">
            <a:solidFill>
              <a:schemeClr val="bg1">
                <a:lumMod val="85000"/>
              </a:schemeClr>
            </a:solidFill>
          </a:ln>
        </p:spPr>
      </p:pic>
      <p:sp>
        <p:nvSpPr>
          <p:cNvPr id="59" name="TextBox 58"/>
          <p:cNvSpPr txBox="1"/>
          <p:nvPr/>
        </p:nvSpPr>
        <p:spPr>
          <a:xfrm>
            <a:off x="16687800" y="24917400"/>
            <a:ext cx="9753600" cy="1015663"/>
          </a:xfrm>
          <a:prstGeom prst="rect">
            <a:avLst/>
          </a:prstGeom>
          <a:noFill/>
        </p:spPr>
        <p:txBody>
          <a:bodyPr wrap="square" rtlCol="0">
            <a:spAutoFit/>
          </a:bodyPr>
          <a:lstStyle/>
          <a:p>
            <a:r>
              <a:rPr lang="en-US" sz="2000" dirty="0" smtClean="0">
                <a:latin typeface="Arial" pitchFamily="34" charset="0"/>
                <a:cs typeface="Arial" pitchFamily="34" charset="0"/>
              </a:rPr>
              <a:t>Figure 5. Topographic cross section at research site (Fig. 4). Wells are shown by bar</a:t>
            </a:r>
            <a:r>
              <a:rPr lang="en-US" sz="2000" dirty="0">
                <a:latin typeface="Arial" pitchFamily="34" charset="0"/>
                <a:cs typeface="Arial" pitchFamily="34" charset="0"/>
              </a:rPr>
              <a:t>s</a:t>
            </a:r>
            <a:r>
              <a:rPr lang="en-US" sz="2000" dirty="0" smtClean="0">
                <a:latin typeface="Arial" pitchFamily="34" charset="0"/>
                <a:cs typeface="Arial" pitchFamily="34" charset="0"/>
              </a:rPr>
              <a:t> extending into the subsurface; bar color corresponds to water levels plotted in Figure 6.  LT nests indicated by arrows. </a:t>
            </a:r>
            <a:endParaRPr lang="en-US" sz="2000" dirty="0">
              <a:latin typeface="Arial" pitchFamily="34" charset="0"/>
              <a:cs typeface="Arial" pitchFamily="34" charset="0"/>
            </a:endParaRPr>
          </a:p>
        </p:txBody>
      </p:sp>
      <p:sp>
        <p:nvSpPr>
          <p:cNvPr id="74" name="TextBox 73"/>
          <p:cNvSpPr txBox="1"/>
          <p:nvPr/>
        </p:nvSpPr>
        <p:spPr>
          <a:xfrm>
            <a:off x="1066800" y="29565600"/>
            <a:ext cx="14935200" cy="1015663"/>
          </a:xfrm>
          <a:prstGeom prst="rect">
            <a:avLst/>
          </a:prstGeom>
          <a:noFill/>
        </p:spPr>
        <p:txBody>
          <a:bodyPr wrap="square" rtlCol="0">
            <a:spAutoFit/>
          </a:bodyPr>
          <a:lstStyle/>
          <a:p>
            <a:r>
              <a:rPr lang="en-US" sz="2000" dirty="0" smtClean="0">
                <a:latin typeface="Arial" pitchFamily="34" charset="0"/>
                <a:cs typeface="Arial" pitchFamily="34" charset="0"/>
              </a:rPr>
              <a:t>Figure </a:t>
            </a:r>
            <a:r>
              <a:rPr lang="en-US" sz="2000" dirty="0">
                <a:latin typeface="Arial" pitchFamily="34" charset="0"/>
                <a:cs typeface="Arial" pitchFamily="34" charset="0"/>
              </a:rPr>
              <a:t>3</a:t>
            </a:r>
            <a:r>
              <a:rPr lang="en-US" sz="2000" dirty="0" smtClean="0">
                <a:latin typeface="Arial" pitchFamily="34" charset="0"/>
                <a:cs typeface="Arial" pitchFamily="34" charset="0"/>
              </a:rPr>
              <a:t>.  (A ) Gully floor (GF) lysimeter and tensiometer nests along </a:t>
            </a:r>
            <a:r>
              <a:rPr lang="en-US" sz="2000" dirty="0" err="1" smtClean="0">
                <a:latin typeface="Arial" pitchFamily="34" charset="0"/>
                <a:cs typeface="Arial" pitchFamily="34" charset="0"/>
              </a:rPr>
              <a:t>hillslope</a:t>
            </a:r>
            <a:r>
              <a:rPr lang="en-US" sz="2000" dirty="0" smtClean="0">
                <a:latin typeface="Arial" pitchFamily="34" charset="0"/>
                <a:cs typeface="Arial" pitchFamily="34" charset="0"/>
              </a:rPr>
              <a:t>.  (B) Shoulder slope (SS) lysimeter and tensiometer nest with students sampling waters; monitoring well (SS 2 in) in metal box. (C) </a:t>
            </a:r>
            <a:r>
              <a:rPr lang="en-US" sz="2000" dirty="0" err="1" smtClean="0">
                <a:latin typeface="Arial" pitchFamily="34" charset="0"/>
                <a:cs typeface="Arial" pitchFamily="34" charset="0"/>
              </a:rPr>
              <a:t>Parshall</a:t>
            </a:r>
            <a:r>
              <a:rPr lang="en-US" sz="2000" dirty="0" smtClean="0">
                <a:latin typeface="Arial" pitchFamily="34" charset="0"/>
                <a:cs typeface="Arial" pitchFamily="34" charset="0"/>
              </a:rPr>
              <a:t> flume in intermittent stream along valley.  (D) Weather station in field on upland surface.  See Figure 4 for locations.</a:t>
            </a:r>
            <a:endParaRPr lang="en-US" sz="2000" dirty="0">
              <a:latin typeface="Arial" pitchFamily="34" charset="0"/>
              <a:cs typeface="Arial" pitchFamily="34" charset="0"/>
            </a:endParaRPr>
          </a:p>
        </p:txBody>
      </p:sp>
      <p:sp>
        <p:nvSpPr>
          <p:cNvPr id="77" name="TextBox 76"/>
          <p:cNvSpPr txBox="1"/>
          <p:nvPr/>
        </p:nvSpPr>
        <p:spPr>
          <a:xfrm>
            <a:off x="16611600" y="17297400"/>
            <a:ext cx="9753600" cy="1323439"/>
          </a:xfrm>
          <a:prstGeom prst="rect">
            <a:avLst/>
          </a:prstGeom>
          <a:noFill/>
        </p:spPr>
        <p:txBody>
          <a:bodyPr wrap="square" rtlCol="0">
            <a:spAutoFit/>
          </a:bodyPr>
          <a:lstStyle/>
          <a:p>
            <a:r>
              <a:rPr lang="en-US" sz="2000" dirty="0" smtClean="0">
                <a:latin typeface="Arial" pitchFamily="34" charset="0"/>
                <a:cs typeface="Arial" pitchFamily="34" charset="0"/>
              </a:rPr>
              <a:t>Figure 4.  Map of research site.  Locations of  LT nest wells, flume, and weather station are shown relative to topography and surface geologic units. Topographic cross section line A – A’ shown in Figure 5.  The Wolf River is a perennial stream, but all other streams are intermittent.</a:t>
            </a:r>
          </a:p>
        </p:txBody>
      </p:sp>
      <p:sp>
        <p:nvSpPr>
          <p:cNvPr id="78" name="TextBox 77"/>
          <p:cNvSpPr txBox="1"/>
          <p:nvPr/>
        </p:nvSpPr>
        <p:spPr>
          <a:xfrm>
            <a:off x="27432000" y="21183600"/>
            <a:ext cx="15392400" cy="8894743"/>
          </a:xfrm>
          <a:prstGeom prst="rect">
            <a:avLst/>
          </a:prstGeom>
          <a:noFill/>
        </p:spPr>
        <p:txBody>
          <a:bodyPr wrap="square" rtlCol="0">
            <a:spAutoFit/>
          </a:bodyPr>
          <a:lstStyle/>
          <a:p>
            <a:r>
              <a:rPr lang="en-US" sz="3600" b="1" u="sng" dirty="0" smtClean="0">
                <a:latin typeface="Arial" pitchFamily="34" charset="0"/>
                <a:cs typeface="Arial" pitchFamily="34" charset="0"/>
              </a:rPr>
              <a:t>Discussion</a:t>
            </a:r>
          </a:p>
          <a:p>
            <a:endParaRPr lang="en-US" sz="2400" b="1" u="sng"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Water levels in deep monitoring wells (SS 2in. and VFW) show opposite trend to seasonal wetness and dryness, suggesting lag in response or additional water sources.  In contrast, the water level in the DPW is highly influenced by seasonal precipitation and stream flow, with increased water level directly connected to rain events.  </a:t>
            </a:r>
            <a:r>
              <a:rPr lang="en-US" sz="2400" dirty="0">
                <a:latin typeface="Arial" pitchFamily="34" charset="0"/>
                <a:cs typeface="Arial" pitchFamily="34" charset="0"/>
              </a:rPr>
              <a:t>D</a:t>
            </a:r>
            <a:r>
              <a:rPr lang="en-US" sz="2400" dirty="0" smtClean="0">
                <a:latin typeface="Arial" pitchFamily="34" charset="0"/>
                <a:cs typeface="Arial" pitchFamily="34" charset="0"/>
              </a:rPr>
              <a:t>ata from previous years indicates the </a:t>
            </a:r>
            <a:r>
              <a:rPr lang="en-US" sz="2400" dirty="0">
                <a:latin typeface="Arial" pitchFamily="34" charset="0"/>
                <a:cs typeface="Arial" pitchFamily="34" charset="0"/>
              </a:rPr>
              <a:t>water </a:t>
            </a:r>
            <a:r>
              <a:rPr lang="en-US" sz="2400" dirty="0" smtClean="0">
                <a:latin typeface="Arial" pitchFamily="34" charset="0"/>
                <a:cs typeface="Arial" pitchFamily="34" charset="0"/>
              </a:rPr>
              <a:t>level in DPW </a:t>
            </a:r>
            <a:r>
              <a:rPr lang="en-US" sz="2400" dirty="0">
                <a:latin typeface="Arial" pitchFamily="34" charset="0"/>
                <a:cs typeface="Arial" pitchFamily="34" charset="0"/>
              </a:rPr>
              <a:t>will </a:t>
            </a:r>
            <a:r>
              <a:rPr lang="en-US" sz="2400" dirty="0" smtClean="0">
                <a:latin typeface="Arial" pitchFamily="34" charset="0"/>
                <a:cs typeface="Arial" pitchFamily="34" charset="0"/>
              </a:rPr>
              <a:t>drop below the other two wells during the fall and early winter months. </a:t>
            </a:r>
          </a:p>
          <a:p>
            <a:pPr>
              <a:buFont typeface="Arial" pitchFamily="34" charset="0"/>
              <a:buChar char="•"/>
            </a:pP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Lysimeter volume data also show a seasonal trend, yielding more water during the wetter months.  However, the volumes at the BS location are generally lower, reflecting downward water loss in sandy soils. The volumes from the 1.5 m depth </a:t>
            </a:r>
            <a:r>
              <a:rPr lang="en-US" sz="2400" dirty="0" err="1" smtClean="0">
                <a:latin typeface="Arial" pitchFamily="34" charset="0"/>
                <a:cs typeface="Arial" pitchFamily="34" charset="0"/>
              </a:rPr>
              <a:t>lysimeters</a:t>
            </a:r>
            <a:r>
              <a:rPr lang="en-US" sz="2400" dirty="0" smtClean="0">
                <a:latin typeface="Arial" pitchFamily="34" charset="0"/>
                <a:cs typeface="Arial" pitchFamily="34" charset="0"/>
              </a:rPr>
              <a:t> show a more muted response to seasonal moisture, perhaps due to less influence of evapotranspiration and delayed seasonal response.</a:t>
            </a:r>
          </a:p>
          <a:p>
            <a:pPr>
              <a:buFont typeface="Arial" pitchFamily="34" charset="0"/>
              <a:buChar char="•"/>
            </a:pP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Tensiometer data </a:t>
            </a:r>
            <a:r>
              <a:rPr lang="en-US" sz="2400" dirty="0">
                <a:latin typeface="Arial" pitchFamily="34" charset="0"/>
                <a:cs typeface="Arial" pitchFamily="34" charset="0"/>
              </a:rPr>
              <a:t>for both the 0.5 m and 1.0 m </a:t>
            </a:r>
            <a:r>
              <a:rPr lang="en-US" sz="2400" dirty="0" smtClean="0">
                <a:latin typeface="Arial" pitchFamily="34" charset="0"/>
                <a:cs typeface="Arial" pitchFamily="34" charset="0"/>
              </a:rPr>
              <a:t>depths also show a seasonal trend.  However, the data from the 1.5 meter depth</a:t>
            </a:r>
            <a:r>
              <a:rPr lang="en-US" sz="2400" dirty="0">
                <a:latin typeface="Arial" pitchFamily="34" charset="0"/>
                <a:cs typeface="Arial" pitchFamily="34" charset="0"/>
              </a:rPr>
              <a:t> </a:t>
            </a:r>
            <a:r>
              <a:rPr lang="en-US" sz="2400" dirty="0" smtClean="0">
                <a:latin typeface="Arial" pitchFamily="34" charset="0"/>
                <a:cs typeface="Arial" pitchFamily="34" charset="0"/>
              </a:rPr>
              <a:t>show more independence from seasonal precipitation and more dependence on soil type.  </a:t>
            </a:r>
          </a:p>
          <a:p>
            <a:pPr>
              <a:buFont typeface="Arial" pitchFamily="34" charset="0"/>
              <a:buChar char="•"/>
            </a:pP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There is strong evidence that recharge is occurring at these </a:t>
            </a:r>
            <a:r>
              <a:rPr lang="en-US" sz="2400" dirty="0" err="1" smtClean="0">
                <a:latin typeface="Arial" pitchFamily="34" charset="0"/>
                <a:cs typeface="Arial" pitchFamily="34" charset="0"/>
              </a:rPr>
              <a:t>hillslope</a:t>
            </a:r>
            <a:r>
              <a:rPr lang="en-US" sz="2400" dirty="0" smtClean="0">
                <a:latin typeface="Arial" pitchFamily="34" charset="0"/>
                <a:cs typeface="Arial" pitchFamily="34" charset="0"/>
              </a:rPr>
              <a:t> locations.  BS location continually yields little water from the lysimeters and has similarly low soil tensions at all depths, reflecting sandier textures at all depths.  The complex water level response in the Memphis aquifer likely reflects a time lag in seasonal increase due to deflection of recharge by the clay beds and lateral translation from unconfined (DPW) area to VPW and SS areas with clay barrier.  </a:t>
            </a:r>
          </a:p>
          <a:p>
            <a:pPr>
              <a:buFont typeface="Arial" pitchFamily="34" charset="0"/>
              <a:buChar char="•"/>
            </a:pPr>
            <a:endParaRPr lang="en-US" sz="2400" dirty="0" smtClean="0">
              <a:latin typeface="Arial" pitchFamily="34" charset="0"/>
              <a:cs typeface="Arial" pitchFamily="34" charset="0"/>
            </a:endParaRPr>
          </a:p>
          <a:p>
            <a:endParaRPr lang="en-US" sz="3200" dirty="0">
              <a:latin typeface="Arial" pitchFamily="34" charset="0"/>
              <a:cs typeface="Arial" pitchFamily="34" charset="0"/>
            </a:endParaRPr>
          </a:p>
        </p:txBody>
      </p:sp>
      <p:sp>
        <p:nvSpPr>
          <p:cNvPr id="79" name="TextBox 78"/>
          <p:cNvSpPr txBox="1"/>
          <p:nvPr/>
        </p:nvSpPr>
        <p:spPr>
          <a:xfrm>
            <a:off x="27355800" y="29184600"/>
            <a:ext cx="15544800" cy="2431435"/>
          </a:xfrm>
          <a:prstGeom prst="rect">
            <a:avLst/>
          </a:prstGeom>
          <a:noFill/>
        </p:spPr>
        <p:txBody>
          <a:bodyPr wrap="square" rtlCol="0">
            <a:spAutoFit/>
          </a:bodyPr>
          <a:lstStyle/>
          <a:p>
            <a:r>
              <a:rPr lang="en-US" sz="3600" b="1" u="sng" dirty="0" smtClean="0">
                <a:latin typeface="Arial" pitchFamily="34" charset="0"/>
                <a:cs typeface="Arial" pitchFamily="34" charset="0"/>
              </a:rPr>
              <a:t>References</a:t>
            </a:r>
          </a:p>
          <a:p>
            <a:r>
              <a:rPr lang="en-US" sz="2000" dirty="0" smtClean="0">
                <a:latin typeface="Arial" pitchFamily="34" charset="0"/>
                <a:cs typeface="Arial" pitchFamily="34" charset="0"/>
              </a:rPr>
              <a:t>Brock, C.F., 2012, Geologic Mapping of the Macon and Moscow SE 7.5-minute Quadrangles with </a:t>
            </a:r>
            <a:r>
              <a:rPr lang="en-US" sz="2000" dirty="0" err="1" smtClean="0">
                <a:latin typeface="Arial" pitchFamily="34" charset="0"/>
                <a:cs typeface="Arial" pitchFamily="34" charset="0"/>
              </a:rPr>
              <a:t>Sedimentological</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Petrological</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Analysis of the Memphis Sand: unpublished Masters Thesis, University of Memphis, 83 p.</a:t>
            </a:r>
          </a:p>
          <a:p>
            <a:r>
              <a:rPr lang="en-US" sz="2000" dirty="0" smtClean="0">
                <a:latin typeface="Arial" pitchFamily="34" charset="0"/>
                <a:cs typeface="Arial" pitchFamily="34" charset="0"/>
              </a:rPr>
              <a:t>Waldron, B., Larsen, D., </a:t>
            </a:r>
            <a:r>
              <a:rPr lang="en-US" sz="2000" dirty="0" err="1" smtClean="0">
                <a:latin typeface="Arial" pitchFamily="34" charset="0"/>
                <a:cs typeface="Arial" pitchFamily="34" charset="0"/>
              </a:rPr>
              <a:t>Schoefernacker</a:t>
            </a:r>
            <a:r>
              <a:rPr lang="en-US" sz="2000" dirty="0" smtClean="0">
                <a:latin typeface="Arial" pitchFamily="34" charset="0"/>
                <a:cs typeface="Arial" pitchFamily="34" charset="0"/>
              </a:rPr>
              <a:t>, S., Garner, C., Recharge processes to the unconfined Memphis aquifer, southwestern</a:t>
            </a:r>
          </a:p>
          <a:p>
            <a:r>
              <a:rPr lang="en-US" sz="2000" dirty="0" smtClean="0">
                <a:latin typeface="Arial" pitchFamily="34" charset="0"/>
                <a:cs typeface="Arial" pitchFamily="34" charset="0"/>
              </a:rPr>
              <a:t>       Tennessee, U.S.A., in review, submitted to  Environmental &amp; Engineering </a:t>
            </a:r>
            <a:r>
              <a:rPr lang="en-US" sz="2000" dirty="0" err="1" smtClean="0">
                <a:latin typeface="Arial" pitchFamily="34" charset="0"/>
                <a:cs typeface="Arial" pitchFamily="34" charset="0"/>
              </a:rPr>
              <a:t>Geoscience</a:t>
            </a:r>
            <a:r>
              <a:rPr lang="en-US" sz="2000" dirty="0" smtClean="0">
                <a:latin typeface="Arial" pitchFamily="34" charset="0"/>
                <a:cs typeface="Arial" pitchFamily="34" charset="0"/>
              </a:rPr>
              <a:t>.</a:t>
            </a:r>
            <a:endParaRPr lang="en-US" sz="2000" dirty="0" smtClean="0">
              <a:latin typeface="Arial" pitchFamily="34" charset="0"/>
              <a:cs typeface="Arial" pitchFamily="34" charset="0"/>
            </a:endParaRPr>
          </a:p>
          <a:p>
            <a:endParaRPr lang="en-US" sz="3600" b="1" u="sng" dirty="0" smtClean="0">
              <a:latin typeface="Arial" pitchFamily="34" charset="0"/>
              <a:cs typeface="Arial" pitchFamily="34" charset="0"/>
            </a:endParaRPr>
          </a:p>
        </p:txBody>
      </p:sp>
      <p:sp>
        <p:nvSpPr>
          <p:cNvPr id="80" name="TextBox 79"/>
          <p:cNvSpPr txBox="1"/>
          <p:nvPr/>
        </p:nvSpPr>
        <p:spPr>
          <a:xfrm>
            <a:off x="27508200" y="19126200"/>
            <a:ext cx="7543800" cy="1938992"/>
          </a:xfrm>
          <a:prstGeom prst="rect">
            <a:avLst/>
          </a:prstGeom>
          <a:noFill/>
        </p:spPr>
        <p:txBody>
          <a:bodyPr wrap="square" rtlCol="0">
            <a:spAutoFit/>
          </a:bodyPr>
          <a:lstStyle/>
          <a:p>
            <a:r>
              <a:rPr lang="en-US" sz="2000" dirty="0" smtClean="0">
                <a:latin typeface="Arial" pitchFamily="34" charset="0"/>
                <a:cs typeface="Arial" pitchFamily="34" charset="0"/>
              </a:rPr>
              <a:t>Figure 7.  Lysimeter volume vs. biweekly precipitation.  This provides insight into soil water storage capacity at each nest.  Note lower soil water storage at BS location (except for 1.0 m depth), due to sandier texture than other LT locations.  Drop in soil water storage in July and August due to higher evapotranspiration during summer months.       </a:t>
            </a:r>
            <a:endParaRPr lang="en-US" sz="2000" dirty="0">
              <a:latin typeface="Arial" pitchFamily="34" charset="0"/>
              <a:cs typeface="Arial" pitchFamily="34" charset="0"/>
            </a:endParaRPr>
          </a:p>
        </p:txBody>
      </p:sp>
      <p:sp>
        <p:nvSpPr>
          <p:cNvPr id="81" name="TextBox 80"/>
          <p:cNvSpPr txBox="1"/>
          <p:nvPr/>
        </p:nvSpPr>
        <p:spPr>
          <a:xfrm>
            <a:off x="35814000" y="19126200"/>
            <a:ext cx="7086600" cy="1631216"/>
          </a:xfrm>
          <a:prstGeom prst="rect">
            <a:avLst/>
          </a:prstGeom>
          <a:noFill/>
        </p:spPr>
        <p:txBody>
          <a:bodyPr wrap="square" rtlCol="0">
            <a:spAutoFit/>
          </a:bodyPr>
          <a:lstStyle/>
          <a:p>
            <a:r>
              <a:rPr lang="en-US" sz="2000" dirty="0" smtClean="0">
                <a:latin typeface="Arial" pitchFamily="34" charset="0"/>
                <a:cs typeface="Arial" pitchFamily="34" charset="0"/>
              </a:rPr>
              <a:t>Figure 8.  Tensiometer data vs. biweekly precipitation.  Tensiometer data responds to soil texture and moisture conditions with fine textured soils having the highest tension during the summer months.  Missing data indicates equipment error or an absence of chamber water.</a:t>
            </a:r>
            <a:endParaRPr lang="en-US" sz="2000" dirty="0">
              <a:latin typeface="Arial" pitchFamily="34" charset="0"/>
              <a:cs typeface="Arial" pitchFamily="34" charset="0"/>
            </a:endParaRPr>
          </a:p>
        </p:txBody>
      </p:sp>
      <p:sp>
        <p:nvSpPr>
          <p:cNvPr id="82" name="TextBox 81"/>
          <p:cNvSpPr txBox="1"/>
          <p:nvPr/>
        </p:nvSpPr>
        <p:spPr>
          <a:xfrm>
            <a:off x="914400" y="12801600"/>
            <a:ext cx="15087600" cy="3600986"/>
          </a:xfrm>
          <a:prstGeom prst="rect">
            <a:avLst/>
          </a:prstGeom>
          <a:noFill/>
        </p:spPr>
        <p:txBody>
          <a:bodyPr wrap="square" rtlCol="0">
            <a:spAutoFit/>
          </a:bodyPr>
          <a:lstStyle/>
          <a:p>
            <a:r>
              <a:rPr lang="en-US" sz="3600" b="1" u="sng" dirty="0" smtClean="0">
                <a:latin typeface="Arial" pitchFamily="34" charset="0"/>
                <a:cs typeface="Arial" pitchFamily="34" charset="0"/>
              </a:rPr>
              <a:t>Background</a:t>
            </a:r>
          </a:p>
          <a:p>
            <a:r>
              <a:rPr lang="en-US" sz="2400" dirty="0" smtClean="0"/>
              <a:t>    </a:t>
            </a:r>
            <a:endParaRPr lang="en-US" sz="2400" dirty="0" smtClean="0"/>
          </a:p>
          <a:p>
            <a:r>
              <a:rPr lang="en-US" sz="2400" dirty="0" smtClean="0">
                <a:latin typeface="Arial" pitchFamily="34" charset="0"/>
                <a:cs typeface="Arial" pitchFamily="34" charset="0"/>
              </a:rPr>
              <a:t>  The </a:t>
            </a:r>
            <a:r>
              <a:rPr lang="en-US" sz="2400" dirty="0" smtClean="0">
                <a:latin typeface="Arial" pitchFamily="34" charset="0"/>
                <a:cs typeface="Arial" pitchFamily="34" charset="0"/>
              </a:rPr>
              <a:t>study site is in the unconfined region (recharge area) of the Memphis aquifer at the </a:t>
            </a:r>
            <a:r>
              <a:rPr lang="en-US" sz="2400" dirty="0" err="1" smtClean="0">
                <a:latin typeface="Arial" pitchFamily="34" charset="0"/>
                <a:cs typeface="Arial" pitchFamily="34" charset="0"/>
              </a:rPr>
              <a:t>Pinecrest</a:t>
            </a:r>
            <a:r>
              <a:rPr lang="en-US" sz="2400" dirty="0" smtClean="0">
                <a:latin typeface="Arial" pitchFamily="34" charset="0"/>
                <a:cs typeface="Arial" pitchFamily="34" charset="0"/>
              </a:rPr>
              <a:t> research site, near LaGrange, Tennessee (Fig. 1).  Initial investigations have included using </a:t>
            </a:r>
            <a:r>
              <a:rPr lang="en-US" sz="2400" dirty="0" err="1" smtClean="0">
                <a:latin typeface="Arial" pitchFamily="34" charset="0"/>
                <a:cs typeface="Arial" pitchFamily="34" charset="0"/>
              </a:rPr>
              <a:t>vadose</a:t>
            </a:r>
            <a:r>
              <a:rPr lang="en-US" sz="2400" dirty="0" smtClean="0">
                <a:latin typeface="Arial" pitchFamily="34" charset="0"/>
                <a:cs typeface="Arial" pitchFamily="34" charset="0"/>
              </a:rPr>
              <a:t>-zone and saturated zone chloride mass balance methods (CMB) to estimate recharge in the upland region (Waldron et al., in review) (i.e. thick </a:t>
            </a:r>
            <a:r>
              <a:rPr lang="en-US" sz="2400" dirty="0" err="1" smtClean="0">
                <a:latin typeface="Arial" pitchFamily="34" charset="0"/>
                <a:cs typeface="Arial" pitchFamily="34" charset="0"/>
              </a:rPr>
              <a:t>vadose</a:t>
            </a:r>
            <a:r>
              <a:rPr lang="en-US" sz="2400" dirty="0" smtClean="0">
                <a:latin typeface="Arial" pitchFamily="34" charset="0"/>
                <a:cs typeface="Arial" pitchFamily="34" charset="0"/>
              </a:rPr>
              <a:t> zone), installation of two observation wells on an upland surface and continuous water level monitoring within the Memphis aquifer, and recurrent analyses of </a:t>
            </a:r>
            <a:r>
              <a:rPr lang="en-US" sz="2400" dirty="0" err="1" smtClean="0">
                <a:latin typeface="Arial" pitchFamily="34" charset="0"/>
                <a:cs typeface="Arial" pitchFamily="34" charset="0"/>
              </a:rPr>
              <a:t>vadose</a:t>
            </a:r>
            <a:r>
              <a:rPr lang="en-US" sz="2400" dirty="0" smtClean="0">
                <a:latin typeface="Arial" pitchFamily="34" charset="0"/>
                <a:cs typeface="Arial" pitchFamily="34" charset="0"/>
              </a:rPr>
              <a:t> zone soil moisture profiles within one of the wells using a neutron probe.  Furthermore, geologic mapping (Brock, 2012) and reconnaissance soil studies have clarified conceptual geologic and soil control on recharge processes (Fig. 2).</a:t>
            </a:r>
            <a:r>
              <a:rPr lang="en-US" sz="2400" dirty="0" smtClean="0"/>
              <a:t> </a:t>
            </a:r>
            <a:endParaRPr lang="en-US" sz="2400" dirty="0">
              <a:latin typeface="Arial" pitchFamily="34" charset="0"/>
              <a:cs typeface="Arial" pitchFamily="34" charset="0"/>
            </a:endParaRPr>
          </a:p>
        </p:txBody>
      </p:sp>
      <p:sp>
        <p:nvSpPr>
          <p:cNvPr id="83" name="TextBox 82"/>
          <p:cNvSpPr txBox="1"/>
          <p:nvPr/>
        </p:nvSpPr>
        <p:spPr>
          <a:xfrm>
            <a:off x="762000" y="20650200"/>
            <a:ext cx="15087600" cy="5632311"/>
          </a:xfrm>
          <a:prstGeom prst="rect">
            <a:avLst/>
          </a:prstGeom>
          <a:noFill/>
        </p:spPr>
        <p:txBody>
          <a:bodyPr wrap="square" rtlCol="0">
            <a:spAutoFit/>
          </a:bodyPr>
          <a:lstStyle/>
          <a:p>
            <a:r>
              <a:rPr lang="en-US" sz="3600" b="1" u="sng" dirty="0" smtClean="0">
                <a:latin typeface="Arial" pitchFamily="34" charset="0"/>
                <a:cs typeface="Arial" pitchFamily="34" charset="0"/>
              </a:rPr>
              <a:t>Methods</a:t>
            </a:r>
          </a:p>
          <a:p>
            <a:endParaRPr lang="en-US" sz="3600" b="1" u="sng" dirty="0" smtClean="0">
              <a:latin typeface="Arial" pitchFamily="34" charset="0"/>
              <a:cs typeface="Arial" pitchFamily="34" charset="0"/>
            </a:endParaRPr>
          </a:p>
          <a:p>
            <a:r>
              <a:rPr lang="en-US" sz="2400" dirty="0"/>
              <a:t> </a:t>
            </a:r>
            <a:r>
              <a:rPr lang="en-US" sz="2400" dirty="0" smtClean="0"/>
              <a:t>    </a:t>
            </a:r>
            <a:r>
              <a:rPr lang="en-US" sz="2400" dirty="0" smtClean="0">
                <a:latin typeface="Arial" pitchFamily="34" charset="0"/>
                <a:cs typeface="Arial" pitchFamily="34" charset="0"/>
              </a:rPr>
              <a:t>To determine water balance in the watershed and assess to role of geomorphic position and underlying geology on recharge processes, several installations have been completed at the site. </a:t>
            </a:r>
          </a:p>
          <a:p>
            <a:pPr marL="342900" indent="-342900">
              <a:buFont typeface="Arial" panose="020B0604020202020204" pitchFamily="34" charset="0"/>
              <a:buChar char="•"/>
            </a:pPr>
            <a:r>
              <a:rPr lang="en-US" sz="2400" dirty="0" smtClean="0">
                <a:latin typeface="Arial" pitchFamily="34" charset="0"/>
                <a:cs typeface="Arial" pitchFamily="34" charset="0"/>
              </a:rPr>
              <a:t>Installation </a:t>
            </a:r>
            <a:r>
              <a:rPr lang="en-US" sz="2400" dirty="0">
                <a:latin typeface="Arial" pitchFamily="34" charset="0"/>
                <a:cs typeface="Arial" pitchFamily="34" charset="0"/>
              </a:rPr>
              <a:t>of 4 lysimeter and tensiometer (LT) </a:t>
            </a:r>
            <a:r>
              <a:rPr lang="en-US" sz="2400" dirty="0" smtClean="0">
                <a:latin typeface="Arial" pitchFamily="34" charset="0"/>
                <a:cs typeface="Arial" pitchFamily="34" charset="0"/>
              </a:rPr>
              <a:t>nests (Fig. 3A and B, Fig. 4) at shoulder slope (SS), </a:t>
            </a:r>
            <a:r>
              <a:rPr lang="en-US" sz="2400" dirty="0" err="1" smtClean="0">
                <a:latin typeface="Arial" pitchFamily="34" charset="0"/>
                <a:cs typeface="Arial" pitchFamily="34" charset="0"/>
              </a:rPr>
              <a:t>hillslope</a:t>
            </a:r>
            <a:r>
              <a:rPr lang="en-US" sz="2400" dirty="0" smtClean="0">
                <a:latin typeface="Arial" pitchFamily="34" charset="0"/>
                <a:cs typeface="Arial" pitchFamily="34" charset="0"/>
              </a:rPr>
              <a:t> gully floor (GF), back slope (BS), and valley floor (VF) locations.</a:t>
            </a:r>
          </a:p>
          <a:p>
            <a:pPr marL="342900" indent="-342900">
              <a:buFont typeface="Arial" panose="020B0604020202020204" pitchFamily="34" charset="0"/>
              <a:buChar char="•"/>
            </a:pPr>
            <a:r>
              <a:rPr lang="en-US" sz="2400" dirty="0" smtClean="0">
                <a:latin typeface="Arial" pitchFamily="34" charset="0"/>
                <a:cs typeface="Arial" pitchFamily="34" charset="0"/>
              </a:rPr>
              <a:t>Completion </a:t>
            </a:r>
            <a:r>
              <a:rPr lang="en-US" sz="2400" dirty="0">
                <a:latin typeface="Arial" pitchFamily="34" charset="0"/>
                <a:cs typeface="Arial" pitchFamily="34" charset="0"/>
              </a:rPr>
              <a:t>of a deep monitoring well in the Memphis aquifer in the valley floor </a:t>
            </a:r>
            <a:r>
              <a:rPr lang="en-US" sz="2400" dirty="0" smtClean="0">
                <a:latin typeface="Arial" pitchFamily="34" charset="0"/>
                <a:cs typeface="Arial" pitchFamily="34" charset="0"/>
              </a:rPr>
              <a:t>(VFW).</a:t>
            </a:r>
          </a:p>
          <a:p>
            <a:pPr marL="342900" indent="-342900">
              <a:buFont typeface="Arial" panose="020B0604020202020204" pitchFamily="34" charset="0"/>
              <a:buChar char="•"/>
            </a:pPr>
            <a:r>
              <a:rPr lang="en-US" sz="2400" dirty="0" smtClean="0">
                <a:latin typeface="Arial" pitchFamily="34" charset="0"/>
                <a:cs typeface="Arial" pitchFamily="34" charset="0"/>
              </a:rPr>
              <a:t>Installation of  a </a:t>
            </a:r>
            <a:r>
              <a:rPr lang="en-US" sz="2400" dirty="0" err="1">
                <a:latin typeface="Arial" pitchFamily="34" charset="0"/>
                <a:cs typeface="Arial" pitchFamily="34" charset="0"/>
              </a:rPr>
              <a:t>Parshall</a:t>
            </a:r>
            <a:r>
              <a:rPr lang="en-US" sz="2400" dirty="0">
                <a:latin typeface="Arial" pitchFamily="34" charset="0"/>
                <a:cs typeface="Arial" pitchFamily="34" charset="0"/>
              </a:rPr>
              <a:t> flume along an intermittent stream adjacent to the LT </a:t>
            </a:r>
            <a:r>
              <a:rPr lang="en-US" sz="2400" dirty="0" smtClean="0">
                <a:latin typeface="Arial" pitchFamily="34" charset="0"/>
                <a:cs typeface="Arial" pitchFamily="34" charset="0"/>
              </a:rPr>
              <a:t>nests (Fig. 3C).</a:t>
            </a:r>
          </a:p>
          <a:p>
            <a:pPr marL="342900" indent="-342900">
              <a:buFont typeface="Arial" panose="020B0604020202020204" pitchFamily="34" charset="0"/>
              <a:buChar char="•"/>
            </a:pPr>
            <a:r>
              <a:rPr lang="en-US" sz="2400" dirty="0" smtClean="0">
                <a:latin typeface="Arial" pitchFamily="34" charset="0"/>
                <a:cs typeface="Arial" pitchFamily="34" charset="0"/>
              </a:rPr>
              <a:t>Installation of a </a:t>
            </a:r>
            <a:r>
              <a:rPr lang="en-US" sz="2400" dirty="0">
                <a:latin typeface="Arial" pitchFamily="34" charset="0"/>
                <a:cs typeface="Arial" pitchFamily="34" charset="0"/>
              </a:rPr>
              <a:t>shallow monitoring well </a:t>
            </a:r>
            <a:r>
              <a:rPr lang="en-US" sz="2400" dirty="0" smtClean="0">
                <a:latin typeface="Arial" pitchFamily="34" charset="0"/>
                <a:cs typeface="Arial" pitchFamily="34" charset="0"/>
              </a:rPr>
              <a:t> (DPW) in </a:t>
            </a:r>
            <a:r>
              <a:rPr lang="en-US" sz="2400" dirty="0">
                <a:latin typeface="Arial" pitchFamily="34" charset="0"/>
                <a:cs typeface="Arial" pitchFamily="34" charset="0"/>
              </a:rPr>
              <a:t>the Memphis aquifer </a:t>
            </a:r>
            <a:r>
              <a:rPr lang="en-US" sz="2400" dirty="0" err="1">
                <a:latin typeface="Arial" pitchFamily="34" charset="0"/>
                <a:cs typeface="Arial" pitchFamily="34" charset="0"/>
              </a:rPr>
              <a:t>downgradient</a:t>
            </a:r>
            <a:r>
              <a:rPr lang="en-US" sz="2400" dirty="0">
                <a:latin typeface="Arial" pitchFamily="34" charset="0"/>
                <a:cs typeface="Arial" pitchFamily="34" charset="0"/>
              </a:rPr>
              <a:t> of </a:t>
            </a:r>
            <a:r>
              <a:rPr lang="en-US" sz="2400" dirty="0" smtClean="0">
                <a:latin typeface="Arial" pitchFamily="34" charset="0"/>
                <a:cs typeface="Arial" pitchFamily="34" charset="0"/>
              </a:rPr>
              <a:t>VFW.</a:t>
            </a:r>
          </a:p>
          <a:p>
            <a:pPr marL="342900" indent="-342900">
              <a:buFont typeface="Arial" panose="020B0604020202020204" pitchFamily="34" charset="0"/>
              <a:buChar char="•"/>
            </a:pPr>
            <a:r>
              <a:rPr lang="en-US" sz="2400" dirty="0" smtClean="0">
                <a:latin typeface="Arial" pitchFamily="34" charset="0"/>
                <a:cs typeface="Arial" pitchFamily="34" charset="0"/>
              </a:rPr>
              <a:t>Installation of weather station at the site (Fig. 3D). </a:t>
            </a:r>
          </a:p>
          <a:p>
            <a:r>
              <a:rPr lang="en-US" sz="2400" dirty="0">
                <a:latin typeface="Arial" pitchFamily="34" charset="0"/>
                <a:cs typeface="Arial" pitchFamily="34" charset="0"/>
              </a:rPr>
              <a:t> </a:t>
            </a:r>
            <a:r>
              <a:rPr lang="en-US" sz="2400" dirty="0" smtClean="0">
                <a:latin typeface="Arial" pitchFamily="34" charset="0"/>
                <a:cs typeface="Arial" pitchFamily="34" charset="0"/>
              </a:rPr>
              <a:t>    The weather conditions, discharge, and water levels are monitored every 15 minutes, and the rain gauge, lysimeters and </a:t>
            </a:r>
            <a:r>
              <a:rPr lang="en-US" sz="2400" dirty="0" err="1" smtClean="0">
                <a:latin typeface="Arial" pitchFamily="34" charset="0"/>
                <a:cs typeface="Arial" pitchFamily="34" charset="0"/>
              </a:rPr>
              <a:t>tensiometers</a:t>
            </a:r>
            <a:r>
              <a:rPr lang="en-US" sz="2400" dirty="0" smtClean="0">
                <a:latin typeface="Arial" pitchFamily="34" charset="0"/>
                <a:cs typeface="Arial" pitchFamily="34" charset="0"/>
              </a:rPr>
              <a:t> sampled and checked every 2 weeks.  Cuttings </a:t>
            </a:r>
            <a:r>
              <a:rPr lang="en-US" sz="2400" dirty="0">
                <a:latin typeface="Arial" pitchFamily="34" charset="0"/>
                <a:cs typeface="Arial" pitchFamily="34" charset="0"/>
              </a:rPr>
              <a:t>from well and LT </a:t>
            </a:r>
            <a:r>
              <a:rPr lang="en-US" sz="2400" dirty="0" smtClean="0">
                <a:latin typeface="Arial" pitchFamily="34" charset="0"/>
                <a:cs typeface="Arial" pitchFamily="34" charset="0"/>
              </a:rPr>
              <a:t>nest installation </a:t>
            </a:r>
            <a:r>
              <a:rPr lang="en-US" sz="2400" dirty="0">
                <a:latin typeface="Arial" pitchFamily="34" charset="0"/>
                <a:cs typeface="Arial" pitchFamily="34" charset="0"/>
              </a:rPr>
              <a:t>have been sieved and analyzed for soil texture to assess hydraulic conductivity of the surface and subsurface materials.  </a:t>
            </a:r>
          </a:p>
        </p:txBody>
      </p:sp>
      <p:sp>
        <p:nvSpPr>
          <p:cNvPr id="84" name="TextBox 83"/>
          <p:cNvSpPr txBox="1"/>
          <p:nvPr/>
        </p:nvSpPr>
        <p:spPr>
          <a:xfrm>
            <a:off x="16306800" y="30861000"/>
            <a:ext cx="9677400" cy="1015663"/>
          </a:xfrm>
          <a:prstGeom prst="rect">
            <a:avLst/>
          </a:prstGeom>
          <a:noFill/>
        </p:spPr>
        <p:txBody>
          <a:bodyPr wrap="square" rtlCol="0">
            <a:spAutoFit/>
          </a:bodyPr>
          <a:lstStyle/>
          <a:p>
            <a:r>
              <a:rPr lang="en-US" sz="2000" dirty="0" smtClean="0">
                <a:latin typeface="Arial" pitchFamily="34" charset="0"/>
                <a:cs typeface="Arial" pitchFamily="34" charset="0"/>
              </a:rPr>
              <a:t>Figure 6.  Water levels for the three monitoring wells plotted with precipitation from February to August 2014.  Each represent the elevation of the water table at the various locations.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714</TotalTime>
  <Words>1420</Words>
  <Application>Microsoft Office PowerPoint</Application>
  <PresentationFormat>Custom</PresentationFormat>
  <Paragraphs>77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144</cp:revision>
  <dcterms:created xsi:type="dcterms:W3CDTF">2014-09-26T05:02:48Z</dcterms:created>
  <dcterms:modified xsi:type="dcterms:W3CDTF">2014-10-13T02:54:01Z</dcterms:modified>
</cp:coreProperties>
</file>