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omments/comment3.xml" ContentType="application/vnd.openxmlformats-officedocument.presentationml.comments+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omments/comment5.xml" ContentType="application/vnd.openxmlformats-officedocument.presentationml.comment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25"/>
  </p:notesMasterIdLst>
  <p:sldIdLst>
    <p:sldId id="256" r:id="rId3"/>
    <p:sldId id="257" r:id="rId4"/>
    <p:sldId id="282" r:id="rId5"/>
    <p:sldId id="269" r:id="rId6"/>
    <p:sldId id="259" r:id="rId7"/>
    <p:sldId id="277" r:id="rId8"/>
    <p:sldId id="258" r:id="rId9"/>
    <p:sldId id="260" r:id="rId10"/>
    <p:sldId id="271" r:id="rId11"/>
    <p:sldId id="275" r:id="rId12"/>
    <p:sldId id="280" r:id="rId13"/>
    <p:sldId id="279" r:id="rId14"/>
    <p:sldId id="281" r:id="rId15"/>
    <p:sldId id="265" r:id="rId16"/>
    <p:sldId id="266" r:id="rId17"/>
    <p:sldId id="270" r:id="rId18"/>
    <p:sldId id="267" r:id="rId19"/>
    <p:sldId id="272" r:id="rId20"/>
    <p:sldId id="264" r:id="rId21"/>
    <p:sldId id="274" r:id="rId22"/>
    <p:sldId id="263"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initials="E" lastIdx="5" clrIdx="0"/>
  <p:cmAuthor id="1" name="Daniel Maxbauer" initials="DM" lastIdx="17" clrIdx="1"/>
  <p:cmAuthor id="2" name="Elizabeth Roepke" initials="E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831"/>
    <a:srgbClr val="7C0259"/>
    <a:srgbClr val="DA8304"/>
    <a:srgbClr val="CC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86856" autoAdjust="0"/>
  </p:normalViewPr>
  <p:slideViewPr>
    <p:cSldViewPr>
      <p:cViewPr varScale="1">
        <p:scale>
          <a:sx n="64" d="100"/>
          <a:sy n="64" d="100"/>
        </p:scale>
        <p:origin x="-1614" y="-90"/>
      </p:cViewPr>
      <p:guideLst>
        <p:guide orient="horz" pos="27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izabeth\Documents\Meade%20Basin\Data\Grain%20size%20analysis%20-%20Meade%20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lizabeth\Documents\Meade%20Basin\Data\Meade%20Samples%20Analysis%20Checklist_DPM%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lizabeth\Documents\Meade%20Basin\Data\Meade%20Samples%20Analysis%20Checklist_DPM%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lizabeth\Documents\Meade%20Basin\Data\Meade%20Samples%20Analysis%20Checklist_DPM%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lizabeth\Documents\Meade%20Basin\Data\Meade%20Samples%20Analysis%20Checklist_DPM%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lizabeth\Documents\Meade%20Basin\Data\Meade%20Samples%20Analysis%20Checklist_DPM%2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lizabeth\Documents\Meade%20Basin\Data\Meade%20Samples%20Analysis%20Checklist_DPM%20(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Elizabeth\Documents\Meade%20Basin\Data\Meade%20Samples%20Analysis%20Checklist_DPM%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6491193534910165"/>
          <c:y val="0.10216827063283757"/>
          <c:w val="0.77510442003817648"/>
          <c:h val="0.77801399866819787"/>
        </c:manualLayout>
      </c:layout>
      <c:scatterChart>
        <c:scatterStyle val="smoothMarker"/>
        <c:varyColors val="0"/>
        <c:ser>
          <c:idx val="0"/>
          <c:order val="0"/>
          <c:tx>
            <c:strRef>
              <c:f>'All freq. data'!$J$1:$J$24</c:f>
              <c:strCache>
                <c:ptCount val="1"/>
                <c:pt idx="0">
                  <c:v>HQ1.040.14 2.01408E+14 6 01:00 (4)  87.3(%)  82.3(%) Standard 30 Volume 116a001I HQ1.040.14    10486(cm2/cm3)   44.7987(µm)   48.0093(µm)    1383.1(µm2)   37.1896(µm) 77.4635   63.0401(µm) HQ1.040.14</c:v>
                </c:pt>
              </c:strCache>
            </c:strRef>
          </c:tx>
          <c:marker>
            <c:symbol val="circle"/>
            <c:size val="4"/>
          </c:marker>
          <c:xVal>
            <c:strRef>
              <c:f>'All freq. data'!$A$25:$A$109</c:f>
              <c:strCache>
                <c:ptCount val="85"/>
                <c:pt idx="0">
                  <c:v>   0.022</c:v>
                </c:pt>
                <c:pt idx="1">
                  <c:v>   0.026</c:v>
                </c:pt>
                <c:pt idx="2">
                  <c:v>   0.029</c:v>
                </c:pt>
                <c:pt idx="3">
                  <c:v>   0.034</c:v>
                </c:pt>
                <c:pt idx="4">
                  <c:v>   0.039</c:v>
                </c:pt>
                <c:pt idx="5">
                  <c:v>   0.044</c:v>
                </c:pt>
                <c:pt idx="6">
                  <c:v>   0.051</c:v>
                </c:pt>
                <c:pt idx="7">
                  <c:v>   0.058</c:v>
                </c:pt>
                <c:pt idx="8">
                  <c:v>   0.067</c:v>
                </c:pt>
                <c:pt idx="9">
                  <c:v>   0.076</c:v>
                </c:pt>
                <c:pt idx="10">
                  <c:v>   0.087</c:v>
                </c:pt>
                <c:pt idx="11">
                  <c:v>   0.100</c:v>
                </c:pt>
                <c:pt idx="12">
                  <c:v>   0.115</c:v>
                </c:pt>
                <c:pt idx="13">
                  <c:v>   0.131</c:v>
                </c:pt>
                <c:pt idx="14">
                  <c:v>   0.150</c:v>
                </c:pt>
                <c:pt idx="15">
                  <c:v>   0.172</c:v>
                </c:pt>
                <c:pt idx="16">
                  <c:v>   0.197</c:v>
                </c:pt>
                <c:pt idx="17">
                  <c:v>   0.226</c:v>
                </c:pt>
                <c:pt idx="18">
                  <c:v>   0.259</c:v>
                </c:pt>
                <c:pt idx="19">
                  <c:v>   0.296</c:v>
                </c:pt>
                <c:pt idx="20">
                  <c:v>   0.339</c:v>
                </c:pt>
                <c:pt idx="21">
                  <c:v>   0.389</c:v>
                </c:pt>
                <c:pt idx="22">
                  <c:v>   0.445</c:v>
                </c:pt>
                <c:pt idx="23">
                  <c:v>   0.510</c:v>
                </c:pt>
                <c:pt idx="24">
                  <c:v>   0.584</c:v>
                </c:pt>
                <c:pt idx="25">
                  <c:v>   0.669</c:v>
                </c:pt>
                <c:pt idx="26">
                  <c:v>   0.766</c:v>
                </c:pt>
                <c:pt idx="27">
                  <c:v>   0.877</c:v>
                </c:pt>
                <c:pt idx="28">
                  <c:v>   1.005</c:v>
                </c:pt>
                <c:pt idx="29">
                  <c:v>   1.151</c:v>
                </c:pt>
                <c:pt idx="30">
                  <c:v>   1.318</c:v>
                </c:pt>
                <c:pt idx="31">
                  <c:v>   1.510</c:v>
                </c:pt>
                <c:pt idx="32">
                  <c:v>   1.729</c:v>
                </c:pt>
                <c:pt idx="33">
                  <c:v>   1.981</c:v>
                </c:pt>
                <c:pt idx="34">
                  <c:v>   2.269</c:v>
                </c:pt>
                <c:pt idx="35">
                  <c:v>   2.599</c:v>
                </c:pt>
                <c:pt idx="36">
                  <c:v>   2.976</c:v>
                </c:pt>
                <c:pt idx="37">
                  <c:v>   3.409</c:v>
                </c:pt>
                <c:pt idx="38">
                  <c:v>   3.905</c:v>
                </c:pt>
                <c:pt idx="39">
                  <c:v>   4.472</c:v>
                </c:pt>
                <c:pt idx="40">
                  <c:v>   5.122</c:v>
                </c:pt>
                <c:pt idx="41">
                  <c:v>   5.867</c:v>
                </c:pt>
                <c:pt idx="42">
                  <c:v>   6.720</c:v>
                </c:pt>
                <c:pt idx="43">
                  <c:v>   7.697</c:v>
                </c:pt>
                <c:pt idx="44">
                  <c:v>   8.816</c:v>
                </c:pt>
                <c:pt idx="45">
                  <c:v>  10.097</c:v>
                </c:pt>
                <c:pt idx="46">
                  <c:v>  11.565</c:v>
                </c:pt>
                <c:pt idx="47">
                  <c:v>  13.246</c:v>
                </c:pt>
                <c:pt idx="48">
                  <c:v>  15.172</c:v>
                </c:pt>
                <c:pt idx="49">
                  <c:v>  17.377</c:v>
                </c:pt>
                <c:pt idx="50">
                  <c:v>  19.904</c:v>
                </c:pt>
                <c:pt idx="51">
                  <c:v>  22.797</c:v>
                </c:pt>
                <c:pt idx="52">
                  <c:v>  26.111</c:v>
                </c:pt>
                <c:pt idx="53">
                  <c:v>  29.907</c:v>
                </c:pt>
                <c:pt idx="54">
                  <c:v>  34.255</c:v>
                </c:pt>
                <c:pt idx="55">
                  <c:v>  39.234</c:v>
                </c:pt>
                <c:pt idx="56">
                  <c:v>  44.938</c:v>
                </c:pt>
                <c:pt idx="57">
                  <c:v>  51.471</c:v>
                </c:pt>
                <c:pt idx="58">
                  <c:v>  58.953</c:v>
                </c:pt>
                <c:pt idx="59">
                  <c:v>  67.523</c:v>
                </c:pt>
                <c:pt idx="60">
                  <c:v>  77.339</c:v>
                </c:pt>
                <c:pt idx="61">
                  <c:v>  88.583</c:v>
                </c:pt>
                <c:pt idx="62">
                  <c:v> 101.460</c:v>
                </c:pt>
                <c:pt idx="63">
                  <c:v> 116.210</c:v>
                </c:pt>
                <c:pt idx="64">
                  <c:v> 133.103</c:v>
                </c:pt>
                <c:pt idx="65">
                  <c:v> 152.453</c:v>
                </c:pt>
                <c:pt idx="66">
                  <c:v> 174.616</c:v>
                </c:pt>
                <c:pt idx="67">
                  <c:v> 200.000</c:v>
                </c:pt>
                <c:pt idx="68">
                  <c:v> 229.075</c:v>
                </c:pt>
                <c:pt idx="69">
                  <c:v> 262.376</c:v>
                </c:pt>
                <c:pt idx="70">
                  <c:v> 300.518</c:v>
                </c:pt>
                <c:pt idx="71">
                  <c:v> 344.206</c:v>
                </c:pt>
                <c:pt idx="72">
                  <c:v> 394.244</c:v>
                </c:pt>
                <c:pt idx="73">
                  <c:v> 451.556</c:v>
                </c:pt>
                <c:pt idx="74">
                  <c:v> 517.200</c:v>
                </c:pt>
                <c:pt idx="75">
                  <c:v> 592.387</c:v>
                </c:pt>
                <c:pt idx="76">
                  <c:v> 678.504</c:v>
                </c:pt>
                <c:pt idx="77">
                  <c:v> 777.141</c:v>
                </c:pt>
                <c:pt idx="78">
                  <c:v> 890.116</c:v>
                </c:pt>
                <c:pt idx="79">
                  <c:v>1019.515</c:v>
                </c:pt>
                <c:pt idx="80">
                  <c:v>1167.725</c:v>
                </c:pt>
                <c:pt idx="81">
                  <c:v>1337.481</c:v>
                </c:pt>
                <c:pt idx="82">
                  <c:v>1531.914</c:v>
                </c:pt>
                <c:pt idx="83">
                  <c:v>1754.613</c:v>
                </c:pt>
                <c:pt idx="84">
                  <c:v>2000.000</c:v>
                </c:pt>
              </c:strCache>
            </c:strRef>
          </c:xVal>
          <c:yVal>
            <c:numRef>
              <c:f>'All freq. data'!$J$25:$J$109</c:f>
              <c:numCache>
                <c:formatCode>General</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0.109</c:v>
                </c:pt>
                <c:pt idx="18">
                  <c:v>0.17299999999999999</c:v>
                </c:pt>
                <c:pt idx="19">
                  <c:v>0.254</c:v>
                </c:pt>
                <c:pt idx="20">
                  <c:v>0.36199999999999999</c:v>
                </c:pt>
                <c:pt idx="21">
                  <c:v>0.47899999999999998</c:v>
                </c:pt>
                <c:pt idx="22">
                  <c:v>0.56000000000000005</c:v>
                </c:pt>
                <c:pt idx="23">
                  <c:v>0.63500000000000001</c:v>
                </c:pt>
                <c:pt idx="24">
                  <c:v>0.63300000000000001</c:v>
                </c:pt>
                <c:pt idx="25">
                  <c:v>0.60899999999999999</c:v>
                </c:pt>
                <c:pt idx="26">
                  <c:v>0.57099999999999995</c:v>
                </c:pt>
                <c:pt idx="27">
                  <c:v>0.52400000000000002</c:v>
                </c:pt>
                <c:pt idx="28">
                  <c:v>0.48799999999999999</c:v>
                </c:pt>
                <c:pt idx="29">
                  <c:v>0.46200000000000002</c:v>
                </c:pt>
                <c:pt idx="30">
                  <c:v>0.45300000000000001</c:v>
                </c:pt>
                <c:pt idx="31">
                  <c:v>0.46</c:v>
                </c:pt>
                <c:pt idx="32">
                  <c:v>0.498</c:v>
                </c:pt>
                <c:pt idx="33">
                  <c:v>0.52400000000000002</c:v>
                </c:pt>
                <c:pt idx="34">
                  <c:v>0.56499999999999995</c:v>
                </c:pt>
                <c:pt idx="35">
                  <c:v>0.59899999999999998</c:v>
                </c:pt>
                <c:pt idx="36">
                  <c:v>0.63900000000000001</c:v>
                </c:pt>
                <c:pt idx="37">
                  <c:v>0.67500000000000004</c:v>
                </c:pt>
                <c:pt idx="38">
                  <c:v>0.71599999999999997</c:v>
                </c:pt>
                <c:pt idx="39">
                  <c:v>0.76900000000000002</c:v>
                </c:pt>
                <c:pt idx="40">
                  <c:v>0.83299999999999996</c:v>
                </c:pt>
                <c:pt idx="41">
                  <c:v>0.91500000000000004</c:v>
                </c:pt>
                <c:pt idx="42">
                  <c:v>1.012</c:v>
                </c:pt>
                <c:pt idx="43">
                  <c:v>1.085</c:v>
                </c:pt>
                <c:pt idx="44">
                  <c:v>1.2430000000000001</c:v>
                </c:pt>
                <c:pt idx="45">
                  <c:v>1.37</c:v>
                </c:pt>
                <c:pt idx="46">
                  <c:v>1.526</c:v>
                </c:pt>
                <c:pt idx="47">
                  <c:v>1.712</c:v>
                </c:pt>
                <c:pt idx="48">
                  <c:v>1.87</c:v>
                </c:pt>
                <c:pt idx="49">
                  <c:v>2.0619999999999998</c:v>
                </c:pt>
                <c:pt idx="50">
                  <c:v>2.2549999999999999</c:v>
                </c:pt>
                <c:pt idx="51">
                  <c:v>2.5099999999999998</c:v>
                </c:pt>
                <c:pt idx="52">
                  <c:v>2.819</c:v>
                </c:pt>
                <c:pt idx="53">
                  <c:v>3.2280000000000002</c:v>
                </c:pt>
                <c:pt idx="54">
                  <c:v>3.762</c:v>
                </c:pt>
                <c:pt idx="55">
                  <c:v>4.5419999999999998</c:v>
                </c:pt>
                <c:pt idx="56">
                  <c:v>5.6289999999999996</c:v>
                </c:pt>
                <c:pt idx="57">
                  <c:v>6.8520000000000003</c:v>
                </c:pt>
                <c:pt idx="58">
                  <c:v>7.859</c:v>
                </c:pt>
                <c:pt idx="59">
                  <c:v>8.2370000000000001</c:v>
                </c:pt>
                <c:pt idx="60">
                  <c:v>7.758</c:v>
                </c:pt>
                <c:pt idx="61">
                  <c:v>6.524</c:v>
                </c:pt>
                <c:pt idx="62">
                  <c:v>4.883</c:v>
                </c:pt>
                <c:pt idx="63">
                  <c:v>3.2789999999999999</c:v>
                </c:pt>
                <c:pt idx="64">
                  <c:v>2.0049999999999999</c:v>
                </c:pt>
                <c:pt idx="65">
                  <c:v>1.145</c:v>
                </c:pt>
                <c:pt idx="66">
                  <c:v>0.63600000000000001</c:v>
                </c:pt>
                <c:pt idx="67">
                  <c:v>0.35799999999999998</c:v>
                </c:pt>
                <c:pt idx="68">
                  <c:v>0.20899999999999999</c:v>
                </c:pt>
                <c:pt idx="69">
                  <c:v>0.126</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yVal>
          <c:smooth val="1"/>
        </c:ser>
        <c:ser>
          <c:idx val="1"/>
          <c:order val="1"/>
          <c:tx>
            <c:strRef>
              <c:f>'All freq. data'!$K$1:$K$24</c:f>
              <c:strCache>
                <c:ptCount val="1"/>
                <c:pt idx="0">
                  <c:v>HQ1.070.13 2.01408E+14 6 01:00 (4)  83.5(%)  75.7(%) Standard 30 Volume 116a001I HQ1.070.13    20738(cm2/cm3)   11.7202(µm)   25.4209(µm)    809.70(µm2)   28.4552(µm) 111.9361   55.1565(µm) HQ1.070.13</c:v>
                </c:pt>
              </c:strCache>
            </c:strRef>
          </c:tx>
          <c:marker>
            <c:symbol val="circle"/>
            <c:size val="4"/>
          </c:marker>
          <c:xVal>
            <c:strRef>
              <c:f>'All freq. data'!$A$25:$A$109</c:f>
              <c:strCache>
                <c:ptCount val="85"/>
                <c:pt idx="0">
                  <c:v>   0.022</c:v>
                </c:pt>
                <c:pt idx="1">
                  <c:v>   0.026</c:v>
                </c:pt>
                <c:pt idx="2">
                  <c:v>   0.029</c:v>
                </c:pt>
                <c:pt idx="3">
                  <c:v>   0.034</c:v>
                </c:pt>
                <c:pt idx="4">
                  <c:v>   0.039</c:v>
                </c:pt>
                <c:pt idx="5">
                  <c:v>   0.044</c:v>
                </c:pt>
                <c:pt idx="6">
                  <c:v>   0.051</c:v>
                </c:pt>
                <c:pt idx="7">
                  <c:v>   0.058</c:v>
                </c:pt>
                <c:pt idx="8">
                  <c:v>   0.067</c:v>
                </c:pt>
                <c:pt idx="9">
                  <c:v>   0.076</c:v>
                </c:pt>
                <c:pt idx="10">
                  <c:v>   0.087</c:v>
                </c:pt>
                <c:pt idx="11">
                  <c:v>   0.100</c:v>
                </c:pt>
                <c:pt idx="12">
                  <c:v>   0.115</c:v>
                </c:pt>
                <c:pt idx="13">
                  <c:v>   0.131</c:v>
                </c:pt>
                <c:pt idx="14">
                  <c:v>   0.150</c:v>
                </c:pt>
                <c:pt idx="15">
                  <c:v>   0.172</c:v>
                </c:pt>
                <c:pt idx="16">
                  <c:v>   0.197</c:v>
                </c:pt>
                <c:pt idx="17">
                  <c:v>   0.226</c:v>
                </c:pt>
                <c:pt idx="18">
                  <c:v>   0.259</c:v>
                </c:pt>
                <c:pt idx="19">
                  <c:v>   0.296</c:v>
                </c:pt>
                <c:pt idx="20">
                  <c:v>   0.339</c:v>
                </c:pt>
                <c:pt idx="21">
                  <c:v>   0.389</c:v>
                </c:pt>
                <c:pt idx="22">
                  <c:v>   0.445</c:v>
                </c:pt>
                <c:pt idx="23">
                  <c:v>   0.510</c:v>
                </c:pt>
                <c:pt idx="24">
                  <c:v>   0.584</c:v>
                </c:pt>
                <c:pt idx="25">
                  <c:v>   0.669</c:v>
                </c:pt>
                <c:pt idx="26">
                  <c:v>   0.766</c:v>
                </c:pt>
                <c:pt idx="27">
                  <c:v>   0.877</c:v>
                </c:pt>
                <c:pt idx="28">
                  <c:v>   1.005</c:v>
                </c:pt>
                <c:pt idx="29">
                  <c:v>   1.151</c:v>
                </c:pt>
                <c:pt idx="30">
                  <c:v>   1.318</c:v>
                </c:pt>
                <c:pt idx="31">
                  <c:v>   1.510</c:v>
                </c:pt>
                <c:pt idx="32">
                  <c:v>   1.729</c:v>
                </c:pt>
                <c:pt idx="33">
                  <c:v>   1.981</c:v>
                </c:pt>
                <c:pt idx="34">
                  <c:v>   2.269</c:v>
                </c:pt>
                <c:pt idx="35">
                  <c:v>   2.599</c:v>
                </c:pt>
                <c:pt idx="36">
                  <c:v>   2.976</c:v>
                </c:pt>
                <c:pt idx="37">
                  <c:v>   3.409</c:v>
                </c:pt>
                <c:pt idx="38">
                  <c:v>   3.905</c:v>
                </c:pt>
                <c:pt idx="39">
                  <c:v>   4.472</c:v>
                </c:pt>
                <c:pt idx="40">
                  <c:v>   5.122</c:v>
                </c:pt>
                <c:pt idx="41">
                  <c:v>   5.867</c:v>
                </c:pt>
                <c:pt idx="42">
                  <c:v>   6.720</c:v>
                </c:pt>
                <c:pt idx="43">
                  <c:v>   7.697</c:v>
                </c:pt>
                <c:pt idx="44">
                  <c:v>   8.816</c:v>
                </c:pt>
                <c:pt idx="45">
                  <c:v>  10.097</c:v>
                </c:pt>
                <c:pt idx="46">
                  <c:v>  11.565</c:v>
                </c:pt>
                <c:pt idx="47">
                  <c:v>  13.246</c:v>
                </c:pt>
                <c:pt idx="48">
                  <c:v>  15.172</c:v>
                </c:pt>
                <c:pt idx="49">
                  <c:v>  17.377</c:v>
                </c:pt>
                <c:pt idx="50">
                  <c:v>  19.904</c:v>
                </c:pt>
                <c:pt idx="51">
                  <c:v>  22.797</c:v>
                </c:pt>
                <c:pt idx="52">
                  <c:v>  26.111</c:v>
                </c:pt>
                <c:pt idx="53">
                  <c:v>  29.907</c:v>
                </c:pt>
                <c:pt idx="54">
                  <c:v>  34.255</c:v>
                </c:pt>
                <c:pt idx="55">
                  <c:v>  39.234</c:v>
                </c:pt>
                <c:pt idx="56">
                  <c:v>  44.938</c:v>
                </c:pt>
                <c:pt idx="57">
                  <c:v>  51.471</c:v>
                </c:pt>
                <c:pt idx="58">
                  <c:v>  58.953</c:v>
                </c:pt>
                <c:pt idx="59">
                  <c:v>  67.523</c:v>
                </c:pt>
                <c:pt idx="60">
                  <c:v>  77.339</c:v>
                </c:pt>
                <c:pt idx="61">
                  <c:v>  88.583</c:v>
                </c:pt>
                <c:pt idx="62">
                  <c:v> 101.460</c:v>
                </c:pt>
                <c:pt idx="63">
                  <c:v> 116.210</c:v>
                </c:pt>
                <c:pt idx="64">
                  <c:v> 133.103</c:v>
                </c:pt>
                <c:pt idx="65">
                  <c:v> 152.453</c:v>
                </c:pt>
                <c:pt idx="66">
                  <c:v> 174.616</c:v>
                </c:pt>
                <c:pt idx="67">
                  <c:v> 200.000</c:v>
                </c:pt>
                <c:pt idx="68">
                  <c:v> 229.075</c:v>
                </c:pt>
                <c:pt idx="69">
                  <c:v> 262.376</c:v>
                </c:pt>
                <c:pt idx="70">
                  <c:v> 300.518</c:v>
                </c:pt>
                <c:pt idx="71">
                  <c:v> 344.206</c:v>
                </c:pt>
                <c:pt idx="72">
                  <c:v> 394.244</c:v>
                </c:pt>
                <c:pt idx="73">
                  <c:v> 451.556</c:v>
                </c:pt>
                <c:pt idx="74">
                  <c:v> 517.200</c:v>
                </c:pt>
                <c:pt idx="75">
                  <c:v> 592.387</c:v>
                </c:pt>
                <c:pt idx="76">
                  <c:v> 678.504</c:v>
                </c:pt>
                <c:pt idx="77">
                  <c:v> 777.141</c:v>
                </c:pt>
                <c:pt idx="78">
                  <c:v> 890.116</c:v>
                </c:pt>
                <c:pt idx="79">
                  <c:v>1019.515</c:v>
                </c:pt>
                <c:pt idx="80">
                  <c:v>1167.725</c:v>
                </c:pt>
                <c:pt idx="81">
                  <c:v>1337.481</c:v>
                </c:pt>
                <c:pt idx="82">
                  <c:v>1531.914</c:v>
                </c:pt>
                <c:pt idx="83">
                  <c:v>1754.613</c:v>
                </c:pt>
                <c:pt idx="84">
                  <c:v>2000.000</c:v>
                </c:pt>
              </c:strCache>
            </c:strRef>
          </c:xVal>
          <c:yVal>
            <c:numRef>
              <c:f>'All freq. data'!$K$25:$K$109</c:f>
              <c:numCache>
                <c:formatCode>General</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0.111</c:v>
                </c:pt>
                <c:pt idx="18">
                  <c:v>0.19</c:v>
                </c:pt>
                <c:pt idx="19">
                  <c:v>0.308</c:v>
                </c:pt>
                <c:pt idx="20">
                  <c:v>0.48299999999999998</c:v>
                </c:pt>
                <c:pt idx="21">
                  <c:v>0.70299999999999996</c:v>
                </c:pt>
                <c:pt idx="22">
                  <c:v>0.90900000000000003</c:v>
                </c:pt>
                <c:pt idx="23">
                  <c:v>1.1319999999999999</c:v>
                </c:pt>
                <c:pt idx="24">
                  <c:v>1.246</c:v>
                </c:pt>
                <c:pt idx="25">
                  <c:v>1.3180000000000001</c:v>
                </c:pt>
                <c:pt idx="26">
                  <c:v>1.3540000000000001</c:v>
                </c:pt>
                <c:pt idx="27">
                  <c:v>1.3660000000000001</c:v>
                </c:pt>
                <c:pt idx="28">
                  <c:v>1.3919999999999999</c:v>
                </c:pt>
                <c:pt idx="29">
                  <c:v>1.42</c:v>
                </c:pt>
                <c:pt idx="30">
                  <c:v>1.5089999999999999</c:v>
                </c:pt>
                <c:pt idx="31">
                  <c:v>1.631</c:v>
                </c:pt>
                <c:pt idx="32">
                  <c:v>1.851</c:v>
                </c:pt>
                <c:pt idx="33">
                  <c:v>2.012</c:v>
                </c:pt>
                <c:pt idx="34">
                  <c:v>2.173</c:v>
                </c:pt>
                <c:pt idx="35">
                  <c:v>2.282</c:v>
                </c:pt>
                <c:pt idx="36">
                  <c:v>2.3620000000000001</c:v>
                </c:pt>
                <c:pt idx="37">
                  <c:v>2.3620000000000001</c:v>
                </c:pt>
                <c:pt idx="38">
                  <c:v>2.355</c:v>
                </c:pt>
                <c:pt idx="39">
                  <c:v>2.4020000000000001</c:v>
                </c:pt>
                <c:pt idx="40">
                  <c:v>2.3889999999999998</c:v>
                </c:pt>
                <c:pt idx="41">
                  <c:v>2.4279999999999999</c:v>
                </c:pt>
                <c:pt idx="42">
                  <c:v>2.4500000000000002</c:v>
                </c:pt>
                <c:pt idx="43">
                  <c:v>2.379</c:v>
                </c:pt>
                <c:pt idx="44">
                  <c:v>2.4529999999999998</c:v>
                </c:pt>
                <c:pt idx="45">
                  <c:v>2.407</c:v>
                </c:pt>
                <c:pt idx="46">
                  <c:v>2.3889999999999998</c:v>
                </c:pt>
                <c:pt idx="47">
                  <c:v>2.3780000000000001</c:v>
                </c:pt>
                <c:pt idx="48">
                  <c:v>2.2919999999999998</c:v>
                </c:pt>
                <c:pt idx="49">
                  <c:v>2.2290000000000001</c:v>
                </c:pt>
                <c:pt idx="50">
                  <c:v>2.15</c:v>
                </c:pt>
                <c:pt idx="51">
                  <c:v>2.1429999999999998</c:v>
                </c:pt>
                <c:pt idx="52">
                  <c:v>2.206</c:v>
                </c:pt>
                <c:pt idx="53">
                  <c:v>2.4049999999999998</c:v>
                </c:pt>
                <c:pt idx="54">
                  <c:v>2.76</c:v>
                </c:pt>
                <c:pt idx="55">
                  <c:v>3.2959999999999998</c:v>
                </c:pt>
                <c:pt idx="56">
                  <c:v>3.9580000000000002</c:v>
                </c:pt>
                <c:pt idx="57">
                  <c:v>4.5720000000000001</c:v>
                </c:pt>
                <c:pt idx="58">
                  <c:v>4.8810000000000002</c:v>
                </c:pt>
                <c:pt idx="59">
                  <c:v>4.665</c:v>
                </c:pt>
                <c:pt idx="60">
                  <c:v>3.919</c:v>
                </c:pt>
                <c:pt idx="61">
                  <c:v>2.871</c:v>
                </c:pt>
                <c:pt idx="62">
                  <c:v>1.8220000000000001</c:v>
                </c:pt>
                <c:pt idx="63">
                  <c:v>1.0009999999999999</c:v>
                </c:pt>
                <c:pt idx="64">
                  <c:v>0.47899999999999998</c:v>
                </c:pt>
                <c:pt idx="65">
                  <c:v>0.20599999999999999</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yVal>
          <c:smooth val="1"/>
        </c:ser>
        <c:ser>
          <c:idx val="2"/>
          <c:order val="2"/>
          <c:tx>
            <c:strRef>
              <c:f>'All freq. data'!$L$1:$L$24</c:f>
              <c:strCache>
                <c:ptCount val="1"/>
                <c:pt idx="0">
                  <c:v>HQ1.100.12 2.01408E+14 6 01:00 (4)  88.2(%)  82.4(%) Standard 30 Volume 116a001I HQ1.100.12    9494.4(cm2/cm3)   49.2291(µm)   51.6680(µm)    1494.4(µm2)   38.6571(µm) 74.8182   62.8318(µm) HQ1.100.12</c:v>
                </c:pt>
              </c:strCache>
            </c:strRef>
          </c:tx>
          <c:marker>
            <c:symbol val="circle"/>
            <c:size val="4"/>
          </c:marker>
          <c:xVal>
            <c:strRef>
              <c:f>'All freq. data'!$A$25:$A$109</c:f>
              <c:strCache>
                <c:ptCount val="85"/>
                <c:pt idx="0">
                  <c:v>   0.022</c:v>
                </c:pt>
                <c:pt idx="1">
                  <c:v>   0.026</c:v>
                </c:pt>
                <c:pt idx="2">
                  <c:v>   0.029</c:v>
                </c:pt>
                <c:pt idx="3">
                  <c:v>   0.034</c:v>
                </c:pt>
                <c:pt idx="4">
                  <c:v>   0.039</c:v>
                </c:pt>
                <c:pt idx="5">
                  <c:v>   0.044</c:v>
                </c:pt>
                <c:pt idx="6">
                  <c:v>   0.051</c:v>
                </c:pt>
                <c:pt idx="7">
                  <c:v>   0.058</c:v>
                </c:pt>
                <c:pt idx="8">
                  <c:v>   0.067</c:v>
                </c:pt>
                <c:pt idx="9">
                  <c:v>   0.076</c:v>
                </c:pt>
                <c:pt idx="10">
                  <c:v>   0.087</c:v>
                </c:pt>
                <c:pt idx="11">
                  <c:v>   0.100</c:v>
                </c:pt>
                <c:pt idx="12">
                  <c:v>   0.115</c:v>
                </c:pt>
                <c:pt idx="13">
                  <c:v>   0.131</c:v>
                </c:pt>
                <c:pt idx="14">
                  <c:v>   0.150</c:v>
                </c:pt>
                <c:pt idx="15">
                  <c:v>   0.172</c:v>
                </c:pt>
                <c:pt idx="16">
                  <c:v>   0.197</c:v>
                </c:pt>
                <c:pt idx="17">
                  <c:v>   0.226</c:v>
                </c:pt>
                <c:pt idx="18">
                  <c:v>   0.259</c:v>
                </c:pt>
                <c:pt idx="19">
                  <c:v>   0.296</c:v>
                </c:pt>
                <c:pt idx="20">
                  <c:v>   0.339</c:v>
                </c:pt>
                <c:pt idx="21">
                  <c:v>   0.389</c:v>
                </c:pt>
                <c:pt idx="22">
                  <c:v>   0.445</c:v>
                </c:pt>
                <c:pt idx="23">
                  <c:v>   0.510</c:v>
                </c:pt>
                <c:pt idx="24">
                  <c:v>   0.584</c:v>
                </c:pt>
                <c:pt idx="25">
                  <c:v>   0.669</c:v>
                </c:pt>
                <c:pt idx="26">
                  <c:v>   0.766</c:v>
                </c:pt>
                <c:pt idx="27">
                  <c:v>   0.877</c:v>
                </c:pt>
                <c:pt idx="28">
                  <c:v>   1.005</c:v>
                </c:pt>
                <c:pt idx="29">
                  <c:v>   1.151</c:v>
                </c:pt>
                <c:pt idx="30">
                  <c:v>   1.318</c:v>
                </c:pt>
                <c:pt idx="31">
                  <c:v>   1.510</c:v>
                </c:pt>
                <c:pt idx="32">
                  <c:v>   1.729</c:v>
                </c:pt>
                <c:pt idx="33">
                  <c:v>   1.981</c:v>
                </c:pt>
                <c:pt idx="34">
                  <c:v>   2.269</c:v>
                </c:pt>
                <c:pt idx="35">
                  <c:v>   2.599</c:v>
                </c:pt>
                <c:pt idx="36">
                  <c:v>   2.976</c:v>
                </c:pt>
                <c:pt idx="37">
                  <c:v>   3.409</c:v>
                </c:pt>
                <c:pt idx="38">
                  <c:v>   3.905</c:v>
                </c:pt>
                <c:pt idx="39">
                  <c:v>   4.472</c:v>
                </c:pt>
                <c:pt idx="40">
                  <c:v>   5.122</c:v>
                </c:pt>
                <c:pt idx="41">
                  <c:v>   5.867</c:v>
                </c:pt>
                <c:pt idx="42">
                  <c:v>   6.720</c:v>
                </c:pt>
                <c:pt idx="43">
                  <c:v>   7.697</c:v>
                </c:pt>
                <c:pt idx="44">
                  <c:v>   8.816</c:v>
                </c:pt>
                <c:pt idx="45">
                  <c:v>  10.097</c:v>
                </c:pt>
                <c:pt idx="46">
                  <c:v>  11.565</c:v>
                </c:pt>
                <c:pt idx="47">
                  <c:v>  13.246</c:v>
                </c:pt>
                <c:pt idx="48">
                  <c:v>  15.172</c:v>
                </c:pt>
                <c:pt idx="49">
                  <c:v>  17.377</c:v>
                </c:pt>
                <c:pt idx="50">
                  <c:v>  19.904</c:v>
                </c:pt>
                <c:pt idx="51">
                  <c:v>  22.797</c:v>
                </c:pt>
                <c:pt idx="52">
                  <c:v>  26.111</c:v>
                </c:pt>
                <c:pt idx="53">
                  <c:v>  29.907</c:v>
                </c:pt>
                <c:pt idx="54">
                  <c:v>  34.255</c:v>
                </c:pt>
                <c:pt idx="55">
                  <c:v>  39.234</c:v>
                </c:pt>
                <c:pt idx="56">
                  <c:v>  44.938</c:v>
                </c:pt>
                <c:pt idx="57">
                  <c:v>  51.471</c:v>
                </c:pt>
                <c:pt idx="58">
                  <c:v>  58.953</c:v>
                </c:pt>
                <c:pt idx="59">
                  <c:v>  67.523</c:v>
                </c:pt>
                <c:pt idx="60">
                  <c:v>  77.339</c:v>
                </c:pt>
                <c:pt idx="61">
                  <c:v>  88.583</c:v>
                </c:pt>
                <c:pt idx="62">
                  <c:v> 101.460</c:v>
                </c:pt>
                <c:pt idx="63">
                  <c:v> 116.210</c:v>
                </c:pt>
                <c:pt idx="64">
                  <c:v> 133.103</c:v>
                </c:pt>
                <c:pt idx="65">
                  <c:v> 152.453</c:v>
                </c:pt>
                <c:pt idx="66">
                  <c:v> 174.616</c:v>
                </c:pt>
                <c:pt idx="67">
                  <c:v> 200.000</c:v>
                </c:pt>
                <c:pt idx="68">
                  <c:v> 229.075</c:v>
                </c:pt>
                <c:pt idx="69">
                  <c:v> 262.376</c:v>
                </c:pt>
                <c:pt idx="70">
                  <c:v> 300.518</c:v>
                </c:pt>
                <c:pt idx="71">
                  <c:v> 344.206</c:v>
                </c:pt>
                <c:pt idx="72">
                  <c:v> 394.244</c:v>
                </c:pt>
                <c:pt idx="73">
                  <c:v> 451.556</c:v>
                </c:pt>
                <c:pt idx="74">
                  <c:v> 517.200</c:v>
                </c:pt>
                <c:pt idx="75">
                  <c:v> 592.387</c:v>
                </c:pt>
                <c:pt idx="76">
                  <c:v> 678.504</c:v>
                </c:pt>
                <c:pt idx="77">
                  <c:v> 777.141</c:v>
                </c:pt>
                <c:pt idx="78">
                  <c:v> 890.116</c:v>
                </c:pt>
                <c:pt idx="79">
                  <c:v>1019.515</c:v>
                </c:pt>
                <c:pt idx="80">
                  <c:v>1167.725</c:v>
                </c:pt>
                <c:pt idx="81">
                  <c:v>1337.481</c:v>
                </c:pt>
                <c:pt idx="82">
                  <c:v>1531.914</c:v>
                </c:pt>
                <c:pt idx="83">
                  <c:v>1754.613</c:v>
                </c:pt>
                <c:pt idx="84">
                  <c:v>2000.000</c:v>
                </c:pt>
              </c:strCache>
            </c:strRef>
          </c:xVal>
          <c:yVal>
            <c:numRef>
              <c:f>'All freq. data'!$L$25:$L$109</c:f>
              <c:numCache>
                <c:formatCode>General</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0.156</c:v>
                </c:pt>
                <c:pt idx="19">
                  <c:v>0.22600000000000001</c:v>
                </c:pt>
                <c:pt idx="20">
                  <c:v>0.32</c:v>
                </c:pt>
                <c:pt idx="21">
                  <c:v>0.42</c:v>
                </c:pt>
                <c:pt idx="22">
                  <c:v>0.49299999999999999</c:v>
                </c:pt>
                <c:pt idx="23">
                  <c:v>0.56000000000000005</c:v>
                </c:pt>
                <c:pt idx="24">
                  <c:v>0.56599999999999995</c:v>
                </c:pt>
                <c:pt idx="25">
                  <c:v>0.55400000000000005</c:v>
                </c:pt>
                <c:pt idx="26">
                  <c:v>0.52900000000000003</c:v>
                </c:pt>
                <c:pt idx="27">
                  <c:v>0.5</c:v>
                </c:pt>
                <c:pt idx="28">
                  <c:v>0.48099999999999998</c:v>
                </c:pt>
                <c:pt idx="29">
                  <c:v>0.47099999999999997</c:v>
                </c:pt>
                <c:pt idx="30">
                  <c:v>0.47799999999999998</c:v>
                </c:pt>
                <c:pt idx="31">
                  <c:v>0.502</c:v>
                </c:pt>
                <c:pt idx="32">
                  <c:v>0.55800000000000005</c:v>
                </c:pt>
                <c:pt idx="33">
                  <c:v>0.6</c:v>
                </c:pt>
                <c:pt idx="34">
                  <c:v>0.65300000000000002</c:v>
                </c:pt>
                <c:pt idx="35">
                  <c:v>0.69399999999999995</c:v>
                </c:pt>
                <c:pt idx="36">
                  <c:v>0.73199999999999998</c:v>
                </c:pt>
                <c:pt idx="37">
                  <c:v>0.75</c:v>
                </c:pt>
                <c:pt idx="38">
                  <c:v>0.76600000000000001</c:v>
                </c:pt>
                <c:pt idx="39">
                  <c:v>0.79300000000000004</c:v>
                </c:pt>
                <c:pt idx="40">
                  <c:v>0.80800000000000005</c:v>
                </c:pt>
                <c:pt idx="41">
                  <c:v>0.83699999999999997</c:v>
                </c:pt>
                <c:pt idx="42">
                  <c:v>0.871</c:v>
                </c:pt>
                <c:pt idx="43">
                  <c:v>0.871</c:v>
                </c:pt>
                <c:pt idx="44">
                  <c:v>0.95299999999999996</c:v>
                </c:pt>
                <c:pt idx="45">
                  <c:v>0.996</c:v>
                </c:pt>
                <c:pt idx="46">
                  <c:v>1.0640000000000001</c:v>
                </c:pt>
                <c:pt idx="47">
                  <c:v>1.1539999999999999</c:v>
                </c:pt>
                <c:pt idx="48">
                  <c:v>1.2529999999999999</c:v>
                </c:pt>
                <c:pt idx="49">
                  <c:v>1.3759999999999999</c:v>
                </c:pt>
                <c:pt idx="50">
                  <c:v>1.528</c:v>
                </c:pt>
                <c:pt idx="51">
                  <c:v>1.772</c:v>
                </c:pt>
                <c:pt idx="52">
                  <c:v>2.141</c:v>
                </c:pt>
                <c:pt idx="53">
                  <c:v>2.722</c:v>
                </c:pt>
                <c:pt idx="54">
                  <c:v>3.5720000000000001</c:v>
                </c:pt>
                <c:pt idx="55">
                  <c:v>4.7569999999999997</c:v>
                </c:pt>
                <c:pt idx="56">
                  <c:v>6.2539999999999996</c:v>
                </c:pt>
                <c:pt idx="57">
                  <c:v>7.843</c:v>
                </c:pt>
                <c:pt idx="58">
                  <c:v>9.0229999999999997</c:v>
                </c:pt>
                <c:pt idx="59">
                  <c:v>9.2739999999999991</c:v>
                </c:pt>
                <c:pt idx="60">
                  <c:v>8.4570000000000007</c:v>
                </c:pt>
                <c:pt idx="61">
                  <c:v>6.9020000000000001</c:v>
                </c:pt>
                <c:pt idx="62">
                  <c:v>5.0880000000000001</c:v>
                </c:pt>
                <c:pt idx="63">
                  <c:v>3.4350000000000001</c:v>
                </c:pt>
                <c:pt idx="64">
                  <c:v>2.157</c:v>
                </c:pt>
                <c:pt idx="65">
                  <c:v>1.2909999999999999</c:v>
                </c:pt>
                <c:pt idx="66">
                  <c:v>0.75900000000000001</c:v>
                </c:pt>
                <c:pt idx="67">
                  <c:v>0.45300000000000001</c:v>
                </c:pt>
                <c:pt idx="68">
                  <c:v>0.28100000000000003</c:v>
                </c:pt>
                <c:pt idx="69">
                  <c:v>0.182</c:v>
                </c:pt>
                <c:pt idx="70">
                  <c:v>0.124</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yVal>
          <c:smooth val="1"/>
        </c:ser>
        <c:ser>
          <c:idx val="3"/>
          <c:order val="3"/>
          <c:tx>
            <c:strRef>
              <c:f>'All freq. data'!$M$1:$M$24</c:f>
              <c:strCache>
                <c:ptCount val="1"/>
                <c:pt idx="0">
                  <c:v>HQ1.120.11 2.01408E+14 6 01:00 (4)  86.8(%)  83.9(%) Standard 30 Volume 116a001I HQ1.120.11    7603.1(cm2/cm3)   33.9270(µm)   41.0328(µm)    1257.0(µm2)   35.4545(µm) 86.4053   62.6837(µm) HQ1.120.11</c:v>
                </c:pt>
              </c:strCache>
            </c:strRef>
          </c:tx>
          <c:marker>
            <c:symbol val="circle"/>
            <c:size val="4"/>
          </c:marker>
          <c:xVal>
            <c:strRef>
              <c:f>'All freq. data'!$A$25:$A$109</c:f>
              <c:strCache>
                <c:ptCount val="85"/>
                <c:pt idx="0">
                  <c:v>   0.022</c:v>
                </c:pt>
                <c:pt idx="1">
                  <c:v>   0.026</c:v>
                </c:pt>
                <c:pt idx="2">
                  <c:v>   0.029</c:v>
                </c:pt>
                <c:pt idx="3">
                  <c:v>   0.034</c:v>
                </c:pt>
                <c:pt idx="4">
                  <c:v>   0.039</c:v>
                </c:pt>
                <c:pt idx="5">
                  <c:v>   0.044</c:v>
                </c:pt>
                <c:pt idx="6">
                  <c:v>   0.051</c:v>
                </c:pt>
                <c:pt idx="7">
                  <c:v>   0.058</c:v>
                </c:pt>
                <c:pt idx="8">
                  <c:v>   0.067</c:v>
                </c:pt>
                <c:pt idx="9">
                  <c:v>   0.076</c:v>
                </c:pt>
                <c:pt idx="10">
                  <c:v>   0.087</c:v>
                </c:pt>
                <c:pt idx="11">
                  <c:v>   0.100</c:v>
                </c:pt>
                <c:pt idx="12">
                  <c:v>   0.115</c:v>
                </c:pt>
                <c:pt idx="13">
                  <c:v>   0.131</c:v>
                </c:pt>
                <c:pt idx="14">
                  <c:v>   0.150</c:v>
                </c:pt>
                <c:pt idx="15">
                  <c:v>   0.172</c:v>
                </c:pt>
                <c:pt idx="16">
                  <c:v>   0.197</c:v>
                </c:pt>
                <c:pt idx="17">
                  <c:v>   0.226</c:v>
                </c:pt>
                <c:pt idx="18">
                  <c:v>   0.259</c:v>
                </c:pt>
                <c:pt idx="19">
                  <c:v>   0.296</c:v>
                </c:pt>
                <c:pt idx="20">
                  <c:v>   0.339</c:v>
                </c:pt>
                <c:pt idx="21">
                  <c:v>   0.389</c:v>
                </c:pt>
                <c:pt idx="22">
                  <c:v>   0.445</c:v>
                </c:pt>
                <c:pt idx="23">
                  <c:v>   0.510</c:v>
                </c:pt>
                <c:pt idx="24">
                  <c:v>   0.584</c:v>
                </c:pt>
                <c:pt idx="25">
                  <c:v>   0.669</c:v>
                </c:pt>
                <c:pt idx="26">
                  <c:v>   0.766</c:v>
                </c:pt>
                <c:pt idx="27">
                  <c:v>   0.877</c:v>
                </c:pt>
                <c:pt idx="28">
                  <c:v>   1.005</c:v>
                </c:pt>
                <c:pt idx="29">
                  <c:v>   1.151</c:v>
                </c:pt>
                <c:pt idx="30">
                  <c:v>   1.318</c:v>
                </c:pt>
                <c:pt idx="31">
                  <c:v>   1.510</c:v>
                </c:pt>
                <c:pt idx="32">
                  <c:v>   1.729</c:v>
                </c:pt>
                <c:pt idx="33">
                  <c:v>   1.981</c:v>
                </c:pt>
                <c:pt idx="34">
                  <c:v>   2.269</c:v>
                </c:pt>
                <c:pt idx="35">
                  <c:v>   2.599</c:v>
                </c:pt>
                <c:pt idx="36">
                  <c:v>   2.976</c:v>
                </c:pt>
                <c:pt idx="37">
                  <c:v>   3.409</c:v>
                </c:pt>
                <c:pt idx="38">
                  <c:v>   3.905</c:v>
                </c:pt>
                <c:pt idx="39">
                  <c:v>   4.472</c:v>
                </c:pt>
                <c:pt idx="40">
                  <c:v>   5.122</c:v>
                </c:pt>
                <c:pt idx="41">
                  <c:v>   5.867</c:v>
                </c:pt>
                <c:pt idx="42">
                  <c:v>   6.720</c:v>
                </c:pt>
                <c:pt idx="43">
                  <c:v>   7.697</c:v>
                </c:pt>
                <c:pt idx="44">
                  <c:v>   8.816</c:v>
                </c:pt>
                <c:pt idx="45">
                  <c:v>  10.097</c:v>
                </c:pt>
                <c:pt idx="46">
                  <c:v>  11.565</c:v>
                </c:pt>
                <c:pt idx="47">
                  <c:v>  13.246</c:v>
                </c:pt>
                <c:pt idx="48">
                  <c:v>  15.172</c:v>
                </c:pt>
                <c:pt idx="49">
                  <c:v>  17.377</c:v>
                </c:pt>
                <c:pt idx="50">
                  <c:v>  19.904</c:v>
                </c:pt>
                <c:pt idx="51">
                  <c:v>  22.797</c:v>
                </c:pt>
                <c:pt idx="52">
                  <c:v>  26.111</c:v>
                </c:pt>
                <c:pt idx="53">
                  <c:v>  29.907</c:v>
                </c:pt>
                <c:pt idx="54">
                  <c:v>  34.255</c:v>
                </c:pt>
                <c:pt idx="55">
                  <c:v>  39.234</c:v>
                </c:pt>
                <c:pt idx="56">
                  <c:v>  44.938</c:v>
                </c:pt>
                <c:pt idx="57">
                  <c:v>  51.471</c:v>
                </c:pt>
                <c:pt idx="58">
                  <c:v>  58.953</c:v>
                </c:pt>
                <c:pt idx="59">
                  <c:v>  67.523</c:v>
                </c:pt>
                <c:pt idx="60">
                  <c:v>  77.339</c:v>
                </c:pt>
                <c:pt idx="61">
                  <c:v>  88.583</c:v>
                </c:pt>
                <c:pt idx="62">
                  <c:v> 101.460</c:v>
                </c:pt>
                <c:pt idx="63">
                  <c:v> 116.210</c:v>
                </c:pt>
                <c:pt idx="64">
                  <c:v> 133.103</c:v>
                </c:pt>
                <c:pt idx="65">
                  <c:v> 152.453</c:v>
                </c:pt>
                <c:pt idx="66">
                  <c:v> 174.616</c:v>
                </c:pt>
                <c:pt idx="67">
                  <c:v> 200.000</c:v>
                </c:pt>
                <c:pt idx="68">
                  <c:v> 229.075</c:v>
                </c:pt>
                <c:pt idx="69">
                  <c:v> 262.376</c:v>
                </c:pt>
                <c:pt idx="70">
                  <c:v> 300.518</c:v>
                </c:pt>
                <c:pt idx="71">
                  <c:v> 344.206</c:v>
                </c:pt>
                <c:pt idx="72">
                  <c:v> 394.244</c:v>
                </c:pt>
                <c:pt idx="73">
                  <c:v> 451.556</c:v>
                </c:pt>
                <c:pt idx="74">
                  <c:v> 517.200</c:v>
                </c:pt>
                <c:pt idx="75">
                  <c:v> 592.387</c:v>
                </c:pt>
                <c:pt idx="76">
                  <c:v> 678.504</c:v>
                </c:pt>
                <c:pt idx="77">
                  <c:v> 777.141</c:v>
                </c:pt>
                <c:pt idx="78">
                  <c:v> 890.116</c:v>
                </c:pt>
                <c:pt idx="79">
                  <c:v>1019.515</c:v>
                </c:pt>
                <c:pt idx="80">
                  <c:v>1167.725</c:v>
                </c:pt>
                <c:pt idx="81">
                  <c:v>1337.481</c:v>
                </c:pt>
                <c:pt idx="82">
                  <c:v>1531.914</c:v>
                </c:pt>
                <c:pt idx="83">
                  <c:v>1754.613</c:v>
                </c:pt>
                <c:pt idx="84">
                  <c:v>2000.000</c:v>
                </c:pt>
              </c:strCache>
            </c:strRef>
          </c:xVal>
          <c:yVal>
            <c:numRef>
              <c:f>'All freq. data'!$M$25:$M$109</c:f>
              <c:numCache>
                <c:formatCode>General</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0.114</c:v>
                </c:pt>
                <c:pt idx="19">
                  <c:v>0.154</c:v>
                </c:pt>
                <c:pt idx="20">
                  <c:v>0.20300000000000001</c:v>
                </c:pt>
                <c:pt idx="21">
                  <c:v>0.247</c:v>
                </c:pt>
                <c:pt idx="22">
                  <c:v>0.27</c:v>
                </c:pt>
                <c:pt idx="23">
                  <c:v>0.28499999999999998</c:v>
                </c:pt>
                <c:pt idx="24">
                  <c:v>0.27500000000000002</c:v>
                </c:pt>
                <c:pt idx="25">
                  <c:v>0.25900000000000001</c:v>
                </c:pt>
                <c:pt idx="26">
                  <c:v>0.24</c:v>
                </c:pt>
                <c:pt idx="27">
                  <c:v>0.22900000000000001</c:v>
                </c:pt>
                <c:pt idx="28">
                  <c:v>0.22800000000000001</c:v>
                </c:pt>
                <c:pt idx="29">
                  <c:v>0.24</c:v>
                </c:pt>
                <c:pt idx="30">
                  <c:v>0.26200000000000001</c:v>
                </c:pt>
                <c:pt idx="31">
                  <c:v>0.307</c:v>
                </c:pt>
                <c:pt idx="32">
                  <c:v>0.39</c:v>
                </c:pt>
                <c:pt idx="33">
                  <c:v>0.47899999999999998</c:v>
                </c:pt>
                <c:pt idx="34">
                  <c:v>0.60199999999999998</c:v>
                </c:pt>
                <c:pt idx="35">
                  <c:v>0.73899999999999999</c:v>
                </c:pt>
                <c:pt idx="36">
                  <c:v>0.89800000000000002</c:v>
                </c:pt>
                <c:pt idx="37">
                  <c:v>1.052</c:v>
                </c:pt>
                <c:pt idx="38">
                  <c:v>1.216</c:v>
                </c:pt>
                <c:pt idx="39">
                  <c:v>1.4330000000000001</c:v>
                </c:pt>
                <c:pt idx="40">
                  <c:v>1.6020000000000001</c:v>
                </c:pt>
                <c:pt idx="41">
                  <c:v>1.83</c:v>
                </c:pt>
                <c:pt idx="42">
                  <c:v>2.032</c:v>
                </c:pt>
                <c:pt idx="43">
                  <c:v>2.2120000000000002</c:v>
                </c:pt>
                <c:pt idx="44">
                  <c:v>2.4180000000000001</c:v>
                </c:pt>
                <c:pt idx="45">
                  <c:v>2.5619999999999998</c:v>
                </c:pt>
                <c:pt idx="46">
                  <c:v>2.7189999999999999</c:v>
                </c:pt>
                <c:pt idx="47">
                  <c:v>2.8740000000000001</c:v>
                </c:pt>
                <c:pt idx="48">
                  <c:v>2.9</c:v>
                </c:pt>
                <c:pt idx="49">
                  <c:v>2.952</c:v>
                </c:pt>
                <c:pt idx="50">
                  <c:v>2.9540000000000002</c:v>
                </c:pt>
                <c:pt idx="51">
                  <c:v>3.0059999999999998</c:v>
                </c:pt>
                <c:pt idx="52">
                  <c:v>3.0939999999999999</c:v>
                </c:pt>
                <c:pt idx="53">
                  <c:v>3.3029999999999999</c:v>
                </c:pt>
                <c:pt idx="54">
                  <c:v>3.6779999999999999</c:v>
                </c:pt>
                <c:pt idx="55">
                  <c:v>4.3170000000000002</c:v>
                </c:pt>
                <c:pt idx="56">
                  <c:v>5.2089999999999996</c:v>
                </c:pt>
                <c:pt idx="57">
                  <c:v>6.1449999999999996</c:v>
                </c:pt>
                <c:pt idx="58">
                  <c:v>6.7930000000000001</c:v>
                </c:pt>
                <c:pt idx="59">
                  <c:v>6.8220000000000001</c:v>
                </c:pt>
                <c:pt idx="60">
                  <c:v>6.1390000000000002</c:v>
                </c:pt>
                <c:pt idx="61">
                  <c:v>4.9539999999999997</c:v>
                </c:pt>
                <c:pt idx="62">
                  <c:v>3.6019999999999999</c:v>
                </c:pt>
                <c:pt idx="63">
                  <c:v>2.3879999999999999</c:v>
                </c:pt>
                <c:pt idx="64">
                  <c:v>1.4670000000000001</c:v>
                </c:pt>
                <c:pt idx="65">
                  <c:v>0.85599999999999998</c:v>
                </c:pt>
                <c:pt idx="66">
                  <c:v>0.49</c:v>
                </c:pt>
                <c:pt idx="67">
                  <c:v>0.28399999999999997</c:v>
                </c:pt>
                <c:pt idx="68">
                  <c:v>0.17</c:v>
                </c:pt>
                <c:pt idx="69">
                  <c:v>0.105</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yVal>
          <c:smooth val="1"/>
        </c:ser>
        <c:ser>
          <c:idx val="4"/>
          <c:order val="4"/>
          <c:tx>
            <c:strRef>
              <c:f>'All freq. data'!$N$1:$N$24</c:f>
              <c:strCache>
                <c:ptCount val="1"/>
                <c:pt idx="0">
                  <c:v>HQ1.140.10 2.01408E+14 6 01:00 (4)  84.3(%)  78.7(%) Standard 30 Volume 116a001I HQ1.140.10    9573.8(cm2/cm3)   30.6937(µm)   41.0543(µm)    1497.8(µm2)   38.7012(µm) 94.2685   62.9314(µm) HQ1.140.10</c:v>
                </c:pt>
              </c:strCache>
            </c:strRef>
          </c:tx>
          <c:marker>
            <c:symbol val="circle"/>
            <c:size val="4"/>
          </c:marker>
          <c:xVal>
            <c:strRef>
              <c:f>'All freq. data'!$A$25:$A$109</c:f>
              <c:strCache>
                <c:ptCount val="85"/>
                <c:pt idx="0">
                  <c:v>   0.022</c:v>
                </c:pt>
                <c:pt idx="1">
                  <c:v>   0.026</c:v>
                </c:pt>
                <c:pt idx="2">
                  <c:v>   0.029</c:v>
                </c:pt>
                <c:pt idx="3">
                  <c:v>   0.034</c:v>
                </c:pt>
                <c:pt idx="4">
                  <c:v>   0.039</c:v>
                </c:pt>
                <c:pt idx="5">
                  <c:v>   0.044</c:v>
                </c:pt>
                <c:pt idx="6">
                  <c:v>   0.051</c:v>
                </c:pt>
                <c:pt idx="7">
                  <c:v>   0.058</c:v>
                </c:pt>
                <c:pt idx="8">
                  <c:v>   0.067</c:v>
                </c:pt>
                <c:pt idx="9">
                  <c:v>   0.076</c:v>
                </c:pt>
                <c:pt idx="10">
                  <c:v>   0.087</c:v>
                </c:pt>
                <c:pt idx="11">
                  <c:v>   0.100</c:v>
                </c:pt>
                <c:pt idx="12">
                  <c:v>   0.115</c:v>
                </c:pt>
                <c:pt idx="13">
                  <c:v>   0.131</c:v>
                </c:pt>
                <c:pt idx="14">
                  <c:v>   0.150</c:v>
                </c:pt>
                <c:pt idx="15">
                  <c:v>   0.172</c:v>
                </c:pt>
                <c:pt idx="16">
                  <c:v>   0.197</c:v>
                </c:pt>
                <c:pt idx="17">
                  <c:v>   0.226</c:v>
                </c:pt>
                <c:pt idx="18">
                  <c:v>   0.259</c:v>
                </c:pt>
                <c:pt idx="19">
                  <c:v>   0.296</c:v>
                </c:pt>
                <c:pt idx="20">
                  <c:v>   0.339</c:v>
                </c:pt>
                <c:pt idx="21">
                  <c:v>   0.389</c:v>
                </c:pt>
                <c:pt idx="22">
                  <c:v>   0.445</c:v>
                </c:pt>
                <c:pt idx="23">
                  <c:v>   0.510</c:v>
                </c:pt>
                <c:pt idx="24">
                  <c:v>   0.584</c:v>
                </c:pt>
                <c:pt idx="25">
                  <c:v>   0.669</c:v>
                </c:pt>
                <c:pt idx="26">
                  <c:v>   0.766</c:v>
                </c:pt>
                <c:pt idx="27">
                  <c:v>   0.877</c:v>
                </c:pt>
                <c:pt idx="28">
                  <c:v>   1.005</c:v>
                </c:pt>
                <c:pt idx="29">
                  <c:v>   1.151</c:v>
                </c:pt>
                <c:pt idx="30">
                  <c:v>   1.318</c:v>
                </c:pt>
                <c:pt idx="31">
                  <c:v>   1.510</c:v>
                </c:pt>
                <c:pt idx="32">
                  <c:v>   1.729</c:v>
                </c:pt>
                <c:pt idx="33">
                  <c:v>   1.981</c:v>
                </c:pt>
                <c:pt idx="34">
                  <c:v>   2.269</c:v>
                </c:pt>
                <c:pt idx="35">
                  <c:v>   2.599</c:v>
                </c:pt>
                <c:pt idx="36">
                  <c:v>   2.976</c:v>
                </c:pt>
                <c:pt idx="37">
                  <c:v>   3.409</c:v>
                </c:pt>
                <c:pt idx="38">
                  <c:v>   3.905</c:v>
                </c:pt>
                <c:pt idx="39">
                  <c:v>   4.472</c:v>
                </c:pt>
                <c:pt idx="40">
                  <c:v>   5.122</c:v>
                </c:pt>
                <c:pt idx="41">
                  <c:v>   5.867</c:v>
                </c:pt>
                <c:pt idx="42">
                  <c:v>   6.720</c:v>
                </c:pt>
                <c:pt idx="43">
                  <c:v>   7.697</c:v>
                </c:pt>
                <c:pt idx="44">
                  <c:v>   8.816</c:v>
                </c:pt>
                <c:pt idx="45">
                  <c:v>  10.097</c:v>
                </c:pt>
                <c:pt idx="46">
                  <c:v>  11.565</c:v>
                </c:pt>
                <c:pt idx="47">
                  <c:v>  13.246</c:v>
                </c:pt>
                <c:pt idx="48">
                  <c:v>  15.172</c:v>
                </c:pt>
                <c:pt idx="49">
                  <c:v>  17.377</c:v>
                </c:pt>
                <c:pt idx="50">
                  <c:v>  19.904</c:v>
                </c:pt>
                <c:pt idx="51">
                  <c:v>  22.797</c:v>
                </c:pt>
                <c:pt idx="52">
                  <c:v>  26.111</c:v>
                </c:pt>
                <c:pt idx="53">
                  <c:v>  29.907</c:v>
                </c:pt>
                <c:pt idx="54">
                  <c:v>  34.255</c:v>
                </c:pt>
                <c:pt idx="55">
                  <c:v>  39.234</c:v>
                </c:pt>
                <c:pt idx="56">
                  <c:v>  44.938</c:v>
                </c:pt>
                <c:pt idx="57">
                  <c:v>  51.471</c:v>
                </c:pt>
                <c:pt idx="58">
                  <c:v>  58.953</c:v>
                </c:pt>
                <c:pt idx="59">
                  <c:v>  67.523</c:v>
                </c:pt>
                <c:pt idx="60">
                  <c:v>  77.339</c:v>
                </c:pt>
                <c:pt idx="61">
                  <c:v>  88.583</c:v>
                </c:pt>
                <c:pt idx="62">
                  <c:v> 101.460</c:v>
                </c:pt>
                <c:pt idx="63">
                  <c:v> 116.210</c:v>
                </c:pt>
                <c:pt idx="64">
                  <c:v> 133.103</c:v>
                </c:pt>
                <c:pt idx="65">
                  <c:v> 152.453</c:v>
                </c:pt>
                <c:pt idx="66">
                  <c:v> 174.616</c:v>
                </c:pt>
                <c:pt idx="67">
                  <c:v> 200.000</c:v>
                </c:pt>
                <c:pt idx="68">
                  <c:v> 229.075</c:v>
                </c:pt>
                <c:pt idx="69">
                  <c:v> 262.376</c:v>
                </c:pt>
                <c:pt idx="70">
                  <c:v> 300.518</c:v>
                </c:pt>
                <c:pt idx="71">
                  <c:v> 344.206</c:v>
                </c:pt>
                <c:pt idx="72">
                  <c:v> 394.244</c:v>
                </c:pt>
                <c:pt idx="73">
                  <c:v> 451.556</c:v>
                </c:pt>
                <c:pt idx="74">
                  <c:v> 517.200</c:v>
                </c:pt>
                <c:pt idx="75">
                  <c:v> 592.387</c:v>
                </c:pt>
                <c:pt idx="76">
                  <c:v> 678.504</c:v>
                </c:pt>
                <c:pt idx="77">
                  <c:v> 777.141</c:v>
                </c:pt>
                <c:pt idx="78">
                  <c:v> 890.116</c:v>
                </c:pt>
                <c:pt idx="79">
                  <c:v>1019.515</c:v>
                </c:pt>
                <c:pt idx="80">
                  <c:v>1167.725</c:v>
                </c:pt>
                <c:pt idx="81">
                  <c:v>1337.481</c:v>
                </c:pt>
                <c:pt idx="82">
                  <c:v>1531.914</c:v>
                </c:pt>
                <c:pt idx="83">
                  <c:v>1754.613</c:v>
                </c:pt>
                <c:pt idx="84">
                  <c:v>2000.000</c:v>
                </c:pt>
              </c:strCache>
            </c:strRef>
          </c:xVal>
          <c:yVal>
            <c:numRef>
              <c:f>'All freq. data'!$N$25:$N$109</c:f>
              <c:numCache>
                <c:formatCode>General</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0.153</c:v>
                </c:pt>
                <c:pt idx="19">
                  <c:v>0.22</c:v>
                </c:pt>
                <c:pt idx="20">
                  <c:v>0.30499999999999999</c:v>
                </c:pt>
                <c:pt idx="21">
                  <c:v>0.39</c:v>
                </c:pt>
                <c:pt idx="22">
                  <c:v>0.439</c:v>
                </c:pt>
                <c:pt idx="23">
                  <c:v>0.47699999999999998</c:v>
                </c:pt>
                <c:pt idx="24">
                  <c:v>0.45800000000000002</c:v>
                </c:pt>
                <c:pt idx="25">
                  <c:v>0.42499999999999999</c:v>
                </c:pt>
                <c:pt idx="26">
                  <c:v>0.38500000000000001</c:v>
                </c:pt>
                <c:pt idx="27">
                  <c:v>0.35</c:v>
                </c:pt>
                <c:pt idx="28">
                  <c:v>0.32800000000000001</c:v>
                </c:pt>
                <c:pt idx="29">
                  <c:v>0.32300000000000001</c:v>
                </c:pt>
                <c:pt idx="30">
                  <c:v>0.33</c:v>
                </c:pt>
                <c:pt idx="31">
                  <c:v>0.36099999999999999</c:v>
                </c:pt>
                <c:pt idx="32">
                  <c:v>0.435</c:v>
                </c:pt>
                <c:pt idx="33">
                  <c:v>0.50700000000000001</c:v>
                </c:pt>
                <c:pt idx="34">
                  <c:v>0.61799999999999999</c:v>
                </c:pt>
                <c:pt idx="35">
                  <c:v>0.73699999999999999</c:v>
                </c:pt>
                <c:pt idx="36">
                  <c:v>0.88700000000000001</c:v>
                </c:pt>
                <c:pt idx="37">
                  <c:v>1.0449999999999999</c:v>
                </c:pt>
                <c:pt idx="38">
                  <c:v>1.2210000000000001</c:v>
                </c:pt>
                <c:pt idx="39">
                  <c:v>1.454</c:v>
                </c:pt>
                <c:pt idx="40">
                  <c:v>1.6579999999999999</c:v>
                </c:pt>
                <c:pt idx="41">
                  <c:v>1.9259999999999999</c:v>
                </c:pt>
                <c:pt idx="42">
                  <c:v>2.1709999999999998</c:v>
                </c:pt>
                <c:pt idx="43">
                  <c:v>2.4119999999999999</c:v>
                </c:pt>
                <c:pt idx="44">
                  <c:v>2.6280000000000001</c:v>
                </c:pt>
                <c:pt idx="45">
                  <c:v>2.7919999999999998</c:v>
                </c:pt>
                <c:pt idx="46">
                  <c:v>2.95</c:v>
                </c:pt>
                <c:pt idx="47">
                  <c:v>3.0910000000000002</c:v>
                </c:pt>
                <c:pt idx="48">
                  <c:v>3.0630000000000002</c:v>
                </c:pt>
                <c:pt idx="49">
                  <c:v>3.0529999999999999</c:v>
                </c:pt>
                <c:pt idx="50">
                  <c:v>2.97</c:v>
                </c:pt>
                <c:pt idx="51">
                  <c:v>2.9209999999999998</c:v>
                </c:pt>
                <c:pt idx="52">
                  <c:v>2.8980000000000001</c:v>
                </c:pt>
                <c:pt idx="53">
                  <c:v>2.9950000000000001</c:v>
                </c:pt>
                <c:pt idx="54">
                  <c:v>3.2610000000000001</c:v>
                </c:pt>
                <c:pt idx="55">
                  <c:v>3.7839999999999998</c:v>
                </c:pt>
                <c:pt idx="56">
                  <c:v>4.55</c:v>
                </c:pt>
                <c:pt idx="57">
                  <c:v>5.3819999999999997</c:v>
                </c:pt>
                <c:pt idx="58">
                  <c:v>6.0229999999999997</c:v>
                </c:pt>
                <c:pt idx="59">
                  <c:v>6.1980000000000004</c:v>
                </c:pt>
                <c:pt idx="60">
                  <c:v>5.7880000000000003</c:v>
                </c:pt>
                <c:pt idx="61">
                  <c:v>4.9009999999999998</c:v>
                </c:pt>
                <c:pt idx="62">
                  <c:v>3.7669999999999999</c:v>
                </c:pt>
                <c:pt idx="63">
                  <c:v>2.649</c:v>
                </c:pt>
                <c:pt idx="64">
                  <c:v>1.722</c:v>
                </c:pt>
                <c:pt idx="65">
                  <c:v>1.0580000000000001</c:v>
                </c:pt>
                <c:pt idx="66">
                  <c:v>0.63700000000000001</c:v>
                </c:pt>
                <c:pt idx="67">
                  <c:v>0.38900000000000001</c:v>
                </c:pt>
                <c:pt idx="68">
                  <c:v>0.247</c:v>
                </c:pt>
                <c:pt idx="69">
                  <c:v>0.161</c:v>
                </c:pt>
                <c:pt idx="70">
                  <c:v>0.108</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yVal>
          <c:smooth val="1"/>
        </c:ser>
        <c:ser>
          <c:idx val="5"/>
          <c:order val="5"/>
          <c:tx>
            <c:strRef>
              <c:f>'All freq. data'!$O$1:$O$24</c:f>
              <c:strCache>
                <c:ptCount val="1"/>
                <c:pt idx="0">
                  <c:v>HQ1.150.09 2.01408E+14 6 01:23 (4)  87.0(%)  80.6(%) Standard 30 Volume 116a001I HQ1.150.09    10756(cm2/cm3)   42.8757(µm)   44.3126(µm)    1348.2(µm2)   36.7179(µm) 82.8612   63.3768(µm) HQ1.150.09</c:v>
                </c:pt>
              </c:strCache>
            </c:strRef>
          </c:tx>
          <c:marker>
            <c:symbol val="circle"/>
            <c:size val="4"/>
          </c:marker>
          <c:xVal>
            <c:strRef>
              <c:f>'All freq. data'!$A$25:$A$109</c:f>
              <c:strCache>
                <c:ptCount val="85"/>
                <c:pt idx="0">
                  <c:v>   0.022</c:v>
                </c:pt>
                <c:pt idx="1">
                  <c:v>   0.026</c:v>
                </c:pt>
                <c:pt idx="2">
                  <c:v>   0.029</c:v>
                </c:pt>
                <c:pt idx="3">
                  <c:v>   0.034</c:v>
                </c:pt>
                <c:pt idx="4">
                  <c:v>   0.039</c:v>
                </c:pt>
                <c:pt idx="5">
                  <c:v>   0.044</c:v>
                </c:pt>
                <c:pt idx="6">
                  <c:v>   0.051</c:v>
                </c:pt>
                <c:pt idx="7">
                  <c:v>   0.058</c:v>
                </c:pt>
                <c:pt idx="8">
                  <c:v>   0.067</c:v>
                </c:pt>
                <c:pt idx="9">
                  <c:v>   0.076</c:v>
                </c:pt>
                <c:pt idx="10">
                  <c:v>   0.087</c:v>
                </c:pt>
                <c:pt idx="11">
                  <c:v>   0.100</c:v>
                </c:pt>
                <c:pt idx="12">
                  <c:v>   0.115</c:v>
                </c:pt>
                <c:pt idx="13">
                  <c:v>   0.131</c:v>
                </c:pt>
                <c:pt idx="14">
                  <c:v>   0.150</c:v>
                </c:pt>
                <c:pt idx="15">
                  <c:v>   0.172</c:v>
                </c:pt>
                <c:pt idx="16">
                  <c:v>   0.197</c:v>
                </c:pt>
                <c:pt idx="17">
                  <c:v>   0.226</c:v>
                </c:pt>
                <c:pt idx="18">
                  <c:v>   0.259</c:v>
                </c:pt>
                <c:pt idx="19">
                  <c:v>   0.296</c:v>
                </c:pt>
                <c:pt idx="20">
                  <c:v>   0.339</c:v>
                </c:pt>
                <c:pt idx="21">
                  <c:v>   0.389</c:v>
                </c:pt>
                <c:pt idx="22">
                  <c:v>   0.445</c:v>
                </c:pt>
                <c:pt idx="23">
                  <c:v>   0.510</c:v>
                </c:pt>
                <c:pt idx="24">
                  <c:v>   0.584</c:v>
                </c:pt>
                <c:pt idx="25">
                  <c:v>   0.669</c:v>
                </c:pt>
                <c:pt idx="26">
                  <c:v>   0.766</c:v>
                </c:pt>
                <c:pt idx="27">
                  <c:v>   0.877</c:v>
                </c:pt>
                <c:pt idx="28">
                  <c:v>   1.005</c:v>
                </c:pt>
                <c:pt idx="29">
                  <c:v>   1.151</c:v>
                </c:pt>
                <c:pt idx="30">
                  <c:v>   1.318</c:v>
                </c:pt>
                <c:pt idx="31">
                  <c:v>   1.510</c:v>
                </c:pt>
                <c:pt idx="32">
                  <c:v>   1.729</c:v>
                </c:pt>
                <c:pt idx="33">
                  <c:v>   1.981</c:v>
                </c:pt>
                <c:pt idx="34">
                  <c:v>   2.269</c:v>
                </c:pt>
                <c:pt idx="35">
                  <c:v>   2.599</c:v>
                </c:pt>
                <c:pt idx="36">
                  <c:v>   2.976</c:v>
                </c:pt>
                <c:pt idx="37">
                  <c:v>   3.409</c:v>
                </c:pt>
                <c:pt idx="38">
                  <c:v>   3.905</c:v>
                </c:pt>
                <c:pt idx="39">
                  <c:v>   4.472</c:v>
                </c:pt>
                <c:pt idx="40">
                  <c:v>   5.122</c:v>
                </c:pt>
                <c:pt idx="41">
                  <c:v>   5.867</c:v>
                </c:pt>
                <c:pt idx="42">
                  <c:v>   6.720</c:v>
                </c:pt>
                <c:pt idx="43">
                  <c:v>   7.697</c:v>
                </c:pt>
                <c:pt idx="44">
                  <c:v>   8.816</c:v>
                </c:pt>
                <c:pt idx="45">
                  <c:v>  10.097</c:v>
                </c:pt>
                <c:pt idx="46">
                  <c:v>  11.565</c:v>
                </c:pt>
                <c:pt idx="47">
                  <c:v>  13.246</c:v>
                </c:pt>
                <c:pt idx="48">
                  <c:v>  15.172</c:v>
                </c:pt>
                <c:pt idx="49">
                  <c:v>  17.377</c:v>
                </c:pt>
                <c:pt idx="50">
                  <c:v>  19.904</c:v>
                </c:pt>
                <c:pt idx="51">
                  <c:v>  22.797</c:v>
                </c:pt>
                <c:pt idx="52">
                  <c:v>  26.111</c:v>
                </c:pt>
                <c:pt idx="53">
                  <c:v>  29.907</c:v>
                </c:pt>
                <c:pt idx="54">
                  <c:v>  34.255</c:v>
                </c:pt>
                <c:pt idx="55">
                  <c:v>  39.234</c:v>
                </c:pt>
                <c:pt idx="56">
                  <c:v>  44.938</c:v>
                </c:pt>
                <c:pt idx="57">
                  <c:v>  51.471</c:v>
                </c:pt>
                <c:pt idx="58">
                  <c:v>  58.953</c:v>
                </c:pt>
                <c:pt idx="59">
                  <c:v>  67.523</c:v>
                </c:pt>
                <c:pt idx="60">
                  <c:v>  77.339</c:v>
                </c:pt>
                <c:pt idx="61">
                  <c:v>  88.583</c:v>
                </c:pt>
                <c:pt idx="62">
                  <c:v> 101.460</c:v>
                </c:pt>
                <c:pt idx="63">
                  <c:v> 116.210</c:v>
                </c:pt>
                <c:pt idx="64">
                  <c:v> 133.103</c:v>
                </c:pt>
                <c:pt idx="65">
                  <c:v> 152.453</c:v>
                </c:pt>
                <c:pt idx="66">
                  <c:v> 174.616</c:v>
                </c:pt>
                <c:pt idx="67">
                  <c:v> 200.000</c:v>
                </c:pt>
                <c:pt idx="68">
                  <c:v> 229.075</c:v>
                </c:pt>
                <c:pt idx="69">
                  <c:v> 262.376</c:v>
                </c:pt>
                <c:pt idx="70">
                  <c:v> 300.518</c:v>
                </c:pt>
                <c:pt idx="71">
                  <c:v> 344.206</c:v>
                </c:pt>
                <c:pt idx="72">
                  <c:v> 394.244</c:v>
                </c:pt>
                <c:pt idx="73">
                  <c:v> 451.556</c:v>
                </c:pt>
                <c:pt idx="74">
                  <c:v> 517.200</c:v>
                </c:pt>
                <c:pt idx="75">
                  <c:v> 592.387</c:v>
                </c:pt>
                <c:pt idx="76">
                  <c:v> 678.504</c:v>
                </c:pt>
                <c:pt idx="77">
                  <c:v> 777.141</c:v>
                </c:pt>
                <c:pt idx="78">
                  <c:v> 890.116</c:v>
                </c:pt>
                <c:pt idx="79">
                  <c:v>1019.515</c:v>
                </c:pt>
                <c:pt idx="80">
                  <c:v>1167.725</c:v>
                </c:pt>
                <c:pt idx="81">
                  <c:v>1337.481</c:v>
                </c:pt>
                <c:pt idx="82">
                  <c:v>1531.914</c:v>
                </c:pt>
                <c:pt idx="83">
                  <c:v>1754.613</c:v>
                </c:pt>
                <c:pt idx="84">
                  <c:v>2000.000</c:v>
                </c:pt>
              </c:strCache>
            </c:strRef>
          </c:xVal>
          <c:yVal>
            <c:numRef>
              <c:f>'All freq. data'!$O$25:$O$109</c:f>
              <c:numCache>
                <c:formatCode>General</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0.106</c:v>
                </c:pt>
                <c:pt idx="18">
                  <c:v>0.16900000000000001</c:v>
                </c:pt>
                <c:pt idx="19">
                  <c:v>0.248</c:v>
                </c:pt>
                <c:pt idx="20">
                  <c:v>0.34899999999999998</c:v>
                </c:pt>
                <c:pt idx="21">
                  <c:v>0.45200000000000001</c:v>
                </c:pt>
                <c:pt idx="22">
                  <c:v>0.51200000000000001</c:v>
                </c:pt>
                <c:pt idx="23">
                  <c:v>0.56100000000000005</c:v>
                </c:pt>
                <c:pt idx="24">
                  <c:v>0.53800000000000003</c:v>
                </c:pt>
                <c:pt idx="25">
                  <c:v>0.498</c:v>
                </c:pt>
                <c:pt idx="26">
                  <c:v>0.44900000000000001</c:v>
                </c:pt>
                <c:pt idx="27">
                  <c:v>0.40500000000000003</c:v>
                </c:pt>
                <c:pt idx="28">
                  <c:v>0.378</c:v>
                </c:pt>
                <c:pt idx="29">
                  <c:v>0.37</c:v>
                </c:pt>
                <c:pt idx="30">
                  <c:v>0.378</c:v>
                </c:pt>
                <c:pt idx="31">
                  <c:v>0.41599999999999998</c:v>
                </c:pt>
                <c:pt idx="32">
                  <c:v>0.50800000000000001</c:v>
                </c:pt>
                <c:pt idx="33">
                  <c:v>0.6</c:v>
                </c:pt>
                <c:pt idx="34">
                  <c:v>0.74299999999999999</c:v>
                </c:pt>
                <c:pt idx="35">
                  <c:v>0.89800000000000002</c:v>
                </c:pt>
                <c:pt idx="36">
                  <c:v>1.093</c:v>
                </c:pt>
                <c:pt idx="37">
                  <c:v>1.284</c:v>
                </c:pt>
                <c:pt idx="38">
                  <c:v>1.48</c:v>
                </c:pt>
                <c:pt idx="39">
                  <c:v>1.7450000000000001</c:v>
                </c:pt>
                <c:pt idx="40">
                  <c:v>1.899</c:v>
                </c:pt>
                <c:pt idx="41">
                  <c:v>2.1080000000000001</c:v>
                </c:pt>
                <c:pt idx="42">
                  <c:v>2.226</c:v>
                </c:pt>
                <c:pt idx="43">
                  <c:v>2.319</c:v>
                </c:pt>
                <c:pt idx="44">
                  <c:v>2.31</c:v>
                </c:pt>
                <c:pt idx="45">
                  <c:v>2.2519999999999998</c:v>
                </c:pt>
                <c:pt idx="46">
                  <c:v>2.1800000000000002</c:v>
                </c:pt>
                <c:pt idx="47">
                  <c:v>2.0939999999999999</c:v>
                </c:pt>
                <c:pt idx="48">
                  <c:v>1.9410000000000001</c:v>
                </c:pt>
                <c:pt idx="49">
                  <c:v>1.8069999999999999</c:v>
                </c:pt>
                <c:pt idx="50">
                  <c:v>1.66</c:v>
                </c:pt>
                <c:pt idx="51">
                  <c:v>1.581</c:v>
                </c:pt>
                <c:pt idx="52">
                  <c:v>1.5860000000000001</c:v>
                </c:pt>
                <c:pt idx="53">
                  <c:v>1.7629999999999999</c:v>
                </c:pt>
                <c:pt idx="54">
                  <c:v>2.202</c:v>
                </c:pt>
                <c:pt idx="55">
                  <c:v>3.0419999999999998</c:v>
                </c:pt>
                <c:pt idx="56">
                  <c:v>4.3550000000000004</c:v>
                </c:pt>
                <c:pt idx="57">
                  <c:v>6.0049999999999999</c:v>
                </c:pt>
                <c:pt idx="58">
                  <c:v>7.5679999999999996</c:v>
                </c:pt>
                <c:pt idx="59">
                  <c:v>8.4160000000000004</c:v>
                </c:pt>
                <c:pt idx="60">
                  <c:v>8.125</c:v>
                </c:pt>
                <c:pt idx="61">
                  <c:v>6.8019999999999996</c:v>
                </c:pt>
                <c:pt idx="62">
                  <c:v>4.9509999999999996</c:v>
                </c:pt>
                <c:pt idx="63">
                  <c:v>3.1640000000000001</c:v>
                </c:pt>
                <c:pt idx="64">
                  <c:v>1.79</c:v>
                </c:pt>
                <c:pt idx="65">
                  <c:v>0.91500000000000004</c:v>
                </c:pt>
                <c:pt idx="66">
                  <c:v>0.441</c:v>
                </c:pt>
                <c:pt idx="67">
                  <c:v>0.21099999999999999</c:v>
                </c:pt>
                <c:pt idx="68">
                  <c:v>0.105</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yVal>
          <c:smooth val="1"/>
        </c:ser>
        <c:ser>
          <c:idx val="6"/>
          <c:order val="6"/>
          <c:tx>
            <c:strRef>
              <c:f>'All freq. data'!$P$1:$P$24</c:f>
              <c:strCache>
                <c:ptCount val="1"/>
                <c:pt idx="0">
                  <c:v>HQ1.160.08 2.01408E+14 6 01:00 (4)  83.1(%)  79.3(%) Standard 30 Volume 116a001I HQ1.160.08    6827.5(cm2/cm3)   22.9523(µm)   33.9825(µm)    1056.6(µm2)   32.5053(µm) 95.6531   54.9601(µm) HQ1.160.08</c:v>
                </c:pt>
              </c:strCache>
            </c:strRef>
          </c:tx>
          <c:marker>
            <c:symbol val="circle"/>
            <c:size val="4"/>
          </c:marker>
          <c:xVal>
            <c:strRef>
              <c:f>'All freq. data'!$A$25:$A$109</c:f>
              <c:strCache>
                <c:ptCount val="85"/>
                <c:pt idx="0">
                  <c:v>   0.022</c:v>
                </c:pt>
                <c:pt idx="1">
                  <c:v>   0.026</c:v>
                </c:pt>
                <c:pt idx="2">
                  <c:v>   0.029</c:v>
                </c:pt>
                <c:pt idx="3">
                  <c:v>   0.034</c:v>
                </c:pt>
                <c:pt idx="4">
                  <c:v>   0.039</c:v>
                </c:pt>
                <c:pt idx="5">
                  <c:v>   0.044</c:v>
                </c:pt>
                <c:pt idx="6">
                  <c:v>   0.051</c:v>
                </c:pt>
                <c:pt idx="7">
                  <c:v>   0.058</c:v>
                </c:pt>
                <c:pt idx="8">
                  <c:v>   0.067</c:v>
                </c:pt>
                <c:pt idx="9">
                  <c:v>   0.076</c:v>
                </c:pt>
                <c:pt idx="10">
                  <c:v>   0.087</c:v>
                </c:pt>
                <c:pt idx="11">
                  <c:v>   0.100</c:v>
                </c:pt>
                <c:pt idx="12">
                  <c:v>   0.115</c:v>
                </c:pt>
                <c:pt idx="13">
                  <c:v>   0.131</c:v>
                </c:pt>
                <c:pt idx="14">
                  <c:v>   0.150</c:v>
                </c:pt>
                <c:pt idx="15">
                  <c:v>   0.172</c:v>
                </c:pt>
                <c:pt idx="16">
                  <c:v>   0.197</c:v>
                </c:pt>
                <c:pt idx="17">
                  <c:v>   0.226</c:v>
                </c:pt>
                <c:pt idx="18">
                  <c:v>   0.259</c:v>
                </c:pt>
                <c:pt idx="19">
                  <c:v>   0.296</c:v>
                </c:pt>
                <c:pt idx="20">
                  <c:v>   0.339</c:v>
                </c:pt>
                <c:pt idx="21">
                  <c:v>   0.389</c:v>
                </c:pt>
                <c:pt idx="22">
                  <c:v>   0.445</c:v>
                </c:pt>
                <c:pt idx="23">
                  <c:v>   0.510</c:v>
                </c:pt>
                <c:pt idx="24">
                  <c:v>   0.584</c:v>
                </c:pt>
                <c:pt idx="25">
                  <c:v>   0.669</c:v>
                </c:pt>
                <c:pt idx="26">
                  <c:v>   0.766</c:v>
                </c:pt>
                <c:pt idx="27">
                  <c:v>   0.877</c:v>
                </c:pt>
                <c:pt idx="28">
                  <c:v>   1.005</c:v>
                </c:pt>
                <c:pt idx="29">
                  <c:v>   1.151</c:v>
                </c:pt>
                <c:pt idx="30">
                  <c:v>   1.318</c:v>
                </c:pt>
                <c:pt idx="31">
                  <c:v>   1.510</c:v>
                </c:pt>
                <c:pt idx="32">
                  <c:v>   1.729</c:v>
                </c:pt>
                <c:pt idx="33">
                  <c:v>   1.981</c:v>
                </c:pt>
                <c:pt idx="34">
                  <c:v>   2.269</c:v>
                </c:pt>
                <c:pt idx="35">
                  <c:v>   2.599</c:v>
                </c:pt>
                <c:pt idx="36">
                  <c:v>   2.976</c:v>
                </c:pt>
                <c:pt idx="37">
                  <c:v>   3.409</c:v>
                </c:pt>
                <c:pt idx="38">
                  <c:v>   3.905</c:v>
                </c:pt>
                <c:pt idx="39">
                  <c:v>   4.472</c:v>
                </c:pt>
                <c:pt idx="40">
                  <c:v>   5.122</c:v>
                </c:pt>
                <c:pt idx="41">
                  <c:v>   5.867</c:v>
                </c:pt>
                <c:pt idx="42">
                  <c:v>   6.720</c:v>
                </c:pt>
                <c:pt idx="43">
                  <c:v>   7.697</c:v>
                </c:pt>
                <c:pt idx="44">
                  <c:v>   8.816</c:v>
                </c:pt>
                <c:pt idx="45">
                  <c:v>  10.097</c:v>
                </c:pt>
                <c:pt idx="46">
                  <c:v>  11.565</c:v>
                </c:pt>
                <c:pt idx="47">
                  <c:v>  13.246</c:v>
                </c:pt>
                <c:pt idx="48">
                  <c:v>  15.172</c:v>
                </c:pt>
                <c:pt idx="49">
                  <c:v>  17.377</c:v>
                </c:pt>
                <c:pt idx="50">
                  <c:v>  19.904</c:v>
                </c:pt>
                <c:pt idx="51">
                  <c:v>  22.797</c:v>
                </c:pt>
                <c:pt idx="52">
                  <c:v>  26.111</c:v>
                </c:pt>
                <c:pt idx="53">
                  <c:v>  29.907</c:v>
                </c:pt>
                <c:pt idx="54">
                  <c:v>  34.255</c:v>
                </c:pt>
                <c:pt idx="55">
                  <c:v>  39.234</c:v>
                </c:pt>
                <c:pt idx="56">
                  <c:v>  44.938</c:v>
                </c:pt>
                <c:pt idx="57">
                  <c:v>  51.471</c:v>
                </c:pt>
                <c:pt idx="58">
                  <c:v>  58.953</c:v>
                </c:pt>
                <c:pt idx="59">
                  <c:v>  67.523</c:v>
                </c:pt>
                <c:pt idx="60">
                  <c:v>  77.339</c:v>
                </c:pt>
                <c:pt idx="61">
                  <c:v>  88.583</c:v>
                </c:pt>
                <c:pt idx="62">
                  <c:v> 101.460</c:v>
                </c:pt>
                <c:pt idx="63">
                  <c:v> 116.210</c:v>
                </c:pt>
                <c:pt idx="64">
                  <c:v> 133.103</c:v>
                </c:pt>
                <c:pt idx="65">
                  <c:v> 152.453</c:v>
                </c:pt>
                <c:pt idx="66">
                  <c:v> 174.616</c:v>
                </c:pt>
                <c:pt idx="67">
                  <c:v> 200.000</c:v>
                </c:pt>
                <c:pt idx="68">
                  <c:v> 229.075</c:v>
                </c:pt>
                <c:pt idx="69">
                  <c:v> 262.376</c:v>
                </c:pt>
                <c:pt idx="70">
                  <c:v> 300.518</c:v>
                </c:pt>
                <c:pt idx="71">
                  <c:v> 344.206</c:v>
                </c:pt>
                <c:pt idx="72">
                  <c:v> 394.244</c:v>
                </c:pt>
                <c:pt idx="73">
                  <c:v> 451.556</c:v>
                </c:pt>
                <c:pt idx="74">
                  <c:v> 517.200</c:v>
                </c:pt>
                <c:pt idx="75">
                  <c:v> 592.387</c:v>
                </c:pt>
                <c:pt idx="76">
                  <c:v> 678.504</c:v>
                </c:pt>
                <c:pt idx="77">
                  <c:v> 777.141</c:v>
                </c:pt>
                <c:pt idx="78">
                  <c:v> 890.116</c:v>
                </c:pt>
                <c:pt idx="79">
                  <c:v>1019.515</c:v>
                </c:pt>
                <c:pt idx="80">
                  <c:v>1167.725</c:v>
                </c:pt>
                <c:pt idx="81">
                  <c:v>1337.481</c:v>
                </c:pt>
                <c:pt idx="82">
                  <c:v>1531.914</c:v>
                </c:pt>
                <c:pt idx="83">
                  <c:v>1754.613</c:v>
                </c:pt>
                <c:pt idx="84">
                  <c:v>2000.000</c:v>
                </c:pt>
              </c:strCache>
            </c:strRef>
          </c:xVal>
          <c:yVal>
            <c:numRef>
              <c:f>'All freq. data'!$P$25:$P$109</c:f>
              <c:numCache>
                <c:formatCode>General</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0.10199999999999999</c:v>
                </c:pt>
                <c:pt idx="21">
                  <c:v>0.127</c:v>
                </c:pt>
                <c:pt idx="22">
                  <c:v>0.14599999999999999</c:v>
                </c:pt>
                <c:pt idx="23">
                  <c:v>0.16400000000000001</c:v>
                </c:pt>
                <c:pt idx="24">
                  <c:v>0.17299999999999999</c:v>
                </c:pt>
                <c:pt idx="25">
                  <c:v>0.17899999999999999</c:v>
                </c:pt>
                <c:pt idx="26">
                  <c:v>0.182</c:v>
                </c:pt>
                <c:pt idx="27">
                  <c:v>0.191</c:v>
                </c:pt>
                <c:pt idx="28">
                  <c:v>0.20699999999999999</c:v>
                </c:pt>
                <c:pt idx="29">
                  <c:v>0.23400000000000001</c:v>
                </c:pt>
                <c:pt idx="30">
                  <c:v>0.27500000000000002</c:v>
                </c:pt>
                <c:pt idx="31">
                  <c:v>0.34</c:v>
                </c:pt>
                <c:pt idx="32">
                  <c:v>0.44800000000000001</c:v>
                </c:pt>
                <c:pt idx="33">
                  <c:v>0.57199999999999995</c:v>
                </c:pt>
                <c:pt idx="34">
                  <c:v>0.73299999999999998</c:v>
                </c:pt>
                <c:pt idx="35">
                  <c:v>0.91400000000000003</c:v>
                </c:pt>
                <c:pt idx="36">
                  <c:v>1.1240000000000001</c:v>
                </c:pt>
                <c:pt idx="37">
                  <c:v>1.325</c:v>
                </c:pt>
                <c:pt idx="38">
                  <c:v>1.5409999999999999</c:v>
                </c:pt>
                <c:pt idx="39">
                  <c:v>1.8340000000000001</c:v>
                </c:pt>
                <c:pt idx="40">
                  <c:v>2.0569999999999999</c:v>
                </c:pt>
                <c:pt idx="41">
                  <c:v>2.3660000000000001</c:v>
                </c:pt>
                <c:pt idx="42">
                  <c:v>2.6429999999999998</c:v>
                </c:pt>
                <c:pt idx="43">
                  <c:v>2.8849999999999998</c:v>
                </c:pt>
                <c:pt idx="44">
                  <c:v>3.17</c:v>
                </c:pt>
                <c:pt idx="45">
                  <c:v>3.3679999999999999</c:v>
                </c:pt>
                <c:pt idx="46">
                  <c:v>3.5819999999999999</c:v>
                </c:pt>
                <c:pt idx="47">
                  <c:v>3.7879999999999998</c:v>
                </c:pt>
                <c:pt idx="48">
                  <c:v>3.7810000000000001</c:v>
                </c:pt>
                <c:pt idx="49">
                  <c:v>3.8149999999999999</c:v>
                </c:pt>
                <c:pt idx="50">
                  <c:v>3.77</c:v>
                </c:pt>
                <c:pt idx="51">
                  <c:v>3.7749999999999999</c:v>
                </c:pt>
                <c:pt idx="52">
                  <c:v>3.794</c:v>
                </c:pt>
                <c:pt idx="53">
                  <c:v>3.8929999999999998</c:v>
                </c:pt>
                <c:pt idx="54">
                  <c:v>4.0609999999999999</c:v>
                </c:pt>
                <c:pt idx="55">
                  <c:v>4.3449999999999998</c:v>
                </c:pt>
                <c:pt idx="56">
                  <c:v>4.7160000000000002</c:v>
                </c:pt>
                <c:pt idx="57">
                  <c:v>5.0289999999999999</c:v>
                </c:pt>
                <c:pt idx="58">
                  <c:v>5.1180000000000003</c:v>
                </c:pt>
                <c:pt idx="59">
                  <c:v>4.8570000000000002</c:v>
                </c:pt>
                <c:pt idx="60">
                  <c:v>4.242</c:v>
                </c:pt>
                <c:pt idx="61">
                  <c:v>3.3980000000000001</c:v>
                </c:pt>
                <c:pt idx="62">
                  <c:v>2.4980000000000002</c:v>
                </c:pt>
                <c:pt idx="63">
                  <c:v>1.7</c:v>
                </c:pt>
                <c:pt idx="64">
                  <c:v>1.0820000000000001</c:v>
                </c:pt>
                <c:pt idx="65">
                  <c:v>0.66</c:v>
                </c:pt>
                <c:pt idx="66">
                  <c:v>0.39800000000000002</c:v>
                </c:pt>
                <c:pt idx="67">
                  <c:v>0.245</c:v>
                </c:pt>
                <c:pt idx="68">
                  <c:v>0.154</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yVal>
          <c:smooth val="1"/>
        </c:ser>
        <c:ser>
          <c:idx val="7"/>
          <c:order val="7"/>
          <c:tx>
            <c:strRef>
              <c:f>'All freq. data'!$Q$1:$Q$24</c:f>
              <c:strCache>
                <c:ptCount val="1"/>
                <c:pt idx="0">
                  <c:v>HQ1.170.07 2.01408E+14 6 02:00 (4)  86.4(%)  84.1(%) Standard 30 Volume 116a001I HQ1.170.07    7411.9(cm2/cm3)   22.3589(µm)   31.5174(µm)    826.50(µm2)   28.7489(µm) 91.2159   48.0669(µm) HQ1.170.07</c:v>
                </c:pt>
              </c:strCache>
            </c:strRef>
          </c:tx>
          <c:marker>
            <c:symbol val="circle"/>
            <c:size val="4"/>
          </c:marker>
          <c:xVal>
            <c:strRef>
              <c:f>'All freq. data'!$A$25:$A$109</c:f>
              <c:strCache>
                <c:ptCount val="85"/>
                <c:pt idx="0">
                  <c:v>   0.022</c:v>
                </c:pt>
                <c:pt idx="1">
                  <c:v>   0.026</c:v>
                </c:pt>
                <c:pt idx="2">
                  <c:v>   0.029</c:v>
                </c:pt>
                <c:pt idx="3">
                  <c:v>   0.034</c:v>
                </c:pt>
                <c:pt idx="4">
                  <c:v>   0.039</c:v>
                </c:pt>
                <c:pt idx="5">
                  <c:v>   0.044</c:v>
                </c:pt>
                <c:pt idx="6">
                  <c:v>   0.051</c:v>
                </c:pt>
                <c:pt idx="7">
                  <c:v>   0.058</c:v>
                </c:pt>
                <c:pt idx="8">
                  <c:v>   0.067</c:v>
                </c:pt>
                <c:pt idx="9">
                  <c:v>   0.076</c:v>
                </c:pt>
                <c:pt idx="10">
                  <c:v>   0.087</c:v>
                </c:pt>
                <c:pt idx="11">
                  <c:v>   0.100</c:v>
                </c:pt>
                <c:pt idx="12">
                  <c:v>   0.115</c:v>
                </c:pt>
                <c:pt idx="13">
                  <c:v>   0.131</c:v>
                </c:pt>
                <c:pt idx="14">
                  <c:v>   0.150</c:v>
                </c:pt>
                <c:pt idx="15">
                  <c:v>   0.172</c:v>
                </c:pt>
                <c:pt idx="16">
                  <c:v>   0.197</c:v>
                </c:pt>
                <c:pt idx="17">
                  <c:v>   0.226</c:v>
                </c:pt>
                <c:pt idx="18">
                  <c:v>   0.259</c:v>
                </c:pt>
                <c:pt idx="19">
                  <c:v>   0.296</c:v>
                </c:pt>
                <c:pt idx="20">
                  <c:v>   0.339</c:v>
                </c:pt>
                <c:pt idx="21">
                  <c:v>   0.389</c:v>
                </c:pt>
                <c:pt idx="22">
                  <c:v>   0.445</c:v>
                </c:pt>
                <c:pt idx="23">
                  <c:v>   0.510</c:v>
                </c:pt>
                <c:pt idx="24">
                  <c:v>   0.584</c:v>
                </c:pt>
                <c:pt idx="25">
                  <c:v>   0.669</c:v>
                </c:pt>
                <c:pt idx="26">
                  <c:v>   0.766</c:v>
                </c:pt>
                <c:pt idx="27">
                  <c:v>   0.877</c:v>
                </c:pt>
                <c:pt idx="28">
                  <c:v>   1.005</c:v>
                </c:pt>
                <c:pt idx="29">
                  <c:v>   1.151</c:v>
                </c:pt>
                <c:pt idx="30">
                  <c:v>   1.318</c:v>
                </c:pt>
                <c:pt idx="31">
                  <c:v>   1.510</c:v>
                </c:pt>
                <c:pt idx="32">
                  <c:v>   1.729</c:v>
                </c:pt>
                <c:pt idx="33">
                  <c:v>   1.981</c:v>
                </c:pt>
                <c:pt idx="34">
                  <c:v>   2.269</c:v>
                </c:pt>
                <c:pt idx="35">
                  <c:v>   2.599</c:v>
                </c:pt>
                <c:pt idx="36">
                  <c:v>   2.976</c:v>
                </c:pt>
                <c:pt idx="37">
                  <c:v>   3.409</c:v>
                </c:pt>
                <c:pt idx="38">
                  <c:v>   3.905</c:v>
                </c:pt>
                <c:pt idx="39">
                  <c:v>   4.472</c:v>
                </c:pt>
                <c:pt idx="40">
                  <c:v>   5.122</c:v>
                </c:pt>
                <c:pt idx="41">
                  <c:v>   5.867</c:v>
                </c:pt>
                <c:pt idx="42">
                  <c:v>   6.720</c:v>
                </c:pt>
                <c:pt idx="43">
                  <c:v>   7.697</c:v>
                </c:pt>
                <c:pt idx="44">
                  <c:v>   8.816</c:v>
                </c:pt>
                <c:pt idx="45">
                  <c:v>  10.097</c:v>
                </c:pt>
                <c:pt idx="46">
                  <c:v>  11.565</c:v>
                </c:pt>
                <c:pt idx="47">
                  <c:v>  13.246</c:v>
                </c:pt>
                <c:pt idx="48">
                  <c:v>  15.172</c:v>
                </c:pt>
                <c:pt idx="49">
                  <c:v>  17.377</c:v>
                </c:pt>
                <c:pt idx="50">
                  <c:v>  19.904</c:v>
                </c:pt>
                <c:pt idx="51">
                  <c:v>  22.797</c:v>
                </c:pt>
                <c:pt idx="52">
                  <c:v>  26.111</c:v>
                </c:pt>
                <c:pt idx="53">
                  <c:v>  29.907</c:v>
                </c:pt>
                <c:pt idx="54">
                  <c:v>  34.255</c:v>
                </c:pt>
                <c:pt idx="55">
                  <c:v>  39.234</c:v>
                </c:pt>
                <c:pt idx="56">
                  <c:v>  44.938</c:v>
                </c:pt>
                <c:pt idx="57">
                  <c:v>  51.471</c:v>
                </c:pt>
                <c:pt idx="58">
                  <c:v>  58.953</c:v>
                </c:pt>
                <c:pt idx="59">
                  <c:v>  67.523</c:v>
                </c:pt>
                <c:pt idx="60">
                  <c:v>  77.339</c:v>
                </c:pt>
                <c:pt idx="61">
                  <c:v>  88.583</c:v>
                </c:pt>
                <c:pt idx="62">
                  <c:v> 101.460</c:v>
                </c:pt>
                <c:pt idx="63">
                  <c:v> 116.210</c:v>
                </c:pt>
                <c:pt idx="64">
                  <c:v> 133.103</c:v>
                </c:pt>
                <c:pt idx="65">
                  <c:v> 152.453</c:v>
                </c:pt>
                <c:pt idx="66">
                  <c:v> 174.616</c:v>
                </c:pt>
                <c:pt idx="67">
                  <c:v> 200.000</c:v>
                </c:pt>
                <c:pt idx="68">
                  <c:v> 229.075</c:v>
                </c:pt>
                <c:pt idx="69">
                  <c:v> 262.376</c:v>
                </c:pt>
                <c:pt idx="70">
                  <c:v> 300.518</c:v>
                </c:pt>
                <c:pt idx="71">
                  <c:v> 344.206</c:v>
                </c:pt>
                <c:pt idx="72">
                  <c:v> 394.244</c:v>
                </c:pt>
                <c:pt idx="73">
                  <c:v> 451.556</c:v>
                </c:pt>
                <c:pt idx="74">
                  <c:v> 517.200</c:v>
                </c:pt>
                <c:pt idx="75">
                  <c:v> 592.387</c:v>
                </c:pt>
                <c:pt idx="76">
                  <c:v> 678.504</c:v>
                </c:pt>
                <c:pt idx="77">
                  <c:v> 777.141</c:v>
                </c:pt>
                <c:pt idx="78">
                  <c:v> 890.116</c:v>
                </c:pt>
                <c:pt idx="79">
                  <c:v>1019.515</c:v>
                </c:pt>
                <c:pt idx="80">
                  <c:v>1167.725</c:v>
                </c:pt>
                <c:pt idx="81">
                  <c:v>1337.481</c:v>
                </c:pt>
                <c:pt idx="82">
                  <c:v>1531.914</c:v>
                </c:pt>
                <c:pt idx="83">
                  <c:v>1754.613</c:v>
                </c:pt>
                <c:pt idx="84">
                  <c:v>2000.000</c:v>
                </c:pt>
              </c:strCache>
            </c:strRef>
          </c:xVal>
          <c:yVal>
            <c:numRef>
              <c:f>'All freq. data'!$Q$25:$Q$109</c:f>
              <c:numCache>
                <c:formatCode>General</c:formatCode>
                <c:ptCount val="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0.114</c:v>
                </c:pt>
                <c:pt idx="20">
                  <c:v>0.151</c:v>
                </c:pt>
                <c:pt idx="21">
                  <c:v>0.186</c:v>
                </c:pt>
                <c:pt idx="22">
                  <c:v>0.20899999999999999</c:v>
                </c:pt>
                <c:pt idx="23">
                  <c:v>0.22700000000000001</c:v>
                </c:pt>
                <c:pt idx="24">
                  <c:v>0.22700000000000001</c:v>
                </c:pt>
                <c:pt idx="25">
                  <c:v>0.222</c:v>
                </c:pt>
                <c:pt idx="26">
                  <c:v>0.21299999999999999</c:v>
                </c:pt>
                <c:pt idx="27">
                  <c:v>0.21</c:v>
                </c:pt>
                <c:pt idx="28">
                  <c:v>0.216</c:v>
                </c:pt>
                <c:pt idx="29">
                  <c:v>0.23300000000000001</c:v>
                </c:pt>
                <c:pt idx="30">
                  <c:v>0.26200000000000001</c:v>
                </c:pt>
                <c:pt idx="31">
                  <c:v>0.314</c:v>
                </c:pt>
                <c:pt idx="32">
                  <c:v>0.40699999999999997</c:v>
                </c:pt>
                <c:pt idx="33">
                  <c:v>0.51100000000000001</c:v>
                </c:pt>
                <c:pt idx="34">
                  <c:v>0.65200000000000002</c:v>
                </c:pt>
                <c:pt idx="35">
                  <c:v>0.81299999999999994</c:v>
                </c:pt>
                <c:pt idx="36">
                  <c:v>1.0029999999999999</c:v>
                </c:pt>
                <c:pt idx="37">
                  <c:v>1.1910000000000001</c:v>
                </c:pt>
                <c:pt idx="38">
                  <c:v>1.397</c:v>
                </c:pt>
                <c:pt idx="39">
                  <c:v>1.671</c:v>
                </c:pt>
                <c:pt idx="40">
                  <c:v>1.8979999999999999</c:v>
                </c:pt>
                <c:pt idx="41">
                  <c:v>2.2050000000000001</c:v>
                </c:pt>
                <c:pt idx="42">
                  <c:v>2.4980000000000002</c:v>
                </c:pt>
                <c:pt idx="43">
                  <c:v>2.7650000000000001</c:v>
                </c:pt>
                <c:pt idx="44">
                  <c:v>3.0990000000000002</c:v>
                </c:pt>
                <c:pt idx="45">
                  <c:v>3.36</c:v>
                </c:pt>
                <c:pt idx="46">
                  <c:v>3.6520000000000001</c:v>
                </c:pt>
                <c:pt idx="47">
                  <c:v>3.9529999999999998</c:v>
                </c:pt>
                <c:pt idx="48">
                  <c:v>4.0380000000000003</c:v>
                </c:pt>
                <c:pt idx="49">
                  <c:v>4.1740000000000004</c:v>
                </c:pt>
                <c:pt idx="50">
                  <c:v>4.2249999999999996</c:v>
                </c:pt>
                <c:pt idx="51">
                  <c:v>4.3209999999999997</c:v>
                </c:pt>
                <c:pt idx="52">
                  <c:v>4.4029999999999996</c:v>
                </c:pt>
                <c:pt idx="53">
                  <c:v>4.5170000000000003</c:v>
                </c:pt>
                <c:pt idx="54">
                  <c:v>4.6319999999999997</c:v>
                </c:pt>
                <c:pt idx="55">
                  <c:v>4.7969999999999997</c:v>
                </c:pt>
                <c:pt idx="56">
                  <c:v>4.9909999999999997</c:v>
                </c:pt>
                <c:pt idx="57">
                  <c:v>5.0869999999999997</c:v>
                </c:pt>
                <c:pt idx="58">
                  <c:v>4.9489999999999998</c:v>
                </c:pt>
                <c:pt idx="59">
                  <c:v>4.4989999999999997</c:v>
                </c:pt>
                <c:pt idx="60">
                  <c:v>3.766</c:v>
                </c:pt>
                <c:pt idx="61">
                  <c:v>2.8860000000000001</c:v>
                </c:pt>
                <c:pt idx="62">
                  <c:v>2.0179999999999998</c:v>
                </c:pt>
                <c:pt idx="63">
                  <c:v>1.2909999999999999</c:v>
                </c:pt>
                <c:pt idx="64">
                  <c:v>0.76200000000000001</c:v>
                </c:pt>
                <c:pt idx="65">
                  <c:v>0.42399999999999999</c:v>
                </c:pt>
                <c:pt idx="66">
                  <c:v>0.23200000000000001</c:v>
                </c:pt>
                <c:pt idx="67">
                  <c:v>0.129</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numCache>
            </c:numRef>
          </c:yVal>
          <c:smooth val="1"/>
        </c:ser>
        <c:dLbls>
          <c:showLegendKey val="0"/>
          <c:showVal val="0"/>
          <c:showCatName val="0"/>
          <c:showSerName val="0"/>
          <c:showPercent val="0"/>
          <c:showBubbleSize val="0"/>
        </c:dLbls>
        <c:axId val="72537600"/>
        <c:axId val="73265536"/>
      </c:scatterChart>
      <c:valAx>
        <c:axId val="72537600"/>
        <c:scaling>
          <c:logBase val="10"/>
          <c:orientation val="minMax"/>
          <c:max val="100"/>
          <c:min val="10"/>
        </c:scaling>
        <c:delete val="0"/>
        <c:axPos val="b"/>
        <c:title>
          <c:tx>
            <c:rich>
              <a:bodyPr/>
              <a:lstStyle/>
              <a:p>
                <a:pPr>
                  <a:defRPr sz="1400"/>
                </a:pPr>
                <a:r>
                  <a:rPr lang="en-US" sz="1400"/>
                  <a:t>Diameter (</a:t>
                </a:r>
                <a:r>
                  <a:rPr lang="el-GR" sz="1400"/>
                  <a:t>μ</a:t>
                </a:r>
                <a:r>
                  <a:rPr lang="en-US" sz="1400"/>
                  <a:t>m)</a:t>
                </a:r>
              </a:p>
            </c:rich>
          </c:tx>
          <c:layout>
            <c:manualLayout>
              <c:xMode val="edge"/>
              <c:yMode val="edge"/>
              <c:x val="0.34815488851013482"/>
              <c:y val="0.92379869651125068"/>
            </c:manualLayout>
          </c:layout>
          <c:overlay val="0"/>
        </c:title>
        <c:numFmt formatCode="@" sourceLinked="1"/>
        <c:majorTickMark val="in"/>
        <c:minorTickMark val="none"/>
        <c:tickLblPos val="nextTo"/>
        <c:txPr>
          <a:bodyPr rot="0" vert="horz"/>
          <a:lstStyle/>
          <a:p>
            <a:pPr>
              <a:defRPr sz="1200"/>
            </a:pPr>
            <a:endParaRPr lang="en-US"/>
          </a:p>
        </c:txPr>
        <c:crossAx val="73265536"/>
        <c:crosses val="autoZero"/>
        <c:crossBetween val="midCat"/>
        <c:majorUnit val="10"/>
      </c:valAx>
      <c:valAx>
        <c:axId val="73265536"/>
        <c:scaling>
          <c:orientation val="minMax"/>
          <c:min val="0"/>
        </c:scaling>
        <c:delete val="0"/>
        <c:axPos val="l"/>
        <c:title>
          <c:tx>
            <c:rich>
              <a:bodyPr rot="-5400000" vert="horz"/>
              <a:lstStyle/>
              <a:p>
                <a:pPr>
                  <a:defRPr sz="1400"/>
                </a:pPr>
                <a:r>
                  <a:rPr lang="en-US" sz="1400"/>
                  <a:t>Frequency (%)</a:t>
                </a:r>
              </a:p>
            </c:rich>
          </c:tx>
          <c:layout/>
          <c:overlay val="0"/>
        </c:title>
        <c:numFmt formatCode="General" sourceLinked="1"/>
        <c:majorTickMark val="in"/>
        <c:minorTickMark val="none"/>
        <c:tickLblPos val="nextTo"/>
        <c:txPr>
          <a:bodyPr/>
          <a:lstStyle/>
          <a:p>
            <a:pPr>
              <a:defRPr sz="1200"/>
            </a:pPr>
            <a:endParaRPr lang="en-US"/>
          </a:p>
        </c:txPr>
        <c:crossAx val="72537600"/>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5959595959596E-2"/>
          <c:y val="2.736318407960199E-2"/>
          <c:w val="0.74657838224767359"/>
          <c:h val="0.85395091471774986"/>
        </c:manualLayout>
      </c:layout>
      <c:scatterChart>
        <c:scatterStyle val="lineMarker"/>
        <c:varyColors val="0"/>
        <c:ser>
          <c:idx val="0"/>
          <c:order val="0"/>
          <c:tx>
            <c:v>Ca</c:v>
          </c:tx>
          <c:spPr>
            <a:ln w="28575">
              <a:noFill/>
            </a:ln>
          </c:spPr>
          <c:marker>
            <c:symbol val="triangle"/>
            <c:size val="6"/>
            <c:spPr>
              <a:noFill/>
              <a:ln w="25400">
                <a:solidFill>
                  <a:schemeClr val="accent1"/>
                </a:solidFill>
              </a:ln>
            </c:spPr>
          </c:marker>
          <c:xVal>
            <c:numRef>
              <c:f>'Chemical Data (wt% and mols)'!$F$54:$F$60</c:f>
              <c:numCache>
                <c:formatCode>0.000</c:formatCode>
                <c:ptCount val="7"/>
                <c:pt idx="0">
                  <c:v>1.1227666666666665</c:v>
                </c:pt>
                <c:pt idx="1">
                  <c:v>1.2022666666666668</c:v>
                </c:pt>
                <c:pt idx="2">
                  <c:v>0.94378333333333331</c:v>
                </c:pt>
                <c:pt idx="3">
                  <c:v>0.91208666666666671</c:v>
                </c:pt>
                <c:pt idx="4">
                  <c:v>1.2265333333333333</c:v>
                </c:pt>
                <c:pt idx="5">
                  <c:v>1.4781333333333333</c:v>
                </c:pt>
                <c:pt idx="6">
                  <c:v>0.92736333333333343</c:v>
                </c:pt>
              </c:numCache>
            </c:numRef>
          </c:xVal>
          <c:yVal>
            <c:numRef>
              <c:f>'Chemical Data (wt% and mols)'!$B$54:$B$60</c:f>
              <c:numCache>
                <c:formatCode>General</c:formatCode>
                <c:ptCount val="7"/>
                <c:pt idx="0">
                  <c:v>220</c:v>
                </c:pt>
                <c:pt idx="1">
                  <c:v>150</c:v>
                </c:pt>
                <c:pt idx="2">
                  <c:v>90</c:v>
                </c:pt>
                <c:pt idx="3">
                  <c:v>40</c:v>
                </c:pt>
                <c:pt idx="4">
                  <c:v>20</c:v>
                </c:pt>
                <c:pt idx="5">
                  <c:v>0</c:v>
                </c:pt>
                <c:pt idx="6">
                  <c:v>-5</c:v>
                </c:pt>
              </c:numCache>
            </c:numRef>
          </c:yVal>
          <c:smooth val="0"/>
        </c:ser>
        <c:ser>
          <c:idx val="1"/>
          <c:order val="1"/>
          <c:tx>
            <c:v>Na</c:v>
          </c:tx>
          <c:spPr>
            <a:ln w="28575">
              <a:noFill/>
            </a:ln>
          </c:spPr>
          <c:marker>
            <c:symbol val="triangle"/>
            <c:size val="6"/>
            <c:spPr>
              <a:noFill/>
              <a:ln w="25400">
                <a:solidFill>
                  <a:srgbClr val="7C0259"/>
                </a:solidFill>
              </a:ln>
            </c:spPr>
          </c:marker>
          <c:xVal>
            <c:numRef>
              <c:f>'Chemical Data (wt% and mols)'!$K$54:$K$60</c:f>
              <c:numCache>
                <c:formatCode>0.000</c:formatCode>
                <c:ptCount val="7"/>
                <c:pt idx="0">
                  <c:v>1.3022333333333334</c:v>
                </c:pt>
                <c:pt idx="1">
                  <c:v>1.1386333333333334</c:v>
                </c:pt>
                <c:pt idx="2">
                  <c:v>1.4239333333333333</c:v>
                </c:pt>
                <c:pt idx="3">
                  <c:v>1.4822666666666668</c:v>
                </c:pt>
                <c:pt idx="4">
                  <c:v>1.4310666666666665</c:v>
                </c:pt>
                <c:pt idx="5">
                  <c:v>1.5530999999999999</c:v>
                </c:pt>
                <c:pt idx="6">
                  <c:v>1.5304333333333335</c:v>
                </c:pt>
              </c:numCache>
            </c:numRef>
          </c:xVal>
          <c:yVal>
            <c:numRef>
              <c:f>'Chemical Data (wt% and mols)'!$B$54:$B$60</c:f>
              <c:numCache>
                <c:formatCode>General</c:formatCode>
                <c:ptCount val="7"/>
                <c:pt idx="0">
                  <c:v>220</c:v>
                </c:pt>
                <c:pt idx="1">
                  <c:v>150</c:v>
                </c:pt>
                <c:pt idx="2">
                  <c:v>90</c:v>
                </c:pt>
                <c:pt idx="3">
                  <c:v>40</c:v>
                </c:pt>
                <c:pt idx="4">
                  <c:v>20</c:v>
                </c:pt>
                <c:pt idx="5">
                  <c:v>0</c:v>
                </c:pt>
                <c:pt idx="6">
                  <c:v>-5</c:v>
                </c:pt>
              </c:numCache>
            </c:numRef>
          </c:yVal>
          <c:smooth val="0"/>
        </c:ser>
        <c:ser>
          <c:idx val="2"/>
          <c:order val="2"/>
          <c:tx>
            <c:v>Al</c:v>
          </c:tx>
          <c:spPr>
            <a:ln w="28575">
              <a:noFill/>
            </a:ln>
          </c:spPr>
          <c:marker>
            <c:symbol val="triangle"/>
            <c:size val="6"/>
            <c:spPr>
              <a:noFill/>
              <a:ln w="25400">
                <a:solidFill>
                  <a:schemeClr val="accent4"/>
                </a:solidFill>
              </a:ln>
            </c:spPr>
          </c:marker>
          <c:xVal>
            <c:numRef>
              <c:f>'Chemical Data (wt% and mols)'!$D$54:$D$60</c:f>
              <c:numCache>
                <c:formatCode>0.000</c:formatCode>
                <c:ptCount val="7"/>
                <c:pt idx="0">
                  <c:v>11.172000000000002</c:v>
                </c:pt>
                <c:pt idx="1">
                  <c:v>12.834666666666665</c:v>
                </c:pt>
                <c:pt idx="2">
                  <c:v>10.723333333333334</c:v>
                </c:pt>
                <c:pt idx="3">
                  <c:v>10.384666666666666</c:v>
                </c:pt>
                <c:pt idx="4">
                  <c:v>10.019066666666667</c:v>
                </c:pt>
                <c:pt idx="5">
                  <c:v>11.230666666666666</c:v>
                </c:pt>
                <c:pt idx="6">
                  <c:v>10.876333333333333</c:v>
                </c:pt>
              </c:numCache>
            </c:numRef>
          </c:xVal>
          <c:yVal>
            <c:numRef>
              <c:f>'Chemical Data (wt% and mols)'!$B$54:$B$60</c:f>
              <c:numCache>
                <c:formatCode>General</c:formatCode>
                <c:ptCount val="7"/>
                <c:pt idx="0">
                  <c:v>220</c:v>
                </c:pt>
                <c:pt idx="1">
                  <c:v>150</c:v>
                </c:pt>
                <c:pt idx="2">
                  <c:v>90</c:v>
                </c:pt>
                <c:pt idx="3">
                  <c:v>40</c:v>
                </c:pt>
                <c:pt idx="4">
                  <c:v>20</c:v>
                </c:pt>
                <c:pt idx="5">
                  <c:v>0</c:v>
                </c:pt>
                <c:pt idx="6">
                  <c:v>-5</c:v>
                </c:pt>
              </c:numCache>
            </c:numRef>
          </c:yVal>
          <c:smooth val="0"/>
        </c:ser>
        <c:dLbls>
          <c:showLegendKey val="0"/>
          <c:showVal val="0"/>
          <c:showCatName val="0"/>
          <c:showSerName val="0"/>
          <c:showPercent val="0"/>
          <c:showBubbleSize val="0"/>
        </c:dLbls>
        <c:axId val="112245760"/>
        <c:axId val="112256128"/>
      </c:scatterChart>
      <c:valAx>
        <c:axId val="112245760"/>
        <c:scaling>
          <c:orientation val="minMax"/>
        </c:scaling>
        <c:delete val="0"/>
        <c:axPos val="b"/>
        <c:title>
          <c:tx>
            <c:rich>
              <a:bodyPr/>
              <a:lstStyle/>
              <a:p>
                <a:pPr>
                  <a:defRPr/>
                </a:pPr>
                <a:r>
                  <a:rPr lang="en-US" sz="1400" dirty="0" smtClean="0"/>
                  <a:t>Element </a:t>
                </a:r>
                <a:r>
                  <a:rPr lang="en-US" sz="1400" dirty="0" err="1" smtClean="0"/>
                  <a:t>wt</a:t>
                </a:r>
                <a:r>
                  <a:rPr lang="en-US" sz="1400" dirty="0" smtClean="0"/>
                  <a:t> %</a:t>
                </a:r>
                <a:endParaRPr lang="en-US" sz="1400" dirty="0"/>
              </a:p>
            </c:rich>
          </c:tx>
          <c:layout/>
          <c:overlay val="0"/>
        </c:title>
        <c:numFmt formatCode="0" sourceLinked="0"/>
        <c:majorTickMark val="in"/>
        <c:minorTickMark val="none"/>
        <c:tickLblPos val="nextTo"/>
        <c:txPr>
          <a:bodyPr/>
          <a:lstStyle/>
          <a:p>
            <a:pPr>
              <a:defRPr sz="1200"/>
            </a:pPr>
            <a:endParaRPr lang="en-US"/>
          </a:p>
        </c:txPr>
        <c:crossAx val="112256128"/>
        <c:crossesAt val="-5"/>
        <c:crossBetween val="midCat"/>
        <c:majorUnit val="2"/>
      </c:valAx>
      <c:valAx>
        <c:axId val="112256128"/>
        <c:scaling>
          <c:orientation val="minMax"/>
          <c:max val="245"/>
          <c:min val="-5"/>
        </c:scaling>
        <c:delete val="0"/>
        <c:axPos val="l"/>
        <c:numFmt formatCode="General" sourceLinked="1"/>
        <c:majorTickMark val="in"/>
        <c:minorTickMark val="none"/>
        <c:tickLblPos val="none"/>
        <c:crossAx val="112245760"/>
        <c:crosses val="autoZero"/>
        <c:crossBetween val="midCat"/>
        <c:majorUnit val="50"/>
      </c:valAx>
    </c:plotArea>
    <c:legend>
      <c:legendPos val="r"/>
      <c:layout>
        <c:manualLayout>
          <c:xMode val="edge"/>
          <c:yMode val="edge"/>
          <c:x val="0.14728545295474429"/>
          <c:y val="1.3811846280408982E-2"/>
          <c:w val="0.66584586017656888"/>
          <c:h val="6.0104007521447879E-2"/>
        </c:manualLayout>
      </c:layout>
      <c:overlay val="0"/>
      <c:txPr>
        <a:bodyPr/>
        <a:lstStyle/>
        <a:p>
          <a:pPr>
            <a:defRPr sz="11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5959595959596E-2"/>
          <c:y val="2.736318407960199E-2"/>
          <c:w val="0.74657838224767359"/>
          <c:h val="0.85395091471774986"/>
        </c:manualLayout>
      </c:layout>
      <c:scatterChart>
        <c:scatterStyle val="lineMarker"/>
        <c:varyColors val="0"/>
        <c:ser>
          <c:idx val="0"/>
          <c:order val="0"/>
          <c:tx>
            <c:v>Ca</c:v>
          </c:tx>
          <c:spPr>
            <a:ln w="28575">
              <a:noFill/>
            </a:ln>
          </c:spPr>
          <c:marker>
            <c:symbol val="triangle"/>
            <c:size val="6"/>
            <c:spPr>
              <a:noFill/>
              <a:ln w="25400">
                <a:solidFill>
                  <a:schemeClr val="accent1"/>
                </a:solidFill>
              </a:ln>
            </c:spPr>
          </c:marker>
          <c:xVal>
            <c:numRef>
              <c:f>'Chemical Data (wt% and mols)'!$F$54:$F$60</c:f>
              <c:numCache>
                <c:formatCode>0.000</c:formatCode>
                <c:ptCount val="7"/>
                <c:pt idx="0">
                  <c:v>1.1227666666666665</c:v>
                </c:pt>
                <c:pt idx="1">
                  <c:v>1.2022666666666668</c:v>
                </c:pt>
                <c:pt idx="2">
                  <c:v>0.94378333333333331</c:v>
                </c:pt>
                <c:pt idx="3">
                  <c:v>0.91208666666666671</c:v>
                </c:pt>
                <c:pt idx="4">
                  <c:v>1.2265333333333333</c:v>
                </c:pt>
                <c:pt idx="5">
                  <c:v>1.4781333333333333</c:v>
                </c:pt>
                <c:pt idx="6">
                  <c:v>0.92736333333333343</c:v>
                </c:pt>
              </c:numCache>
            </c:numRef>
          </c:xVal>
          <c:yVal>
            <c:numRef>
              <c:f>'Chemical Data (wt% and mols)'!$B$54:$B$60</c:f>
              <c:numCache>
                <c:formatCode>General</c:formatCode>
                <c:ptCount val="7"/>
                <c:pt idx="0">
                  <c:v>220</c:v>
                </c:pt>
                <c:pt idx="1">
                  <c:v>150</c:v>
                </c:pt>
                <c:pt idx="2">
                  <c:v>90</c:v>
                </c:pt>
                <c:pt idx="3">
                  <c:v>40</c:v>
                </c:pt>
                <c:pt idx="4">
                  <c:v>20</c:v>
                </c:pt>
                <c:pt idx="5">
                  <c:v>0</c:v>
                </c:pt>
                <c:pt idx="6">
                  <c:v>-5</c:v>
                </c:pt>
              </c:numCache>
            </c:numRef>
          </c:yVal>
          <c:smooth val="0"/>
        </c:ser>
        <c:ser>
          <c:idx val="1"/>
          <c:order val="1"/>
          <c:tx>
            <c:v>Na</c:v>
          </c:tx>
          <c:spPr>
            <a:ln w="28575">
              <a:noFill/>
            </a:ln>
          </c:spPr>
          <c:marker>
            <c:symbol val="triangle"/>
            <c:size val="6"/>
            <c:spPr>
              <a:noFill/>
              <a:ln w="25400">
                <a:solidFill>
                  <a:srgbClr val="7C0259"/>
                </a:solidFill>
              </a:ln>
            </c:spPr>
          </c:marker>
          <c:xVal>
            <c:numRef>
              <c:f>'Chemical Data (wt% and mols)'!$K$54:$K$60</c:f>
              <c:numCache>
                <c:formatCode>0.000</c:formatCode>
                <c:ptCount val="7"/>
                <c:pt idx="0">
                  <c:v>1.3022333333333334</c:v>
                </c:pt>
                <c:pt idx="1">
                  <c:v>1.1386333333333334</c:v>
                </c:pt>
                <c:pt idx="2">
                  <c:v>1.4239333333333333</c:v>
                </c:pt>
                <c:pt idx="3">
                  <c:v>1.4822666666666668</c:v>
                </c:pt>
                <c:pt idx="4">
                  <c:v>1.4310666666666665</c:v>
                </c:pt>
                <c:pt idx="5">
                  <c:v>1.5530999999999999</c:v>
                </c:pt>
                <c:pt idx="6">
                  <c:v>1.5304333333333335</c:v>
                </c:pt>
              </c:numCache>
            </c:numRef>
          </c:xVal>
          <c:yVal>
            <c:numRef>
              <c:f>'Chemical Data (wt% and mols)'!$B$54:$B$60</c:f>
              <c:numCache>
                <c:formatCode>General</c:formatCode>
                <c:ptCount val="7"/>
                <c:pt idx="0">
                  <c:v>220</c:v>
                </c:pt>
                <c:pt idx="1">
                  <c:v>150</c:v>
                </c:pt>
                <c:pt idx="2">
                  <c:v>90</c:v>
                </c:pt>
                <c:pt idx="3">
                  <c:v>40</c:v>
                </c:pt>
                <c:pt idx="4">
                  <c:v>20</c:v>
                </c:pt>
                <c:pt idx="5">
                  <c:v>0</c:v>
                </c:pt>
                <c:pt idx="6">
                  <c:v>-5</c:v>
                </c:pt>
              </c:numCache>
            </c:numRef>
          </c:yVal>
          <c:smooth val="0"/>
        </c:ser>
        <c:ser>
          <c:idx val="2"/>
          <c:order val="2"/>
          <c:tx>
            <c:v>Al</c:v>
          </c:tx>
          <c:spPr>
            <a:ln w="28575">
              <a:noFill/>
            </a:ln>
          </c:spPr>
          <c:marker>
            <c:symbol val="triangle"/>
            <c:size val="6"/>
            <c:spPr>
              <a:noFill/>
              <a:ln w="25400">
                <a:solidFill>
                  <a:schemeClr val="accent4"/>
                </a:solidFill>
              </a:ln>
            </c:spPr>
          </c:marker>
          <c:xVal>
            <c:numRef>
              <c:f>'Chemical Data (wt% and mols)'!$D$54:$D$60</c:f>
              <c:numCache>
                <c:formatCode>0.000</c:formatCode>
                <c:ptCount val="7"/>
                <c:pt idx="0">
                  <c:v>11.172000000000002</c:v>
                </c:pt>
                <c:pt idx="1">
                  <c:v>12.834666666666665</c:v>
                </c:pt>
                <c:pt idx="2">
                  <c:v>10.723333333333334</c:v>
                </c:pt>
                <c:pt idx="3">
                  <c:v>10.384666666666666</c:v>
                </c:pt>
                <c:pt idx="4">
                  <c:v>10.019066666666667</c:v>
                </c:pt>
                <c:pt idx="5">
                  <c:v>11.230666666666666</c:v>
                </c:pt>
                <c:pt idx="6">
                  <c:v>10.876333333333333</c:v>
                </c:pt>
              </c:numCache>
            </c:numRef>
          </c:xVal>
          <c:yVal>
            <c:numRef>
              <c:f>'Chemical Data (wt% and mols)'!$B$54:$B$60</c:f>
              <c:numCache>
                <c:formatCode>General</c:formatCode>
                <c:ptCount val="7"/>
                <c:pt idx="0">
                  <c:v>220</c:v>
                </c:pt>
                <c:pt idx="1">
                  <c:v>150</c:v>
                </c:pt>
                <c:pt idx="2">
                  <c:v>90</c:v>
                </c:pt>
                <c:pt idx="3">
                  <c:v>40</c:v>
                </c:pt>
                <c:pt idx="4">
                  <c:v>20</c:v>
                </c:pt>
                <c:pt idx="5">
                  <c:v>0</c:v>
                </c:pt>
                <c:pt idx="6">
                  <c:v>-5</c:v>
                </c:pt>
              </c:numCache>
            </c:numRef>
          </c:yVal>
          <c:smooth val="0"/>
        </c:ser>
        <c:dLbls>
          <c:showLegendKey val="0"/>
          <c:showVal val="0"/>
          <c:showCatName val="0"/>
          <c:showSerName val="0"/>
          <c:showPercent val="0"/>
          <c:showBubbleSize val="0"/>
        </c:dLbls>
        <c:axId val="108806912"/>
        <c:axId val="108810240"/>
      </c:scatterChart>
      <c:valAx>
        <c:axId val="108806912"/>
        <c:scaling>
          <c:orientation val="minMax"/>
        </c:scaling>
        <c:delete val="0"/>
        <c:axPos val="b"/>
        <c:title>
          <c:tx>
            <c:rich>
              <a:bodyPr/>
              <a:lstStyle/>
              <a:p>
                <a:pPr>
                  <a:defRPr/>
                </a:pPr>
                <a:r>
                  <a:rPr lang="en-US" sz="1400" dirty="0" smtClean="0"/>
                  <a:t>Element </a:t>
                </a:r>
                <a:r>
                  <a:rPr lang="en-US" sz="1400" dirty="0" err="1" smtClean="0"/>
                  <a:t>wt</a:t>
                </a:r>
                <a:r>
                  <a:rPr lang="en-US" sz="1400" dirty="0" smtClean="0"/>
                  <a:t> %</a:t>
                </a:r>
                <a:endParaRPr lang="en-US" sz="1400" dirty="0"/>
              </a:p>
            </c:rich>
          </c:tx>
          <c:layout/>
          <c:overlay val="0"/>
        </c:title>
        <c:numFmt formatCode="0" sourceLinked="0"/>
        <c:majorTickMark val="in"/>
        <c:minorTickMark val="none"/>
        <c:tickLblPos val="nextTo"/>
        <c:txPr>
          <a:bodyPr/>
          <a:lstStyle/>
          <a:p>
            <a:pPr>
              <a:defRPr sz="1200"/>
            </a:pPr>
            <a:endParaRPr lang="en-US"/>
          </a:p>
        </c:txPr>
        <c:crossAx val="108810240"/>
        <c:crossesAt val="-5"/>
        <c:crossBetween val="midCat"/>
        <c:majorUnit val="2"/>
      </c:valAx>
      <c:valAx>
        <c:axId val="108810240"/>
        <c:scaling>
          <c:orientation val="minMax"/>
          <c:max val="245"/>
          <c:min val="-5"/>
        </c:scaling>
        <c:delete val="0"/>
        <c:axPos val="l"/>
        <c:numFmt formatCode="General" sourceLinked="1"/>
        <c:majorTickMark val="in"/>
        <c:minorTickMark val="none"/>
        <c:tickLblPos val="none"/>
        <c:crossAx val="108806912"/>
        <c:crosses val="autoZero"/>
        <c:crossBetween val="midCat"/>
        <c:majorUnit val="50"/>
      </c:valAx>
    </c:plotArea>
    <c:legend>
      <c:legendPos val="r"/>
      <c:layout>
        <c:manualLayout>
          <c:xMode val="edge"/>
          <c:yMode val="edge"/>
          <c:x val="0.14728545295474429"/>
          <c:y val="1.3811846280408982E-2"/>
          <c:w val="0.66584586017656888"/>
          <c:h val="6.0104007521447879E-2"/>
        </c:manualLayout>
      </c:layout>
      <c:overlay val="0"/>
      <c:txPr>
        <a:bodyPr/>
        <a:lstStyle/>
        <a:p>
          <a:pPr>
            <a:defRPr sz="11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00240594925634"/>
          <c:y val="2.8335996043972765E-2"/>
          <c:w val="0.76268428106452235"/>
          <c:h val="0.82686104454334508"/>
        </c:manualLayout>
      </c:layout>
      <c:scatterChart>
        <c:scatterStyle val="lineMarker"/>
        <c:varyColors val="0"/>
        <c:ser>
          <c:idx val="1"/>
          <c:order val="0"/>
          <c:tx>
            <c:v>C (mollisols)</c:v>
          </c:tx>
          <c:spPr>
            <a:ln>
              <a:solidFill>
                <a:srgbClr val="AC1831"/>
              </a:solidFill>
            </a:ln>
          </c:spPr>
          <c:marker>
            <c:symbol val="square"/>
            <c:size val="7"/>
            <c:spPr>
              <a:solidFill>
                <a:srgbClr val="AC1831"/>
              </a:solidFill>
              <a:ln>
                <a:solidFill>
                  <a:schemeClr val="accent3">
                    <a:lumMod val="75000"/>
                  </a:schemeClr>
                </a:solidFill>
              </a:ln>
            </c:spPr>
          </c:marker>
          <c:xVal>
            <c:numRef>
              <c:f>'Chem &amp; Mag (reduced)'!$E$61:$E$67</c:f>
              <c:numCache>
                <c:formatCode>0.00</c:formatCode>
                <c:ptCount val="7"/>
                <c:pt idx="0">
                  <c:v>689.94885886417171</c:v>
                </c:pt>
                <c:pt idx="1">
                  <c:v>699.15669554918975</c:v>
                </c:pt>
                <c:pt idx="2">
                  <c:v>707.31881049751382</c:v>
                </c:pt>
                <c:pt idx="3">
                  <c:v>707.5898240602462</c:v>
                </c:pt>
                <c:pt idx="4">
                  <c:v>664.11419794792891</c:v>
                </c:pt>
                <c:pt idx="5">
                  <c:v>654.63092744304481</c:v>
                </c:pt>
                <c:pt idx="6">
                  <c:v>711.47168858353211</c:v>
                </c:pt>
              </c:numCache>
            </c:numRef>
          </c:xVal>
          <c:yVal>
            <c:numRef>
              <c:f>'Chem &amp; Mag (reduced)'!$B$61:$B$67</c:f>
              <c:numCache>
                <c:formatCode>General</c:formatCode>
                <c:ptCount val="7"/>
                <c:pt idx="0">
                  <c:v>220</c:v>
                </c:pt>
                <c:pt idx="1">
                  <c:v>150</c:v>
                </c:pt>
                <c:pt idx="2">
                  <c:v>90</c:v>
                </c:pt>
                <c:pt idx="3">
                  <c:v>40</c:v>
                </c:pt>
                <c:pt idx="4">
                  <c:v>20</c:v>
                </c:pt>
                <c:pt idx="5">
                  <c:v>0</c:v>
                </c:pt>
                <c:pt idx="6">
                  <c:v>-5</c:v>
                </c:pt>
              </c:numCache>
            </c:numRef>
          </c:yVal>
          <c:smooth val="0"/>
        </c:ser>
        <c:ser>
          <c:idx val="0"/>
          <c:order val="1"/>
          <c:tx>
            <c:v>CIA-K</c:v>
          </c:tx>
          <c:spPr>
            <a:ln>
              <a:solidFill>
                <a:srgbClr val="DA8304"/>
              </a:solidFill>
            </a:ln>
          </c:spPr>
          <c:marker>
            <c:spPr>
              <a:solidFill>
                <a:srgbClr val="DA8304"/>
              </a:solidFill>
              <a:ln>
                <a:solidFill>
                  <a:srgbClr val="DA8304"/>
                </a:solidFill>
              </a:ln>
            </c:spPr>
          </c:marker>
          <c:xVal>
            <c:numRef>
              <c:f>'Chem &amp; Mag (reduced)'!$D$61:$D$67</c:f>
              <c:numCache>
                <c:formatCode>0.00</c:formatCode>
                <c:ptCount val="7"/>
                <c:pt idx="0">
                  <c:v>926.51239466984839</c:v>
                </c:pt>
                <c:pt idx="1">
                  <c:v>987.15024241552976</c:v>
                </c:pt>
                <c:pt idx="2">
                  <c:v>922.67584291967955</c:v>
                </c:pt>
                <c:pt idx="3">
                  <c:v>907.63828250054178</c:v>
                </c:pt>
                <c:pt idx="4">
                  <c:v>853.83145107301948</c:v>
                </c:pt>
                <c:pt idx="5">
                  <c:v>846.58807226182432</c:v>
                </c:pt>
                <c:pt idx="6">
                  <c:v>915.06163007911744</c:v>
                </c:pt>
              </c:numCache>
            </c:numRef>
          </c:xVal>
          <c:yVal>
            <c:numRef>
              <c:f>'Chem &amp; Mag (reduced)'!$B$61:$B$67</c:f>
              <c:numCache>
                <c:formatCode>General</c:formatCode>
                <c:ptCount val="7"/>
                <c:pt idx="0">
                  <c:v>220</c:v>
                </c:pt>
                <c:pt idx="1">
                  <c:v>150</c:v>
                </c:pt>
                <c:pt idx="2">
                  <c:v>90</c:v>
                </c:pt>
                <c:pt idx="3">
                  <c:v>40</c:v>
                </c:pt>
                <c:pt idx="4">
                  <c:v>20</c:v>
                </c:pt>
                <c:pt idx="5">
                  <c:v>0</c:v>
                </c:pt>
                <c:pt idx="6">
                  <c:v>-5</c:v>
                </c:pt>
              </c:numCache>
            </c:numRef>
          </c:yVal>
          <c:smooth val="0"/>
        </c:ser>
        <c:dLbls>
          <c:showLegendKey val="0"/>
          <c:showVal val="0"/>
          <c:showCatName val="0"/>
          <c:showSerName val="0"/>
          <c:showPercent val="0"/>
          <c:showBubbleSize val="0"/>
        </c:dLbls>
        <c:axId val="77930496"/>
        <c:axId val="77932800"/>
      </c:scatterChart>
      <c:valAx>
        <c:axId val="77930496"/>
        <c:scaling>
          <c:orientation val="minMax"/>
          <c:max val="1000"/>
          <c:min val="400"/>
        </c:scaling>
        <c:delete val="0"/>
        <c:axPos val="b"/>
        <c:title>
          <c:tx>
            <c:rich>
              <a:bodyPr/>
              <a:lstStyle/>
              <a:p>
                <a:pPr>
                  <a:defRPr sz="1400"/>
                </a:pPr>
                <a:r>
                  <a:rPr lang="en-US" sz="1400"/>
                  <a:t>MAP (mm/yr)</a:t>
                </a:r>
              </a:p>
            </c:rich>
          </c:tx>
          <c:layout>
            <c:manualLayout>
              <c:xMode val="edge"/>
              <c:yMode val="edge"/>
              <c:x val="0.2701584338502776"/>
              <c:y val="0.91112309330898855"/>
            </c:manualLayout>
          </c:layout>
          <c:overlay val="0"/>
        </c:title>
        <c:numFmt formatCode="0" sourceLinked="0"/>
        <c:majorTickMark val="in"/>
        <c:minorTickMark val="in"/>
        <c:tickLblPos val="nextTo"/>
        <c:txPr>
          <a:bodyPr/>
          <a:lstStyle/>
          <a:p>
            <a:pPr>
              <a:defRPr sz="1200"/>
            </a:pPr>
            <a:endParaRPr lang="en-US"/>
          </a:p>
        </c:txPr>
        <c:crossAx val="77932800"/>
        <c:crossesAt val="-5"/>
        <c:crossBetween val="midCat"/>
        <c:majorUnit val="200"/>
        <c:minorUnit val="100"/>
      </c:valAx>
      <c:valAx>
        <c:axId val="77932800"/>
        <c:scaling>
          <c:orientation val="minMax"/>
          <c:min val="-5"/>
        </c:scaling>
        <c:delete val="0"/>
        <c:axPos val="l"/>
        <c:numFmt formatCode="General" sourceLinked="1"/>
        <c:majorTickMark val="in"/>
        <c:minorTickMark val="none"/>
        <c:tickLblPos val="none"/>
        <c:crossAx val="77930496"/>
        <c:crosses val="autoZero"/>
        <c:crossBetween val="midCat"/>
      </c:valAx>
    </c:plotArea>
    <c:legend>
      <c:legendPos val="r"/>
      <c:layout>
        <c:manualLayout>
          <c:xMode val="edge"/>
          <c:yMode val="edge"/>
          <c:x val="0.17686195672984875"/>
          <c:y val="1.6585834379398225E-2"/>
          <c:w val="0.70009094390197191"/>
          <c:h val="7.0376012781011077E-2"/>
        </c:manualLayout>
      </c:layout>
      <c:overlay val="0"/>
      <c:txPr>
        <a:bodyPr/>
        <a:lstStyle/>
        <a:p>
          <a:pPr>
            <a:defRPr sz="11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5833333333333E-2"/>
          <c:y val="0.10148548064638255"/>
          <c:w val="0.85041666666666671"/>
          <c:h val="0.77917583586708616"/>
        </c:manualLayout>
      </c:layout>
      <c:scatterChart>
        <c:scatterStyle val="lineMarker"/>
        <c:varyColors val="0"/>
        <c:ser>
          <c:idx val="1"/>
          <c:order val="0"/>
          <c:spPr>
            <a:ln w="28575">
              <a:noFill/>
            </a:ln>
          </c:spPr>
          <c:marker>
            <c:symbol val="triangle"/>
            <c:size val="6"/>
            <c:spPr>
              <a:noFill/>
              <a:ln w="25400">
                <a:solidFill>
                  <a:schemeClr val="accent5">
                    <a:lumMod val="60000"/>
                    <a:lumOff val="40000"/>
                  </a:schemeClr>
                </a:solidFill>
              </a:ln>
            </c:spPr>
          </c:marker>
          <c:xVal>
            <c:numRef>
              <c:f>'Chem &amp; Mag'!$AG$23:$AG$27</c:f>
              <c:numCache>
                <c:formatCode>0.000</c:formatCode>
                <c:ptCount val="5"/>
                <c:pt idx="0">
                  <c:v>6.0366235124063516</c:v>
                </c:pt>
                <c:pt idx="1">
                  <c:v>6.4835969978652388</c:v>
                </c:pt>
                <c:pt idx="2">
                  <c:v>5.0409398262125551</c:v>
                </c:pt>
                <c:pt idx="3">
                  <c:v>4.6643218682610046</c:v>
                </c:pt>
                <c:pt idx="4">
                  <c:v>3.7957231872507613</c:v>
                </c:pt>
              </c:numCache>
            </c:numRef>
          </c:xVal>
          <c:yVal>
            <c:numRef>
              <c:f>'Chem &amp; Mag'!$B$23:$B$27</c:f>
              <c:numCache>
                <c:formatCode>General</c:formatCode>
                <c:ptCount val="5"/>
                <c:pt idx="0">
                  <c:v>340</c:v>
                </c:pt>
                <c:pt idx="1">
                  <c:v>300</c:v>
                </c:pt>
                <c:pt idx="2">
                  <c:v>200</c:v>
                </c:pt>
                <c:pt idx="3">
                  <c:v>100</c:v>
                </c:pt>
                <c:pt idx="4">
                  <c:v>25</c:v>
                </c:pt>
              </c:numCache>
            </c:numRef>
          </c:yVal>
          <c:smooth val="0"/>
        </c:ser>
        <c:dLbls>
          <c:showLegendKey val="0"/>
          <c:showVal val="0"/>
          <c:showCatName val="0"/>
          <c:showSerName val="0"/>
          <c:showPercent val="0"/>
          <c:showBubbleSize val="0"/>
        </c:dLbls>
        <c:axId val="69090304"/>
        <c:axId val="69435776"/>
      </c:scatterChart>
      <c:valAx>
        <c:axId val="69090304"/>
        <c:scaling>
          <c:orientation val="minMax"/>
          <c:max val="7"/>
          <c:min val="3"/>
        </c:scaling>
        <c:delete val="0"/>
        <c:axPos val="b"/>
        <c:title>
          <c:tx>
            <c:rich>
              <a:bodyPr/>
              <a:lstStyle/>
              <a:p>
                <a:pPr>
                  <a:defRPr sz="1400"/>
                </a:pPr>
                <a:r>
                  <a:rPr lang="en-US" sz="1400" dirty="0" smtClean="0"/>
                  <a:t>ARM/IRM (10</a:t>
                </a:r>
                <a:r>
                  <a:rPr lang="en-US" sz="1400" baseline="30000" dirty="0" smtClean="0"/>
                  <a:t>-4</a:t>
                </a:r>
                <a:r>
                  <a:rPr lang="en-US" sz="1400" baseline="0" dirty="0" smtClean="0"/>
                  <a:t>)</a:t>
                </a:r>
                <a:endParaRPr lang="en-US" sz="1400" baseline="0" dirty="0"/>
              </a:p>
            </c:rich>
          </c:tx>
          <c:layout/>
          <c:overlay val="0"/>
        </c:title>
        <c:numFmt formatCode="#,##0.0" sourceLinked="0"/>
        <c:majorTickMark val="in"/>
        <c:minorTickMark val="none"/>
        <c:tickLblPos val="nextTo"/>
        <c:txPr>
          <a:bodyPr/>
          <a:lstStyle/>
          <a:p>
            <a:pPr>
              <a:defRPr sz="1200"/>
            </a:pPr>
            <a:endParaRPr lang="en-US"/>
          </a:p>
        </c:txPr>
        <c:crossAx val="69435776"/>
        <c:crosses val="autoZero"/>
        <c:crossBetween val="midCat"/>
        <c:majorUnit val="2"/>
      </c:valAx>
      <c:valAx>
        <c:axId val="69435776"/>
        <c:scaling>
          <c:orientation val="minMax"/>
          <c:max val="350"/>
        </c:scaling>
        <c:delete val="0"/>
        <c:axPos val="l"/>
        <c:numFmt formatCode="General" sourceLinked="1"/>
        <c:majorTickMark val="in"/>
        <c:minorTickMark val="none"/>
        <c:tickLblPos val="none"/>
        <c:crossAx val="69090304"/>
        <c:crosses val="autoZero"/>
        <c:crossBetween val="midCat"/>
        <c:majorUnit val="5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5833333333333E-2"/>
          <c:y val="0.10148548064638255"/>
          <c:w val="0.85041666666666671"/>
          <c:h val="0.77917583586708616"/>
        </c:manualLayout>
      </c:layout>
      <c:scatterChart>
        <c:scatterStyle val="lineMarker"/>
        <c:varyColors val="0"/>
        <c:ser>
          <c:idx val="1"/>
          <c:order val="0"/>
          <c:spPr>
            <a:ln w="28575">
              <a:noFill/>
            </a:ln>
          </c:spPr>
          <c:marker>
            <c:symbol val="triangle"/>
            <c:size val="6"/>
            <c:spPr>
              <a:noFill/>
              <a:ln w="25400">
                <a:solidFill>
                  <a:schemeClr val="accent5">
                    <a:lumMod val="60000"/>
                    <a:lumOff val="40000"/>
                  </a:schemeClr>
                </a:solidFill>
              </a:ln>
            </c:spPr>
          </c:marker>
          <c:xVal>
            <c:numRef>
              <c:f>'Chem &amp; Mag'!$AG$23:$AG$27</c:f>
              <c:numCache>
                <c:formatCode>0.000</c:formatCode>
                <c:ptCount val="5"/>
                <c:pt idx="0">
                  <c:v>6.0366235124063516</c:v>
                </c:pt>
                <c:pt idx="1">
                  <c:v>6.4835969978652388</c:v>
                </c:pt>
                <c:pt idx="2">
                  <c:v>5.0409398262125551</c:v>
                </c:pt>
                <c:pt idx="3">
                  <c:v>4.6643218682610046</c:v>
                </c:pt>
                <c:pt idx="4">
                  <c:v>3.7957231872507613</c:v>
                </c:pt>
              </c:numCache>
            </c:numRef>
          </c:xVal>
          <c:yVal>
            <c:numRef>
              <c:f>'Chem &amp; Mag'!$B$23:$B$27</c:f>
              <c:numCache>
                <c:formatCode>General</c:formatCode>
                <c:ptCount val="5"/>
                <c:pt idx="0">
                  <c:v>340</c:v>
                </c:pt>
                <c:pt idx="1">
                  <c:v>300</c:v>
                </c:pt>
                <c:pt idx="2">
                  <c:v>200</c:v>
                </c:pt>
                <c:pt idx="3">
                  <c:v>100</c:v>
                </c:pt>
                <c:pt idx="4">
                  <c:v>25</c:v>
                </c:pt>
              </c:numCache>
            </c:numRef>
          </c:yVal>
          <c:smooth val="0"/>
        </c:ser>
        <c:dLbls>
          <c:showLegendKey val="0"/>
          <c:showVal val="0"/>
          <c:showCatName val="0"/>
          <c:showSerName val="0"/>
          <c:showPercent val="0"/>
          <c:showBubbleSize val="0"/>
        </c:dLbls>
        <c:axId val="77967744"/>
        <c:axId val="77970432"/>
      </c:scatterChart>
      <c:valAx>
        <c:axId val="77967744"/>
        <c:scaling>
          <c:orientation val="minMax"/>
          <c:max val="7"/>
          <c:min val="3"/>
        </c:scaling>
        <c:delete val="0"/>
        <c:axPos val="b"/>
        <c:title>
          <c:tx>
            <c:rich>
              <a:bodyPr/>
              <a:lstStyle/>
              <a:p>
                <a:pPr>
                  <a:defRPr sz="1400"/>
                </a:pPr>
                <a:r>
                  <a:rPr lang="en-US" sz="1400" dirty="0" smtClean="0"/>
                  <a:t>ARM/IRM (10</a:t>
                </a:r>
                <a:r>
                  <a:rPr lang="en-US" sz="1400" baseline="30000" dirty="0" smtClean="0"/>
                  <a:t>-4</a:t>
                </a:r>
                <a:r>
                  <a:rPr lang="en-US" sz="1400" baseline="0" dirty="0" smtClean="0"/>
                  <a:t>)</a:t>
                </a:r>
                <a:endParaRPr lang="en-US" sz="1400" baseline="0" dirty="0"/>
              </a:p>
            </c:rich>
          </c:tx>
          <c:layout/>
          <c:overlay val="0"/>
        </c:title>
        <c:numFmt formatCode="#,##0.0" sourceLinked="0"/>
        <c:majorTickMark val="in"/>
        <c:minorTickMark val="none"/>
        <c:tickLblPos val="nextTo"/>
        <c:txPr>
          <a:bodyPr/>
          <a:lstStyle/>
          <a:p>
            <a:pPr>
              <a:defRPr sz="1200"/>
            </a:pPr>
            <a:endParaRPr lang="en-US"/>
          </a:p>
        </c:txPr>
        <c:crossAx val="77970432"/>
        <c:crosses val="autoZero"/>
        <c:crossBetween val="midCat"/>
        <c:majorUnit val="2"/>
      </c:valAx>
      <c:valAx>
        <c:axId val="77970432"/>
        <c:scaling>
          <c:orientation val="minMax"/>
          <c:max val="350"/>
        </c:scaling>
        <c:delete val="0"/>
        <c:axPos val="l"/>
        <c:numFmt formatCode="General" sourceLinked="1"/>
        <c:majorTickMark val="in"/>
        <c:minorTickMark val="none"/>
        <c:tickLblPos val="none"/>
        <c:crossAx val="77967744"/>
        <c:crosses val="autoZero"/>
        <c:crossBetween val="midCat"/>
        <c:majorUnit val="5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2259236826166"/>
          <c:y val="0.10181971091641714"/>
          <c:w val="0.81938421158893604"/>
          <c:h val="0.77202820598129462"/>
        </c:manualLayout>
      </c:layout>
      <c:scatterChart>
        <c:scatterStyle val="lineMarker"/>
        <c:varyColors val="0"/>
        <c:ser>
          <c:idx val="2"/>
          <c:order val="0"/>
          <c:tx>
            <c:v>Magnetic (2)</c:v>
          </c:tx>
          <c:spPr>
            <a:ln>
              <a:solidFill>
                <a:schemeClr val="accent1">
                  <a:lumMod val="75000"/>
                </a:schemeClr>
              </a:solidFill>
            </a:ln>
          </c:spPr>
          <c:marker>
            <c:symbol val="circle"/>
            <c:size val="7"/>
            <c:spPr>
              <a:solidFill>
                <a:schemeClr val="accent1">
                  <a:lumMod val="75000"/>
                </a:schemeClr>
              </a:solidFill>
              <a:ln>
                <a:solidFill>
                  <a:schemeClr val="accent1">
                    <a:lumMod val="75000"/>
                  </a:schemeClr>
                </a:solidFill>
              </a:ln>
            </c:spPr>
          </c:marker>
          <c:xVal>
            <c:numRef>
              <c:f>'Chem &amp; Mag (reduced)'!$H$22:$H$26</c:f>
              <c:numCache>
                <c:formatCode>0.00</c:formatCode>
                <c:ptCount val="5"/>
                <c:pt idx="0">
                  <c:v>606.48855229145033</c:v>
                </c:pt>
                <c:pt idx="1">
                  <c:v>624.46283115425422</c:v>
                </c:pt>
                <c:pt idx="2">
                  <c:v>566.44882551343335</c:v>
                </c:pt>
                <c:pt idx="3">
                  <c:v>551.30377458494024</c:v>
                </c:pt>
                <c:pt idx="4">
                  <c:v>516.37455524587108</c:v>
                </c:pt>
              </c:numCache>
            </c:numRef>
          </c:xVal>
          <c:yVal>
            <c:numRef>
              <c:f>'Chem &amp; Mag (reduced)'!$B$22:$B$26</c:f>
              <c:numCache>
                <c:formatCode>General</c:formatCode>
                <c:ptCount val="5"/>
                <c:pt idx="0">
                  <c:v>340</c:v>
                </c:pt>
                <c:pt idx="1">
                  <c:v>300</c:v>
                </c:pt>
                <c:pt idx="2">
                  <c:v>200</c:v>
                </c:pt>
                <c:pt idx="3">
                  <c:v>100</c:v>
                </c:pt>
                <c:pt idx="4">
                  <c:v>25</c:v>
                </c:pt>
              </c:numCache>
            </c:numRef>
          </c:yVal>
          <c:smooth val="0"/>
        </c:ser>
        <c:dLbls>
          <c:showLegendKey val="0"/>
          <c:showVal val="0"/>
          <c:showCatName val="0"/>
          <c:showSerName val="0"/>
          <c:showPercent val="0"/>
          <c:showBubbleSize val="0"/>
        </c:dLbls>
        <c:axId val="77955456"/>
        <c:axId val="77957376"/>
      </c:scatterChart>
      <c:valAx>
        <c:axId val="77955456"/>
        <c:scaling>
          <c:orientation val="minMax"/>
          <c:max val="1000"/>
          <c:min val="400"/>
        </c:scaling>
        <c:delete val="0"/>
        <c:axPos val="b"/>
        <c:title>
          <c:tx>
            <c:rich>
              <a:bodyPr/>
              <a:lstStyle/>
              <a:p>
                <a:pPr>
                  <a:defRPr sz="1400"/>
                </a:pPr>
                <a:r>
                  <a:rPr lang="en-US" sz="1400"/>
                  <a:t>MAP (mm/yr)</a:t>
                </a:r>
              </a:p>
            </c:rich>
          </c:tx>
          <c:layout>
            <c:manualLayout>
              <c:xMode val="edge"/>
              <c:yMode val="edge"/>
              <c:x val="0.31648454004225079"/>
              <c:y val="0.92139292447598975"/>
            </c:manualLayout>
          </c:layout>
          <c:overlay val="0"/>
        </c:title>
        <c:numFmt formatCode="0" sourceLinked="0"/>
        <c:majorTickMark val="in"/>
        <c:minorTickMark val="in"/>
        <c:tickLblPos val="nextTo"/>
        <c:txPr>
          <a:bodyPr/>
          <a:lstStyle/>
          <a:p>
            <a:pPr>
              <a:defRPr sz="1200"/>
            </a:pPr>
            <a:endParaRPr lang="en-US"/>
          </a:p>
        </c:txPr>
        <c:crossAx val="77957376"/>
        <c:crosses val="autoZero"/>
        <c:crossBetween val="midCat"/>
        <c:majorUnit val="200"/>
        <c:minorUnit val="100"/>
      </c:valAx>
      <c:valAx>
        <c:axId val="77957376"/>
        <c:scaling>
          <c:orientation val="minMax"/>
          <c:max val="350"/>
        </c:scaling>
        <c:delete val="0"/>
        <c:axPos val="l"/>
        <c:numFmt formatCode="General" sourceLinked="1"/>
        <c:majorTickMark val="in"/>
        <c:minorTickMark val="none"/>
        <c:tickLblPos val="none"/>
        <c:crossAx val="77955456"/>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14763779528"/>
          <c:y val="3.36354998820389E-2"/>
          <c:w val="0.81485353682641504"/>
          <c:h val="0.82622811367874405"/>
        </c:manualLayout>
      </c:layout>
      <c:scatterChart>
        <c:scatterStyle val="lineMarker"/>
        <c:varyColors val="0"/>
        <c:ser>
          <c:idx val="0"/>
          <c:order val="0"/>
          <c:tx>
            <c:v>CIA-K</c:v>
          </c:tx>
          <c:spPr>
            <a:ln>
              <a:solidFill>
                <a:schemeClr val="accent5">
                  <a:lumMod val="60000"/>
                  <a:lumOff val="40000"/>
                </a:schemeClr>
              </a:solidFill>
            </a:ln>
          </c:spPr>
          <c:marker>
            <c:spPr>
              <a:noFill/>
              <a:ln>
                <a:solidFill>
                  <a:srgbClr val="582800"/>
                </a:solidFill>
              </a:ln>
            </c:spPr>
          </c:marker>
          <c:xVal>
            <c:numRef>
              <c:f>'Chem &amp; mag - site avgs'!$K$2:$K$12</c:f>
              <c:numCache>
                <c:formatCode>0.00</c:formatCode>
                <c:ptCount val="11"/>
                <c:pt idx="0">
                  <c:v>827.63913486954402</c:v>
                </c:pt>
                <c:pt idx="1">
                  <c:v>762.67075060748925</c:v>
                </c:pt>
                <c:pt idx="2">
                  <c:v>653.70318246108695</c:v>
                </c:pt>
                <c:pt idx="3">
                  <c:v>785.81444131469823</c:v>
                </c:pt>
                <c:pt idx="4">
                  <c:v>966.57327212968278</c:v>
                </c:pt>
                <c:pt idx="5">
                  <c:v>417.69059905594088</c:v>
                </c:pt>
                <c:pt idx="6">
                  <c:v>891.34653395802604</c:v>
                </c:pt>
                <c:pt idx="7">
                  <c:v>946.49397417246905</c:v>
                </c:pt>
                <c:pt idx="8">
                  <c:v>516.8554329092234</c:v>
                </c:pt>
                <c:pt idx="9">
                  <c:v>846.67192366041525</c:v>
                </c:pt>
                <c:pt idx="10">
                  <c:v>908.49398798850859</c:v>
                </c:pt>
              </c:numCache>
            </c:numRef>
          </c:xVal>
          <c:yVal>
            <c:numRef>
              <c:f>'Chem &amp; mag - site avgs'!$J$2:$J$12</c:f>
              <c:numCache>
                <c:formatCode>General</c:formatCode>
                <c:ptCount val="11"/>
                <c:pt idx="0">
                  <c:v>0</c:v>
                </c:pt>
                <c:pt idx="1">
                  <c:v>0</c:v>
                </c:pt>
                <c:pt idx="2">
                  <c:v>0</c:v>
                </c:pt>
                <c:pt idx="3">
                  <c:v>1.83</c:v>
                </c:pt>
                <c:pt idx="4">
                  <c:v>2</c:v>
                </c:pt>
                <c:pt idx="5">
                  <c:v>2.04</c:v>
                </c:pt>
                <c:pt idx="6">
                  <c:v>2.12</c:v>
                </c:pt>
                <c:pt idx="7">
                  <c:v>3.15</c:v>
                </c:pt>
                <c:pt idx="8">
                  <c:v>3.67</c:v>
                </c:pt>
                <c:pt idx="9">
                  <c:v>3.9</c:v>
                </c:pt>
                <c:pt idx="10">
                  <c:v>4.1499999999999986</c:v>
                </c:pt>
              </c:numCache>
            </c:numRef>
          </c:yVal>
          <c:smooth val="0"/>
        </c:ser>
        <c:ser>
          <c:idx val="1"/>
          <c:order val="1"/>
          <c:tx>
            <c:v>C (mollisols)</c:v>
          </c:tx>
          <c:spPr>
            <a:ln>
              <a:solidFill>
                <a:schemeClr val="accent3">
                  <a:lumMod val="75000"/>
                </a:schemeClr>
              </a:solidFill>
            </a:ln>
          </c:spPr>
          <c:marker>
            <c:spPr>
              <a:noFill/>
              <a:ln>
                <a:solidFill>
                  <a:srgbClr val="6F1807"/>
                </a:solidFill>
              </a:ln>
            </c:spPr>
          </c:marker>
          <c:xVal>
            <c:numRef>
              <c:f>'Chem &amp; mag - site avgs'!$L$2:$L$12</c:f>
              <c:numCache>
                <c:formatCode>0.00</c:formatCode>
                <c:ptCount val="11"/>
                <c:pt idx="0">
                  <c:v>650.81982479341445</c:v>
                </c:pt>
                <c:pt idx="1">
                  <c:v>609.42624782561427</c:v>
                </c:pt>
                <c:pt idx="2">
                  <c:v>549.85923913810416</c:v>
                </c:pt>
                <c:pt idx="3">
                  <c:v>602.2566758874591</c:v>
                </c:pt>
                <c:pt idx="4">
                  <c:v>694.18690476898303</c:v>
                </c:pt>
                <c:pt idx="5">
                  <c:v>367.69860968184338</c:v>
                </c:pt>
                <c:pt idx="6">
                  <c:v>654.30019465939222</c:v>
                </c:pt>
                <c:pt idx="7">
                  <c:v>696.96033331754018</c:v>
                </c:pt>
                <c:pt idx="8">
                  <c:v>437.1017577099152</c:v>
                </c:pt>
                <c:pt idx="9">
                  <c:v>675.51500440437303</c:v>
                </c:pt>
                <c:pt idx="10">
                  <c:v>690.60442899223256</c:v>
                </c:pt>
              </c:numCache>
            </c:numRef>
          </c:xVal>
          <c:yVal>
            <c:numRef>
              <c:f>'Chem &amp; mag - site avgs'!$J$2:$J$12</c:f>
              <c:numCache>
                <c:formatCode>General</c:formatCode>
                <c:ptCount val="11"/>
                <c:pt idx="0">
                  <c:v>0</c:v>
                </c:pt>
                <c:pt idx="1">
                  <c:v>0</c:v>
                </c:pt>
                <c:pt idx="2">
                  <c:v>0</c:v>
                </c:pt>
                <c:pt idx="3">
                  <c:v>1.83</c:v>
                </c:pt>
                <c:pt idx="4">
                  <c:v>2</c:v>
                </c:pt>
                <c:pt idx="5">
                  <c:v>2.04</c:v>
                </c:pt>
                <c:pt idx="6">
                  <c:v>2.12</c:v>
                </c:pt>
                <c:pt idx="7">
                  <c:v>3.15</c:v>
                </c:pt>
                <c:pt idx="8">
                  <c:v>3.67</c:v>
                </c:pt>
                <c:pt idx="9">
                  <c:v>3.9</c:v>
                </c:pt>
                <c:pt idx="10">
                  <c:v>4.1499999999999986</c:v>
                </c:pt>
              </c:numCache>
            </c:numRef>
          </c:yVal>
          <c:smooth val="0"/>
        </c:ser>
        <c:ser>
          <c:idx val="3"/>
          <c:order val="2"/>
          <c:tx>
            <c:v>Magnetics</c:v>
          </c:tx>
          <c:spPr>
            <a:ln>
              <a:solidFill>
                <a:schemeClr val="accent1">
                  <a:lumMod val="75000"/>
                </a:schemeClr>
              </a:solidFill>
            </a:ln>
          </c:spPr>
          <c:marker>
            <c:symbol val="circle"/>
            <c:size val="7"/>
            <c:spPr>
              <a:noFill/>
              <a:ln>
                <a:solidFill>
                  <a:srgbClr val="22422E"/>
                </a:solidFill>
              </a:ln>
            </c:spPr>
          </c:marker>
          <c:xVal>
            <c:numRef>
              <c:f>'Chem &amp; mag - site avgs'!$N$2:$N$12</c:f>
              <c:numCache>
                <c:formatCode>0.00</c:formatCode>
                <c:ptCount val="11"/>
                <c:pt idx="0">
                  <c:v>504.21915365715319</c:v>
                </c:pt>
                <c:pt idx="1">
                  <c:v>484.18552559277549</c:v>
                </c:pt>
                <c:pt idx="2">
                  <c:v>480.26108619132071</c:v>
                </c:pt>
                <c:pt idx="3">
                  <c:v>669.65260249293772</c:v>
                </c:pt>
                <c:pt idx="4">
                  <c:v>626.72463697516821</c:v>
                </c:pt>
                <c:pt idx="5">
                  <c:v>615.09699254073598</c:v>
                </c:pt>
                <c:pt idx="6">
                  <c:v>552.71524608420032</c:v>
                </c:pt>
                <c:pt idx="7">
                  <c:v>609.17302771634695</c:v>
                </c:pt>
                <c:pt idx="8">
                  <c:v>547.76931756706301</c:v>
                </c:pt>
                <c:pt idx="9">
                  <c:v>507.63094385791709</c:v>
                </c:pt>
                <c:pt idx="10">
                  <c:v>642.07845212852305</c:v>
                </c:pt>
              </c:numCache>
            </c:numRef>
          </c:xVal>
          <c:yVal>
            <c:numRef>
              <c:f>'Chem &amp; mag - site avgs'!$J$2:$J$12</c:f>
              <c:numCache>
                <c:formatCode>General</c:formatCode>
                <c:ptCount val="11"/>
                <c:pt idx="0">
                  <c:v>0</c:v>
                </c:pt>
                <c:pt idx="1">
                  <c:v>0</c:v>
                </c:pt>
                <c:pt idx="2">
                  <c:v>0</c:v>
                </c:pt>
                <c:pt idx="3">
                  <c:v>1.83</c:v>
                </c:pt>
                <c:pt idx="4">
                  <c:v>2</c:v>
                </c:pt>
                <c:pt idx="5">
                  <c:v>2.04</c:v>
                </c:pt>
                <c:pt idx="6">
                  <c:v>2.12</c:v>
                </c:pt>
                <c:pt idx="7">
                  <c:v>3.15</c:v>
                </c:pt>
                <c:pt idx="8">
                  <c:v>3.67</c:v>
                </c:pt>
                <c:pt idx="9">
                  <c:v>3.9</c:v>
                </c:pt>
                <c:pt idx="10">
                  <c:v>4.1499999999999986</c:v>
                </c:pt>
              </c:numCache>
            </c:numRef>
          </c:yVal>
          <c:smooth val="0"/>
        </c:ser>
        <c:dLbls>
          <c:showLegendKey val="0"/>
          <c:showVal val="0"/>
          <c:showCatName val="0"/>
          <c:showSerName val="0"/>
          <c:showPercent val="0"/>
          <c:showBubbleSize val="0"/>
        </c:dLbls>
        <c:axId val="114494080"/>
        <c:axId val="114517120"/>
      </c:scatterChart>
      <c:valAx>
        <c:axId val="114494080"/>
        <c:scaling>
          <c:orientation val="minMax"/>
          <c:max val="1000"/>
          <c:min val="300"/>
        </c:scaling>
        <c:delete val="0"/>
        <c:axPos val="b"/>
        <c:title>
          <c:tx>
            <c:rich>
              <a:bodyPr/>
              <a:lstStyle/>
              <a:p>
                <a:pPr>
                  <a:defRPr sz="1400"/>
                </a:pPr>
                <a:r>
                  <a:rPr lang="en-US" sz="1400"/>
                  <a:t>MAP</a:t>
                </a:r>
                <a:r>
                  <a:rPr lang="en-US" sz="1400" baseline="0"/>
                  <a:t> (mm/yr)</a:t>
                </a:r>
              </a:p>
            </c:rich>
          </c:tx>
          <c:layout>
            <c:manualLayout>
              <c:xMode val="edge"/>
              <c:yMode val="edge"/>
              <c:x val="0.40745421737055598"/>
              <c:y val="0.93723794291338602"/>
            </c:manualLayout>
          </c:layout>
          <c:overlay val="0"/>
        </c:title>
        <c:numFmt formatCode="0" sourceLinked="0"/>
        <c:majorTickMark val="in"/>
        <c:minorTickMark val="in"/>
        <c:tickLblPos val="nextTo"/>
        <c:txPr>
          <a:bodyPr/>
          <a:lstStyle/>
          <a:p>
            <a:pPr>
              <a:defRPr sz="1200"/>
            </a:pPr>
            <a:endParaRPr lang="en-US"/>
          </a:p>
        </c:txPr>
        <c:crossAx val="114517120"/>
        <c:crosses val="max"/>
        <c:crossBetween val="midCat"/>
        <c:minorUnit val="100"/>
      </c:valAx>
      <c:valAx>
        <c:axId val="114517120"/>
        <c:scaling>
          <c:orientation val="maxMin"/>
        </c:scaling>
        <c:delete val="0"/>
        <c:axPos val="l"/>
        <c:title>
          <c:tx>
            <c:rich>
              <a:bodyPr/>
              <a:lstStyle/>
              <a:p>
                <a:pPr>
                  <a:defRPr sz="1400"/>
                </a:pPr>
                <a:r>
                  <a:rPr lang="en-US" sz="1400"/>
                  <a:t>Approximate Age (Ma)</a:t>
                </a:r>
              </a:p>
            </c:rich>
          </c:tx>
          <c:layout>
            <c:manualLayout>
              <c:xMode val="edge"/>
              <c:yMode val="edge"/>
              <c:x val="2.9259259259259301E-2"/>
              <c:y val="0.29468524442257199"/>
            </c:manualLayout>
          </c:layout>
          <c:overlay val="0"/>
        </c:title>
        <c:numFmt formatCode="#,##0.0" sourceLinked="0"/>
        <c:majorTickMark val="in"/>
        <c:minorTickMark val="in"/>
        <c:tickLblPos val="nextTo"/>
        <c:txPr>
          <a:bodyPr/>
          <a:lstStyle/>
          <a:p>
            <a:pPr>
              <a:defRPr sz="1200"/>
            </a:pPr>
            <a:endParaRPr lang="en-US"/>
          </a:p>
        </c:txPr>
        <c:crossAx val="114494080"/>
        <c:crosses val="autoZero"/>
        <c:crossBetween val="midCat"/>
        <c:minorUnit val="0.25"/>
      </c:valAx>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layout>
        <c:manualLayout>
          <c:xMode val="edge"/>
          <c:yMode val="edge"/>
          <c:x val="0.63352153424003799"/>
          <c:y val="9.4393249671915994E-2"/>
          <c:w val="0.23202559055118099"/>
          <c:h val="0.219131457834921"/>
        </c:manualLayout>
      </c:layout>
      <c:overlay val="0"/>
    </c:legend>
    <c:plotVisOnly val="1"/>
    <c:dispBlanksAs val="gap"/>
    <c:showDLblsOverMax val="0"/>
  </c:chart>
  <c:spPr>
    <a:ln>
      <a:noFill/>
    </a:ln>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10-14T08:56:26.485" idx="2">
    <p:pos x="148" y="3089"/>
    <p:text>Ask Josh to make sure this wording is right!</p:text>
  </p:cm>
  <p:cm authorId="1" dt="2014-10-16T08:28:13.529" idx="2">
    <p:pos x="76" y="3336"/>
    <p:text>I would say...
Frequency dependence of susceptibility (Xfd...make sure to use the real symbol and have the fd subscripted)
Anhysteretic and isothermal remanent magnetizations (ARM and IRM) 
Just make sure to know what frequencies you used (4650 and 465 Hz) and what strength fields you used for ARM and IRM in case someone asks you!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16T08:31:01.581" idx="3">
    <p:pos x="-595" y="4092"/>
    <p:text>I'm not sure what the arrows are in these slides (maybe its a conversion thing on my mac?) it looks like they should be exponent symbols?
You also may not need to include the full equations here...for instance you could use:
MAP = f(ARM/IRM) for the magnetics proxy. It makes it more intuative to understand for the audience when you don't have a big equation to read through...probably good to double check this with Kena 
Also, use ARM and IRM not Jarm and Jirm...
And for your elemental proxies make sure you use subscripts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4-10-16T08:35:07.029" idx="16">
    <p:pos x="5293" y="310"/>
    <p:text>Not sure what your going to put here??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4-10-16T08:35:07.029" idx="17">
    <p:pos x="5293" y="310"/>
    <p:text>Not sure what your going to put here??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4-10-16T08:38:26.983" idx="8">
    <p:pos x="5146" y="622"/>
    <p:text>I think its reasonable to say here that although your data show a wide spread in absolute values the trends are remarkably consistent. It is pretty crazy actually that the magnetics and the elemental data show the exact same trends. 
This may be a spot to mention that it the C-index and the magnetics proxy are both specific to Mollisols and the absolute values for these proxies are most similar compared to CIA-K...
I'm not 100% sure I'd go there. It depends if you actually favor those data over teh CIA-K record.   Have you thought much about this? Maybe a good thiing to talk with Josh about (or Kena) if you ever get a hold of him!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33DC0-1171-4E4E-A893-310BF1800D76}" type="datetimeFigureOut">
              <a:rPr lang="en-US" smtClean="0"/>
              <a:t>10/19/2014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A37D9-9E83-49D5-93BE-B0AFBB48ED25}" type="slidenum">
              <a:rPr lang="en-US" smtClean="0"/>
              <a:t>‹#›</a:t>
            </a:fld>
            <a:endParaRPr lang="en-US"/>
          </a:p>
        </p:txBody>
      </p:sp>
    </p:spTree>
    <p:extLst>
      <p:ext uri="{BB962C8B-B14F-4D97-AF65-F5344CB8AC3E}">
        <p14:creationId xmlns:p14="http://schemas.microsoft.com/office/powerpoint/2010/main" val="165101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5A37D9-9E83-49D5-93BE-B0AFBB48ED25}" type="slidenum">
              <a:rPr lang="en-US" smtClean="0"/>
              <a:t>1</a:t>
            </a:fld>
            <a:endParaRPr lang="en-US"/>
          </a:p>
        </p:txBody>
      </p:sp>
    </p:spTree>
    <p:extLst>
      <p:ext uri="{BB962C8B-B14F-4D97-AF65-F5344CB8AC3E}">
        <p14:creationId xmlns:p14="http://schemas.microsoft.com/office/powerpoint/2010/main" val="4102353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5A37D9-9E83-49D5-93BE-B0AFBB48ED25}" type="slidenum">
              <a:rPr lang="en-US" smtClean="0"/>
              <a:t>16</a:t>
            </a:fld>
            <a:endParaRPr lang="en-US"/>
          </a:p>
        </p:txBody>
      </p:sp>
    </p:spTree>
    <p:extLst>
      <p:ext uri="{BB962C8B-B14F-4D97-AF65-F5344CB8AC3E}">
        <p14:creationId xmlns:p14="http://schemas.microsoft.com/office/powerpoint/2010/main" val="341648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a:t>
            </a:r>
            <a:r>
              <a:rPr lang="en-US" baseline="0" dirty="0" smtClean="0"/>
              <a:t> marker</a:t>
            </a:r>
            <a:endParaRPr lang="en-US" dirty="0"/>
          </a:p>
        </p:txBody>
      </p:sp>
      <p:sp>
        <p:nvSpPr>
          <p:cNvPr id="4" name="Slide Number Placeholder 3"/>
          <p:cNvSpPr>
            <a:spLocks noGrp="1"/>
          </p:cNvSpPr>
          <p:nvPr>
            <p:ph type="sldNum" sz="quarter" idx="10"/>
          </p:nvPr>
        </p:nvSpPr>
        <p:spPr/>
        <p:txBody>
          <a:bodyPr/>
          <a:lstStyle/>
          <a:p>
            <a:fld id="{765A37D9-9E83-49D5-93BE-B0AFBB48ED25}" type="slidenum">
              <a:rPr lang="en-US" smtClean="0"/>
              <a:t>18</a:t>
            </a:fld>
            <a:endParaRPr lang="en-US"/>
          </a:p>
        </p:txBody>
      </p:sp>
    </p:spTree>
    <p:extLst>
      <p:ext uri="{BB962C8B-B14F-4D97-AF65-F5344CB8AC3E}">
        <p14:creationId xmlns:p14="http://schemas.microsoft.com/office/powerpoint/2010/main" val="969559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err="1" smtClean="0"/>
              <a:t>Kena</a:t>
            </a:r>
            <a:r>
              <a:rPr lang="en-US" dirty="0" smtClean="0"/>
              <a:t>!</a:t>
            </a:r>
            <a:endParaRPr lang="en-US" dirty="0"/>
          </a:p>
        </p:txBody>
      </p:sp>
      <p:sp>
        <p:nvSpPr>
          <p:cNvPr id="4" name="Slide Number Placeholder 3"/>
          <p:cNvSpPr>
            <a:spLocks noGrp="1"/>
          </p:cNvSpPr>
          <p:nvPr>
            <p:ph type="sldNum" sz="quarter" idx="10"/>
          </p:nvPr>
        </p:nvSpPr>
        <p:spPr/>
        <p:txBody>
          <a:bodyPr/>
          <a:lstStyle/>
          <a:p>
            <a:fld id="{765A37D9-9E83-49D5-93BE-B0AFBB48ED25}" type="slidenum">
              <a:rPr lang="en-US" smtClean="0"/>
              <a:t>20</a:t>
            </a:fld>
            <a:endParaRPr lang="en-US"/>
          </a:p>
        </p:txBody>
      </p:sp>
    </p:spTree>
    <p:extLst>
      <p:ext uri="{BB962C8B-B14F-4D97-AF65-F5344CB8AC3E}">
        <p14:creationId xmlns:p14="http://schemas.microsoft.com/office/powerpoint/2010/main" val="198630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Strong </a:t>
            </a:r>
            <a:r>
              <a:rPr lang="en-US" baseline="0" dirty="0" smtClean="0"/>
              <a:t>numerical response in number of small mammals trapped, which reflects population size</a:t>
            </a:r>
            <a:endParaRPr lang="en-US" dirty="0"/>
          </a:p>
        </p:txBody>
      </p:sp>
      <p:sp>
        <p:nvSpPr>
          <p:cNvPr id="4" name="Slide Number Placeholder 3"/>
          <p:cNvSpPr>
            <a:spLocks noGrp="1"/>
          </p:cNvSpPr>
          <p:nvPr>
            <p:ph type="sldNum" sz="quarter" idx="10"/>
          </p:nvPr>
        </p:nvSpPr>
        <p:spPr/>
        <p:txBody>
          <a:bodyPr/>
          <a:lstStyle/>
          <a:p>
            <a:fld id="{765A37D9-9E83-49D5-93BE-B0AFBB48ED25}" type="slidenum">
              <a:rPr lang="en-US" smtClean="0"/>
              <a:t>4</a:t>
            </a:fld>
            <a:endParaRPr lang="en-US"/>
          </a:p>
        </p:txBody>
      </p:sp>
    </p:spTree>
    <p:extLst>
      <p:ext uri="{BB962C8B-B14F-4D97-AF65-F5344CB8AC3E}">
        <p14:creationId xmlns:p14="http://schemas.microsoft.com/office/powerpoint/2010/main" val="418753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Sampling team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5A37D9-9E83-49D5-93BE-B0AFBB48ED25}" type="slidenum">
              <a:rPr lang="en-US" smtClean="0"/>
              <a:t>6</a:t>
            </a:fld>
            <a:endParaRPr lang="en-US"/>
          </a:p>
        </p:txBody>
      </p:sp>
    </p:spTree>
    <p:extLst>
      <p:ext uri="{BB962C8B-B14F-4D97-AF65-F5344CB8AC3E}">
        <p14:creationId xmlns:p14="http://schemas.microsoft.com/office/powerpoint/2010/main" val="182533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a:t>
            </a:r>
            <a:r>
              <a:rPr lang="en-US" baseline="0" dirty="0" smtClean="0"/>
              <a:t> methods with pics of field work</a:t>
            </a:r>
            <a:endParaRPr lang="en-US" dirty="0"/>
          </a:p>
        </p:txBody>
      </p:sp>
      <p:sp>
        <p:nvSpPr>
          <p:cNvPr id="4" name="Slide Number Placeholder 3"/>
          <p:cNvSpPr>
            <a:spLocks noGrp="1"/>
          </p:cNvSpPr>
          <p:nvPr>
            <p:ph type="sldNum" sz="quarter" idx="10"/>
          </p:nvPr>
        </p:nvSpPr>
        <p:spPr/>
        <p:txBody>
          <a:bodyPr/>
          <a:lstStyle/>
          <a:p>
            <a:fld id="{765A37D9-9E83-49D5-93BE-B0AFBB48ED25}" type="slidenum">
              <a:rPr lang="en-US" smtClean="0"/>
              <a:t>7</a:t>
            </a:fld>
            <a:endParaRPr lang="en-US"/>
          </a:p>
        </p:txBody>
      </p:sp>
    </p:spTree>
    <p:extLst>
      <p:ext uri="{BB962C8B-B14F-4D97-AF65-F5344CB8AC3E}">
        <p14:creationId xmlns:p14="http://schemas.microsoft.com/office/powerpoint/2010/main" val="79371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a:t>
            </a:r>
            <a:r>
              <a:rPr lang="en-US" baseline="0" dirty="0" err="1" smtClean="0"/>
              <a:t>approx</a:t>
            </a:r>
            <a:r>
              <a:rPr lang="en-US" baseline="0" dirty="0" smtClean="0"/>
              <a:t> age for section</a:t>
            </a:r>
            <a:endParaRPr lang="en-US" dirty="0"/>
          </a:p>
        </p:txBody>
      </p:sp>
      <p:sp>
        <p:nvSpPr>
          <p:cNvPr id="4" name="Slide Number Placeholder 3"/>
          <p:cNvSpPr>
            <a:spLocks noGrp="1"/>
          </p:cNvSpPr>
          <p:nvPr>
            <p:ph type="sldNum" sz="quarter" idx="10"/>
          </p:nvPr>
        </p:nvSpPr>
        <p:spPr/>
        <p:txBody>
          <a:bodyPr/>
          <a:lstStyle/>
          <a:p>
            <a:fld id="{765A37D9-9E83-49D5-93BE-B0AFBB48ED25}" type="slidenum">
              <a:rPr lang="en-US" smtClean="0"/>
              <a:t>9</a:t>
            </a:fld>
            <a:endParaRPr lang="en-US"/>
          </a:p>
        </p:txBody>
      </p:sp>
    </p:spTree>
    <p:extLst>
      <p:ext uri="{BB962C8B-B14F-4D97-AF65-F5344CB8AC3E}">
        <p14:creationId xmlns:p14="http://schemas.microsoft.com/office/powerpoint/2010/main" val="113275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5A37D9-9E83-49D5-93BE-B0AFBB48ED25}" type="slidenum">
              <a:rPr lang="en-US" smtClean="0"/>
              <a:t>12</a:t>
            </a:fld>
            <a:endParaRPr lang="en-US"/>
          </a:p>
        </p:txBody>
      </p:sp>
    </p:spTree>
    <p:extLst>
      <p:ext uri="{BB962C8B-B14F-4D97-AF65-F5344CB8AC3E}">
        <p14:creationId xmlns:p14="http://schemas.microsoft.com/office/powerpoint/2010/main" val="3985928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5A37D9-9E83-49D5-93BE-B0AFBB48ED25}" type="slidenum">
              <a:rPr lang="en-US" smtClean="0"/>
              <a:t>13</a:t>
            </a:fld>
            <a:endParaRPr lang="en-US"/>
          </a:p>
        </p:txBody>
      </p:sp>
    </p:spTree>
    <p:extLst>
      <p:ext uri="{BB962C8B-B14F-4D97-AF65-F5344CB8AC3E}">
        <p14:creationId xmlns:p14="http://schemas.microsoft.com/office/powerpoint/2010/main" val="398592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people grain size data is plotted differently</a:t>
            </a:r>
          </a:p>
          <a:p>
            <a:r>
              <a:rPr lang="en-US" baseline="0" dirty="0" smtClean="0"/>
              <a:t>Modern MAP from National climate data center</a:t>
            </a:r>
          </a:p>
          <a:p>
            <a:r>
              <a:rPr lang="en-US" baseline="0" dirty="0" smtClean="0"/>
              <a:t>Not </a:t>
            </a:r>
            <a:r>
              <a:rPr lang="en-US" baseline="0" dirty="0" err="1" smtClean="0"/>
              <a:t>vertisols</a:t>
            </a:r>
            <a:endParaRPr lang="en-US" baseline="0" dirty="0" smtClean="0"/>
          </a:p>
          <a:p>
            <a:r>
              <a:rPr lang="en-US" baseline="0" dirty="0" smtClean="0"/>
              <a:t>Not much parent material to make clays  - agrees with Some preliminary </a:t>
            </a:r>
            <a:r>
              <a:rPr lang="en-US" baseline="0" dirty="0" err="1" smtClean="0"/>
              <a:t>xrd</a:t>
            </a:r>
            <a:r>
              <a:rPr lang="en-US" baseline="0" dirty="0" smtClean="0"/>
              <a:t> shows mainly </a:t>
            </a:r>
            <a:r>
              <a:rPr lang="en-US" baseline="0" dirty="0" err="1" smtClean="0"/>
              <a:t>qtz</a:t>
            </a:r>
            <a:r>
              <a:rPr lang="en-US" baseline="0" dirty="0" smtClean="0"/>
              <a:t> </a:t>
            </a:r>
          </a:p>
          <a:p>
            <a:r>
              <a:rPr lang="en-US" baseline="0" dirty="0" smtClean="0"/>
              <a:t>Say:</a:t>
            </a:r>
          </a:p>
          <a:p>
            <a:r>
              <a:rPr lang="en-US" dirty="0" smtClean="0"/>
              <a:t>Consistent MAP trends across proxies</a:t>
            </a:r>
          </a:p>
          <a:p>
            <a:pPr lvl="1"/>
            <a:r>
              <a:rPr lang="en-US" dirty="0" smtClean="0"/>
              <a:t>Periods of aridity &amp; </a:t>
            </a:r>
            <a:r>
              <a:rPr lang="en-US" dirty="0" err="1" smtClean="0"/>
              <a:t>humidty</a:t>
            </a:r>
            <a:endParaRPr lang="en-US" dirty="0" smtClean="0"/>
          </a:p>
          <a:p>
            <a:r>
              <a:rPr lang="en-US" i="1" dirty="0" smtClean="0">
                <a:latin typeface="Cambria Math" panose="02040503050406030204" pitchFamily="18" charset="0"/>
                <a:ea typeface="Cambria Math" panose="02040503050406030204" pitchFamily="18" charset="0"/>
              </a:rPr>
              <a:t>P</a:t>
            </a:r>
            <a:r>
              <a:rPr lang="en-US" i="1" baseline="-25000" dirty="0" smtClean="0">
                <a:latin typeface="Cambria Math" panose="02040503050406030204" pitchFamily="18" charset="0"/>
                <a:ea typeface="Cambria Math" panose="02040503050406030204" pitchFamily="18" charset="0"/>
              </a:rPr>
              <a:t>C</a:t>
            </a:r>
            <a:r>
              <a:rPr lang="en-US" dirty="0" smtClean="0"/>
              <a:t> most similar to modern</a:t>
            </a:r>
          </a:p>
          <a:p>
            <a:r>
              <a:rPr lang="en-US" i="1" dirty="0" smtClean="0">
                <a:latin typeface="Cambria Math" panose="02040503050406030204" pitchFamily="18" charset="0"/>
                <a:ea typeface="Cambria Math" panose="02040503050406030204" pitchFamily="18" charset="0"/>
              </a:rPr>
              <a:t>P</a:t>
            </a:r>
            <a:r>
              <a:rPr lang="en-US" i="1" baseline="-25000" dirty="0" smtClean="0">
                <a:latin typeface="Cambria Math" panose="02040503050406030204" pitchFamily="18" charset="0"/>
                <a:ea typeface="Cambria Math" panose="02040503050406030204" pitchFamily="18" charset="0"/>
              </a:rPr>
              <a:t>MAG</a:t>
            </a:r>
            <a:r>
              <a:rPr lang="en-US" sz="1200" kern="1200" dirty="0" smtClean="0">
                <a:solidFill>
                  <a:schemeClr val="tx1"/>
                </a:solidFill>
                <a:latin typeface="+mn-lt"/>
                <a:ea typeface="Cambria Math" panose="02040503050406030204" pitchFamily="18" charset="0"/>
                <a:cs typeface="+mn-cs"/>
              </a:rPr>
              <a:t> similar prediction as </a:t>
            </a:r>
            <a:r>
              <a:rPr lang="en-US" i="1" dirty="0" smtClean="0">
                <a:latin typeface="Cambria Math" panose="02040503050406030204" pitchFamily="18" charset="0"/>
                <a:ea typeface="Cambria Math" panose="02040503050406030204" pitchFamily="18" charset="0"/>
              </a:rPr>
              <a:t>P</a:t>
            </a:r>
            <a:r>
              <a:rPr lang="en-US" i="1" baseline="-25000" dirty="0" smtClean="0">
                <a:latin typeface="Cambria Math" panose="02040503050406030204" pitchFamily="18" charset="0"/>
                <a:ea typeface="Cambria Math" panose="02040503050406030204" pitchFamily="18" charset="0"/>
              </a:rPr>
              <a:t>C</a:t>
            </a:r>
            <a:endParaRPr lang="en-US" sz="1200" kern="1200" dirty="0" smtClean="0">
              <a:solidFill>
                <a:schemeClr val="tx1"/>
              </a:solidFill>
              <a:latin typeface="+mn-lt"/>
              <a:ea typeface="Cambria Math" panose="02040503050406030204" pitchFamily="18" charset="0"/>
              <a:cs typeface="+mn-cs"/>
            </a:endParaRPr>
          </a:p>
          <a:p>
            <a:pPr lvl="1"/>
            <a:r>
              <a:rPr lang="en-US" dirty="0" smtClean="0"/>
              <a:t>Based on </a:t>
            </a:r>
            <a:r>
              <a:rPr lang="en-US" dirty="0" err="1" smtClean="0"/>
              <a:t>loessic</a:t>
            </a:r>
            <a:r>
              <a:rPr lang="en-US" dirty="0" smtClean="0"/>
              <a:t> soils</a:t>
            </a:r>
          </a:p>
        </p:txBody>
      </p:sp>
      <p:sp>
        <p:nvSpPr>
          <p:cNvPr id="4" name="Slide Number Placeholder 3"/>
          <p:cNvSpPr>
            <a:spLocks noGrp="1"/>
          </p:cNvSpPr>
          <p:nvPr>
            <p:ph type="sldNum" sz="quarter" idx="10"/>
          </p:nvPr>
        </p:nvSpPr>
        <p:spPr/>
        <p:txBody>
          <a:bodyPr/>
          <a:lstStyle/>
          <a:p>
            <a:fld id="{765A37D9-9E83-49D5-93BE-B0AFBB48ED25}" type="slidenum">
              <a:rPr lang="en-US" smtClean="0"/>
              <a:t>14</a:t>
            </a:fld>
            <a:endParaRPr lang="en-US"/>
          </a:p>
        </p:txBody>
      </p:sp>
    </p:spTree>
    <p:extLst>
      <p:ext uri="{BB962C8B-B14F-4D97-AF65-F5344CB8AC3E}">
        <p14:creationId xmlns:p14="http://schemas.microsoft.com/office/powerpoint/2010/main" val="331727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Paleosols </a:t>
            </a:r>
            <a:r>
              <a:rPr lang="en-US" dirty="0" err="1" smtClean="0"/>
              <a:t>desc</a:t>
            </a:r>
            <a:r>
              <a:rPr lang="en-US" dirty="0" smtClean="0"/>
              <a:t> with people</a:t>
            </a:r>
            <a:r>
              <a:rPr lang="en-US" baseline="0" dirty="0" smtClean="0"/>
              <a:t> from SMU and </a:t>
            </a:r>
            <a:r>
              <a:rPr lang="en-US" baseline="0" dirty="0" err="1" smtClean="0"/>
              <a:t>baylor</a:t>
            </a:r>
            <a:endParaRPr lang="en-US" dirty="0"/>
          </a:p>
        </p:txBody>
      </p:sp>
      <p:sp>
        <p:nvSpPr>
          <p:cNvPr id="4" name="Slide Number Placeholder 3"/>
          <p:cNvSpPr>
            <a:spLocks noGrp="1"/>
          </p:cNvSpPr>
          <p:nvPr>
            <p:ph type="sldNum" sz="quarter" idx="10"/>
          </p:nvPr>
        </p:nvSpPr>
        <p:spPr/>
        <p:txBody>
          <a:bodyPr/>
          <a:lstStyle/>
          <a:p>
            <a:fld id="{765A37D9-9E83-49D5-93BE-B0AFBB48ED25}" type="slidenum">
              <a:rPr lang="en-US" smtClean="0"/>
              <a:t>15</a:t>
            </a:fld>
            <a:endParaRPr lang="en-US"/>
          </a:p>
        </p:txBody>
      </p:sp>
    </p:spTree>
    <p:extLst>
      <p:ext uri="{BB962C8B-B14F-4D97-AF65-F5344CB8AC3E}">
        <p14:creationId xmlns:p14="http://schemas.microsoft.com/office/powerpoint/2010/main" val="385730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DEB110-F0EC-4B27-9562-C30026AC23ED}"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D6A2-BA23-4403-9500-626CF413286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EB110-F0EC-4B27-9562-C30026AC23ED}"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D6A2-BA23-4403-9500-626CF41328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DEB110-F0EC-4B27-9562-C30026AC23ED}"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D6A2-BA23-4403-9500-626CF41328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DEB110-F0EC-4B27-9562-C30026AC23ED}"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D6A2-BA23-4403-9500-626CF413286F}" type="slidenum">
              <a:rPr lang="en-US" smtClean="0"/>
              <a:t>‹#›</a:t>
            </a:fld>
            <a:endParaRPr lang="en-US"/>
          </a:p>
        </p:txBody>
      </p:sp>
    </p:spTree>
    <p:extLst>
      <p:ext uri="{BB962C8B-B14F-4D97-AF65-F5344CB8AC3E}">
        <p14:creationId xmlns:p14="http://schemas.microsoft.com/office/powerpoint/2010/main" val="186308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EB110-F0EC-4B27-9562-C30026AC23ED}"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D6A2-BA23-4403-9500-626CF413286F}" type="slidenum">
              <a:rPr lang="en-US" smtClean="0"/>
              <a:t>‹#›</a:t>
            </a:fld>
            <a:endParaRPr lang="en-US"/>
          </a:p>
        </p:txBody>
      </p:sp>
    </p:spTree>
    <p:extLst>
      <p:ext uri="{BB962C8B-B14F-4D97-AF65-F5344CB8AC3E}">
        <p14:creationId xmlns:p14="http://schemas.microsoft.com/office/powerpoint/2010/main" val="296597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DEB110-F0EC-4B27-9562-C30026AC23ED}"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D6A2-BA23-4403-9500-626CF413286F}" type="slidenum">
              <a:rPr lang="en-US" smtClean="0"/>
              <a:t>‹#›</a:t>
            </a:fld>
            <a:endParaRPr lang="en-US"/>
          </a:p>
        </p:txBody>
      </p:sp>
    </p:spTree>
    <p:extLst>
      <p:ext uri="{BB962C8B-B14F-4D97-AF65-F5344CB8AC3E}">
        <p14:creationId xmlns:p14="http://schemas.microsoft.com/office/powerpoint/2010/main" val="1210278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DEB110-F0EC-4B27-9562-C30026AC23ED}"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FD6A2-BA23-4403-9500-626CF413286F}" type="slidenum">
              <a:rPr lang="en-US" smtClean="0"/>
              <a:t>‹#›</a:t>
            </a:fld>
            <a:endParaRPr lang="en-US"/>
          </a:p>
        </p:txBody>
      </p:sp>
    </p:spTree>
    <p:extLst>
      <p:ext uri="{BB962C8B-B14F-4D97-AF65-F5344CB8AC3E}">
        <p14:creationId xmlns:p14="http://schemas.microsoft.com/office/powerpoint/2010/main" val="1635148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DEB110-F0EC-4B27-9562-C30026AC23ED}" type="datetimeFigureOut">
              <a:rPr lang="en-US" smtClean="0"/>
              <a:t>10/19/2014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FD6A2-BA23-4403-9500-626CF413286F}" type="slidenum">
              <a:rPr lang="en-US" smtClean="0"/>
              <a:t>‹#›</a:t>
            </a:fld>
            <a:endParaRPr lang="en-US"/>
          </a:p>
        </p:txBody>
      </p:sp>
    </p:spTree>
    <p:extLst>
      <p:ext uri="{BB962C8B-B14F-4D97-AF65-F5344CB8AC3E}">
        <p14:creationId xmlns:p14="http://schemas.microsoft.com/office/powerpoint/2010/main" val="444919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DEB110-F0EC-4B27-9562-C30026AC23ED}" type="datetimeFigureOut">
              <a:rPr lang="en-US" smtClean="0"/>
              <a:t>10/19/2014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FD6A2-BA23-4403-9500-626CF413286F}" type="slidenum">
              <a:rPr lang="en-US" smtClean="0"/>
              <a:t>‹#›</a:t>
            </a:fld>
            <a:endParaRPr lang="en-US"/>
          </a:p>
        </p:txBody>
      </p:sp>
    </p:spTree>
    <p:extLst>
      <p:ext uri="{BB962C8B-B14F-4D97-AF65-F5344CB8AC3E}">
        <p14:creationId xmlns:p14="http://schemas.microsoft.com/office/powerpoint/2010/main" val="1473818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EB110-F0EC-4B27-9562-C30026AC23ED}" type="datetimeFigureOut">
              <a:rPr lang="en-US" smtClean="0"/>
              <a:t>10/19/2014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FD6A2-BA23-4403-9500-626CF413286F}" type="slidenum">
              <a:rPr lang="en-US" smtClean="0"/>
              <a:t>‹#›</a:t>
            </a:fld>
            <a:endParaRPr lang="en-US"/>
          </a:p>
        </p:txBody>
      </p:sp>
    </p:spTree>
    <p:extLst>
      <p:ext uri="{BB962C8B-B14F-4D97-AF65-F5344CB8AC3E}">
        <p14:creationId xmlns:p14="http://schemas.microsoft.com/office/powerpoint/2010/main" val="3420553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EB110-F0EC-4B27-9562-C30026AC23ED}"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FD6A2-BA23-4403-9500-626CF413286F}" type="slidenum">
              <a:rPr lang="en-US" smtClean="0"/>
              <a:t>‹#›</a:t>
            </a:fld>
            <a:endParaRPr lang="en-US"/>
          </a:p>
        </p:txBody>
      </p:sp>
    </p:spTree>
    <p:extLst>
      <p:ext uri="{BB962C8B-B14F-4D97-AF65-F5344CB8AC3E}">
        <p14:creationId xmlns:p14="http://schemas.microsoft.com/office/powerpoint/2010/main" val="398284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EB110-F0EC-4B27-9562-C30026AC23ED}"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D6A2-BA23-4403-9500-626CF413286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EB110-F0EC-4B27-9562-C30026AC23ED}"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FD6A2-BA23-4403-9500-626CF413286F}" type="slidenum">
              <a:rPr lang="en-US" smtClean="0"/>
              <a:t>‹#›</a:t>
            </a:fld>
            <a:endParaRPr lang="en-US"/>
          </a:p>
        </p:txBody>
      </p:sp>
    </p:spTree>
    <p:extLst>
      <p:ext uri="{BB962C8B-B14F-4D97-AF65-F5344CB8AC3E}">
        <p14:creationId xmlns:p14="http://schemas.microsoft.com/office/powerpoint/2010/main" val="2750351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EB110-F0EC-4B27-9562-C30026AC23ED}"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D6A2-BA23-4403-9500-626CF413286F}" type="slidenum">
              <a:rPr lang="en-US" smtClean="0"/>
              <a:t>‹#›</a:t>
            </a:fld>
            <a:endParaRPr lang="en-US"/>
          </a:p>
        </p:txBody>
      </p:sp>
    </p:spTree>
    <p:extLst>
      <p:ext uri="{BB962C8B-B14F-4D97-AF65-F5344CB8AC3E}">
        <p14:creationId xmlns:p14="http://schemas.microsoft.com/office/powerpoint/2010/main" val="974759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EB110-F0EC-4B27-9562-C30026AC23ED}"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D6A2-BA23-4403-9500-626CF413286F}" type="slidenum">
              <a:rPr lang="en-US" smtClean="0"/>
              <a:t>‹#›</a:t>
            </a:fld>
            <a:endParaRPr lang="en-US"/>
          </a:p>
        </p:txBody>
      </p:sp>
    </p:spTree>
    <p:extLst>
      <p:ext uri="{BB962C8B-B14F-4D97-AF65-F5344CB8AC3E}">
        <p14:creationId xmlns:p14="http://schemas.microsoft.com/office/powerpoint/2010/main" val="19190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DEB110-F0EC-4B27-9562-C30026AC23ED}" type="datetimeFigureOut">
              <a:rPr lang="en-US" smtClean="0"/>
              <a:t>10/19/2014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D6A2-BA23-4403-9500-626CF413286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DEB110-F0EC-4B27-9562-C30026AC23ED}"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FD6A2-BA23-4403-9500-626CF41328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DEB110-F0EC-4B27-9562-C30026AC23ED}" type="datetimeFigureOut">
              <a:rPr lang="en-US" smtClean="0"/>
              <a:t>10/19/2014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FD6A2-BA23-4403-9500-626CF413286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DEB110-F0EC-4B27-9562-C30026AC23ED}" type="datetimeFigureOut">
              <a:rPr lang="en-US" smtClean="0"/>
              <a:t>10/19/2014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FD6A2-BA23-4403-9500-626CF41328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EB110-F0EC-4B27-9562-C30026AC23ED}" type="datetimeFigureOut">
              <a:rPr lang="en-US" smtClean="0"/>
              <a:t>10/19/2014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FD6A2-BA23-4403-9500-626CF41328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EB110-F0EC-4B27-9562-C30026AC23ED}"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FD6A2-BA23-4403-9500-626CF413286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EB110-F0EC-4B27-9562-C30026AC23ED}" type="datetimeFigureOut">
              <a:rPr lang="en-US" smtClean="0"/>
              <a:t>10/19/2014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FD6A2-BA23-4403-9500-626CF41328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3DEB110-F0EC-4B27-9562-C30026AC23ED}" type="datetimeFigureOut">
              <a:rPr lang="en-US" smtClean="0"/>
              <a:t>10/19/2014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C3FD6A2-BA23-4403-9500-626CF41328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EB110-F0EC-4B27-9562-C30026AC23ED}" type="datetimeFigureOut">
              <a:rPr lang="en-US" smtClean="0"/>
              <a:t>10/19/2014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FD6A2-BA23-4403-9500-626CF413286F}" type="slidenum">
              <a:rPr lang="en-US" smtClean="0"/>
              <a:t>‹#›</a:t>
            </a:fld>
            <a:endParaRPr lang="en-US"/>
          </a:p>
        </p:txBody>
      </p:sp>
    </p:spTree>
    <p:extLst>
      <p:ext uri="{BB962C8B-B14F-4D97-AF65-F5344CB8AC3E}">
        <p14:creationId xmlns:p14="http://schemas.microsoft.com/office/powerpoint/2010/main" val="163952798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chart" Target="../charts/char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615" y="762000"/>
            <a:ext cx="8839200" cy="2917825"/>
          </a:xfrm>
        </p:spPr>
        <p:txBody>
          <a:bodyPr anchor="ctr">
            <a:noAutofit/>
            <a:scene3d>
              <a:camera prst="orthographicFront"/>
              <a:lightRig rig="soft" dir="t">
                <a:rot lat="0" lon="0" rev="2400000"/>
              </a:lightRig>
            </a:scene3d>
            <a:sp3d>
              <a:bevelT w="0" h="0"/>
            </a:sp3d>
          </a:bodyPr>
          <a:lstStyle/>
          <a:p>
            <a:pPr algn="ctr">
              <a:lnSpc>
                <a:spcPct val="135000"/>
              </a:lnSpc>
              <a:spcBef>
                <a:spcPts val="0"/>
              </a:spcBef>
            </a:pPr>
            <a:r>
              <a:rPr lang="en-US" sz="3400" cap="none" dirty="0" smtClean="0">
                <a:solidFill>
                  <a:schemeClr val="tx1">
                    <a:lumMod val="95000"/>
                    <a:lumOff val="5000"/>
                  </a:schemeClr>
                </a:solidFill>
                <a:effectLst/>
                <a:ea typeface="Tahoma" panose="020B0604030504040204" pitchFamily="34" charset="0"/>
                <a:cs typeface="Tahoma" panose="020B0604030504040204" pitchFamily="34" charset="0"/>
              </a:rPr>
              <a:t>Neogene to recent paleoprecipitation estimates </a:t>
            </a:r>
            <a:br>
              <a:rPr lang="en-US" sz="3400" cap="none" dirty="0" smtClean="0">
                <a:solidFill>
                  <a:schemeClr val="tx1">
                    <a:lumMod val="95000"/>
                    <a:lumOff val="5000"/>
                  </a:schemeClr>
                </a:solidFill>
                <a:effectLst/>
                <a:ea typeface="Tahoma" panose="020B0604030504040204" pitchFamily="34" charset="0"/>
                <a:cs typeface="Tahoma" panose="020B0604030504040204" pitchFamily="34" charset="0"/>
              </a:rPr>
            </a:br>
            <a:r>
              <a:rPr lang="en-US" sz="3400" cap="none" dirty="0" smtClean="0">
                <a:solidFill>
                  <a:schemeClr val="tx1">
                    <a:lumMod val="95000"/>
                    <a:lumOff val="5000"/>
                  </a:schemeClr>
                </a:solidFill>
                <a:effectLst/>
                <a:ea typeface="Tahoma" panose="020B0604030504040204" pitchFamily="34" charset="0"/>
                <a:cs typeface="Tahoma" panose="020B0604030504040204" pitchFamily="34" charset="0"/>
              </a:rPr>
              <a:t>in the </a:t>
            </a:r>
            <a:r>
              <a:rPr lang="en-US" sz="3400" cap="none" dirty="0">
                <a:solidFill>
                  <a:schemeClr val="tx1">
                    <a:lumMod val="95000"/>
                    <a:lumOff val="5000"/>
                  </a:schemeClr>
                </a:solidFill>
                <a:ea typeface="Tahoma" panose="020B0604030504040204" pitchFamily="34" charset="0"/>
                <a:cs typeface="Tahoma" panose="020B0604030504040204" pitchFamily="34" charset="0"/>
              </a:rPr>
              <a:t>M</a:t>
            </a:r>
            <a:r>
              <a:rPr lang="en-US" sz="3400" cap="none" dirty="0" smtClean="0">
                <a:solidFill>
                  <a:schemeClr val="tx1">
                    <a:lumMod val="95000"/>
                    <a:lumOff val="5000"/>
                  </a:schemeClr>
                </a:solidFill>
                <a:effectLst/>
                <a:ea typeface="Tahoma" panose="020B0604030504040204" pitchFamily="34" charset="0"/>
                <a:cs typeface="Tahoma" panose="020B0604030504040204" pitchFamily="34" charset="0"/>
              </a:rPr>
              <a:t>eade </a:t>
            </a:r>
            <a:r>
              <a:rPr lang="en-US" sz="3400" cap="none" dirty="0">
                <a:solidFill>
                  <a:schemeClr val="tx1">
                    <a:lumMod val="95000"/>
                    <a:lumOff val="5000"/>
                  </a:schemeClr>
                </a:solidFill>
                <a:ea typeface="Tahoma" panose="020B0604030504040204" pitchFamily="34" charset="0"/>
                <a:cs typeface="Tahoma" panose="020B0604030504040204" pitchFamily="34" charset="0"/>
              </a:rPr>
              <a:t>B</a:t>
            </a:r>
            <a:r>
              <a:rPr lang="en-US" sz="3400" cap="none" dirty="0" smtClean="0">
                <a:solidFill>
                  <a:schemeClr val="tx1">
                    <a:lumMod val="95000"/>
                    <a:lumOff val="5000"/>
                  </a:schemeClr>
                </a:solidFill>
                <a:effectLst/>
                <a:ea typeface="Tahoma" panose="020B0604030504040204" pitchFamily="34" charset="0"/>
                <a:cs typeface="Tahoma" panose="020B0604030504040204" pitchFamily="34" charset="0"/>
              </a:rPr>
              <a:t>asin, </a:t>
            </a:r>
            <a:r>
              <a:rPr lang="en-US" sz="3400" cap="none" dirty="0" smtClean="0">
                <a:solidFill>
                  <a:schemeClr val="tx1">
                    <a:lumMod val="95000"/>
                    <a:lumOff val="5000"/>
                  </a:schemeClr>
                </a:solidFill>
                <a:ea typeface="Tahoma" panose="020B0604030504040204" pitchFamily="34" charset="0"/>
                <a:cs typeface="Tahoma" panose="020B0604030504040204" pitchFamily="34" charset="0"/>
              </a:rPr>
              <a:t>Southwest</a:t>
            </a:r>
            <a:r>
              <a:rPr lang="en-US" sz="3400" cap="none" dirty="0" smtClean="0">
                <a:solidFill>
                  <a:schemeClr val="tx1">
                    <a:lumMod val="95000"/>
                    <a:lumOff val="5000"/>
                  </a:schemeClr>
                </a:solidFill>
                <a:effectLst/>
                <a:ea typeface="Tahoma" panose="020B0604030504040204" pitchFamily="34" charset="0"/>
                <a:cs typeface="Tahoma" panose="020B0604030504040204" pitchFamily="34" charset="0"/>
              </a:rPr>
              <a:t> </a:t>
            </a:r>
            <a:r>
              <a:rPr lang="en-US" sz="3400" cap="none" dirty="0">
                <a:solidFill>
                  <a:schemeClr val="tx1">
                    <a:lumMod val="95000"/>
                    <a:lumOff val="5000"/>
                  </a:schemeClr>
                </a:solidFill>
                <a:ea typeface="Tahoma" panose="020B0604030504040204" pitchFamily="34" charset="0"/>
                <a:cs typeface="Tahoma" panose="020B0604030504040204" pitchFamily="34" charset="0"/>
              </a:rPr>
              <a:t>K</a:t>
            </a:r>
            <a:r>
              <a:rPr lang="en-US" sz="3400" cap="none" dirty="0" smtClean="0">
                <a:solidFill>
                  <a:schemeClr val="tx1">
                    <a:lumMod val="95000"/>
                    <a:lumOff val="5000"/>
                  </a:schemeClr>
                </a:solidFill>
                <a:effectLst/>
                <a:ea typeface="Tahoma" panose="020B0604030504040204" pitchFamily="34" charset="0"/>
                <a:cs typeface="Tahoma" panose="020B0604030504040204" pitchFamily="34" charset="0"/>
              </a:rPr>
              <a:t>ansas, </a:t>
            </a:r>
            <a:br>
              <a:rPr lang="en-US" sz="3400" cap="none" dirty="0" smtClean="0">
                <a:solidFill>
                  <a:schemeClr val="tx1">
                    <a:lumMod val="95000"/>
                    <a:lumOff val="5000"/>
                  </a:schemeClr>
                </a:solidFill>
                <a:effectLst/>
                <a:ea typeface="Tahoma" panose="020B0604030504040204" pitchFamily="34" charset="0"/>
                <a:cs typeface="Tahoma" panose="020B0604030504040204" pitchFamily="34" charset="0"/>
              </a:rPr>
            </a:br>
            <a:r>
              <a:rPr lang="en-US" sz="3400" cap="none" dirty="0" smtClean="0">
                <a:solidFill>
                  <a:schemeClr val="tx1">
                    <a:lumMod val="95000"/>
                    <a:lumOff val="5000"/>
                  </a:schemeClr>
                </a:solidFill>
                <a:effectLst/>
                <a:ea typeface="Tahoma" panose="020B0604030504040204" pitchFamily="34" charset="0"/>
                <a:cs typeface="Tahoma" panose="020B0604030504040204" pitchFamily="34" charset="0"/>
              </a:rPr>
              <a:t>from elemental ratios and rock magnetic </a:t>
            </a:r>
            <a:br>
              <a:rPr lang="en-US" sz="3400" cap="none" dirty="0" smtClean="0">
                <a:solidFill>
                  <a:schemeClr val="tx1">
                    <a:lumMod val="95000"/>
                    <a:lumOff val="5000"/>
                  </a:schemeClr>
                </a:solidFill>
                <a:effectLst/>
                <a:ea typeface="Tahoma" panose="020B0604030504040204" pitchFamily="34" charset="0"/>
                <a:cs typeface="Tahoma" panose="020B0604030504040204" pitchFamily="34" charset="0"/>
              </a:rPr>
            </a:br>
            <a:r>
              <a:rPr lang="en-US" sz="3400" cap="none" dirty="0" smtClean="0">
                <a:solidFill>
                  <a:schemeClr val="tx1">
                    <a:lumMod val="95000"/>
                    <a:lumOff val="5000"/>
                  </a:schemeClr>
                </a:solidFill>
                <a:effectLst/>
                <a:ea typeface="Tahoma" panose="020B0604030504040204" pitchFamily="34" charset="0"/>
                <a:cs typeface="Tahoma" panose="020B0604030504040204" pitchFamily="34" charset="0"/>
              </a:rPr>
              <a:t>properties in paleosols and modern soils</a:t>
            </a:r>
            <a:endParaRPr lang="en-US" sz="3400" cap="none" dirty="0">
              <a:solidFill>
                <a:schemeClr val="tx1">
                  <a:lumMod val="95000"/>
                  <a:lumOff val="5000"/>
                </a:schemeClr>
              </a:solidFill>
              <a:effectLst/>
              <a:ea typeface="Tahoma" panose="020B0604030504040204" pitchFamily="34" charset="0"/>
              <a:cs typeface="Tahoma" panose="020B0604030504040204" pitchFamily="34" charset="0"/>
            </a:endParaRPr>
          </a:p>
        </p:txBody>
      </p:sp>
      <p:sp>
        <p:nvSpPr>
          <p:cNvPr id="3" name="Subtitle 2"/>
          <p:cNvSpPr>
            <a:spLocks noGrp="1"/>
          </p:cNvSpPr>
          <p:nvPr>
            <p:ph type="subTitle" idx="4294967295"/>
          </p:nvPr>
        </p:nvSpPr>
        <p:spPr>
          <a:xfrm>
            <a:off x="632915" y="4114800"/>
            <a:ext cx="7848600" cy="1219200"/>
          </a:xfrm>
        </p:spPr>
        <p:txBody>
          <a:bodyPr anchor="ctr">
            <a:normAutofit lnSpcReduction="10000"/>
          </a:bodyPr>
          <a:lstStyle/>
          <a:p>
            <a:pPr marL="0" indent="0" algn="ctr">
              <a:buNone/>
            </a:pPr>
            <a:r>
              <a:rPr lang="en-US" sz="2200" dirty="0">
                <a:solidFill>
                  <a:schemeClr val="tx1">
                    <a:lumMod val="75000"/>
                    <a:lumOff val="25000"/>
                  </a:schemeClr>
                </a:solidFill>
                <a:latin typeface="Arial" panose="020B0604020202020204" pitchFamily="34" charset="0"/>
                <a:cs typeface="Arial" panose="020B0604020202020204" pitchFamily="34" charset="0"/>
              </a:rPr>
              <a:t>Elizabeth </a:t>
            </a:r>
            <a:r>
              <a:rPr lang="en-US" sz="2200" dirty="0" smtClean="0">
                <a:solidFill>
                  <a:schemeClr val="tx1">
                    <a:lumMod val="75000"/>
                    <a:lumOff val="25000"/>
                  </a:schemeClr>
                </a:solidFill>
                <a:latin typeface="Arial" panose="020B0604020202020204" pitchFamily="34" charset="0"/>
                <a:cs typeface="Arial" panose="020B0604020202020204" pitchFamily="34" charset="0"/>
              </a:rPr>
              <a:t>Roepke</a:t>
            </a:r>
            <a:r>
              <a:rPr lang="en-US" sz="2200" baseline="30000" dirty="0" smtClean="0">
                <a:solidFill>
                  <a:schemeClr val="tx1">
                    <a:lumMod val="75000"/>
                    <a:lumOff val="25000"/>
                  </a:schemeClr>
                </a:solidFill>
                <a:latin typeface="Arial" panose="020B0604020202020204" pitchFamily="34" charset="0"/>
                <a:cs typeface="Arial" panose="020B0604020202020204" pitchFamily="34" charset="0"/>
              </a:rPr>
              <a:t>1</a:t>
            </a:r>
            <a:r>
              <a:rPr lang="en-US" sz="2200" dirty="0" smtClean="0">
                <a:solidFill>
                  <a:schemeClr val="tx1">
                    <a:lumMod val="75000"/>
                    <a:lumOff val="25000"/>
                  </a:schemeClr>
                </a:solidFill>
                <a:latin typeface="Arial" panose="020B0604020202020204" pitchFamily="34" charset="0"/>
                <a:cs typeface="Arial" panose="020B0604020202020204" pitchFamily="34" charset="0"/>
              </a:rPr>
              <a:t>, </a:t>
            </a:r>
            <a:r>
              <a:rPr lang="en-US" sz="2200" dirty="0">
                <a:solidFill>
                  <a:schemeClr val="tx1">
                    <a:lumMod val="75000"/>
                    <a:lumOff val="25000"/>
                  </a:schemeClr>
                </a:solidFill>
                <a:latin typeface="Arial" panose="020B0604020202020204" pitchFamily="34" charset="0"/>
                <a:cs typeface="Arial" panose="020B0604020202020204" pitchFamily="34" charset="0"/>
              </a:rPr>
              <a:t>Josh </a:t>
            </a:r>
            <a:r>
              <a:rPr lang="en-US" sz="2200" dirty="0" smtClean="0">
                <a:solidFill>
                  <a:schemeClr val="tx1">
                    <a:lumMod val="75000"/>
                    <a:lumOff val="25000"/>
                  </a:schemeClr>
                </a:solidFill>
                <a:latin typeface="Arial" panose="020B0604020202020204" pitchFamily="34" charset="0"/>
                <a:cs typeface="Arial" panose="020B0604020202020204" pitchFamily="34" charset="0"/>
              </a:rPr>
              <a:t>Feinberg</a:t>
            </a:r>
            <a:r>
              <a:rPr lang="en-US" sz="2200" baseline="30000" dirty="0" smtClean="0">
                <a:solidFill>
                  <a:schemeClr val="tx1">
                    <a:lumMod val="75000"/>
                    <a:lumOff val="25000"/>
                  </a:schemeClr>
                </a:solidFill>
                <a:latin typeface="Arial" panose="020B0604020202020204" pitchFamily="34" charset="0"/>
                <a:cs typeface="Arial" panose="020B0604020202020204" pitchFamily="34" charset="0"/>
              </a:rPr>
              <a:t>2</a:t>
            </a:r>
            <a:r>
              <a:rPr lang="en-US" sz="2200" dirty="0" smtClean="0">
                <a:solidFill>
                  <a:schemeClr val="tx1">
                    <a:lumMod val="75000"/>
                    <a:lumOff val="25000"/>
                  </a:schemeClr>
                </a:solidFill>
                <a:latin typeface="Arial" panose="020B0604020202020204" pitchFamily="34" charset="0"/>
                <a:cs typeface="Arial" panose="020B0604020202020204" pitchFamily="34" charset="0"/>
              </a:rPr>
              <a:t>, </a:t>
            </a:r>
            <a:r>
              <a:rPr lang="en-US" sz="2200" dirty="0" smtClean="0">
                <a:solidFill>
                  <a:schemeClr val="tx1">
                    <a:lumMod val="75000"/>
                    <a:lumOff val="25000"/>
                  </a:schemeClr>
                </a:solidFill>
                <a:latin typeface="Arial" panose="020B0604020202020204" pitchFamily="34" charset="0"/>
                <a:cs typeface="Arial" panose="020B0604020202020204" pitchFamily="34" charset="0"/>
              </a:rPr>
              <a:t>David </a:t>
            </a:r>
            <a:r>
              <a:rPr lang="en-US" sz="2200" dirty="0">
                <a:solidFill>
                  <a:schemeClr val="tx1">
                    <a:lumMod val="75000"/>
                    <a:lumOff val="25000"/>
                  </a:schemeClr>
                </a:solidFill>
                <a:latin typeface="Arial" panose="020B0604020202020204" pitchFamily="34" charset="0"/>
                <a:cs typeface="Arial" panose="020B0604020202020204" pitchFamily="34" charset="0"/>
              </a:rPr>
              <a:t>L. </a:t>
            </a:r>
            <a:r>
              <a:rPr lang="en-US" sz="2200" dirty="0" smtClean="0">
                <a:solidFill>
                  <a:schemeClr val="tx1">
                    <a:lumMod val="75000"/>
                    <a:lumOff val="25000"/>
                  </a:schemeClr>
                </a:solidFill>
                <a:latin typeface="Arial" panose="020B0604020202020204" pitchFamily="34" charset="0"/>
                <a:cs typeface="Arial" panose="020B0604020202020204" pitchFamily="34" charset="0"/>
              </a:rPr>
              <a:t>Fox</a:t>
            </a:r>
            <a:r>
              <a:rPr lang="en-US" sz="2200" baseline="30000" dirty="0" smtClean="0">
                <a:solidFill>
                  <a:schemeClr val="tx1">
                    <a:lumMod val="75000"/>
                    <a:lumOff val="25000"/>
                  </a:schemeClr>
                </a:solidFill>
                <a:latin typeface="Arial" panose="020B0604020202020204" pitchFamily="34" charset="0"/>
                <a:cs typeface="Arial" panose="020B0604020202020204" pitchFamily="34" charset="0"/>
              </a:rPr>
              <a:t>2</a:t>
            </a:r>
            <a:r>
              <a:rPr lang="en-US" sz="2200" dirty="0" smtClean="0">
                <a:solidFill>
                  <a:schemeClr val="tx1">
                    <a:lumMod val="75000"/>
                    <a:lumOff val="25000"/>
                  </a:schemeClr>
                </a:solidFill>
                <a:latin typeface="Arial" panose="020B0604020202020204" pitchFamily="34" charset="0"/>
                <a:cs typeface="Arial" panose="020B0604020202020204" pitchFamily="34" charset="0"/>
              </a:rPr>
              <a:t>, </a:t>
            </a:r>
            <a:endParaRPr lang="en-US" sz="22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200" dirty="0" err="1" smtClean="0">
                <a:solidFill>
                  <a:schemeClr val="tx1">
                    <a:lumMod val="75000"/>
                    <a:lumOff val="25000"/>
                  </a:schemeClr>
                </a:solidFill>
                <a:latin typeface="Arial" panose="020B0604020202020204" pitchFamily="34" charset="0"/>
                <a:cs typeface="Arial" panose="020B0604020202020204" pitchFamily="34" charset="0"/>
              </a:rPr>
              <a:t>Kena</a:t>
            </a:r>
            <a:r>
              <a:rPr lang="en-US" sz="2200" dirty="0" smtClean="0">
                <a:solidFill>
                  <a:schemeClr val="tx1">
                    <a:lumMod val="75000"/>
                    <a:lumOff val="25000"/>
                  </a:schemeClr>
                </a:solidFill>
                <a:latin typeface="Arial" panose="020B0604020202020204" pitchFamily="34" charset="0"/>
                <a:cs typeface="Arial" panose="020B0604020202020204" pitchFamily="34" charset="0"/>
              </a:rPr>
              <a:t> </a:t>
            </a:r>
            <a:r>
              <a:rPr lang="en-US" sz="2200" dirty="0" smtClean="0">
                <a:solidFill>
                  <a:schemeClr val="tx1">
                    <a:lumMod val="75000"/>
                    <a:lumOff val="25000"/>
                  </a:schemeClr>
                </a:solidFill>
                <a:latin typeface="Arial" panose="020B0604020202020204" pitchFamily="34" charset="0"/>
                <a:cs typeface="Arial" panose="020B0604020202020204" pitchFamily="34" charset="0"/>
              </a:rPr>
              <a:t>Fox-Dobbs</a:t>
            </a:r>
            <a:r>
              <a:rPr lang="en-US" sz="2200" baseline="30000" dirty="0" smtClean="0">
                <a:solidFill>
                  <a:schemeClr val="tx1">
                    <a:lumMod val="75000"/>
                    <a:lumOff val="25000"/>
                  </a:schemeClr>
                </a:solidFill>
                <a:latin typeface="Arial" panose="020B0604020202020204" pitchFamily="34" charset="0"/>
                <a:cs typeface="Arial" panose="020B0604020202020204" pitchFamily="34" charset="0"/>
              </a:rPr>
              <a:t>1</a:t>
            </a:r>
            <a:r>
              <a:rPr lang="en-US" sz="2200" dirty="0" smtClean="0">
                <a:solidFill>
                  <a:schemeClr val="tx1">
                    <a:lumMod val="75000"/>
                    <a:lumOff val="25000"/>
                  </a:schemeClr>
                </a:solidFill>
                <a:latin typeface="Arial" panose="020B0604020202020204" pitchFamily="34" charset="0"/>
                <a:cs typeface="Arial" panose="020B0604020202020204" pitchFamily="34" charset="0"/>
              </a:rPr>
              <a:t>, </a:t>
            </a:r>
            <a:r>
              <a:rPr lang="en-US" sz="2200" dirty="0" err="1">
                <a:solidFill>
                  <a:schemeClr val="tx1">
                    <a:lumMod val="75000"/>
                    <a:lumOff val="25000"/>
                  </a:schemeClr>
                </a:solidFill>
                <a:latin typeface="Arial" panose="020B0604020202020204" pitchFamily="34" charset="0"/>
                <a:cs typeface="Arial" panose="020B0604020202020204" pitchFamily="34" charset="0"/>
              </a:rPr>
              <a:t>Pratigya</a:t>
            </a:r>
            <a:r>
              <a:rPr lang="en-US" sz="2200" dirty="0">
                <a:solidFill>
                  <a:schemeClr val="tx1">
                    <a:lumMod val="75000"/>
                    <a:lumOff val="25000"/>
                  </a:schemeClr>
                </a:solidFill>
                <a:latin typeface="Arial" panose="020B0604020202020204" pitchFamily="34" charset="0"/>
                <a:cs typeface="Arial" panose="020B0604020202020204" pitchFamily="34" charset="0"/>
              </a:rPr>
              <a:t> </a:t>
            </a:r>
            <a:r>
              <a:rPr lang="en-US" sz="2200" dirty="0" smtClean="0">
                <a:solidFill>
                  <a:schemeClr val="tx1">
                    <a:lumMod val="75000"/>
                    <a:lumOff val="25000"/>
                  </a:schemeClr>
                </a:solidFill>
                <a:latin typeface="Arial" panose="020B0604020202020204" pitchFamily="34" charset="0"/>
                <a:cs typeface="Arial" panose="020B0604020202020204" pitchFamily="34" charset="0"/>
              </a:rPr>
              <a:t>Polissar</a:t>
            </a:r>
            <a:r>
              <a:rPr lang="en-US" sz="2200" baseline="30000" dirty="0" smtClean="0">
                <a:solidFill>
                  <a:schemeClr val="tx1">
                    <a:lumMod val="75000"/>
                    <a:lumOff val="25000"/>
                  </a:schemeClr>
                </a:solidFill>
                <a:latin typeface="Arial" panose="020B0604020202020204" pitchFamily="34" charset="0"/>
                <a:cs typeface="Arial" panose="020B0604020202020204" pitchFamily="34" charset="0"/>
              </a:rPr>
              <a:t>3</a:t>
            </a:r>
            <a:r>
              <a:rPr lang="en-US" sz="2200" dirty="0" smtClean="0">
                <a:solidFill>
                  <a:schemeClr val="tx1">
                    <a:lumMod val="75000"/>
                    <a:lumOff val="25000"/>
                  </a:schemeClr>
                </a:solidFill>
                <a:latin typeface="Arial" panose="020B0604020202020204" pitchFamily="34" charset="0"/>
                <a:cs typeface="Arial" panose="020B0604020202020204" pitchFamily="34" charset="0"/>
              </a:rPr>
              <a:t>, </a:t>
            </a:r>
            <a:r>
              <a:rPr lang="en-US" sz="2200" dirty="0" smtClean="0">
                <a:solidFill>
                  <a:schemeClr val="tx1">
                    <a:lumMod val="75000"/>
                    <a:lumOff val="25000"/>
                  </a:schemeClr>
                </a:solidFill>
                <a:latin typeface="Arial" panose="020B0604020202020204" pitchFamily="34" charset="0"/>
                <a:cs typeface="Arial" panose="020B0604020202020204" pitchFamily="34" charset="0"/>
              </a:rPr>
              <a:t>Katie </a:t>
            </a:r>
            <a:r>
              <a:rPr lang="en-US" sz="2200" dirty="0" smtClean="0">
                <a:solidFill>
                  <a:schemeClr val="tx1">
                    <a:lumMod val="75000"/>
                    <a:lumOff val="25000"/>
                  </a:schemeClr>
                </a:solidFill>
                <a:latin typeface="Arial" panose="020B0604020202020204" pitchFamily="34" charset="0"/>
                <a:cs typeface="Arial" panose="020B0604020202020204" pitchFamily="34" charset="0"/>
              </a:rPr>
              <a:t>Snell</a:t>
            </a:r>
            <a:r>
              <a:rPr lang="en-US" sz="2200" baseline="30000" dirty="0" smtClean="0">
                <a:solidFill>
                  <a:schemeClr val="tx1">
                    <a:lumMod val="75000"/>
                    <a:lumOff val="25000"/>
                  </a:schemeClr>
                </a:solidFill>
                <a:latin typeface="Arial" panose="020B0604020202020204" pitchFamily="34" charset="0"/>
                <a:cs typeface="Arial" panose="020B0604020202020204" pitchFamily="34" charset="0"/>
              </a:rPr>
              <a:t>4</a:t>
            </a:r>
            <a:r>
              <a:rPr lang="en-US" sz="2200" dirty="0" smtClean="0">
                <a:solidFill>
                  <a:schemeClr val="tx1">
                    <a:lumMod val="75000"/>
                    <a:lumOff val="25000"/>
                  </a:schemeClr>
                </a:solidFill>
                <a:latin typeface="Arial" panose="020B0604020202020204" pitchFamily="34" charset="0"/>
                <a:cs typeface="Arial" panose="020B0604020202020204" pitchFamily="34" charset="0"/>
              </a:rPr>
              <a:t>, </a:t>
            </a:r>
            <a:endParaRPr lang="en-US" sz="22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200" dirty="0" smtClean="0">
                <a:solidFill>
                  <a:schemeClr val="tx1">
                    <a:lumMod val="75000"/>
                    <a:lumOff val="25000"/>
                  </a:schemeClr>
                </a:solidFill>
                <a:latin typeface="Arial" panose="020B0604020202020204" pitchFamily="34" charset="0"/>
                <a:cs typeface="Arial" panose="020B0604020202020204" pitchFamily="34" charset="0"/>
              </a:rPr>
              <a:t>Kevin </a:t>
            </a:r>
            <a:r>
              <a:rPr lang="en-US" sz="2200" dirty="0" smtClean="0">
                <a:solidFill>
                  <a:schemeClr val="tx1">
                    <a:lumMod val="75000"/>
                    <a:lumOff val="25000"/>
                  </a:schemeClr>
                </a:solidFill>
                <a:latin typeface="Arial" panose="020B0604020202020204" pitchFamily="34" charset="0"/>
                <a:cs typeface="Arial" panose="020B0604020202020204" pitchFamily="34" charset="0"/>
              </a:rPr>
              <a:t>Uno</a:t>
            </a:r>
            <a:r>
              <a:rPr lang="en-US" sz="2200" baseline="30000" dirty="0" smtClean="0">
                <a:solidFill>
                  <a:schemeClr val="tx1">
                    <a:lumMod val="75000"/>
                    <a:lumOff val="25000"/>
                  </a:schemeClr>
                </a:solidFill>
                <a:latin typeface="Arial" panose="020B0604020202020204" pitchFamily="34" charset="0"/>
                <a:cs typeface="Arial" panose="020B0604020202020204" pitchFamily="34" charset="0"/>
              </a:rPr>
              <a:t>3</a:t>
            </a:r>
            <a:r>
              <a:rPr lang="en-US" sz="2200" dirty="0" smtClean="0">
                <a:solidFill>
                  <a:schemeClr val="tx1">
                    <a:lumMod val="75000"/>
                    <a:lumOff val="25000"/>
                  </a:schemeClr>
                </a:solidFill>
                <a:latin typeface="Arial" panose="020B0604020202020204" pitchFamily="34" charset="0"/>
                <a:cs typeface="Arial" panose="020B0604020202020204" pitchFamily="34" charset="0"/>
              </a:rPr>
              <a:t>, </a:t>
            </a:r>
            <a:r>
              <a:rPr lang="en-US" sz="2200" dirty="0">
                <a:solidFill>
                  <a:schemeClr val="tx1">
                    <a:lumMod val="75000"/>
                    <a:lumOff val="25000"/>
                  </a:schemeClr>
                </a:solidFill>
                <a:latin typeface="Arial" panose="020B0604020202020204" pitchFamily="34" charset="0"/>
                <a:cs typeface="Arial" panose="020B0604020202020204" pitchFamily="34" charset="0"/>
              </a:rPr>
              <a:t>Robert A. </a:t>
            </a:r>
            <a:r>
              <a:rPr lang="en-US" sz="2200" dirty="0" smtClean="0">
                <a:solidFill>
                  <a:schemeClr val="tx1">
                    <a:lumMod val="75000"/>
                    <a:lumOff val="25000"/>
                  </a:schemeClr>
                </a:solidFill>
                <a:latin typeface="Arial" panose="020B0604020202020204" pitchFamily="34" charset="0"/>
                <a:cs typeface="Arial" panose="020B0604020202020204" pitchFamily="34" charset="0"/>
              </a:rPr>
              <a:t>Martin</a:t>
            </a:r>
            <a:r>
              <a:rPr lang="en-US" sz="2200" baseline="30000" dirty="0" smtClean="0">
                <a:solidFill>
                  <a:schemeClr val="tx1">
                    <a:lumMod val="75000"/>
                    <a:lumOff val="25000"/>
                  </a:schemeClr>
                </a:solidFill>
                <a:latin typeface="Arial" panose="020B0604020202020204" pitchFamily="34" charset="0"/>
                <a:cs typeface="Arial" panose="020B0604020202020204" pitchFamily="34" charset="0"/>
              </a:rPr>
              <a:t>5</a:t>
            </a:r>
            <a:endParaRPr lang="en-US" sz="2200" baseline="300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6" name="Straight Connector 5"/>
          <p:cNvCxnSpPr/>
          <p:nvPr/>
        </p:nvCxnSpPr>
        <p:spPr>
          <a:xfrm>
            <a:off x="609600" y="3962400"/>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5715000"/>
            <a:ext cx="8382000" cy="584775"/>
          </a:xfrm>
          <a:prstGeom prst="rect">
            <a:avLst/>
          </a:prstGeom>
          <a:noFill/>
        </p:spPr>
        <p:txBody>
          <a:bodyPr wrap="square" rtlCol="0">
            <a:spAutoFit/>
          </a:bodyPr>
          <a:lstStyle/>
          <a:p>
            <a:pPr algn="ctr"/>
            <a:r>
              <a:rPr lang="en-US" sz="1600" baseline="30000" dirty="0" smtClean="0">
                <a:solidFill>
                  <a:schemeClr val="tx1">
                    <a:lumMod val="50000"/>
                    <a:lumOff val="50000"/>
                  </a:schemeClr>
                </a:solidFill>
              </a:rPr>
              <a:t>1</a:t>
            </a:r>
            <a:r>
              <a:rPr lang="en-US" sz="1600" dirty="0" smtClean="0">
                <a:solidFill>
                  <a:schemeClr val="tx1">
                    <a:lumMod val="50000"/>
                    <a:lumOff val="50000"/>
                  </a:schemeClr>
                </a:solidFill>
              </a:rPr>
              <a:t>Univ of Puget Sound, </a:t>
            </a:r>
            <a:r>
              <a:rPr lang="en-US" sz="1600" baseline="30000" dirty="0" smtClean="0">
                <a:solidFill>
                  <a:schemeClr val="tx1">
                    <a:lumMod val="50000"/>
                    <a:lumOff val="50000"/>
                  </a:schemeClr>
                </a:solidFill>
              </a:rPr>
              <a:t>2</a:t>
            </a:r>
            <a:r>
              <a:rPr lang="en-US" sz="1600" dirty="0" smtClean="0">
                <a:solidFill>
                  <a:schemeClr val="tx1">
                    <a:lumMod val="50000"/>
                    <a:lumOff val="50000"/>
                  </a:schemeClr>
                </a:solidFill>
              </a:rPr>
              <a:t>Univ of Minnesota, </a:t>
            </a:r>
            <a:r>
              <a:rPr lang="en-US" sz="1600" baseline="30000" dirty="0" smtClean="0">
                <a:solidFill>
                  <a:schemeClr val="tx1">
                    <a:lumMod val="50000"/>
                    <a:lumOff val="50000"/>
                  </a:schemeClr>
                </a:solidFill>
              </a:rPr>
              <a:t>3</a:t>
            </a:r>
            <a:r>
              <a:rPr lang="en-US" sz="1600" dirty="0" smtClean="0">
                <a:solidFill>
                  <a:schemeClr val="tx1">
                    <a:lumMod val="50000"/>
                    <a:lumOff val="50000"/>
                  </a:schemeClr>
                </a:solidFill>
              </a:rPr>
              <a:t>Lamont-Doherty Earth Observatory,  </a:t>
            </a:r>
          </a:p>
          <a:p>
            <a:pPr algn="ctr"/>
            <a:r>
              <a:rPr lang="en-US" sz="1600" baseline="30000" dirty="0" smtClean="0">
                <a:solidFill>
                  <a:schemeClr val="tx1">
                    <a:lumMod val="50000"/>
                    <a:lumOff val="50000"/>
                  </a:schemeClr>
                </a:solidFill>
              </a:rPr>
              <a:t>4</a:t>
            </a:r>
            <a:r>
              <a:rPr lang="en-US" sz="1600" dirty="0" smtClean="0">
                <a:solidFill>
                  <a:schemeClr val="tx1">
                    <a:lumMod val="50000"/>
                    <a:lumOff val="50000"/>
                  </a:schemeClr>
                </a:solidFill>
              </a:rPr>
              <a:t>California Institute of Technology, </a:t>
            </a:r>
            <a:r>
              <a:rPr lang="en-US" sz="1600" baseline="30000" dirty="0" smtClean="0">
                <a:solidFill>
                  <a:schemeClr val="tx1">
                    <a:lumMod val="50000"/>
                    <a:lumOff val="50000"/>
                  </a:schemeClr>
                </a:solidFill>
              </a:rPr>
              <a:t>5</a:t>
            </a:r>
            <a:r>
              <a:rPr lang="en-US" sz="1600" dirty="0" smtClean="0">
                <a:solidFill>
                  <a:schemeClr val="tx1">
                    <a:lumMod val="50000"/>
                    <a:lumOff val="50000"/>
                  </a:schemeClr>
                </a:solidFill>
              </a:rPr>
              <a:t>Murray State University </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2470279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b="1" dirty="0" smtClean="0">
                <a:solidFill>
                  <a:schemeClr val="accent3">
                    <a:lumMod val="75000"/>
                  </a:schemeClr>
                </a:solidFill>
              </a:rPr>
              <a:t>Elemental Data</a:t>
            </a:r>
            <a:endParaRPr lang="en-US" sz="4000" b="1" dirty="0">
              <a:solidFill>
                <a:schemeClr val="accent3">
                  <a:lumMod val="75000"/>
                </a:schemeClr>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46022"/>
          <a:stretch/>
        </p:blipFill>
        <p:spPr>
          <a:xfrm>
            <a:off x="1752600" y="1600200"/>
            <a:ext cx="2068286" cy="4876800"/>
          </a:xfr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0000" b="17665"/>
          <a:stretch/>
        </p:blipFill>
        <p:spPr>
          <a:xfrm>
            <a:off x="0" y="2209800"/>
            <a:ext cx="1817918" cy="3810001"/>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764520656"/>
              </p:ext>
            </p:extLst>
          </p:nvPr>
        </p:nvGraphicFramePr>
        <p:xfrm>
          <a:off x="3657600" y="1463040"/>
          <a:ext cx="25146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6599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b="1" dirty="0" smtClean="0">
                <a:solidFill>
                  <a:schemeClr val="accent3">
                    <a:lumMod val="75000"/>
                  </a:schemeClr>
                </a:solidFill>
              </a:rPr>
              <a:t>Elemental Data</a:t>
            </a:r>
            <a:endParaRPr lang="en-US" sz="4000" b="1" dirty="0">
              <a:solidFill>
                <a:schemeClr val="accent3">
                  <a:lumMod val="75000"/>
                </a:schemeClr>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46022"/>
          <a:stretch/>
        </p:blipFill>
        <p:spPr>
          <a:xfrm>
            <a:off x="1752600" y="1600200"/>
            <a:ext cx="2068286" cy="4876800"/>
          </a:xfr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0000" b="17665"/>
          <a:stretch/>
        </p:blipFill>
        <p:spPr>
          <a:xfrm>
            <a:off x="0" y="2209800"/>
            <a:ext cx="1817918" cy="3810001"/>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2031283402"/>
              </p:ext>
            </p:extLst>
          </p:nvPr>
        </p:nvGraphicFramePr>
        <p:xfrm>
          <a:off x="3657600" y="1463040"/>
          <a:ext cx="2514600" cy="510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413317089"/>
              </p:ext>
            </p:extLst>
          </p:nvPr>
        </p:nvGraphicFramePr>
        <p:xfrm>
          <a:off x="6035040" y="1463040"/>
          <a:ext cx="2507040" cy="5257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2383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Magnetic Data</a:t>
            </a:r>
            <a:endParaRPr lang="en-US" b="1" dirty="0">
              <a:solidFill>
                <a:schemeClr val="accent3">
                  <a:lumMod val="75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1826671962"/>
              </p:ext>
            </p:extLst>
          </p:nvPr>
        </p:nvGraphicFramePr>
        <p:xfrm>
          <a:off x="3657600" y="1463040"/>
          <a:ext cx="2430453" cy="534352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2057400" y="1804989"/>
            <a:ext cx="1531947" cy="46101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0000" t="14820" b="21426"/>
          <a:stretch/>
        </p:blipFill>
        <p:spPr>
          <a:xfrm>
            <a:off x="76200" y="2057400"/>
            <a:ext cx="1981200" cy="3800979"/>
          </a:xfrm>
          <a:prstGeom prst="rect">
            <a:avLst/>
          </a:prstGeom>
        </p:spPr>
      </p:pic>
      <p:sp>
        <p:nvSpPr>
          <p:cNvPr id="4" name="TextBox 3"/>
          <p:cNvSpPr txBox="1"/>
          <p:nvPr/>
        </p:nvSpPr>
        <p:spPr>
          <a:xfrm>
            <a:off x="3276600" y="1676400"/>
            <a:ext cx="2057400" cy="307777"/>
          </a:xfrm>
          <a:prstGeom prst="rect">
            <a:avLst/>
          </a:prstGeom>
          <a:solidFill>
            <a:schemeClr val="bg1"/>
          </a:solidFill>
        </p:spPr>
        <p:txBody>
          <a:bodyPr wrap="square" rtlCol="0">
            <a:spAutoFit/>
          </a:bodyPr>
          <a:lstStyle/>
          <a:p>
            <a:r>
              <a:rPr lang="en-US" sz="1400" dirty="0" smtClean="0"/>
              <a:t>←Huckleberry Ash</a:t>
            </a:r>
            <a:endParaRPr lang="en-US" sz="1400" dirty="0"/>
          </a:p>
        </p:txBody>
      </p:sp>
    </p:spTree>
    <p:extLst>
      <p:ext uri="{BB962C8B-B14F-4D97-AF65-F5344CB8AC3E}">
        <p14:creationId xmlns:p14="http://schemas.microsoft.com/office/powerpoint/2010/main" val="3885410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Magnetic Data</a:t>
            </a:r>
            <a:endParaRPr lang="en-US" b="1" dirty="0">
              <a:solidFill>
                <a:schemeClr val="accent3">
                  <a:lumMod val="75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689522616"/>
              </p:ext>
            </p:extLst>
          </p:nvPr>
        </p:nvGraphicFramePr>
        <p:xfrm>
          <a:off x="3657600" y="1463040"/>
          <a:ext cx="2430453" cy="534352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2057400" y="1804989"/>
            <a:ext cx="1531947" cy="46101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0000" t="14820" b="21426"/>
          <a:stretch/>
        </p:blipFill>
        <p:spPr>
          <a:xfrm>
            <a:off x="76200" y="2057400"/>
            <a:ext cx="1981200" cy="3800979"/>
          </a:xfrm>
          <a:prstGeom prst="rect">
            <a:avLst/>
          </a:prstGeom>
        </p:spPr>
      </p:pic>
      <p:graphicFrame>
        <p:nvGraphicFramePr>
          <p:cNvPr id="17" name="Chart 16"/>
          <p:cNvGraphicFramePr>
            <a:graphicFrameLocks/>
          </p:cNvGraphicFramePr>
          <p:nvPr>
            <p:extLst>
              <p:ext uri="{D42A27DB-BD31-4B8C-83A1-F6EECF244321}">
                <p14:modId xmlns:p14="http://schemas.microsoft.com/office/powerpoint/2010/main" val="3946175811"/>
              </p:ext>
            </p:extLst>
          </p:nvPr>
        </p:nvGraphicFramePr>
        <p:xfrm>
          <a:off x="6035040" y="1463040"/>
          <a:ext cx="2971800" cy="541020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3276600" y="1676400"/>
            <a:ext cx="2057400" cy="307777"/>
          </a:xfrm>
          <a:prstGeom prst="rect">
            <a:avLst/>
          </a:prstGeom>
          <a:solidFill>
            <a:schemeClr val="bg1"/>
          </a:solidFill>
        </p:spPr>
        <p:txBody>
          <a:bodyPr wrap="square" rtlCol="0">
            <a:spAutoFit/>
          </a:bodyPr>
          <a:lstStyle/>
          <a:p>
            <a:r>
              <a:rPr lang="en-US" sz="1400" dirty="0" smtClean="0"/>
              <a:t>←Huckleberry Ash</a:t>
            </a:r>
            <a:endParaRPr lang="en-US" sz="1400" dirty="0"/>
          </a:p>
        </p:txBody>
      </p:sp>
    </p:spTree>
    <p:extLst>
      <p:ext uri="{BB962C8B-B14F-4D97-AF65-F5344CB8AC3E}">
        <p14:creationId xmlns:p14="http://schemas.microsoft.com/office/powerpoint/2010/main" val="3686890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MAP estimates</a:t>
            </a:r>
            <a:endParaRPr lang="en-US" b="1" dirty="0">
              <a:solidFill>
                <a:schemeClr val="accent2">
                  <a:lumMod val="7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399" y="1676400"/>
            <a:ext cx="4463687" cy="4495800"/>
          </a:xfrm>
        </p:spPr>
      </p:pic>
      <p:pic>
        <p:nvPicPr>
          <p:cNvPr id="5" name="Picture 4"/>
          <p:cNvPicPr>
            <a:picLocks noChangeAspect="1"/>
          </p:cNvPicPr>
          <p:nvPr/>
        </p:nvPicPr>
        <p:blipFill>
          <a:blip r:embed="rId4"/>
          <a:stretch>
            <a:fillRect/>
          </a:stretch>
        </p:blipFill>
        <p:spPr>
          <a:xfrm>
            <a:off x="4316008" y="1951086"/>
            <a:ext cx="4599392" cy="4027158"/>
          </a:xfrm>
          <a:prstGeom prst="rect">
            <a:avLst/>
          </a:prstGeom>
        </p:spPr>
      </p:pic>
    </p:spTree>
    <p:extLst>
      <p:ext uri="{BB962C8B-B14F-4D97-AF65-F5344CB8AC3E}">
        <p14:creationId xmlns:p14="http://schemas.microsoft.com/office/powerpoint/2010/main" val="2467264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lumMod val="75000"/>
                  </a:schemeClr>
                </a:solidFill>
              </a:rPr>
              <a:t>Further Work</a:t>
            </a:r>
            <a:endParaRPr lang="en-US"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marL="0" indent="0">
              <a:spcBef>
                <a:spcPts val="0"/>
              </a:spcBef>
              <a:spcAft>
                <a:spcPts val="1200"/>
              </a:spcAft>
              <a:buNone/>
            </a:pPr>
            <a:r>
              <a:rPr lang="en-US" sz="3200" b="1" dirty="0" smtClean="0"/>
              <a:t>Meade Basin:</a:t>
            </a:r>
          </a:p>
          <a:p>
            <a:pPr lvl="1">
              <a:spcBef>
                <a:spcPts val="0"/>
              </a:spcBef>
              <a:spcAft>
                <a:spcPts val="1200"/>
              </a:spcAft>
            </a:pPr>
            <a:r>
              <a:rPr lang="en-US" sz="2800" dirty="0" err="1" smtClean="0"/>
              <a:t>Paleosol</a:t>
            </a:r>
            <a:r>
              <a:rPr lang="en-US" sz="2800" dirty="0" smtClean="0"/>
              <a:t> description/characterization</a:t>
            </a:r>
          </a:p>
          <a:p>
            <a:pPr lvl="1">
              <a:spcBef>
                <a:spcPts val="0"/>
              </a:spcBef>
              <a:spcAft>
                <a:spcPts val="1200"/>
              </a:spcAft>
            </a:pPr>
            <a:r>
              <a:rPr lang="en-US" sz="2800" dirty="0" smtClean="0"/>
              <a:t>Clay mineralogy</a:t>
            </a:r>
          </a:p>
          <a:p>
            <a:pPr lvl="1">
              <a:spcBef>
                <a:spcPts val="0"/>
              </a:spcBef>
              <a:spcAft>
                <a:spcPts val="1200"/>
              </a:spcAft>
            </a:pPr>
            <a:r>
              <a:rPr lang="en-US" sz="2800" dirty="0" smtClean="0"/>
              <a:t>Climate modelling (informed by MAP est.)</a:t>
            </a:r>
          </a:p>
          <a:p>
            <a:pPr marL="0" indent="0">
              <a:spcBef>
                <a:spcPts val="1200"/>
              </a:spcBef>
              <a:spcAft>
                <a:spcPts val="1200"/>
              </a:spcAft>
              <a:buNone/>
            </a:pPr>
            <a:r>
              <a:rPr lang="en-US" sz="3200" b="1" dirty="0" smtClean="0"/>
              <a:t>Elsewhere:</a:t>
            </a:r>
          </a:p>
          <a:p>
            <a:pPr lvl="1">
              <a:spcBef>
                <a:spcPts val="0"/>
              </a:spcBef>
              <a:spcAft>
                <a:spcPts val="1200"/>
              </a:spcAft>
            </a:pPr>
            <a:r>
              <a:rPr lang="en-US" sz="2800" dirty="0"/>
              <a:t>Magnetic proxy development for non-</a:t>
            </a:r>
            <a:r>
              <a:rPr lang="en-US" sz="2800" dirty="0" err="1"/>
              <a:t>loessic</a:t>
            </a:r>
            <a:r>
              <a:rPr lang="en-US" sz="2800" dirty="0"/>
              <a:t> soils</a:t>
            </a:r>
          </a:p>
        </p:txBody>
      </p:sp>
    </p:spTree>
    <p:extLst>
      <p:ext uri="{BB962C8B-B14F-4D97-AF65-F5344CB8AC3E}">
        <p14:creationId xmlns:p14="http://schemas.microsoft.com/office/powerpoint/2010/main" val="2199752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50000"/>
                    <a:lumOff val="50000"/>
                  </a:schemeClr>
                </a:solidFill>
              </a:rPr>
              <a:t>Acknowledgements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2328" y="1949526"/>
            <a:ext cx="2450593" cy="2286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004" y="5257800"/>
            <a:ext cx="2523196" cy="82489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5476" y="1949526"/>
            <a:ext cx="2272861" cy="2286000"/>
          </a:xfrm>
          <a:prstGeom prst="rect">
            <a:avLst/>
          </a:prstGeom>
        </p:spPr>
      </p:pic>
      <p:sp>
        <p:nvSpPr>
          <p:cNvPr id="7" name="TextBox 6"/>
          <p:cNvSpPr txBox="1"/>
          <p:nvPr/>
        </p:nvSpPr>
        <p:spPr>
          <a:xfrm>
            <a:off x="3426808" y="4235526"/>
            <a:ext cx="2330196" cy="369332"/>
          </a:xfrm>
          <a:prstGeom prst="rect">
            <a:avLst/>
          </a:prstGeom>
          <a:noFill/>
        </p:spPr>
        <p:txBody>
          <a:bodyPr wrap="square" rtlCol="0">
            <a:spAutoFit/>
          </a:bodyPr>
          <a:lstStyle/>
          <a:p>
            <a:r>
              <a:rPr lang="en-US" dirty="0" smtClean="0"/>
              <a:t>ELT grant #:1338262</a:t>
            </a:r>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4420192"/>
            <a:ext cx="2721033" cy="212240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3460" y="2235200"/>
            <a:ext cx="1918511" cy="1803400"/>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r="6330"/>
          <a:stretch/>
        </p:blipFill>
        <p:spPr>
          <a:xfrm>
            <a:off x="396142" y="4866747"/>
            <a:ext cx="2423258" cy="1425124"/>
          </a:xfrm>
          <a:prstGeom prst="rect">
            <a:avLst/>
          </a:prstGeom>
        </p:spPr>
      </p:pic>
    </p:spTree>
    <p:extLst>
      <p:ext uri="{BB962C8B-B14F-4D97-AF65-F5344CB8AC3E}">
        <p14:creationId xmlns:p14="http://schemas.microsoft.com/office/powerpoint/2010/main" val="3017306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50000"/>
                    <a:lumOff val="50000"/>
                  </a:schemeClr>
                </a:solidFill>
              </a:rPr>
              <a:t>References</a:t>
            </a:r>
            <a:endParaRPr lang="en-US" b="1" dirty="0">
              <a:solidFill>
                <a:schemeClr val="tx1">
                  <a:lumMod val="50000"/>
                  <a:lumOff val="50000"/>
                </a:schemeClr>
              </a:solidFill>
            </a:endParaRPr>
          </a:p>
        </p:txBody>
      </p:sp>
      <p:sp>
        <p:nvSpPr>
          <p:cNvPr id="7" name="Content Placeholder 6"/>
          <p:cNvSpPr>
            <a:spLocks noGrp="1"/>
          </p:cNvSpPr>
          <p:nvPr>
            <p:ph idx="1"/>
          </p:nvPr>
        </p:nvSpPr>
        <p:spPr>
          <a:xfrm>
            <a:off x="457200" y="1600200"/>
            <a:ext cx="8229600" cy="5029200"/>
          </a:xfrm>
        </p:spPr>
        <p:txBody>
          <a:bodyPr>
            <a:normAutofit fontScale="92500" lnSpcReduction="10000"/>
          </a:bodyPr>
          <a:lstStyle/>
          <a:p>
            <a:pPr fontAlgn="base"/>
            <a:r>
              <a:rPr lang="en-US" sz="1800" dirty="0" err="1"/>
              <a:t>Geiss</a:t>
            </a:r>
            <a:r>
              <a:rPr lang="en-US" sz="1800" dirty="0"/>
              <a:t> C.E., </a:t>
            </a:r>
            <a:r>
              <a:rPr lang="en-US" sz="1800" dirty="0" err="1"/>
              <a:t>Egli</a:t>
            </a:r>
            <a:r>
              <a:rPr lang="en-US" sz="1800" dirty="0"/>
              <a:t> R., &amp; </a:t>
            </a:r>
            <a:r>
              <a:rPr lang="en-US" sz="1800" dirty="0" err="1"/>
              <a:t>Zanner</a:t>
            </a:r>
            <a:r>
              <a:rPr lang="en-US" sz="1800" dirty="0"/>
              <a:t> W, 2008, Direct estimates of </a:t>
            </a:r>
            <a:r>
              <a:rPr lang="en-US" sz="1800" dirty="0" err="1"/>
              <a:t>pedogenic</a:t>
            </a:r>
            <a:r>
              <a:rPr lang="en-US" sz="1800" dirty="0"/>
              <a:t> magnetite as a tool to reconstruct past climates from buried soils, </a:t>
            </a:r>
            <a:r>
              <a:rPr lang="en-US" sz="1800" i="1" dirty="0"/>
              <a:t>Journal of Geophysical Research</a:t>
            </a:r>
            <a:r>
              <a:rPr lang="en-US" sz="1800" dirty="0"/>
              <a:t>, v. 113, no. B1102. </a:t>
            </a:r>
            <a:r>
              <a:rPr lang="en-US" sz="1800" dirty="0" err="1"/>
              <a:t>doi</a:t>
            </a:r>
            <a:r>
              <a:rPr lang="en-US" sz="1800" dirty="0"/>
              <a:t>: 10.1029/2008JB005669</a:t>
            </a:r>
          </a:p>
          <a:p>
            <a:pPr fontAlgn="base"/>
            <a:r>
              <a:rPr lang="en-US" sz="1800" dirty="0" err="1" smtClean="0"/>
              <a:t>Nordt</a:t>
            </a:r>
            <a:r>
              <a:rPr lang="en-US" sz="1800" dirty="0" smtClean="0"/>
              <a:t> </a:t>
            </a:r>
            <a:r>
              <a:rPr lang="en-US" sz="1800" dirty="0"/>
              <a:t>L. C</a:t>
            </a:r>
            <a:r>
              <a:rPr lang="en-US" sz="1800" dirty="0" smtClean="0"/>
              <a:t>. </a:t>
            </a:r>
            <a:r>
              <a:rPr lang="en-US" sz="1800" dirty="0"/>
              <a:t>&amp; </a:t>
            </a:r>
            <a:r>
              <a:rPr lang="en-US" sz="1800" dirty="0" err="1" smtClean="0"/>
              <a:t>Driese</a:t>
            </a:r>
            <a:r>
              <a:rPr lang="en-US" sz="1800" dirty="0" smtClean="0"/>
              <a:t> </a:t>
            </a:r>
            <a:r>
              <a:rPr lang="en-US" sz="1800" dirty="0"/>
              <a:t>S. D</a:t>
            </a:r>
            <a:r>
              <a:rPr lang="en-US" sz="1800" dirty="0" smtClean="0"/>
              <a:t>., 2010, </a:t>
            </a:r>
            <a:r>
              <a:rPr lang="en-US" sz="1800" dirty="0"/>
              <a:t>New weathering index improves </a:t>
            </a:r>
            <a:r>
              <a:rPr lang="en-US" sz="1800" dirty="0" err="1"/>
              <a:t>paleorainfall</a:t>
            </a:r>
            <a:r>
              <a:rPr lang="en-US" sz="1800" dirty="0"/>
              <a:t> estimates from </a:t>
            </a:r>
            <a:r>
              <a:rPr lang="en-US" sz="1800" dirty="0" err="1" smtClean="0"/>
              <a:t>vertisols</a:t>
            </a:r>
            <a:r>
              <a:rPr lang="en-US" sz="1800" dirty="0" smtClean="0"/>
              <a:t>: </a:t>
            </a:r>
            <a:r>
              <a:rPr lang="en-US" sz="1800" i="1" dirty="0"/>
              <a:t>Geology</a:t>
            </a:r>
            <a:r>
              <a:rPr lang="en-US" sz="1800" dirty="0"/>
              <a:t>, </a:t>
            </a:r>
            <a:r>
              <a:rPr lang="en-US" sz="1800" dirty="0" smtClean="0"/>
              <a:t>v. 38, no. 5, p. 407–410</a:t>
            </a:r>
            <a:r>
              <a:rPr lang="en-US" sz="1800" dirty="0"/>
              <a:t>. </a:t>
            </a:r>
            <a:r>
              <a:rPr lang="en-US" sz="1800" dirty="0" smtClean="0"/>
              <a:t>doi:10.1130/G30689.1</a:t>
            </a:r>
          </a:p>
          <a:p>
            <a:r>
              <a:rPr lang="en-US" sz="1800" dirty="0" smtClean="0"/>
              <a:t>Maynard </a:t>
            </a:r>
            <a:r>
              <a:rPr lang="en-US" sz="1800" dirty="0"/>
              <a:t>J. B</a:t>
            </a:r>
            <a:r>
              <a:rPr lang="en-US" sz="1800" dirty="0" smtClean="0"/>
              <a:t>., 1992, </a:t>
            </a:r>
            <a:r>
              <a:rPr lang="en-US" sz="1800" dirty="0"/>
              <a:t>Chemistry of modern soils as a guide to interpreting P</a:t>
            </a:r>
            <a:r>
              <a:rPr lang="en-US" sz="1800" dirty="0" smtClean="0"/>
              <a:t>recambrian paleosols, </a:t>
            </a:r>
            <a:r>
              <a:rPr lang="en-US" sz="1800" i="1" dirty="0"/>
              <a:t>Journal Of Geology</a:t>
            </a:r>
            <a:r>
              <a:rPr lang="en-US" sz="1800" dirty="0"/>
              <a:t>, </a:t>
            </a:r>
            <a:r>
              <a:rPr lang="en-US" sz="1800" dirty="0" smtClean="0"/>
              <a:t>v. 100, no. 3, p. 279-289. </a:t>
            </a:r>
          </a:p>
          <a:p>
            <a:r>
              <a:rPr lang="en-US" sz="1800" dirty="0"/>
              <a:t>Sheldon N. D., </a:t>
            </a:r>
            <a:r>
              <a:rPr lang="en-US" sz="1800" dirty="0" err="1"/>
              <a:t>Retallack</a:t>
            </a:r>
            <a:r>
              <a:rPr lang="en-US" sz="1800" dirty="0"/>
              <a:t> G. J., &amp; Tanaka S., 2002, Geochemical </a:t>
            </a:r>
            <a:r>
              <a:rPr lang="en-US" sz="1800" dirty="0" err="1"/>
              <a:t>climofunctions</a:t>
            </a:r>
            <a:r>
              <a:rPr lang="en-US" sz="1800" dirty="0"/>
              <a:t> from North American soils and application to paleosols across the Eocene-Oligocene boundary in Oregon, </a:t>
            </a:r>
            <a:r>
              <a:rPr lang="en-US" sz="1800" i="1" dirty="0"/>
              <a:t>The Journal of Geology</a:t>
            </a:r>
            <a:r>
              <a:rPr lang="en-US" sz="1800" dirty="0"/>
              <a:t>, v. 110, p. 687-696</a:t>
            </a:r>
            <a:r>
              <a:rPr lang="en-US" sz="1800" dirty="0" smtClean="0"/>
              <a:t>.</a:t>
            </a:r>
          </a:p>
          <a:p>
            <a:r>
              <a:rPr lang="en-US" sz="1800" dirty="0"/>
              <a:t>Fox, D. L., Honey, J. G., Martin, R. A., &amp; </a:t>
            </a:r>
            <a:r>
              <a:rPr lang="en-US" sz="1800" dirty="0" err="1"/>
              <a:t>Peláez-Campomanes</a:t>
            </a:r>
            <a:r>
              <a:rPr lang="en-US" sz="1800" dirty="0"/>
              <a:t>, P. (2012). </a:t>
            </a:r>
            <a:r>
              <a:rPr lang="en-US" sz="1800" dirty="0" err="1"/>
              <a:t>Pedogenic</a:t>
            </a:r>
            <a:r>
              <a:rPr lang="en-US" sz="1800" dirty="0"/>
              <a:t> carbonate stable isotope record of environmental change during the Neogene in the southern Great Plains, southwest </a:t>
            </a:r>
            <a:r>
              <a:rPr lang="en-US" sz="1800" dirty="0" err="1"/>
              <a:t>Kanses</a:t>
            </a:r>
            <a:r>
              <a:rPr lang="en-US" sz="1800" dirty="0"/>
              <a:t>, USA: Carbon isotopes and the evolution of C4-dominated grasslands. </a:t>
            </a:r>
            <a:r>
              <a:rPr lang="en-US" sz="1800" i="1" dirty="0"/>
              <a:t>Geological Society of America Bulletin</a:t>
            </a:r>
            <a:r>
              <a:rPr lang="en-US" sz="1800" dirty="0"/>
              <a:t>, </a:t>
            </a:r>
            <a:r>
              <a:rPr lang="en-US" sz="1800" i="1" dirty="0"/>
              <a:t>124</a:t>
            </a:r>
            <a:r>
              <a:rPr lang="en-US" sz="1800" dirty="0"/>
              <a:t>(3-4), 444-462. </a:t>
            </a:r>
            <a:r>
              <a:rPr lang="en-US" sz="1800" dirty="0" err="1"/>
              <a:t>doi</a:t>
            </a:r>
            <a:r>
              <a:rPr lang="en-US" sz="1800" dirty="0"/>
              <a:t>: 10.1130/B30401.1</a:t>
            </a:r>
          </a:p>
          <a:p>
            <a:r>
              <a:rPr lang="en-US" sz="1800" dirty="0"/>
              <a:t>Fox, D. L., Honey, J. G., Martin, R. A., &amp; </a:t>
            </a:r>
            <a:r>
              <a:rPr lang="en-US" sz="1800" dirty="0" err="1"/>
              <a:t>Peláez-Campomanes</a:t>
            </a:r>
            <a:r>
              <a:rPr lang="en-US" sz="1800" dirty="0"/>
              <a:t>, P. (2012). </a:t>
            </a:r>
            <a:r>
              <a:rPr lang="en-US" sz="1800" dirty="0" err="1"/>
              <a:t>Pedogenic</a:t>
            </a:r>
            <a:r>
              <a:rPr lang="en-US" sz="1800" dirty="0"/>
              <a:t> carbonate stable isotope record of environmental change during the Neogene in the southern Great Plains, southwest </a:t>
            </a:r>
            <a:r>
              <a:rPr lang="en-US" sz="1800" dirty="0" err="1"/>
              <a:t>Kanses</a:t>
            </a:r>
            <a:r>
              <a:rPr lang="en-US" sz="1800" dirty="0"/>
              <a:t>, USA: Oxygen isotopes and the evolution of C4-dominated grasslands. </a:t>
            </a:r>
            <a:r>
              <a:rPr lang="en-US" sz="1800" i="1" dirty="0"/>
              <a:t>Geological Society of America Bulletin</a:t>
            </a:r>
            <a:r>
              <a:rPr lang="en-US" sz="1800" dirty="0"/>
              <a:t>, </a:t>
            </a:r>
            <a:r>
              <a:rPr lang="en-US" sz="1800" i="1" dirty="0"/>
              <a:t>124</a:t>
            </a:r>
            <a:r>
              <a:rPr lang="en-US" sz="1800" dirty="0"/>
              <a:t>(3-4), 431-443. </a:t>
            </a:r>
            <a:r>
              <a:rPr lang="en-US" sz="1800" dirty="0" err="1"/>
              <a:t>doi</a:t>
            </a:r>
            <a:r>
              <a:rPr lang="en-US" sz="1800" dirty="0"/>
              <a:t>: 10.1130/B30402.1</a:t>
            </a:r>
          </a:p>
          <a:p>
            <a:endParaRPr lang="en-US" sz="1800" dirty="0"/>
          </a:p>
        </p:txBody>
      </p:sp>
    </p:spTree>
    <p:extLst>
      <p:ext uri="{BB962C8B-B14F-4D97-AF65-F5344CB8AC3E}">
        <p14:creationId xmlns:p14="http://schemas.microsoft.com/office/powerpoint/2010/main" val="1993961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06859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0" y="1981200"/>
            <a:ext cx="1905000" cy="3810000"/>
          </a:xfrm>
          <a:prstGeom prst="rect">
            <a:avLst/>
          </a:prstGeom>
          <a:solidFill>
            <a:schemeClr val="bg1">
              <a:lumMod val="85000"/>
            </a:schemeClr>
          </a:solidFill>
          <a:ln w="76200" cap="sq">
            <a:solidFill>
              <a:schemeClr val="bg1">
                <a:lumMod val="8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5902213"/>
              </p:ext>
            </p:extLst>
          </p:nvPr>
        </p:nvGraphicFramePr>
        <p:xfrm>
          <a:off x="381000" y="1828800"/>
          <a:ext cx="6172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b="1" dirty="0" smtClean="0">
                <a:solidFill>
                  <a:schemeClr val="accent2">
                    <a:lumMod val="75000"/>
                  </a:schemeClr>
                </a:solidFill>
              </a:rPr>
              <a:t>MAP estimates</a:t>
            </a:r>
            <a:endParaRPr lang="en-US" b="1" dirty="0">
              <a:solidFill>
                <a:schemeClr val="accent2">
                  <a:lumMod val="75000"/>
                </a:schemeClr>
              </a:solidFill>
            </a:endParaRPr>
          </a:p>
        </p:txBody>
      </p:sp>
      <p:sp>
        <p:nvSpPr>
          <p:cNvPr id="3" name="TextBox 2"/>
          <p:cNvSpPr txBox="1"/>
          <p:nvPr/>
        </p:nvSpPr>
        <p:spPr>
          <a:xfrm>
            <a:off x="6553200" y="1447800"/>
            <a:ext cx="2362200" cy="4953000"/>
          </a:xfrm>
          <a:prstGeom prst="rect">
            <a:avLst/>
          </a:prstGeom>
          <a:noFill/>
          <a:ln>
            <a:solidFill>
              <a:schemeClr val="accent3"/>
            </a:solidFill>
          </a:ln>
        </p:spPr>
        <p:txBody>
          <a:bodyPr wrap="square" rtlCol="0">
            <a:noAutofit/>
          </a:bodyPr>
          <a:lstStyle/>
          <a:p>
            <a:pPr marL="285750" indent="-285750">
              <a:buFont typeface="Arial" panose="020B0604020202020204" pitchFamily="34" charset="0"/>
              <a:buChar char="•"/>
            </a:pPr>
            <a:r>
              <a:rPr lang="en-US" dirty="0" smtClean="0"/>
              <a:t>Notes about MAP trends</a:t>
            </a:r>
          </a:p>
        </p:txBody>
      </p:sp>
      <p:cxnSp>
        <p:nvCxnSpPr>
          <p:cNvPr id="7" name="Straight Connector 6"/>
          <p:cNvCxnSpPr/>
          <p:nvPr/>
        </p:nvCxnSpPr>
        <p:spPr>
          <a:xfrm flipV="1">
            <a:off x="3276600" y="1935480"/>
            <a:ext cx="0" cy="38862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095500" y="1521023"/>
            <a:ext cx="2362200" cy="307777"/>
          </a:xfrm>
          <a:prstGeom prst="rect">
            <a:avLst/>
          </a:prstGeom>
          <a:noFill/>
        </p:spPr>
        <p:txBody>
          <a:bodyPr wrap="square" rtlCol="0">
            <a:spAutoFit/>
          </a:bodyPr>
          <a:lstStyle/>
          <a:p>
            <a:pPr algn="ctr"/>
            <a:r>
              <a:rPr lang="en-US" sz="1400" dirty="0" smtClean="0"/>
              <a:t>Modern: 592 ± 147 mm/</a:t>
            </a:r>
            <a:r>
              <a:rPr lang="en-US" sz="1400" dirty="0" err="1" smtClean="0"/>
              <a:t>yr</a:t>
            </a:r>
            <a:endParaRPr lang="en-US" sz="1400" dirty="0"/>
          </a:p>
        </p:txBody>
      </p:sp>
    </p:spTree>
    <p:extLst>
      <p:ext uri="{BB962C8B-B14F-4D97-AF65-F5344CB8AC3E}">
        <p14:creationId xmlns:p14="http://schemas.microsoft.com/office/powerpoint/2010/main" val="3599936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rPr>
              <a:t>Background &amp; Importance</a:t>
            </a:r>
            <a:endParaRPr lang="en-US" b="1" dirty="0">
              <a:solidFill>
                <a:schemeClr val="accent4">
                  <a:lumMod val="75000"/>
                </a:schemeClr>
              </a:solidFill>
            </a:endParaRPr>
          </a:p>
        </p:txBody>
      </p:sp>
      <p:sp>
        <p:nvSpPr>
          <p:cNvPr id="3" name="Content Placeholder 2"/>
          <p:cNvSpPr>
            <a:spLocks noGrp="1"/>
          </p:cNvSpPr>
          <p:nvPr>
            <p:ph idx="1"/>
          </p:nvPr>
        </p:nvSpPr>
        <p:spPr/>
        <p:txBody>
          <a:bodyPr>
            <a:normAutofit/>
          </a:bodyPr>
          <a:lstStyle/>
          <a:p>
            <a:pPr marL="0" indent="0">
              <a:spcBef>
                <a:spcPts val="0"/>
              </a:spcBef>
              <a:spcAft>
                <a:spcPts val="2400"/>
              </a:spcAft>
              <a:buNone/>
            </a:pPr>
            <a:r>
              <a:rPr lang="en-US" sz="3200" dirty="0" smtClean="0"/>
              <a:t>C</a:t>
            </a:r>
            <a:r>
              <a:rPr lang="en-US" sz="3200" baseline="-25000" dirty="0" smtClean="0"/>
              <a:t>4</a:t>
            </a:r>
            <a:r>
              <a:rPr lang="en-US" sz="3200" dirty="0" smtClean="0"/>
              <a:t> grasslands 40% of modern terrestrial environments </a:t>
            </a:r>
          </a:p>
          <a:p>
            <a:pPr marL="0" indent="0">
              <a:spcBef>
                <a:spcPts val="0"/>
              </a:spcBef>
              <a:spcAft>
                <a:spcPts val="2400"/>
              </a:spcAft>
              <a:buNone/>
            </a:pPr>
            <a:r>
              <a:rPr lang="en-US" sz="3200" dirty="0" smtClean="0"/>
              <a:t>Ecosystem evolution</a:t>
            </a:r>
          </a:p>
          <a:p>
            <a:pPr marL="0" indent="0">
              <a:spcBef>
                <a:spcPts val="0"/>
              </a:spcBef>
              <a:spcAft>
                <a:spcPts val="1200"/>
              </a:spcAft>
              <a:buNone/>
            </a:pPr>
            <a:r>
              <a:rPr lang="en-US" sz="3200" dirty="0" smtClean="0"/>
              <a:t>Abiotic influence </a:t>
            </a:r>
            <a:r>
              <a:rPr lang="en-US" sz="3200" dirty="0"/>
              <a:t>→ biotic </a:t>
            </a:r>
            <a:r>
              <a:rPr lang="en-US" sz="3200" dirty="0" smtClean="0"/>
              <a:t>response</a:t>
            </a:r>
          </a:p>
          <a:p>
            <a:pPr lvl="1">
              <a:spcBef>
                <a:spcPts val="0"/>
              </a:spcBef>
              <a:spcAft>
                <a:spcPts val="1200"/>
              </a:spcAft>
            </a:pPr>
            <a:r>
              <a:rPr lang="en-US" sz="2800" dirty="0" smtClean="0"/>
              <a:t>Precipitation</a:t>
            </a:r>
            <a:r>
              <a:rPr lang="en-US" sz="2800" dirty="0"/>
              <a:t>,</a:t>
            </a:r>
            <a:r>
              <a:rPr lang="en-US" sz="2800" dirty="0" smtClean="0"/>
              <a:t> temperature, ash </a:t>
            </a:r>
            <a:r>
              <a:rPr lang="en-US" sz="2800" dirty="0" smtClean="0"/>
              <a:t>falls</a:t>
            </a:r>
          </a:p>
          <a:p>
            <a:pPr lvl="1">
              <a:spcBef>
                <a:spcPts val="0"/>
              </a:spcBef>
              <a:spcAft>
                <a:spcPts val="1200"/>
              </a:spcAft>
            </a:pPr>
            <a:r>
              <a:rPr lang="en-US" sz="2800" dirty="0" smtClean="0"/>
              <a:t>C</a:t>
            </a:r>
            <a:r>
              <a:rPr lang="en-US" sz="2800" baseline="-25000" dirty="0" smtClean="0"/>
              <a:t>3</a:t>
            </a:r>
            <a:r>
              <a:rPr lang="en-US" sz="2800" dirty="0" smtClean="0"/>
              <a:t> </a:t>
            </a:r>
            <a:r>
              <a:rPr lang="en-US" sz="2800" dirty="0" smtClean="0"/>
              <a:t>vs C</a:t>
            </a:r>
            <a:r>
              <a:rPr lang="en-US" sz="2800" baseline="-25000" dirty="0" smtClean="0"/>
              <a:t>4</a:t>
            </a:r>
            <a:r>
              <a:rPr lang="en-US" sz="2800" dirty="0" smtClean="0"/>
              <a:t> </a:t>
            </a:r>
            <a:r>
              <a:rPr lang="en-US" sz="2800" dirty="0" smtClean="0"/>
              <a:t>plants</a:t>
            </a:r>
          </a:p>
          <a:p>
            <a:pPr lvl="1">
              <a:spcBef>
                <a:spcPts val="0"/>
              </a:spcBef>
              <a:spcAft>
                <a:spcPts val="1200"/>
              </a:spcAft>
            </a:pPr>
            <a:r>
              <a:rPr lang="en-US" sz="2800" dirty="0" smtClean="0"/>
              <a:t>Small </a:t>
            </a:r>
            <a:r>
              <a:rPr lang="en-US" sz="2800" dirty="0" smtClean="0"/>
              <a:t>mammal ecology &amp; evolution</a:t>
            </a:r>
          </a:p>
        </p:txBody>
      </p:sp>
    </p:spTree>
    <p:extLst>
      <p:ext uri="{BB962C8B-B14F-4D97-AF65-F5344CB8AC3E}">
        <p14:creationId xmlns:p14="http://schemas.microsoft.com/office/powerpoint/2010/main" val="1120412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MAP estimates</a:t>
            </a:r>
            <a:endParaRPr lang="en-US" b="1" dirty="0">
              <a:solidFill>
                <a:schemeClr val="accent2">
                  <a:lumMod val="7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399" y="1676400"/>
            <a:ext cx="4463687" cy="4495800"/>
          </a:xfrm>
        </p:spPr>
      </p:pic>
      <p:pic>
        <p:nvPicPr>
          <p:cNvPr id="5" name="Picture 4"/>
          <p:cNvPicPr>
            <a:picLocks noChangeAspect="1"/>
          </p:cNvPicPr>
          <p:nvPr/>
        </p:nvPicPr>
        <p:blipFill>
          <a:blip r:embed="rId4"/>
          <a:stretch>
            <a:fillRect/>
          </a:stretch>
        </p:blipFill>
        <p:spPr>
          <a:xfrm>
            <a:off x="4316008" y="1951086"/>
            <a:ext cx="4599392" cy="4027158"/>
          </a:xfrm>
          <a:prstGeom prst="rect">
            <a:avLst/>
          </a:prstGeom>
        </p:spPr>
      </p:pic>
    </p:spTree>
    <p:extLst>
      <p:ext uri="{BB962C8B-B14F-4D97-AF65-F5344CB8AC3E}">
        <p14:creationId xmlns:p14="http://schemas.microsoft.com/office/powerpoint/2010/main" val="3532378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Grain Size Data</a:t>
            </a:r>
            <a:endParaRPr lang="en-US" b="1" dirty="0">
              <a:solidFill>
                <a:schemeClr val="accent3">
                  <a:lumMod val="75000"/>
                </a:schemeClr>
              </a:solidFill>
            </a:endParaRPr>
          </a:p>
        </p:txBody>
      </p:sp>
      <p:pic>
        <p:nvPicPr>
          <p:cNvPr id="4" name="Content Placeholder 3"/>
          <p:cNvPicPr>
            <a:picLocks noGrp="1" noChangeAspect="1"/>
          </p:cNvPicPr>
          <p:nvPr>
            <p:ph idx="1"/>
          </p:nvPr>
        </p:nvPicPr>
        <p:blipFill>
          <a:blip r:embed="rId2"/>
          <a:stretch>
            <a:fillRect/>
          </a:stretch>
        </p:blipFill>
        <p:spPr>
          <a:xfrm>
            <a:off x="5943600" y="1066800"/>
            <a:ext cx="2667000" cy="2683329"/>
          </a:xfrm>
          <a:prstGeom prst="rect">
            <a:avLst/>
          </a:prstGeom>
        </p:spPr>
      </p:pic>
      <p:pic>
        <p:nvPicPr>
          <p:cNvPr id="5" name="Picture 4"/>
          <p:cNvPicPr>
            <a:picLocks noChangeAspect="1"/>
          </p:cNvPicPr>
          <p:nvPr/>
        </p:nvPicPr>
        <p:blipFill rotWithShape="1">
          <a:blip r:embed="rId2"/>
          <a:srcRect l="43618" t="68916"/>
          <a:stretch/>
        </p:blipFill>
        <p:spPr>
          <a:xfrm>
            <a:off x="3962400" y="3886200"/>
            <a:ext cx="4799447" cy="2593560"/>
          </a:xfrm>
          <a:prstGeom prst="rect">
            <a:avLst/>
          </a:prstGeom>
          <a:ln w="38100">
            <a:solidFill>
              <a:schemeClr val="accent3"/>
            </a:solidFill>
          </a:ln>
        </p:spPr>
      </p:pic>
      <p:sp>
        <p:nvSpPr>
          <p:cNvPr id="6" name="Rectangle 5"/>
          <p:cNvSpPr/>
          <p:nvPr/>
        </p:nvSpPr>
        <p:spPr>
          <a:xfrm>
            <a:off x="6934200" y="2971800"/>
            <a:ext cx="1827647" cy="762000"/>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315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Discussion</a:t>
            </a:r>
            <a:endParaRPr lang="en-US" b="1"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t>Consistent MAP trends across proxies</a:t>
            </a:r>
          </a:p>
          <a:p>
            <a:pPr lvl="1"/>
            <a:r>
              <a:rPr lang="en-US" dirty="0" smtClean="0"/>
              <a:t>Periods of aridity &amp; </a:t>
            </a:r>
            <a:r>
              <a:rPr lang="en-US" dirty="0" err="1" smtClean="0"/>
              <a:t>humidty</a:t>
            </a:r>
            <a:endParaRPr lang="en-US" dirty="0" smtClean="0"/>
          </a:p>
          <a:p>
            <a:r>
              <a:rPr lang="en-US" i="1" dirty="0" smtClean="0">
                <a:latin typeface="Cambria Math" panose="02040503050406030204" pitchFamily="18" charset="0"/>
                <a:ea typeface="Cambria Math" panose="02040503050406030204" pitchFamily="18" charset="0"/>
              </a:rPr>
              <a:t>P</a:t>
            </a:r>
            <a:r>
              <a:rPr lang="en-US" i="1" baseline="-25000" dirty="0" smtClean="0">
                <a:latin typeface="Cambria Math" panose="02040503050406030204" pitchFamily="18" charset="0"/>
                <a:ea typeface="Cambria Math" panose="02040503050406030204" pitchFamily="18" charset="0"/>
              </a:rPr>
              <a:t>C</a:t>
            </a:r>
            <a:r>
              <a:rPr lang="en-US" dirty="0" smtClean="0"/>
              <a:t> most similar to modern</a:t>
            </a:r>
          </a:p>
          <a:p>
            <a:r>
              <a:rPr lang="en-US" i="1" dirty="0" smtClean="0">
                <a:latin typeface="Cambria Math" panose="02040503050406030204" pitchFamily="18" charset="0"/>
                <a:ea typeface="Cambria Math" panose="02040503050406030204" pitchFamily="18" charset="0"/>
              </a:rPr>
              <a:t>P</a:t>
            </a:r>
            <a:r>
              <a:rPr lang="en-US" i="1" baseline="-25000" dirty="0" smtClean="0">
                <a:latin typeface="Cambria Math" panose="02040503050406030204" pitchFamily="18" charset="0"/>
                <a:ea typeface="Cambria Math" panose="02040503050406030204" pitchFamily="18" charset="0"/>
              </a:rPr>
              <a:t>MAG</a:t>
            </a:r>
            <a:r>
              <a:rPr lang="en-US" dirty="0" smtClean="0">
                <a:latin typeface="+mj-lt"/>
                <a:ea typeface="Cambria Math" panose="02040503050406030204" pitchFamily="18" charset="0"/>
              </a:rPr>
              <a:t> similar prediction as </a:t>
            </a:r>
            <a:r>
              <a:rPr lang="en-US" i="1" dirty="0">
                <a:latin typeface="Cambria Math" panose="02040503050406030204" pitchFamily="18" charset="0"/>
                <a:ea typeface="Cambria Math" panose="02040503050406030204" pitchFamily="18" charset="0"/>
              </a:rPr>
              <a:t>P</a:t>
            </a:r>
            <a:r>
              <a:rPr lang="en-US" i="1" baseline="-25000" dirty="0">
                <a:latin typeface="Cambria Math" panose="02040503050406030204" pitchFamily="18" charset="0"/>
                <a:ea typeface="Cambria Math" panose="02040503050406030204" pitchFamily="18" charset="0"/>
              </a:rPr>
              <a:t>C</a:t>
            </a:r>
            <a:endParaRPr lang="en-US" dirty="0">
              <a:latin typeface="+mj-lt"/>
              <a:ea typeface="Cambria Math" panose="02040503050406030204" pitchFamily="18" charset="0"/>
            </a:endParaRPr>
          </a:p>
          <a:p>
            <a:pPr lvl="1"/>
            <a:r>
              <a:rPr lang="en-US" dirty="0" smtClean="0"/>
              <a:t>Based on </a:t>
            </a:r>
            <a:r>
              <a:rPr lang="en-US" dirty="0" err="1" smtClean="0"/>
              <a:t>loessic</a:t>
            </a:r>
            <a:r>
              <a:rPr lang="en-US" dirty="0" smtClean="0"/>
              <a:t> soils</a:t>
            </a:r>
          </a:p>
        </p:txBody>
      </p:sp>
    </p:spTree>
    <p:extLst>
      <p:ext uri="{BB962C8B-B14F-4D97-AF65-F5344CB8AC3E}">
        <p14:creationId xmlns:p14="http://schemas.microsoft.com/office/powerpoint/2010/main" val="3872606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rPr>
              <a:t>Background &amp; Importance</a:t>
            </a:r>
            <a:endParaRPr lang="en-US" b="1" dirty="0">
              <a:solidFill>
                <a:schemeClr val="accent4">
                  <a:lumMod val="75000"/>
                </a:schemeClr>
              </a:solidFill>
            </a:endParaRPr>
          </a:p>
        </p:txBody>
      </p:sp>
      <p:sp>
        <p:nvSpPr>
          <p:cNvPr id="3" name="Content Placeholder 2"/>
          <p:cNvSpPr>
            <a:spLocks noGrp="1"/>
          </p:cNvSpPr>
          <p:nvPr>
            <p:ph idx="1"/>
          </p:nvPr>
        </p:nvSpPr>
        <p:spPr/>
        <p:txBody>
          <a:bodyPr>
            <a:normAutofit/>
          </a:bodyPr>
          <a:lstStyle/>
          <a:p>
            <a:pPr marL="0" indent="0">
              <a:spcBef>
                <a:spcPts val="0"/>
              </a:spcBef>
              <a:spcAft>
                <a:spcPts val="2400"/>
              </a:spcAft>
              <a:buNone/>
            </a:pPr>
            <a:r>
              <a:rPr lang="en-US" sz="3200" dirty="0" smtClean="0"/>
              <a:t>C</a:t>
            </a:r>
            <a:r>
              <a:rPr lang="en-US" sz="3200" baseline="-25000" dirty="0" smtClean="0"/>
              <a:t>4</a:t>
            </a:r>
            <a:r>
              <a:rPr lang="en-US" sz="3200" dirty="0" smtClean="0"/>
              <a:t> grasslands 40% of modern terrestrial environments </a:t>
            </a:r>
          </a:p>
          <a:p>
            <a:pPr marL="0" indent="0">
              <a:spcBef>
                <a:spcPts val="0"/>
              </a:spcBef>
              <a:spcAft>
                <a:spcPts val="2400"/>
              </a:spcAft>
              <a:buNone/>
            </a:pPr>
            <a:r>
              <a:rPr lang="en-US" sz="3200" dirty="0" smtClean="0"/>
              <a:t>Ecosystem evolution</a:t>
            </a:r>
          </a:p>
          <a:p>
            <a:pPr marL="0" indent="0">
              <a:spcBef>
                <a:spcPts val="0"/>
              </a:spcBef>
              <a:spcAft>
                <a:spcPts val="1200"/>
              </a:spcAft>
              <a:buNone/>
            </a:pPr>
            <a:r>
              <a:rPr lang="en-US" sz="3200" dirty="0" smtClean="0"/>
              <a:t>Abiotic influence </a:t>
            </a:r>
            <a:r>
              <a:rPr lang="en-US" sz="3200" dirty="0"/>
              <a:t>→ biotic </a:t>
            </a:r>
            <a:r>
              <a:rPr lang="en-US" sz="3200" dirty="0" smtClean="0"/>
              <a:t>response</a:t>
            </a:r>
          </a:p>
          <a:p>
            <a:pPr lvl="1">
              <a:spcBef>
                <a:spcPts val="0"/>
              </a:spcBef>
              <a:spcAft>
                <a:spcPts val="1200"/>
              </a:spcAft>
            </a:pPr>
            <a:r>
              <a:rPr lang="en-US" sz="2800" dirty="0" smtClean="0"/>
              <a:t>Precipitation</a:t>
            </a:r>
            <a:r>
              <a:rPr lang="en-US" sz="2800" dirty="0"/>
              <a:t>,</a:t>
            </a:r>
            <a:r>
              <a:rPr lang="en-US" sz="2800" dirty="0" smtClean="0"/>
              <a:t> temperature, ash </a:t>
            </a:r>
            <a:r>
              <a:rPr lang="en-US" sz="2800" dirty="0" smtClean="0"/>
              <a:t>falls</a:t>
            </a:r>
          </a:p>
          <a:p>
            <a:pPr lvl="1">
              <a:spcBef>
                <a:spcPts val="0"/>
              </a:spcBef>
              <a:spcAft>
                <a:spcPts val="1200"/>
              </a:spcAft>
            </a:pPr>
            <a:r>
              <a:rPr lang="en-US" sz="2800" dirty="0" smtClean="0"/>
              <a:t>C</a:t>
            </a:r>
            <a:r>
              <a:rPr lang="en-US" sz="2800" baseline="-25000" dirty="0" smtClean="0"/>
              <a:t>3</a:t>
            </a:r>
            <a:r>
              <a:rPr lang="en-US" sz="2800" dirty="0" smtClean="0"/>
              <a:t> </a:t>
            </a:r>
            <a:r>
              <a:rPr lang="en-US" sz="2800" dirty="0" smtClean="0"/>
              <a:t>vs C</a:t>
            </a:r>
            <a:r>
              <a:rPr lang="en-US" sz="2800" baseline="-25000" dirty="0" smtClean="0"/>
              <a:t>4</a:t>
            </a:r>
            <a:r>
              <a:rPr lang="en-US" sz="2800" dirty="0" smtClean="0"/>
              <a:t> </a:t>
            </a:r>
            <a:r>
              <a:rPr lang="en-US" sz="2800" dirty="0" smtClean="0"/>
              <a:t>plants</a:t>
            </a:r>
          </a:p>
          <a:p>
            <a:pPr lvl="1">
              <a:spcBef>
                <a:spcPts val="0"/>
              </a:spcBef>
              <a:spcAft>
                <a:spcPts val="1200"/>
              </a:spcAft>
            </a:pPr>
            <a:r>
              <a:rPr lang="en-US" sz="2800" dirty="0" smtClean="0"/>
              <a:t>Small </a:t>
            </a:r>
            <a:r>
              <a:rPr lang="en-US" sz="2800" dirty="0" smtClean="0"/>
              <a:t>mammal ecology &amp; evolution</a:t>
            </a:r>
          </a:p>
        </p:txBody>
      </p:sp>
      <p:sp>
        <p:nvSpPr>
          <p:cNvPr id="4" name="Oval 3"/>
          <p:cNvSpPr/>
          <p:nvPr/>
        </p:nvSpPr>
        <p:spPr>
          <a:xfrm>
            <a:off x="762000" y="4267200"/>
            <a:ext cx="2362200" cy="6858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955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rPr>
              <a:t>Ecological impact of precipitation</a:t>
            </a:r>
            <a:endParaRPr lang="en-US" b="1" dirty="0">
              <a:solidFill>
                <a:schemeClr val="accent4">
                  <a:lumMod val="75000"/>
                </a:schemeClr>
              </a:solidFill>
            </a:endParaRPr>
          </a:p>
        </p:txBody>
      </p:sp>
      <p:sp>
        <p:nvSpPr>
          <p:cNvPr id="10" name="Text Placeholder 9"/>
          <p:cNvSpPr>
            <a:spLocks noGrp="1"/>
          </p:cNvSpPr>
          <p:nvPr>
            <p:ph type="body" idx="1"/>
          </p:nvPr>
        </p:nvSpPr>
        <p:spPr/>
        <p:txBody>
          <a:bodyPr>
            <a:normAutofit/>
          </a:bodyPr>
          <a:lstStyle/>
          <a:p>
            <a:r>
              <a:rPr lang="en-US" dirty="0" smtClean="0"/>
              <a:t>April 2012</a:t>
            </a:r>
            <a:endParaRPr lang="en-US" dirty="0"/>
          </a:p>
        </p:txBody>
      </p:sp>
      <p:sp>
        <p:nvSpPr>
          <p:cNvPr id="11" name="Text Placeholder 10"/>
          <p:cNvSpPr>
            <a:spLocks noGrp="1"/>
          </p:cNvSpPr>
          <p:nvPr>
            <p:ph type="body" sz="quarter" idx="3"/>
          </p:nvPr>
        </p:nvSpPr>
        <p:spPr/>
        <p:txBody>
          <a:bodyPr/>
          <a:lstStyle/>
          <a:p>
            <a:r>
              <a:rPr lang="en-US" dirty="0" smtClean="0"/>
              <a:t>April 2013</a:t>
            </a:r>
            <a:endParaRPr lang="en-US" dirty="0"/>
          </a:p>
        </p:txBody>
      </p:sp>
      <p:pic>
        <p:nvPicPr>
          <p:cNvPr id="15" name="Content Placeholder 14"/>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54563" y="2590801"/>
            <a:ext cx="4183659" cy="3439770"/>
          </a:xfrm>
        </p:spPr>
      </p:pic>
      <p:pic>
        <p:nvPicPr>
          <p:cNvPr id="14" name="Content Placeholder 1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28600" y="2590800"/>
            <a:ext cx="4160839" cy="3421008"/>
          </a:xfrm>
        </p:spPr>
      </p:pic>
      <p:sp>
        <p:nvSpPr>
          <p:cNvPr id="3" name="5-Point Star 2"/>
          <p:cNvSpPr/>
          <p:nvPr/>
        </p:nvSpPr>
        <p:spPr>
          <a:xfrm>
            <a:off x="1905000" y="3627258"/>
            <a:ext cx="152400" cy="12192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477000" y="3627258"/>
            <a:ext cx="152400" cy="12192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09600" y="6295906"/>
            <a:ext cx="152400" cy="12192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8200" y="6172200"/>
            <a:ext cx="1828800" cy="369332"/>
          </a:xfrm>
          <a:prstGeom prst="rect">
            <a:avLst/>
          </a:prstGeom>
          <a:noFill/>
        </p:spPr>
        <p:txBody>
          <a:bodyPr wrap="square" rtlCol="0">
            <a:spAutoFit/>
          </a:bodyPr>
          <a:lstStyle/>
          <a:p>
            <a:r>
              <a:rPr lang="en-US" dirty="0" smtClean="0"/>
              <a:t>Meade Basin</a:t>
            </a:r>
            <a:endParaRPr lang="en-US" dirty="0"/>
          </a:p>
        </p:txBody>
      </p:sp>
    </p:spTree>
    <p:extLst>
      <p:ext uri="{BB962C8B-B14F-4D97-AF65-F5344CB8AC3E}">
        <p14:creationId xmlns:p14="http://schemas.microsoft.com/office/powerpoint/2010/main" val="3744255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990600"/>
          </a:xfrm>
        </p:spPr>
        <p:txBody>
          <a:bodyPr/>
          <a:lstStyle/>
          <a:p>
            <a:r>
              <a:rPr lang="en-US" b="1" dirty="0" smtClean="0">
                <a:solidFill>
                  <a:schemeClr val="accent4">
                    <a:lumMod val="75000"/>
                  </a:schemeClr>
                </a:solidFill>
              </a:rPr>
              <a:t>Research Questions</a:t>
            </a:r>
            <a:endParaRPr lang="en-US" b="1" dirty="0">
              <a:solidFill>
                <a:schemeClr val="accent4">
                  <a:lumMod val="75000"/>
                </a:schemeClr>
              </a:solidFill>
            </a:endParaRPr>
          </a:p>
        </p:txBody>
      </p:sp>
      <p:sp>
        <p:nvSpPr>
          <p:cNvPr id="3" name="Content Placeholder 2"/>
          <p:cNvSpPr>
            <a:spLocks noGrp="1"/>
          </p:cNvSpPr>
          <p:nvPr>
            <p:ph idx="1"/>
          </p:nvPr>
        </p:nvSpPr>
        <p:spPr>
          <a:xfrm>
            <a:off x="381000" y="1524000"/>
            <a:ext cx="8458200" cy="5029199"/>
          </a:xfrm>
        </p:spPr>
        <p:txBody>
          <a:bodyPr anchor="ctr">
            <a:normAutofit/>
          </a:bodyPr>
          <a:lstStyle/>
          <a:p>
            <a:pPr marL="0" lvl="0" indent="-548640">
              <a:lnSpc>
                <a:spcPct val="125000"/>
              </a:lnSpc>
              <a:spcAft>
                <a:spcPts val="2400"/>
              </a:spcAft>
              <a:buSzPct val="90000"/>
              <a:buNone/>
            </a:pPr>
            <a:r>
              <a:rPr lang="en-US" sz="2800" dirty="0" smtClean="0"/>
              <a:t>How do grain size, chemical and magnetic properties vary in 4.5-0 Ma-aged paleosols in the Meade Basin?</a:t>
            </a:r>
          </a:p>
          <a:p>
            <a:pPr marL="0" lvl="0" indent="0">
              <a:lnSpc>
                <a:spcPct val="125000"/>
              </a:lnSpc>
              <a:spcAft>
                <a:spcPts val="2400"/>
              </a:spcAft>
              <a:buSzPct val="90000"/>
              <a:buNone/>
            </a:pPr>
            <a:r>
              <a:rPr lang="en-US" sz="2800" dirty="0" smtClean="0"/>
              <a:t>How do paleoprecipitation estimates vary in the Meade Basin from 4.5-0 Ma?</a:t>
            </a:r>
          </a:p>
          <a:p>
            <a:pPr marL="0" lvl="0" indent="0">
              <a:lnSpc>
                <a:spcPct val="125000"/>
              </a:lnSpc>
              <a:spcAft>
                <a:spcPts val="2400"/>
              </a:spcAft>
              <a:buSzPct val="90000"/>
              <a:buNone/>
            </a:pPr>
            <a:r>
              <a:rPr lang="en-US" sz="2800" dirty="0" smtClean="0"/>
              <a:t>How do the chemical and magnetic proxies for MAP compare in these paleosols?</a:t>
            </a:r>
            <a:endParaRPr lang="en-US" sz="2800" dirty="0"/>
          </a:p>
        </p:txBody>
      </p:sp>
    </p:spTree>
    <p:extLst>
      <p:ext uri="{BB962C8B-B14F-4D97-AF65-F5344CB8AC3E}">
        <p14:creationId xmlns:p14="http://schemas.microsoft.com/office/powerpoint/2010/main" val="3534838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rPr>
              <a:t>Field Methods</a:t>
            </a:r>
            <a:endParaRPr lang="en-US" dirty="0"/>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l="-176" r="-176" b="-553"/>
          <a:stretch/>
        </p:blipFill>
        <p:spPr>
          <a:xfrm>
            <a:off x="4648200" y="4037703"/>
            <a:ext cx="3657600" cy="244236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1445079"/>
            <a:ext cx="3657600" cy="2437449"/>
          </a:xfrm>
          <a:prstGeom prst="rect">
            <a:avLst/>
          </a:prstGeom>
        </p:spPr>
      </p:pic>
      <p:pic>
        <p:nvPicPr>
          <p:cNvPr id="11" name="Content Placeholder 10"/>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685800" y="4040162"/>
            <a:ext cx="3657600" cy="2437448"/>
          </a:xfr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8200" y="1445079"/>
            <a:ext cx="3657600" cy="2437448"/>
          </a:xfrm>
          <a:prstGeom prst="rect">
            <a:avLst/>
          </a:prstGeom>
        </p:spPr>
      </p:pic>
    </p:spTree>
    <p:extLst>
      <p:ext uri="{BB962C8B-B14F-4D97-AF65-F5344CB8AC3E}">
        <p14:creationId xmlns:p14="http://schemas.microsoft.com/office/powerpoint/2010/main" val="307567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rPr>
              <a:t>Laboratory Methods</a:t>
            </a:r>
            <a:endParaRPr lang="en-US" b="1" dirty="0">
              <a:solidFill>
                <a:schemeClr val="accent4">
                  <a:lumMod val="75000"/>
                </a:schemeClr>
              </a:solidFill>
            </a:endParaRPr>
          </a:p>
        </p:txBody>
      </p:sp>
      <p:sp>
        <p:nvSpPr>
          <p:cNvPr id="3" name="Content Placeholder 2"/>
          <p:cNvSpPr>
            <a:spLocks noGrp="1"/>
          </p:cNvSpPr>
          <p:nvPr>
            <p:ph idx="1"/>
          </p:nvPr>
        </p:nvSpPr>
        <p:spPr>
          <a:xfrm>
            <a:off x="457200" y="1600200"/>
            <a:ext cx="8458200" cy="4876800"/>
          </a:xfrm>
        </p:spPr>
        <p:txBody>
          <a:bodyPr/>
          <a:lstStyle/>
          <a:p>
            <a:pPr marL="0" indent="0">
              <a:buNone/>
            </a:pPr>
            <a:r>
              <a:rPr lang="en-US" b="1" dirty="0" smtClean="0"/>
              <a:t>Grain Size:</a:t>
            </a:r>
          </a:p>
          <a:p>
            <a:pPr lvl="1"/>
            <a:r>
              <a:rPr lang="en-US" dirty="0" smtClean="0"/>
              <a:t>Remove organics &amp; carbonates</a:t>
            </a:r>
          </a:p>
          <a:p>
            <a:pPr lvl="1"/>
            <a:r>
              <a:rPr lang="en-US" dirty="0" smtClean="0"/>
              <a:t>Particles suspended in Na-</a:t>
            </a:r>
            <a:r>
              <a:rPr lang="en-US" dirty="0" err="1" smtClean="0"/>
              <a:t>hexametaphosphate</a:t>
            </a:r>
            <a:endParaRPr lang="en-US" dirty="0" smtClean="0"/>
          </a:p>
          <a:p>
            <a:pPr lvl="1">
              <a:spcAft>
                <a:spcPts val="600"/>
              </a:spcAft>
            </a:pPr>
            <a:r>
              <a:rPr lang="en-US" dirty="0" smtClean="0"/>
              <a:t>Laser diffraction </a:t>
            </a:r>
          </a:p>
          <a:p>
            <a:pPr marL="0" indent="0">
              <a:buNone/>
            </a:pPr>
            <a:r>
              <a:rPr lang="en-US" b="1" dirty="0" smtClean="0"/>
              <a:t>Elemental composition:</a:t>
            </a:r>
            <a:endParaRPr lang="en-US" b="1" dirty="0" smtClean="0"/>
          </a:p>
          <a:p>
            <a:pPr lvl="1"/>
            <a:r>
              <a:rPr lang="en-US" dirty="0" smtClean="0"/>
              <a:t>Powdered sample digestion in </a:t>
            </a:r>
            <a:r>
              <a:rPr lang="en-US" dirty="0" err="1" smtClean="0"/>
              <a:t>HCl</a:t>
            </a:r>
            <a:r>
              <a:rPr lang="en-US" dirty="0" smtClean="0"/>
              <a:t>, HF, HNO</a:t>
            </a:r>
            <a:r>
              <a:rPr lang="en-US" baseline="-25000" dirty="0" smtClean="0"/>
              <a:t>3</a:t>
            </a:r>
            <a:endParaRPr lang="en-US" baseline="-25000" dirty="0"/>
          </a:p>
          <a:p>
            <a:pPr lvl="1">
              <a:spcAft>
                <a:spcPts val="600"/>
              </a:spcAft>
            </a:pPr>
            <a:r>
              <a:rPr lang="en-US" dirty="0" smtClean="0"/>
              <a:t>ICP-OES </a:t>
            </a:r>
          </a:p>
          <a:p>
            <a:pPr marL="0" indent="0">
              <a:buNone/>
            </a:pPr>
            <a:r>
              <a:rPr lang="en-US" b="1" dirty="0" smtClean="0"/>
              <a:t>Rock m</a:t>
            </a:r>
            <a:r>
              <a:rPr lang="en-US" b="1" dirty="0" smtClean="0"/>
              <a:t>agnetic properties:</a:t>
            </a:r>
            <a:endParaRPr lang="en-US" b="1" dirty="0" smtClean="0"/>
          </a:p>
          <a:p>
            <a:pPr lvl="1"/>
            <a:r>
              <a:rPr lang="en-US" dirty="0" smtClean="0"/>
              <a:t>Percentage of fine grained </a:t>
            </a:r>
            <a:r>
              <a:rPr lang="en-US" dirty="0" err="1" smtClean="0"/>
              <a:t>pedogenic</a:t>
            </a:r>
            <a:r>
              <a:rPr lang="en-US" dirty="0" smtClean="0"/>
              <a:t> Fe-oxides </a:t>
            </a:r>
            <a:r>
              <a:rPr lang="en-US" dirty="0" smtClean="0">
                <a:latin typeface="Times New Roman"/>
                <a:cs typeface="Times New Roman"/>
              </a:rPr>
              <a:t>→</a:t>
            </a:r>
            <a:r>
              <a:rPr lang="en-US" dirty="0" smtClean="0"/>
              <a:t> frequency dependence of susceptibility (300 A/m at </a:t>
            </a:r>
            <a:r>
              <a:rPr lang="en-US" dirty="0" smtClean="0"/>
              <a:t>465 Hz and 4650 </a:t>
            </a:r>
            <a:r>
              <a:rPr lang="en-US" dirty="0" smtClean="0"/>
              <a:t>Hz)</a:t>
            </a:r>
            <a:endParaRPr lang="en-US" dirty="0" smtClean="0"/>
          </a:p>
          <a:p>
            <a:pPr lvl="1"/>
            <a:r>
              <a:rPr lang="en-US" dirty="0" smtClean="0"/>
              <a:t>Ratio of </a:t>
            </a:r>
            <a:r>
              <a:rPr lang="en-US" dirty="0" err="1" smtClean="0"/>
              <a:t>pedogenic</a:t>
            </a:r>
            <a:r>
              <a:rPr lang="en-US" dirty="0" smtClean="0"/>
              <a:t> to detrital magnetic oxides </a:t>
            </a:r>
            <a:r>
              <a:rPr lang="en-US" dirty="0" smtClean="0">
                <a:latin typeface="Times New Roman"/>
                <a:cs typeface="Times New Roman"/>
              </a:rPr>
              <a:t>→</a:t>
            </a:r>
            <a:r>
              <a:rPr lang="en-US" dirty="0" smtClean="0"/>
              <a:t> ratio of </a:t>
            </a:r>
            <a:r>
              <a:rPr lang="en-US" dirty="0" err="1" smtClean="0"/>
              <a:t>anhysteretic</a:t>
            </a:r>
            <a:r>
              <a:rPr lang="en-US" dirty="0" smtClean="0"/>
              <a:t> to </a:t>
            </a:r>
            <a:r>
              <a:rPr lang="en-US" dirty="0" smtClean="0"/>
              <a:t>i</a:t>
            </a:r>
            <a:r>
              <a:rPr lang="en-US" dirty="0" smtClean="0"/>
              <a:t>sothermal </a:t>
            </a:r>
            <a:r>
              <a:rPr lang="en-US" dirty="0" err="1"/>
              <a:t>r</a:t>
            </a:r>
            <a:r>
              <a:rPr lang="en-US" dirty="0" err="1" smtClean="0"/>
              <a:t>emanent</a:t>
            </a:r>
            <a:r>
              <a:rPr lang="en-US" dirty="0" smtClean="0"/>
              <a:t> </a:t>
            </a:r>
            <a:r>
              <a:rPr lang="en-US" dirty="0"/>
              <a:t>m</a:t>
            </a:r>
            <a:r>
              <a:rPr lang="en-US" dirty="0" smtClean="0"/>
              <a:t>agnetism </a:t>
            </a:r>
            <a:r>
              <a:rPr lang="en-US" dirty="0" smtClean="0"/>
              <a:t>(ARM and </a:t>
            </a:r>
            <a:r>
              <a:rPr lang="en-US" dirty="0" smtClean="0"/>
              <a:t>IRM)</a:t>
            </a:r>
            <a:endParaRPr lang="en-US" dirty="0" smtClean="0"/>
          </a:p>
        </p:txBody>
      </p:sp>
    </p:spTree>
    <p:extLst>
      <p:ext uri="{BB962C8B-B14F-4D97-AF65-F5344CB8AC3E}">
        <p14:creationId xmlns:p14="http://schemas.microsoft.com/office/powerpoint/2010/main" val="4052524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rPr>
              <a:t>Proxies for MAP</a:t>
            </a:r>
            <a:endParaRPr lang="en-US" b="1" dirty="0">
              <a:solidFill>
                <a:schemeClr val="accent4">
                  <a:lumMod val="75000"/>
                </a:schemeClr>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105400"/>
              </a:xfrm>
              <a:ln>
                <a:solidFill>
                  <a:schemeClr val="bg1"/>
                </a:solidFill>
              </a:ln>
            </p:spPr>
            <p:txBody>
              <a:bodyPr>
                <a:normAutofit/>
              </a:bodyPr>
              <a:lstStyle/>
              <a:p>
                <a:pPr marL="0" indent="0">
                  <a:buNone/>
                </a:pPr>
                <a:r>
                  <a:rPr lang="en-US" dirty="0" smtClean="0"/>
                  <a:t>CIA-K (Maynard, 1992; </a:t>
                </a:r>
                <a:r>
                  <a:rPr lang="en-US" dirty="0" err="1" smtClean="0"/>
                  <a:t>Nordt</a:t>
                </a:r>
                <a:r>
                  <a:rPr lang="en-US" dirty="0" smtClean="0"/>
                  <a:t> &amp; </a:t>
                </a:r>
                <a:r>
                  <a:rPr lang="en-US" dirty="0" err="1" smtClean="0"/>
                  <a:t>Driese</a:t>
                </a:r>
                <a:r>
                  <a:rPr lang="en-US" dirty="0" smtClean="0"/>
                  <a:t>, 2010): </a:t>
                </a:r>
              </a:p>
              <a:p>
                <a:pPr marL="274320" lvl="1" indent="0">
                  <a:spcBef>
                    <a:spcPts val="600"/>
                  </a:spcBef>
                  <a:spcAft>
                    <a:spcPts val="1800"/>
                  </a:spcAft>
                  <a:buNone/>
                </a:pPr>
                <a:r>
                  <a:rPr lang="en-US" sz="2400" b="0" dirty="0" smtClean="0"/>
                  <a:t>	</a:t>
                </a:r>
                <a14:m>
                  <m:oMath xmlns:m="http://schemas.openxmlformats.org/officeDocument/2006/math">
                    <m:r>
                      <a:rPr lang="en-US" sz="2400" b="0" i="1" smtClean="0">
                        <a:latin typeface="Cambria Math"/>
                      </a:rPr>
                      <m:t>𝐶𝐼𝐴</m:t>
                    </m:r>
                    <m:r>
                      <a:rPr lang="en-US" sz="2400" b="0" i="1" smtClean="0">
                        <a:latin typeface="Cambria Math"/>
                      </a:rPr>
                      <m:t>−</m:t>
                    </m:r>
                    <m:r>
                      <a:rPr lang="en-US" sz="2400" b="0" i="1" smtClean="0">
                        <a:latin typeface="Cambria Math"/>
                      </a:rPr>
                      <m:t>𝐾</m:t>
                    </m:r>
                    <m:r>
                      <a:rPr lang="en-US" sz="2400" b="0" i="1" smtClean="0">
                        <a:latin typeface="Cambria Math"/>
                      </a:rPr>
                      <m:t>=100 × </m:t>
                    </m:r>
                    <m:f>
                      <m:fPr>
                        <m:ctrlPr>
                          <a:rPr lang="en-US" sz="2400" i="1" baseline="-25000">
                            <a:latin typeface="Cambria Math"/>
                          </a:rPr>
                        </m:ctrlPr>
                      </m:fPr>
                      <m:num>
                        <m:r>
                          <a:rPr lang="en-US" sz="2400" i="1">
                            <a:latin typeface="Cambria Math"/>
                          </a:rPr>
                          <m:t>𝐴𝑙</m:t>
                        </m:r>
                        <m:r>
                          <a:rPr lang="en-US" sz="2400" i="1" baseline="-25000">
                            <a:latin typeface="Cambria Math"/>
                          </a:rPr>
                          <m:t>2</m:t>
                        </m:r>
                        <m:r>
                          <a:rPr lang="en-US" sz="2400" i="1">
                            <a:latin typeface="Cambria Math"/>
                          </a:rPr>
                          <m:t>𝑂</m:t>
                        </m:r>
                        <m:r>
                          <a:rPr lang="en-US" sz="2400" i="1" baseline="-25000">
                            <a:latin typeface="Cambria Math"/>
                          </a:rPr>
                          <m:t>3</m:t>
                        </m:r>
                      </m:num>
                      <m:den>
                        <m:r>
                          <a:rPr lang="en-US" sz="2400" i="1">
                            <a:latin typeface="Cambria Math"/>
                          </a:rPr>
                          <m:t>𝐴𝑙</m:t>
                        </m:r>
                        <m:r>
                          <a:rPr lang="en-US" sz="2400" i="1" baseline="-25000">
                            <a:latin typeface="Cambria Math"/>
                          </a:rPr>
                          <m:t>2</m:t>
                        </m:r>
                        <m:r>
                          <a:rPr lang="en-US" sz="2400" i="1">
                            <a:latin typeface="Cambria Math"/>
                          </a:rPr>
                          <m:t>𝑂</m:t>
                        </m:r>
                        <m:r>
                          <a:rPr lang="en-US" sz="2400" i="1" baseline="-25000">
                            <a:latin typeface="Cambria Math"/>
                          </a:rPr>
                          <m:t>3</m:t>
                        </m:r>
                        <m:r>
                          <a:rPr lang="en-US" sz="2400" i="1">
                            <a:latin typeface="Cambria Math"/>
                          </a:rPr>
                          <m:t>+</m:t>
                        </m:r>
                        <m:r>
                          <a:rPr lang="en-US" sz="2400" i="1">
                            <a:latin typeface="Cambria Math"/>
                          </a:rPr>
                          <m:t>𝐶𝑎𝑂</m:t>
                        </m:r>
                        <m:r>
                          <a:rPr lang="en-US" sz="2400" i="1">
                            <a:latin typeface="Cambria Math"/>
                          </a:rPr>
                          <m:t>+</m:t>
                        </m:r>
                        <m:r>
                          <a:rPr lang="en-US" sz="2400" b="0" i="1" smtClean="0">
                            <a:latin typeface="Cambria Math"/>
                          </a:rPr>
                          <m:t>𝑁𝑎</m:t>
                        </m:r>
                        <m:r>
                          <a:rPr lang="en-US" sz="2400" i="1" baseline="-25000">
                            <a:latin typeface="Cambria Math"/>
                          </a:rPr>
                          <m:t>2</m:t>
                        </m:r>
                        <m:r>
                          <a:rPr lang="en-US" sz="2400" i="1">
                            <a:latin typeface="Cambria Math"/>
                          </a:rPr>
                          <m:t>𝑂</m:t>
                        </m:r>
                      </m:den>
                    </m:f>
                  </m:oMath>
                </a14:m>
                <a:endParaRPr lang="en-US" sz="2400" i="1" dirty="0" smtClean="0">
                  <a:latin typeface="Cambria Math"/>
                </a:endParaRPr>
              </a:p>
              <a:p>
                <a:pPr marL="274320" lvl="1" indent="0">
                  <a:spcBef>
                    <a:spcPts val="600"/>
                  </a:spcBef>
                  <a:spcAft>
                    <a:spcPts val="1800"/>
                  </a:spcAft>
                  <a:buNone/>
                </a:pPr>
                <a:r>
                  <a:rPr lang="en-US" sz="2400" b="0" dirty="0" smtClean="0"/>
                  <a:t>	</a:t>
                </a:r>
                <a14:m>
                  <m:oMath xmlns:m="http://schemas.openxmlformats.org/officeDocument/2006/math">
                    <m:sSub>
                      <m:sSubPr>
                        <m:ctrlPr>
                          <a:rPr lang="en-US" sz="2400" b="0" i="1" smtClean="0">
                            <a:latin typeface="Cambria Math"/>
                          </a:rPr>
                        </m:ctrlPr>
                      </m:sSubPr>
                      <m:e>
                        <m:r>
                          <a:rPr lang="en-US" sz="2400" i="1">
                            <a:latin typeface="Cambria Math"/>
                          </a:rPr>
                          <m:t>𝑃</m:t>
                        </m:r>
                      </m:e>
                      <m:sub>
                        <m:r>
                          <a:rPr lang="en-US" sz="2400" i="1">
                            <a:latin typeface="Cambria Math"/>
                          </a:rPr>
                          <m:t>𝐶𝐼𝐴</m:t>
                        </m:r>
                        <m:r>
                          <a:rPr lang="en-US" sz="2400" i="1">
                            <a:latin typeface="Cambria Math"/>
                          </a:rPr>
                          <m:t>−</m:t>
                        </m:r>
                        <m:r>
                          <a:rPr lang="en-US" sz="2400" i="1">
                            <a:latin typeface="Cambria Math"/>
                          </a:rPr>
                          <m:t>𝐾</m:t>
                        </m:r>
                      </m:sub>
                    </m:sSub>
                    <m:r>
                      <a:rPr lang="en-US" sz="2400" b="0" i="1" smtClean="0">
                        <a:latin typeface="Cambria Math"/>
                      </a:rPr>
                      <m:t>=221</m:t>
                    </m:r>
                    <m:sSup>
                      <m:sSupPr>
                        <m:ctrlPr>
                          <a:rPr lang="en-US" sz="2400" b="0" i="1" smtClean="0">
                            <a:latin typeface="Cambria Math"/>
                          </a:rPr>
                        </m:ctrlPr>
                      </m:sSupPr>
                      <m:e>
                        <m:r>
                          <a:rPr lang="en-US" sz="2400" b="0" i="1" smtClean="0">
                            <a:latin typeface="Cambria Math"/>
                          </a:rPr>
                          <m:t>𝑒</m:t>
                        </m:r>
                      </m:e>
                      <m:sup>
                        <m:r>
                          <a:rPr lang="en-US" sz="2400" b="0" i="1" smtClean="0">
                            <a:latin typeface="Cambria Math"/>
                          </a:rPr>
                          <m:t>0.0197(</m:t>
                        </m:r>
                        <m:r>
                          <a:rPr lang="en-US" sz="2400" b="0" i="1" smtClean="0">
                            <a:latin typeface="Cambria Math"/>
                          </a:rPr>
                          <m:t>𝐶𝐼𝐴</m:t>
                        </m:r>
                        <m:r>
                          <a:rPr lang="en-US" sz="2400" b="0" i="1" smtClean="0">
                            <a:latin typeface="Cambria Math"/>
                          </a:rPr>
                          <m:t>−</m:t>
                        </m:r>
                        <m:r>
                          <a:rPr lang="en-US" sz="2400" b="0" i="1" smtClean="0">
                            <a:latin typeface="Cambria Math"/>
                          </a:rPr>
                          <m:t>𝐾</m:t>
                        </m:r>
                        <m:r>
                          <a:rPr lang="en-US" sz="2400" b="0" i="1" smtClean="0">
                            <a:latin typeface="Cambria Math"/>
                          </a:rPr>
                          <m:t>)</m:t>
                        </m:r>
                      </m:sup>
                    </m:sSup>
                  </m:oMath>
                </a14:m>
                <a:endParaRPr lang="en-US" sz="2400" dirty="0" smtClean="0"/>
              </a:p>
              <a:p>
                <a:pPr marL="0" indent="0">
                  <a:spcBef>
                    <a:spcPts val="1800"/>
                  </a:spcBef>
                  <a:spcAft>
                    <a:spcPts val="600"/>
                  </a:spcAft>
                  <a:buNone/>
                </a:pPr>
                <a:r>
                  <a:rPr lang="en-US" dirty="0" smtClean="0"/>
                  <a:t>C </a:t>
                </a:r>
                <a:r>
                  <a:rPr lang="en-US" dirty="0" smtClean="0"/>
                  <a:t>for </a:t>
                </a:r>
                <a:r>
                  <a:rPr lang="en-US" dirty="0" err="1" smtClean="0"/>
                  <a:t>Mollisols</a:t>
                </a:r>
                <a:r>
                  <a:rPr lang="en-US" dirty="0" smtClean="0"/>
                  <a:t> (Sheldon et al., 2009):</a:t>
                </a:r>
              </a:p>
              <a:p>
                <a:pPr marL="0" indent="0">
                  <a:spcBef>
                    <a:spcPts val="0"/>
                  </a:spcBef>
                  <a:spcAft>
                    <a:spcPts val="1800"/>
                  </a:spcAft>
                  <a:buNone/>
                </a:pPr>
                <a:r>
                  <a:rPr lang="en-US" b="0" dirty="0"/>
                  <a:t>	</a:t>
                </a:r>
                <a14:m>
                  <m:oMath xmlns:m="http://schemas.openxmlformats.org/officeDocument/2006/math">
                    <m:sSub>
                      <m:sSubPr>
                        <m:ctrlPr>
                          <a:rPr lang="en-US" i="1" smtClean="0">
                            <a:latin typeface="Cambria Math"/>
                          </a:rPr>
                        </m:ctrlPr>
                      </m:sSubPr>
                      <m:e>
                        <m:r>
                          <a:rPr lang="en-US" i="1">
                            <a:latin typeface="Cambria Math"/>
                          </a:rPr>
                          <m:t>𝑃</m:t>
                        </m:r>
                      </m:e>
                      <m:sub>
                        <m:r>
                          <a:rPr lang="en-US" i="1">
                            <a:latin typeface="Cambria Math"/>
                          </a:rPr>
                          <m:t>𝐶</m:t>
                        </m:r>
                      </m:sub>
                    </m:sSub>
                    <m:r>
                      <a:rPr lang="en-US" b="0" i="1" smtClean="0">
                        <a:latin typeface="Cambria Math"/>
                      </a:rPr>
                      <m:t>=−130.9</m:t>
                    </m:r>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f>
                              <m:fPr>
                                <m:ctrlPr>
                                  <a:rPr lang="en-US" b="0" i="1" smtClean="0">
                                    <a:latin typeface="Cambria Math"/>
                                  </a:rPr>
                                </m:ctrlPr>
                              </m:fPr>
                              <m:num>
                                <m:r>
                                  <a:rPr lang="en-US" b="0" i="1" smtClean="0">
                                    <a:latin typeface="Cambria Math"/>
                                  </a:rPr>
                                  <m:t>𝐶𝑎𝑂</m:t>
                                </m:r>
                              </m:num>
                              <m:den>
                                <m:r>
                                  <a:rPr lang="en-US" b="0" i="1" smtClean="0">
                                    <a:latin typeface="Cambria Math"/>
                                  </a:rPr>
                                  <m:t>𝐴𝑙</m:t>
                                </m:r>
                                <m:r>
                                  <a:rPr lang="en-US" b="0" i="1" baseline="-25000" smtClean="0">
                                    <a:latin typeface="Cambria Math"/>
                                  </a:rPr>
                                  <m:t>2</m:t>
                                </m:r>
                                <m:r>
                                  <a:rPr lang="en-US" b="0" i="1" smtClean="0">
                                    <a:latin typeface="Cambria Math"/>
                                  </a:rPr>
                                  <m:t>𝑂</m:t>
                                </m:r>
                                <m:r>
                                  <a:rPr lang="en-US" b="0" i="1" baseline="-25000" smtClean="0">
                                    <a:latin typeface="Cambria Math"/>
                                  </a:rPr>
                                  <m:t>3</m:t>
                                </m:r>
                              </m:den>
                            </m:f>
                          </m:e>
                        </m:d>
                      </m:e>
                    </m:func>
                    <m:r>
                      <a:rPr lang="en-US" b="0" i="1" smtClean="0">
                        <a:latin typeface="Cambria Math"/>
                      </a:rPr>
                      <m:t>+467</m:t>
                    </m:r>
                  </m:oMath>
                </a14:m>
                <a:endParaRPr lang="en-US" dirty="0" smtClean="0"/>
              </a:p>
              <a:p>
                <a:pPr marL="0" indent="0">
                  <a:spcBef>
                    <a:spcPts val="1800"/>
                  </a:spcBef>
                  <a:spcAft>
                    <a:spcPts val="600"/>
                  </a:spcAft>
                  <a:buNone/>
                </a:pPr>
                <a:r>
                  <a:rPr lang="en-US" dirty="0" smtClean="0"/>
                  <a:t>Magnetics </a:t>
                </a:r>
                <a:r>
                  <a:rPr lang="en-US" dirty="0" smtClean="0"/>
                  <a:t>Proxy (</a:t>
                </a:r>
                <a:r>
                  <a:rPr lang="en-US" dirty="0" err="1" smtClean="0"/>
                  <a:t>Geiss</a:t>
                </a:r>
                <a:r>
                  <a:rPr lang="en-US" dirty="0" smtClean="0"/>
                  <a:t> et al., 2008):</a:t>
                </a:r>
              </a:p>
              <a:p>
                <a:pPr marL="0" indent="0">
                  <a:spcBef>
                    <a:spcPts val="0"/>
                  </a:spcBef>
                  <a:spcAft>
                    <a:spcPts val="1800"/>
                  </a:spcAft>
                  <a:buNone/>
                </a:pPr>
                <a:r>
                  <a:rPr lang="en-US" b="0" dirty="0" smtClean="0"/>
                  <a:t>	</a:t>
                </a:r>
                <a14:m>
                  <m:oMath xmlns:m="http://schemas.openxmlformats.org/officeDocument/2006/math">
                    <m:sSub>
                      <m:sSubPr>
                        <m:ctrlPr>
                          <a:rPr lang="en-US" i="1">
                            <a:latin typeface="Cambria Math"/>
                          </a:rPr>
                        </m:ctrlPr>
                      </m:sSubPr>
                      <m:e>
                        <m:r>
                          <a:rPr lang="en-US" i="1">
                            <a:latin typeface="Cambria Math"/>
                          </a:rPr>
                          <m:t>𝑃</m:t>
                        </m:r>
                      </m:e>
                      <m:sub>
                        <m:r>
                          <a:rPr lang="en-US" b="0" i="1" smtClean="0">
                            <a:latin typeface="Cambria Math"/>
                          </a:rPr>
                          <m:t>𝐴𝑅𝑀</m:t>
                        </m:r>
                        <m:r>
                          <a:rPr lang="en-US" b="0" i="1" smtClean="0">
                            <a:latin typeface="Cambria Math"/>
                          </a:rPr>
                          <m:t>/</m:t>
                        </m:r>
                        <m:r>
                          <a:rPr lang="en-US" b="0" i="1" smtClean="0">
                            <a:latin typeface="Cambria Math"/>
                          </a:rPr>
                          <m:t>𝐼𝑅𝑀</m:t>
                        </m:r>
                      </m:sub>
                    </m:sSub>
                    <m:r>
                      <a:rPr lang="en-US" b="0" i="1" smtClean="0">
                        <a:latin typeface="Cambria Math"/>
                      </a:rPr>
                      <m:t>=363.736+</m:t>
                    </m:r>
                    <m:d>
                      <m:dPr>
                        <m:begChr m:val="["/>
                        <m:endChr m:val="]"/>
                        <m:ctrlPr>
                          <a:rPr lang="en-US" b="0" i="1" smtClean="0">
                            <a:latin typeface="Cambria Math"/>
                          </a:rPr>
                        </m:ctrlPr>
                      </m:dPr>
                      <m:e>
                        <m:r>
                          <a:rPr lang="en-US" b="0" i="1" smtClean="0">
                            <a:latin typeface="Cambria Math"/>
                          </a:rPr>
                          <m:t>40.2133</m:t>
                        </m:r>
                        <m:r>
                          <a:rPr lang="en-US" b="0" i="1" smtClean="0">
                            <a:latin typeface="Cambria Math"/>
                            <a:ea typeface="Cambria Math"/>
                          </a:rPr>
                          <m:t>×</m:t>
                        </m:r>
                        <m:d>
                          <m:dPr>
                            <m:ctrlPr>
                              <a:rPr lang="en-US" b="0" i="1" smtClean="0">
                                <a:latin typeface="Cambria Math"/>
                              </a:rPr>
                            </m:ctrlPr>
                          </m:dPr>
                          <m:e>
                            <m:f>
                              <m:fPr>
                                <m:ctrlPr>
                                  <a:rPr lang="en-US" b="0" i="1" smtClean="0">
                                    <a:latin typeface="Cambria Math"/>
                                  </a:rPr>
                                </m:ctrlPr>
                              </m:fPr>
                              <m:num>
                                <m:f>
                                  <m:fPr>
                                    <m:type m:val="skw"/>
                                    <m:ctrlPr>
                                      <a:rPr lang="en-US" b="0" i="1" smtClean="0">
                                        <a:latin typeface="Cambria Math"/>
                                      </a:rPr>
                                    </m:ctrlPr>
                                  </m:fPr>
                                  <m:num>
                                    <m:r>
                                      <a:rPr lang="en-US" b="0" i="1" smtClean="0">
                                        <a:latin typeface="Cambria Math"/>
                                      </a:rPr>
                                      <m:t>𝐴𝑅𝑀</m:t>
                                    </m:r>
                                  </m:num>
                                  <m:den>
                                    <m:r>
                                      <a:rPr lang="en-US" b="0" i="1" smtClean="0">
                                        <a:latin typeface="Cambria Math"/>
                                      </a:rPr>
                                      <m:t>50</m:t>
                                    </m:r>
                                    <m:r>
                                      <a:rPr lang="el-GR" i="1">
                                        <a:latin typeface="Cambria Math"/>
                                      </a:rPr>
                                      <m:t>𝜇</m:t>
                                    </m:r>
                                    <m:r>
                                      <a:rPr lang="en-US" b="0" i="1" smtClean="0">
                                        <a:latin typeface="Cambria Math"/>
                                      </a:rPr>
                                      <m:t>𝑇</m:t>
                                    </m:r>
                                  </m:den>
                                </m:f>
                              </m:num>
                              <m:den>
                                <m:r>
                                  <a:rPr lang="en-US" b="0" i="1" smtClean="0">
                                    <a:latin typeface="Cambria Math"/>
                                  </a:rPr>
                                  <m:t>𝐼𝑅𝑀</m:t>
                                </m:r>
                              </m:den>
                            </m:f>
                          </m:e>
                        </m:d>
                        <m:r>
                          <a:rPr lang="en-US" i="1">
                            <a:latin typeface="Cambria Math"/>
                            <a:ea typeface="Cambria Math"/>
                          </a:rPr>
                          <m:t>×</m:t>
                        </m:r>
                        <m:sSup>
                          <m:sSupPr>
                            <m:ctrlPr>
                              <a:rPr lang="en-US"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4</m:t>
                            </m:r>
                          </m:sup>
                        </m:sSup>
                      </m:e>
                    </m:d>
                  </m:oMath>
                </a14:m>
                <a:endParaRPr lang="en-US" dirty="0" smtClean="0"/>
              </a:p>
              <a:p>
                <a:pPr>
                  <a:spcBef>
                    <a:spcPts val="0"/>
                  </a:spcBef>
                  <a:spcAft>
                    <a:spcPts val="1800"/>
                  </a:spcAft>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1036" t="-715"/>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032316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Grain Size Data</a:t>
            </a:r>
            <a:endParaRPr lang="en-US" b="1" dirty="0">
              <a:solidFill>
                <a:schemeClr val="accent3">
                  <a:lumMod val="75000"/>
                </a:schemeClr>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53766"/>
          <a:stretch/>
        </p:blipFill>
        <p:spPr>
          <a:xfrm>
            <a:off x="2209800" y="1504950"/>
            <a:ext cx="1878557" cy="520065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5258" t="-757" b="33973"/>
          <a:stretch/>
        </p:blipFill>
        <p:spPr>
          <a:xfrm>
            <a:off x="150125" y="2458387"/>
            <a:ext cx="1867610" cy="3568135"/>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700039333"/>
              </p:ext>
            </p:extLst>
          </p:nvPr>
        </p:nvGraphicFramePr>
        <p:xfrm>
          <a:off x="4088356" y="1504950"/>
          <a:ext cx="4775185" cy="489585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a:off x="2667000" y="5791200"/>
            <a:ext cx="9144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67000" y="5257800"/>
            <a:ext cx="9144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0" y="4876800"/>
            <a:ext cx="9144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67000" y="4572000"/>
            <a:ext cx="9144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4191000"/>
            <a:ext cx="9144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67000" y="4038600"/>
            <a:ext cx="9144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67000" y="3886200"/>
            <a:ext cx="9144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7000" y="4343400"/>
            <a:ext cx="9144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0492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3934</TotalTime>
  <Words>658</Words>
  <Application>Microsoft Office PowerPoint</Application>
  <PresentationFormat>On-screen Show (4:3)</PresentationFormat>
  <Paragraphs>122</Paragraphs>
  <Slides>22</Slides>
  <Notes>12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Clarity</vt:lpstr>
      <vt:lpstr>Office Theme</vt:lpstr>
      <vt:lpstr>Neogene to recent paleoprecipitation estimates  in the Meade Basin, Southwest Kansas,  from elemental ratios and rock magnetic  properties in paleosols and modern soils</vt:lpstr>
      <vt:lpstr>Background &amp; Importance</vt:lpstr>
      <vt:lpstr>Background &amp; Importance</vt:lpstr>
      <vt:lpstr>Ecological impact of precipitation</vt:lpstr>
      <vt:lpstr>Research Questions</vt:lpstr>
      <vt:lpstr>Field Methods</vt:lpstr>
      <vt:lpstr>Laboratory Methods</vt:lpstr>
      <vt:lpstr>Proxies for MAP</vt:lpstr>
      <vt:lpstr>Grain Size Data</vt:lpstr>
      <vt:lpstr>Elemental Data</vt:lpstr>
      <vt:lpstr>Elemental Data</vt:lpstr>
      <vt:lpstr>Magnetic Data</vt:lpstr>
      <vt:lpstr>Magnetic Data</vt:lpstr>
      <vt:lpstr>MAP estimates</vt:lpstr>
      <vt:lpstr>Further Work</vt:lpstr>
      <vt:lpstr>Acknowledgements</vt:lpstr>
      <vt:lpstr>References</vt:lpstr>
      <vt:lpstr>PowerPoint Presentation</vt:lpstr>
      <vt:lpstr>MAP estimates</vt:lpstr>
      <vt:lpstr>MAP estimates</vt:lpstr>
      <vt:lpstr>Grain Size Data</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Neogene to recent paleoprecipitation estimates in the Meade Basin, southwest Kansas, from elemental ratios and rock magnetic properties in paleosols and modern soils</dc:title>
  <dc:creator>Elizabeth Roepke</dc:creator>
  <cp:lastModifiedBy>Elizabeth</cp:lastModifiedBy>
  <cp:revision>74</cp:revision>
  <dcterms:created xsi:type="dcterms:W3CDTF">2014-10-09T21:31:47Z</dcterms:created>
  <dcterms:modified xsi:type="dcterms:W3CDTF">2014-10-21T20:44:04Z</dcterms:modified>
</cp:coreProperties>
</file>