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7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1" r:id="rId3"/>
    <p:sldId id="293" r:id="rId4"/>
    <p:sldId id="310" r:id="rId5"/>
    <p:sldId id="309" r:id="rId6"/>
    <p:sldId id="304" r:id="rId7"/>
    <p:sldId id="301" r:id="rId8"/>
    <p:sldId id="294" r:id="rId9"/>
    <p:sldId id="295" r:id="rId10"/>
    <p:sldId id="299" r:id="rId11"/>
    <p:sldId id="298" r:id="rId12"/>
    <p:sldId id="300" r:id="rId13"/>
    <p:sldId id="302" r:id="rId14"/>
    <p:sldId id="305" r:id="rId15"/>
    <p:sldId id="296" r:id="rId16"/>
    <p:sldId id="307" r:id="rId17"/>
    <p:sldId id="297" r:id="rId18"/>
    <p:sldId id="312" r:id="rId19"/>
    <p:sldId id="311" r:id="rId20"/>
  </p:sldIdLst>
  <p:sldSz cx="9144000" cy="6858000" type="screen4x3"/>
  <p:notesSz cx="6718300" cy="985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FF"/>
    <a:srgbClr val="0066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9" autoAdjust="0"/>
    <p:restoredTop sz="95713" autoAdjust="0"/>
  </p:normalViewPr>
  <p:slideViewPr>
    <p:cSldViewPr snapToGrid="0">
      <p:cViewPr varScale="1">
        <p:scale>
          <a:sx n="70" d="100"/>
          <a:sy n="70" d="100"/>
        </p:scale>
        <p:origin x="-1164" y="-108"/>
      </p:cViewPr>
      <p:guideLst>
        <p:guide orient="horz" pos="22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F23AB9-3A45-4A21-A078-E19A378B0841}" type="datetimeFigureOut">
              <a:rPr lang="en-US" altLang="en-US"/>
              <a:pPr>
                <a:defRPr/>
              </a:pPr>
              <a:t>11/3/2014</a:t>
            </a:fld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27E2461-22AC-40F8-95A7-EF7925040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212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3065189-CDBD-40F3-8CB4-F38AC506E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260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DD8DF3D-6978-494D-B1D8-AFE88CE8BF1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The Mogale tailing dam comprises of 4 layers: i.) a topmost oxidized layer with a whitish yellow to yellowish brown colour, which is underlain by ii,) a brownish grey coloured layer and further down by a reddish coloured layer and grey coloured layer at the base (Figure 2).</a:t>
            </a:r>
          </a:p>
          <a:p>
            <a:r>
              <a:rPr lang="en-US" altLang="en-US" smtClean="0"/>
              <a:t>The above horizons are composed of varying proportions of quartz, muscovite, pyrophyllite, gypsum, jarosite/hydronian, delhayelite, hematite, pyrite and clinochlore based on the XRD results.</a:t>
            </a:r>
          </a:p>
          <a:p>
            <a:r>
              <a:rPr lang="en-US" altLang="en-US" smtClean="0"/>
              <a:t>Quartz, Jarosite and gypsum contents are higher in the upper horizon while pyrophilite, pyrite, hematite and muscovite contents dominating in the lower horizons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621AE3-9F49-4537-A062-3454B08AF660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From Figure 3, two main clusters further comprising two sub-clusters are defined by SiO2 and Al2O3  contents. </a:t>
            </a:r>
            <a:br>
              <a:rPr lang="en-US" altLang="en-US" dirty="0" smtClean="0"/>
            </a:br>
            <a:r>
              <a:rPr lang="en-US" altLang="en-US" dirty="0" smtClean="0"/>
              <a:t>Main Cluster I represents samples which are rich in SiO2 but low in Al2O3 while main cluster II reflects samples that are rich in Al2O3 but low in SiO2. </a:t>
            </a:r>
            <a:br>
              <a:rPr lang="en-US" altLang="en-US" dirty="0" smtClean="0"/>
            </a:br>
            <a:r>
              <a:rPr lang="en-US" altLang="en-US" dirty="0" smtClean="0"/>
              <a:t>Most samples in layer 1 fall within sub- cluster 2 which shows the highest contents of SiO2 and lower content of Al2O3.</a:t>
            </a:r>
            <a:br>
              <a:rPr lang="en-US" altLang="en-US" dirty="0" smtClean="0"/>
            </a:br>
            <a:r>
              <a:rPr lang="en-US" altLang="en-US" dirty="0" smtClean="0"/>
              <a:t> All samples in layer 3 fall within in sub-cluster 3 which are with highest Al2O3 and lowest SiO2.</a:t>
            </a:r>
            <a:br>
              <a:rPr lang="en-US" altLang="en-US" dirty="0" smtClean="0"/>
            </a:br>
            <a:endParaRPr lang="en-GB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97F90B-C21B-40BB-818F-CE45B369652B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From Figure 3, two main clusters further comprising two sub-clusters are defined by SiO2 and Al2O3  contents. </a:t>
            </a:r>
            <a:br>
              <a:rPr lang="en-US" altLang="en-US" smtClean="0"/>
            </a:br>
            <a:r>
              <a:rPr lang="en-US" altLang="en-US" smtClean="0"/>
              <a:t>Main Cluster I represents samples which are rich in SiO2 but low in Al2O3 while main cluster II reflects samples that are rich in Al2O3 but low in SiO2. </a:t>
            </a:r>
            <a:br>
              <a:rPr lang="en-US" altLang="en-US" smtClean="0"/>
            </a:br>
            <a:r>
              <a:rPr lang="en-US" altLang="en-US" smtClean="0"/>
              <a:t>Most samples in layer 1 fall within sub- cluster 2 which shows the highest contents of SiO2 and lower content of Al2O3.</a:t>
            </a:r>
            <a:br>
              <a:rPr lang="en-US" altLang="en-US" smtClean="0"/>
            </a:br>
            <a:r>
              <a:rPr lang="en-US" altLang="en-US" smtClean="0"/>
              <a:t> All samples in layer 3 fall within in sub-cluster 3 which are with highest Al2O3 and lowest SiO2.</a:t>
            </a:r>
            <a:br>
              <a:rPr lang="en-US" altLang="en-US" smtClean="0"/>
            </a:br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B7E988-0A33-4302-8770-FC99727B682F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1D532B-D44C-4E7E-90FA-0D8011C420CB}" type="datetimeFigureOut">
              <a:rPr lang="en-US" smtClean="0"/>
              <a:pPr>
                <a:defRPr/>
              </a:pPr>
              <a:t>11/3/2014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6C2025-5624-4569-8A39-CC5365372E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ZA" altLang="en-US" smtClean="0">
                <a:solidFill>
                  <a:schemeClr val="bg2">
                    <a:shade val="50000"/>
                    <a:satMod val="200000"/>
                  </a:schemeClr>
                </a:solidFill>
              </a:rPr>
              <a:t>Matjiesfontein 2014</a:t>
            </a:r>
            <a:endParaRPr lang="en-US" altLang="en-US" smtClean="0">
              <a:solidFill>
                <a:schemeClr val="bg2">
                  <a:shade val="50000"/>
                  <a:satMod val="200000"/>
                </a:schemeClr>
              </a:solidFill>
            </a:endParaRPr>
          </a:p>
          <a:p>
            <a:pPr>
              <a:defRPr/>
            </a:pPr>
            <a:endParaRPr lang="en-US" altLang="en-US"/>
          </a:p>
        </p:txBody>
      </p:sp>
      <p:pic>
        <p:nvPicPr>
          <p:cNvPr id="10" name="Picture 15" descr="Inkaba ye Africa 3D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138113"/>
            <a:ext cx="15367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Inkaba ye Africa 3D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7625"/>
            <a:ext cx="16637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FourieCJS\Documents\INKABA\2014\!Khure_logo3_2011-2 (2) (1)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5" y="15875"/>
            <a:ext cx="10604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9F3E6-5FB6-4ADE-9AB8-2CAA7B07EF19}" type="datetimeFigureOut">
              <a:rPr lang="en-US" smtClean="0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altLang="en-US" b="1" smtClean="0">
                <a:solidFill>
                  <a:schemeClr val="bg1"/>
                </a:solidFill>
              </a:rPr>
              <a:t>Matjiesfontein 2014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9439C-A103-4669-9A33-412FFB7438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55C63C-ACF6-4AD3-BC09-B57A99612AD3}" type="datetimeFigureOut">
              <a:rPr lang="en-US" smtClean="0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altLang="en-US" b="1" smtClean="0">
                <a:solidFill>
                  <a:schemeClr val="bg1"/>
                </a:solidFill>
              </a:rPr>
              <a:t>Matjiesfontein 2014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FF360-8BB7-4D04-9B9A-AA564B73F0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024B992-6A98-4821-8459-70ACAF88F849}" type="datetimeFigureOut">
              <a:rPr lang="en-US" smtClean="0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5E6A6AB-53F5-4EB0-A3CF-A11025E6043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ZA" altLang="en-US" b="1" smtClean="0">
                <a:solidFill>
                  <a:schemeClr val="bg1"/>
                </a:solidFill>
              </a:rPr>
              <a:t>Matjiesfontein 2014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052CF0-47B9-40CA-B82B-96BBDAAC2560}" type="datetimeFigureOut">
              <a:rPr lang="en-US" smtClean="0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altLang="en-US" b="1" smtClean="0">
                <a:solidFill>
                  <a:schemeClr val="bg1"/>
                </a:solidFill>
              </a:rPr>
              <a:t>Matjiesfontein 2014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5A7C7-E505-4EAF-8B81-084F8581DC5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F6FE7-5C46-4F89-9D56-4C95E14B1CAB}" type="datetimeFigureOut">
              <a:rPr lang="en-US" smtClean="0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altLang="en-US" b="1" smtClean="0">
                <a:solidFill>
                  <a:schemeClr val="bg1"/>
                </a:solidFill>
              </a:rPr>
              <a:t>Matjiesfontein 2014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2A1AF-9A3F-46C0-B240-B269B21FC3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9CAF2-DCC5-4B0E-8476-88A05A131CD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altLang="en-US" b="1" smtClean="0">
                <a:solidFill>
                  <a:schemeClr val="bg1"/>
                </a:solidFill>
              </a:rPr>
              <a:t>Matjiesfontein 2014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DA518-DE85-4B79-B798-CD7A3B12BA2E}" type="datetimeFigureOut">
              <a:rPr lang="en-US" smtClean="0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37182D-7200-416B-8D3B-BE4281791A8B}" type="datetimeFigureOut">
              <a:rPr lang="en-US" smtClean="0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altLang="en-US" b="1" smtClean="0">
                <a:solidFill>
                  <a:schemeClr val="bg1"/>
                </a:solidFill>
              </a:rPr>
              <a:t>Matjiesfontein 2014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98EEB-9E89-4070-B3F5-630B8244B5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622900-7173-4711-8634-7054AD725002}" type="datetimeFigureOut">
              <a:rPr lang="en-US" smtClean="0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ZA" altLang="en-US" b="1" smtClean="0">
                <a:solidFill>
                  <a:schemeClr val="bg1"/>
                </a:solidFill>
              </a:rPr>
              <a:t>Matjiesfontein 2014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5F684-B6E2-42A0-AE22-F4947CFD65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4D2CA7E-2060-4D5D-AFAD-F6BC10651A37}" type="datetimeFigureOut">
              <a:rPr lang="en-US" smtClean="0"/>
              <a:pPr>
                <a:defRPr/>
              </a:pPr>
              <a:t>11/3/2014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2E0BA6D-A874-4276-B54F-14355A1063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ZA" altLang="en-US" b="1" smtClean="0">
                <a:solidFill>
                  <a:schemeClr val="bg1"/>
                </a:solidFill>
              </a:rPr>
              <a:t>Matjiesfontein 2014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D3CD0-07B8-4597-B73C-BE983754C52D}" type="datetimeFigureOut">
              <a:rPr lang="en-US" smtClean="0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464922-1C29-4B46-8D2A-0A4E25001E5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ZA" altLang="en-US" b="1" smtClean="0">
                <a:solidFill>
                  <a:schemeClr val="bg1"/>
                </a:solidFill>
              </a:rPr>
              <a:t>Matjiesfontein 2014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2D4CB2-97AB-4155-99A7-A0D9410532FA}" type="datetimeFigureOut">
              <a:rPr lang="en-US" smtClean="0"/>
              <a:pPr>
                <a:defRPr/>
              </a:pPr>
              <a:t>11/3/2014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ZA" altLang="en-US" smtClean="0"/>
              <a:t>Matjiesfontein 2014</a:t>
            </a:r>
            <a:endParaRPr lang="en-US" altLang="en-US" b="0" smtClean="0"/>
          </a:p>
          <a:p>
            <a:pPr>
              <a:defRPr/>
            </a:pPr>
            <a:endParaRPr lang="en-US" altLang="en-US" b="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82A7AB-F4C6-4AFD-8CAB-EC2333A82D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0597" y="3733800"/>
            <a:ext cx="7232650" cy="1752600"/>
          </a:xfrm>
        </p:spPr>
        <p:txBody>
          <a:bodyPr/>
          <a:lstStyle/>
          <a:p>
            <a:pPr marL="457200" indent="-457200" algn="ctr" eaLnBrk="1" hangingPunct="1"/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O., </a:t>
            </a:r>
            <a:r>
              <a:rPr lang="en-US" altLang="en-US" sz="18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Abegunde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; C., Wu; C.D., </a:t>
            </a:r>
            <a:r>
              <a:rPr lang="en-US" altLang="en-US" sz="18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Okujeni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; and A., </a:t>
            </a:r>
            <a:r>
              <a:rPr lang="en-US" altLang="en-US" sz="18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Siad</a:t>
            </a:r>
            <a:endParaRPr lang="en-US" altLang="en-US" sz="1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457200" indent="-457200" algn="ctr" eaLnBrk="1" hangingPunct="1"/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Department of Earth Science, University of the Western Cape., Bellville, Cape Town. South Africa </a:t>
            </a:r>
          </a:p>
          <a:p>
            <a:pPr marL="457200" indent="-457200" algn="ctr" eaLnBrk="1" hangingPunct="1"/>
            <a:r>
              <a:rPr lang="en-US" altLang="en-US" sz="18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Correspondence to: </a:t>
            </a:r>
            <a:r>
              <a:rPr lang="en-US" altLang="en-US" sz="18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cokujeni@uwc.ac.za</a:t>
            </a:r>
            <a:endParaRPr lang="en-US" altLang="en-US" sz="1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457200" indent="-457200" algn="ctr" eaLnBrk="1" hangingPunct="1">
              <a:spcBef>
                <a:spcPct val="50000"/>
              </a:spcBef>
            </a:pPr>
            <a:endParaRPr lang="en-US" altLang="en-US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52522" y="1249031"/>
            <a:ext cx="8264525" cy="2803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DISTRIBUTION PATTERNS OF CONTAMINANTS IN 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THE MOGALE 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GOLD TAILING DAM; CASE STUDY 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FROM SOUTH AFRICA</a:t>
            </a:r>
            <a:endParaRPr lang="en-US" altLang="en-US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95" y="0"/>
            <a:ext cx="1801505" cy="171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Image result for nrf logo"/>
          <p:cNvSpPr>
            <a:spLocks noChangeAspect="1" noChangeArrowheads="1"/>
          </p:cNvSpPr>
          <p:nvPr/>
        </p:nvSpPr>
        <p:spPr bwMode="auto">
          <a:xfrm>
            <a:off x="307975" y="-373063"/>
            <a:ext cx="334327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 descr="C:\Users\Abegunde Oluseyi\Desktop\NRF Logo text marked (white background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03" y="12629"/>
            <a:ext cx="2794521" cy="9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begunde Oluseyi\Desktop\gsa-logo_14C_trans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5295332"/>
            <a:ext cx="42957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btitle 2"/>
          <p:cNvSpPr>
            <a:spLocks noGrp="1"/>
          </p:cNvSpPr>
          <p:nvPr>
            <p:ph type="subTitle" idx="1"/>
          </p:nvPr>
        </p:nvSpPr>
        <p:spPr>
          <a:xfrm>
            <a:off x="109182" y="1311275"/>
            <a:ext cx="8803043" cy="5403850"/>
          </a:xfrm>
        </p:spPr>
        <p:txBody>
          <a:bodyPr/>
          <a:lstStyle/>
          <a:p>
            <a:pPr marL="312738" indent="-285750" algn="l">
              <a:buClrTx/>
              <a:buFont typeface="Wingdings" pitchFamily="2" charset="2"/>
              <a:buChar char="v"/>
            </a:pPr>
            <a:r>
              <a:rPr lang="en-US" altLang="en-US" sz="21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Based on the geometric mean,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(84.24%), Al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(6.25%), Fe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(2.64%) and LOI(3.28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en-US" altLang="en-US" sz="21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accounted for about 97.05% of the whole sample concentration (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Rosner</a:t>
            </a:r>
            <a:r>
              <a:rPr lang="en-US" altLang="en-US" sz="21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, 2000), while other major oxides are found in less concentration.</a:t>
            </a:r>
          </a:p>
          <a:p>
            <a:pPr marL="312738" indent="-285750" algn="l" eaLnBrk="1" hangingPunct="1">
              <a:buClrTx/>
              <a:buFont typeface="Wingdings" pitchFamily="2" charset="2"/>
              <a:buChar char="v"/>
            </a:pPr>
            <a:r>
              <a:rPr lang="en-US" altLang="en-US" sz="21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Trace elements such as U, Au, Ni, As, Cu, and Zn have maximum values of 655.5ppm, 1417.7ppb, 274.1ppm, 471.4ppm, 308.8ppm, and 817ppm respectively.</a:t>
            </a:r>
          </a:p>
          <a:p>
            <a:pPr marL="312738" indent="-285750" algn="l" eaLnBrk="1" hangingPunct="1">
              <a:buClrTx/>
              <a:buFont typeface="Wingdings" pitchFamily="2" charset="2"/>
              <a:buChar char="v"/>
            </a:pPr>
            <a:r>
              <a:rPr lang="en-US" altLang="en-US" sz="21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Average values for Cu(51.29ppm), </a:t>
            </a:r>
            <a:r>
              <a:rPr lang="en-US" altLang="en-US" sz="21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Pb</a:t>
            </a:r>
            <a:r>
              <a:rPr lang="en-US" altLang="en-US" sz="21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(49.66ppm), Zn(129.31ppm), Ni(99.79ppm), As(123.12ppm), Au(248.43ppb)</a:t>
            </a:r>
          </a:p>
          <a:p>
            <a:pPr marL="312738" indent="-285750" algn="l">
              <a:buClrTx/>
              <a:buFont typeface="Wingdings" pitchFamily="2" charset="2"/>
              <a:buChar char="v"/>
            </a:pPr>
            <a:r>
              <a:rPr lang="en-US" altLang="en-US" sz="21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Layer 1 or the topmost oxidized layer has highest contents of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en-US" sz="2400" b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1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(87.32%) and the lowest contents of LOI and all other oxides and most trace elements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652588" y="168275"/>
            <a:ext cx="6153150" cy="1046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ZA" altLang="en-U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Results (Geochemical Data </a:t>
            </a:r>
            <a:r>
              <a:rPr lang="en-ZA" altLang="en-US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Summary)</a:t>
            </a:r>
          </a:p>
          <a:p>
            <a:pPr algn="ctr">
              <a:defRPr/>
            </a:pPr>
            <a:endParaRPr lang="en-US" altLang="en-US" sz="2800" b="1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68" y="0"/>
            <a:ext cx="1637732" cy="132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 bwMode="auto">
          <a:xfrm>
            <a:off x="152400" y="5224059"/>
            <a:ext cx="5581650" cy="4730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7150" defTabSz="487680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6: </a:t>
            </a:r>
            <a:r>
              <a:rPr lang="en-US" altLang="en-US" sz="1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Dendrogram</a:t>
            </a:r>
            <a:r>
              <a:rPr lang="en-US" alt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showing the results of HCA</a:t>
            </a:r>
            <a:br>
              <a:rPr lang="en-US" altLang="en-US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16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7429" y="879642"/>
            <a:ext cx="5691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altLang="en-U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Results (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Cluster Analysis)</a:t>
            </a: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6810375" y="1477963"/>
            <a:ext cx="2238375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en-US" altLang="en-US" sz="1600" b="1" dirty="0">
                <a:solidFill>
                  <a:srgbClr val="0000FF"/>
                </a:solidFill>
              </a:rPr>
              <a:t>The analysis was extracted based on </a:t>
            </a: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en-US" sz="16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1600" b="1" dirty="0">
                <a:solidFill>
                  <a:srgbClr val="0000FF"/>
                </a:solidFill>
              </a:rPr>
              <a:t>and </a:t>
            </a:r>
            <a:r>
              <a:rPr lang="en-GB" altLang="en-US" sz="1600" dirty="0">
                <a:solidFill>
                  <a:schemeClr val="bg1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Al</a:t>
            </a:r>
            <a:r>
              <a:rPr lang="en-GB" altLang="en-US" sz="1600" baseline="-25000" dirty="0">
                <a:solidFill>
                  <a:schemeClr val="bg1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GB" altLang="en-US" sz="1600" dirty="0">
                <a:solidFill>
                  <a:schemeClr val="bg1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GB" altLang="en-US" sz="1600" baseline="-25000" dirty="0">
                <a:solidFill>
                  <a:schemeClr val="bg1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en-GB" altLang="en-US" sz="1600" baseline="-250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altLang="en-US" sz="1600" b="1" dirty="0" smtClean="0">
                <a:solidFill>
                  <a:srgbClr val="C00000"/>
                </a:solidFill>
              </a:rPr>
              <a:t>The </a:t>
            </a:r>
            <a:r>
              <a:rPr lang="en-US" altLang="en-US" sz="1600" b="1" dirty="0">
                <a:solidFill>
                  <a:srgbClr val="C00000"/>
                </a:solidFill>
              </a:rPr>
              <a:t>relative abundance of 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en-US" sz="1600" b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smtClean="0">
                <a:solidFill>
                  <a:srgbClr val="C00000"/>
                </a:solidFill>
              </a:rPr>
              <a:t>for </a:t>
            </a:r>
            <a:r>
              <a:rPr lang="en-US" altLang="en-US" sz="1600" b="1" dirty="0">
                <a:solidFill>
                  <a:srgbClr val="C00000"/>
                </a:solidFill>
              </a:rPr>
              <a:t>the cluster is defined as follows: Cluster 1a&gt; Cluster 1b&gt; Cluster 2b&gt; Cluster 2a </a:t>
            </a:r>
            <a:r>
              <a:rPr lang="en-US" altLang="en-US" sz="1600" b="1" dirty="0">
                <a:solidFill>
                  <a:srgbClr val="0000FF"/>
                </a:solidFill>
              </a:rPr>
              <a:t>(as defined by the discriminant analysis)</a:t>
            </a:r>
          </a:p>
          <a:p>
            <a:pPr algn="just">
              <a:buFont typeface="Wingdings" pitchFamily="2" charset="2"/>
              <a:buChar char="v"/>
            </a:pPr>
            <a:r>
              <a:rPr lang="en-US" altLang="en-US" sz="1600" b="1" dirty="0">
                <a:solidFill>
                  <a:srgbClr val="C00000"/>
                </a:solidFill>
              </a:rPr>
              <a:t>The relative abundance of </a:t>
            </a:r>
            <a:r>
              <a:rPr lang="en-GB" altLang="en-US" sz="1600" dirty="0">
                <a:solidFill>
                  <a:schemeClr val="bg1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Al</a:t>
            </a:r>
            <a:r>
              <a:rPr lang="en-GB" altLang="en-US" sz="1600" baseline="-25000" dirty="0">
                <a:solidFill>
                  <a:schemeClr val="bg1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GB" altLang="en-US" sz="1600" dirty="0">
                <a:solidFill>
                  <a:schemeClr val="bg1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GB" altLang="en-US" sz="1600" baseline="-25000" dirty="0">
                <a:solidFill>
                  <a:schemeClr val="bg1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altLang="en-US" sz="1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1600" b="1" dirty="0">
                <a:solidFill>
                  <a:srgbClr val="C00000"/>
                </a:solidFill>
              </a:rPr>
              <a:t>is defined as Cluster 2b&gt; Cluster 2a&gt; Cluster 1b&gt; Cluster 1a</a:t>
            </a:r>
            <a:endParaRPr lang="en-GB" altLang="en-US" sz="1600" b="1" dirty="0">
              <a:solidFill>
                <a:srgbClr val="C00000"/>
              </a:solidFill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621" y="0"/>
            <a:ext cx="1651379" cy="148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5669840"/>
            <a:ext cx="57785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1924" y="1402862"/>
            <a:ext cx="6696075" cy="3962400"/>
            <a:chOff x="161924" y="1402862"/>
            <a:chExt cx="6696075" cy="3962400"/>
          </a:xfrm>
        </p:grpSpPr>
        <p:pic>
          <p:nvPicPr>
            <p:cNvPr id="23568" name="Picture 16" descr="C:\Users\Abegunde Oluseyi\Desktop\Cluster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4" y="1402862"/>
              <a:ext cx="6696075" cy="396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558" name="Group 7"/>
            <p:cNvGrpSpPr>
              <a:grpSpLocks/>
            </p:cNvGrpSpPr>
            <p:nvPr/>
          </p:nvGrpSpPr>
          <p:grpSpPr bwMode="auto">
            <a:xfrm rot="-5400000">
              <a:off x="2597584" y="367998"/>
              <a:ext cx="2736053" cy="5546072"/>
              <a:chOff x="214595" y="-353559"/>
              <a:chExt cx="3464411" cy="6812200"/>
            </a:xfrm>
          </p:grpSpPr>
          <p:sp>
            <p:nvSpPr>
              <p:cNvPr id="23559" name="Text Box 331"/>
              <p:cNvSpPr txBox="1">
                <a:spLocks noChangeArrowheads="1"/>
              </p:cNvSpPr>
              <p:nvPr/>
            </p:nvSpPr>
            <p:spPr bwMode="auto">
              <a:xfrm>
                <a:off x="214595" y="-353559"/>
                <a:ext cx="1837951" cy="450276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altLang="en-US" sz="1200" dirty="0">
                    <a:solidFill>
                      <a:schemeClr val="bg1"/>
                    </a:solidFill>
                    <a:latin typeface="Arial Black" panose="020B0A04020102020204" pitchFamily="34" charset="0"/>
                    <a:ea typeface="Calibri" pitchFamily="34" charset="0"/>
                    <a:cs typeface="Times New Roman" pitchFamily="18" charset="0"/>
                  </a:rPr>
                  <a:t>Cluster 1b</a:t>
                </a:r>
              </a:p>
            </p:txBody>
          </p:sp>
          <p:grpSp>
            <p:nvGrpSpPr>
              <p:cNvPr id="23560" name="Group 9"/>
              <p:cNvGrpSpPr>
                <a:grpSpLocks/>
              </p:cNvGrpSpPr>
              <p:nvPr/>
            </p:nvGrpSpPr>
            <p:grpSpPr bwMode="auto">
              <a:xfrm>
                <a:off x="453618" y="389381"/>
                <a:ext cx="3225388" cy="6069260"/>
                <a:chOff x="335284" y="-578807"/>
                <a:chExt cx="3225388" cy="6069260"/>
              </a:xfrm>
            </p:grpSpPr>
            <p:sp>
              <p:nvSpPr>
                <p:cNvPr id="23561" name="Text Box 332"/>
                <p:cNvSpPr txBox="1">
                  <a:spLocks noChangeArrowheads="1"/>
                </p:cNvSpPr>
                <p:nvPr/>
              </p:nvSpPr>
              <p:spPr bwMode="auto">
                <a:xfrm>
                  <a:off x="2085908" y="-578807"/>
                  <a:ext cx="1379606" cy="608496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altLang="en-US" sz="1200" dirty="0" smtClean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Calibri" pitchFamily="34" charset="0"/>
                      <a:cs typeface="Times New Roman" pitchFamily="18" charset="0"/>
                    </a:rPr>
                    <a:t>Cluster </a:t>
                  </a:r>
                  <a:r>
                    <a:rPr lang="en-GB" altLang="en-US" sz="1200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Calibri" pitchFamily="34" charset="0"/>
                      <a:cs typeface="Times New Roman" pitchFamily="18" charset="0"/>
                    </a:rPr>
                    <a:t>1 (High SiO</a:t>
                  </a:r>
                  <a:r>
                    <a:rPr lang="en-GB" altLang="en-US" sz="1200" baseline="-25000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r>
                    <a:rPr lang="en-GB" altLang="en-US" sz="1200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Calibri" pitchFamily="34" charset="0"/>
                      <a:cs typeface="Times New Roman" pitchFamily="18" charset="0"/>
                    </a:rPr>
                    <a:t>)</a:t>
                  </a:r>
                </a:p>
              </p:txBody>
            </p:sp>
            <p:sp>
              <p:nvSpPr>
                <p:cNvPr id="23562" name="Text Box 333"/>
                <p:cNvSpPr txBox="1">
                  <a:spLocks noChangeArrowheads="1"/>
                </p:cNvSpPr>
                <p:nvPr/>
              </p:nvSpPr>
              <p:spPr bwMode="auto">
                <a:xfrm>
                  <a:off x="335284" y="1303089"/>
                  <a:ext cx="1578577" cy="425806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altLang="en-US" sz="1200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Calibri" pitchFamily="34" charset="0"/>
                      <a:cs typeface="Times New Roman" pitchFamily="18" charset="0"/>
                    </a:rPr>
                    <a:t>Cluster 1a</a:t>
                  </a:r>
                </a:p>
              </p:txBody>
            </p:sp>
            <p:sp>
              <p:nvSpPr>
                <p:cNvPr id="23563" name="Text Box 336"/>
                <p:cNvSpPr txBox="1">
                  <a:spLocks noChangeArrowheads="1"/>
                </p:cNvSpPr>
                <p:nvPr/>
              </p:nvSpPr>
              <p:spPr bwMode="auto">
                <a:xfrm>
                  <a:off x="1913865" y="3495249"/>
                  <a:ext cx="1646807" cy="595291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altLang="en-US" sz="1200" dirty="0" smtClean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Calibri" pitchFamily="34" charset="0"/>
                      <a:cs typeface="Times New Roman" pitchFamily="18" charset="0"/>
                    </a:rPr>
                    <a:t>Cluster </a:t>
                  </a:r>
                  <a:r>
                    <a:rPr lang="en-GB" altLang="en-US" sz="1200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Calibri" pitchFamily="34" charset="0"/>
                      <a:cs typeface="Times New Roman" pitchFamily="18" charset="0"/>
                    </a:rPr>
                    <a:t>2 (High Al</a:t>
                  </a:r>
                  <a:r>
                    <a:rPr lang="en-GB" altLang="en-US" sz="1200" baseline="-25000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Calibri" pitchFamily="34" charset="0"/>
                      <a:cs typeface="Times New Roman" pitchFamily="18" charset="0"/>
                    </a:rPr>
                    <a:t>2</a:t>
                  </a:r>
                  <a:r>
                    <a:rPr lang="en-GB" altLang="en-US" sz="1200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Calibri" pitchFamily="34" charset="0"/>
                      <a:cs typeface="Times New Roman" pitchFamily="18" charset="0"/>
                    </a:rPr>
                    <a:t>O</a:t>
                  </a:r>
                  <a:r>
                    <a:rPr lang="en-GB" altLang="en-US" sz="1200" baseline="-25000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Calibri" pitchFamily="34" charset="0"/>
                      <a:cs typeface="Times New Roman" pitchFamily="18" charset="0"/>
                    </a:rPr>
                    <a:t>3</a:t>
                  </a:r>
                  <a:r>
                    <a:rPr lang="en-GB" altLang="en-US" sz="1200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Calibri" pitchFamily="34" charset="0"/>
                      <a:cs typeface="Times New Roman" pitchFamily="18" charset="0"/>
                    </a:rPr>
                    <a:t>)</a:t>
                  </a:r>
                </a:p>
              </p:txBody>
            </p:sp>
            <p:sp>
              <p:nvSpPr>
                <p:cNvPr id="23564" name="Text Box 334"/>
                <p:cNvSpPr txBox="1">
                  <a:spLocks noChangeArrowheads="1"/>
                </p:cNvSpPr>
                <p:nvPr/>
              </p:nvSpPr>
              <p:spPr bwMode="auto">
                <a:xfrm>
                  <a:off x="683458" y="5073531"/>
                  <a:ext cx="1433569" cy="416922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altLang="en-US" sz="1200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Calibri" pitchFamily="34" charset="0"/>
                      <a:cs typeface="Times New Roman" pitchFamily="18" charset="0"/>
                    </a:rPr>
                    <a:t>Cluster 2a</a:t>
                  </a:r>
                </a:p>
              </p:txBody>
            </p:sp>
            <p:sp>
              <p:nvSpPr>
                <p:cNvPr id="23565" name="Text Box 335"/>
                <p:cNvSpPr txBox="1">
                  <a:spLocks noChangeArrowheads="1"/>
                </p:cNvSpPr>
                <p:nvPr/>
              </p:nvSpPr>
              <p:spPr bwMode="auto">
                <a:xfrm>
                  <a:off x="340839" y="3005521"/>
                  <a:ext cx="1348792" cy="278310"/>
                </a:xfrm>
                <a:prstGeom prst="rect">
                  <a:avLst/>
                </a:prstGeom>
                <a:noFill/>
                <a:ln w="63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GB" altLang="en-US" sz="1200" dirty="0">
                      <a:solidFill>
                        <a:schemeClr val="bg1"/>
                      </a:solidFill>
                      <a:latin typeface="Arial Black" panose="020B0A04020102020204" pitchFamily="34" charset="0"/>
                      <a:ea typeface="Calibri" pitchFamily="34" charset="0"/>
                      <a:cs typeface="Times New Roman" pitchFamily="18" charset="0"/>
                    </a:rPr>
                    <a:t>Cluster 2b</a:t>
                  </a:r>
                </a:p>
              </p:txBody>
            </p:sp>
          </p:grpSp>
        </p:grpSp>
      </p:grpSp>
      <p:pic>
        <p:nvPicPr>
          <p:cNvPr id="16" name="Picture 5" descr="C:\Users\Abegunde Oluseyi\Desktop\NRF Logo text marked (white background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03" y="12629"/>
            <a:ext cx="2794521" cy="9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624013" y="831033"/>
            <a:ext cx="5991367" cy="3857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1200" b="1" i="1" dirty="0" smtClean="0">
                <a:solidFill>
                  <a:srgbClr val="0000FF"/>
                </a:solidFill>
              </a:rPr>
              <a:t>Table 1 : </a:t>
            </a:r>
            <a:r>
              <a:rPr lang="en-US" altLang="en-US" sz="1200" b="1" i="1" dirty="0">
                <a:solidFill>
                  <a:srgbClr val="0000FF"/>
                </a:solidFill>
              </a:rPr>
              <a:t>Principal component analysis for layers (Extraction Method: PCA; Rotation Method: </a:t>
            </a:r>
            <a:r>
              <a:rPr lang="en-US" altLang="en-US" sz="1200" b="1" i="1" dirty="0" err="1">
                <a:solidFill>
                  <a:srgbClr val="0000FF"/>
                </a:solidFill>
              </a:rPr>
              <a:t>Varimax</a:t>
            </a:r>
            <a:r>
              <a:rPr lang="en-US" altLang="en-US" sz="1200" b="1" i="1" dirty="0">
                <a:solidFill>
                  <a:srgbClr val="0000FF"/>
                </a:solidFill>
              </a:rPr>
              <a:t> with Kaiser Normalization). </a:t>
            </a:r>
            <a:endParaRPr lang="en-GB" altLang="en-US" sz="1200" b="1" i="1" dirty="0" smtClean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4013" y="365125"/>
            <a:ext cx="6086475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ZA" altLang="en-US" sz="3000" b="1" kern="0" dirty="0">
                <a:solidFill>
                  <a:srgbClr val="C00000"/>
                </a:solidFill>
                <a:latin typeface="Algerian" panose="04020705040A02060702" pitchFamily="82" charset="0"/>
              </a:rPr>
              <a:t>Results (</a:t>
            </a:r>
            <a:r>
              <a:rPr lang="en-GB" altLang="en-US" sz="3000" b="1" dirty="0">
                <a:solidFill>
                  <a:srgbClr val="C00000"/>
                </a:solidFill>
                <a:latin typeface="Algerian" panose="04020705040A02060702" pitchFamily="82" charset="0"/>
              </a:rPr>
              <a:t>Factor Analysis</a:t>
            </a:r>
            <a:r>
              <a:rPr lang="en-GB" sz="3000" b="1" dirty="0">
                <a:solidFill>
                  <a:srgbClr val="C00000"/>
                </a:solidFill>
                <a:latin typeface="Algerian" panose="04020705040A02060702" pitchFamily="82" charset="0"/>
              </a:rPr>
              <a:t>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568955"/>
              </p:ext>
            </p:extLst>
          </p:nvPr>
        </p:nvGraphicFramePr>
        <p:xfrm>
          <a:off x="245660" y="1262380"/>
          <a:ext cx="4312408" cy="5608320"/>
        </p:xfrm>
        <a:graphic>
          <a:graphicData uri="http://schemas.openxmlformats.org/drawingml/2006/table">
            <a:tbl>
              <a:tblPr/>
              <a:tblGrid>
                <a:gridCol w="539051"/>
                <a:gridCol w="539051"/>
                <a:gridCol w="539051"/>
                <a:gridCol w="539051"/>
                <a:gridCol w="539051"/>
                <a:gridCol w="539051"/>
                <a:gridCol w="539051"/>
                <a:gridCol w="539051"/>
              </a:tblGrid>
              <a:tr h="157560">
                <a:tc gridSpan="8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Rotated Component </a:t>
                      </a:r>
                      <a:r>
                        <a:rPr lang="en-US" sz="1000" b="1" kern="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Matrix</a:t>
                      </a:r>
                      <a:r>
                        <a:rPr lang="en-US" sz="1000" b="1" kern="50" baseline="30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a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756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Component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75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4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5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6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7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MnO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.896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Th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.892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CaO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.888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As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.884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Pb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.812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TOT/C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.545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.407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Sb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.898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Fe</a:t>
                      </a:r>
                      <a:r>
                        <a:rPr lang="en-US" sz="1000" b="1" kern="50" baseline="-25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000" b="1" kern="50" baseline="-25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.863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Au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.843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Bi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.597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.621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Co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.617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.576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en-US" sz="1000" b="1" kern="50" baseline="-25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-.440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-.544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-.457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-.487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Ni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.822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Zn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.820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MgO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.766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LOI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.535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.601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TOT/S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.579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.410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000" b="1" kern="50" baseline="-25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O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.910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US" sz="1000" b="1" kern="50" baseline="-25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000" b="1" kern="50" baseline="-25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.889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1000" b="1" kern="50" baseline="-25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O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.887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000" b="1" kern="50" baseline="-25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000" b="1" kern="50" baseline="-25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5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.625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.496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Zr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.905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TiO</a:t>
                      </a:r>
                      <a:r>
                        <a:rPr lang="en-US" sz="1000" b="1" kern="50" baseline="-25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.433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.582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-.488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Cr</a:t>
                      </a:r>
                      <a:r>
                        <a:rPr lang="en-US" sz="1000" b="1" kern="50" baseline="-25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000" b="1" kern="50" baseline="-25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3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.797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Mo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.703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U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-.521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Cu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.820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5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% V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20.31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14.33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14.19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14.01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7.566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6.663</a:t>
                      </a:r>
                      <a:endParaRPr lang="en-GB" sz="1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6.473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828" name="TextBox 5"/>
          <p:cNvSpPr txBox="1">
            <a:spLocks noChangeArrowheads="1"/>
          </p:cNvSpPr>
          <p:nvPr/>
        </p:nvSpPr>
        <p:spPr bwMode="auto">
          <a:xfrm>
            <a:off x="4667250" y="1516063"/>
            <a:ext cx="435451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en-US" altLang="en-US" b="1" dirty="0">
                <a:solidFill>
                  <a:srgbClr val="C00000"/>
                </a:solidFill>
              </a:rPr>
              <a:t>7 factors were extracted: </a:t>
            </a:r>
          </a:p>
          <a:p>
            <a:pPr algn="just">
              <a:buFont typeface="Wingdings" pitchFamily="2" charset="2"/>
              <a:buChar char="v"/>
            </a:pPr>
            <a:r>
              <a:rPr lang="en-US" altLang="en-US" b="1" dirty="0">
                <a:solidFill>
                  <a:srgbClr val="0000FF"/>
                </a:solidFill>
              </a:rPr>
              <a:t>Factor 1: </a:t>
            </a:r>
            <a:r>
              <a:rPr lang="en-US" altLang="en-US" b="1" dirty="0" err="1">
                <a:solidFill>
                  <a:srgbClr val="0000FF"/>
                </a:solidFill>
              </a:rPr>
              <a:t>CaO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MnO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Th</a:t>
            </a:r>
            <a:r>
              <a:rPr lang="en-US" altLang="en-US" b="1" dirty="0">
                <a:solidFill>
                  <a:srgbClr val="0000FF"/>
                </a:solidFill>
              </a:rPr>
              <a:t>, As, </a:t>
            </a:r>
            <a:r>
              <a:rPr lang="en-US" altLang="en-US" b="1" dirty="0" err="1">
                <a:solidFill>
                  <a:srgbClr val="0000FF"/>
                </a:solidFill>
              </a:rPr>
              <a:t>Pb</a:t>
            </a:r>
            <a:r>
              <a:rPr lang="en-US" altLang="en-US" b="1" dirty="0">
                <a:solidFill>
                  <a:srgbClr val="0000FF"/>
                </a:solidFill>
              </a:rPr>
              <a:t>, Bi and  LOI but -</a:t>
            </a:r>
            <a:r>
              <a:rPr lang="en-US" altLang="en-US" b="1" dirty="0" err="1">
                <a:solidFill>
                  <a:srgbClr val="0000FF"/>
                </a:solidFill>
              </a:rPr>
              <a:t>ve</a:t>
            </a:r>
            <a:r>
              <a:rPr lang="en-US" altLang="en-US" b="1" dirty="0">
                <a:solidFill>
                  <a:srgbClr val="0000FF"/>
                </a:solidFill>
              </a:rPr>
              <a:t> score for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en-US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(the additives). </a:t>
            </a:r>
          </a:p>
          <a:p>
            <a:pPr algn="just">
              <a:buFont typeface="Wingdings" pitchFamily="2" charset="2"/>
              <a:buChar char="v"/>
            </a:pPr>
            <a:r>
              <a:rPr lang="en-US" altLang="en-US" b="1" dirty="0">
                <a:solidFill>
                  <a:srgbClr val="C00000"/>
                </a:solidFill>
              </a:rPr>
              <a:t>Factor 2: TOT/C, Sb, </a:t>
            </a:r>
            <a:r>
              <a:rPr lang="en-US" b="1" dirty="0">
                <a:solidFill>
                  <a:srgbClr val="C00000"/>
                </a:solidFill>
              </a:rPr>
              <a:t>Fe</a:t>
            </a:r>
            <a:r>
              <a:rPr lang="en-US" b="1" baseline="-25000" dirty="0">
                <a:solidFill>
                  <a:srgbClr val="C00000"/>
                </a:solidFill>
              </a:rPr>
              <a:t>2</a:t>
            </a:r>
            <a:r>
              <a:rPr lang="en-US" b="1" dirty="0">
                <a:solidFill>
                  <a:srgbClr val="C00000"/>
                </a:solidFill>
              </a:rPr>
              <a:t>O</a:t>
            </a:r>
            <a:r>
              <a:rPr lang="en-US" b="1" baseline="-25000" dirty="0">
                <a:solidFill>
                  <a:srgbClr val="C00000"/>
                </a:solidFill>
              </a:rPr>
              <a:t>3</a:t>
            </a:r>
            <a:r>
              <a:rPr lang="en-US" altLang="en-US" b="1" dirty="0" smtClean="0">
                <a:solidFill>
                  <a:srgbClr val="C00000"/>
                </a:solidFill>
              </a:rPr>
              <a:t>, </a:t>
            </a:r>
            <a:r>
              <a:rPr lang="en-US" altLang="en-US" b="1" dirty="0">
                <a:solidFill>
                  <a:srgbClr val="C00000"/>
                </a:solidFill>
              </a:rPr>
              <a:t>Au, Bi, Co but -</a:t>
            </a:r>
            <a:r>
              <a:rPr lang="en-US" altLang="en-US" b="1" dirty="0" err="1">
                <a:solidFill>
                  <a:srgbClr val="C00000"/>
                </a:solidFill>
              </a:rPr>
              <a:t>ve</a:t>
            </a:r>
            <a:r>
              <a:rPr lang="en-US" altLang="en-US" b="1" dirty="0">
                <a:solidFill>
                  <a:srgbClr val="C00000"/>
                </a:solidFill>
              </a:rPr>
              <a:t> score for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en-US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>
                <a:solidFill>
                  <a:srgbClr val="C00000"/>
                </a:solidFill>
              </a:rPr>
              <a:t>(Fe/Au rich group). </a:t>
            </a:r>
          </a:p>
          <a:p>
            <a:pPr algn="just">
              <a:buFont typeface="Wingdings" pitchFamily="2" charset="2"/>
              <a:buChar char="v"/>
            </a:pPr>
            <a:r>
              <a:rPr lang="en-US" altLang="en-US" b="1" dirty="0">
                <a:solidFill>
                  <a:srgbClr val="0000FF"/>
                </a:solidFill>
              </a:rPr>
              <a:t>Factor 3: Co, Ni, Zn, </a:t>
            </a:r>
            <a:r>
              <a:rPr lang="en-US" altLang="en-US" b="1" dirty="0" err="1">
                <a:solidFill>
                  <a:srgbClr val="0000FF"/>
                </a:solidFill>
              </a:rPr>
              <a:t>MgO</a:t>
            </a:r>
            <a:r>
              <a:rPr lang="en-US" altLang="en-US" b="1" dirty="0">
                <a:solidFill>
                  <a:srgbClr val="0000FF"/>
                </a:solidFill>
              </a:rPr>
              <a:t>, LOI, TOT/S but -</a:t>
            </a:r>
            <a:r>
              <a:rPr lang="en-US" altLang="en-US" b="1" dirty="0" err="1">
                <a:solidFill>
                  <a:srgbClr val="0000FF"/>
                </a:solidFill>
              </a:rPr>
              <a:t>ve</a:t>
            </a:r>
            <a:r>
              <a:rPr lang="en-US" altLang="en-US" b="1" dirty="0">
                <a:solidFill>
                  <a:srgbClr val="0000FF"/>
                </a:solidFill>
              </a:rPr>
              <a:t> score for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en-US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(the </a:t>
            </a:r>
            <a:r>
              <a:rPr lang="en-US" altLang="en-US" b="1" dirty="0" err="1">
                <a:solidFill>
                  <a:srgbClr val="0000FF"/>
                </a:solidFill>
              </a:rPr>
              <a:t>sulphide</a:t>
            </a:r>
            <a:r>
              <a:rPr lang="en-US" altLang="en-US" b="1" dirty="0">
                <a:solidFill>
                  <a:srgbClr val="0000FF"/>
                </a:solidFill>
              </a:rPr>
              <a:t> group).</a:t>
            </a:r>
          </a:p>
          <a:p>
            <a:pPr algn="just">
              <a:buFont typeface="Wingdings" pitchFamily="2" charset="2"/>
              <a:buChar char="v"/>
            </a:pPr>
            <a:r>
              <a:rPr lang="en-US" altLang="en-US" b="1" dirty="0">
                <a:solidFill>
                  <a:srgbClr val="C00000"/>
                </a:solidFill>
              </a:rPr>
              <a:t>Factor 4: </a:t>
            </a:r>
            <a:r>
              <a:rPr lang="en-US" b="1" dirty="0">
                <a:solidFill>
                  <a:srgbClr val="C00000"/>
                </a:solidFill>
              </a:rPr>
              <a:t>K</a:t>
            </a:r>
            <a:r>
              <a:rPr lang="en-US" b="1" baseline="-25000" dirty="0">
                <a:solidFill>
                  <a:srgbClr val="C00000"/>
                </a:solidFill>
              </a:rPr>
              <a:t>2</a:t>
            </a:r>
            <a:r>
              <a:rPr lang="en-US" b="1" dirty="0">
                <a:solidFill>
                  <a:srgbClr val="C00000"/>
                </a:solidFill>
              </a:rPr>
              <a:t>O, Al</a:t>
            </a:r>
            <a:r>
              <a:rPr lang="en-US" b="1" baseline="-25000" dirty="0">
                <a:solidFill>
                  <a:srgbClr val="C00000"/>
                </a:solidFill>
              </a:rPr>
              <a:t>2</a:t>
            </a:r>
            <a:r>
              <a:rPr lang="en-US" b="1" dirty="0">
                <a:solidFill>
                  <a:srgbClr val="C00000"/>
                </a:solidFill>
              </a:rPr>
              <a:t>O</a:t>
            </a:r>
            <a:r>
              <a:rPr lang="en-US" b="1" baseline="-25000" dirty="0">
                <a:solidFill>
                  <a:srgbClr val="C00000"/>
                </a:solidFill>
              </a:rPr>
              <a:t>3</a:t>
            </a:r>
            <a:r>
              <a:rPr lang="en-US" b="1" dirty="0">
                <a:solidFill>
                  <a:srgbClr val="C00000"/>
                </a:solidFill>
              </a:rPr>
              <a:t>, Na</a:t>
            </a:r>
            <a:r>
              <a:rPr lang="en-US" b="1" baseline="-25000" dirty="0">
                <a:solidFill>
                  <a:srgbClr val="C00000"/>
                </a:solidFill>
              </a:rPr>
              <a:t>2</a:t>
            </a:r>
            <a:r>
              <a:rPr lang="en-US" b="1" dirty="0">
                <a:solidFill>
                  <a:srgbClr val="C00000"/>
                </a:solidFill>
              </a:rPr>
              <a:t>O, P</a:t>
            </a:r>
            <a:r>
              <a:rPr lang="en-US" b="1" baseline="-25000" dirty="0">
                <a:solidFill>
                  <a:srgbClr val="C00000"/>
                </a:solidFill>
              </a:rPr>
              <a:t>2</a:t>
            </a:r>
            <a:r>
              <a:rPr lang="en-US" b="1" dirty="0">
                <a:solidFill>
                  <a:srgbClr val="C00000"/>
                </a:solidFill>
              </a:rPr>
              <a:t>O</a:t>
            </a:r>
            <a:r>
              <a:rPr lang="en-US" b="1" baseline="-25000" dirty="0">
                <a:solidFill>
                  <a:srgbClr val="C00000"/>
                </a:solidFill>
              </a:rPr>
              <a:t>5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TiO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>
                <a:solidFill>
                  <a:srgbClr val="C00000"/>
                </a:solidFill>
              </a:rPr>
              <a:t>but -</a:t>
            </a:r>
            <a:r>
              <a:rPr lang="en-US" altLang="en-US" b="1" dirty="0" err="1">
                <a:solidFill>
                  <a:srgbClr val="C00000"/>
                </a:solidFill>
              </a:rPr>
              <a:t>ve</a:t>
            </a:r>
            <a:r>
              <a:rPr lang="en-US" altLang="en-US" b="1" dirty="0">
                <a:solidFill>
                  <a:srgbClr val="C00000"/>
                </a:solidFill>
              </a:rPr>
              <a:t> score for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en-US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>
                <a:solidFill>
                  <a:srgbClr val="C00000"/>
                </a:solidFill>
              </a:rPr>
              <a:t>(the clay group). </a:t>
            </a:r>
          </a:p>
          <a:p>
            <a:pPr algn="just">
              <a:buFont typeface="Wingdings" pitchFamily="2" charset="2"/>
              <a:buChar char="v"/>
            </a:pPr>
            <a:r>
              <a:rPr lang="en-US" altLang="en-US" b="1" dirty="0">
                <a:solidFill>
                  <a:srgbClr val="0000FF"/>
                </a:solidFill>
              </a:rPr>
              <a:t>Factor 5: </a:t>
            </a:r>
            <a:r>
              <a:rPr lang="en-US" altLang="en-US" b="1" dirty="0" err="1">
                <a:solidFill>
                  <a:srgbClr val="0000FF"/>
                </a:solidFill>
              </a:rPr>
              <a:t>Zr</a:t>
            </a:r>
            <a:r>
              <a:rPr lang="en-US" altLang="en-US" b="1" dirty="0">
                <a:solidFill>
                  <a:srgbClr val="0000FF"/>
                </a:solidFill>
              </a:rPr>
              <a:t> and </a:t>
            </a:r>
            <a:r>
              <a:rPr lang="en-US" b="1" dirty="0">
                <a:solidFill>
                  <a:srgbClr val="0000FF"/>
                </a:solidFill>
              </a:rPr>
              <a:t>TiO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alt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(the titanium refractory group). </a:t>
            </a:r>
          </a:p>
          <a:p>
            <a:pPr algn="just">
              <a:buFont typeface="Wingdings" pitchFamily="2" charset="2"/>
              <a:buChar char="v"/>
            </a:pPr>
            <a:r>
              <a:rPr lang="en-US" altLang="en-US" b="1" dirty="0">
                <a:solidFill>
                  <a:srgbClr val="C00000"/>
                </a:solidFill>
              </a:rPr>
              <a:t>Factor 6: </a:t>
            </a:r>
            <a:r>
              <a:rPr lang="en-US" b="1" dirty="0" smtClean="0">
                <a:solidFill>
                  <a:srgbClr val="C00000"/>
                </a:solidFill>
              </a:rPr>
              <a:t>Cr</a:t>
            </a:r>
            <a:r>
              <a:rPr lang="en-US" b="1" baseline="-25000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O</a:t>
            </a:r>
            <a:r>
              <a:rPr lang="en-US" b="1" baseline="-25000" dirty="0" smtClean="0">
                <a:solidFill>
                  <a:srgbClr val="C00000"/>
                </a:solidFill>
              </a:rPr>
              <a:t>3</a:t>
            </a:r>
            <a:r>
              <a:rPr lang="en-GB" dirty="0"/>
              <a:t> </a:t>
            </a:r>
            <a:r>
              <a:rPr lang="en-US" altLang="en-US" b="1" dirty="0" smtClean="0">
                <a:solidFill>
                  <a:srgbClr val="C00000"/>
                </a:solidFill>
              </a:rPr>
              <a:t>and </a:t>
            </a:r>
            <a:r>
              <a:rPr lang="en-US" altLang="en-US" b="1" dirty="0">
                <a:solidFill>
                  <a:srgbClr val="C00000"/>
                </a:solidFill>
              </a:rPr>
              <a:t>Mo but -</a:t>
            </a:r>
            <a:r>
              <a:rPr lang="en-US" altLang="en-US" b="1" dirty="0" err="1">
                <a:solidFill>
                  <a:srgbClr val="C00000"/>
                </a:solidFill>
              </a:rPr>
              <a:t>ve</a:t>
            </a:r>
            <a:r>
              <a:rPr lang="en-US" altLang="en-US" b="1" dirty="0">
                <a:solidFill>
                  <a:srgbClr val="C00000"/>
                </a:solidFill>
              </a:rPr>
              <a:t> score for U.</a:t>
            </a:r>
          </a:p>
          <a:p>
            <a:pPr algn="just">
              <a:buFont typeface="Wingdings" pitchFamily="2" charset="2"/>
              <a:buChar char="v"/>
            </a:pPr>
            <a:r>
              <a:rPr lang="en-US" altLang="en-US" b="1" dirty="0">
                <a:solidFill>
                  <a:srgbClr val="0000FF"/>
                </a:solidFill>
              </a:rPr>
              <a:t>Factor 7: Tot/S, Cu and </a:t>
            </a:r>
            <a:r>
              <a:rPr lang="en-US" b="1" dirty="0">
                <a:solidFill>
                  <a:srgbClr val="0000FF"/>
                </a:solidFill>
              </a:rPr>
              <a:t>P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en-US" b="1" baseline="-25000" dirty="0">
                <a:solidFill>
                  <a:srgbClr val="0000FF"/>
                </a:solidFill>
              </a:rPr>
              <a:t>5</a:t>
            </a:r>
            <a:r>
              <a:rPr lang="en-US" altLang="en-US" b="1" dirty="0" smtClean="0">
                <a:solidFill>
                  <a:srgbClr val="0000FF"/>
                </a:solidFill>
              </a:rPr>
              <a:t>, </a:t>
            </a:r>
            <a:r>
              <a:rPr lang="en-US" altLang="en-US" b="1" dirty="0">
                <a:solidFill>
                  <a:srgbClr val="0000FF"/>
                </a:solidFill>
              </a:rPr>
              <a:t>but -</a:t>
            </a:r>
            <a:r>
              <a:rPr lang="en-US" altLang="en-US" b="1" dirty="0" err="1">
                <a:solidFill>
                  <a:srgbClr val="0000FF"/>
                </a:solidFill>
              </a:rPr>
              <a:t>ve</a:t>
            </a:r>
            <a:r>
              <a:rPr lang="en-US" altLang="en-US" b="1" dirty="0">
                <a:solidFill>
                  <a:srgbClr val="0000FF"/>
                </a:solidFill>
              </a:rPr>
              <a:t> score for </a:t>
            </a:r>
            <a:r>
              <a:rPr lang="en-US" b="1" dirty="0">
                <a:solidFill>
                  <a:srgbClr val="0000FF"/>
                </a:solidFill>
              </a:rPr>
              <a:t>TiO</a:t>
            </a:r>
            <a:r>
              <a:rPr lang="en-US" b="1" baseline="-25000" dirty="0">
                <a:solidFill>
                  <a:srgbClr val="0000FF"/>
                </a:solidFill>
              </a:rPr>
              <a:t>2</a:t>
            </a:r>
            <a:r>
              <a:rPr lang="en-US" altLang="en-US" b="1" dirty="0" smtClean="0">
                <a:solidFill>
                  <a:srgbClr val="0000FF"/>
                </a:solidFill>
              </a:rPr>
              <a:t>.</a:t>
            </a:r>
            <a:endParaRPr lang="en-GB" altLang="en-US" b="1" dirty="0">
              <a:solidFill>
                <a:srgbClr val="0000FF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43" y="0"/>
            <a:ext cx="1588257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9409651-6437-482D-988B-4E41A9E52CBD}" type="datetime1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8788F57-56D7-487D-A964-ADBC1F41F259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ZA" altLang="en-US" b="1" smtClean="0">
                <a:solidFill>
                  <a:schemeClr val="bg1"/>
                </a:solidFill>
              </a:rPr>
              <a:t>Matjiesfontein 2014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57200"/>
            <a:ext cx="8748712" cy="60050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altLang="en-US" sz="3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Results </a:t>
            </a:r>
            <a:r>
              <a:rPr lang="en-ZA" altLang="en-US" sz="3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(</a:t>
            </a:r>
            <a:r>
              <a:rPr lang="en-GB" altLang="en-US" sz="3000" b="1" dirty="0" smtClean="0">
                <a:solidFill>
                  <a:srgbClr val="C0000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Geochemical Mass Balance</a:t>
            </a:r>
            <a:r>
              <a:rPr lang="en-GB" sz="3000" b="1" dirty="0" smtClean="0">
                <a:solidFill>
                  <a:srgbClr val="C0000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)</a:t>
            </a:r>
            <a:r>
              <a:rPr lang="en-GB" sz="3000" b="1" dirty="0">
                <a:solidFill>
                  <a:srgbClr val="C0000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/>
            </a:r>
            <a:br>
              <a:rPr lang="en-GB" sz="3000" b="1" dirty="0">
                <a:solidFill>
                  <a:srgbClr val="C00000"/>
                </a:solidFill>
                <a:latin typeface="Algerian" panose="04020705040A02060702" pitchFamily="82" charset="0"/>
                <a:cs typeface="Arial" panose="020B0604020202020204" pitchFamily="34" charset="0"/>
              </a:rPr>
            </a:br>
            <a:endParaRPr lang="en-GB" sz="3000" dirty="0">
              <a:solidFill>
                <a:schemeClr val="tx2">
                  <a:satMod val="130000"/>
                </a:schemeClr>
              </a:solidFill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pic>
        <p:nvPicPr>
          <p:cNvPr id="2560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449388"/>
            <a:ext cx="9004301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9088"/>
            <a:ext cx="9186863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-1588" y="6970713"/>
            <a:ext cx="477996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zh-CN" sz="1200">
                <a:solidFill>
                  <a:srgbClr val="0000FF"/>
                </a:solidFill>
                <a:ea typeface="SimSun" pitchFamily="2" charset="-122"/>
                <a:cs typeface="Times New Roman" pitchFamily="18" charset="0"/>
              </a:rPr>
              <a:t>Figure 5: Histogram showing the geochemical mass balance results</a:t>
            </a:r>
            <a:endParaRPr lang="en-US" altLang="zh-CN">
              <a:solidFill>
                <a:srgbClr val="0000FF"/>
              </a:solidFill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21431" y="4572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en-ZA" altLang="en-US" sz="1400" b="1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 Gain/Loss relative to C</a:t>
            </a:r>
            <a:r>
              <a:rPr lang="en-ZA" altLang="en-US" sz="1400" b="1" baseline="-25000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i</a:t>
            </a:r>
            <a:r>
              <a:rPr lang="en-ZA" altLang="en-US" sz="1400" b="1" baseline="30000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0</a:t>
            </a:r>
            <a:r>
              <a:rPr lang="en-ZA" altLang="en-US" sz="1400" b="1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 denoted as </a:t>
            </a:r>
            <a:r>
              <a:rPr lang="en-ZA" altLang="en-US" sz="1400" b="1" dirty="0" err="1">
                <a:solidFill>
                  <a:srgbClr val="0000FF"/>
                </a:solidFill>
                <a:ea typeface="Calibri" pitchFamily="34" charset="0"/>
                <a:cs typeface="Arial" charset="0"/>
              </a:rPr>
              <a:t>ΔC</a:t>
            </a:r>
            <a:r>
              <a:rPr lang="en-ZA" altLang="en-US" sz="1400" b="1" baseline="-25000" dirty="0" err="1">
                <a:solidFill>
                  <a:srgbClr val="0000FF"/>
                </a:solidFill>
                <a:ea typeface="Calibri" pitchFamily="34" charset="0"/>
                <a:cs typeface="Arial" charset="0"/>
              </a:rPr>
              <a:t>i</a:t>
            </a:r>
            <a:r>
              <a:rPr lang="en-ZA" altLang="en-US" sz="1400" b="1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/C</a:t>
            </a:r>
            <a:r>
              <a:rPr lang="en-ZA" altLang="en-US" sz="1400" b="1" baseline="-25000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i</a:t>
            </a:r>
            <a:r>
              <a:rPr lang="en-ZA" altLang="en-US" sz="1400" b="1" baseline="30000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0</a:t>
            </a:r>
            <a:r>
              <a:rPr lang="en-ZA" altLang="en-US" sz="1400" b="1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.(</a:t>
            </a:r>
            <a:r>
              <a:rPr lang="en-ZA" altLang="en-US" sz="1400" b="1" baseline="-25000" dirty="0" err="1">
                <a:solidFill>
                  <a:srgbClr val="0000FF"/>
                </a:solidFill>
                <a:ea typeface="Calibri" pitchFamily="34" charset="0"/>
                <a:cs typeface="Arial" charset="0"/>
              </a:rPr>
              <a:t>i</a:t>
            </a:r>
            <a:r>
              <a:rPr lang="en-ZA" altLang="en-US" sz="1400" b="1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)element analysed for, (</a:t>
            </a:r>
            <a:r>
              <a:rPr lang="en-ZA" altLang="en-US" sz="1400" b="1" baseline="30000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0</a:t>
            </a:r>
            <a:r>
              <a:rPr lang="en-ZA" altLang="en-US" sz="1400" b="1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) original value, C</a:t>
            </a:r>
            <a:r>
              <a:rPr lang="en-ZA" altLang="en-US" sz="1400" b="1" baseline="-25000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i</a:t>
            </a:r>
            <a:r>
              <a:rPr lang="en-ZA" altLang="en-US" sz="1400" b="1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 the average value of element (</a:t>
            </a:r>
            <a:r>
              <a:rPr lang="en-ZA" altLang="en-US" sz="1400" b="1" baseline="-25000" dirty="0" err="1">
                <a:solidFill>
                  <a:srgbClr val="0000FF"/>
                </a:solidFill>
                <a:ea typeface="Calibri" pitchFamily="34" charset="0"/>
                <a:cs typeface="Arial" charset="0"/>
              </a:rPr>
              <a:t>i</a:t>
            </a:r>
            <a:r>
              <a:rPr lang="en-ZA" altLang="en-US" sz="1400" b="1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) in the specific layer, C</a:t>
            </a:r>
            <a:r>
              <a:rPr lang="en-ZA" altLang="en-US" sz="1400" b="1" baseline="-25000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i</a:t>
            </a:r>
            <a:r>
              <a:rPr lang="en-ZA" altLang="en-US" sz="1400" b="1" baseline="30000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0</a:t>
            </a:r>
            <a:r>
              <a:rPr lang="en-ZA" altLang="en-US" sz="1400" b="1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 the average value of element (</a:t>
            </a:r>
            <a:r>
              <a:rPr lang="en-ZA" altLang="en-US" sz="1400" b="1" baseline="-25000" dirty="0" err="1">
                <a:solidFill>
                  <a:srgbClr val="0000FF"/>
                </a:solidFill>
                <a:ea typeface="Calibri" pitchFamily="34" charset="0"/>
                <a:cs typeface="Arial" charset="0"/>
              </a:rPr>
              <a:t>i</a:t>
            </a:r>
            <a:r>
              <a:rPr lang="en-ZA" altLang="en-US" sz="1400" b="1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) in the bottommost samples, </a:t>
            </a:r>
            <a:r>
              <a:rPr lang="en-ZA" altLang="en-US" sz="1400" b="1" dirty="0" err="1">
                <a:solidFill>
                  <a:srgbClr val="0000FF"/>
                </a:solidFill>
                <a:ea typeface="Calibri" pitchFamily="34" charset="0"/>
                <a:cs typeface="Arial" charset="0"/>
              </a:rPr>
              <a:t>ΔC</a:t>
            </a:r>
            <a:r>
              <a:rPr lang="en-ZA" altLang="en-US" sz="1400" b="1" baseline="-25000" dirty="0" err="1">
                <a:solidFill>
                  <a:srgbClr val="0000FF"/>
                </a:solidFill>
                <a:ea typeface="Calibri" pitchFamily="34" charset="0"/>
                <a:cs typeface="Arial" charset="0"/>
              </a:rPr>
              <a:t>i</a:t>
            </a:r>
            <a:r>
              <a:rPr lang="en-ZA" altLang="en-US" sz="1400" b="1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 represents (C</a:t>
            </a:r>
            <a:r>
              <a:rPr lang="en-ZA" altLang="en-US" sz="1400" b="1" baseline="-25000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i</a:t>
            </a:r>
            <a:r>
              <a:rPr lang="en-ZA" altLang="en-US" sz="1400" b="1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 - C</a:t>
            </a:r>
            <a:r>
              <a:rPr lang="en-ZA" altLang="en-US" sz="1400" b="1" baseline="-25000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i</a:t>
            </a:r>
            <a:r>
              <a:rPr lang="en-ZA" altLang="en-US" sz="1400" b="1" baseline="30000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0</a:t>
            </a:r>
            <a:r>
              <a:rPr lang="en-ZA" altLang="en-US" sz="1400" b="1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), and when </a:t>
            </a:r>
            <a:r>
              <a:rPr lang="en-ZA" altLang="en-US" sz="1400" b="1" dirty="0" err="1">
                <a:solidFill>
                  <a:srgbClr val="0000FF"/>
                </a:solidFill>
                <a:ea typeface="Calibri" pitchFamily="34" charset="0"/>
                <a:cs typeface="Arial" charset="0"/>
              </a:rPr>
              <a:t>ΔC</a:t>
            </a:r>
            <a:r>
              <a:rPr lang="en-ZA" altLang="en-US" sz="1400" b="1" baseline="-25000" dirty="0" err="1">
                <a:solidFill>
                  <a:srgbClr val="0000FF"/>
                </a:solidFill>
                <a:ea typeface="Calibri" pitchFamily="34" charset="0"/>
                <a:cs typeface="Arial" charset="0"/>
              </a:rPr>
              <a:t>i</a:t>
            </a:r>
            <a:r>
              <a:rPr lang="en-ZA" altLang="en-US" sz="1400" b="1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 is +</a:t>
            </a:r>
            <a:r>
              <a:rPr lang="en-ZA" altLang="en-US" sz="1400" b="1" dirty="0" err="1">
                <a:solidFill>
                  <a:srgbClr val="0000FF"/>
                </a:solidFill>
                <a:ea typeface="Calibri" pitchFamily="34" charset="0"/>
                <a:cs typeface="Arial" charset="0"/>
              </a:rPr>
              <a:t>ve</a:t>
            </a:r>
            <a:r>
              <a:rPr lang="en-ZA" altLang="en-US" sz="1400" b="1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, there is gain /enrichment, when –</a:t>
            </a:r>
            <a:r>
              <a:rPr lang="en-ZA" altLang="en-US" sz="1400" b="1" dirty="0" err="1">
                <a:solidFill>
                  <a:srgbClr val="0000FF"/>
                </a:solidFill>
                <a:ea typeface="Calibri" pitchFamily="34" charset="0"/>
                <a:cs typeface="Arial" charset="0"/>
              </a:rPr>
              <a:t>ve</a:t>
            </a:r>
            <a:r>
              <a:rPr lang="en-ZA" altLang="en-US" sz="1400" b="1" dirty="0">
                <a:solidFill>
                  <a:srgbClr val="0000FF"/>
                </a:solidFill>
                <a:ea typeface="Calibri" pitchFamily="34" charset="0"/>
                <a:cs typeface="Arial" charset="0"/>
              </a:rPr>
              <a:t>, there is loss/depletion</a:t>
            </a:r>
            <a:endParaRPr lang="en-US" altLang="en-US" sz="1400" b="1" dirty="0">
              <a:solidFill>
                <a:srgbClr val="0000FF"/>
              </a:solidFill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9409651-6437-482D-988B-4E41A9E52CBD}" type="datetime1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2DCCFD4-755E-4365-A985-1C645457753E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4" y="0"/>
            <a:ext cx="8543996" cy="10699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altLang="en-US" sz="3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Results </a:t>
            </a:r>
            <a:r>
              <a:rPr lang="en-ZA" altLang="en-US" sz="3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(</a:t>
            </a:r>
            <a:r>
              <a:rPr lang="en-GB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Geochemical Mass Balance</a:t>
            </a:r>
            <a:r>
              <a:rPr lang="en-GB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)</a:t>
            </a:r>
            <a:r>
              <a:rPr lang="en-GB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/>
            </a:r>
            <a:br>
              <a:rPr lang="en-GB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</a:br>
            <a:endParaRPr lang="en-GB" sz="30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pic>
        <p:nvPicPr>
          <p:cNvPr id="2663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12775"/>
            <a:ext cx="9050337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33750"/>
            <a:ext cx="90678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altLang="en-US"/>
          </a:p>
        </p:txBody>
      </p:sp>
      <p:sp>
        <p:nvSpPr>
          <p:cNvPr id="26633" name="Rectangle 6"/>
          <p:cNvSpPr>
            <a:spLocks noChangeArrowheads="1"/>
          </p:cNvSpPr>
          <p:nvPr/>
        </p:nvSpPr>
        <p:spPr bwMode="auto">
          <a:xfrm>
            <a:off x="76200" y="5915024"/>
            <a:ext cx="51539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zh-CN" sz="1200" b="1" dirty="0">
                <a:solidFill>
                  <a:schemeClr val="bg1"/>
                </a:solidFill>
                <a:ea typeface="SimSun" pitchFamily="2" charset="-122"/>
                <a:cs typeface="Times New Roman" pitchFamily="18" charset="0"/>
              </a:rPr>
              <a:t>Figure </a:t>
            </a:r>
            <a:r>
              <a:rPr lang="en-US" altLang="zh-CN" sz="1200" b="1" dirty="0" smtClean="0">
                <a:solidFill>
                  <a:schemeClr val="bg1"/>
                </a:solidFill>
                <a:ea typeface="SimSun" pitchFamily="2" charset="-122"/>
                <a:cs typeface="Times New Roman" pitchFamily="18" charset="0"/>
              </a:rPr>
              <a:t>7: </a:t>
            </a:r>
            <a:r>
              <a:rPr lang="en-US" altLang="zh-CN" sz="1200" b="1" dirty="0">
                <a:solidFill>
                  <a:schemeClr val="bg1"/>
                </a:solidFill>
                <a:ea typeface="SimSun" pitchFamily="2" charset="-122"/>
                <a:cs typeface="Times New Roman" pitchFamily="18" charset="0"/>
              </a:rPr>
              <a:t>Histogram showing the geochemical mass balance results</a:t>
            </a:r>
            <a:endParaRPr lang="en-US" altLang="zh-CN" b="1" dirty="0">
              <a:solidFill>
                <a:schemeClr val="bg1"/>
              </a:solidFill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841500" y="601663"/>
            <a:ext cx="443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dirty="0">
                <a:solidFill>
                  <a:srgbClr val="C00000"/>
                </a:solidFill>
              </a:rPr>
              <a:t>Table 2</a:t>
            </a:r>
            <a:r>
              <a:rPr lang="en-US" altLang="en-US" sz="1200" b="1" dirty="0" smtClean="0">
                <a:solidFill>
                  <a:srgbClr val="C00000"/>
                </a:solidFill>
              </a:rPr>
              <a:t>: </a:t>
            </a:r>
            <a:r>
              <a:rPr lang="en-US" altLang="en-US" sz="1200" b="1" dirty="0">
                <a:solidFill>
                  <a:srgbClr val="C00000"/>
                </a:solidFill>
              </a:rPr>
              <a:t>Rate of AMD generated in respect to time</a:t>
            </a:r>
            <a:endParaRPr lang="en-GB" altLang="en-US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77988" y="931863"/>
          <a:ext cx="5827713" cy="2301875"/>
        </p:xfrm>
        <a:graphic>
          <a:graphicData uri="http://schemas.openxmlformats.org/drawingml/2006/table">
            <a:tbl>
              <a:tblPr/>
              <a:tblGrid>
                <a:gridCol w="1167033"/>
                <a:gridCol w="1164548"/>
                <a:gridCol w="1167033"/>
                <a:gridCol w="1164551"/>
                <a:gridCol w="1164548"/>
              </a:tblGrid>
              <a:tr h="24836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Analysis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1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3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Layer 4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73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Cul. Rate (kg/tonne)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-6.321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-2.195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13.872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-1.228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36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 ΔCi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-6.610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-2.467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-0.293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-2.976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5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ΔCi 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0.289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0.272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14.165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1.748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509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Av. Rate(kg/tonne/yr)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-0.122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-0.042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0.267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-0.024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36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026" marR="7302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84" name="TextBox 3"/>
          <p:cNvSpPr txBox="1">
            <a:spLocks noChangeArrowheads="1"/>
          </p:cNvSpPr>
          <p:nvPr/>
        </p:nvSpPr>
        <p:spPr bwMode="auto">
          <a:xfrm>
            <a:off x="1090613" y="3200400"/>
            <a:ext cx="79565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altLang="en-US" sz="2000" b="1" dirty="0">
                <a:solidFill>
                  <a:srgbClr val="0000FF"/>
                </a:solidFill>
              </a:rPr>
              <a:t>The GMB prediction model </a:t>
            </a:r>
            <a:r>
              <a:rPr lang="en-US" altLang="en-US" sz="2000" b="1" dirty="0">
                <a:solidFill>
                  <a:schemeClr val="bg1"/>
                </a:solidFill>
              </a:rPr>
              <a:t>was used to </a:t>
            </a:r>
            <a:r>
              <a:rPr lang="en-US" altLang="en-US" sz="2000" b="1" dirty="0">
                <a:solidFill>
                  <a:srgbClr val="C00000"/>
                </a:solidFill>
              </a:rPr>
              <a:t>predict the rate of AMD generated </a:t>
            </a:r>
            <a:r>
              <a:rPr lang="en-US" altLang="en-US" sz="2000" b="1" dirty="0">
                <a:solidFill>
                  <a:schemeClr val="bg1"/>
                </a:solidFill>
              </a:rPr>
              <a:t>over the period of the tailings dam   existence. </a:t>
            </a:r>
          </a:p>
          <a:p>
            <a:pPr>
              <a:buFont typeface="Wingdings" pitchFamily="2" charset="2"/>
              <a:buChar char="v"/>
            </a:pPr>
            <a:r>
              <a:rPr lang="en-US" altLang="en-US" sz="2000" b="1" dirty="0">
                <a:solidFill>
                  <a:srgbClr val="0000FF"/>
                </a:solidFill>
              </a:rPr>
              <a:t>Alteration rate = </a:t>
            </a:r>
            <a:r>
              <a:rPr lang="en-GB" altLang="en-US" sz="2000" b="1" dirty="0" err="1">
                <a:solidFill>
                  <a:srgbClr val="0000FF"/>
                </a:solidFill>
                <a:ea typeface="SimSun" pitchFamily="2" charset="-122"/>
                <a:cs typeface="Arial" charset="0"/>
              </a:rPr>
              <a:t>Σ</a:t>
            </a:r>
            <a:r>
              <a:rPr lang="en-GB" altLang="en-US" sz="2000" b="1" baseline="30000" dirty="0" err="1">
                <a:solidFill>
                  <a:srgbClr val="0000FF"/>
                </a:solidFill>
                <a:ea typeface="SimSun" pitchFamily="2" charset="-122"/>
                <a:cs typeface="Arial" charset="0"/>
              </a:rPr>
              <a:t>i</a:t>
            </a:r>
            <a:r>
              <a:rPr lang="en-GB" altLang="en-US" sz="2000" b="1" baseline="-25000" dirty="0" err="1">
                <a:solidFill>
                  <a:srgbClr val="0000FF"/>
                </a:solidFill>
                <a:ea typeface="SimSun" pitchFamily="2" charset="-122"/>
                <a:cs typeface="Arial" charset="0"/>
              </a:rPr>
              <a:t>n</a:t>
            </a:r>
            <a:r>
              <a:rPr lang="en-GB" altLang="en-US" sz="2000" b="1" dirty="0">
                <a:solidFill>
                  <a:srgbClr val="0000FF"/>
                </a:solidFill>
                <a:ea typeface="SimSun" pitchFamily="2" charset="-122"/>
                <a:cs typeface="Arial" charset="0"/>
              </a:rPr>
              <a:t> </a:t>
            </a:r>
            <a:r>
              <a:rPr lang="en-GB" altLang="en-US" sz="2000" b="1" dirty="0" err="1">
                <a:solidFill>
                  <a:srgbClr val="0000FF"/>
                </a:solidFill>
                <a:ea typeface="SimSun" pitchFamily="2" charset="-122"/>
                <a:cs typeface="Arial" charset="0"/>
              </a:rPr>
              <a:t>ΔCi</a:t>
            </a:r>
            <a:r>
              <a:rPr lang="en-GB" altLang="en-US" sz="2000" b="1" dirty="0">
                <a:solidFill>
                  <a:srgbClr val="0000FF"/>
                </a:solidFill>
                <a:ea typeface="SimSun" pitchFamily="2" charset="-122"/>
                <a:cs typeface="Arial" charset="0"/>
              </a:rPr>
              <a:t>/T </a:t>
            </a:r>
            <a:r>
              <a:rPr lang="en-US" altLang="en-US" sz="2000" b="1" dirty="0">
                <a:solidFill>
                  <a:schemeClr val="bg1"/>
                </a:solidFill>
              </a:rPr>
              <a:t>in which </a:t>
            </a:r>
            <a:r>
              <a:rPr lang="en-US" altLang="en-US" sz="2000" b="1" dirty="0" err="1">
                <a:solidFill>
                  <a:srgbClr val="C00000"/>
                </a:solidFill>
              </a:rPr>
              <a:t>ΔCi</a:t>
            </a:r>
            <a:r>
              <a:rPr lang="en-US" altLang="en-US" sz="2000" b="1" dirty="0">
                <a:solidFill>
                  <a:srgbClr val="C00000"/>
                </a:solidFill>
              </a:rPr>
              <a:t> is the loss or gain in concentration for element </a:t>
            </a:r>
            <a:r>
              <a:rPr lang="en-US" altLang="en-US" sz="2000" b="1" dirty="0" err="1">
                <a:solidFill>
                  <a:srgbClr val="C00000"/>
                </a:solidFill>
              </a:rPr>
              <a:t>i</a:t>
            </a:r>
            <a:r>
              <a:rPr lang="en-US" altLang="en-US" sz="2000" b="1" dirty="0">
                <a:solidFill>
                  <a:srgbClr val="C00000"/>
                </a:solidFill>
              </a:rPr>
              <a:t>, </a:t>
            </a:r>
            <a:r>
              <a:rPr lang="en-US" altLang="en-US" sz="2000" b="1" dirty="0">
                <a:solidFill>
                  <a:srgbClr val="0000FF"/>
                </a:solidFill>
              </a:rPr>
              <a:t>T is the estimated time in years (50 years)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chemeClr val="bg1"/>
                </a:solidFill>
              </a:rPr>
              <a:t>in which the tailings dam has been abandoned and </a:t>
            </a:r>
            <a:r>
              <a:rPr lang="en-US" altLang="en-US" sz="2000" b="1" dirty="0">
                <a:solidFill>
                  <a:srgbClr val="C00000"/>
                </a:solidFill>
              </a:rPr>
              <a:t>n is the number of element </a:t>
            </a:r>
            <a:r>
              <a:rPr lang="en-US" altLang="en-US" sz="2000" b="1" dirty="0" err="1">
                <a:solidFill>
                  <a:srgbClr val="C00000"/>
                </a:solidFill>
              </a:rPr>
              <a:t>analysed</a:t>
            </a:r>
            <a:r>
              <a:rPr lang="en-US" altLang="en-US" sz="2000" b="1" dirty="0">
                <a:solidFill>
                  <a:srgbClr val="C00000"/>
                </a:solidFill>
              </a:rPr>
              <a:t> for </a:t>
            </a:r>
            <a:r>
              <a:rPr lang="en-US" altLang="en-US" sz="2000" b="1" dirty="0">
                <a:solidFill>
                  <a:schemeClr val="bg1"/>
                </a:solidFill>
              </a:rPr>
              <a:t>and</a:t>
            </a:r>
            <a:r>
              <a:rPr lang="en-US" altLang="en-US" sz="2000" b="1" dirty="0"/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i</a:t>
            </a:r>
            <a:r>
              <a:rPr lang="en-US" altLang="en-US" sz="2000" b="1" dirty="0">
                <a:solidFill>
                  <a:srgbClr val="0000FF"/>
                </a:solidFill>
              </a:rPr>
              <a:t> is the element </a:t>
            </a:r>
            <a:r>
              <a:rPr lang="en-US" altLang="en-US" sz="2000" b="1" dirty="0" err="1">
                <a:solidFill>
                  <a:srgbClr val="0000FF"/>
                </a:solidFill>
              </a:rPr>
              <a:t>analysed</a:t>
            </a:r>
            <a:r>
              <a:rPr lang="en-US" altLang="en-US" sz="2000" b="1" dirty="0">
                <a:solidFill>
                  <a:srgbClr val="0000FF"/>
                </a:solidFill>
              </a:rPr>
              <a:t> for</a:t>
            </a:r>
            <a:r>
              <a:rPr lang="en-US" altLang="en-US" sz="2000" b="1" dirty="0"/>
              <a:t>. </a:t>
            </a:r>
            <a:r>
              <a:rPr lang="en-GB" altLang="en-US" sz="2000" b="1" dirty="0" err="1">
                <a:solidFill>
                  <a:srgbClr val="0000FF"/>
                </a:solidFill>
                <a:ea typeface="SimSun" pitchFamily="2" charset="-122"/>
              </a:rPr>
              <a:t>Σ</a:t>
            </a:r>
            <a:r>
              <a:rPr lang="en-GB" altLang="en-US" sz="2000" b="1" baseline="30000" dirty="0" err="1">
                <a:solidFill>
                  <a:srgbClr val="0000FF"/>
                </a:solidFill>
                <a:ea typeface="SimSun" pitchFamily="2" charset="-122"/>
              </a:rPr>
              <a:t>i</a:t>
            </a:r>
            <a:r>
              <a:rPr lang="en-GB" altLang="en-US" sz="2000" b="1" baseline="-25000" dirty="0" err="1">
                <a:solidFill>
                  <a:srgbClr val="0000FF"/>
                </a:solidFill>
                <a:ea typeface="SimSun" pitchFamily="2" charset="-122"/>
              </a:rPr>
              <a:t>n</a:t>
            </a:r>
            <a:r>
              <a:rPr lang="en-US" altLang="en-US" sz="2000" b="1" dirty="0">
                <a:solidFill>
                  <a:srgbClr val="C00000"/>
                </a:solidFill>
              </a:rPr>
              <a:t> is the summation of the alteration rate of n elements used in the study. </a:t>
            </a:r>
            <a:endParaRPr lang="en-GB" alt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94013" y="2224088"/>
            <a:ext cx="585787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032250" y="2224088"/>
            <a:ext cx="58737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879725" y="1189038"/>
            <a:ext cx="58737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80381" y="-166663"/>
            <a:ext cx="5678488" cy="114935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ZA" altLang="en-US" sz="3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Results (</a:t>
            </a:r>
            <a:r>
              <a:rPr lang="en-GB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GM B Prediction</a:t>
            </a:r>
            <a:r>
              <a:rPr lang="en-GB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)</a:t>
            </a:r>
            <a:br>
              <a:rPr lang="en-GB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</a:br>
            <a:endParaRPr lang="en-GB" sz="3000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95" y="0"/>
            <a:ext cx="1801505" cy="171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8364" y="1263650"/>
            <a:ext cx="8789158" cy="5246688"/>
          </a:xfrm>
        </p:spPr>
        <p:txBody>
          <a:bodyPr>
            <a:noAutofit/>
          </a:bodyPr>
          <a:lstStyle/>
          <a:p>
            <a:pPr marL="487707" indent="-487707" algn="just" defTabSz="4877059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GB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Quartz, </a:t>
            </a:r>
            <a:r>
              <a:rPr lang="en-GB" sz="20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Jarosite</a:t>
            </a:r>
            <a:r>
              <a:rPr lang="en-GB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and gypsum contents are higher in the upper horizon while </a:t>
            </a:r>
            <a:r>
              <a:rPr lang="en-GB" sz="2000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pyrophyllite</a:t>
            </a:r>
            <a:r>
              <a:rPr lang="en-GB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pyrite, hematite and muscovite contents dominate in the lower horizons.</a:t>
            </a:r>
          </a:p>
          <a:p>
            <a:pPr marL="487707" indent="-487707" algn="just" defTabSz="4877059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b="1" kern="100" dirty="0" smtClean="0">
                <a:solidFill>
                  <a:srgbClr val="C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The cluster analysis revealed that the distributions of minerals and elements are defined by SiO</a:t>
            </a:r>
            <a:r>
              <a:rPr lang="en-US" sz="2000" b="1" kern="100" baseline="-25000" dirty="0" smtClean="0">
                <a:solidFill>
                  <a:srgbClr val="C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2</a:t>
            </a:r>
            <a:r>
              <a:rPr lang="en-US" sz="2000" b="1" kern="100" dirty="0" smtClean="0">
                <a:solidFill>
                  <a:srgbClr val="C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and Al</a:t>
            </a:r>
            <a:r>
              <a:rPr lang="en-US" sz="2000" b="1" kern="100" baseline="-25000" dirty="0" smtClean="0">
                <a:solidFill>
                  <a:srgbClr val="C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2</a:t>
            </a:r>
            <a:r>
              <a:rPr lang="en-US" sz="2000" b="1" kern="100" dirty="0" smtClean="0">
                <a:solidFill>
                  <a:srgbClr val="C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O</a:t>
            </a:r>
            <a:r>
              <a:rPr lang="en-US" sz="2000" b="1" kern="100" baseline="-25000" dirty="0" smtClean="0">
                <a:solidFill>
                  <a:srgbClr val="C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3 </a:t>
            </a:r>
            <a:r>
              <a:rPr lang="en-US" sz="2000" b="1" kern="100" dirty="0" smtClean="0">
                <a:solidFill>
                  <a:srgbClr val="C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contents.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highest SiO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sz="2000" b="1" kern="100" dirty="0" smtClean="0">
                <a:solidFill>
                  <a:srgbClr val="C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Al</a:t>
            </a:r>
            <a:r>
              <a:rPr lang="en-US" sz="2000" b="1" kern="100" baseline="-25000" dirty="0" smtClean="0">
                <a:solidFill>
                  <a:srgbClr val="C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2</a:t>
            </a:r>
            <a:r>
              <a:rPr lang="en-US" sz="2000" b="1" kern="100" dirty="0" smtClean="0">
                <a:solidFill>
                  <a:srgbClr val="C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O</a:t>
            </a:r>
            <a:r>
              <a:rPr lang="en-US" sz="2000" b="1" kern="100" baseline="-25000" dirty="0" smtClean="0">
                <a:solidFill>
                  <a:srgbClr val="C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concentrations occur in the upper and lower horizons respectively</a:t>
            </a:r>
            <a:r>
              <a:rPr lang="en-US" sz="2000" b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kern="100" dirty="0" smtClean="0">
                <a:solidFill>
                  <a:srgbClr val="C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</a:t>
            </a:r>
          </a:p>
          <a:p>
            <a:pPr marL="487707" indent="-487707" algn="just" defTabSz="4877059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b="1" kern="100" dirty="0" smtClean="0">
                <a:solidFill>
                  <a:srgbClr val="0000FF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The factor analysis revealed seven factors controlling element distribution, of which clay, additives, and </a:t>
            </a:r>
            <a:r>
              <a:rPr lang="en-US" sz="2000" b="1" kern="100" dirty="0" err="1" smtClean="0">
                <a:solidFill>
                  <a:srgbClr val="0000FF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sulphides</a:t>
            </a:r>
            <a:r>
              <a:rPr lang="en-US" sz="2000" b="1" kern="100" dirty="0" smtClean="0">
                <a:solidFill>
                  <a:srgbClr val="0000FF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 are the major ones. </a:t>
            </a:r>
          </a:p>
          <a:p>
            <a:pPr marL="487707" indent="-487707" algn="just" defTabSz="4877059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b="1" kern="100" dirty="0" smtClean="0">
                <a:solidFill>
                  <a:srgbClr val="C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The mass balance calculations showed that the tailing dam has been oxidized to a depth of 3-4 meters with significant loss in major and trace elements.</a:t>
            </a:r>
          </a:p>
          <a:p>
            <a:pPr marL="487707" indent="-487707" algn="just" defTabSz="4877059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b="1" kern="100" dirty="0" smtClean="0">
                <a:solidFill>
                  <a:srgbClr val="0000FF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Overall, it is estimated that about 0.164% (±0.02%) of the tailings materials are leached yearly.</a:t>
            </a:r>
          </a:p>
          <a:p>
            <a:pPr marL="487707" indent="-487707" algn="just" defTabSz="4877059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b="1" kern="100" dirty="0" smtClean="0">
                <a:solidFill>
                  <a:srgbClr val="C00000"/>
                </a:solidFill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The reddish Au rich layer occurs at a depth of ~7 meters, which is of sub-economic value.  </a:t>
            </a:r>
            <a:endParaRPr lang="en-GB" sz="2000" b="1" dirty="0" smtClean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484414" y="810714"/>
            <a:ext cx="3382963" cy="6223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ZA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Conclusions</a:t>
            </a:r>
            <a:endParaRPr lang="en-US" alt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383" y="-1"/>
            <a:ext cx="1719618" cy="133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C:\Users\Abegunde Oluseyi\Desktop\NRF Logo text marked (white background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03" y="12629"/>
            <a:ext cx="2794521" cy="9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5534" y="1282155"/>
            <a:ext cx="9048466" cy="4586287"/>
          </a:xfrm>
        </p:spPr>
        <p:txBody>
          <a:bodyPr>
            <a:noAutofit/>
          </a:bodyPr>
          <a:lstStyle/>
          <a:p>
            <a:pPr marL="313182" indent="-285750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alt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interaction between the oxidized zone and transition zone should be given more attention, to determine the actual extent of </a:t>
            </a:r>
            <a:r>
              <a:rPr lang="en-US" altLang="en-US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damage.</a:t>
            </a:r>
          </a:p>
          <a:p>
            <a:pPr marL="313182" indent="-285750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incorporation of data from other tailings dams in the assessment and prediction using the tools employed in this study will give a comparison of results in which remediation process can be based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on.</a:t>
            </a:r>
          </a:p>
          <a:p>
            <a:pPr marL="313182" indent="-285750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balance calculation should be done based on individual element since the rate of oxidation and mobility of elements </a:t>
            </a:r>
            <a:r>
              <a:rPr lang="en-US" altLang="en-US" sz="1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differs.</a:t>
            </a:r>
          </a:p>
          <a:p>
            <a:pPr marL="313182" indent="-285750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soil and water surrounding the tailings dam should be incorporated into mass balance calculation, to determine if there is any trend of AMD heavy metals transport and correlation. </a:t>
            </a:r>
          </a:p>
          <a:p>
            <a:pPr marL="0" algn="ctr" eaLnBrk="1" fontAlgn="auto" hangingPunct="1"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Acknowledgement</a:t>
            </a:r>
          </a:p>
          <a:p>
            <a:pPr eaLnBrk="1" fontAlgn="auto" hangingPunct="1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to thank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Inkaba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yeAfrica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DST, NRF, GFZ as well as my supervisors Prof C.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Okujeni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Siad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also thank Iris Wu for her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marL="0" algn="ctr" eaLnBrk="1" fontAlgn="auto" hangingPunct="1"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280693" y="805669"/>
            <a:ext cx="4224338" cy="584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ZA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Recommendations</a:t>
            </a:r>
            <a:endParaRPr lang="en-US" alt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70" y="0"/>
            <a:ext cx="1637730" cy="128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C:\Users\Abegunde Oluseyi\Desktop\NRF Logo text marked (white background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03" y="12629"/>
            <a:ext cx="2794521" cy="8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630173"/>
            <a:ext cx="9184944" cy="5241475"/>
          </a:xfrm>
        </p:spPr>
        <p:txBody>
          <a:bodyPr>
            <a:noAutofit/>
          </a:bodyPr>
          <a:lstStyle/>
          <a:p>
            <a:pPr marL="313182" indent="-285750" algn="l">
              <a:buClrTx/>
              <a:buFont typeface="Wingdings" panose="05000000000000000000" pitchFamily="2" charset="2"/>
              <a:buChar char="v"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Adler, R.A., </a:t>
            </a:r>
            <a:r>
              <a:rPr lang="en-US" sz="1600" b="1" dirty="0" err="1" smtClean="0">
                <a:solidFill>
                  <a:schemeClr val="bg1"/>
                </a:solidFill>
                <a:latin typeface="Albertus Medium" panose="020E0602030304020304" pitchFamily="34" charset="0"/>
              </a:rPr>
              <a:t>Claassen</a:t>
            </a:r>
            <a:r>
              <a:rPr lang="en-US" sz="1600" b="1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, M., Godfrey, L. &amp; </a:t>
            </a:r>
            <a:r>
              <a:rPr lang="en-US" sz="1600" b="1" dirty="0" err="1" smtClean="0">
                <a:solidFill>
                  <a:schemeClr val="bg1"/>
                </a:solidFill>
                <a:latin typeface="Albertus Medium" panose="020E0602030304020304" pitchFamily="34" charset="0"/>
              </a:rPr>
              <a:t>Turton</a:t>
            </a:r>
            <a:r>
              <a:rPr lang="en-US" sz="1600" b="1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, A.R. 2007, "Water, mining and waste: an historical and economic perspective on conflict management in South Africa", </a:t>
            </a:r>
            <a:r>
              <a:rPr lang="en-US" sz="1600" b="1" i="1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The Economics of Peace and Security Journal, </a:t>
            </a:r>
            <a:r>
              <a:rPr lang="en-US" sz="1600" b="1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vol. 2, no. 2, pp. 32-41. </a:t>
            </a:r>
            <a:endParaRPr lang="en-GB" sz="1600" b="1" dirty="0" smtClean="0">
              <a:solidFill>
                <a:schemeClr val="bg1"/>
              </a:solidFill>
              <a:latin typeface="Albertus Medium" panose="020E0602030304020304" pitchFamily="34" charset="0"/>
            </a:endParaRPr>
          </a:p>
          <a:p>
            <a:pPr marL="313182" indent="-285750" algn="l">
              <a:buClrTx/>
              <a:buFont typeface="Wingdings" panose="05000000000000000000" pitchFamily="2" charset="2"/>
              <a:buChar char="v"/>
              <a:defRPr/>
            </a:pPr>
            <a:r>
              <a:rPr lang="en-US" sz="1600" b="1" dirty="0" err="1" smtClean="0">
                <a:solidFill>
                  <a:srgbClr val="0000FF"/>
                </a:solidFill>
                <a:latin typeface="Albertus Medium" panose="020E0602030304020304" pitchFamily="34" charset="0"/>
              </a:rPr>
              <a:t>Nengovhela</a:t>
            </a:r>
            <a:r>
              <a:rPr lang="en-US" sz="1600" b="1" dirty="0" smtClean="0">
                <a:solidFill>
                  <a:srgbClr val="0000FF"/>
                </a:solidFill>
                <a:latin typeface="Albertus Medium" panose="020E0602030304020304" pitchFamily="34" charset="0"/>
              </a:rPr>
              <a:t>, A., </a:t>
            </a:r>
            <a:r>
              <a:rPr lang="en-US" sz="1600" b="1" dirty="0" err="1" smtClean="0">
                <a:solidFill>
                  <a:srgbClr val="0000FF"/>
                </a:solidFill>
                <a:latin typeface="Albertus Medium" panose="020E0602030304020304" pitchFamily="34" charset="0"/>
              </a:rPr>
              <a:t>Yibas</a:t>
            </a:r>
            <a:r>
              <a:rPr lang="en-US" sz="1600" b="1" dirty="0" smtClean="0">
                <a:solidFill>
                  <a:srgbClr val="0000FF"/>
                </a:solidFill>
                <a:latin typeface="Albertus Medium" panose="020E0602030304020304" pitchFamily="34" charset="0"/>
              </a:rPr>
              <a:t>, B. &amp; </a:t>
            </a:r>
            <a:r>
              <a:rPr lang="en-US" sz="1600" b="1" dirty="0" err="1" smtClean="0">
                <a:solidFill>
                  <a:srgbClr val="0000FF"/>
                </a:solidFill>
                <a:latin typeface="Albertus Medium" panose="020E0602030304020304" pitchFamily="34" charset="0"/>
              </a:rPr>
              <a:t>Ogola</a:t>
            </a:r>
            <a:r>
              <a:rPr lang="en-US" sz="1600" b="1" dirty="0" smtClean="0">
                <a:solidFill>
                  <a:srgbClr val="0000FF"/>
                </a:solidFill>
                <a:latin typeface="Albertus Medium" panose="020E0602030304020304" pitchFamily="34" charset="0"/>
              </a:rPr>
              <a:t>, J. 2007, "Characterization of gold tailings dams of the Witwatersrand Basin with reference to their acid mine drainage potential, Johannesburg, South Africa", </a:t>
            </a:r>
            <a:r>
              <a:rPr lang="en-US" sz="1600" b="1" i="1" dirty="0" smtClean="0">
                <a:solidFill>
                  <a:srgbClr val="0000FF"/>
                </a:solidFill>
                <a:latin typeface="Albertus Medium" panose="020E0602030304020304" pitchFamily="34" charset="0"/>
              </a:rPr>
              <a:t>Water SA, </a:t>
            </a:r>
            <a:r>
              <a:rPr lang="en-US" sz="1600" b="1" dirty="0" smtClean="0">
                <a:solidFill>
                  <a:srgbClr val="0000FF"/>
                </a:solidFill>
                <a:latin typeface="Albertus Medium" panose="020E0602030304020304" pitchFamily="34" charset="0"/>
              </a:rPr>
              <a:t>vol. 32, no. 4. </a:t>
            </a:r>
            <a:endParaRPr lang="en-GB" sz="1600" b="1" dirty="0" smtClean="0">
              <a:solidFill>
                <a:srgbClr val="0000FF"/>
              </a:solidFill>
              <a:latin typeface="Albertus Medium" panose="020E0602030304020304" pitchFamily="34" charset="0"/>
            </a:endParaRPr>
          </a:p>
          <a:p>
            <a:pPr marL="313182" indent="-285750" algn="l">
              <a:buClrTx/>
              <a:buFont typeface="Wingdings" panose="05000000000000000000" pitchFamily="2" charset="2"/>
              <a:buChar char="v"/>
              <a:defRPr/>
            </a:pPr>
            <a:r>
              <a:rPr lang="en-US" sz="1600" b="1" dirty="0" err="1" smtClean="0">
                <a:solidFill>
                  <a:schemeClr val="bg1"/>
                </a:solidFill>
                <a:latin typeface="Albertus Medium" panose="020E0602030304020304" pitchFamily="34" charset="0"/>
              </a:rPr>
              <a:t>Bezuidenhout</a:t>
            </a:r>
            <a:r>
              <a:rPr lang="en-US" sz="1600" b="1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, N. &amp; Rousseau, P.D. "Investigations into the depth and rate of weathering on </a:t>
            </a:r>
            <a:r>
              <a:rPr lang="en-US" sz="1600" b="1" dirty="0" err="1" smtClean="0">
                <a:solidFill>
                  <a:schemeClr val="bg1"/>
                </a:solidFill>
                <a:latin typeface="Albertus Medium" panose="020E0602030304020304" pitchFamily="34" charset="0"/>
              </a:rPr>
              <a:t>witwatersrand</a:t>
            </a:r>
            <a:r>
              <a:rPr lang="en-US" sz="1600" b="1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 gold tailings dam surfaces as key information for long-term ARD risk assessments",3134 </a:t>
            </a:r>
            <a:r>
              <a:rPr lang="en-US" sz="1600" b="1" dirty="0" err="1" smtClean="0">
                <a:solidFill>
                  <a:schemeClr val="bg1"/>
                </a:solidFill>
                <a:latin typeface="Albertus Medium" panose="020E0602030304020304" pitchFamily="34" charset="0"/>
              </a:rPr>
              <a:t>Montavesta</a:t>
            </a:r>
            <a:r>
              <a:rPr lang="en-US" sz="1600" b="1" dirty="0" smtClean="0">
                <a:solidFill>
                  <a:schemeClr val="bg1"/>
                </a:solidFill>
                <a:latin typeface="Albertus Medium" panose="020E0602030304020304" pitchFamily="34" charset="0"/>
              </a:rPr>
              <a:t> Road, Lexington, KY 40502, the American Society of Mining and Reclamation (ASMR), pp. 128-139. .</a:t>
            </a:r>
            <a:endParaRPr lang="en-GB" sz="1600" b="1" dirty="0" smtClean="0">
              <a:solidFill>
                <a:schemeClr val="bg1"/>
              </a:solidFill>
              <a:latin typeface="Albertus Medium" panose="020E0602030304020304" pitchFamily="34" charset="0"/>
            </a:endParaRPr>
          </a:p>
          <a:p>
            <a:pPr marL="313182" indent="-285750" algn="l">
              <a:buClrTx/>
              <a:buFont typeface="Wingdings" panose="05000000000000000000" pitchFamily="2" charset="2"/>
              <a:buChar char="v"/>
              <a:defRPr/>
            </a:pPr>
            <a:r>
              <a:rPr lang="en-US" sz="1600" b="1" dirty="0" smtClean="0">
                <a:solidFill>
                  <a:srgbClr val="0000FF"/>
                </a:solidFill>
                <a:latin typeface="Albertus Medium" panose="020E0602030304020304" pitchFamily="34" charset="0"/>
              </a:rPr>
              <a:t>Expert Team of the Inter-Ministerial Committee 2010, "Mine water management in the Witwatersrand Gold Fields with special emphasis on acid mine drainage", </a:t>
            </a:r>
            <a:r>
              <a:rPr lang="en-US" sz="1600" b="1" i="1" dirty="0" smtClean="0">
                <a:solidFill>
                  <a:srgbClr val="0000FF"/>
                </a:solidFill>
                <a:latin typeface="Albertus Medium" panose="020E0602030304020304" pitchFamily="34" charset="0"/>
              </a:rPr>
              <a:t>Report to the Inter-Ministerial Committee on Acid Mine Drainage. Pretoria: Department of Water Affairs, pp</a:t>
            </a:r>
            <a:r>
              <a:rPr lang="en-US" sz="1600" b="1" dirty="0" smtClean="0">
                <a:solidFill>
                  <a:srgbClr val="0000FF"/>
                </a:solidFill>
                <a:latin typeface="Albertus Medium" panose="020E0602030304020304" pitchFamily="34" charset="0"/>
              </a:rPr>
              <a:t>. 1-128 </a:t>
            </a:r>
          </a:p>
          <a:p>
            <a:pPr marL="313182" indent="-285750" algn="l">
              <a:buClrTx/>
              <a:buFont typeface="Wingdings" panose="05000000000000000000" pitchFamily="2" charset="2"/>
              <a:buChar char="v"/>
              <a:defRPr/>
            </a:pPr>
            <a:r>
              <a:rPr lang="en-US" sz="1600" b="1" dirty="0">
                <a:solidFill>
                  <a:schemeClr val="bg1"/>
                </a:solidFill>
              </a:rPr>
              <a:t>Tutu, H., </a:t>
            </a:r>
            <a:r>
              <a:rPr lang="en-US" sz="1600" b="1" dirty="0" err="1">
                <a:solidFill>
                  <a:schemeClr val="bg1"/>
                </a:solidFill>
              </a:rPr>
              <a:t>Cukrowska</a:t>
            </a:r>
            <a:r>
              <a:rPr lang="en-US" sz="1600" b="1" dirty="0">
                <a:solidFill>
                  <a:schemeClr val="bg1"/>
                </a:solidFill>
              </a:rPr>
              <a:t>, E., McCarthy, T., </a:t>
            </a:r>
            <a:r>
              <a:rPr lang="en-US" sz="1600" b="1" dirty="0" err="1">
                <a:solidFill>
                  <a:schemeClr val="bg1"/>
                </a:solidFill>
              </a:rPr>
              <a:t>Mphephu</a:t>
            </a:r>
            <a:r>
              <a:rPr lang="en-US" sz="1600" b="1" dirty="0">
                <a:solidFill>
                  <a:schemeClr val="bg1"/>
                </a:solidFill>
              </a:rPr>
              <a:t>, N. &amp; Hart, R. 2003, "Determination and modelling of geochemical speciation of uranium in gold mine polluted land in South Africa", Proceedings of the 8th International Congress on Mine Water and the Environment, pp. 137.</a:t>
            </a:r>
            <a:endParaRPr lang="en-GB" sz="1600" b="1" dirty="0">
              <a:solidFill>
                <a:schemeClr val="bg1"/>
              </a:solidFill>
            </a:endParaRPr>
          </a:p>
          <a:p>
            <a:pPr marL="27432" algn="l">
              <a:buClrTx/>
              <a:defRPr/>
            </a:pPr>
            <a:endParaRPr lang="en-US" sz="1600" b="1" dirty="0" smtClean="0">
              <a:solidFill>
                <a:schemeClr val="bg1"/>
              </a:solidFill>
              <a:latin typeface="Albertus Medium" panose="020E0602030304020304" pitchFamily="34" charset="0"/>
            </a:endParaRPr>
          </a:p>
          <a:p>
            <a:pPr marL="313182" indent="-285750" algn="l">
              <a:buClrTx/>
              <a:buFont typeface="Wingdings" panose="05000000000000000000" pitchFamily="2" charset="2"/>
              <a:buChar char="v"/>
              <a:defRPr/>
            </a:pPr>
            <a:endParaRPr lang="en-GB" sz="1600" b="1" dirty="0" smtClean="0">
              <a:solidFill>
                <a:schemeClr val="bg1"/>
              </a:solidFill>
              <a:latin typeface="Albertus Medium" panose="020E0602030304020304" pitchFamily="34" charset="0"/>
            </a:endParaRPr>
          </a:p>
          <a:p>
            <a:pPr marL="313182" indent="-285750" algn="l">
              <a:buClrTx/>
              <a:buFont typeface="Wingdings" panose="05000000000000000000" pitchFamily="2" charset="2"/>
              <a:buChar char="v"/>
              <a:defRPr/>
            </a:pPr>
            <a:endParaRPr lang="en-US" altLang="en-US" sz="1600" b="1" dirty="0" smtClean="0">
              <a:solidFill>
                <a:schemeClr val="bg1"/>
              </a:solidFill>
              <a:latin typeface="Albertus Medium" panose="020E0602030304020304" pitchFamily="34" charset="0"/>
              <a:cs typeface="Arial" panose="020B0604020202020204" pitchFamily="34" charset="0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1958098" y="990790"/>
            <a:ext cx="4224338" cy="584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ZA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Reference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70" y="0"/>
            <a:ext cx="1637730" cy="128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C:\Users\Abegunde Oluseyi\Desktop\NRF Logo text marked (white background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03" y="12629"/>
            <a:ext cx="2794521" cy="9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1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6C2424C-A3EC-45A3-98AF-BAA175467B7C}" type="datetime1">
              <a:rPr lang="en-US" smtClean="0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68CBC99-5175-4AD1-989A-04C600AF335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ZA" altLang="en-US" b="1" smtClean="0">
                <a:solidFill>
                  <a:schemeClr val="bg1"/>
                </a:solidFill>
              </a:rPr>
              <a:t>Matjiesfontein 2014</a:t>
            </a:r>
            <a:endParaRPr lang="en-US" altLang="en-US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en-US"/>
          </a:p>
        </p:txBody>
      </p:sp>
      <p:pic>
        <p:nvPicPr>
          <p:cNvPr id="31749" name="Picture 2" descr="C:\Users\Abegunde Oluseyi\Pictures\2012-08\Photo0241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33475"/>
            <a:ext cx="5168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73163" y="231775"/>
            <a:ext cx="70024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Let OPEN OUR EYES to the scourge of AMD!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9888" y="5418138"/>
            <a:ext cx="7000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There is Fire On the mountain!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1600200"/>
            <a:ext cx="8229600" cy="4525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ZA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ZA" alt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altLang="en-US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323390" y="1084618"/>
            <a:ext cx="3522663" cy="635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</a:rPr>
              <a:t>OUTLINE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95" y="0"/>
            <a:ext cx="1801505" cy="171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begunde Oluseyi\Desktop\NRF Logo text marked (white background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91" y="0"/>
            <a:ext cx="2794521" cy="9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begunde Oluseyi\Desktop\gsa-logo_14C_trans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63" y="5158854"/>
            <a:ext cx="42957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5100" y="1303338"/>
            <a:ext cx="8785225" cy="1712912"/>
          </a:xfrm>
        </p:spPr>
        <p:txBody>
          <a:bodyPr>
            <a:normAutofit fontScale="70000" lnSpcReduction="20000"/>
          </a:bodyPr>
          <a:lstStyle/>
          <a:p>
            <a:pPr marL="342900" indent="-342900" algn="just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 2007, South </a:t>
            </a:r>
            <a:r>
              <a:rPr lang="en-US" alt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 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produced </a:t>
            </a:r>
            <a:r>
              <a:rPr lang="en-US" alt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468 million tons of mineral waste per annum, of which gold mining waste accounts for 221 million tons (47 %), making it the largest single source of mine waste and pollution (</a:t>
            </a:r>
            <a:r>
              <a:rPr lang="en-US" alt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Oelofse</a:t>
            </a:r>
            <a:r>
              <a:rPr lang="en-US" alt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2007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mining continues to expose the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Witsbasin</a:t>
            </a:r>
            <a:r>
              <a:rPr lang="en-US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 to the threat of AMD pollution from mine wastes and abandoned mines (Tutu et al., 2008). </a:t>
            </a:r>
          </a:p>
          <a:p>
            <a:pPr marL="342900" indent="-342900" algn="l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 is characterize</a:t>
            </a:r>
            <a:r>
              <a:rPr lang="en-US" alt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alt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pH, high </a:t>
            </a:r>
            <a:r>
              <a:rPr lang="en-US" alt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sulphates</a:t>
            </a:r>
            <a:r>
              <a:rPr lang="en-US" alt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0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Total Dissolved Solids (TDS), and high levels of heavy metals</a:t>
            </a:r>
            <a:endParaRPr lang="en-US" altLang="en-US" sz="2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endParaRPr lang="en-US" altLang="en-US" dirty="0" smtClean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1971509" y="641445"/>
            <a:ext cx="4327525" cy="660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</a:rPr>
              <a:t>Introduction</a:t>
            </a:r>
          </a:p>
        </p:txBody>
      </p:sp>
      <p:pic>
        <p:nvPicPr>
          <p:cNvPr id="15364" name="Picture 5" descr="C:\Users\Abegunde Oluseyi\Documents\Any Video Converter\shiy\mat new\AMD trans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05138"/>
            <a:ext cx="8637588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65100" y="553720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 smtClean="0">
                <a:solidFill>
                  <a:srgbClr val="C00000"/>
                </a:solidFill>
              </a:rPr>
              <a:t>Figure 1: Conceptual </a:t>
            </a:r>
            <a:r>
              <a:rPr lang="en-US" altLang="en-US" sz="1600" b="1" dirty="0">
                <a:solidFill>
                  <a:srgbClr val="C00000"/>
                </a:solidFill>
              </a:rPr>
              <a:t>Model of AMD transport at a Mining or Processing Site (GARDGUIDE) </a:t>
            </a:r>
            <a:endParaRPr lang="en-GB" altLang="en-US" sz="1600" b="1" dirty="0">
              <a:solidFill>
                <a:srgbClr val="C00000"/>
              </a:solidFill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65100" y="587375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0000FF"/>
                </a:solidFill>
              </a:rPr>
              <a:t>Total combination to form </a:t>
            </a:r>
            <a:r>
              <a:rPr lang="en-US" altLang="en-US" b="1" dirty="0" err="1">
                <a:solidFill>
                  <a:srgbClr val="0000FF"/>
                </a:solidFill>
              </a:rPr>
              <a:t>sulphuric</a:t>
            </a:r>
            <a:r>
              <a:rPr lang="en-US" altLang="en-US" b="1" dirty="0">
                <a:solidFill>
                  <a:srgbClr val="0000FF"/>
                </a:solidFill>
              </a:rPr>
              <a:t> acid</a:t>
            </a:r>
          </a:p>
          <a:p>
            <a:r>
              <a:rPr lang="en-US" b="1" dirty="0">
                <a:solidFill>
                  <a:srgbClr val="0000FF"/>
                </a:solidFill>
                <a:latin typeface="Arial"/>
              </a:rPr>
              <a:t>FeS</a:t>
            </a:r>
            <a:r>
              <a:rPr lang="en-US" b="1" baseline="-25000" dirty="0">
                <a:solidFill>
                  <a:srgbClr val="0000FF"/>
                </a:solidFill>
                <a:latin typeface="Arial"/>
              </a:rPr>
              <a:t>2</a:t>
            </a:r>
            <a:r>
              <a:rPr lang="en-US" b="1" dirty="0">
                <a:solidFill>
                  <a:srgbClr val="0000FF"/>
                </a:solidFill>
                <a:latin typeface="Arial"/>
              </a:rPr>
              <a:t>   + 15/4O</a:t>
            </a:r>
            <a:r>
              <a:rPr lang="en-US" b="1" baseline="-25000" dirty="0">
                <a:solidFill>
                  <a:srgbClr val="0000FF"/>
                </a:solidFill>
                <a:latin typeface="Arial"/>
              </a:rPr>
              <a:t>2</a:t>
            </a:r>
            <a:r>
              <a:rPr lang="en-US" b="1" dirty="0">
                <a:solidFill>
                  <a:srgbClr val="0000FF"/>
                </a:solidFill>
                <a:latin typeface="Arial"/>
              </a:rPr>
              <a:t> + 7/2H</a:t>
            </a:r>
            <a:r>
              <a:rPr lang="en-US" b="1" baseline="-25000" dirty="0">
                <a:solidFill>
                  <a:srgbClr val="0000FF"/>
                </a:solidFill>
                <a:latin typeface="Arial"/>
              </a:rPr>
              <a:t>2</a:t>
            </a:r>
            <a:r>
              <a:rPr lang="en-US" b="1" dirty="0">
                <a:solidFill>
                  <a:srgbClr val="0000FF"/>
                </a:solidFill>
                <a:latin typeface="Arial"/>
              </a:rPr>
              <a:t>O               	    2H</a:t>
            </a:r>
            <a:r>
              <a:rPr lang="en-US" b="1" baseline="-25000" dirty="0">
                <a:solidFill>
                  <a:srgbClr val="0000FF"/>
                </a:solidFill>
                <a:latin typeface="Arial"/>
              </a:rPr>
              <a:t>2</a:t>
            </a:r>
            <a:r>
              <a:rPr lang="en-US" b="1" dirty="0">
                <a:solidFill>
                  <a:srgbClr val="0000FF"/>
                </a:solidFill>
                <a:latin typeface="Arial"/>
              </a:rPr>
              <a:t>SO</a:t>
            </a:r>
            <a:r>
              <a:rPr lang="en-US" b="1" baseline="-25000" dirty="0">
                <a:solidFill>
                  <a:srgbClr val="0000FF"/>
                </a:solidFill>
                <a:latin typeface="Arial"/>
              </a:rPr>
              <a:t>4</a:t>
            </a:r>
            <a:r>
              <a:rPr lang="en-US" b="1" dirty="0">
                <a:solidFill>
                  <a:srgbClr val="0000FF"/>
                </a:solidFill>
                <a:latin typeface="Arial"/>
              </a:rPr>
              <a:t> + Fe (</a:t>
            </a:r>
            <a:r>
              <a:rPr lang="en-US" b="1" dirty="0" smtClean="0">
                <a:solidFill>
                  <a:srgbClr val="0000FF"/>
                </a:solidFill>
                <a:latin typeface="Arial"/>
              </a:rPr>
              <a:t>OH)</a:t>
            </a:r>
            <a:r>
              <a:rPr lang="en-US" b="1" baseline="-25000" dirty="0" smtClean="0">
                <a:solidFill>
                  <a:srgbClr val="0000FF"/>
                </a:solidFill>
                <a:latin typeface="Arial"/>
              </a:rPr>
              <a:t>3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</a:rPr>
              <a:t>(</a:t>
            </a:r>
            <a:r>
              <a:rPr lang="en-US" altLang="en-US" b="1" dirty="0">
                <a:solidFill>
                  <a:srgbClr val="0000FF"/>
                </a:solidFill>
              </a:rPr>
              <a:t>yellow boy) </a:t>
            </a:r>
            <a:endParaRPr lang="en-GB" altLang="en-US" b="1" dirty="0">
              <a:solidFill>
                <a:srgbClr val="0000FF"/>
              </a:solidFill>
            </a:endParaRPr>
          </a:p>
          <a:p>
            <a:r>
              <a:rPr lang="en-US" altLang="en-US" b="1" dirty="0" smtClean="0">
                <a:solidFill>
                  <a:srgbClr val="0000FF"/>
                </a:solidFill>
              </a:rPr>
              <a:t>(H</a:t>
            </a:r>
            <a:r>
              <a:rPr lang="en-US" altLang="en-US" b="1" dirty="0">
                <a:solidFill>
                  <a:srgbClr val="0000FF"/>
                </a:solidFill>
              </a:rPr>
              <a:t>+) ion is release, which in turn reduces the pH of the drainage or </a:t>
            </a:r>
            <a:r>
              <a:rPr lang="en-US" altLang="en-US" b="1" dirty="0" smtClean="0">
                <a:solidFill>
                  <a:srgbClr val="0000FF"/>
                </a:solidFill>
              </a:rPr>
              <a:t>streams</a:t>
            </a:r>
            <a:endParaRPr lang="en-GB" altLang="en-US" b="1" dirty="0">
              <a:solidFill>
                <a:srgbClr val="0000FF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89" y="0"/>
            <a:ext cx="1660211" cy="128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920621" y="6335712"/>
            <a:ext cx="1214651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C:\Users\Abegunde Oluseyi\Desktop\NRF Logo text marked (white background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03" y="12629"/>
            <a:ext cx="2453327" cy="80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5814946-5429-434F-A755-D9C58C0894A8}" type="datetime1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C987655-9C48-44C8-8720-30370F02ADF3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6388" name="Rectangle 18"/>
          <p:cNvSpPr>
            <a:spLocks noChangeArrowheads="1"/>
          </p:cNvSpPr>
          <p:nvPr/>
        </p:nvSpPr>
        <p:spPr bwMode="auto">
          <a:xfrm>
            <a:off x="601663" y="4886325"/>
            <a:ext cx="825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 smtClean="0">
                <a:solidFill>
                  <a:srgbClr val="0000FF"/>
                </a:solidFill>
              </a:rPr>
              <a:t>Figure 2:The </a:t>
            </a:r>
            <a:r>
              <a:rPr lang="en-US" altLang="en-US" b="1" dirty="0">
                <a:solidFill>
                  <a:srgbClr val="0000FF"/>
                </a:solidFill>
              </a:rPr>
              <a:t>theoretical representation of the externalization of costs by the gold mining industry in South Africa Culled from (Adler, et al., 2007)</a:t>
            </a:r>
            <a:endParaRPr lang="en-GB" altLang="en-US" b="1" dirty="0">
              <a:solidFill>
                <a:srgbClr val="0000FF"/>
              </a:solidFill>
            </a:endParaRPr>
          </a:p>
        </p:txBody>
      </p:sp>
      <p:sp>
        <p:nvSpPr>
          <p:cNvPr id="16389" name="Rectangle 19"/>
          <p:cNvSpPr>
            <a:spLocks noChangeArrowheads="1"/>
          </p:cNvSpPr>
          <p:nvPr/>
        </p:nvSpPr>
        <p:spPr bwMode="auto">
          <a:xfrm>
            <a:off x="1317625" y="5532438"/>
            <a:ext cx="6897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altLang="en-US" b="1">
                <a:solidFill>
                  <a:srgbClr val="C00000"/>
                </a:solidFill>
              </a:rPr>
              <a:t>Development and Operational Cost Curve(DOCC)</a:t>
            </a:r>
          </a:p>
          <a:p>
            <a:pPr>
              <a:buFont typeface="Wingdings" pitchFamily="2" charset="2"/>
              <a:buChar char="v"/>
            </a:pPr>
            <a:r>
              <a:rPr lang="en-US" altLang="en-US" b="1">
                <a:solidFill>
                  <a:srgbClr val="0000FF"/>
                </a:solidFill>
              </a:rPr>
              <a:t>the Revenue Curve(RC)</a:t>
            </a:r>
          </a:p>
          <a:p>
            <a:pPr>
              <a:buFont typeface="Wingdings" pitchFamily="2" charset="2"/>
              <a:buChar char="v"/>
            </a:pPr>
            <a:r>
              <a:rPr lang="en-US" altLang="en-US" b="1">
                <a:solidFill>
                  <a:srgbClr val="C00000"/>
                </a:solidFill>
              </a:rPr>
              <a:t>the Environmental and Social Remediation Curve(ESRC)</a:t>
            </a:r>
          </a:p>
          <a:p>
            <a:pPr>
              <a:buFont typeface="Wingdings" pitchFamily="2" charset="2"/>
              <a:buChar char="v"/>
            </a:pPr>
            <a:r>
              <a:rPr lang="en-US" altLang="en-US" b="1">
                <a:solidFill>
                  <a:srgbClr val="0000FF"/>
                </a:solidFill>
              </a:rPr>
              <a:t>Threshold time(T1) </a:t>
            </a:r>
            <a:endParaRPr lang="en-GB" altLang="en-US" b="1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772" y="70183"/>
            <a:ext cx="86388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Socioeconomic Effect of gold mining in South Africa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6391" name="TextBox 21"/>
          <p:cNvSpPr txBox="1">
            <a:spLocks noChangeArrowheads="1"/>
          </p:cNvSpPr>
          <p:nvPr/>
        </p:nvSpPr>
        <p:spPr bwMode="auto">
          <a:xfrm>
            <a:off x="6932613" y="641350"/>
            <a:ext cx="221138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altLang="en-US" b="1">
                <a:solidFill>
                  <a:srgbClr val="0000FF"/>
                </a:solidFill>
              </a:rPr>
              <a:t>As mines begin to close down (T1), after years of revenue romance, the impact of the mining activities begin to show up</a:t>
            </a:r>
          </a:p>
          <a:p>
            <a:pPr>
              <a:buFont typeface="Wingdings" pitchFamily="2" charset="2"/>
              <a:buChar char="v"/>
            </a:pPr>
            <a:r>
              <a:rPr lang="en-US" altLang="en-US" b="1">
                <a:solidFill>
                  <a:srgbClr val="C00000"/>
                </a:solidFill>
              </a:rPr>
              <a:t>Need arises for clean ups, environmental and social remediation</a:t>
            </a:r>
            <a:endParaRPr lang="en-GB" altLang="en-US" b="1">
              <a:solidFill>
                <a:srgbClr val="C00000"/>
              </a:solidFill>
            </a:endParaRPr>
          </a:p>
        </p:txBody>
      </p:sp>
      <p:pic>
        <p:nvPicPr>
          <p:cNvPr id="16392" name="Picture 10" descr="C:\Users\Abegunde Oluseyi\Documents\Any Video Converter\shiy\mat new\mine c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87413"/>
            <a:ext cx="623570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4489450" y="4025900"/>
            <a:ext cx="0" cy="28733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183606" y="1136650"/>
            <a:ext cx="4327525" cy="660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</a:rPr>
              <a:t>Study aim</a:t>
            </a: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1257300" y="1797050"/>
            <a:ext cx="76406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9888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3891A7"/>
              </a:buClr>
              <a:buSzPct val="80000"/>
              <a:buFont typeface="Wingdings" pitchFamily="2" charset="2"/>
              <a:buChar char="v"/>
            </a:pPr>
            <a:r>
              <a:rPr lang="en-US" altLang="en-US" sz="2800" b="1">
                <a:solidFill>
                  <a:srgbClr val="0000FF"/>
                </a:solidFill>
                <a:cs typeface="Arial" charset="0"/>
              </a:rPr>
              <a:t>To </a:t>
            </a:r>
            <a:r>
              <a:rPr lang="en-US" altLang="en-US" sz="2800" b="1">
                <a:solidFill>
                  <a:srgbClr val="C00000"/>
                </a:solidFill>
                <a:cs typeface="Arial" charset="0"/>
              </a:rPr>
              <a:t>assess</a:t>
            </a:r>
            <a:r>
              <a:rPr lang="en-US" altLang="en-US" sz="2800" b="1">
                <a:solidFill>
                  <a:srgbClr val="0000FF"/>
                </a:solidFill>
                <a:cs typeface="Arial" charset="0"/>
              </a:rPr>
              <a:t> the </a:t>
            </a:r>
            <a:r>
              <a:rPr lang="en-US" altLang="en-US" sz="2800" b="1">
                <a:solidFill>
                  <a:srgbClr val="C00000"/>
                </a:solidFill>
                <a:cs typeface="Arial" charset="0"/>
              </a:rPr>
              <a:t>magnitude of leachable metals</a:t>
            </a:r>
            <a:r>
              <a:rPr lang="en-US" altLang="en-US" sz="2800" b="1">
                <a:solidFill>
                  <a:srgbClr val="0000FF"/>
                </a:solidFill>
                <a:cs typeface="Arial" charset="0"/>
              </a:rPr>
              <a:t> present and </a:t>
            </a:r>
            <a:r>
              <a:rPr lang="en-US" altLang="en-US" sz="2800" b="1">
                <a:solidFill>
                  <a:srgbClr val="C00000"/>
                </a:solidFill>
                <a:cs typeface="Arial" charset="0"/>
              </a:rPr>
              <a:t>predict</a:t>
            </a:r>
            <a:r>
              <a:rPr lang="en-US" altLang="en-US" sz="2800" b="1">
                <a:solidFill>
                  <a:srgbClr val="0000FF"/>
                </a:solidFill>
                <a:cs typeface="Arial" charset="0"/>
              </a:rPr>
              <a:t> the </a:t>
            </a:r>
            <a:r>
              <a:rPr lang="en-US" altLang="en-US" sz="2800" b="1">
                <a:solidFill>
                  <a:srgbClr val="C00000"/>
                </a:solidFill>
                <a:cs typeface="Arial" charset="0"/>
              </a:rPr>
              <a:t>AMD discharge</a:t>
            </a:r>
            <a:r>
              <a:rPr lang="en-US" altLang="en-US" sz="2800" b="1">
                <a:solidFill>
                  <a:srgbClr val="0000FF"/>
                </a:solidFill>
                <a:cs typeface="Arial" charset="0"/>
              </a:rPr>
              <a:t> from gold tailings dam into the environment over time.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616325" y="4484688"/>
            <a:ext cx="1462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solidFill>
                  <a:srgbClr val="C00000"/>
                </a:solidFill>
                <a:latin typeface="Algerian" pitchFamily="82" charset="0"/>
              </a:rPr>
              <a:t>WHY?</a:t>
            </a:r>
            <a:endParaRPr lang="en-GB" altLang="en-US" sz="3200" b="1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95" y="0"/>
            <a:ext cx="1801505" cy="171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:\Users\Abegunde Oluseyi\Desktop\NRF Logo text marked (white background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596" y="12628"/>
            <a:ext cx="3165479" cy="103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begunde Oluseyi\Desktop\gsa-logo_14C_trans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81" y="5281684"/>
            <a:ext cx="42957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413" y="1385888"/>
            <a:ext cx="8686800" cy="4864100"/>
          </a:xfrm>
        </p:spPr>
        <p:txBody>
          <a:bodyPr/>
          <a:lstStyle/>
          <a:p>
            <a:pPr marL="369888" indent="-342900" algn="just" eaLnBrk="1" hangingPunct="1">
              <a:buClrTx/>
              <a:buFont typeface="Wingdings" pitchFamily="2" charset="2"/>
              <a:buChar char="v"/>
            </a:pPr>
            <a:r>
              <a:rPr lang="en-US" alt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In lieu of a report by inter-ministerial committee on AMD by a team of experts in 2010, very limited expert investigations seem to have been done to ascertain the </a:t>
            </a:r>
            <a:r>
              <a:rPr lang="en-US" altLang="en-US" sz="20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status of the geo-hydrological system, </a:t>
            </a:r>
            <a:r>
              <a:rPr lang="en-US" altLang="en-US" sz="2000" b="1" u="sng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the level of contamination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0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preferential channels and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u="sng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predictions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as regards long-term transport of AMD</a:t>
            </a:r>
            <a:r>
              <a:rPr lang="en-US" altLang="en-US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(Inter-Ministerial-Committee, 2010).</a:t>
            </a:r>
          </a:p>
          <a:p>
            <a:pPr marL="369888" indent="-342900" algn="just" eaLnBrk="1" hangingPunct="1">
              <a:buClrTx/>
              <a:buFont typeface="Wingdings" pitchFamily="2" charset="2"/>
              <a:buChar char="v"/>
            </a:pP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Introduction of AMD into the environment.  Tailing dams (are major source of contamination)</a:t>
            </a:r>
          </a:p>
          <a:p>
            <a:pPr marL="369888" indent="-342900" algn="just" eaLnBrk="1" hangingPunct="1">
              <a:buClrTx/>
              <a:buFont typeface="Wingdings" pitchFamily="2" charset="2"/>
              <a:buChar char="v"/>
            </a:pPr>
            <a:r>
              <a:rPr lang="en-US" alt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Most studies focused on the oxidized zone </a:t>
            </a: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(remediation) 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. </a:t>
            </a:r>
          </a:p>
          <a:p>
            <a:pPr marL="369888" indent="-342900" algn="just" eaLnBrk="1" hangingPunct="1">
              <a:buClrTx/>
              <a:buFont typeface="Wingdings" pitchFamily="2" charset="2"/>
              <a:buChar char="v"/>
            </a:pP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Few studies have been done on the interaction between the three zones </a:t>
            </a:r>
            <a:r>
              <a:rPr lang="en-US" altLang="en-US" sz="2000" b="1" u="sng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(oxidized zone, transition zone and the un-oxidized zone) </a:t>
            </a: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Nengovhela</a:t>
            </a: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, et al., 2006; </a:t>
            </a:r>
            <a:r>
              <a:rPr lang="en-US" altLang="en-US" sz="2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Nico</a:t>
            </a: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&amp; Pierre, 2006), (</a:t>
            </a:r>
            <a:r>
              <a:rPr lang="en-US" alt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the geological characteristics of and link between these zones have not been extensively studied).</a:t>
            </a:r>
            <a:endParaRPr lang="en-US" alt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1951630" y="877626"/>
            <a:ext cx="5390865" cy="660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</a:rPr>
              <a:t>Background of Study</a:t>
            </a:r>
            <a:endParaRPr lang="en-US" alt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95" y="0"/>
            <a:ext cx="1801505" cy="132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Abegunde Oluseyi\Desktop\NRF Logo text marked (white background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03" y="12629"/>
            <a:ext cx="2794521" cy="9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E1EB33B-5354-49BA-8E9F-76B46458AE97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92" y="0"/>
            <a:ext cx="4108450" cy="627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Study Area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pic>
        <p:nvPicPr>
          <p:cNvPr id="19462" name="Picture 8" descr="the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723900"/>
            <a:ext cx="41148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247650" y="4920444"/>
            <a:ext cx="3305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solidFill>
                  <a:srgbClr val="C00000"/>
                </a:solidFill>
              </a:rPr>
              <a:t>Figure </a:t>
            </a:r>
            <a:r>
              <a:rPr lang="en-US" altLang="en-US" sz="1600" b="1" dirty="0" smtClean="0">
                <a:solidFill>
                  <a:srgbClr val="C00000"/>
                </a:solidFill>
              </a:rPr>
              <a:t>3: </a:t>
            </a:r>
            <a:r>
              <a:rPr lang="en-US" altLang="en-US" sz="1600" b="1" dirty="0">
                <a:solidFill>
                  <a:srgbClr val="C00000"/>
                </a:solidFill>
              </a:rPr>
              <a:t>Map of the study Area </a:t>
            </a:r>
            <a:endParaRPr lang="en-GB" altLang="en-US" sz="1600" b="1" dirty="0">
              <a:solidFill>
                <a:srgbClr val="C00000"/>
              </a:solidFill>
            </a:endParaRP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52387" y="5249128"/>
            <a:ext cx="45053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en-US" altLang="en-US" b="1" dirty="0">
                <a:solidFill>
                  <a:srgbClr val="0000FF"/>
                </a:solidFill>
              </a:rPr>
              <a:t>The study area is situated along the Randfontein and Krugersdorp R28 road, between West Village  and Krugersdorp in the West Rand area of the Gauteng province </a:t>
            </a:r>
            <a:endParaRPr lang="en-GB" altLang="en-US" b="1" dirty="0">
              <a:solidFill>
                <a:srgbClr val="0000FF"/>
              </a:solidFill>
            </a:endParaRPr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4926842" y="3152633"/>
            <a:ext cx="410762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b="1" dirty="0">
                <a:solidFill>
                  <a:srgbClr val="C00000"/>
                </a:solidFill>
              </a:rPr>
              <a:t>Figure </a:t>
            </a:r>
            <a:r>
              <a:rPr lang="en-US" altLang="en-US" sz="1400" b="1" dirty="0" smtClean="0">
                <a:solidFill>
                  <a:srgbClr val="C00000"/>
                </a:solidFill>
              </a:rPr>
              <a:t>4: </a:t>
            </a:r>
            <a:r>
              <a:rPr lang="en-US" altLang="en-US" sz="1400" b="1" dirty="0">
                <a:solidFill>
                  <a:srgbClr val="C00000"/>
                </a:solidFill>
              </a:rPr>
              <a:t>AMD signature in the Wits basin and Sampling using an auger</a:t>
            </a:r>
            <a:endParaRPr lang="en-GB" altLang="en-US" sz="1400" b="1" dirty="0">
              <a:solidFill>
                <a:srgbClr val="C00000"/>
              </a:solidFill>
            </a:endParaRPr>
          </a:p>
        </p:txBody>
      </p:sp>
      <p:pic>
        <p:nvPicPr>
          <p:cNvPr id="19466" name="Picture 4" descr="C:\Users\Abegunde Oluseyi\Desktop\New Docs\am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49" y="0"/>
            <a:ext cx="4375651" cy="315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urved Connector 6"/>
          <p:cNvCxnSpPr/>
          <p:nvPr/>
        </p:nvCxnSpPr>
        <p:spPr>
          <a:xfrm rot="10800000" flipV="1">
            <a:off x="2305050" y="1277143"/>
            <a:ext cx="884238" cy="176213"/>
          </a:xfrm>
          <a:prstGeom prst="curved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>
            <a:off x="2924968" y="2634018"/>
            <a:ext cx="769937" cy="33020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Box 9"/>
          <p:cNvSpPr txBox="1">
            <a:spLocks noChangeArrowheads="1"/>
          </p:cNvSpPr>
          <p:nvPr/>
        </p:nvSpPr>
        <p:spPr bwMode="auto">
          <a:xfrm>
            <a:off x="6113463" y="149225"/>
            <a:ext cx="177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>
                <a:solidFill>
                  <a:srgbClr val="FF0000"/>
                </a:solidFill>
              </a:rPr>
              <a:t>AMD signature </a:t>
            </a:r>
          </a:p>
        </p:txBody>
      </p:sp>
      <p:pic>
        <p:nvPicPr>
          <p:cNvPr id="15" name="Picture 5" descr="E:\Pictures for the field trip\103OLYMP\PA0237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49" y="3623000"/>
            <a:ext cx="4266113" cy="293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2" descr="C:\Users\Abegunde Oluseyi\Documents\Any Video Converter\project things recent\PA033762a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261" y="3623000"/>
            <a:ext cx="722201" cy="736762"/>
          </a:xfrm>
          <a:noFill/>
          <a:effectLst>
            <a:outerShdw blurRad="50800" dist="50800" dir="5400000" algn="ctr" rotWithShape="0">
              <a:srgbClr val="000000">
                <a:alpha val="37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557712" y="6328482"/>
            <a:ext cx="4961097" cy="708076"/>
          </a:xfrm>
          <a:prstGeom prst="rect">
            <a:avLst/>
          </a:prstGeom>
          <a:noFill/>
        </p:spPr>
        <p:txBody>
          <a:bodyPr wrap="none" lIns="487868" tIns="243934" rIns="487868" bIns="243934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Plate 1: Side view of the tailings dam sampled</a:t>
            </a:r>
            <a:endParaRPr lang="en-GB" sz="1400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683250" y="2754313"/>
            <a:ext cx="8229600" cy="5510212"/>
          </a:xfrm>
        </p:spPr>
        <p:txBody>
          <a:bodyPr>
            <a:normAutofit/>
          </a:bodyPr>
          <a:lstStyle/>
          <a:p>
            <a:pPr marL="0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dirty="0" smtClean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743831" y="0"/>
            <a:ext cx="2925763" cy="596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ZA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</a:rPr>
              <a:t>Methodology</a:t>
            </a:r>
            <a:endParaRPr lang="en-US" alt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075363" y="2241550"/>
            <a:ext cx="2700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>
                <a:solidFill>
                  <a:srgbClr val="C00000"/>
                </a:solidFill>
              </a:rPr>
              <a:t>(Fifty-one drill core samples were analysed)</a:t>
            </a:r>
            <a:endParaRPr lang="en-GB" altLang="en-US" sz="1200">
              <a:solidFill>
                <a:srgbClr val="C00000"/>
              </a:solidFill>
            </a:endParaRPr>
          </a:p>
        </p:txBody>
      </p:sp>
      <p:grpSp>
        <p:nvGrpSpPr>
          <p:cNvPr id="20485" name="Group 7"/>
          <p:cNvGrpSpPr>
            <a:grpSpLocks/>
          </p:cNvGrpSpPr>
          <p:nvPr/>
        </p:nvGrpSpPr>
        <p:grpSpPr bwMode="auto">
          <a:xfrm>
            <a:off x="352425" y="562708"/>
            <a:ext cx="8693150" cy="6295292"/>
            <a:chOff x="450166" y="914400"/>
            <a:chExt cx="8693835" cy="5425459"/>
          </a:xfrm>
        </p:grpSpPr>
        <p:pic>
          <p:nvPicPr>
            <p:cNvPr id="20486" name="Picture 4" descr="C:\Users\Abegunde Oluseyi\Desktop\New folder\Picture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166" y="914400"/>
              <a:ext cx="8496886" cy="5425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Box 2"/>
            <p:cNvSpPr txBox="1">
              <a:spLocks noChangeArrowheads="1"/>
            </p:cNvSpPr>
            <p:nvPr/>
          </p:nvSpPr>
          <p:spPr bwMode="auto">
            <a:xfrm>
              <a:off x="1452936" y="1810143"/>
              <a:ext cx="607089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900" b="1" dirty="0">
                  <a:solidFill>
                    <a:srgbClr val="0000FF"/>
                  </a:solidFill>
                </a:rPr>
                <a:t>(Five holes were drilled through the tailing dam to a depth of 10 meters and sampled at one meter interval.) </a:t>
              </a:r>
              <a:endParaRPr lang="en-GB" altLang="en-US" sz="900" b="1" dirty="0">
                <a:solidFill>
                  <a:srgbClr val="0000FF"/>
                </a:solidFill>
              </a:endParaRPr>
            </a:p>
          </p:txBody>
        </p:sp>
        <p:sp>
          <p:nvSpPr>
            <p:cNvPr id="20488" name="Rectangle 5"/>
            <p:cNvSpPr>
              <a:spLocks noChangeArrowheads="1"/>
            </p:cNvSpPr>
            <p:nvPr/>
          </p:nvSpPr>
          <p:spPr bwMode="auto">
            <a:xfrm>
              <a:off x="2581421" y="5170660"/>
              <a:ext cx="31863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GB" altLang="en-US" sz="1000" b="1">
                  <a:solidFill>
                    <a:srgbClr val="0000FF"/>
                  </a:solidFill>
                </a:rPr>
                <a:t>(Zhang &amp; Selinus, 1998; Alkarkhi, et al., 2009) </a:t>
              </a:r>
            </a:p>
          </p:txBody>
        </p:sp>
        <p:sp>
          <p:nvSpPr>
            <p:cNvPr id="20489" name="Rectangle 6"/>
            <p:cNvSpPr>
              <a:spLocks noChangeArrowheads="1"/>
            </p:cNvSpPr>
            <p:nvPr/>
          </p:nvSpPr>
          <p:spPr bwMode="auto">
            <a:xfrm>
              <a:off x="6173180" y="5416881"/>
              <a:ext cx="29708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en-US" sz="1000" b="1">
                  <a:solidFill>
                    <a:srgbClr val="C00000"/>
                  </a:solidFill>
                </a:rPr>
                <a:t>(Mukherjee &amp; Gupta, 2008; Lopez-Moro, 2012). </a:t>
              </a:r>
              <a:endParaRPr lang="en-GB" altLang="en-US" sz="1000" b="1">
                <a:solidFill>
                  <a:srgbClr val="C00000"/>
                </a:solidFill>
              </a:endParaRPr>
            </a:p>
          </p:txBody>
        </p:sp>
      </p:grp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95" y="0"/>
            <a:ext cx="1801505" cy="171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b="1" dirty="0" smtClean="0">
                <a:solidFill>
                  <a:srgbClr val="0000FF"/>
                </a:solidFill>
              </a:rPr>
              <a:t>Petrography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dirty="0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1707180" y="704850"/>
            <a:ext cx="5511800" cy="660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ZA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lgerian" panose="04020705040A02060702" pitchFamily="82" charset="0"/>
              </a:rPr>
              <a:t>Results (Petrography)</a:t>
            </a:r>
            <a:endParaRPr lang="en-US" alt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1871663"/>
            <a:ext cx="139065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365250"/>
            <a:ext cx="6478587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195263" y="4872038"/>
            <a:ext cx="634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0000FF"/>
                </a:solidFill>
              </a:rPr>
              <a:t>Figure </a:t>
            </a:r>
            <a:r>
              <a:rPr lang="en-US" altLang="en-US" b="1" dirty="0" smtClean="0">
                <a:solidFill>
                  <a:srgbClr val="0000FF"/>
                </a:solidFill>
              </a:rPr>
              <a:t>5: </a:t>
            </a:r>
            <a:r>
              <a:rPr lang="en-US" altLang="en-US" b="1" dirty="0">
                <a:solidFill>
                  <a:srgbClr val="0000FF"/>
                </a:solidFill>
              </a:rPr>
              <a:t>Lithology of the five drilled holes sampled</a:t>
            </a:r>
          </a:p>
        </p:txBody>
      </p:sp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0" y="5513388"/>
            <a:ext cx="6537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en-US" altLang="en-US" sz="1000" b="1" dirty="0">
                <a:solidFill>
                  <a:srgbClr val="C00000"/>
                </a:solidFill>
              </a:rPr>
              <a:t>Quartz, Muscovite, </a:t>
            </a:r>
            <a:r>
              <a:rPr lang="en-US" altLang="en-US" sz="1000" b="1" dirty="0" err="1">
                <a:solidFill>
                  <a:srgbClr val="C00000"/>
                </a:solidFill>
              </a:rPr>
              <a:t>pyropyllite</a:t>
            </a:r>
            <a:r>
              <a:rPr lang="en-US" altLang="en-US" sz="1000" b="1" dirty="0">
                <a:solidFill>
                  <a:srgbClr val="C00000"/>
                </a:solidFill>
              </a:rPr>
              <a:t>, gypsum, </a:t>
            </a:r>
            <a:r>
              <a:rPr lang="en-US" altLang="en-US" sz="1000" b="1" dirty="0" err="1">
                <a:solidFill>
                  <a:srgbClr val="C00000"/>
                </a:solidFill>
              </a:rPr>
              <a:t>jarosite</a:t>
            </a:r>
            <a:r>
              <a:rPr lang="en-US" altLang="en-US" sz="1000" b="1" dirty="0">
                <a:solidFill>
                  <a:srgbClr val="C00000"/>
                </a:solidFill>
              </a:rPr>
              <a:t>, </a:t>
            </a:r>
            <a:r>
              <a:rPr lang="en-US" altLang="en-US" sz="1000" b="1" dirty="0" err="1">
                <a:solidFill>
                  <a:srgbClr val="C00000"/>
                </a:solidFill>
              </a:rPr>
              <a:t>delhayelite</a:t>
            </a:r>
            <a:r>
              <a:rPr lang="en-US" altLang="en-US" sz="1000" b="1" dirty="0">
                <a:solidFill>
                  <a:srgbClr val="C00000"/>
                </a:solidFill>
              </a:rPr>
              <a:t>, hematite, pyrite and </a:t>
            </a:r>
            <a:r>
              <a:rPr lang="en-US" altLang="en-US" sz="1000" b="1" dirty="0" err="1">
                <a:solidFill>
                  <a:srgbClr val="C00000"/>
                </a:solidFill>
              </a:rPr>
              <a:t>clinochore</a:t>
            </a:r>
            <a:r>
              <a:rPr lang="en-US" altLang="en-US" sz="1000" b="1" dirty="0">
                <a:solidFill>
                  <a:srgbClr val="C00000"/>
                </a:solidFill>
              </a:rPr>
              <a:t> were identified qualitatively by XRD (which defines the mineralogy).  </a:t>
            </a:r>
          </a:p>
          <a:p>
            <a:pPr algn="just">
              <a:buFont typeface="Wingdings" pitchFamily="2" charset="2"/>
              <a:buChar char="v"/>
            </a:pPr>
            <a:r>
              <a:rPr lang="en-US" altLang="en-US" sz="1000" b="1" dirty="0">
                <a:solidFill>
                  <a:srgbClr val="0000FF"/>
                </a:solidFill>
              </a:rPr>
              <a:t>Quartz, </a:t>
            </a:r>
            <a:r>
              <a:rPr lang="en-US" altLang="en-US" sz="1000" b="1" dirty="0" err="1">
                <a:solidFill>
                  <a:srgbClr val="0000FF"/>
                </a:solidFill>
              </a:rPr>
              <a:t>jarosite</a:t>
            </a:r>
            <a:r>
              <a:rPr lang="en-US" altLang="en-US" sz="1000" b="1" dirty="0">
                <a:solidFill>
                  <a:srgbClr val="0000FF"/>
                </a:solidFill>
              </a:rPr>
              <a:t> and gypsum contents are higher in the upper two horizons while </a:t>
            </a:r>
            <a:r>
              <a:rPr lang="en-US" altLang="en-US" sz="1000" b="1" dirty="0" err="1">
                <a:solidFill>
                  <a:srgbClr val="0000FF"/>
                </a:solidFill>
              </a:rPr>
              <a:t>pyrophilite</a:t>
            </a:r>
            <a:r>
              <a:rPr lang="en-US" altLang="en-US" sz="1000" b="1" dirty="0">
                <a:solidFill>
                  <a:srgbClr val="0000FF"/>
                </a:solidFill>
              </a:rPr>
              <a:t>, pyrite, hematite and muscovite contents dominate in the lower horizons. </a:t>
            </a:r>
            <a:endParaRPr lang="en-GB" altLang="en-US" sz="1000" b="1" dirty="0">
              <a:solidFill>
                <a:srgbClr val="0000FF"/>
              </a:solidFill>
            </a:endParaRPr>
          </a:p>
        </p:txBody>
      </p:sp>
      <p:sp>
        <p:nvSpPr>
          <p:cNvPr id="21512" name="TextBox 2"/>
          <p:cNvSpPr txBox="1">
            <a:spLocks noChangeArrowheads="1"/>
          </p:cNvSpPr>
          <p:nvPr/>
        </p:nvSpPr>
        <p:spPr bwMode="auto">
          <a:xfrm>
            <a:off x="8215312" y="238125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0000FF"/>
                </a:solidFill>
              </a:rPr>
              <a:t>Layer1</a:t>
            </a:r>
            <a:endParaRPr lang="en-GB" altLang="en-US" b="1" dirty="0">
              <a:solidFill>
                <a:srgbClr val="0000FF"/>
              </a:solidFill>
            </a:endParaRPr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8183562" y="4674394"/>
            <a:ext cx="99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0000FF"/>
                </a:solidFill>
              </a:rPr>
              <a:t>Layer 3</a:t>
            </a:r>
            <a:endParaRPr lang="en-GB" altLang="en-US" b="1" dirty="0">
              <a:solidFill>
                <a:srgbClr val="0000FF"/>
              </a:solidFill>
            </a:endParaRPr>
          </a:p>
        </p:txBody>
      </p:sp>
      <p:sp>
        <p:nvSpPr>
          <p:cNvPr id="21514" name="TextBox 10"/>
          <p:cNvSpPr txBox="1">
            <a:spLocks noChangeArrowheads="1"/>
          </p:cNvSpPr>
          <p:nvPr/>
        </p:nvSpPr>
        <p:spPr bwMode="auto">
          <a:xfrm>
            <a:off x="8243247" y="3084512"/>
            <a:ext cx="99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dirty="0">
                <a:solidFill>
                  <a:srgbClr val="C00000"/>
                </a:solidFill>
              </a:rPr>
              <a:t>Layer 2</a:t>
            </a:r>
            <a:endParaRPr lang="en-GB" altLang="en-US" b="1" dirty="0">
              <a:solidFill>
                <a:srgbClr val="C00000"/>
              </a:solidFill>
            </a:endParaRPr>
          </a:p>
        </p:txBody>
      </p:sp>
      <p:sp>
        <p:nvSpPr>
          <p:cNvPr id="21515" name="TextBox 11"/>
          <p:cNvSpPr txBox="1">
            <a:spLocks noChangeArrowheads="1"/>
          </p:cNvSpPr>
          <p:nvPr/>
        </p:nvSpPr>
        <p:spPr bwMode="auto">
          <a:xfrm>
            <a:off x="8061325" y="5781675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C00000"/>
                </a:solidFill>
              </a:rPr>
              <a:t>Layer4</a:t>
            </a:r>
            <a:endParaRPr lang="en-GB" altLang="en-US" b="1">
              <a:solidFill>
                <a:srgbClr val="C00000"/>
              </a:solidFill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95" y="0"/>
            <a:ext cx="1801505" cy="171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 descr="C:\Users\Abegunde Oluseyi\Desktop\NRF Logo text marked (white background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03" y="12629"/>
            <a:ext cx="2794521" cy="84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14596</TotalTime>
  <Words>2180</Words>
  <Application>Microsoft Office PowerPoint</Application>
  <PresentationFormat>On-screen Show (4:3)</PresentationFormat>
  <Paragraphs>410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DISTRIBUTION PATTERNS OF CONTAMINANTS IN THE MOGALE GOLD TAILING DAM; CASE STUDY FROM SOUTH AFRICA</vt:lpstr>
      <vt:lpstr>OUTLINE</vt:lpstr>
      <vt:lpstr>Introduction</vt:lpstr>
      <vt:lpstr>PowerPoint Presentation</vt:lpstr>
      <vt:lpstr>Study aim</vt:lpstr>
      <vt:lpstr>Background of Study</vt:lpstr>
      <vt:lpstr>Study Area</vt:lpstr>
      <vt:lpstr>Methodology</vt:lpstr>
      <vt:lpstr>Results (Petrography)</vt:lpstr>
      <vt:lpstr>PowerPoint Presentation</vt:lpstr>
      <vt:lpstr>Figure 6: Dendrogram showing the results of HCA </vt:lpstr>
      <vt:lpstr>PowerPoint Presentation</vt:lpstr>
      <vt:lpstr>Results (Geochemical Mass Balance) </vt:lpstr>
      <vt:lpstr>Results (Geochemical Mass Balance) </vt:lpstr>
      <vt:lpstr>PowerPoint Presentation</vt:lpstr>
      <vt:lpstr>Conclusions</vt:lpstr>
      <vt:lpstr>Recommendations</vt:lpstr>
      <vt:lpstr>Reference</vt:lpstr>
      <vt:lpstr>PowerPoint Presentation</vt:lpstr>
    </vt:vector>
  </TitlesOfParts>
  <Company>Pangaea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Inkaba Template</dc:title>
  <dc:creator>Stoffel Fourie</dc:creator>
  <cp:lastModifiedBy>Shi.Y</cp:lastModifiedBy>
  <cp:revision>182</cp:revision>
  <cp:lastPrinted>2006-02-06T09:10:32Z</cp:lastPrinted>
  <dcterms:created xsi:type="dcterms:W3CDTF">2005-12-05T08:38:37Z</dcterms:created>
  <dcterms:modified xsi:type="dcterms:W3CDTF">2014-11-03T01:57:28Z</dcterms:modified>
</cp:coreProperties>
</file>