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handoutMasterIdLst>
    <p:handoutMasterId r:id="rId19"/>
  </p:handoutMasterIdLst>
  <p:sldIdLst>
    <p:sldId id="256" r:id="rId2"/>
    <p:sldId id="259" r:id="rId3"/>
    <p:sldId id="267" r:id="rId4"/>
    <p:sldId id="268" r:id="rId5"/>
    <p:sldId id="273" r:id="rId6"/>
    <p:sldId id="270" r:id="rId7"/>
    <p:sldId id="257" r:id="rId8"/>
    <p:sldId id="260" r:id="rId9"/>
    <p:sldId id="266" r:id="rId10"/>
    <p:sldId id="261" r:id="rId11"/>
    <p:sldId id="265" r:id="rId12"/>
    <p:sldId id="274" r:id="rId13"/>
    <p:sldId id="272" r:id="rId14"/>
    <p:sldId id="271" r:id="rId15"/>
    <p:sldId id="262" r:id="rId16"/>
    <p:sldId id="269" r:id="rId17"/>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92" autoAdjust="0"/>
    <p:restoredTop sz="77798" autoAdjust="0"/>
  </p:normalViewPr>
  <p:slideViewPr>
    <p:cSldViewPr snapToGrid="0">
      <p:cViewPr>
        <p:scale>
          <a:sx n="60" d="100"/>
          <a:sy n="60" d="100"/>
        </p:scale>
        <p:origin x="-1620" y="-1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6" d="100"/>
          <a:sy n="56" d="100"/>
        </p:scale>
        <p:origin x="-2178" y="-84"/>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9048" tIns="49524" rIns="99048" bIns="49524" rtlCol="0"/>
          <a:lstStyle>
            <a:lvl1pPr algn="l">
              <a:defRPr sz="1300"/>
            </a:lvl1pPr>
          </a:lstStyle>
          <a:p>
            <a:endParaRPr lang="en-GB"/>
          </a:p>
        </p:txBody>
      </p:sp>
      <p:sp>
        <p:nvSpPr>
          <p:cNvPr id="3" name="Date Placeholder 2"/>
          <p:cNvSpPr>
            <a:spLocks noGrp="1"/>
          </p:cNvSpPr>
          <p:nvPr>
            <p:ph type="dt" sz="quarter" idx="1"/>
          </p:nvPr>
        </p:nvSpPr>
        <p:spPr>
          <a:xfrm>
            <a:off x="4143588" y="1"/>
            <a:ext cx="3169920" cy="480060"/>
          </a:xfrm>
          <a:prstGeom prst="rect">
            <a:avLst/>
          </a:prstGeom>
        </p:spPr>
        <p:txBody>
          <a:bodyPr vert="horz" lIns="99048" tIns="49524" rIns="99048" bIns="49524" rtlCol="0"/>
          <a:lstStyle>
            <a:lvl1pPr algn="r">
              <a:defRPr sz="1300"/>
            </a:lvl1pPr>
          </a:lstStyle>
          <a:p>
            <a:fld id="{C8E56126-5BEE-4656-8B31-C7C5523744CF}" type="datetimeFigureOut">
              <a:rPr lang="en-GB" smtClean="0"/>
              <a:t>17/10/2014</a:t>
            </a:fld>
            <a:endParaRPr lang="en-GB"/>
          </a:p>
        </p:txBody>
      </p:sp>
      <p:sp>
        <p:nvSpPr>
          <p:cNvPr id="4" name="Footer Placeholder 3"/>
          <p:cNvSpPr>
            <a:spLocks noGrp="1"/>
          </p:cNvSpPr>
          <p:nvPr>
            <p:ph type="ftr" sz="quarter" idx="2"/>
          </p:nvPr>
        </p:nvSpPr>
        <p:spPr>
          <a:xfrm>
            <a:off x="0" y="9119474"/>
            <a:ext cx="3169920" cy="480060"/>
          </a:xfrm>
          <a:prstGeom prst="rect">
            <a:avLst/>
          </a:prstGeom>
        </p:spPr>
        <p:txBody>
          <a:bodyPr vert="horz" lIns="99048" tIns="49524" rIns="99048" bIns="49524" rtlCol="0" anchor="b"/>
          <a:lstStyle>
            <a:lvl1pPr algn="l">
              <a:defRPr sz="1300"/>
            </a:lvl1pPr>
          </a:lstStyle>
          <a:p>
            <a:endParaRPr lang="en-GB"/>
          </a:p>
        </p:txBody>
      </p:sp>
      <p:sp>
        <p:nvSpPr>
          <p:cNvPr id="5" name="Slide Number Placeholder 4"/>
          <p:cNvSpPr>
            <a:spLocks noGrp="1"/>
          </p:cNvSpPr>
          <p:nvPr>
            <p:ph type="sldNum" sz="quarter" idx="3"/>
          </p:nvPr>
        </p:nvSpPr>
        <p:spPr>
          <a:xfrm>
            <a:off x="4143588" y="9119474"/>
            <a:ext cx="3169920" cy="480060"/>
          </a:xfrm>
          <a:prstGeom prst="rect">
            <a:avLst/>
          </a:prstGeom>
        </p:spPr>
        <p:txBody>
          <a:bodyPr vert="horz" lIns="99048" tIns="49524" rIns="99048" bIns="49524" rtlCol="0" anchor="b"/>
          <a:lstStyle>
            <a:lvl1pPr algn="r">
              <a:defRPr sz="1300"/>
            </a:lvl1pPr>
          </a:lstStyle>
          <a:p>
            <a:fld id="{8D810F64-D586-4250-B40F-3C3D11379A8C}" type="slidenum">
              <a:rPr lang="en-GB" smtClean="0"/>
              <a:t>‹#›</a:t>
            </a:fld>
            <a:endParaRPr lang="en-GB"/>
          </a:p>
        </p:txBody>
      </p:sp>
    </p:spTree>
    <p:extLst>
      <p:ext uri="{BB962C8B-B14F-4D97-AF65-F5344CB8AC3E}">
        <p14:creationId xmlns:p14="http://schemas.microsoft.com/office/powerpoint/2010/main" val="18332616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9048" tIns="49524" rIns="99048" bIns="49524" rtlCol="0"/>
          <a:lstStyle>
            <a:lvl1pPr algn="l">
              <a:defRPr sz="1300"/>
            </a:lvl1pPr>
          </a:lstStyle>
          <a:p>
            <a:endParaRPr lang="en-GB"/>
          </a:p>
        </p:txBody>
      </p:sp>
      <p:sp>
        <p:nvSpPr>
          <p:cNvPr id="3" name="Date Placeholder 2"/>
          <p:cNvSpPr>
            <a:spLocks noGrp="1"/>
          </p:cNvSpPr>
          <p:nvPr>
            <p:ph type="dt" idx="1"/>
          </p:nvPr>
        </p:nvSpPr>
        <p:spPr>
          <a:xfrm>
            <a:off x="4143588" y="1"/>
            <a:ext cx="3169920" cy="480060"/>
          </a:xfrm>
          <a:prstGeom prst="rect">
            <a:avLst/>
          </a:prstGeom>
        </p:spPr>
        <p:txBody>
          <a:bodyPr vert="horz" lIns="99048" tIns="49524" rIns="99048" bIns="49524" rtlCol="0"/>
          <a:lstStyle>
            <a:lvl1pPr algn="r">
              <a:defRPr sz="1300"/>
            </a:lvl1pPr>
          </a:lstStyle>
          <a:p>
            <a:fld id="{F6AD8F18-88AF-4E92-A18E-66793AB2FD43}" type="datetimeFigureOut">
              <a:rPr lang="en-GB" smtClean="0"/>
              <a:t>17/10/2014</a:t>
            </a:fld>
            <a:endParaRPr lang="en-GB"/>
          </a:p>
        </p:txBody>
      </p:sp>
      <p:sp>
        <p:nvSpPr>
          <p:cNvPr id="4" name="Slide Image Placeholder 3"/>
          <p:cNvSpPr>
            <a:spLocks noGrp="1" noRot="1" noChangeAspect="1"/>
          </p:cNvSpPr>
          <p:nvPr>
            <p:ph type="sldImg" idx="2"/>
          </p:nvPr>
        </p:nvSpPr>
        <p:spPr>
          <a:xfrm>
            <a:off x="1258888" y="720725"/>
            <a:ext cx="4797425" cy="3598863"/>
          </a:xfrm>
          <a:prstGeom prst="rect">
            <a:avLst/>
          </a:prstGeom>
          <a:noFill/>
          <a:ln w="12700">
            <a:solidFill>
              <a:prstClr val="black"/>
            </a:solidFill>
          </a:ln>
        </p:spPr>
        <p:txBody>
          <a:bodyPr vert="horz" lIns="99048" tIns="49524" rIns="99048" bIns="49524" rtlCol="0" anchor="ctr"/>
          <a:lstStyle/>
          <a:p>
            <a:endParaRPr lang="en-GB"/>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9048" tIns="49524" rIns="99048" bIns="4952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119474"/>
            <a:ext cx="3169920" cy="480060"/>
          </a:xfrm>
          <a:prstGeom prst="rect">
            <a:avLst/>
          </a:prstGeom>
        </p:spPr>
        <p:txBody>
          <a:bodyPr vert="horz" lIns="99048" tIns="49524" rIns="99048" bIns="49524" rtlCol="0" anchor="b"/>
          <a:lstStyle>
            <a:lvl1pPr algn="l">
              <a:defRPr sz="1300"/>
            </a:lvl1pPr>
          </a:lstStyle>
          <a:p>
            <a:endParaRPr lang="en-GB"/>
          </a:p>
        </p:txBody>
      </p:sp>
      <p:sp>
        <p:nvSpPr>
          <p:cNvPr id="7" name="Slide Number Placeholder 6"/>
          <p:cNvSpPr>
            <a:spLocks noGrp="1"/>
          </p:cNvSpPr>
          <p:nvPr>
            <p:ph type="sldNum" sz="quarter" idx="5"/>
          </p:nvPr>
        </p:nvSpPr>
        <p:spPr>
          <a:xfrm>
            <a:off x="4143588" y="9119474"/>
            <a:ext cx="3169920" cy="480060"/>
          </a:xfrm>
          <a:prstGeom prst="rect">
            <a:avLst/>
          </a:prstGeom>
        </p:spPr>
        <p:txBody>
          <a:bodyPr vert="horz" lIns="99048" tIns="49524" rIns="99048" bIns="49524" rtlCol="0" anchor="b"/>
          <a:lstStyle>
            <a:lvl1pPr algn="r">
              <a:defRPr sz="1300"/>
            </a:lvl1pPr>
          </a:lstStyle>
          <a:p>
            <a:fld id="{05370407-D06C-43C3-98F5-119E1BC1A024}" type="slidenum">
              <a:rPr lang="en-GB" smtClean="0"/>
              <a:t>‹#›</a:t>
            </a:fld>
            <a:endParaRPr lang="en-GB"/>
          </a:p>
        </p:txBody>
      </p:sp>
    </p:spTree>
    <p:extLst>
      <p:ext uri="{BB962C8B-B14F-4D97-AF65-F5344CB8AC3E}">
        <p14:creationId xmlns:p14="http://schemas.microsoft.com/office/powerpoint/2010/main" val="3588859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Hello and thank you</a:t>
            </a:r>
            <a:r>
              <a:rPr lang="en-GB" b="1" baseline="0" dirty="0" smtClean="0"/>
              <a:t> for coming along to my talk.</a:t>
            </a:r>
          </a:p>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smtClean="0"/>
              <a:t>Today I’m going to run you through one of the most controversial issues in all of the earth sciences. The origin of granite.</a:t>
            </a:r>
            <a:endParaRPr lang="en-GB" b="1" dirty="0" smtClean="0"/>
          </a:p>
          <a:p>
            <a:r>
              <a:rPr lang="en-GB" b="1" baseline="0" dirty="0" smtClean="0"/>
              <a:t>For such a simple rock, one composed primarily of quartz, feldspar, and mica it has astounding complexity, producing a variety of textures in a variety of tectonic environments. And that is why debates over granites has endured throughout the study of geology. </a:t>
            </a:r>
          </a:p>
        </p:txBody>
      </p:sp>
      <p:sp>
        <p:nvSpPr>
          <p:cNvPr id="4" name="Slide Number Placeholder 3"/>
          <p:cNvSpPr>
            <a:spLocks noGrp="1"/>
          </p:cNvSpPr>
          <p:nvPr>
            <p:ph type="sldNum" sz="quarter" idx="10"/>
          </p:nvPr>
        </p:nvSpPr>
        <p:spPr/>
        <p:txBody>
          <a:bodyPr/>
          <a:lstStyle/>
          <a:p>
            <a:fld id="{05370407-D06C-43C3-98F5-119E1BC1A024}" type="slidenum">
              <a:rPr lang="en-GB" smtClean="0"/>
              <a:t>1</a:t>
            </a:fld>
            <a:endParaRPr lang="en-GB"/>
          </a:p>
        </p:txBody>
      </p:sp>
    </p:spTree>
    <p:extLst>
      <p:ext uri="{BB962C8B-B14F-4D97-AF65-F5344CB8AC3E}">
        <p14:creationId xmlns:p14="http://schemas.microsoft.com/office/powerpoint/2010/main" val="26335626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I</a:t>
            </a:r>
            <a:r>
              <a:rPr lang="en-GB" b="1" baseline="0" dirty="0" smtClean="0"/>
              <a:t> now move onto the most modern of my granitic protagonists, to </a:t>
            </a:r>
            <a:r>
              <a:rPr lang="en-GB" b="1" dirty="0" smtClean="0"/>
              <a:t>Bruce Chappell.</a:t>
            </a:r>
            <a:r>
              <a:rPr lang="en-GB" b="1" baseline="0" dirty="0" smtClean="0"/>
              <a:t> </a:t>
            </a:r>
            <a:r>
              <a:rPr lang="en-GB" b="1" dirty="0" smtClean="0"/>
              <a:t>Bruce Chappell was one of the most distinguished</a:t>
            </a:r>
            <a:r>
              <a:rPr lang="en-GB" b="1" baseline="0" dirty="0" smtClean="0"/>
              <a:t> Australian geologists of his generation who began his work after this granite controversy had been resolved, and he was principally concerned with the origin </a:t>
            </a:r>
            <a:r>
              <a:rPr lang="en-GB" b="1" baseline="0" smtClean="0"/>
              <a:t>of granites, and the unifying model for granite genesis.</a:t>
            </a:r>
          </a:p>
          <a:p>
            <a:r>
              <a:rPr lang="en-GB" b="1" baseline="0" smtClean="0"/>
              <a:t> Most of his work was done with Alan White and together their work involved meticulous field mapping of pluton, careful petrography and a huge amount of work generating geochemical data. This integrated approach is in stark contrast to that of Read’s.</a:t>
            </a:r>
            <a:endParaRPr lang="en-GB" b="1" dirty="0"/>
          </a:p>
        </p:txBody>
      </p:sp>
      <p:sp>
        <p:nvSpPr>
          <p:cNvPr id="4" name="Slide Number Placeholder 3"/>
          <p:cNvSpPr>
            <a:spLocks noGrp="1"/>
          </p:cNvSpPr>
          <p:nvPr>
            <p:ph type="sldNum" sz="quarter" idx="10"/>
          </p:nvPr>
        </p:nvSpPr>
        <p:spPr/>
        <p:txBody>
          <a:bodyPr/>
          <a:lstStyle/>
          <a:p>
            <a:fld id="{05370407-D06C-43C3-98F5-119E1BC1A024}" type="slidenum">
              <a:rPr lang="en-GB" smtClean="0"/>
              <a:t>10</a:t>
            </a:fld>
            <a:endParaRPr lang="en-GB"/>
          </a:p>
        </p:txBody>
      </p:sp>
    </p:spTree>
    <p:extLst>
      <p:ext uri="{BB962C8B-B14F-4D97-AF65-F5344CB8AC3E}">
        <p14:creationId xmlns:p14="http://schemas.microsoft.com/office/powerpoint/2010/main" val="11903688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Chappell &amp; White investigated</a:t>
            </a:r>
            <a:r>
              <a:rPr lang="en-GB" b="1" baseline="0" dirty="0" smtClean="0"/>
              <a:t> a suite of granitoid rocks in the early </a:t>
            </a:r>
            <a:r>
              <a:rPr lang="en-GB" b="1" baseline="0" dirty="0" err="1" smtClean="0"/>
              <a:t>Paleozoic</a:t>
            </a:r>
            <a:r>
              <a:rPr lang="en-GB" b="1" baseline="0" dirty="0" smtClean="0"/>
              <a:t> Lachlan Fold Belt of eastern Australia. Distinct differences between the two granite types, which was attributed to their source compositions – I types derive from igneous/</a:t>
            </a:r>
            <a:r>
              <a:rPr lang="en-GB" b="1" baseline="0" dirty="0" err="1" smtClean="0"/>
              <a:t>metaigenous</a:t>
            </a:r>
            <a:r>
              <a:rPr lang="en-GB" b="1" baseline="0" dirty="0" smtClean="0"/>
              <a:t> sources, whereas S-types from sedimentary sources that tend to be aluminous and enriched in elements such as </a:t>
            </a:r>
            <a:r>
              <a:rPr lang="en-GB" b="1" baseline="0" dirty="0" err="1" smtClean="0"/>
              <a:t>Rb</a:t>
            </a:r>
            <a:r>
              <a:rPr lang="en-GB" b="1" baseline="0" dirty="0" smtClean="0"/>
              <a:t>. This distinction works neatly in these particular rocks, but it can’t be applied strictly everywhere. Geological theories are normally functions of particular field areas.</a:t>
            </a:r>
          </a:p>
          <a:p>
            <a:endParaRPr lang="en-GB" b="1" baseline="0" dirty="0" smtClean="0"/>
          </a:p>
          <a:p>
            <a:r>
              <a:rPr lang="en-GB" b="1" baseline="0" dirty="0" smtClean="0"/>
              <a:t>Another important concept that came out of this work was the </a:t>
            </a:r>
            <a:r>
              <a:rPr lang="en-GB" b="1" baseline="0" dirty="0" err="1" smtClean="0"/>
              <a:t>restite</a:t>
            </a:r>
            <a:r>
              <a:rPr lang="en-GB" b="1" baseline="0" dirty="0" smtClean="0"/>
              <a:t> model. When melting occurs there is a solid residue that can either be left at the source or entrained in a melt. This exerts a large control over the chemical composition of the granites produced.</a:t>
            </a:r>
            <a:endParaRPr lang="en-GB" b="1" dirty="0"/>
          </a:p>
        </p:txBody>
      </p:sp>
      <p:sp>
        <p:nvSpPr>
          <p:cNvPr id="4" name="Slide Number Placeholder 3"/>
          <p:cNvSpPr>
            <a:spLocks noGrp="1"/>
          </p:cNvSpPr>
          <p:nvPr>
            <p:ph type="sldNum" sz="quarter" idx="10"/>
          </p:nvPr>
        </p:nvSpPr>
        <p:spPr/>
        <p:txBody>
          <a:bodyPr/>
          <a:lstStyle/>
          <a:p>
            <a:fld id="{05370407-D06C-43C3-98F5-119E1BC1A024}" type="slidenum">
              <a:rPr lang="en-GB" smtClean="0"/>
              <a:t>11</a:t>
            </a:fld>
            <a:endParaRPr lang="en-GB"/>
          </a:p>
        </p:txBody>
      </p:sp>
    </p:spTree>
    <p:extLst>
      <p:ext uri="{BB962C8B-B14F-4D97-AF65-F5344CB8AC3E}">
        <p14:creationId xmlns:p14="http://schemas.microsoft.com/office/powerpoint/2010/main" val="9326936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Granite</a:t>
            </a:r>
            <a:r>
              <a:rPr lang="en-GB" b="1" baseline="0" dirty="0" smtClean="0"/>
              <a:t> continues to be controversial to this day. There is something to be said about the fact that since 1987 there have been seven </a:t>
            </a:r>
            <a:r>
              <a:rPr lang="en-GB" sz="1200" b="1" kern="1200" dirty="0" smtClean="0">
                <a:solidFill>
                  <a:schemeClr val="tx1"/>
                </a:solidFill>
                <a:effectLst/>
                <a:latin typeface="+mn-lt"/>
                <a:ea typeface="+mn-ea"/>
                <a:cs typeface="+mn-cs"/>
              </a:rPr>
              <a:t>“Hutton Symposiums on The Origin of Granites and Related Rocks”, with the eighth to take place in 2015. I would argue this is a good thing. </a:t>
            </a:r>
            <a:r>
              <a:rPr lang="en-GB" b="1" baseline="0" dirty="0" smtClean="0"/>
              <a:t>Some of the people I have talked about were right, others were wrong. Things were learned. </a:t>
            </a:r>
            <a:r>
              <a:rPr lang="en-GB" sz="1200" b="1" kern="1200" dirty="0" smtClean="0">
                <a:solidFill>
                  <a:schemeClr val="tx1"/>
                </a:solidFill>
                <a:effectLst/>
                <a:latin typeface="+mn-lt"/>
                <a:ea typeface="+mn-ea"/>
                <a:cs typeface="+mn-cs"/>
              </a:rPr>
              <a:t>Controversy drives science.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One of the biggest controversies today concerns the “space problem”. How do we create large batholiths. What</a:t>
            </a:r>
            <a:r>
              <a:rPr lang="en-GB" sz="1200" b="1" kern="1200" baseline="0" dirty="0" smtClean="0">
                <a:solidFill>
                  <a:schemeClr val="tx1"/>
                </a:solidFill>
                <a:effectLst/>
                <a:latin typeface="+mn-lt"/>
                <a:ea typeface="+mn-ea"/>
                <a:cs typeface="+mn-cs"/>
              </a:rPr>
              <a:t> is the emplacement mechanism for these granitic masses. Theories are rich but argument continues.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baseline="0" dirty="0" smtClean="0">
                <a:solidFill>
                  <a:schemeClr val="tx1"/>
                </a:solidFill>
                <a:effectLst/>
                <a:latin typeface="+mn-lt"/>
                <a:ea typeface="+mn-ea"/>
                <a:cs typeface="+mn-cs"/>
              </a:rPr>
              <a:t>We can at least say that we are in a better position to answer fundamental questions today than we were 300 years ago. Today we can answer questions about the source of granite. And we can ask questions that scientists like Read and Bowen couldn’t have even dreamt of asking. And this is often a direct result of improvements in analytical capabilities.</a:t>
            </a:r>
            <a:endParaRPr lang="en-GB" b="1" dirty="0"/>
          </a:p>
        </p:txBody>
      </p:sp>
      <p:sp>
        <p:nvSpPr>
          <p:cNvPr id="4" name="Slide Number Placeholder 3"/>
          <p:cNvSpPr>
            <a:spLocks noGrp="1"/>
          </p:cNvSpPr>
          <p:nvPr>
            <p:ph type="sldNum" sz="quarter" idx="10"/>
          </p:nvPr>
        </p:nvSpPr>
        <p:spPr/>
        <p:txBody>
          <a:bodyPr/>
          <a:lstStyle/>
          <a:p>
            <a:fld id="{05370407-D06C-43C3-98F5-119E1BC1A024}" type="slidenum">
              <a:rPr lang="en-GB" smtClean="0"/>
              <a:t>12</a:t>
            </a:fld>
            <a:endParaRPr lang="en-GB"/>
          </a:p>
        </p:txBody>
      </p:sp>
    </p:spTree>
    <p:extLst>
      <p:ext uri="{BB962C8B-B14F-4D97-AF65-F5344CB8AC3E}">
        <p14:creationId xmlns:p14="http://schemas.microsoft.com/office/powerpoint/2010/main" val="21589794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u="none" strike="noStrike" kern="1200" baseline="0" dirty="0" smtClean="0">
                <a:solidFill>
                  <a:schemeClr val="tx1"/>
                </a:solidFill>
                <a:latin typeface="+mn-lt"/>
                <a:ea typeface="+mn-ea"/>
                <a:cs typeface="+mn-cs"/>
              </a:rPr>
              <a:t>I work on the Old Woman-Piute batholith in the Mojave Desert of California. I am using the cutting edge Laser Ablation Split Stream technique to analyse monazite and zircon crystals to constrain the petrogenesis of a suite of peraluminous plutons. Through U-</a:t>
            </a:r>
            <a:r>
              <a:rPr lang="en-GB" sz="1200" b="1" i="0" u="none" strike="noStrike" kern="1200" baseline="0" dirty="0" err="1" smtClean="0">
                <a:solidFill>
                  <a:schemeClr val="tx1"/>
                </a:solidFill>
                <a:latin typeface="+mn-lt"/>
                <a:ea typeface="+mn-ea"/>
                <a:cs typeface="+mn-cs"/>
              </a:rPr>
              <a:t>Pb</a:t>
            </a:r>
            <a:r>
              <a:rPr lang="en-GB" sz="1200" b="1" i="0" u="none" strike="noStrike" kern="1200" baseline="0" dirty="0" smtClean="0">
                <a:solidFill>
                  <a:schemeClr val="tx1"/>
                </a:solidFill>
                <a:latin typeface="+mn-lt"/>
                <a:ea typeface="+mn-ea"/>
                <a:cs typeface="+mn-cs"/>
              </a:rPr>
              <a:t> I can say when the granite formed and how the batholith was constructed. Using </a:t>
            </a:r>
            <a:r>
              <a:rPr lang="en-GB" sz="1200" b="1" i="0" u="none" strike="noStrike" kern="1200" baseline="0" dirty="0" err="1" smtClean="0">
                <a:solidFill>
                  <a:schemeClr val="tx1"/>
                </a:solidFill>
                <a:latin typeface="+mn-lt"/>
                <a:ea typeface="+mn-ea"/>
                <a:cs typeface="+mn-cs"/>
              </a:rPr>
              <a:t>Hf</a:t>
            </a:r>
            <a:r>
              <a:rPr lang="en-GB" sz="1200" b="1" i="0" u="none" strike="noStrike" kern="1200" baseline="0" dirty="0" smtClean="0">
                <a:solidFill>
                  <a:schemeClr val="tx1"/>
                </a:solidFill>
                <a:latin typeface="+mn-lt"/>
                <a:ea typeface="+mn-ea"/>
                <a:cs typeface="+mn-cs"/>
              </a:rPr>
              <a:t> and </a:t>
            </a:r>
            <a:r>
              <a:rPr lang="en-GB" sz="1200" b="1" i="0" u="none" strike="noStrike" kern="1200" baseline="0" dirty="0" err="1" smtClean="0">
                <a:solidFill>
                  <a:schemeClr val="tx1"/>
                </a:solidFill>
                <a:latin typeface="+mn-lt"/>
                <a:ea typeface="+mn-ea"/>
                <a:cs typeface="+mn-cs"/>
              </a:rPr>
              <a:t>Nd</a:t>
            </a:r>
            <a:r>
              <a:rPr lang="en-GB" sz="1200" b="1" i="0" u="none" strike="noStrike" kern="1200" baseline="0" dirty="0" smtClean="0">
                <a:solidFill>
                  <a:schemeClr val="tx1"/>
                </a:solidFill>
                <a:latin typeface="+mn-lt"/>
                <a:ea typeface="+mn-ea"/>
                <a:cs typeface="+mn-cs"/>
              </a:rPr>
              <a:t> I can describe the nature of the source material. As history has taught us, an integrated approach is key so by combining this geochemistry with field work and petrography I can build up a story to explain the origin of my granite.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The area of research that I am involved in still concerns the nature of granitic magma.</a:t>
            </a:r>
          </a:p>
          <a:p>
            <a:r>
              <a:rPr lang="en-GB" sz="1200" b="0" i="0" u="none" strike="noStrike" kern="1200" baseline="0" dirty="0" smtClean="0">
                <a:solidFill>
                  <a:schemeClr val="tx1"/>
                </a:solidFill>
                <a:latin typeface="+mn-lt"/>
                <a:ea typeface="+mn-ea"/>
                <a:cs typeface="+mn-cs"/>
              </a:rPr>
              <a:t>Using state of the art Laser Ablation Split Stream technology, I am investigating the</a:t>
            </a:r>
          </a:p>
          <a:p>
            <a:r>
              <a:rPr lang="en-GB" sz="1200" b="0" i="0" u="none" strike="noStrike" kern="1200" baseline="0" dirty="0" smtClean="0">
                <a:solidFill>
                  <a:schemeClr val="tx1"/>
                </a:solidFill>
                <a:latin typeface="+mn-lt"/>
                <a:ea typeface="+mn-ea"/>
                <a:cs typeface="+mn-cs"/>
              </a:rPr>
              <a:t>isotopic compositions of monazite and zircon crystals from the Old Woman-Piute</a:t>
            </a:r>
          </a:p>
          <a:p>
            <a:r>
              <a:rPr lang="en-GB" sz="1200" b="0" i="0" u="none" strike="noStrike" kern="1200" baseline="0" dirty="0" smtClean="0">
                <a:solidFill>
                  <a:schemeClr val="tx1"/>
                </a:solidFill>
                <a:latin typeface="+mn-lt"/>
                <a:ea typeface="+mn-ea"/>
                <a:cs typeface="+mn-cs"/>
              </a:rPr>
              <a:t>mountains of the Mojave Desert California. Using </a:t>
            </a:r>
            <a:r>
              <a:rPr lang="en-GB" sz="1200" b="0" i="0" u="none" strike="noStrike" kern="1200" baseline="0" dirty="0" err="1" smtClean="0">
                <a:solidFill>
                  <a:schemeClr val="tx1"/>
                </a:solidFill>
                <a:latin typeface="+mn-lt"/>
                <a:ea typeface="+mn-ea"/>
                <a:cs typeface="+mn-cs"/>
              </a:rPr>
              <a:t>Nd</a:t>
            </a:r>
            <a:r>
              <a:rPr lang="en-GB" sz="1200" b="0" i="0" u="none" strike="noStrike" kern="1200" baseline="0" dirty="0" smtClean="0">
                <a:solidFill>
                  <a:schemeClr val="tx1"/>
                </a:solidFill>
                <a:latin typeface="+mn-lt"/>
                <a:ea typeface="+mn-ea"/>
                <a:cs typeface="+mn-cs"/>
              </a:rPr>
              <a:t> and </a:t>
            </a:r>
            <a:r>
              <a:rPr lang="en-GB" sz="1200" b="0" i="0" u="none" strike="noStrike" kern="1200" baseline="0" dirty="0" err="1" smtClean="0">
                <a:solidFill>
                  <a:schemeClr val="tx1"/>
                </a:solidFill>
                <a:latin typeface="+mn-lt"/>
                <a:ea typeface="+mn-ea"/>
                <a:cs typeface="+mn-cs"/>
              </a:rPr>
              <a:t>Hf</a:t>
            </a:r>
            <a:r>
              <a:rPr lang="en-GB" sz="1200" b="0" i="0" u="none" strike="noStrike" kern="1200" baseline="0" dirty="0" smtClean="0">
                <a:solidFill>
                  <a:schemeClr val="tx1"/>
                </a:solidFill>
                <a:latin typeface="+mn-lt"/>
                <a:ea typeface="+mn-ea"/>
                <a:cs typeface="+mn-cs"/>
              </a:rPr>
              <a:t> isotopes and by dating the</a:t>
            </a:r>
          </a:p>
          <a:p>
            <a:r>
              <a:rPr lang="en-GB" sz="1200" b="0" i="0" u="none" strike="noStrike" kern="1200" baseline="0" dirty="0" smtClean="0">
                <a:solidFill>
                  <a:schemeClr val="tx1"/>
                </a:solidFill>
                <a:latin typeface="+mn-lt"/>
                <a:ea typeface="+mn-ea"/>
                <a:cs typeface="+mn-cs"/>
              </a:rPr>
              <a:t>grains by U-</a:t>
            </a:r>
            <a:r>
              <a:rPr lang="en-GB" sz="1200" b="0" i="0" u="none" strike="noStrike" kern="1200" baseline="0" dirty="0" err="1" smtClean="0">
                <a:solidFill>
                  <a:schemeClr val="tx1"/>
                </a:solidFill>
                <a:latin typeface="+mn-lt"/>
                <a:ea typeface="+mn-ea"/>
                <a:cs typeface="+mn-cs"/>
              </a:rPr>
              <a:t>Pb</a:t>
            </a:r>
            <a:r>
              <a:rPr lang="en-GB" sz="1200" b="0" i="0" u="none" strike="noStrike" kern="1200" baseline="0" dirty="0" smtClean="0">
                <a:solidFill>
                  <a:schemeClr val="tx1"/>
                </a:solidFill>
                <a:latin typeface="+mn-lt"/>
                <a:ea typeface="+mn-ea"/>
                <a:cs typeface="+mn-cs"/>
              </a:rPr>
              <a:t> we can delve deeper into magmatic processes, constraining the nature of</a:t>
            </a:r>
          </a:p>
          <a:p>
            <a:r>
              <a:rPr lang="en-GB" sz="1200" b="0" i="0" u="none" strike="noStrike" kern="1200" baseline="0" dirty="0" smtClean="0">
                <a:solidFill>
                  <a:schemeClr val="tx1"/>
                </a:solidFill>
                <a:latin typeface="+mn-lt"/>
                <a:ea typeface="+mn-ea"/>
                <a:cs typeface="+mn-cs"/>
              </a:rPr>
              <a:t>the source material, determining how the plutons were emplaced, and investigating the</a:t>
            </a:r>
          </a:p>
          <a:p>
            <a:r>
              <a:rPr lang="en-GB" sz="1200" b="0" i="0" u="none" strike="noStrike" kern="1200" baseline="0" dirty="0" smtClean="0">
                <a:solidFill>
                  <a:schemeClr val="tx1"/>
                </a:solidFill>
                <a:latin typeface="+mn-lt"/>
                <a:ea typeface="+mn-ea"/>
                <a:cs typeface="+mn-cs"/>
              </a:rPr>
              <a:t>levels of heterogeneity in the plutons. We have certainly come a long way since the</a:t>
            </a:r>
          </a:p>
          <a:p>
            <a:r>
              <a:rPr lang="en-GB" sz="1200" b="0" i="0" u="none" strike="noStrike" kern="1200" baseline="0" dirty="0" smtClean="0">
                <a:solidFill>
                  <a:schemeClr val="tx1"/>
                </a:solidFill>
                <a:latin typeface="+mn-lt"/>
                <a:ea typeface="+mn-ea"/>
                <a:cs typeface="+mn-cs"/>
              </a:rPr>
              <a:t>1700s.</a:t>
            </a:r>
            <a:endParaRPr lang="en-GB" b="0" dirty="0"/>
          </a:p>
        </p:txBody>
      </p:sp>
      <p:sp>
        <p:nvSpPr>
          <p:cNvPr id="4" name="Slide Number Placeholder 3"/>
          <p:cNvSpPr>
            <a:spLocks noGrp="1"/>
          </p:cNvSpPr>
          <p:nvPr>
            <p:ph type="sldNum" sz="quarter" idx="10"/>
          </p:nvPr>
        </p:nvSpPr>
        <p:spPr/>
        <p:txBody>
          <a:bodyPr/>
          <a:lstStyle/>
          <a:p>
            <a:fld id="{05370407-D06C-43C3-98F5-119E1BC1A024}" type="slidenum">
              <a:rPr lang="en-GB" smtClean="0"/>
              <a:t>13</a:t>
            </a:fld>
            <a:endParaRPr lang="en-GB"/>
          </a:p>
        </p:txBody>
      </p:sp>
    </p:spTree>
    <p:extLst>
      <p:ext uri="{BB962C8B-B14F-4D97-AF65-F5344CB8AC3E}">
        <p14:creationId xmlns:p14="http://schemas.microsoft.com/office/powerpoint/2010/main" val="7271174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But as we know, “there are granites and granites”.</a:t>
            </a:r>
            <a:endParaRPr lang="en-GB" b="1" dirty="0"/>
          </a:p>
        </p:txBody>
      </p:sp>
      <p:sp>
        <p:nvSpPr>
          <p:cNvPr id="4" name="Slide Number Placeholder 3"/>
          <p:cNvSpPr>
            <a:spLocks noGrp="1"/>
          </p:cNvSpPr>
          <p:nvPr>
            <p:ph type="sldNum" sz="quarter" idx="10"/>
          </p:nvPr>
        </p:nvSpPr>
        <p:spPr/>
        <p:txBody>
          <a:bodyPr/>
          <a:lstStyle/>
          <a:p>
            <a:fld id="{05370407-D06C-43C3-98F5-119E1BC1A024}" type="slidenum">
              <a:rPr lang="en-GB" smtClean="0"/>
              <a:t>14</a:t>
            </a:fld>
            <a:endParaRPr lang="en-GB"/>
          </a:p>
        </p:txBody>
      </p:sp>
    </p:spTree>
    <p:extLst>
      <p:ext uri="{BB962C8B-B14F-4D97-AF65-F5344CB8AC3E}">
        <p14:creationId xmlns:p14="http://schemas.microsoft.com/office/powerpoint/2010/main" val="34530027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5370407-D06C-43C3-98F5-119E1BC1A024}" type="slidenum">
              <a:rPr lang="en-GB" smtClean="0"/>
              <a:t>15</a:t>
            </a:fld>
            <a:endParaRPr lang="en-GB"/>
          </a:p>
        </p:txBody>
      </p:sp>
    </p:spTree>
    <p:extLst>
      <p:ext uri="{BB962C8B-B14F-4D97-AF65-F5344CB8AC3E}">
        <p14:creationId xmlns:p14="http://schemas.microsoft.com/office/powerpoint/2010/main" val="29777368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Hutton’s had</a:t>
            </a:r>
            <a:r>
              <a:rPr lang="en-GB" b="1" baseline="0" dirty="0" smtClean="0"/>
              <a:t> two key pieces of </a:t>
            </a:r>
            <a:r>
              <a:rPr lang="en-GB" b="1" dirty="0" smtClean="0"/>
              <a:t>evidence for the igneous nature of granite. The first concerned</a:t>
            </a:r>
            <a:r>
              <a:rPr lang="en-GB" b="1" baseline="0" dirty="0" smtClean="0"/>
              <a:t> a rock called the </a:t>
            </a:r>
            <a:r>
              <a:rPr lang="en-GB" b="1" baseline="0" dirty="0" err="1" smtClean="0"/>
              <a:t>Portsoy</a:t>
            </a:r>
            <a:r>
              <a:rPr lang="en-GB" b="1" baseline="0" dirty="0" smtClean="0"/>
              <a:t> Granite. It has what we call a graphic texture that is, “the regular lineal appearance of types set in writing”.  The way that Hutton saw it was that the well defined feldspars had formed first, thus determining the shape of the quartz that formed next. This was enough for Hutton to proclaim that “there is sufficient evidence of this body having been consolidated by means of fusion, and in no other manner.”</a:t>
            </a:r>
          </a:p>
          <a:p>
            <a:pPr marL="0" marR="0" indent="0" algn="l" defTabSz="914400" rtl="0" eaLnBrk="1" fontAlgn="auto" latinLnBrk="0" hangingPunct="1">
              <a:lnSpc>
                <a:spcPct val="100000"/>
              </a:lnSpc>
              <a:spcBef>
                <a:spcPts val="0"/>
              </a:spcBef>
              <a:spcAft>
                <a:spcPts val="0"/>
              </a:spcAft>
              <a:buClrTx/>
              <a:buSzTx/>
              <a:buFontTx/>
              <a:buNone/>
              <a:tabLst/>
              <a:defRPr/>
            </a:pPr>
            <a:endParaRPr lang="en-GB"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smtClean="0"/>
              <a:t>There was strong opposition to this idea, that was based on the fact that feldspar had a lower melting temperature than quartz, and therefore quartz should crystallise first. Interestingly enough, John </a:t>
            </a:r>
            <a:r>
              <a:rPr lang="en-GB" b="1" baseline="0" dirty="0" err="1" smtClean="0"/>
              <a:t>Playfair</a:t>
            </a:r>
            <a:r>
              <a:rPr lang="en-GB" b="1" baseline="0" dirty="0" smtClean="0"/>
              <a:t>, known as Hutton’s populariser, found graphic granite where it was the quartz imprinting its shape on the feldspar.</a:t>
            </a:r>
          </a:p>
          <a:p>
            <a:pPr marL="0" marR="0" indent="0" algn="l" defTabSz="914400" rtl="0" eaLnBrk="1" fontAlgn="auto" latinLnBrk="0" hangingPunct="1">
              <a:lnSpc>
                <a:spcPct val="100000"/>
              </a:lnSpc>
              <a:spcBef>
                <a:spcPts val="0"/>
              </a:spcBef>
              <a:spcAft>
                <a:spcPts val="0"/>
              </a:spcAft>
              <a:buClrTx/>
              <a:buSzTx/>
              <a:buFontTx/>
              <a:buNone/>
              <a:tabLst/>
              <a:defRPr/>
            </a:pPr>
            <a:endParaRPr lang="en-GB"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smtClean="0"/>
              <a:t>The arguments against Hutton lacked the input of experimental petrology, something that Hutton himself thought to be of little use. Today we now know that the melting temperature of quartz changes drastically in the presence of feldspar, and that both quartz and feldspar can crystallise </a:t>
            </a:r>
            <a:r>
              <a:rPr lang="en-GB" b="1" baseline="0" dirty="0" err="1" smtClean="0"/>
              <a:t>eutectically</a:t>
            </a:r>
            <a:r>
              <a:rPr lang="en-GB" b="1" baseline="0" dirty="0" smtClean="0"/>
              <a:t>.</a:t>
            </a:r>
          </a:p>
          <a:p>
            <a:endParaRPr lang="en-GB" dirty="0" smtClean="0"/>
          </a:p>
          <a:p>
            <a:endParaRPr lang="en-GB" dirty="0" smtClean="0"/>
          </a:p>
          <a:p>
            <a:endParaRPr lang="en-GB" dirty="0" smtClean="0"/>
          </a:p>
          <a:p>
            <a:endParaRPr lang="en-GB" dirty="0" smtClean="0"/>
          </a:p>
          <a:p>
            <a:endParaRPr lang="en-GB" dirty="0" smtClean="0"/>
          </a:p>
          <a:p>
            <a:r>
              <a:rPr lang="en-GB" dirty="0" smtClean="0"/>
              <a:t>Graphic granite from </a:t>
            </a:r>
            <a:r>
              <a:rPr lang="en-GB" dirty="0" err="1" smtClean="0"/>
              <a:t>Portsoy</a:t>
            </a:r>
            <a:r>
              <a:rPr lang="en-GB" dirty="0" smtClean="0"/>
              <a:t>,</a:t>
            </a:r>
            <a:r>
              <a:rPr lang="en-GB" baseline="0" dirty="0" smtClean="0"/>
              <a:t> Aberdeenshire. The rocks had “the regular lineal appearance of types set in writing”. 1788. Crystallisation of the feldspar had determined the regular structure of the quartz – the well defined feldspar formed first and the quartz </a:t>
            </a:r>
            <a:r>
              <a:rPr lang="en-GB" baseline="0" dirty="0" err="1" smtClean="0"/>
              <a:t>molded</a:t>
            </a:r>
            <a:r>
              <a:rPr lang="en-GB" baseline="0" dirty="0" smtClean="0"/>
              <a:t> onto those crystals. “it is not possible to conceive any other way in which these two substances, could this be concreted, except by congelation from a fluid state, in which they had been mixed”. Then moved onto a sweeping statement that “there is sufficient evidence of this body having been consolidated by means of fusion, and in no other manner.”</a:t>
            </a:r>
          </a:p>
          <a:p>
            <a:endParaRPr lang="en-GB" baseline="0" dirty="0" smtClean="0"/>
          </a:p>
          <a:p>
            <a:r>
              <a:rPr lang="en-GB" baseline="0" dirty="0" smtClean="0"/>
              <a:t>Opponents reasoned that because feldspar has a lower melting temperature than quartz, then quartz should crystallise first in a melt. The melting temperature of quartz in a melt however may be drastically changed when in the presence of feldspars. Also they didn’t know that you could crystallise both minerals on the eutectic. John </a:t>
            </a:r>
            <a:r>
              <a:rPr lang="en-GB" baseline="0" dirty="0" err="1" smtClean="0"/>
              <a:t>Playfair</a:t>
            </a:r>
            <a:r>
              <a:rPr lang="en-GB" baseline="0" dirty="0" smtClean="0"/>
              <a:t> (Hutton’s populariser) also argued in 1802 that he had seen numerous example of graphic granite where the quartz had imprinted on the feldspar.</a:t>
            </a:r>
          </a:p>
          <a:p>
            <a:endParaRPr lang="en-GB" baseline="0" dirty="0" smtClean="0"/>
          </a:p>
          <a:p>
            <a:r>
              <a:rPr lang="en-GB" baseline="0" dirty="0" err="1" smtClean="0"/>
              <a:t>Kirwan</a:t>
            </a:r>
            <a:r>
              <a:rPr lang="en-GB" baseline="0" dirty="0" smtClean="0"/>
              <a:t> was a strong opponent of all </a:t>
            </a:r>
            <a:r>
              <a:rPr lang="en-GB" baseline="0" dirty="0" err="1" smtClean="0"/>
              <a:t>Huttonian</a:t>
            </a:r>
            <a:r>
              <a:rPr lang="en-GB" baseline="0" dirty="0" smtClean="0"/>
              <a:t> theory, and thought that if you had a melt hot enough to melt quartz that you couldn’t form separate minerals. </a:t>
            </a:r>
            <a:endParaRPr lang="en-GB" dirty="0"/>
          </a:p>
        </p:txBody>
      </p:sp>
      <p:sp>
        <p:nvSpPr>
          <p:cNvPr id="4" name="Slide Number Placeholder 3"/>
          <p:cNvSpPr>
            <a:spLocks noGrp="1"/>
          </p:cNvSpPr>
          <p:nvPr>
            <p:ph type="sldNum" sz="quarter" idx="10"/>
          </p:nvPr>
        </p:nvSpPr>
        <p:spPr/>
        <p:txBody>
          <a:bodyPr/>
          <a:lstStyle/>
          <a:p>
            <a:fld id="{05370407-D06C-43C3-98F5-119E1BC1A024}" type="slidenum">
              <a:rPr lang="en-GB" smtClean="0"/>
              <a:t>16</a:t>
            </a:fld>
            <a:endParaRPr lang="en-GB"/>
          </a:p>
        </p:txBody>
      </p:sp>
    </p:spTree>
    <p:extLst>
      <p:ext uri="{BB962C8B-B14F-4D97-AF65-F5344CB8AC3E}">
        <p14:creationId xmlns:p14="http://schemas.microsoft.com/office/powerpoint/2010/main" val="2142048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So we start out story in the 1700’s with the first great</a:t>
            </a:r>
            <a:r>
              <a:rPr lang="en-GB" b="1" baseline="0" dirty="0" smtClean="0"/>
              <a:t> debate. Werner versus Hutton. The </a:t>
            </a:r>
            <a:r>
              <a:rPr lang="en-GB" b="1" baseline="0" dirty="0" err="1" smtClean="0"/>
              <a:t>Neptunists</a:t>
            </a:r>
            <a:r>
              <a:rPr lang="en-GB" b="1" baseline="0" dirty="0" smtClean="0"/>
              <a:t> vs The </a:t>
            </a:r>
            <a:r>
              <a:rPr lang="en-GB" b="1" baseline="0" dirty="0" err="1" smtClean="0"/>
              <a:t>Plutonists</a:t>
            </a:r>
            <a:r>
              <a:rPr lang="en-GB" b="1" baseline="0" dirty="0" smtClean="0"/>
              <a:t>.</a:t>
            </a:r>
            <a:endParaRPr lang="en-GB" b="1" dirty="0" smtClean="0"/>
          </a:p>
          <a:p>
            <a:r>
              <a:rPr lang="en-GB" b="1" dirty="0" smtClean="0"/>
              <a:t>Werner was the Professor of Mining and Mineralogy at the </a:t>
            </a:r>
            <a:r>
              <a:rPr lang="en-GB" b="1" dirty="0" err="1" smtClean="0"/>
              <a:t>Bergakademie</a:t>
            </a:r>
            <a:r>
              <a:rPr lang="en-GB" b="1" dirty="0" smtClean="0"/>
              <a:t>,</a:t>
            </a:r>
            <a:r>
              <a:rPr lang="en-GB" b="1" baseline="0" dirty="0" smtClean="0"/>
              <a:t> a highly regarded mining school in Freiberg, Saxony, Germany. And he was a highly influential teacher, training many of the great early minds of the European Natural Scientists, like Alexander von Humboldt and Leopold von </a:t>
            </a:r>
            <a:r>
              <a:rPr lang="en-GB" b="1" baseline="0" dirty="0" err="1" smtClean="0"/>
              <a:t>Buch</a:t>
            </a:r>
            <a:r>
              <a:rPr lang="en-GB" b="1" baseline="0" dirty="0" smtClean="0"/>
              <a:t>.</a:t>
            </a:r>
          </a:p>
          <a:p>
            <a:endParaRPr lang="en-GB" dirty="0" smtClean="0"/>
          </a:p>
          <a:p>
            <a:endParaRPr lang="en-GB" dirty="0" smtClean="0"/>
          </a:p>
          <a:p>
            <a:endParaRPr lang="en-GB" dirty="0" smtClean="0"/>
          </a:p>
          <a:p>
            <a:endParaRPr lang="en-GB" dirty="0" smtClean="0"/>
          </a:p>
          <a:p>
            <a:endParaRPr lang="en-GB" dirty="0" smtClean="0"/>
          </a:p>
          <a:p>
            <a:endParaRPr lang="en-GB" dirty="0" smtClean="0"/>
          </a:p>
          <a:p>
            <a:r>
              <a:rPr lang="en-GB" dirty="0" smtClean="0"/>
              <a:t>Werner’s rock groups: </a:t>
            </a:r>
            <a:r>
              <a:rPr lang="en-GB" dirty="0" err="1" smtClean="0"/>
              <a:t>Urgebirge</a:t>
            </a:r>
            <a:r>
              <a:rPr lang="en-GB" dirty="0" smtClean="0"/>
              <a:t> (Primitive), </a:t>
            </a:r>
            <a:r>
              <a:rPr lang="en-GB" dirty="0" err="1" smtClean="0"/>
              <a:t>Flötz</a:t>
            </a:r>
            <a:r>
              <a:rPr lang="en-GB" dirty="0" smtClean="0"/>
              <a:t> (stratified), volcanic and alluvial. Volcanism was a recent phenomenon. Basalt was originally seen to be Primitive but then evidence that basalt was above the </a:t>
            </a:r>
            <a:r>
              <a:rPr lang="en-GB" dirty="0" err="1" smtClean="0"/>
              <a:t>Flotz</a:t>
            </a:r>
            <a:r>
              <a:rPr lang="en-GB" dirty="0" smtClean="0"/>
              <a:t> meant he had to introduce an intermediate class of </a:t>
            </a:r>
            <a:r>
              <a:rPr lang="en-GB" dirty="0" err="1" smtClean="0"/>
              <a:t>Flotz</a:t>
            </a:r>
            <a:r>
              <a:rPr lang="en-GB" dirty="0" smtClean="0"/>
              <a:t>-Trapp rocks. These were still considered to be aqueous precipitates. </a:t>
            </a:r>
          </a:p>
          <a:p>
            <a:endParaRPr lang="en-GB" dirty="0"/>
          </a:p>
        </p:txBody>
      </p:sp>
      <p:sp>
        <p:nvSpPr>
          <p:cNvPr id="4" name="Slide Number Placeholder 3"/>
          <p:cNvSpPr>
            <a:spLocks noGrp="1"/>
          </p:cNvSpPr>
          <p:nvPr>
            <p:ph type="sldNum" sz="quarter" idx="10"/>
          </p:nvPr>
        </p:nvSpPr>
        <p:spPr/>
        <p:txBody>
          <a:bodyPr/>
          <a:lstStyle/>
          <a:p>
            <a:fld id="{05370407-D06C-43C3-98F5-119E1BC1A024}" type="slidenum">
              <a:rPr lang="en-GB" smtClean="0"/>
              <a:t>2</a:t>
            </a:fld>
            <a:endParaRPr lang="en-GB"/>
          </a:p>
        </p:txBody>
      </p:sp>
    </p:spTree>
    <p:extLst>
      <p:ext uri="{BB962C8B-B14F-4D97-AF65-F5344CB8AC3E}">
        <p14:creationId xmlns:p14="http://schemas.microsoft.com/office/powerpoint/2010/main" val="951770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r>
              <a:rPr lang="en-GB" sz="1300" b="1" dirty="0" smtClean="0"/>
              <a:t>Now the debate between the two schools of thought was</a:t>
            </a:r>
            <a:r>
              <a:rPr lang="en-GB" sz="1300" b="1" baseline="0" dirty="0" smtClean="0"/>
              <a:t> fought on many fronts, with the igneous story being a fascinating one on its own.</a:t>
            </a:r>
          </a:p>
          <a:p>
            <a:pPr defTabSz="990478">
              <a:defRPr/>
            </a:pPr>
            <a:r>
              <a:rPr lang="en-GB" sz="1300" b="1" dirty="0" smtClean="0"/>
              <a:t>Initial </a:t>
            </a:r>
            <a:r>
              <a:rPr lang="en-GB" sz="1300" b="1" dirty="0"/>
              <a:t>arguments concerned the origin of </a:t>
            </a:r>
            <a:r>
              <a:rPr lang="en-GB" sz="1300" b="1" dirty="0" smtClean="0"/>
              <a:t>basalt, however</a:t>
            </a:r>
            <a:r>
              <a:rPr lang="en-GB" sz="1300" b="1" baseline="0" dirty="0" smtClean="0"/>
              <a:t> thanks to the knowledge of recent volcanoes, it was a lot easier to correctly interpret ancient volcanic features. Granites did not have such a luxury. The whole argument was based on whether granite was formed by precipitation from an aqueous solution, and was the oldest Primitive rock type upon which all other lay, or whether it was the product of fusion. </a:t>
            </a:r>
          </a:p>
          <a:p>
            <a:pPr defTabSz="990478">
              <a:defRPr/>
            </a:pPr>
            <a:r>
              <a:rPr lang="en-GB" sz="1300" b="1" baseline="0" dirty="0" smtClean="0"/>
              <a:t>The </a:t>
            </a:r>
            <a:r>
              <a:rPr lang="en-GB" sz="1300" b="1" baseline="0" dirty="0" err="1" smtClean="0"/>
              <a:t>Huttonian</a:t>
            </a:r>
            <a:r>
              <a:rPr lang="en-GB" sz="1300" b="1" baseline="0" dirty="0" smtClean="0"/>
              <a:t> theories are typically known for their controversial notions of deep time, but its need for heat was equally galling to </a:t>
            </a:r>
            <a:r>
              <a:rPr lang="en-GB" sz="1300" b="1" baseline="0" dirty="0" err="1" smtClean="0"/>
              <a:t>Neptunists</a:t>
            </a:r>
            <a:r>
              <a:rPr lang="en-GB" sz="1300" b="1" baseline="0" dirty="0" smtClean="0"/>
              <a:t>. In fact, the term </a:t>
            </a:r>
            <a:r>
              <a:rPr lang="en-GB" sz="1300" b="1" baseline="0" dirty="0" err="1" smtClean="0"/>
              <a:t>Plutonist</a:t>
            </a:r>
            <a:r>
              <a:rPr lang="en-GB" sz="1300" b="1" baseline="0" dirty="0" smtClean="0"/>
              <a:t> was coined by the </a:t>
            </a:r>
            <a:r>
              <a:rPr lang="en-GB" sz="1300" b="1" baseline="0" dirty="0" err="1" smtClean="0"/>
              <a:t>Neptunist</a:t>
            </a:r>
            <a:r>
              <a:rPr lang="en-GB" sz="1300" b="1" baseline="0" dirty="0" smtClean="0"/>
              <a:t> Richard </a:t>
            </a:r>
            <a:r>
              <a:rPr lang="en-GB" sz="1300" b="1" baseline="0" dirty="0" err="1" smtClean="0"/>
              <a:t>Kirwan</a:t>
            </a:r>
            <a:r>
              <a:rPr lang="en-GB" sz="1300" b="1" baseline="0" dirty="0" smtClean="0"/>
              <a:t> who poked fun at this central role of heat in his 1794 Elements of Mineralogy book.</a:t>
            </a:r>
            <a:endParaRPr lang="en-GB" sz="1300" b="1" dirty="0" smtClean="0"/>
          </a:p>
          <a:p>
            <a:pPr defTabSz="990478">
              <a:defRPr/>
            </a:pPr>
            <a:endParaRPr lang="en-GB" sz="1300" dirty="0" smtClean="0"/>
          </a:p>
          <a:p>
            <a:pPr defTabSz="990478">
              <a:defRPr/>
            </a:pPr>
            <a:endParaRPr lang="en-GB" sz="1300" dirty="0" smtClean="0"/>
          </a:p>
          <a:p>
            <a:pPr defTabSz="990478">
              <a:defRPr/>
            </a:pPr>
            <a:endParaRPr lang="en-GB" sz="1300" dirty="0" smtClean="0"/>
          </a:p>
          <a:p>
            <a:pPr defTabSz="990478">
              <a:defRPr/>
            </a:pPr>
            <a:endParaRPr lang="en-GB" sz="1300" dirty="0"/>
          </a:p>
          <a:p>
            <a:r>
              <a:rPr lang="en-GB" baseline="0" dirty="0" smtClean="0"/>
              <a:t>Continued studies kept finding evidence of former basalt flows, and cross cutting relationships through strata</a:t>
            </a:r>
          </a:p>
          <a:p>
            <a:r>
              <a:rPr lang="en-GB" baseline="0" dirty="0" err="1" smtClean="0"/>
              <a:t>Huttonian</a:t>
            </a:r>
            <a:r>
              <a:rPr lang="en-GB" baseline="0" dirty="0" smtClean="0"/>
              <a:t> views were not just controversial in their aspect of deep time, but also their use of heat</a:t>
            </a:r>
          </a:p>
          <a:p>
            <a:endParaRPr lang="en-GB" baseline="0" dirty="0" smtClean="0"/>
          </a:p>
          <a:p>
            <a:pPr defTabSz="990478">
              <a:defRPr/>
            </a:pPr>
            <a:r>
              <a:rPr lang="en-GB" baseline="0" dirty="0" smtClean="0"/>
              <a:t>In 1794 in his second edition of Elements of Mineralogy, attempting to make fun of the use of heat in Hutton’s theory, </a:t>
            </a:r>
            <a:r>
              <a:rPr lang="en-GB" baseline="0" dirty="0" err="1" smtClean="0"/>
              <a:t>Kirwan</a:t>
            </a:r>
            <a:r>
              <a:rPr lang="en-GB" baseline="0" dirty="0" smtClean="0"/>
              <a:t> coined the term “Plutonic theory”.</a:t>
            </a:r>
            <a:endParaRPr lang="en-GB" dirty="0" smtClean="0"/>
          </a:p>
          <a:p>
            <a:r>
              <a:rPr lang="en-GB" baseline="0" dirty="0" smtClean="0"/>
              <a:t> </a:t>
            </a:r>
            <a:endParaRPr lang="en-GB" dirty="0"/>
          </a:p>
        </p:txBody>
      </p:sp>
      <p:sp>
        <p:nvSpPr>
          <p:cNvPr id="4" name="Slide Number Placeholder 3"/>
          <p:cNvSpPr>
            <a:spLocks noGrp="1"/>
          </p:cNvSpPr>
          <p:nvPr>
            <p:ph type="sldNum" sz="quarter" idx="10"/>
          </p:nvPr>
        </p:nvSpPr>
        <p:spPr/>
        <p:txBody>
          <a:bodyPr/>
          <a:lstStyle/>
          <a:p>
            <a:fld id="{05370407-D06C-43C3-98F5-119E1BC1A024}" type="slidenum">
              <a:rPr lang="en-GB" smtClean="0"/>
              <a:t>3</a:t>
            </a:fld>
            <a:endParaRPr lang="en-GB"/>
          </a:p>
        </p:txBody>
      </p:sp>
    </p:spTree>
    <p:extLst>
      <p:ext uri="{BB962C8B-B14F-4D97-AF65-F5344CB8AC3E}">
        <p14:creationId xmlns:p14="http://schemas.microsoft.com/office/powerpoint/2010/main" val="567884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baseline="0" dirty="0" smtClean="0"/>
              <a:t>One of the key pieces of evidence to Hutton’s theory was field evidence from the west coast of Scotland. On the Isle of Arran, in Glen </a:t>
            </a:r>
            <a:r>
              <a:rPr lang="en-GB" sz="1000" b="1" baseline="0" dirty="0" err="1" smtClean="0"/>
              <a:t>Sannox</a:t>
            </a:r>
            <a:r>
              <a:rPr lang="en-GB" sz="1000" b="1" baseline="0" dirty="0" smtClean="0"/>
              <a:t>, Hutton observed that “the </a:t>
            </a:r>
            <a:r>
              <a:rPr lang="en-GB" sz="1000" b="1" baseline="0" dirty="0" err="1" smtClean="0"/>
              <a:t>schistus</a:t>
            </a:r>
            <a:r>
              <a:rPr lang="en-GB" sz="1000" b="1" baseline="0" dirty="0" smtClean="0"/>
              <a:t> had been broken and invaded by the granite”. It showed cross cutting relationships and proved that granite certainly wasn’t part of the oldest formation of rocks; it was not a primitive rock</a:t>
            </a:r>
          </a:p>
          <a:p>
            <a:endParaRPr lang="en-GB" sz="1000" b="1" baseline="0" dirty="0" smtClean="0"/>
          </a:p>
          <a:p>
            <a:r>
              <a:rPr lang="en-GB" sz="1000" b="1" baseline="0" dirty="0" smtClean="0"/>
              <a:t>Robert Jameson also visited Arran. Jameson was an excellent field geologist who made thorough field notes, however he clearly interpreted evidence using </a:t>
            </a:r>
            <a:r>
              <a:rPr lang="en-GB" sz="1000" b="1" baseline="0" dirty="0" err="1" smtClean="0"/>
              <a:t>Wernerian</a:t>
            </a:r>
            <a:r>
              <a:rPr lang="en-GB" sz="1000" b="1" baseline="0" dirty="0" smtClean="0"/>
              <a:t> theory. When he visited Arran, he went to exactly the same outcrop at Hutton, but he knew of Hutton’s evidence and went out of his way to remark that he didn’t see it. “I observed another junction of the granite and the </a:t>
            </a:r>
            <a:r>
              <a:rPr lang="en-GB" sz="1000" b="1" baseline="0" dirty="0" err="1" smtClean="0"/>
              <a:t>schistus</a:t>
            </a:r>
            <a:r>
              <a:rPr lang="en-GB" sz="1000" b="1" baseline="0" dirty="0" smtClean="0"/>
              <a:t>, but it presented nothing remarkable.”</a:t>
            </a:r>
          </a:p>
          <a:p>
            <a:endParaRPr lang="en-GB" sz="1000" b="1" baseline="0" dirty="0" smtClean="0"/>
          </a:p>
          <a:p>
            <a:r>
              <a:rPr lang="en-GB" sz="1000" b="1" baseline="0" dirty="0" smtClean="0"/>
              <a:t>The din caused by the </a:t>
            </a:r>
            <a:r>
              <a:rPr lang="en-GB" sz="1000" b="1" baseline="0" dirty="0" err="1" smtClean="0"/>
              <a:t>Neptunists</a:t>
            </a:r>
            <a:r>
              <a:rPr lang="en-GB" sz="1000" b="1" baseline="0" dirty="0" smtClean="0"/>
              <a:t> and </a:t>
            </a:r>
            <a:r>
              <a:rPr lang="en-GB" sz="1000" b="1" baseline="0" dirty="0" err="1" smtClean="0"/>
              <a:t>Plutonists</a:t>
            </a:r>
            <a:r>
              <a:rPr lang="en-GB" sz="1000" b="1" baseline="0" dirty="0" smtClean="0"/>
              <a:t> had largely quietened down by the 1820’s, largely as the most ardent supporters on either side had died. The concept of subterranean lavas, that is plutonic rocks had been largely accepted. How exactly they formed was the subject of the next great granite debate.</a:t>
            </a:r>
          </a:p>
          <a:p>
            <a:endParaRPr lang="en-GB" sz="1000" baseline="0" dirty="0" smtClean="0"/>
          </a:p>
          <a:p>
            <a:endParaRPr lang="en-GB" sz="1000" baseline="0" dirty="0" smtClean="0"/>
          </a:p>
          <a:p>
            <a:endParaRPr lang="en-GB" sz="1000" baseline="0" dirty="0" smtClean="0"/>
          </a:p>
          <a:p>
            <a:endParaRPr lang="en-GB" sz="1000" dirty="0" smtClean="0"/>
          </a:p>
          <a:p>
            <a:endParaRPr lang="en-GB" sz="1000" dirty="0" smtClean="0"/>
          </a:p>
          <a:p>
            <a:endParaRPr lang="en-GB" sz="1000" dirty="0" smtClean="0"/>
          </a:p>
          <a:p>
            <a:r>
              <a:rPr lang="en-GB" sz="1000" dirty="0" smtClean="0"/>
              <a:t>Jameson was an excellent </a:t>
            </a:r>
            <a:r>
              <a:rPr lang="en-GB" sz="1000" baseline="0" dirty="0" smtClean="0"/>
              <a:t>field geologist, he just chose to interpret using </a:t>
            </a:r>
            <a:r>
              <a:rPr lang="en-GB" sz="1000" baseline="0" dirty="0" err="1" smtClean="0"/>
              <a:t>Wernerian</a:t>
            </a:r>
            <a:r>
              <a:rPr lang="en-GB" sz="1000" baseline="0" dirty="0" smtClean="0"/>
              <a:t> theory. He made thorough field notes. Fundamentally disagreed with the </a:t>
            </a:r>
            <a:r>
              <a:rPr lang="en-GB" sz="1000" baseline="0" dirty="0" err="1" smtClean="0"/>
              <a:t>Huttonian</a:t>
            </a:r>
            <a:r>
              <a:rPr lang="en-GB" sz="1000" baseline="0" dirty="0" smtClean="0"/>
              <a:t> need for heat. He did make observations that were difficult to understand in </a:t>
            </a:r>
            <a:r>
              <a:rPr lang="en-GB" sz="1000" baseline="0" dirty="0" err="1" smtClean="0"/>
              <a:t>Wernerian</a:t>
            </a:r>
            <a:r>
              <a:rPr lang="en-GB" sz="1000" baseline="0" dirty="0" smtClean="0"/>
              <a:t> terms, and he was more hard-line in print than in his journals.</a:t>
            </a:r>
          </a:p>
          <a:p>
            <a:endParaRPr lang="en-GB" sz="1000" baseline="0" dirty="0" smtClean="0"/>
          </a:p>
          <a:p>
            <a:r>
              <a:rPr lang="en-GB" sz="1000" dirty="0"/>
              <a:t>“Nothing can be more evident than that here the </a:t>
            </a:r>
            <a:r>
              <a:rPr lang="en-GB" sz="1000" dirty="0" err="1"/>
              <a:t>schistus</a:t>
            </a:r>
            <a:r>
              <a:rPr lang="en-GB" sz="1000" dirty="0"/>
              <a:t> had been broken and invaded by the granite; as in this place the</a:t>
            </a:r>
          </a:p>
          <a:p>
            <a:r>
              <a:rPr lang="en-GB" sz="1000" dirty="0"/>
              <a:t>regular stratification of the vertical </a:t>
            </a:r>
            <a:r>
              <a:rPr lang="en-GB" sz="1000" dirty="0" err="1"/>
              <a:t>schistus</a:t>
            </a:r>
            <a:r>
              <a:rPr lang="en-GB" sz="1000" dirty="0"/>
              <a:t> is broken obliquely by the other rock . . .” (Hutton 1899, 3, p. 221).</a:t>
            </a:r>
          </a:p>
          <a:p>
            <a:endParaRPr lang="en-GB" sz="1000" dirty="0"/>
          </a:p>
          <a:p>
            <a:r>
              <a:rPr lang="en-GB" sz="1000" dirty="0"/>
              <a:t>“The </a:t>
            </a:r>
            <a:r>
              <a:rPr lang="en-GB" sz="1000" dirty="0" err="1"/>
              <a:t>shistus</a:t>
            </a:r>
            <a:r>
              <a:rPr lang="en-GB" sz="1000" dirty="0"/>
              <a:t> appeared to be a very compact micaceous rock; but the granite was not intermixed with it at the junction, nor were there any veins to be observed shooting from the granite into the micaceous rock. We now crossed over the hills into another glen, where I observed another junction of the granite and </a:t>
            </a:r>
            <a:r>
              <a:rPr lang="en-GB" sz="1000" dirty="0" err="1"/>
              <a:t>shistus</a:t>
            </a:r>
            <a:r>
              <a:rPr lang="en-GB" sz="1000" dirty="0"/>
              <a:t>, but it presented nothing remarkable” (Jameson 1799 Journal, pp. 73–74).</a:t>
            </a:r>
          </a:p>
          <a:p>
            <a:endParaRPr lang="en-GB" sz="1000" dirty="0"/>
          </a:p>
          <a:p>
            <a:r>
              <a:rPr lang="en-GB" sz="1000" dirty="0"/>
              <a:t>There seemed to be enough evidence of granite in the field intruding into other rocks, and by the 1820s were convinced that volcanic and igneous activity was not confined to volcanoes- they had discovered plutonic rocks. Moved away from the idea of granite as a precipitate but thought that water would have an important role in the generation of granites</a:t>
            </a:r>
          </a:p>
          <a:p>
            <a:endParaRPr lang="en-GB" sz="1000" dirty="0"/>
          </a:p>
          <a:p>
            <a:r>
              <a:rPr lang="en-GB" sz="1000" dirty="0"/>
              <a:t>Classification schemes for rock types proliferated and were often local to the country in which you worked. Ideas about how magmas were generated and how they progressed through time led to Becker in 1897 introducing the term fractional crystallisation (which we will return to momentarily)</a:t>
            </a:r>
          </a:p>
        </p:txBody>
      </p:sp>
      <p:sp>
        <p:nvSpPr>
          <p:cNvPr id="4" name="Slide Number Placeholder 3"/>
          <p:cNvSpPr>
            <a:spLocks noGrp="1"/>
          </p:cNvSpPr>
          <p:nvPr>
            <p:ph type="sldNum" sz="quarter" idx="10"/>
          </p:nvPr>
        </p:nvSpPr>
        <p:spPr/>
        <p:txBody>
          <a:bodyPr/>
          <a:lstStyle/>
          <a:p>
            <a:fld id="{05370407-D06C-43C3-98F5-119E1BC1A024}" type="slidenum">
              <a:rPr lang="en-GB" smtClean="0"/>
              <a:t>4</a:t>
            </a:fld>
            <a:endParaRPr lang="en-GB"/>
          </a:p>
        </p:txBody>
      </p:sp>
    </p:spTree>
    <p:extLst>
      <p:ext uri="{BB962C8B-B14F-4D97-AF65-F5344CB8AC3E}">
        <p14:creationId xmlns:p14="http://schemas.microsoft.com/office/powerpoint/2010/main" val="1228989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smtClean="0"/>
              <a:t>The next threat to the magmatic origin of granite came from a group who were called the </a:t>
            </a:r>
            <a:r>
              <a:rPr lang="en-GB" b="1" baseline="0" dirty="0" err="1" smtClean="0"/>
              <a:t>granitisers</a:t>
            </a:r>
            <a:r>
              <a:rPr lang="en-GB" b="1" baseline="0" dirty="0" smtClean="0"/>
              <a:t>, or the </a:t>
            </a:r>
            <a:r>
              <a:rPr lang="en-GB" b="1" baseline="0" dirty="0" err="1" smtClean="0"/>
              <a:t>transformists</a:t>
            </a:r>
            <a:r>
              <a:rPr lang="en-GB" b="1" baseline="0" dirty="0" smtClean="0"/>
              <a:t>. While there were divisions within this camp, between the dry and wet </a:t>
            </a:r>
            <a:r>
              <a:rPr lang="en-GB" b="1" baseline="0" dirty="0" err="1" smtClean="0"/>
              <a:t>diffusionists</a:t>
            </a:r>
            <a:r>
              <a:rPr lang="en-GB" b="1" baseline="0" dirty="0" smtClean="0"/>
              <a:t>, their general idea was that country rocks could be transformed into granites, by fluids or chemical fronts in what we today might call metasomatism. These views largely came from European geologists who had noticed the intimate occurrence of granites, metamorphic rocks and the relatively newly discovered migmatites. These relationships are often difficult to untangle even today.</a:t>
            </a:r>
          </a:p>
          <a:p>
            <a:endParaRPr lang="en-GB" dirty="0"/>
          </a:p>
        </p:txBody>
      </p:sp>
      <p:sp>
        <p:nvSpPr>
          <p:cNvPr id="4" name="Slide Number Placeholder 3"/>
          <p:cNvSpPr>
            <a:spLocks noGrp="1"/>
          </p:cNvSpPr>
          <p:nvPr>
            <p:ph type="sldNum" sz="quarter" idx="10"/>
          </p:nvPr>
        </p:nvSpPr>
        <p:spPr/>
        <p:txBody>
          <a:bodyPr/>
          <a:lstStyle/>
          <a:p>
            <a:fld id="{05370407-D06C-43C3-98F5-119E1BC1A024}" type="slidenum">
              <a:rPr lang="en-GB" smtClean="0"/>
              <a:t>5</a:t>
            </a:fld>
            <a:endParaRPr lang="en-GB"/>
          </a:p>
        </p:txBody>
      </p:sp>
    </p:spTree>
    <p:extLst>
      <p:ext uri="{BB962C8B-B14F-4D97-AF65-F5344CB8AC3E}">
        <p14:creationId xmlns:p14="http://schemas.microsoft.com/office/powerpoint/2010/main" val="2490382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endParaRPr lang="en-GB" b="1" baseline="0" dirty="0" smtClean="0"/>
          </a:p>
          <a:p>
            <a:pPr defTabSz="990478">
              <a:defRPr/>
            </a:pPr>
            <a:r>
              <a:rPr lang="en-GB" b="1" baseline="0" dirty="0" smtClean="0"/>
              <a:t>This is the frontispiece from the famous book, The Granite Controversy, and it describes one of the classifications of rocks presented in the 1950’s. You have the </a:t>
            </a:r>
            <a:r>
              <a:rPr lang="en-GB" b="1" baseline="0" dirty="0" err="1" smtClean="0"/>
              <a:t>Neptunists</a:t>
            </a:r>
            <a:r>
              <a:rPr lang="en-GB" b="1" baseline="0" dirty="0" smtClean="0"/>
              <a:t>, the </a:t>
            </a:r>
            <a:r>
              <a:rPr lang="en-GB" b="1" baseline="0" dirty="0" err="1" smtClean="0"/>
              <a:t>Vulcanists</a:t>
            </a:r>
            <a:r>
              <a:rPr lang="en-GB" b="1" baseline="0" dirty="0" smtClean="0"/>
              <a:t> and the </a:t>
            </a:r>
            <a:r>
              <a:rPr lang="en-GB" b="1" baseline="0" dirty="0" err="1" smtClean="0"/>
              <a:t>Plutonists</a:t>
            </a:r>
            <a:r>
              <a:rPr lang="en-GB" b="1" baseline="0" dirty="0" smtClean="0"/>
              <a:t>. Granites were considered to be  plutonic rocks, but so were metamorphic rocks. The Granite Controversy was written by…HH Read.</a:t>
            </a:r>
          </a:p>
          <a:p>
            <a:pPr defTabSz="990478">
              <a:defRPr/>
            </a:pPr>
            <a:endParaRPr lang="en-GB" baseline="0" dirty="0" smtClean="0"/>
          </a:p>
          <a:p>
            <a:pPr defTabSz="990478">
              <a:defRPr/>
            </a:pPr>
            <a:endParaRPr lang="en-GB" baseline="0" dirty="0" smtClean="0"/>
          </a:p>
          <a:p>
            <a:pPr defTabSz="990478">
              <a:defRPr/>
            </a:pPr>
            <a:endParaRPr lang="en-GB" baseline="0" dirty="0" smtClean="0"/>
          </a:p>
          <a:p>
            <a:pPr defTabSz="990478">
              <a:defRPr/>
            </a:pPr>
            <a:r>
              <a:rPr lang="en-GB" baseline="0" dirty="0" smtClean="0"/>
              <a:t>Between 1939 and 1954 he gave 8 presidential addresses that form the body of The Granite Controversy, for which he is the most famous.</a:t>
            </a:r>
            <a:endParaRPr lang="en-GB" dirty="0" smtClean="0"/>
          </a:p>
          <a:p>
            <a:r>
              <a:rPr lang="en-GB" dirty="0" smtClean="0"/>
              <a:t>Frontispiece</a:t>
            </a:r>
            <a:r>
              <a:rPr lang="en-GB" baseline="0" dirty="0" smtClean="0"/>
              <a:t> from “The Granite Controversy” HH Read 1956. Demonstrates the main rock types classification proposed by Read.</a:t>
            </a:r>
          </a:p>
          <a:p>
            <a:r>
              <a:rPr lang="en-GB" baseline="0" dirty="0" smtClean="0"/>
              <a:t>The most famous of his addresses was delivered at a GSA Special Symposium in Ottawa in 1947. </a:t>
            </a:r>
            <a:r>
              <a:rPr lang="en-GB" baseline="0" dirty="0" err="1" smtClean="0"/>
              <a:t>Read’d</a:t>
            </a:r>
            <a:r>
              <a:rPr lang="en-GB" baseline="0" dirty="0" smtClean="0"/>
              <a:t> talk “Granites and Granites” continued to proclaim the granite problem as a geological one, rather than one of petrography, mineralogy or physical chemistry</a:t>
            </a:r>
          </a:p>
          <a:p>
            <a:r>
              <a:rPr lang="en-GB" baseline="0" dirty="0" smtClean="0"/>
              <a:t>He argued that while some granites were probably of true igneous origin, that is formed from molten rock, this was a localised process in the upper crust and couldn’t produce large batholithic masses. </a:t>
            </a:r>
            <a:r>
              <a:rPr lang="en-GB" baseline="0" dirty="0" err="1" smtClean="0"/>
              <a:t>Granitization</a:t>
            </a:r>
            <a:r>
              <a:rPr lang="en-GB" baseline="0" dirty="0" smtClean="0"/>
              <a:t> however would solve this room problem. He used Doris Reynolds theories of basic fronts, and mentioned that the </a:t>
            </a:r>
            <a:r>
              <a:rPr lang="en-GB" baseline="0" dirty="0" err="1" smtClean="0"/>
              <a:t>transformists</a:t>
            </a:r>
            <a:r>
              <a:rPr lang="en-GB" baseline="0" dirty="0" smtClean="0"/>
              <a:t> who once had invoked a wet method of </a:t>
            </a:r>
            <a:r>
              <a:rPr lang="en-GB" baseline="0" dirty="0" err="1" smtClean="0"/>
              <a:t>granitization</a:t>
            </a:r>
            <a:r>
              <a:rPr lang="en-GB" baseline="0" dirty="0" smtClean="0"/>
              <a:t> using fluids and “</a:t>
            </a:r>
            <a:r>
              <a:rPr lang="en-GB" baseline="0" dirty="0" err="1" smtClean="0"/>
              <a:t>ichors</a:t>
            </a:r>
            <a:r>
              <a:rPr lang="en-GB" baseline="0" dirty="0" smtClean="0"/>
              <a:t>”, geologists such as </a:t>
            </a:r>
            <a:r>
              <a:rPr lang="en-GB" baseline="0" dirty="0" err="1" smtClean="0"/>
              <a:t>Backlund</a:t>
            </a:r>
            <a:r>
              <a:rPr lang="en-GB" baseline="0" dirty="0" smtClean="0"/>
              <a:t>, Reynolds, </a:t>
            </a:r>
            <a:r>
              <a:rPr lang="en-GB" baseline="0" dirty="0" err="1" smtClean="0"/>
              <a:t>perrin</a:t>
            </a:r>
            <a:r>
              <a:rPr lang="en-GB" baseline="0" dirty="0" smtClean="0"/>
              <a:t>, </a:t>
            </a:r>
            <a:r>
              <a:rPr lang="en-GB" baseline="0" dirty="0" err="1" smtClean="0"/>
              <a:t>Roubault</a:t>
            </a:r>
            <a:r>
              <a:rPr lang="en-GB" baseline="0" dirty="0" smtClean="0"/>
              <a:t> and </a:t>
            </a:r>
            <a:r>
              <a:rPr lang="en-GB" baseline="0" dirty="0" err="1" smtClean="0"/>
              <a:t>Bugge</a:t>
            </a:r>
            <a:r>
              <a:rPr lang="en-GB" baseline="0" dirty="0" smtClean="0"/>
              <a:t> had started to favour “dry diffusion”</a:t>
            </a:r>
          </a:p>
          <a:p>
            <a:r>
              <a:rPr lang="en-GB" baseline="0" dirty="0" smtClean="0"/>
              <a:t>Bowen disliked the wet </a:t>
            </a:r>
            <a:r>
              <a:rPr lang="en-GB" baseline="0" dirty="0" err="1" smtClean="0"/>
              <a:t>granitizers</a:t>
            </a:r>
            <a:r>
              <a:rPr lang="en-GB" baseline="0" dirty="0" smtClean="0"/>
              <a:t> on the basis that these chemical changes would be endothermic, thus requiring large amount of energy, and that the </a:t>
            </a:r>
            <a:r>
              <a:rPr lang="en-GB" baseline="0" dirty="0" err="1" smtClean="0"/>
              <a:t>ichors</a:t>
            </a:r>
            <a:r>
              <a:rPr lang="en-GB" baseline="0" dirty="0" smtClean="0"/>
              <a:t> would not be able to dissolve mafic materials to create a granite, despite the origin of the ichor in a highly mafic region.</a:t>
            </a:r>
          </a:p>
          <a:p>
            <a:r>
              <a:rPr lang="en-GB" baseline="0" dirty="0" smtClean="0"/>
              <a:t>Bowen disliked the dry </a:t>
            </a:r>
            <a:r>
              <a:rPr lang="en-GB" baseline="0" dirty="0" err="1" smtClean="0"/>
              <a:t>granitizers</a:t>
            </a:r>
            <a:r>
              <a:rPr lang="en-GB" baseline="0" dirty="0" smtClean="0"/>
              <a:t> as diffusion could not exist on such large scales – a rock would begin to melt before diffusion would ever become significant.</a:t>
            </a:r>
          </a:p>
        </p:txBody>
      </p:sp>
      <p:sp>
        <p:nvSpPr>
          <p:cNvPr id="4" name="Slide Number Placeholder 3"/>
          <p:cNvSpPr>
            <a:spLocks noGrp="1"/>
          </p:cNvSpPr>
          <p:nvPr>
            <p:ph type="sldNum" sz="quarter" idx="10"/>
          </p:nvPr>
        </p:nvSpPr>
        <p:spPr/>
        <p:txBody>
          <a:bodyPr/>
          <a:lstStyle/>
          <a:p>
            <a:fld id="{05370407-D06C-43C3-98F5-119E1BC1A024}" type="slidenum">
              <a:rPr lang="en-GB" smtClean="0"/>
              <a:t>6</a:t>
            </a:fld>
            <a:endParaRPr lang="en-GB"/>
          </a:p>
        </p:txBody>
      </p:sp>
    </p:spTree>
    <p:extLst>
      <p:ext uri="{BB962C8B-B14F-4D97-AF65-F5344CB8AC3E}">
        <p14:creationId xmlns:p14="http://schemas.microsoft.com/office/powerpoint/2010/main" val="218210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smtClean="0"/>
              <a:t>HH Read was the most vocal of the </a:t>
            </a:r>
            <a:r>
              <a:rPr lang="en-GB" b="1" baseline="0" dirty="0" err="1" smtClean="0"/>
              <a:t>granitisers</a:t>
            </a:r>
            <a:r>
              <a:rPr lang="en-GB" b="1" baseline="0" dirty="0" smtClean="0"/>
              <a:t>. He was an accomplished speaker, demonstrated by this phrase which is one of the most famous in all of geology; the best geologists is the one who has seen the most rocks.</a:t>
            </a:r>
          </a:p>
          <a:p>
            <a:endParaRPr lang="en-GB" b="1" baseline="0" dirty="0" smtClean="0"/>
          </a:p>
          <a:p>
            <a:r>
              <a:rPr lang="en-GB" b="1" baseline="0" dirty="0" smtClean="0"/>
              <a:t>Read was very much like Hutton in his philosophy on geological study. The granite problem was one that would be dealt with in the field, not as Hutton described “in the bottom of a little crucible”.</a:t>
            </a:r>
          </a:p>
          <a:p>
            <a:r>
              <a:rPr lang="en-GB" b="1" baseline="0" dirty="0" smtClean="0"/>
              <a:t>Read had worked for the Geological Survey in the Scottish Caledonides, where he had observed the association of high grade metamorphic rocks and granites. His theories on granitic rocks developed over the course of his career, and while he conceded that some granites were truly formed by the solidification of molten rocks, he saw this as a small scale process in the upper crust. Only the “</a:t>
            </a:r>
            <a:r>
              <a:rPr lang="en-GB" b="1" baseline="0" dirty="0" err="1" smtClean="0"/>
              <a:t>ichors</a:t>
            </a:r>
            <a:r>
              <a:rPr lang="en-GB" b="1" baseline="0" dirty="0" smtClean="0"/>
              <a:t>” and fluids described by </a:t>
            </a:r>
            <a:r>
              <a:rPr lang="en-GB" b="1" baseline="0" dirty="0" err="1" smtClean="0"/>
              <a:t>granitisation</a:t>
            </a:r>
            <a:r>
              <a:rPr lang="en-GB" b="1" baseline="0" dirty="0" smtClean="0"/>
              <a:t> were capable of producing large batholithic masses. This was a way of solving “the space problem”, although this is a problem we still grapple with today.</a:t>
            </a:r>
          </a:p>
          <a:p>
            <a:endParaRPr lang="en-GB" dirty="0" smtClean="0"/>
          </a:p>
          <a:p>
            <a:endParaRPr lang="en-GB" dirty="0" smtClean="0"/>
          </a:p>
          <a:p>
            <a:endParaRPr lang="en-GB" dirty="0" smtClean="0"/>
          </a:p>
          <a:p>
            <a:endParaRPr lang="en-GB" dirty="0" smtClean="0"/>
          </a:p>
          <a:p>
            <a:endParaRPr lang="en-GB" dirty="0" smtClean="0"/>
          </a:p>
          <a:p>
            <a:r>
              <a:rPr lang="en-GB" dirty="0" smtClean="0"/>
              <a:t>Hutton and Read linked by their dislike of experimental</a:t>
            </a:r>
            <a:r>
              <a:rPr lang="en-GB" baseline="0" dirty="0" smtClean="0"/>
              <a:t> petrology and reliance on field evidence. Hutton had said to be cautious of those who “judge of the great operations of the mineral kingdom from having kindled a fire and looked into the bottom of a little crucible” Indeed James Hall (the father of experimental petrology) waited until after Hutton died to begin his experiments.</a:t>
            </a:r>
          </a:p>
          <a:p>
            <a:r>
              <a:rPr lang="en-GB" baseline="0" dirty="0" smtClean="0"/>
              <a:t>HH Read was educated at Imperial College, London. Worked for the Geological Survey mostly in the Scottish Caledonides where he observed the close association of high grade metamorphic rocks and granites.</a:t>
            </a:r>
          </a:p>
          <a:p>
            <a:r>
              <a:rPr lang="en-GB" baseline="0" dirty="0" smtClean="0"/>
              <a:t>In 1931 he moved into academia at the University of Liverpool and then back to Imperial in 1939. Between 1939 and 1954 he gave 8 presidential addresses that form the body of The Granite Controversy, for which he is the most famous.</a:t>
            </a:r>
          </a:p>
          <a:p>
            <a:endParaRPr lang="en-GB" baseline="0" dirty="0" smtClean="0"/>
          </a:p>
          <a:p>
            <a:r>
              <a:rPr lang="en-GB" baseline="0" dirty="0" smtClean="0"/>
              <a:t>Hutton saw the granite problem as one that should be dealt with in the field.</a:t>
            </a:r>
            <a:endParaRPr lang="en-GB" dirty="0"/>
          </a:p>
        </p:txBody>
      </p:sp>
      <p:sp>
        <p:nvSpPr>
          <p:cNvPr id="4" name="Slide Number Placeholder 3"/>
          <p:cNvSpPr>
            <a:spLocks noGrp="1"/>
          </p:cNvSpPr>
          <p:nvPr>
            <p:ph type="sldNum" sz="quarter" idx="10"/>
          </p:nvPr>
        </p:nvSpPr>
        <p:spPr/>
        <p:txBody>
          <a:bodyPr/>
          <a:lstStyle/>
          <a:p>
            <a:fld id="{05370407-D06C-43C3-98F5-119E1BC1A024}" type="slidenum">
              <a:rPr lang="en-GB" smtClean="0"/>
              <a:t>7</a:t>
            </a:fld>
            <a:endParaRPr lang="en-GB"/>
          </a:p>
        </p:txBody>
      </p:sp>
    </p:spTree>
    <p:extLst>
      <p:ext uri="{BB962C8B-B14F-4D97-AF65-F5344CB8AC3E}">
        <p14:creationId xmlns:p14="http://schemas.microsoft.com/office/powerpoint/2010/main" val="392505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His</a:t>
            </a:r>
            <a:r>
              <a:rPr lang="en-GB" b="1" baseline="0" dirty="0" smtClean="0"/>
              <a:t> equally vocal opponent was the accomplished experimental petrologist NL Bowen. He was a pioneer of igneous studies, bringing in the idea that melts evolved in composition over time, through differentiation, fractional crystallisation and by Bowen’s reaction series, the same concepts that are taught to undergraduates today.</a:t>
            </a:r>
          </a:p>
          <a:p>
            <a:r>
              <a:rPr lang="en-GB" b="1" baseline="0" dirty="0" smtClean="0"/>
              <a:t>He disagreed with the wet </a:t>
            </a:r>
            <a:r>
              <a:rPr lang="en-GB" b="1" baseline="0" dirty="0" err="1" smtClean="0"/>
              <a:t>granitisers</a:t>
            </a:r>
            <a:r>
              <a:rPr lang="en-GB" b="1" baseline="0" dirty="0" smtClean="0"/>
              <a:t> in that their chemical reactions would be endothermic and there wasn’t a suitable heat source invoked, and he disagreed with the dry </a:t>
            </a:r>
            <a:r>
              <a:rPr lang="en-GB" b="1" baseline="0" dirty="0" err="1" smtClean="0"/>
              <a:t>diffusionists</a:t>
            </a:r>
            <a:r>
              <a:rPr lang="en-GB" b="1" baseline="0" dirty="0" smtClean="0"/>
              <a:t> based on the sluggishness of diffusion.</a:t>
            </a:r>
          </a:p>
          <a:p>
            <a:r>
              <a:rPr lang="en-GB" b="1" baseline="0" dirty="0" smtClean="0"/>
              <a:t>This quote comes from the showdown between Read and Bowen at the special GSA symposium in Ottawa in 1947.  </a:t>
            </a:r>
            <a:endParaRPr lang="en-GB" dirty="0" smtClean="0"/>
          </a:p>
          <a:p>
            <a:endParaRPr lang="en-GB" dirty="0" smtClean="0"/>
          </a:p>
          <a:p>
            <a:endParaRPr lang="en-GB" dirty="0" smtClean="0"/>
          </a:p>
          <a:p>
            <a:r>
              <a:rPr lang="en-GB" dirty="0" smtClean="0"/>
              <a:t>Bowen was a highly</a:t>
            </a:r>
            <a:r>
              <a:rPr lang="en-GB" baseline="0" dirty="0" smtClean="0"/>
              <a:t> accomplished experimental petrologist</a:t>
            </a:r>
          </a:p>
          <a:p>
            <a:r>
              <a:rPr lang="en-GB" baseline="0" dirty="0" smtClean="0"/>
              <a:t>He pioneered the idea of the evolution of igneous rocks, differentiation and fractional crystallisation, and Bowen’s Reaction series</a:t>
            </a:r>
          </a:p>
          <a:p>
            <a:r>
              <a:rPr lang="en-GB" baseline="0" dirty="0" smtClean="0"/>
              <a:t>Here I’ll focus in his part in the so called Granite controversy and his battle against the </a:t>
            </a:r>
            <a:r>
              <a:rPr lang="en-GB" baseline="0" dirty="0" err="1" smtClean="0"/>
              <a:t>granitisers</a:t>
            </a:r>
            <a:r>
              <a:rPr lang="en-GB" baseline="0" dirty="0" smtClean="0"/>
              <a:t> – The Pontiffs and the soaks</a:t>
            </a:r>
            <a:endParaRPr lang="en-GB" dirty="0"/>
          </a:p>
        </p:txBody>
      </p:sp>
      <p:sp>
        <p:nvSpPr>
          <p:cNvPr id="4" name="Slide Number Placeholder 3"/>
          <p:cNvSpPr>
            <a:spLocks noGrp="1"/>
          </p:cNvSpPr>
          <p:nvPr>
            <p:ph type="sldNum" sz="quarter" idx="10"/>
          </p:nvPr>
        </p:nvSpPr>
        <p:spPr/>
        <p:txBody>
          <a:bodyPr/>
          <a:lstStyle/>
          <a:p>
            <a:fld id="{05370407-D06C-43C3-98F5-119E1BC1A024}" type="slidenum">
              <a:rPr lang="en-GB" smtClean="0"/>
              <a:t>8</a:t>
            </a:fld>
            <a:endParaRPr lang="en-GB"/>
          </a:p>
        </p:txBody>
      </p:sp>
    </p:spTree>
    <p:extLst>
      <p:ext uri="{BB962C8B-B14F-4D97-AF65-F5344CB8AC3E}">
        <p14:creationId xmlns:p14="http://schemas.microsoft.com/office/powerpoint/2010/main" val="88652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smtClean="0"/>
              <a:t>The heated debate came to a resolution shortly</a:t>
            </a:r>
            <a:r>
              <a:rPr lang="en-GB" sz="1000" b="1" baseline="0" dirty="0" smtClean="0"/>
              <a:t> </a:t>
            </a:r>
            <a:r>
              <a:rPr lang="en-GB" sz="1000" b="1" dirty="0" smtClean="0"/>
              <a:t>after Bowen had died, when his experimental work with Frank Tuttle was published. </a:t>
            </a:r>
          </a:p>
          <a:p>
            <a:endParaRPr lang="en-GB" sz="1000" b="1" baseline="0" dirty="0" smtClean="0"/>
          </a:p>
          <a:p>
            <a:pPr defTabSz="990478">
              <a:defRPr/>
            </a:pPr>
            <a:r>
              <a:rPr lang="en-GB" sz="1000" b="1" baseline="0" dirty="0" smtClean="0"/>
              <a:t>The 1958 memoir showed the position of the minimum liquidus temperatures on the boundary curves for quartz and feldspar at differing water pressures. When they plotted the position of 571 low temperature rhyolites and granites they were found to cluster around this experimentally determined minima. Thus their compositions were determined during equilibrium between quartz and feldspar at magmatic temperatures. This restricted range of the rocks could not be explained by </a:t>
            </a:r>
            <a:r>
              <a:rPr lang="en-GB" sz="1000" b="1" baseline="0" dirty="0" err="1" smtClean="0"/>
              <a:t>granitisation</a:t>
            </a:r>
            <a:r>
              <a:rPr lang="en-GB" sz="1000" b="1" baseline="0" dirty="0" smtClean="0"/>
              <a:t> theories.</a:t>
            </a:r>
            <a:endParaRPr lang="en-GB" sz="1000" b="1" dirty="0" smtClean="0"/>
          </a:p>
          <a:p>
            <a:endParaRPr lang="en-GB" sz="10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000" b="1" dirty="0" smtClean="0"/>
              <a:t>The publication</a:t>
            </a:r>
            <a:r>
              <a:rPr lang="en-GB" sz="1000" b="1" baseline="0" dirty="0" smtClean="0"/>
              <a:t> of the Granite memoir had persuaded most geologists to the igneous nature of granite.</a:t>
            </a:r>
          </a:p>
          <a:p>
            <a:endParaRPr lang="en-GB" sz="1000" dirty="0" smtClean="0"/>
          </a:p>
          <a:p>
            <a:endParaRPr lang="en-GB" sz="1000" dirty="0" smtClean="0"/>
          </a:p>
          <a:p>
            <a:endParaRPr lang="en-GB" sz="1000" dirty="0" smtClean="0"/>
          </a:p>
          <a:p>
            <a:r>
              <a:rPr lang="en-GB" sz="1000" dirty="0" smtClean="0"/>
              <a:t>Bowen had always been moving towards experiments on</a:t>
            </a:r>
            <a:r>
              <a:rPr lang="en-GB" sz="1000" baseline="0" dirty="0" smtClean="0"/>
              <a:t> granitic systems but had been delayed by his appointment at the University of Chicago and by WW2. He returned to the Geophysical Laboratory at the Carnegie Institute in Washington in 1947, eager to get started.</a:t>
            </a:r>
          </a:p>
          <a:p>
            <a:endParaRPr lang="en-GB" sz="1000" baseline="0" dirty="0" smtClean="0"/>
          </a:p>
          <a:p>
            <a:pPr defTabSz="990478">
              <a:defRPr/>
            </a:pPr>
            <a:r>
              <a:rPr lang="en-GB" sz="1000" baseline="0" dirty="0" smtClean="0"/>
              <a:t>1958 memoir showed the position of the minimum liquidus temperatures on the boundary curves for quartz and k-spar for differing water pressures. They also plotted 571 analyses of the most felsic granites and rhyolites and found that they correspond to the lowest temperature melts. Thus their compositions were determined during equilibrium between quartz and feldspar at magmatic temperatures. The restricted range of the rocks could not be explained by </a:t>
            </a:r>
            <a:r>
              <a:rPr lang="en-GB" sz="1000" baseline="0" dirty="0" err="1" smtClean="0"/>
              <a:t>granitisation</a:t>
            </a:r>
            <a:r>
              <a:rPr lang="en-GB" sz="1000" baseline="0" dirty="0" smtClean="0"/>
              <a:t> theories.</a:t>
            </a:r>
            <a:endParaRPr lang="en-GB" sz="1000" dirty="0" smtClean="0"/>
          </a:p>
          <a:p>
            <a:r>
              <a:rPr lang="en-GB" sz="1000" baseline="0" dirty="0" smtClean="0"/>
              <a:t>1958 memoir persuaded most of the geological community as to the magmatic origin of granite</a:t>
            </a:r>
          </a:p>
          <a:p>
            <a:endParaRPr lang="en-GB" sz="1000" baseline="0" dirty="0" smtClean="0"/>
          </a:p>
          <a:p>
            <a:r>
              <a:rPr lang="en-GB" sz="1000" dirty="0" smtClean="0"/>
              <a:t>“The granite controversy, arguably the most spirited and vitriolic</a:t>
            </a:r>
            <a:r>
              <a:rPr lang="en-GB" sz="1000" baseline="0" dirty="0" smtClean="0"/>
              <a:t> controversy in the history of igneous petrology, was more than a simple difference of opinion about scientific evidence. At the root of the controversy were two fundamentally different ways of pursuing the science of geology.” (Young, Mind Over Magma)</a:t>
            </a:r>
          </a:p>
          <a:p>
            <a:endParaRPr lang="en-GB" sz="1000" baseline="0" dirty="0" smtClean="0"/>
          </a:p>
          <a:p>
            <a:r>
              <a:rPr lang="en-GB" sz="1000" baseline="0" dirty="0" smtClean="0"/>
              <a:t>Read correctly pointed out that granites differ in different structural and tectonic settings, something the geochemists and mineralogists had glossed over – “There are granites and granites”. If anything this was one of the drivers of the debate. Different geologists were seeing different types of granites – Cordilleran batholiths, Scandinavian </a:t>
            </a:r>
            <a:r>
              <a:rPr lang="en-GB" sz="1000" baseline="0" dirty="0" err="1" smtClean="0"/>
              <a:t>anatexites</a:t>
            </a:r>
            <a:r>
              <a:rPr lang="en-GB" sz="1000" baseline="0" dirty="0" smtClean="0"/>
              <a:t>, French metasomatism.</a:t>
            </a:r>
            <a:endParaRPr lang="en-GB" sz="1000" dirty="0" smtClean="0"/>
          </a:p>
          <a:p>
            <a:endParaRPr lang="en-GB" sz="1000" dirty="0"/>
          </a:p>
        </p:txBody>
      </p:sp>
      <p:sp>
        <p:nvSpPr>
          <p:cNvPr id="4" name="Slide Number Placeholder 3"/>
          <p:cNvSpPr>
            <a:spLocks noGrp="1"/>
          </p:cNvSpPr>
          <p:nvPr>
            <p:ph type="sldNum" sz="quarter" idx="10"/>
          </p:nvPr>
        </p:nvSpPr>
        <p:spPr/>
        <p:txBody>
          <a:bodyPr/>
          <a:lstStyle/>
          <a:p>
            <a:fld id="{05370407-D06C-43C3-98F5-119E1BC1A024}" type="slidenum">
              <a:rPr lang="en-GB" smtClean="0"/>
              <a:t>9</a:t>
            </a:fld>
            <a:endParaRPr lang="en-GB"/>
          </a:p>
        </p:txBody>
      </p:sp>
    </p:spTree>
    <p:extLst>
      <p:ext uri="{BB962C8B-B14F-4D97-AF65-F5344CB8AC3E}">
        <p14:creationId xmlns:p14="http://schemas.microsoft.com/office/powerpoint/2010/main" val="599955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6633"/>
            <a:ext cx="7315200" cy="1080120"/>
          </a:xfrm>
        </p:spPr>
        <p:txBody>
          <a:bodyPr>
            <a:normAutofit/>
          </a:bodyPr>
          <a:lstStyle>
            <a:lvl1pPr>
              <a:defRPr sz="4400" b="1"/>
            </a:lvl1pPr>
          </a:lstStyle>
          <a:p>
            <a:r>
              <a:rPr lang="en-US" dirty="0" smtClean="0"/>
              <a:t>Click to edit Master title style</a:t>
            </a:r>
            <a:endParaRPr lang="en-US" dirty="0"/>
          </a:p>
        </p:txBody>
      </p:sp>
      <p:sp>
        <p:nvSpPr>
          <p:cNvPr id="3" name="Subtitle 2"/>
          <p:cNvSpPr>
            <a:spLocks noGrp="1"/>
          </p:cNvSpPr>
          <p:nvPr>
            <p:ph type="subTitle" idx="1"/>
          </p:nvPr>
        </p:nvSpPr>
        <p:spPr>
          <a:xfrm>
            <a:off x="914400" y="1484784"/>
            <a:ext cx="7315200" cy="4826378"/>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4294967295"/>
          </p:nvPr>
        </p:nvSpPr>
        <p:spPr>
          <a:xfrm>
            <a:off x="0" y="6525344"/>
            <a:ext cx="9144000" cy="332656"/>
          </a:xfrm>
          <a:prstGeom prst="rect">
            <a:avLst/>
          </a:prstGeom>
        </p:spPr>
        <p:txBody>
          <a:bodyPr/>
          <a:lstStyle/>
          <a:p>
            <a:pPr algn="ctr"/>
            <a:r>
              <a:rPr lang="en-GB" sz="1600" b="1" dirty="0" smtClean="0"/>
              <a:t>20 Oct 2014	GSA 2014 Vancouver		The Great Ideas in Geology		Slide </a:t>
            </a:r>
            <a:fld id="{97B093FA-412D-4BF1-9A5F-4B26F9F55641}" type="slidenum">
              <a:rPr lang="en-GB" sz="1600" b="1" smtClean="0"/>
              <a:pPr algn="ctr"/>
              <a:t>‹#›</a:t>
            </a:fld>
            <a:endParaRPr lang="en-GB" sz="1600" b="1"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06996" y="116632"/>
            <a:ext cx="7315200" cy="1154097"/>
          </a:xfrm>
        </p:spPr>
        <p:txBody>
          <a:bodyPr>
            <a:normAutofit/>
          </a:bodyPr>
          <a:lstStyle>
            <a:lvl1pPr>
              <a:defRPr sz="4400"/>
            </a:lvl1pPr>
          </a:lstStyle>
          <a:p>
            <a:r>
              <a:rPr lang="en-US" dirty="0" smtClean="0"/>
              <a:t>Click to edit Master title style</a:t>
            </a:r>
            <a:endParaRPr lang="en-US" dirty="0"/>
          </a:p>
        </p:txBody>
      </p:sp>
      <p:sp>
        <p:nvSpPr>
          <p:cNvPr id="3" name="Content Placeholder 2"/>
          <p:cNvSpPr>
            <a:spLocks noGrp="1"/>
          </p:cNvSpPr>
          <p:nvPr>
            <p:ph idx="1"/>
          </p:nvPr>
        </p:nvSpPr>
        <p:spPr>
          <a:xfrm>
            <a:off x="906996" y="1556792"/>
            <a:ext cx="7315200" cy="4752569"/>
          </a:xfrm>
        </p:spPr>
        <p:txBody>
          <a:bodyPr>
            <a:normAutofit/>
          </a:bodyPr>
          <a:lstStyle>
            <a:lvl1pPr>
              <a:spcBef>
                <a:spcPts val="1800"/>
              </a:spcBef>
              <a:spcAft>
                <a:spcPts val="1800"/>
              </a:spcAft>
              <a:defRPr sz="3200"/>
            </a:lvl1pPr>
            <a:lvl2pPr>
              <a:spcBef>
                <a:spcPts val="1800"/>
              </a:spcBef>
              <a:spcAft>
                <a:spcPts val="1800"/>
              </a:spcAft>
              <a:defRPr sz="2800"/>
            </a:lvl2pPr>
            <a:lvl3pPr>
              <a:spcBef>
                <a:spcPts val="1800"/>
              </a:spcBef>
              <a:spcAft>
                <a:spcPts val="1800"/>
              </a:spcAft>
              <a:defRPr sz="2400"/>
            </a:lvl3pPr>
            <a:lvl4pPr>
              <a:spcBef>
                <a:spcPts val="1800"/>
              </a:spcBef>
              <a:spcAft>
                <a:spcPts val="1800"/>
              </a:spcAft>
              <a:defRPr sz="2000"/>
            </a:lvl4pPr>
            <a:lvl5pPr>
              <a:spcBef>
                <a:spcPts val="1800"/>
              </a:spcBef>
              <a:spcAft>
                <a:spcPts val="1800"/>
              </a:spcAft>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4294967295"/>
          </p:nvPr>
        </p:nvSpPr>
        <p:spPr>
          <a:xfrm>
            <a:off x="0" y="6525344"/>
            <a:ext cx="9144000" cy="332656"/>
          </a:xfrm>
          <a:prstGeom prst="rect">
            <a:avLst/>
          </a:prstGeom>
        </p:spPr>
        <p:txBody>
          <a:bodyPr/>
          <a:lstStyle/>
          <a:p>
            <a:pPr algn="ctr"/>
            <a:r>
              <a:rPr lang="en-GB" sz="1600" b="1" dirty="0" smtClean="0"/>
              <a:t>20 Oct 2014	GSA 2014 Vancouver		The Great Ideas in Geology		Slide </a:t>
            </a:r>
            <a:fld id="{97B093FA-412D-4BF1-9A5F-4B26F9F55641}" type="slidenum">
              <a:rPr lang="en-GB" sz="1600" b="1" smtClean="0"/>
              <a:pPr algn="ctr"/>
              <a:t>‹#›</a:t>
            </a:fld>
            <a:endParaRPr lang="en-GB" sz="1600" b="1"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116632"/>
            <a:ext cx="7315200" cy="1154097"/>
          </a:xfrm>
        </p:spPr>
        <p:txBody>
          <a:bodyPr/>
          <a:lstStyle/>
          <a:p>
            <a:r>
              <a:rPr lang="en-US" dirty="0" smtClean="0"/>
              <a:t>Click to edit Master title style</a:t>
            </a:r>
            <a:endParaRPr lang="en-US" dirty="0"/>
          </a:p>
        </p:txBody>
      </p:sp>
      <p:sp>
        <p:nvSpPr>
          <p:cNvPr id="3" name="Date Placeholder 3"/>
          <p:cNvSpPr>
            <a:spLocks noGrp="1"/>
          </p:cNvSpPr>
          <p:nvPr>
            <p:ph type="dt" sz="half" idx="4294967295"/>
          </p:nvPr>
        </p:nvSpPr>
        <p:spPr>
          <a:xfrm>
            <a:off x="0" y="6525344"/>
            <a:ext cx="9144000" cy="332656"/>
          </a:xfrm>
          <a:prstGeom prst="rect">
            <a:avLst/>
          </a:prstGeom>
        </p:spPr>
        <p:txBody>
          <a:bodyPr/>
          <a:lstStyle/>
          <a:p>
            <a:pPr algn="ctr"/>
            <a:r>
              <a:rPr lang="en-GB" sz="1600" b="1" dirty="0" smtClean="0"/>
              <a:t>20 Oct 2014	GSA 2014 Vancouver		The Great Ideas in Geology		Slide </a:t>
            </a:r>
            <a:fld id="{97B093FA-412D-4BF1-9A5F-4B26F9F55641}" type="slidenum">
              <a:rPr lang="en-GB" sz="1600" b="1" smtClean="0"/>
              <a:pPr algn="ctr"/>
              <a:t>‹#›</a:t>
            </a:fld>
            <a:endParaRPr lang="en-GB" sz="1600" b="1"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4294967295"/>
          </p:nvPr>
        </p:nvSpPr>
        <p:spPr>
          <a:xfrm>
            <a:off x="0" y="6525344"/>
            <a:ext cx="9144000" cy="332656"/>
          </a:xfrm>
          <a:prstGeom prst="rect">
            <a:avLst/>
          </a:prstGeom>
        </p:spPr>
        <p:txBody>
          <a:bodyPr/>
          <a:lstStyle/>
          <a:p>
            <a:pPr algn="ctr"/>
            <a:r>
              <a:rPr lang="en-GB" sz="1600" b="1" dirty="0" smtClean="0"/>
              <a:t>20 Oct 2014	GSA 2014 Vancouver		The Great Ideas in Geology		Slide </a:t>
            </a:r>
            <a:fld id="{97B093FA-412D-4BF1-9A5F-4B26F9F55641}" type="slidenum">
              <a:rPr lang="en-GB" sz="1600" b="1" smtClean="0"/>
              <a:pPr algn="ctr"/>
              <a:t>‹#›</a:t>
            </a:fld>
            <a:endParaRPr lang="en-GB" sz="1600" b="1"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5891" y="116632"/>
            <a:ext cx="7315200" cy="1154097"/>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914400" y="1556793"/>
            <a:ext cx="7315200" cy="475256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 name="Date Placeholder 3"/>
          <p:cNvSpPr>
            <a:spLocks noGrp="1"/>
          </p:cNvSpPr>
          <p:nvPr>
            <p:ph type="dt" sz="half" idx="2"/>
          </p:nvPr>
        </p:nvSpPr>
        <p:spPr>
          <a:xfrm>
            <a:off x="0" y="6525344"/>
            <a:ext cx="9144000" cy="332656"/>
          </a:xfrm>
          <a:prstGeom prst="rect">
            <a:avLst/>
          </a:prstGeom>
        </p:spPr>
        <p:txBody>
          <a:bodyPr/>
          <a:lstStyle/>
          <a:p>
            <a:pPr algn="ctr"/>
            <a:r>
              <a:rPr lang="en-GB" sz="1600" b="1" dirty="0" smtClean="0"/>
              <a:t>20 Oct 2014	GSA 2014 Vancouver		The Great Ideas in Geology		Slide </a:t>
            </a:r>
            <a:fld id="{97B093FA-412D-4BF1-9A5F-4B26F9F55641}" type="slidenum">
              <a:rPr lang="en-GB" sz="1600" b="1" smtClean="0"/>
              <a:pPr algn="ctr"/>
              <a:t>‹#›</a:t>
            </a:fld>
            <a:endParaRPr lang="en-GB" sz="1600" b="1"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6" r:id="rId3"/>
    <p:sldLayoutId id="2147483667" r:id="rId4"/>
  </p:sldLayoutIdLst>
  <p:timing>
    <p:tnLst>
      <p:par>
        <p:cTn id="1" dur="indefinite" restart="never" nodeType="tmRoot"/>
      </p:par>
    </p:tnLst>
  </p:timing>
  <p:hf sldNum="0" hdr="0" ftr="0"/>
  <p:txStyles>
    <p:titleStyle>
      <a:lvl1pPr algn="ctr" defTabSz="914400" rtl="0" eaLnBrk="1" latinLnBrk="0" hangingPunct="1">
        <a:spcBef>
          <a:spcPct val="0"/>
        </a:spcBef>
        <a:buNone/>
        <a:defRPr sz="4400" b="1"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32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2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24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4.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tif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microsoft.com/office/2007/relationships/hdphoto" Target="../media/hdphoto5.wdp"/></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1293" y="-5260"/>
            <a:ext cx="7273088" cy="2322074"/>
          </a:xfrm>
        </p:spPr>
        <p:txBody>
          <a:bodyPr>
            <a:normAutofit/>
          </a:bodyPr>
          <a:lstStyle/>
          <a:p>
            <a:pPr algn="ctr"/>
            <a:r>
              <a:rPr lang="en-GB" sz="4800" b="1" cap="all" dirty="0" smtClean="0"/>
              <a:t>T</a:t>
            </a:r>
            <a:r>
              <a:rPr lang="en-GB" sz="4800" b="1" cap="small" dirty="0" smtClean="0"/>
              <a:t>he</a:t>
            </a:r>
            <a:r>
              <a:rPr lang="en-GB" sz="4800" b="1" cap="all" dirty="0" smtClean="0"/>
              <a:t> O</a:t>
            </a:r>
            <a:r>
              <a:rPr lang="en-GB" sz="4800" b="1" cap="small" dirty="0" smtClean="0"/>
              <a:t>rigin</a:t>
            </a:r>
            <a:r>
              <a:rPr lang="en-GB" sz="4800" b="1" cap="all" dirty="0" smtClean="0"/>
              <a:t> o</a:t>
            </a:r>
            <a:r>
              <a:rPr lang="en-GB" sz="4800" b="1" cap="small" dirty="0" smtClean="0"/>
              <a:t>f</a:t>
            </a:r>
            <a:r>
              <a:rPr lang="en-GB" sz="4800" b="1" cap="all" dirty="0" smtClean="0"/>
              <a:t> G</a:t>
            </a:r>
            <a:r>
              <a:rPr lang="en-GB" sz="4800" b="1" cap="small" dirty="0" smtClean="0"/>
              <a:t>ranite</a:t>
            </a:r>
            <a:r>
              <a:rPr lang="en-GB" sz="4800" b="1" cap="all" dirty="0" smtClean="0"/>
              <a:t>: F</a:t>
            </a:r>
            <a:r>
              <a:rPr lang="en-GB" sz="4800" b="1" cap="small" dirty="0" smtClean="0"/>
              <a:t>rom</a:t>
            </a:r>
            <a:r>
              <a:rPr lang="en-GB" sz="4800" b="1" cap="all" dirty="0" smtClean="0"/>
              <a:t> W</a:t>
            </a:r>
            <a:r>
              <a:rPr lang="en-GB" sz="4800" b="1" cap="small" dirty="0" smtClean="0"/>
              <a:t>erner</a:t>
            </a:r>
            <a:r>
              <a:rPr lang="en-GB" sz="4800" b="1" cap="all" dirty="0" smtClean="0"/>
              <a:t> </a:t>
            </a:r>
            <a:r>
              <a:rPr lang="en-GB" sz="4800" b="1" cap="small" dirty="0" smtClean="0"/>
              <a:t>to</a:t>
            </a:r>
            <a:r>
              <a:rPr lang="en-GB" sz="4800" b="1" cap="all" dirty="0" smtClean="0"/>
              <a:t> R</a:t>
            </a:r>
            <a:r>
              <a:rPr lang="en-GB" sz="4800" b="1" cap="small" dirty="0" smtClean="0"/>
              <a:t>ead</a:t>
            </a:r>
            <a:r>
              <a:rPr lang="en-GB" sz="4800" b="1" cap="all" dirty="0" smtClean="0"/>
              <a:t>, F</a:t>
            </a:r>
            <a:r>
              <a:rPr lang="en-GB" sz="4800" b="1" cap="small" dirty="0" smtClean="0"/>
              <a:t>rom</a:t>
            </a:r>
            <a:r>
              <a:rPr lang="en-GB" sz="4800" b="1" cap="all" dirty="0" smtClean="0"/>
              <a:t> B</a:t>
            </a:r>
            <a:r>
              <a:rPr lang="en-GB" sz="4800" b="1" cap="small" dirty="0" smtClean="0"/>
              <a:t>owen</a:t>
            </a:r>
            <a:r>
              <a:rPr lang="en-GB" sz="4800" b="1" cap="all" dirty="0" smtClean="0"/>
              <a:t> </a:t>
            </a:r>
            <a:r>
              <a:rPr lang="en-GB" sz="4800" b="1" cap="small" dirty="0" smtClean="0"/>
              <a:t>to</a:t>
            </a:r>
            <a:r>
              <a:rPr lang="en-GB" sz="4800" b="1" cap="all" dirty="0" smtClean="0"/>
              <a:t> C</a:t>
            </a:r>
            <a:r>
              <a:rPr lang="en-GB" sz="4800" b="1" cap="small" dirty="0" smtClean="0"/>
              <a:t>happell</a:t>
            </a:r>
            <a:endParaRPr lang="en-GB" sz="4800" b="1" cap="small" dirty="0"/>
          </a:p>
        </p:txBody>
      </p:sp>
      <p:sp>
        <p:nvSpPr>
          <p:cNvPr id="3" name="Subtitle 2"/>
          <p:cNvSpPr>
            <a:spLocks noGrp="1"/>
          </p:cNvSpPr>
          <p:nvPr>
            <p:ph type="subTitle" idx="1"/>
          </p:nvPr>
        </p:nvSpPr>
        <p:spPr>
          <a:xfrm>
            <a:off x="0" y="4921808"/>
            <a:ext cx="6777399" cy="1584176"/>
          </a:xfrm>
        </p:spPr>
        <p:txBody>
          <a:bodyPr>
            <a:noAutofit/>
          </a:bodyPr>
          <a:lstStyle/>
          <a:p>
            <a:pPr algn="ctr"/>
            <a:r>
              <a:rPr lang="en-GB" sz="2800" b="1" dirty="0" smtClean="0"/>
              <a:t>Stacy Phillips</a:t>
            </a:r>
          </a:p>
          <a:p>
            <a:pPr algn="ctr"/>
            <a:r>
              <a:rPr lang="en-GB" sz="2800" dirty="0" smtClean="0"/>
              <a:t>Memorial University of Newfoundland</a:t>
            </a:r>
          </a:p>
          <a:p>
            <a:pPr algn="ctr"/>
            <a:r>
              <a:rPr lang="en-GB" sz="2800" dirty="0" smtClean="0"/>
              <a:t>Department of Earth Sciences</a:t>
            </a:r>
            <a:endParaRPr lang="en-GB" sz="2800" dirty="0"/>
          </a:p>
        </p:txBody>
      </p:sp>
      <p:sp>
        <p:nvSpPr>
          <p:cNvPr id="4" name="Date Placeholder 3"/>
          <p:cNvSpPr>
            <a:spLocks noGrp="1"/>
          </p:cNvSpPr>
          <p:nvPr>
            <p:ph type="dt" sz="half" idx="4294967295"/>
          </p:nvPr>
        </p:nvSpPr>
        <p:spPr>
          <a:xfrm>
            <a:off x="0" y="6525344"/>
            <a:ext cx="9144000" cy="332656"/>
          </a:xfrm>
          <a:prstGeom prst="rect">
            <a:avLst/>
          </a:prstGeom>
        </p:spPr>
        <p:txBody>
          <a:bodyPr/>
          <a:lstStyle/>
          <a:p>
            <a:pPr algn="ctr"/>
            <a:r>
              <a:rPr lang="en-GB" sz="1600" b="1" dirty="0" smtClean="0"/>
              <a:t>20 Oct 2014	GSA 2014 Vancouver		The Great Ideas in Geology		</a:t>
            </a:r>
            <a:endParaRPr lang="en-GB" sz="1600" b="1" dirty="0"/>
          </a:p>
        </p:txBody>
      </p:sp>
      <p:grpSp>
        <p:nvGrpSpPr>
          <p:cNvPr id="7" name="Group 6"/>
          <p:cNvGrpSpPr/>
          <p:nvPr/>
        </p:nvGrpSpPr>
        <p:grpSpPr>
          <a:xfrm>
            <a:off x="728229" y="2203816"/>
            <a:ext cx="7584722" cy="2702625"/>
            <a:chOff x="987965" y="1628035"/>
            <a:chExt cx="7072196" cy="2520000"/>
          </a:xfrm>
        </p:grpSpPr>
        <p:pic>
          <p:nvPicPr>
            <p:cNvPr id="1032" name="Picture 8" descr="http://www.marlimillerphoto.com/images/110530-2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3655" t="44" r="-322" b="-44"/>
            <a:stretch/>
          </p:blipFill>
          <p:spPr bwMode="auto">
            <a:xfrm>
              <a:off x="5540161" y="1628035"/>
              <a:ext cx="2520000" cy="2520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descr="http://mayang.com/textures/Stone/images/Marble/marble_9181130.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500" r="12500"/>
            <a:stretch/>
          </p:blipFill>
          <p:spPr bwMode="auto">
            <a:xfrm flipH="1">
              <a:off x="4022762" y="1628035"/>
              <a:ext cx="2520000" cy="2520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4" name="Picture 10" descr="http://www.mindat.org/arphotos/500-0596933001390760092.jpg"/>
            <p:cNvPicPr>
              <a:picLocks noChangeAspect="1" noChangeArrowheads="1"/>
            </p:cNvPicPr>
            <p:nvPr/>
          </p:nvPicPr>
          <p:blipFill rotWithShape="1">
            <a:blip r:embed="rId5">
              <a:extLst>
                <a:ext uri="{28A0092B-C50C-407E-A947-70E740481C1C}">
                  <a14:useLocalDpi xmlns:a14="http://schemas.microsoft.com/office/drawing/2010/main" val="0"/>
                </a:ext>
              </a:extLst>
            </a:blip>
            <a:srcRect l="10617" t="8511" r="33541" b="17031"/>
            <a:stretch/>
          </p:blipFill>
          <p:spPr bwMode="auto">
            <a:xfrm>
              <a:off x="2505363" y="1628035"/>
              <a:ext cx="2520000" cy="2520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http://upload.wikimedia.org/wikipedia/commons/0/0d/Granite_Yosemite_P1160483.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2500" r="12500"/>
            <a:stretch/>
          </p:blipFill>
          <p:spPr bwMode="auto">
            <a:xfrm>
              <a:off x="987965" y="1628035"/>
              <a:ext cx="2519999" cy="2520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026" name="Picture 2" descr="hapg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85585" y="4916109"/>
            <a:ext cx="2458415" cy="159557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45752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4148"/>
            <a:ext cx="8592206" cy="1154097"/>
          </a:xfrm>
        </p:spPr>
        <p:txBody>
          <a:bodyPr>
            <a:normAutofit/>
          </a:bodyPr>
          <a:lstStyle/>
          <a:p>
            <a:r>
              <a:rPr lang="en-GB" b="1" dirty="0" smtClean="0"/>
              <a:t>Bruce William Chappell </a:t>
            </a:r>
            <a:r>
              <a:rPr lang="en-GB" b="1" i="1" dirty="0" smtClean="0"/>
              <a:t>(1936-2012)</a:t>
            </a:r>
            <a:endParaRPr lang="en-GB" b="1" i="1" dirty="0"/>
          </a:p>
        </p:txBody>
      </p:sp>
      <p:sp>
        <p:nvSpPr>
          <p:cNvPr id="4" name="Date Placeholder 3"/>
          <p:cNvSpPr>
            <a:spLocks noGrp="1"/>
          </p:cNvSpPr>
          <p:nvPr>
            <p:ph type="dt" sz="half" idx="4294967295"/>
          </p:nvPr>
        </p:nvSpPr>
        <p:spPr/>
        <p:txBody>
          <a:bodyPr/>
          <a:lstStyle/>
          <a:p>
            <a:pPr algn="ctr"/>
            <a:r>
              <a:rPr lang="en-GB" sz="1600" b="1" smtClean="0"/>
              <a:t>20 Oct 2014	GSA 2014 Vancouver		The Great Ideas in Geology		Slide </a:t>
            </a:r>
            <a:fld id="{97B093FA-412D-4BF1-9A5F-4B26F9F55641}" type="slidenum">
              <a:rPr lang="en-GB" sz="1600" b="1" smtClean="0"/>
              <a:pPr algn="ctr"/>
              <a:t>10</a:t>
            </a:fld>
            <a:endParaRPr lang="en-GB" sz="1600" b="1" dirty="0"/>
          </a:p>
        </p:txBody>
      </p:sp>
      <p:pic>
        <p:nvPicPr>
          <p:cNvPr id="4098" name="Picture 2"/>
          <p:cNvPicPr>
            <a:picLocks noGrp="1" noChangeAspect="1" noChangeArrowheads="1"/>
          </p:cNvPicPr>
          <p:nvPr>
            <p:ph idx="1"/>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83938" y="1204348"/>
            <a:ext cx="4276094" cy="525104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858603" y="1413823"/>
            <a:ext cx="4026090" cy="4708981"/>
          </a:xfrm>
          <a:prstGeom prst="rect">
            <a:avLst/>
          </a:prstGeom>
          <a:noFill/>
        </p:spPr>
        <p:txBody>
          <a:bodyPr wrap="square" rtlCol="0">
            <a:spAutoFit/>
          </a:bodyPr>
          <a:lstStyle/>
          <a:p>
            <a:pPr algn="ctr"/>
            <a:r>
              <a:rPr lang="en-GB" sz="3000" b="1" dirty="0" smtClean="0"/>
              <a:t>“Although </a:t>
            </a:r>
            <a:r>
              <a:rPr lang="en-GB" sz="3000" b="1" dirty="0"/>
              <a:t>granites show a great diversity in their </a:t>
            </a:r>
            <a:r>
              <a:rPr lang="en-GB" sz="3000" b="1" dirty="0" smtClean="0"/>
              <a:t>compositions and </a:t>
            </a:r>
            <a:r>
              <a:rPr lang="en-GB" sz="3000" b="1" dirty="0"/>
              <a:t>in details of their evolution, those features </a:t>
            </a:r>
            <a:r>
              <a:rPr lang="en-GB" sz="3000" b="1" dirty="0" smtClean="0"/>
              <a:t>mostly relate </a:t>
            </a:r>
            <a:r>
              <a:rPr lang="en-GB" sz="3000" b="1" dirty="0"/>
              <a:t>back to the compositions of their source </a:t>
            </a:r>
            <a:r>
              <a:rPr lang="en-GB" sz="3000" b="1" dirty="0" smtClean="0"/>
              <a:t>rocks…”</a:t>
            </a:r>
          </a:p>
          <a:p>
            <a:pPr algn="ctr"/>
            <a:r>
              <a:rPr lang="en-GB" sz="3000" b="1" dirty="0" smtClean="0"/>
              <a:t>(</a:t>
            </a:r>
            <a:r>
              <a:rPr lang="en-GB" sz="3000" b="1" i="1" dirty="0" smtClean="0"/>
              <a:t>2004</a:t>
            </a:r>
            <a:r>
              <a:rPr lang="en-GB" sz="3000" b="1" dirty="0" smtClean="0"/>
              <a:t>)</a:t>
            </a:r>
            <a:endParaRPr lang="en-GB" sz="3000" b="1" dirty="0"/>
          </a:p>
        </p:txBody>
      </p:sp>
    </p:spTree>
    <p:extLst>
      <p:ext uri="{BB962C8B-B14F-4D97-AF65-F5344CB8AC3E}">
        <p14:creationId xmlns:p14="http://schemas.microsoft.com/office/powerpoint/2010/main" val="33089815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315200" cy="1154097"/>
          </a:xfrm>
        </p:spPr>
        <p:txBody>
          <a:bodyPr/>
          <a:lstStyle/>
          <a:p>
            <a:r>
              <a:rPr lang="en-GB" b="1" dirty="0" smtClean="0"/>
              <a:t>I- &amp; S-type Granites </a:t>
            </a:r>
            <a:r>
              <a:rPr lang="en-GB" b="1" i="1" dirty="0" smtClean="0"/>
              <a:t>(1974)</a:t>
            </a:r>
            <a:endParaRPr lang="en-GB" b="1"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57726512"/>
              </p:ext>
            </p:extLst>
          </p:nvPr>
        </p:nvGraphicFramePr>
        <p:xfrm>
          <a:off x="480074" y="1279712"/>
          <a:ext cx="8183852" cy="5181600"/>
        </p:xfrm>
        <a:graphic>
          <a:graphicData uri="http://schemas.openxmlformats.org/drawingml/2006/table">
            <a:tbl>
              <a:tblPr firstRow="1" bandRow="1">
                <a:effectLst/>
                <a:tableStyleId>{21E4AEA4-8DFA-4A89-87EB-49C32662AFE0}</a:tableStyleId>
              </a:tblPr>
              <a:tblGrid>
                <a:gridCol w="4091926"/>
                <a:gridCol w="4091926"/>
              </a:tblGrid>
              <a:tr h="0">
                <a:tc>
                  <a:txBody>
                    <a:bodyPr/>
                    <a:lstStyle/>
                    <a:p>
                      <a:pPr algn="ctr"/>
                      <a:r>
                        <a:rPr lang="en-GB" sz="3200" b="1" dirty="0" smtClean="0"/>
                        <a:t>I-type</a:t>
                      </a:r>
                      <a:endParaRPr lang="en-GB" sz="3200" b="1"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200" b="1" dirty="0" smtClean="0"/>
                        <a:t>S-type</a:t>
                      </a:r>
                      <a:endParaRPr lang="en-GB" sz="3200" b="1"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0">
                <a:tc>
                  <a:txBody>
                    <a:bodyPr/>
                    <a:lstStyle/>
                    <a:p>
                      <a:pPr algn="ctr"/>
                      <a:r>
                        <a:rPr lang="en-GB" sz="2600" b="1" dirty="0" smtClean="0"/>
                        <a:t>High Na</a:t>
                      </a:r>
                      <a:r>
                        <a:rPr lang="en-GB" sz="2600" b="1" baseline="-25000" dirty="0" smtClean="0"/>
                        <a:t>2</a:t>
                      </a:r>
                      <a:r>
                        <a:rPr lang="en-GB" sz="2600" b="1" dirty="0" smtClean="0"/>
                        <a:t>O (&gt;3.2%)</a:t>
                      </a:r>
                      <a:endParaRPr lang="en-GB" sz="2600" b="1"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600" b="1" dirty="0" smtClean="0"/>
                        <a:t>Low Na</a:t>
                      </a:r>
                      <a:r>
                        <a:rPr lang="en-GB" sz="2600" b="1" baseline="-25000" dirty="0" smtClean="0"/>
                        <a:t>2</a:t>
                      </a:r>
                      <a:r>
                        <a:rPr lang="en-GB" sz="2600" b="1" dirty="0" smtClean="0"/>
                        <a:t>O (&lt;3.2%)</a:t>
                      </a:r>
                      <a:endParaRPr lang="en-GB" sz="2600" b="1"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0">
                <a:tc>
                  <a:txBody>
                    <a:bodyPr/>
                    <a:lstStyle/>
                    <a:p>
                      <a:pPr algn="ctr"/>
                      <a:r>
                        <a:rPr lang="en-GB" sz="2600" b="1" dirty="0" smtClean="0"/>
                        <a:t>Al</a:t>
                      </a:r>
                      <a:r>
                        <a:rPr lang="en-GB" sz="2600" b="1" baseline="-25000" dirty="0" smtClean="0"/>
                        <a:t>2</a:t>
                      </a:r>
                      <a:r>
                        <a:rPr lang="en-GB" sz="2600" b="1" dirty="0" smtClean="0"/>
                        <a:t>O</a:t>
                      </a:r>
                      <a:r>
                        <a:rPr lang="en-GB" sz="2600" b="1" baseline="-25000" dirty="0" smtClean="0"/>
                        <a:t>3</a:t>
                      </a:r>
                      <a:r>
                        <a:rPr lang="en-GB" sz="2600" b="1" dirty="0" smtClean="0"/>
                        <a:t>/</a:t>
                      </a:r>
                      <a:r>
                        <a:rPr lang="en-GB" sz="2600" b="1" baseline="0" dirty="0" smtClean="0"/>
                        <a:t> (Na</a:t>
                      </a:r>
                      <a:r>
                        <a:rPr lang="en-GB" sz="2600" b="1" baseline="-25000" dirty="0" smtClean="0"/>
                        <a:t>2</a:t>
                      </a:r>
                      <a:r>
                        <a:rPr lang="en-GB" sz="2600" b="1" baseline="0" dirty="0" smtClean="0"/>
                        <a:t>O + K</a:t>
                      </a:r>
                      <a:r>
                        <a:rPr lang="en-GB" sz="2600" b="1" baseline="-25000" dirty="0" smtClean="0"/>
                        <a:t>2</a:t>
                      </a:r>
                      <a:r>
                        <a:rPr lang="en-GB" sz="2600" b="1" baseline="0" dirty="0" smtClean="0"/>
                        <a:t>O + </a:t>
                      </a:r>
                      <a:r>
                        <a:rPr lang="en-GB" sz="2600" b="1" baseline="0" dirty="0" err="1" smtClean="0"/>
                        <a:t>CaO</a:t>
                      </a:r>
                      <a:r>
                        <a:rPr lang="en-GB" sz="2600" b="1" baseline="0" dirty="0" smtClean="0"/>
                        <a:t>) &lt;1.1</a:t>
                      </a:r>
                      <a:endParaRPr lang="en-GB" sz="2600" b="1"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600" b="1" dirty="0" smtClean="0"/>
                        <a:t>Al</a:t>
                      </a:r>
                      <a:r>
                        <a:rPr lang="en-GB" sz="2600" b="1" baseline="-25000" dirty="0" smtClean="0"/>
                        <a:t>2</a:t>
                      </a:r>
                      <a:r>
                        <a:rPr lang="en-GB" sz="2600" b="1" dirty="0" smtClean="0"/>
                        <a:t>O</a:t>
                      </a:r>
                      <a:r>
                        <a:rPr lang="en-GB" sz="2600" b="1" baseline="-25000" dirty="0" smtClean="0"/>
                        <a:t>3</a:t>
                      </a:r>
                      <a:r>
                        <a:rPr lang="en-GB" sz="2600" b="1" dirty="0" smtClean="0"/>
                        <a:t>/</a:t>
                      </a:r>
                      <a:r>
                        <a:rPr lang="en-GB" sz="2600" b="1" baseline="0" dirty="0" smtClean="0"/>
                        <a:t> (Na</a:t>
                      </a:r>
                      <a:r>
                        <a:rPr lang="en-GB" sz="2600" b="1" baseline="-25000" dirty="0" smtClean="0"/>
                        <a:t>2</a:t>
                      </a:r>
                      <a:r>
                        <a:rPr lang="en-GB" sz="2600" b="1" baseline="0" dirty="0" smtClean="0"/>
                        <a:t>O + K</a:t>
                      </a:r>
                      <a:r>
                        <a:rPr lang="en-GB" sz="2600" b="1" baseline="-25000" dirty="0" smtClean="0"/>
                        <a:t>2</a:t>
                      </a:r>
                      <a:r>
                        <a:rPr lang="en-GB" sz="2600" b="1" baseline="0" dirty="0" smtClean="0"/>
                        <a:t>O + </a:t>
                      </a:r>
                      <a:r>
                        <a:rPr lang="en-GB" sz="2600" b="1" baseline="0" dirty="0" err="1" smtClean="0"/>
                        <a:t>CaO</a:t>
                      </a:r>
                      <a:r>
                        <a:rPr lang="en-GB" sz="2600" b="1" baseline="0" dirty="0" smtClean="0"/>
                        <a:t>) &gt;1.1</a:t>
                      </a:r>
                      <a:endParaRPr lang="en-GB" sz="2600" b="1" dirty="0" smtClean="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0">
                <a:tc>
                  <a:txBody>
                    <a:bodyPr/>
                    <a:lstStyle/>
                    <a:p>
                      <a:pPr algn="ctr"/>
                      <a:r>
                        <a:rPr lang="en-GB" sz="2600" b="1" dirty="0" smtClean="0"/>
                        <a:t>CIPW normative diopside</a:t>
                      </a:r>
                      <a:endParaRPr lang="en-GB" sz="2600" b="1"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600" b="1" dirty="0" smtClean="0"/>
                        <a:t>CIPW normative corundum</a:t>
                      </a:r>
                      <a:endParaRPr lang="en-GB" sz="2600" b="1"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0">
                <a:tc>
                  <a:txBody>
                    <a:bodyPr/>
                    <a:lstStyle/>
                    <a:p>
                      <a:pPr algn="ctr"/>
                      <a:r>
                        <a:rPr lang="en-GB" sz="2600" b="1" dirty="0" smtClean="0"/>
                        <a:t>Broad SiO</a:t>
                      </a:r>
                      <a:r>
                        <a:rPr lang="en-GB" sz="2600" b="1" baseline="-25000" dirty="0" smtClean="0"/>
                        <a:t>2</a:t>
                      </a:r>
                      <a:r>
                        <a:rPr lang="en-GB" sz="2600" b="1" dirty="0" smtClean="0"/>
                        <a:t> content</a:t>
                      </a:r>
                      <a:endParaRPr lang="en-GB" sz="2600" b="1"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600" b="1" dirty="0" smtClean="0"/>
                        <a:t>Restricted high SiO</a:t>
                      </a:r>
                      <a:r>
                        <a:rPr lang="en-GB" sz="2600" b="1" baseline="-25000" dirty="0" smtClean="0"/>
                        <a:t>2</a:t>
                      </a:r>
                      <a:r>
                        <a:rPr lang="en-GB" sz="2600" b="1" dirty="0" smtClean="0"/>
                        <a:t> content</a:t>
                      </a:r>
                      <a:endParaRPr lang="en-GB" sz="2600" b="1"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0">
                <a:tc>
                  <a:txBody>
                    <a:bodyPr/>
                    <a:lstStyle/>
                    <a:p>
                      <a:pPr algn="ctr"/>
                      <a:r>
                        <a:rPr lang="en-GB" sz="2600" b="1" dirty="0" smtClean="0"/>
                        <a:t>Linear variation diagrams</a:t>
                      </a:r>
                      <a:endParaRPr lang="en-GB" sz="2600" b="1"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600" b="1" dirty="0" smtClean="0"/>
                        <a:t>More irregular variation diagrams</a:t>
                      </a:r>
                      <a:endParaRPr lang="en-GB" sz="2600" b="1"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0">
                <a:tc>
                  <a:txBody>
                    <a:bodyPr/>
                    <a:lstStyle/>
                    <a:p>
                      <a:pPr algn="ctr"/>
                      <a:r>
                        <a:rPr lang="en-GB" sz="2600" b="1" baseline="30000" dirty="0" smtClean="0"/>
                        <a:t>87</a:t>
                      </a:r>
                      <a:r>
                        <a:rPr lang="en-GB" sz="2600" b="1" dirty="0" smtClean="0"/>
                        <a:t>Sr/</a:t>
                      </a:r>
                      <a:r>
                        <a:rPr lang="en-GB" sz="2600" b="1" baseline="30000" dirty="0" smtClean="0"/>
                        <a:t>86</a:t>
                      </a:r>
                      <a:r>
                        <a:rPr lang="en-GB" sz="2600" b="1" dirty="0" smtClean="0"/>
                        <a:t>Sr</a:t>
                      </a:r>
                      <a:r>
                        <a:rPr lang="en-GB" sz="2600" b="1" baseline="-25000" dirty="0" smtClean="0"/>
                        <a:t>i</a:t>
                      </a:r>
                      <a:r>
                        <a:rPr lang="en-GB" sz="2600" b="1" dirty="0" smtClean="0"/>
                        <a:t> &lt;0.708</a:t>
                      </a:r>
                      <a:endParaRPr lang="en-GB" sz="2600" b="1"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600" b="1" baseline="30000" dirty="0" smtClean="0"/>
                        <a:t>87</a:t>
                      </a:r>
                      <a:r>
                        <a:rPr lang="en-GB" sz="2600" b="1" dirty="0" smtClean="0"/>
                        <a:t>Sr/</a:t>
                      </a:r>
                      <a:r>
                        <a:rPr lang="en-GB" sz="2600" b="1" baseline="30000" dirty="0" smtClean="0"/>
                        <a:t>86</a:t>
                      </a:r>
                      <a:r>
                        <a:rPr lang="en-GB" sz="2600" b="1" dirty="0" smtClean="0"/>
                        <a:t>Sr</a:t>
                      </a:r>
                      <a:r>
                        <a:rPr lang="en-GB" sz="2600" b="1" baseline="-25000" dirty="0" smtClean="0"/>
                        <a:t>i</a:t>
                      </a:r>
                      <a:r>
                        <a:rPr lang="en-GB" sz="2600" b="1" dirty="0" smtClean="0"/>
                        <a:t> &gt;0.708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0">
                <a:tc>
                  <a:txBody>
                    <a:bodyPr/>
                    <a:lstStyle/>
                    <a:p>
                      <a:pPr algn="ctr"/>
                      <a:r>
                        <a:rPr lang="el-GR" sz="2600" b="1" dirty="0" smtClean="0"/>
                        <a:t>δ</a:t>
                      </a:r>
                      <a:r>
                        <a:rPr lang="en-GB" sz="2600" b="1" baseline="30000" dirty="0" smtClean="0"/>
                        <a:t>18</a:t>
                      </a:r>
                      <a:r>
                        <a:rPr lang="en-GB" sz="2600" b="1" dirty="0" smtClean="0"/>
                        <a:t>O &lt;10</a:t>
                      </a:r>
                      <a:r>
                        <a:rPr lang="el-GR" sz="2600" b="1" dirty="0" smtClean="0"/>
                        <a:t>‰</a:t>
                      </a:r>
                      <a:endParaRPr lang="en-GB" sz="2600" b="1"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600" b="1" dirty="0" smtClean="0"/>
                        <a:t>δ</a:t>
                      </a:r>
                      <a:r>
                        <a:rPr lang="en-GB" sz="2600" b="1" baseline="30000" dirty="0" smtClean="0"/>
                        <a:t>18</a:t>
                      </a:r>
                      <a:r>
                        <a:rPr lang="en-GB" sz="2600" b="1" dirty="0" smtClean="0"/>
                        <a:t>O &gt;10</a:t>
                      </a:r>
                      <a:r>
                        <a:rPr lang="el-GR" sz="2600" b="1" dirty="0" smtClean="0"/>
                        <a:t>‰</a:t>
                      </a:r>
                      <a:endParaRPr lang="en-GB" sz="2600" b="1" dirty="0" smtClean="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4" name="Date Placeholder 3"/>
          <p:cNvSpPr>
            <a:spLocks noGrp="1"/>
          </p:cNvSpPr>
          <p:nvPr>
            <p:ph type="dt" sz="half" idx="4294967295"/>
          </p:nvPr>
        </p:nvSpPr>
        <p:spPr/>
        <p:txBody>
          <a:bodyPr/>
          <a:lstStyle/>
          <a:p>
            <a:pPr algn="ctr"/>
            <a:r>
              <a:rPr lang="en-GB" sz="1600" b="1" smtClean="0"/>
              <a:t>20 Oct 2014	GSA 2014 Vancouver		The Great Ideas in Geology		Slide </a:t>
            </a:r>
            <a:fld id="{97B093FA-412D-4BF1-9A5F-4B26F9F55641}" type="slidenum">
              <a:rPr lang="en-GB" sz="1600" b="1" smtClean="0"/>
              <a:pPr algn="ctr"/>
              <a:t>11</a:t>
            </a:fld>
            <a:endParaRPr lang="en-GB" sz="1600" b="1" dirty="0"/>
          </a:p>
        </p:txBody>
      </p:sp>
    </p:spTree>
    <p:extLst>
      <p:ext uri="{BB962C8B-B14F-4D97-AF65-F5344CB8AC3E}">
        <p14:creationId xmlns:p14="http://schemas.microsoft.com/office/powerpoint/2010/main" val="41672008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Problem solved?</a:t>
            </a:r>
            <a:endParaRPr lang="en-GB" dirty="0"/>
          </a:p>
        </p:txBody>
      </p:sp>
      <p:sp>
        <p:nvSpPr>
          <p:cNvPr id="3" name="Content Placeholder 2"/>
          <p:cNvSpPr>
            <a:spLocks noGrp="1"/>
          </p:cNvSpPr>
          <p:nvPr>
            <p:ph idx="1"/>
          </p:nvPr>
        </p:nvSpPr>
        <p:spPr/>
        <p:txBody>
          <a:bodyPr/>
          <a:lstStyle/>
          <a:p>
            <a:r>
              <a:rPr lang="en-GB" dirty="0" smtClean="0"/>
              <a:t>“Towards a unified model for granite genesis” </a:t>
            </a:r>
            <a:r>
              <a:rPr lang="en-GB" i="1" dirty="0" smtClean="0"/>
              <a:t>(Chappell, 2004)</a:t>
            </a:r>
            <a:r>
              <a:rPr lang="en-GB" dirty="0" smtClean="0"/>
              <a:t>.</a:t>
            </a:r>
          </a:p>
          <a:p>
            <a:r>
              <a:rPr lang="en-GB" dirty="0" smtClean="0"/>
              <a:t>We still need to solve “the space problem”</a:t>
            </a:r>
          </a:p>
          <a:p>
            <a:r>
              <a:rPr lang="en-GB" dirty="0" smtClean="0"/>
              <a:t>New analytical techniques are constantly changing our understanding</a:t>
            </a:r>
            <a:endParaRPr lang="en-GB" dirty="0"/>
          </a:p>
        </p:txBody>
      </p:sp>
      <p:sp>
        <p:nvSpPr>
          <p:cNvPr id="4" name="Date Placeholder 3"/>
          <p:cNvSpPr>
            <a:spLocks noGrp="1"/>
          </p:cNvSpPr>
          <p:nvPr>
            <p:ph type="dt" sz="half" idx="4294967295"/>
          </p:nvPr>
        </p:nvSpPr>
        <p:spPr/>
        <p:txBody>
          <a:bodyPr/>
          <a:lstStyle/>
          <a:p>
            <a:pPr algn="ctr"/>
            <a:r>
              <a:rPr lang="en-GB" sz="1600" b="1" smtClean="0"/>
              <a:t>20 Oct 2014	GSA 2014 Vancouver		The Great Ideas in Geology		Slide </a:t>
            </a:r>
            <a:fld id="{97B093FA-412D-4BF1-9A5F-4B26F9F55641}" type="slidenum">
              <a:rPr lang="en-GB" sz="1600" b="1" smtClean="0"/>
              <a:pPr algn="ctr"/>
              <a:t>12</a:t>
            </a:fld>
            <a:endParaRPr lang="en-GB" sz="1600" b="1" dirty="0"/>
          </a:p>
        </p:txBody>
      </p:sp>
    </p:spTree>
    <p:extLst>
      <p:ext uri="{BB962C8B-B14F-4D97-AF65-F5344CB8AC3E}">
        <p14:creationId xmlns:p14="http://schemas.microsoft.com/office/powerpoint/2010/main" val="2137475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50883"/>
          </a:xfrm>
        </p:spPr>
        <p:txBody>
          <a:bodyPr>
            <a:noAutofit/>
          </a:bodyPr>
          <a:lstStyle/>
          <a:p>
            <a:r>
              <a:rPr lang="en-GB" dirty="0" smtClean="0"/>
              <a:t>Phillips et al., </a:t>
            </a:r>
            <a:r>
              <a:rPr lang="en-GB" i="1" dirty="0" smtClean="0"/>
              <a:t>(2014)</a:t>
            </a:r>
            <a:endParaRPr lang="en-GB" i="1" dirty="0"/>
          </a:p>
        </p:txBody>
      </p:sp>
      <p:sp>
        <p:nvSpPr>
          <p:cNvPr id="4" name="Date Placeholder 3"/>
          <p:cNvSpPr>
            <a:spLocks noGrp="1"/>
          </p:cNvSpPr>
          <p:nvPr>
            <p:ph type="dt" sz="half" idx="4294967295"/>
          </p:nvPr>
        </p:nvSpPr>
        <p:spPr/>
        <p:txBody>
          <a:bodyPr/>
          <a:lstStyle/>
          <a:p>
            <a:pPr algn="ctr"/>
            <a:r>
              <a:rPr lang="en-GB" sz="1600" b="1" smtClean="0"/>
              <a:t>20 Oct 2014	GSA 2014 Vancouver		The Great Ideas in Geology		Slide </a:t>
            </a:r>
            <a:fld id="{97B093FA-412D-4BF1-9A5F-4B26F9F55641}" type="slidenum">
              <a:rPr lang="en-GB" sz="1600" b="1" smtClean="0"/>
              <a:pPr algn="ctr"/>
              <a:t>13</a:t>
            </a:fld>
            <a:endParaRPr lang="en-GB" sz="1600" b="1" dirty="0"/>
          </a:p>
        </p:txBody>
      </p:sp>
      <p:grpSp>
        <p:nvGrpSpPr>
          <p:cNvPr id="8" name="Group 7"/>
          <p:cNvGrpSpPr/>
          <p:nvPr/>
        </p:nvGrpSpPr>
        <p:grpSpPr>
          <a:xfrm>
            <a:off x="1158115" y="3017757"/>
            <a:ext cx="6827771" cy="3155233"/>
            <a:chOff x="398156" y="1737683"/>
            <a:chExt cx="9036663" cy="417600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156" y="1737683"/>
              <a:ext cx="4546469" cy="4176000"/>
            </a:xfrm>
            <a:prstGeom prst="rect">
              <a:avLst/>
            </a:prstGeom>
            <a:ln>
              <a:noFill/>
            </a:ln>
            <a:effectLst>
              <a:softEdge rad="112500"/>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88351" y="1737684"/>
              <a:ext cx="4546468" cy="4175999"/>
            </a:xfrm>
            <a:prstGeom prst="rect">
              <a:avLst/>
            </a:prstGeom>
            <a:ln>
              <a:noFill/>
            </a:ln>
            <a:effectLst>
              <a:softEdge rad="112500"/>
            </a:effectLst>
          </p:spPr>
        </p:pic>
      </p:grpSp>
      <p:sp>
        <p:nvSpPr>
          <p:cNvPr id="3" name="TextBox 2"/>
          <p:cNvSpPr txBox="1"/>
          <p:nvPr/>
        </p:nvSpPr>
        <p:spPr>
          <a:xfrm>
            <a:off x="1" y="6094160"/>
            <a:ext cx="9143999" cy="461665"/>
          </a:xfrm>
          <a:prstGeom prst="rect">
            <a:avLst/>
          </a:prstGeom>
          <a:noFill/>
        </p:spPr>
        <p:txBody>
          <a:bodyPr wrap="square" rtlCol="0">
            <a:spAutoFit/>
          </a:bodyPr>
          <a:lstStyle/>
          <a:p>
            <a:pPr algn="ctr"/>
            <a:r>
              <a:rPr lang="en-GB" sz="2400" dirty="0" smtClean="0"/>
              <a:t>See my poster on </a:t>
            </a:r>
            <a:r>
              <a:rPr lang="en-GB" sz="2400" b="1" dirty="0" smtClean="0"/>
              <a:t>Tuesday</a:t>
            </a:r>
            <a:r>
              <a:rPr lang="en-GB" sz="2400" dirty="0" smtClean="0"/>
              <a:t> in </a:t>
            </a:r>
            <a:r>
              <a:rPr lang="en-GB" sz="2400" b="1" dirty="0" smtClean="0"/>
              <a:t>Session 222-T17 Booth 270!</a:t>
            </a:r>
            <a:endParaRPr lang="en-GB" sz="2400" dirty="0"/>
          </a:p>
        </p:txBody>
      </p:sp>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t="15512" b="7705"/>
          <a:stretch/>
        </p:blipFill>
        <p:spPr>
          <a:xfrm>
            <a:off x="151376" y="974691"/>
            <a:ext cx="8784976" cy="2156583"/>
          </a:xfrm>
          <a:prstGeom prst="rect">
            <a:avLst/>
          </a:prstGeom>
          <a:effectLst>
            <a:softEdge rad="317500"/>
          </a:effectLst>
        </p:spPr>
      </p:pic>
    </p:spTree>
    <p:extLst>
      <p:ext uri="{BB962C8B-B14F-4D97-AF65-F5344CB8AC3E}">
        <p14:creationId xmlns:p14="http://schemas.microsoft.com/office/powerpoint/2010/main" val="35100589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Thank you for listening!</a:t>
            </a:r>
            <a:endParaRPr lang="en-GB" b="1" dirty="0"/>
          </a:p>
        </p:txBody>
      </p:sp>
      <p:sp>
        <p:nvSpPr>
          <p:cNvPr id="3" name="Content Placeholder 2"/>
          <p:cNvSpPr>
            <a:spLocks noGrp="1"/>
          </p:cNvSpPr>
          <p:nvPr>
            <p:ph idx="1"/>
          </p:nvPr>
        </p:nvSpPr>
        <p:spPr>
          <a:xfrm>
            <a:off x="652740" y="1511232"/>
            <a:ext cx="7838520" cy="4718432"/>
          </a:xfrm>
        </p:spPr>
        <p:txBody>
          <a:bodyPr>
            <a:noAutofit/>
          </a:bodyPr>
          <a:lstStyle/>
          <a:p>
            <a:pPr algn="ctr"/>
            <a:r>
              <a:rPr lang="en-GB" sz="3600" b="1" dirty="0" smtClean="0"/>
              <a:t>“There are granites and granites.”</a:t>
            </a:r>
          </a:p>
          <a:p>
            <a:pPr algn="ctr"/>
            <a:r>
              <a:rPr lang="en-GB" sz="3600" b="1" dirty="0"/>
              <a:t>“In these hurried days, geologists will take no harm from a quiet contemplation of the history of even this small part of their science.” </a:t>
            </a:r>
          </a:p>
          <a:p>
            <a:pPr marL="45720" indent="0" algn="ctr">
              <a:buNone/>
            </a:pPr>
            <a:r>
              <a:rPr lang="en-GB" sz="3600" b="1" i="1" dirty="0" smtClean="0"/>
              <a:t>(</a:t>
            </a:r>
            <a:r>
              <a:rPr lang="en-GB" sz="3600" b="1" i="1" dirty="0"/>
              <a:t>Read, The Granite Controversy, 1957</a:t>
            </a:r>
            <a:r>
              <a:rPr lang="en-GB" sz="3600" b="1" i="1" dirty="0" smtClean="0"/>
              <a:t>)</a:t>
            </a:r>
            <a:endParaRPr lang="en-GB" sz="3600" b="1" i="1" dirty="0"/>
          </a:p>
        </p:txBody>
      </p:sp>
      <p:sp>
        <p:nvSpPr>
          <p:cNvPr id="4" name="Date Placeholder 3"/>
          <p:cNvSpPr>
            <a:spLocks noGrp="1"/>
          </p:cNvSpPr>
          <p:nvPr>
            <p:ph type="dt" sz="half" idx="4294967295"/>
          </p:nvPr>
        </p:nvSpPr>
        <p:spPr/>
        <p:txBody>
          <a:bodyPr/>
          <a:lstStyle/>
          <a:p>
            <a:pPr algn="ctr"/>
            <a:r>
              <a:rPr lang="en-GB" sz="1600" b="1" smtClean="0"/>
              <a:t>20 Oct 2014	GSA 2014 Vancouver		The Great Ideas in Geology		Slide </a:t>
            </a:r>
            <a:fld id="{97B093FA-412D-4BF1-9A5F-4B26F9F55641}" type="slidenum">
              <a:rPr lang="en-GB" sz="1600" b="1" smtClean="0"/>
              <a:pPr algn="ctr"/>
              <a:t>14</a:t>
            </a:fld>
            <a:endParaRPr lang="en-GB" sz="1600" b="1" dirty="0"/>
          </a:p>
        </p:txBody>
      </p:sp>
    </p:spTree>
    <p:extLst>
      <p:ext uri="{BB962C8B-B14F-4D97-AF65-F5344CB8AC3E}">
        <p14:creationId xmlns:p14="http://schemas.microsoft.com/office/powerpoint/2010/main" val="12179116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45662"/>
            <a:ext cx="9144000" cy="6172883"/>
          </a:xfrm>
        </p:spPr>
        <p:txBody>
          <a:bodyPr>
            <a:noAutofit/>
          </a:bodyPr>
          <a:lstStyle/>
          <a:p>
            <a:pPr>
              <a:lnSpc>
                <a:spcPct val="120000"/>
              </a:lnSpc>
              <a:spcBef>
                <a:spcPts val="0"/>
              </a:spcBef>
              <a:spcAft>
                <a:spcPts val="0"/>
              </a:spcAft>
            </a:pPr>
            <a:r>
              <a:rPr lang="en-GB" sz="1600" dirty="0" smtClean="0"/>
              <a:t>“Granite is not a rock which was simple in its origin but might be produced in more ways than one” (Joseph Beet Jukes, 1863)</a:t>
            </a:r>
          </a:p>
          <a:p>
            <a:pPr>
              <a:lnSpc>
                <a:spcPct val="120000"/>
              </a:lnSpc>
              <a:spcBef>
                <a:spcPts val="0"/>
              </a:spcBef>
              <a:spcAft>
                <a:spcPts val="0"/>
              </a:spcAft>
            </a:pPr>
            <a:r>
              <a:rPr lang="en-GB" sz="1600" dirty="0"/>
              <a:t>“I don’t know whether I am here in the capacity of President of the Geological Society, or as a penitent before the pontiff’s bench.  But, I would remind Professor Bowen that the Pontiff is capable of great deal more misdeeds than the village drunk</a:t>
            </a:r>
            <a:r>
              <a:rPr lang="en-GB" sz="1600" dirty="0" smtClean="0"/>
              <a:t>.” (</a:t>
            </a:r>
            <a:r>
              <a:rPr lang="en-GB" sz="1600" dirty="0"/>
              <a:t>Read, 1947)</a:t>
            </a:r>
          </a:p>
          <a:p>
            <a:pPr>
              <a:lnSpc>
                <a:spcPct val="120000"/>
              </a:lnSpc>
              <a:spcBef>
                <a:spcPts val="0"/>
              </a:spcBef>
              <a:spcAft>
                <a:spcPts val="0"/>
              </a:spcAft>
            </a:pPr>
            <a:r>
              <a:rPr lang="en-GB" sz="1600" dirty="0"/>
              <a:t>In these hurried days, geologists will take no harm from a quiet contemplation of the history of even this small part of their science” </a:t>
            </a:r>
            <a:r>
              <a:rPr lang="en-GB" sz="1600" dirty="0" smtClean="0"/>
              <a:t>(Read, The </a:t>
            </a:r>
            <a:r>
              <a:rPr lang="en-GB" sz="1600" dirty="0"/>
              <a:t>Granite Controversy, 1957</a:t>
            </a:r>
            <a:r>
              <a:rPr lang="en-GB" sz="1600" dirty="0" smtClean="0"/>
              <a:t>).</a:t>
            </a:r>
          </a:p>
          <a:p>
            <a:pPr lvl="0">
              <a:lnSpc>
                <a:spcPct val="120000"/>
              </a:lnSpc>
              <a:spcBef>
                <a:spcPts val="0"/>
              </a:spcBef>
              <a:spcAft>
                <a:spcPts val="0"/>
              </a:spcAft>
            </a:pPr>
            <a:r>
              <a:rPr lang="en-GB" sz="1600" dirty="0"/>
              <a:t>“I have been particularly anxious about this subject of granite”. James Hutton, Theory of The Earth (1726-1797</a:t>
            </a:r>
            <a:r>
              <a:rPr lang="en-GB" sz="1600" dirty="0" smtClean="0"/>
              <a:t>)</a:t>
            </a:r>
          </a:p>
          <a:p>
            <a:pPr>
              <a:lnSpc>
                <a:spcPct val="120000"/>
              </a:lnSpc>
              <a:spcBef>
                <a:spcPts val="0"/>
              </a:spcBef>
              <a:spcAft>
                <a:spcPts val="0"/>
              </a:spcAft>
            </a:pPr>
            <a:r>
              <a:rPr lang="en-GB" sz="1600" dirty="0"/>
              <a:t>“The theory which I detail in this treatise is founded upon observations and facts partly well know, partly new, but which can be easily verified.” (1791</a:t>
            </a:r>
            <a:r>
              <a:rPr lang="en-GB" sz="1600" dirty="0" smtClean="0"/>
              <a:t>)</a:t>
            </a:r>
          </a:p>
          <a:p>
            <a:pPr>
              <a:lnSpc>
                <a:spcPct val="120000"/>
              </a:lnSpc>
              <a:spcBef>
                <a:spcPts val="0"/>
              </a:spcBef>
              <a:spcAft>
                <a:spcPts val="0"/>
              </a:spcAft>
            </a:pPr>
            <a:r>
              <a:rPr lang="en-GB" sz="1600" dirty="0"/>
              <a:t>“We can indeed for rough purposes, separate petrologists into the ‘pontiffs’ and the ‘soaks.’ Yet, among the pontiffs who bear the stigma of magma, there are none who do not believe that magmas contain volatile constituents of which the principal in water, that these may emanate from the magma and give rise to a liquor that pervaded the invaded rocks, transforming them at time into igneous-looking rocks. The difference between the ‘pontiff’ and the ‘soak’ is that the latter must have his liquor in lavish quantities on all occasions, but the former handles his liquor like a gentleman.  He can take it or leave it, according to the indications of the individual occasion.” (Bowen , 1947</a:t>
            </a:r>
            <a:r>
              <a:rPr lang="en-GB" sz="1600" dirty="0" smtClean="0"/>
              <a:t>)</a:t>
            </a:r>
            <a:endParaRPr lang="en-GB" sz="1600" dirty="0"/>
          </a:p>
        </p:txBody>
      </p:sp>
      <p:sp>
        <p:nvSpPr>
          <p:cNvPr id="4" name="Date Placeholder 3"/>
          <p:cNvSpPr>
            <a:spLocks noGrp="1"/>
          </p:cNvSpPr>
          <p:nvPr>
            <p:ph type="dt" sz="half" idx="4294967295"/>
          </p:nvPr>
        </p:nvSpPr>
        <p:spPr/>
        <p:txBody>
          <a:bodyPr/>
          <a:lstStyle/>
          <a:p>
            <a:pPr algn="ctr"/>
            <a:r>
              <a:rPr lang="en-GB" sz="1600" b="1" smtClean="0"/>
              <a:t>20 Oct 2014	GSA 2014 Vancouver		The Great Ideas in Geology		Slide </a:t>
            </a:r>
            <a:fld id="{97B093FA-412D-4BF1-9A5F-4B26F9F55641}" type="slidenum">
              <a:rPr lang="en-GB" sz="1600" b="1" smtClean="0"/>
              <a:pPr algn="ctr"/>
              <a:t>15</a:t>
            </a:fld>
            <a:endParaRPr lang="en-GB" sz="1600" b="1" dirty="0"/>
          </a:p>
        </p:txBody>
      </p:sp>
    </p:spTree>
    <p:extLst>
      <p:ext uri="{BB962C8B-B14F-4D97-AF65-F5344CB8AC3E}">
        <p14:creationId xmlns:p14="http://schemas.microsoft.com/office/powerpoint/2010/main" val="35166903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906996" y="0"/>
            <a:ext cx="7315200" cy="1154097"/>
          </a:xfrm>
        </p:spPr>
        <p:txBody>
          <a:bodyPr/>
          <a:lstStyle/>
          <a:p>
            <a:r>
              <a:rPr lang="en-GB" b="1" dirty="0" smtClean="0"/>
              <a:t>The </a:t>
            </a:r>
            <a:r>
              <a:rPr lang="en-GB" b="1" dirty="0" err="1" smtClean="0"/>
              <a:t>Portsoy</a:t>
            </a:r>
            <a:r>
              <a:rPr lang="en-GB" b="1" dirty="0" smtClean="0"/>
              <a:t> Granite </a:t>
            </a:r>
            <a:r>
              <a:rPr lang="en-GB" b="1" i="1" dirty="0" smtClean="0"/>
              <a:t>(1788)</a:t>
            </a:r>
            <a:endParaRPr lang="en-GB" b="1" i="1" dirty="0"/>
          </a:p>
        </p:txBody>
      </p:sp>
      <p:pic>
        <p:nvPicPr>
          <p:cNvPr id="5" name="Content Placeholder 4"/>
          <p:cNvPicPr>
            <a:picLocks noGrp="1" noChangeAspect="1"/>
          </p:cNvPicPr>
          <p:nvPr>
            <p:ph idx="1"/>
          </p:nvPr>
        </p:nvPicPr>
        <p:blipFill rotWithShape="1">
          <a:blip r:embed="rId3">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l="4273" t="57887" r="3847" b="2950"/>
          <a:stretch/>
        </p:blipFill>
        <p:spPr>
          <a:xfrm>
            <a:off x="94343" y="1343421"/>
            <a:ext cx="8955314" cy="4864863"/>
          </a:xfrm>
          <a:prstGeom prst="rect">
            <a:avLst/>
          </a:prstGeom>
          <a:ln>
            <a:noFill/>
          </a:ln>
          <a:effectLst>
            <a:softEdge rad="112500"/>
          </a:effectLst>
        </p:spPr>
      </p:pic>
      <p:sp>
        <p:nvSpPr>
          <p:cNvPr id="4" name="Date Placeholder 3"/>
          <p:cNvSpPr>
            <a:spLocks noGrp="1"/>
          </p:cNvSpPr>
          <p:nvPr>
            <p:ph type="dt" sz="half" idx="4294967295"/>
          </p:nvPr>
        </p:nvSpPr>
        <p:spPr>
          <a:xfrm>
            <a:off x="0" y="6525344"/>
            <a:ext cx="9144000" cy="332656"/>
          </a:xfrm>
        </p:spPr>
        <p:txBody>
          <a:bodyPr/>
          <a:lstStyle/>
          <a:p>
            <a:pPr algn="ctr"/>
            <a:r>
              <a:rPr lang="en-GB" sz="1600" b="1" smtClean="0"/>
              <a:t>20 Oct 2014	GSA 2014 Vancouver		The Great Ideas in Geology		Slide </a:t>
            </a:r>
            <a:fld id="{97B093FA-412D-4BF1-9A5F-4B26F9F55641}" type="slidenum">
              <a:rPr lang="en-GB" sz="1600" b="1" smtClean="0"/>
              <a:pPr algn="ctr"/>
              <a:t>16</a:t>
            </a:fld>
            <a:endParaRPr lang="en-GB" sz="1600" b="1" dirty="0"/>
          </a:p>
        </p:txBody>
      </p:sp>
    </p:spTree>
    <p:extLst>
      <p:ext uri="{BB962C8B-B14F-4D97-AF65-F5344CB8AC3E}">
        <p14:creationId xmlns:p14="http://schemas.microsoft.com/office/powerpoint/2010/main" val="1045822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3648"/>
            <a:ext cx="9144001" cy="1394187"/>
          </a:xfrm>
        </p:spPr>
        <p:txBody>
          <a:bodyPr>
            <a:noAutofit/>
          </a:bodyPr>
          <a:lstStyle/>
          <a:p>
            <a:pPr algn="ctr"/>
            <a:r>
              <a:rPr lang="en-GB" b="1" dirty="0" smtClean="0"/>
              <a:t>Abraham </a:t>
            </a:r>
            <a:r>
              <a:rPr lang="en-GB" b="1" dirty="0" err="1" smtClean="0"/>
              <a:t>Gottlob</a:t>
            </a:r>
            <a:r>
              <a:rPr lang="en-GB" b="1" dirty="0" smtClean="0"/>
              <a:t> Werner </a:t>
            </a:r>
            <a:br>
              <a:rPr lang="en-GB" b="1" dirty="0" smtClean="0"/>
            </a:br>
            <a:r>
              <a:rPr lang="en-GB" b="1" i="1" dirty="0" smtClean="0"/>
              <a:t>(1749-1817)</a:t>
            </a:r>
            <a:endParaRPr lang="en-GB" b="1" i="1" dirty="0"/>
          </a:p>
        </p:txBody>
      </p:sp>
      <p:sp>
        <p:nvSpPr>
          <p:cNvPr id="4" name="Date Placeholder 3"/>
          <p:cNvSpPr>
            <a:spLocks noGrp="1"/>
          </p:cNvSpPr>
          <p:nvPr>
            <p:ph type="dt" sz="half" idx="4294967295"/>
          </p:nvPr>
        </p:nvSpPr>
        <p:spPr/>
        <p:txBody>
          <a:bodyPr/>
          <a:lstStyle/>
          <a:p>
            <a:pPr algn="ctr"/>
            <a:r>
              <a:rPr lang="en-GB" sz="1600" b="1" smtClean="0"/>
              <a:t>20 Oct 2014	GSA 2014 Vancouver		The Great Ideas in Geology		Slide </a:t>
            </a:r>
            <a:fld id="{97B093FA-412D-4BF1-9A5F-4B26F9F55641}" type="slidenum">
              <a:rPr lang="en-GB" sz="1600" b="1" smtClean="0"/>
              <a:pPr algn="ctr"/>
              <a:t>2</a:t>
            </a:fld>
            <a:endParaRPr lang="en-GB" sz="1600" b="1" dirty="0"/>
          </a:p>
        </p:txBody>
      </p:sp>
      <p:pic>
        <p:nvPicPr>
          <p:cNvPr id="6" name="Picture 2"/>
          <p:cNvPicPr>
            <a:picLocks noGrp="1" noChangeAspect="1" noChangeArrowheads="1"/>
          </p:cNvPicPr>
          <p:nvPr>
            <p:ph idx="1"/>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13727" t="18079" r="11664" b="1"/>
          <a:stretch/>
        </p:blipFill>
        <p:spPr bwMode="auto">
          <a:xfrm>
            <a:off x="755576" y="1353594"/>
            <a:ext cx="4498812" cy="521134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5364088" y="1712499"/>
            <a:ext cx="3384376" cy="3693319"/>
          </a:xfrm>
          <a:prstGeom prst="rect">
            <a:avLst/>
          </a:prstGeom>
          <a:noFill/>
        </p:spPr>
        <p:txBody>
          <a:bodyPr wrap="square" rtlCol="0">
            <a:spAutoFit/>
          </a:bodyPr>
          <a:lstStyle/>
          <a:p>
            <a:pPr algn="ctr"/>
            <a:r>
              <a:rPr lang="en-GB" sz="2600" b="1" dirty="0" smtClean="0"/>
              <a:t>“This basalt, this wacke, this clay, and this sand, are all one and the same formation; that they are all the effect of a precipitation by the wet way…”</a:t>
            </a:r>
          </a:p>
          <a:p>
            <a:pPr algn="ctr"/>
            <a:r>
              <a:rPr lang="en-GB" sz="2600" b="1" i="1" dirty="0" smtClean="0"/>
              <a:t>(1791)</a:t>
            </a:r>
            <a:endParaRPr lang="en-GB" sz="2600" b="1" i="1" dirty="0"/>
          </a:p>
        </p:txBody>
      </p:sp>
    </p:spTree>
    <p:extLst>
      <p:ext uri="{BB962C8B-B14F-4D97-AF65-F5344CB8AC3E}">
        <p14:creationId xmlns:p14="http://schemas.microsoft.com/office/powerpoint/2010/main" val="42503567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54097"/>
          </a:xfrm>
        </p:spPr>
        <p:txBody>
          <a:bodyPr>
            <a:normAutofit/>
          </a:bodyPr>
          <a:lstStyle/>
          <a:p>
            <a:pPr algn="ctr"/>
            <a:r>
              <a:rPr lang="en-GB" b="1" dirty="0" err="1" smtClean="0"/>
              <a:t>Neptunists</a:t>
            </a:r>
            <a:r>
              <a:rPr lang="en-GB" b="1" dirty="0" smtClean="0"/>
              <a:t> </a:t>
            </a:r>
            <a:r>
              <a:rPr lang="en-GB" b="1" dirty="0" smtClean="0"/>
              <a:t>vs. </a:t>
            </a:r>
            <a:r>
              <a:rPr lang="en-GB" b="1" dirty="0" err="1" smtClean="0"/>
              <a:t>Plutonists</a:t>
            </a:r>
            <a:endParaRPr lang="en-GB" b="1" dirty="0"/>
          </a:p>
        </p:txBody>
      </p:sp>
      <p:sp>
        <p:nvSpPr>
          <p:cNvPr id="3" name="Content Placeholder 2"/>
          <p:cNvSpPr>
            <a:spLocks noGrp="1"/>
          </p:cNvSpPr>
          <p:nvPr>
            <p:ph idx="1"/>
          </p:nvPr>
        </p:nvSpPr>
        <p:spPr>
          <a:xfrm>
            <a:off x="906996" y="1556792"/>
            <a:ext cx="7315200" cy="1927387"/>
          </a:xfrm>
        </p:spPr>
        <p:txBody>
          <a:bodyPr>
            <a:normAutofit/>
          </a:bodyPr>
          <a:lstStyle/>
          <a:p>
            <a:pPr>
              <a:spcBef>
                <a:spcPts val="1800"/>
              </a:spcBef>
              <a:spcAft>
                <a:spcPts val="1800"/>
              </a:spcAft>
            </a:pPr>
            <a:r>
              <a:rPr lang="en-GB" sz="2800" b="1" dirty="0" smtClean="0"/>
              <a:t>“Once basaltic dykes and sills had been recognised as igneous, the acceptance of igneous granite soon followed, though never so completely.” </a:t>
            </a:r>
            <a:r>
              <a:rPr lang="en-GB" sz="2800" b="1" i="1" dirty="0" smtClean="0"/>
              <a:t>(Dean, 1992)</a:t>
            </a:r>
          </a:p>
        </p:txBody>
      </p:sp>
      <p:sp>
        <p:nvSpPr>
          <p:cNvPr id="4" name="Date Placeholder 3"/>
          <p:cNvSpPr>
            <a:spLocks noGrp="1"/>
          </p:cNvSpPr>
          <p:nvPr>
            <p:ph type="dt" sz="half" idx="4294967295"/>
          </p:nvPr>
        </p:nvSpPr>
        <p:spPr/>
        <p:txBody>
          <a:bodyPr/>
          <a:lstStyle/>
          <a:p>
            <a:pPr algn="ctr"/>
            <a:r>
              <a:rPr lang="en-GB" sz="1600" b="1" smtClean="0"/>
              <a:t>20 Oct 2014	GSA 2014 Vancouver		The Great Ideas in Geology		Slide </a:t>
            </a:r>
            <a:fld id="{97B093FA-412D-4BF1-9A5F-4B26F9F55641}" type="slidenum">
              <a:rPr lang="en-GB" sz="1600" b="1" smtClean="0"/>
              <a:pPr algn="ctr"/>
              <a:t>3</a:t>
            </a:fld>
            <a:endParaRPr lang="en-GB" sz="1600" b="1" dirty="0"/>
          </a:p>
        </p:txBody>
      </p:sp>
      <p:sp>
        <p:nvSpPr>
          <p:cNvPr id="5" name="TextBox 4"/>
          <p:cNvSpPr txBox="1"/>
          <p:nvPr/>
        </p:nvSpPr>
        <p:spPr>
          <a:xfrm>
            <a:off x="898634" y="3641834"/>
            <a:ext cx="7330966" cy="3499099"/>
          </a:xfrm>
          <a:prstGeom prst="rect">
            <a:avLst/>
          </a:prstGeom>
          <a:noFill/>
        </p:spPr>
        <p:txBody>
          <a:bodyPr wrap="square" numCol="2" rtlCol="0">
            <a:spAutoFit/>
          </a:bodyPr>
          <a:lstStyle/>
          <a:p>
            <a:pPr marL="228600" lvl="0" indent="-182880">
              <a:spcBef>
                <a:spcPts val="1800"/>
              </a:spcBef>
              <a:spcAft>
                <a:spcPts val="1800"/>
              </a:spcAft>
              <a:buClr>
                <a:srgbClr val="FF8600"/>
              </a:buClr>
              <a:buFont typeface="Wingdings" charset="2"/>
              <a:buChar char="§"/>
            </a:pPr>
            <a:r>
              <a:rPr lang="en-GB" sz="3200" b="1" dirty="0" err="1" smtClean="0">
                <a:solidFill>
                  <a:prstClr val="white"/>
                </a:solidFill>
              </a:rPr>
              <a:t>Neptunists</a:t>
            </a:r>
            <a:endParaRPr lang="en-GB" sz="3200" b="1" dirty="0" smtClean="0">
              <a:solidFill>
                <a:prstClr val="white"/>
              </a:solidFill>
            </a:endParaRPr>
          </a:p>
          <a:p>
            <a:pPr marL="228600" lvl="0" indent="-182880">
              <a:spcBef>
                <a:spcPts val="1800"/>
              </a:spcBef>
              <a:spcAft>
                <a:spcPts val="1800"/>
              </a:spcAft>
              <a:buClr>
                <a:srgbClr val="FF8600"/>
              </a:buClr>
              <a:buFont typeface="Wingdings" charset="2"/>
              <a:buChar char="§"/>
            </a:pPr>
            <a:r>
              <a:rPr lang="en-GB" sz="3200" b="1" dirty="0" smtClean="0">
                <a:solidFill>
                  <a:prstClr val="white"/>
                </a:solidFill>
              </a:rPr>
              <a:t>A.G. Werner </a:t>
            </a:r>
          </a:p>
          <a:p>
            <a:pPr marL="228600" lvl="0" indent="-182880">
              <a:spcBef>
                <a:spcPts val="1800"/>
              </a:spcBef>
              <a:spcAft>
                <a:spcPts val="1800"/>
              </a:spcAft>
              <a:buClr>
                <a:srgbClr val="FF8600"/>
              </a:buClr>
              <a:buFont typeface="Wingdings" charset="2"/>
              <a:buChar char="§"/>
            </a:pPr>
            <a:r>
              <a:rPr lang="en-GB" sz="3200" b="1" dirty="0" smtClean="0">
                <a:solidFill>
                  <a:prstClr val="white"/>
                </a:solidFill>
              </a:rPr>
              <a:t>“</a:t>
            </a:r>
            <a:r>
              <a:rPr lang="en-GB" sz="3200" b="1" dirty="0">
                <a:solidFill>
                  <a:prstClr val="white"/>
                </a:solidFill>
              </a:rPr>
              <a:t>Primitive” rock</a:t>
            </a:r>
          </a:p>
          <a:p>
            <a:pPr marL="228600" lvl="0" indent="-182880">
              <a:spcBef>
                <a:spcPts val="1800"/>
              </a:spcBef>
              <a:spcAft>
                <a:spcPts val="1800"/>
              </a:spcAft>
              <a:buClr>
                <a:srgbClr val="FF8600"/>
              </a:buClr>
              <a:buFont typeface="Wingdings" charset="2"/>
              <a:buChar char="§"/>
            </a:pPr>
            <a:endParaRPr lang="en-GB" sz="3200" b="1" dirty="0" smtClean="0">
              <a:solidFill>
                <a:prstClr val="white"/>
              </a:solidFill>
            </a:endParaRPr>
          </a:p>
          <a:p>
            <a:pPr marL="228600" lvl="0" indent="-182880">
              <a:spcBef>
                <a:spcPts val="1800"/>
              </a:spcBef>
              <a:spcAft>
                <a:spcPts val="1800"/>
              </a:spcAft>
              <a:buClr>
                <a:srgbClr val="FF8600"/>
              </a:buClr>
              <a:buFont typeface="Wingdings" charset="2"/>
              <a:buChar char="§"/>
            </a:pPr>
            <a:r>
              <a:rPr lang="en-GB" sz="3200" b="1" dirty="0" err="1" smtClean="0">
                <a:solidFill>
                  <a:prstClr val="white"/>
                </a:solidFill>
              </a:rPr>
              <a:t>Plutonists</a:t>
            </a:r>
            <a:endParaRPr lang="en-GB" sz="3200" b="1" dirty="0" smtClean="0">
              <a:solidFill>
                <a:prstClr val="white"/>
              </a:solidFill>
            </a:endParaRPr>
          </a:p>
          <a:p>
            <a:pPr marL="228600" lvl="0" indent="-182880">
              <a:spcBef>
                <a:spcPts val="1800"/>
              </a:spcBef>
              <a:spcAft>
                <a:spcPts val="1800"/>
              </a:spcAft>
              <a:buClr>
                <a:srgbClr val="FF8600"/>
              </a:buClr>
              <a:buFont typeface="Wingdings" charset="2"/>
              <a:buChar char="§"/>
            </a:pPr>
            <a:r>
              <a:rPr lang="en-GB" sz="3200" b="1" dirty="0" smtClean="0">
                <a:solidFill>
                  <a:prstClr val="white"/>
                </a:solidFill>
              </a:rPr>
              <a:t>J. Hutton</a:t>
            </a:r>
          </a:p>
          <a:p>
            <a:pPr marL="228600" lvl="0" indent="-182880">
              <a:spcBef>
                <a:spcPts val="1800"/>
              </a:spcBef>
              <a:spcAft>
                <a:spcPts val="1800"/>
              </a:spcAft>
              <a:buClr>
                <a:srgbClr val="FF8600"/>
              </a:buClr>
              <a:buFont typeface="Wingdings" charset="2"/>
              <a:buChar char="§"/>
            </a:pPr>
            <a:r>
              <a:rPr lang="en-GB" sz="3200" b="1" dirty="0" smtClean="0">
                <a:solidFill>
                  <a:prstClr val="white"/>
                </a:solidFill>
              </a:rPr>
              <a:t>Product </a:t>
            </a:r>
            <a:r>
              <a:rPr lang="en-GB" sz="3200" b="1" dirty="0">
                <a:solidFill>
                  <a:prstClr val="white"/>
                </a:solidFill>
              </a:rPr>
              <a:t>of </a:t>
            </a:r>
            <a:r>
              <a:rPr lang="en-GB" sz="3200" b="1" dirty="0" smtClean="0">
                <a:solidFill>
                  <a:prstClr val="white"/>
                </a:solidFill>
              </a:rPr>
              <a:t>fusion</a:t>
            </a:r>
          </a:p>
          <a:p>
            <a:endParaRPr lang="en-GB" sz="2000" dirty="0"/>
          </a:p>
        </p:txBody>
      </p:sp>
    </p:spTree>
    <p:extLst>
      <p:ext uri="{BB962C8B-B14F-4D97-AF65-F5344CB8AC3E}">
        <p14:creationId xmlns:p14="http://schemas.microsoft.com/office/powerpoint/2010/main" val="10154352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315200" cy="1154097"/>
          </a:xfrm>
        </p:spPr>
        <p:txBody>
          <a:bodyPr/>
          <a:lstStyle/>
          <a:p>
            <a:r>
              <a:rPr lang="en-GB" b="1" dirty="0" smtClean="0"/>
              <a:t>Granite on the Isle of Arran</a:t>
            </a:r>
            <a:endParaRPr lang="en-GB" b="1" dirty="0"/>
          </a:p>
        </p:txBody>
      </p:sp>
      <p:sp>
        <p:nvSpPr>
          <p:cNvPr id="4" name="Date Placeholder 3"/>
          <p:cNvSpPr>
            <a:spLocks noGrp="1"/>
          </p:cNvSpPr>
          <p:nvPr>
            <p:ph type="dt" sz="half" idx="4294967295"/>
          </p:nvPr>
        </p:nvSpPr>
        <p:spPr>
          <a:xfrm>
            <a:off x="0" y="6525344"/>
            <a:ext cx="9144000" cy="332656"/>
          </a:xfrm>
        </p:spPr>
        <p:txBody>
          <a:bodyPr/>
          <a:lstStyle/>
          <a:p>
            <a:pPr algn="ctr"/>
            <a:r>
              <a:rPr lang="en-GB" sz="1600" b="1" smtClean="0"/>
              <a:t>20 Oct 2014	GSA 2014 Vancouver		The Great Ideas in Geology		Slide </a:t>
            </a:r>
            <a:fld id="{97B093FA-412D-4BF1-9A5F-4B26F9F55641}" type="slidenum">
              <a:rPr lang="en-GB" sz="1600" b="1" smtClean="0"/>
              <a:pPr algn="ctr"/>
              <a:t>4</a:t>
            </a:fld>
            <a:endParaRPr lang="en-GB" sz="1600" b="1" dirty="0"/>
          </a:p>
        </p:txBody>
      </p:sp>
      <p:pic>
        <p:nvPicPr>
          <p:cNvPr id="5" name="Content Placeholder 4"/>
          <p:cNvPicPr>
            <a:picLocks noGrp="1" noChangeAspect="1"/>
          </p:cNvPicPr>
          <p:nvPr>
            <p:ph idx="1"/>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4678" t="-1" r="1408" b="5230"/>
          <a:stretch/>
        </p:blipFill>
        <p:spPr>
          <a:xfrm>
            <a:off x="87671" y="1520372"/>
            <a:ext cx="8968659" cy="3817256"/>
          </a:xfrm>
          <a:prstGeom prst="rect">
            <a:avLst/>
          </a:prstGeom>
          <a:ln>
            <a:noFill/>
          </a:ln>
          <a:effectLst>
            <a:softEdge rad="112500"/>
          </a:effectLst>
        </p:spPr>
      </p:pic>
      <p:sp>
        <p:nvSpPr>
          <p:cNvPr id="6" name="TextBox 5"/>
          <p:cNvSpPr txBox="1"/>
          <p:nvPr/>
        </p:nvSpPr>
        <p:spPr>
          <a:xfrm>
            <a:off x="1323579" y="5500914"/>
            <a:ext cx="6596678" cy="646331"/>
          </a:xfrm>
          <a:prstGeom prst="rect">
            <a:avLst/>
          </a:prstGeom>
          <a:noFill/>
        </p:spPr>
        <p:txBody>
          <a:bodyPr wrap="none" rtlCol="0">
            <a:spAutoFit/>
          </a:bodyPr>
          <a:lstStyle/>
          <a:p>
            <a:r>
              <a:rPr lang="en-GB" sz="3600" b="1" dirty="0" smtClean="0"/>
              <a:t>Hutton </a:t>
            </a:r>
            <a:r>
              <a:rPr lang="en-GB" sz="3600" b="1" i="1" dirty="0" smtClean="0"/>
              <a:t>(1787)</a:t>
            </a:r>
            <a:r>
              <a:rPr lang="en-GB" sz="3600" b="1" dirty="0" smtClean="0"/>
              <a:t> </a:t>
            </a:r>
            <a:r>
              <a:rPr lang="en-GB" sz="3600" b="1" dirty="0" smtClean="0"/>
              <a:t>vs. </a:t>
            </a:r>
            <a:r>
              <a:rPr lang="en-GB" sz="3600" b="1" dirty="0" smtClean="0"/>
              <a:t>Jameson </a:t>
            </a:r>
            <a:r>
              <a:rPr lang="en-GB" sz="3600" b="1" i="1" dirty="0" smtClean="0"/>
              <a:t>(1797)</a:t>
            </a:r>
            <a:endParaRPr lang="en-GB" sz="3600" b="1" i="1" dirty="0"/>
          </a:p>
        </p:txBody>
      </p:sp>
    </p:spTree>
    <p:extLst>
      <p:ext uri="{BB962C8B-B14F-4D97-AF65-F5344CB8AC3E}">
        <p14:creationId xmlns:p14="http://schemas.microsoft.com/office/powerpoint/2010/main" val="10458222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54097"/>
          </a:xfrm>
        </p:spPr>
        <p:txBody>
          <a:bodyPr/>
          <a:lstStyle/>
          <a:p>
            <a:r>
              <a:rPr lang="en-GB" dirty="0" err="1" smtClean="0"/>
              <a:t>Magmatists</a:t>
            </a:r>
            <a:r>
              <a:rPr lang="en-GB" dirty="0" smtClean="0"/>
              <a:t> </a:t>
            </a:r>
            <a:r>
              <a:rPr lang="en-GB" dirty="0" smtClean="0"/>
              <a:t>vs. </a:t>
            </a:r>
            <a:r>
              <a:rPr lang="en-GB" dirty="0" err="1" smtClean="0"/>
              <a:t>Granitisers</a:t>
            </a:r>
            <a:endParaRPr lang="en-GB" dirty="0"/>
          </a:p>
        </p:txBody>
      </p:sp>
      <p:sp>
        <p:nvSpPr>
          <p:cNvPr id="3" name="Date Placeholder 2"/>
          <p:cNvSpPr>
            <a:spLocks noGrp="1"/>
          </p:cNvSpPr>
          <p:nvPr>
            <p:ph type="dt" sz="half" idx="4294967295"/>
          </p:nvPr>
        </p:nvSpPr>
        <p:spPr/>
        <p:txBody>
          <a:bodyPr/>
          <a:lstStyle/>
          <a:p>
            <a:pPr algn="ctr"/>
            <a:r>
              <a:rPr lang="en-GB" sz="1600" b="1" smtClean="0"/>
              <a:t>20 Oct 2014	GSA 2014 Vancouver		The Great Ideas in Geology		Slide </a:t>
            </a:r>
            <a:fld id="{97B093FA-412D-4BF1-9A5F-4B26F9F55641}" type="slidenum">
              <a:rPr lang="en-GB" sz="1600" b="1" smtClean="0"/>
              <a:pPr algn="ctr"/>
              <a:t>5</a:t>
            </a:fld>
            <a:endParaRPr lang="en-GB" sz="1600" b="1" dirty="0"/>
          </a:p>
        </p:txBody>
      </p:sp>
      <p:sp>
        <p:nvSpPr>
          <p:cNvPr id="5" name="TextBox 4"/>
          <p:cNvSpPr txBox="1"/>
          <p:nvPr/>
        </p:nvSpPr>
        <p:spPr>
          <a:xfrm>
            <a:off x="906517" y="1858057"/>
            <a:ext cx="7330966" cy="3677930"/>
          </a:xfrm>
          <a:prstGeom prst="rect">
            <a:avLst/>
          </a:prstGeom>
          <a:noFill/>
        </p:spPr>
        <p:txBody>
          <a:bodyPr wrap="square" numCol="2" rtlCol="0">
            <a:spAutoFit/>
          </a:bodyPr>
          <a:lstStyle/>
          <a:p>
            <a:pPr marL="228600" lvl="0" indent="-182880">
              <a:spcBef>
                <a:spcPts val="1800"/>
              </a:spcBef>
              <a:spcAft>
                <a:spcPts val="1800"/>
              </a:spcAft>
              <a:buClr>
                <a:srgbClr val="FF8600"/>
              </a:buClr>
              <a:buFont typeface="Wingdings" charset="2"/>
              <a:buChar char="§"/>
            </a:pPr>
            <a:r>
              <a:rPr lang="en-GB" sz="3200" b="1" dirty="0" err="1" smtClean="0">
                <a:solidFill>
                  <a:prstClr val="white"/>
                </a:solidFill>
              </a:rPr>
              <a:t>Magmatists</a:t>
            </a:r>
            <a:endParaRPr lang="en-GB" sz="3200" b="1" dirty="0" smtClean="0">
              <a:solidFill>
                <a:prstClr val="white"/>
              </a:solidFill>
            </a:endParaRPr>
          </a:p>
          <a:p>
            <a:pPr marL="228600" lvl="0" indent="-182880">
              <a:spcBef>
                <a:spcPts val="1800"/>
              </a:spcBef>
              <a:spcAft>
                <a:spcPts val="1800"/>
              </a:spcAft>
              <a:buClr>
                <a:srgbClr val="FF8600"/>
              </a:buClr>
              <a:buFont typeface="Wingdings" charset="2"/>
              <a:buChar char="§"/>
            </a:pPr>
            <a:r>
              <a:rPr lang="en-GB" sz="3200" b="1" dirty="0" smtClean="0">
                <a:solidFill>
                  <a:prstClr val="white"/>
                </a:solidFill>
              </a:rPr>
              <a:t>N.L. Bowen</a:t>
            </a:r>
          </a:p>
          <a:p>
            <a:pPr marL="228600" lvl="0" indent="-182880">
              <a:spcBef>
                <a:spcPts val="1800"/>
              </a:spcBef>
              <a:spcAft>
                <a:spcPts val="1800"/>
              </a:spcAft>
              <a:buClr>
                <a:srgbClr val="FF8600"/>
              </a:buClr>
              <a:buFont typeface="Wingdings" charset="2"/>
              <a:buChar char="§"/>
            </a:pPr>
            <a:r>
              <a:rPr lang="en-GB" sz="3200" b="1" dirty="0" smtClean="0">
                <a:solidFill>
                  <a:prstClr val="white"/>
                </a:solidFill>
              </a:rPr>
              <a:t>Molten rocks</a:t>
            </a:r>
            <a:endParaRPr lang="en-GB" sz="3200" b="1" dirty="0">
              <a:solidFill>
                <a:prstClr val="white"/>
              </a:solidFill>
            </a:endParaRPr>
          </a:p>
          <a:p>
            <a:pPr marL="228600" lvl="0" indent="-182880">
              <a:spcBef>
                <a:spcPts val="1800"/>
              </a:spcBef>
              <a:spcAft>
                <a:spcPts val="1800"/>
              </a:spcAft>
              <a:buClr>
                <a:srgbClr val="FF8600"/>
              </a:buClr>
              <a:buFont typeface="Wingdings" charset="2"/>
              <a:buChar char="§"/>
            </a:pPr>
            <a:endParaRPr lang="en-GB" sz="3200" b="1" dirty="0" smtClean="0">
              <a:solidFill>
                <a:prstClr val="white"/>
              </a:solidFill>
            </a:endParaRPr>
          </a:p>
          <a:p>
            <a:pPr marL="228600" lvl="0" indent="-182880">
              <a:spcBef>
                <a:spcPts val="1800"/>
              </a:spcBef>
              <a:spcAft>
                <a:spcPts val="1800"/>
              </a:spcAft>
              <a:buClr>
                <a:srgbClr val="FF8600"/>
              </a:buClr>
              <a:buFont typeface="Wingdings" charset="2"/>
              <a:buChar char="§"/>
            </a:pPr>
            <a:r>
              <a:rPr lang="en-GB" sz="3200" b="1" dirty="0" err="1" smtClean="0">
                <a:solidFill>
                  <a:prstClr val="white"/>
                </a:solidFill>
              </a:rPr>
              <a:t>Granitisers</a:t>
            </a:r>
            <a:endParaRPr lang="en-GB" sz="3200" b="1" dirty="0" smtClean="0">
              <a:solidFill>
                <a:prstClr val="white"/>
              </a:solidFill>
            </a:endParaRPr>
          </a:p>
          <a:p>
            <a:pPr marL="228600" lvl="0" indent="-182880">
              <a:spcBef>
                <a:spcPts val="1800"/>
              </a:spcBef>
              <a:spcAft>
                <a:spcPts val="1800"/>
              </a:spcAft>
              <a:buClr>
                <a:srgbClr val="FF8600"/>
              </a:buClr>
              <a:buFont typeface="Wingdings" charset="2"/>
              <a:buChar char="§"/>
            </a:pPr>
            <a:r>
              <a:rPr lang="en-GB" sz="3200" b="1" dirty="0" smtClean="0">
                <a:solidFill>
                  <a:prstClr val="white"/>
                </a:solidFill>
              </a:rPr>
              <a:t>H.H. Read</a:t>
            </a:r>
          </a:p>
          <a:p>
            <a:pPr marL="228600" lvl="0" indent="-182880">
              <a:spcBef>
                <a:spcPts val="1800"/>
              </a:spcBef>
              <a:spcAft>
                <a:spcPts val="1800"/>
              </a:spcAft>
              <a:buClr>
                <a:srgbClr val="FF8600"/>
              </a:buClr>
              <a:buFont typeface="Wingdings" charset="2"/>
              <a:buChar char="§"/>
            </a:pPr>
            <a:r>
              <a:rPr lang="en-GB" sz="3200" b="1" dirty="0" smtClean="0">
                <a:solidFill>
                  <a:prstClr val="white"/>
                </a:solidFill>
              </a:rPr>
              <a:t>Transformation by fluids</a:t>
            </a:r>
            <a:endParaRPr lang="en-GB" sz="3200" b="1" dirty="0">
              <a:solidFill>
                <a:prstClr val="white"/>
              </a:solidFill>
            </a:endParaRPr>
          </a:p>
          <a:p>
            <a:endParaRPr lang="en-GB" sz="2000" dirty="0"/>
          </a:p>
        </p:txBody>
      </p:sp>
    </p:spTree>
    <p:extLst>
      <p:ext uri="{BB962C8B-B14F-4D97-AF65-F5344CB8AC3E}">
        <p14:creationId xmlns:p14="http://schemas.microsoft.com/office/powerpoint/2010/main" val="20347524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154097"/>
          </a:xfrm>
        </p:spPr>
        <p:txBody>
          <a:bodyPr>
            <a:normAutofit/>
          </a:bodyPr>
          <a:lstStyle/>
          <a:p>
            <a:r>
              <a:rPr lang="en-GB" b="1" dirty="0" smtClean="0"/>
              <a:t>The Granite Controversy </a:t>
            </a:r>
            <a:r>
              <a:rPr lang="en-GB" b="1" i="1" dirty="0" smtClean="0"/>
              <a:t>(1956)</a:t>
            </a:r>
            <a:endParaRPr lang="en-GB" b="1" i="1" dirty="0"/>
          </a:p>
        </p:txBody>
      </p:sp>
      <p:sp>
        <p:nvSpPr>
          <p:cNvPr id="4" name="Date Placeholder 3"/>
          <p:cNvSpPr>
            <a:spLocks noGrp="1"/>
          </p:cNvSpPr>
          <p:nvPr>
            <p:ph type="dt" sz="half" idx="4294967295"/>
          </p:nvPr>
        </p:nvSpPr>
        <p:spPr/>
        <p:txBody>
          <a:bodyPr/>
          <a:lstStyle/>
          <a:p>
            <a:pPr algn="ctr"/>
            <a:r>
              <a:rPr lang="en-GB" sz="1600" b="1" smtClean="0"/>
              <a:t>20 Oct 2014	GSA 2014 Vancouver		The Great Ideas in Geology		Slide </a:t>
            </a:r>
            <a:fld id="{97B093FA-412D-4BF1-9A5F-4B26F9F55641}" type="slidenum">
              <a:rPr lang="en-GB" sz="1600" b="1" smtClean="0"/>
              <a:pPr algn="ctr"/>
              <a:t>6</a:t>
            </a:fld>
            <a:endParaRPr lang="en-GB" sz="1600" b="1" dirty="0"/>
          </a:p>
        </p:txBody>
      </p:sp>
      <p:pic>
        <p:nvPicPr>
          <p:cNvPr id="5" name="Content Placeholder 4"/>
          <p:cNvPicPr>
            <a:picLocks noGrp="1" noChangeAspect="1"/>
          </p:cNvPicPr>
          <p:nvPr>
            <p:ph idx="4294967295"/>
          </p:nvPr>
        </p:nvPicPr>
        <p:blipFill rotWithShape="1">
          <a:blip r:embed="rId3" cstate="print">
            <a:extLst>
              <a:ext uri="{28A0092B-C50C-407E-A947-70E740481C1C}">
                <a14:useLocalDpi xmlns:a14="http://schemas.microsoft.com/office/drawing/2010/main" val="0"/>
              </a:ext>
            </a:extLst>
          </a:blip>
          <a:srcRect l="1435" t="1144" r="1675" b="22641"/>
          <a:stretch/>
        </p:blipFill>
        <p:spPr>
          <a:xfrm>
            <a:off x="1962773" y="1135119"/>
            <a:ext cx="5218454" cy="5478079"/>
          </a:xfrm>
          <a:prstGeom prst="rect">
            <a:avLst/>
          </a:prstGeom>
          <a:ln>
            <a:noFill/>
          </a:ln>
          <a:effectLst>
            <a:softEdge rad="112500"/>
          </a:effectLst>
        </p:spPr>
      </p:pic>
    </p:spTree>
    <p:extLst>
      <p:ext uri="{BB962C8B-B14F-4D97-AF65-F5344CB8AC3E}">
        <p14:creationId xmlns:p14="http://schemas.microsoft.com/office/powerpoint/2010/main" val="10458222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192" y="0"/>
            <a:ext cx="8577020" cy="1154097"/>
          </a:xfrm>
        </p:spPr>
        <p:txBody>
          <a:bodyPr>
            <a:normAutofit/>
          </a:bodyPr>
          <a:lstStyle/>
          <a:p>
            <a:r>
              <a:rPr lang="en-GB" b="1" dirty="0" smtClean="0"/>
              <a:t>Herbert Harold Read </a:t>
            </a:r>
            <a:r>
              <a:rPr lang="en-GB" b="1" i="1" dirty="0" smtClean="0"/>
              <a:t>(1889-1970)</a:t>
            </a:r>
            <a:endParaRPr lang="en-GB" b="1" i="1" dirty="0"/>
          </a:p>
        </p:txBody>
      </p:sp>
      <p:sp>
        <p:nvSpPr>
          <p:cNvPr id="4" name="Date Placeholder 3"/>
          <p:cNvSpPr>
            <a:spLocks noGrp="1"/>
          </p:cNvSpPr>
          <p:nvPr>
            <p:ph type="dt" sz="half" idx="4294967295"/>
          </p:nvPr>
        </p:nvSpPr>
        <p:spPr/>
        <p:txBody>
          <a:bodyPr/>
          <a:lstStyle/>
          <a:p>
            <a:pPr algn="ctr"/>
            <a:r>
              <a:rPr lang="en-GB" sz="1600" b="1" smtClean="0"/>
              <a:t>20 Oct 2014	GSA 2014 Vancouver		The Great Ideas in Geology		Slide </a:t>
            </a:r>
            <a:fld id="{97B093FA-412D-4BF1-9A5F-4B26F9F55641}" type="slidenum">
              <a:rPr lang="en-GB" sz="1600" b="1" smtClean="0"/>
              <a:pPr algn="ctr"/>
              <a:t>7</a:t>
            </a:fld>
            <a:endParaRPr lang="en-GB" sz="1600" b="1" dirty="0"/>
          </a:p>
        </p:txBody>
      </p:sp>
      <p:pic>
        <p:nvPicPr>
          <p:cNvPr id="1026" name="Picture 2"/>
          <p:cNvPicPr>
            <a:picLocks noGrp="1" noChangeAspect="1" noChangeArrowheads="1"/>
          </p:cNvPicPr>
          <p:nvPr>
            <p:ph idx="1"/>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b="9887"/>
          <a:stretch/>
        </p:blipFill>
        <p:spPr bwMode="auto">
          <a:xfrm>
            <a:off x="971600" y="1082285"/>
            <a:ext cx="3698440" cy="537105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220072" y="1874984"/>
            <a:ext cx="3168352" cy="3785652"/>
          </a:xfrm>
          <a:prstGeom prst="rect">
            <a:avLst/>
          </a:prstGeom>
          <a:noFill/>
        </p:spPr>
        <p:txBody>
          <a:bodyPr wrap="square" rtlCol="0">
            <a:spAutoFit/>
          </a:bodyPr>
          <a:lstStyle/>
          <a:p>
            <a:pPr algn="ctr"/>
            <a:r>
              <a:rPr lang="en-GB" sz="4000" b="1" dirty="0" smtClean="0"/>
              <a:t>“The </a:t>
            </a:r>
            <a:r>
              <a:rPr lang="en-GB" sz="4000" b="1" dirty="0"/>
              <a:t>best geologist is the one who has seen the </a:t>
            </a:r>
            <a:r>
              <a:rPr lang="en-GB" sz="4000" b="1"/>
              <a:t>most </a:t>
            </a:r>
            <a:r>
              <a:rPr lang="en-GB" sz="4000" b="1" smtClean="0"/>
              <a:t>rocks.” </a:t>
            </a:r>
            <a:r>
              <a:rPr lang="en-GB" sz="4000" b="1" i="1" dirty="0" smtClean="0"/>
              <a:t>(1940)</a:t>
            </a:r>
            <a:endParaRPr lang="en-GB" sz="4000" b="1" i="1" dirty="0"/>
          </a:p>
        </p:txBody>
      </p:sp>
    </p:spTree>
    <p:extLst>
      <p:ext uri="{BB962C8B-B14F-4D97-AF65-F5344CB8AC3E}">
        <p14:creationId xmlns:p14="http://schemas.microsoft.com/office/powerpoint/2010/main" val="37708474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0675" y="0"/>
            <a:ext cx="7922651" cy="1154097"/>
          </a:xfrm>
        </p:spPr>
        <p:txBody>
          <a:bodyPr>
            <a:noAutofit/>
          </a:bodyPr>
          <a:lstStyle/>
          <a:p>
            <a:r>
              <a:rPr lang="en-GB" b="1" dirty="0" smtClean="0"/>
              <a:t>Norman Levi Bowen </a:t>
            </a:r>
            <a:r>
              <a:rPr lang="en-GB" b="1" i="1" dirty="0" smtClean="0"/>
              <a:t>(1887-1956)</a:t>
            </a:r>
            <a:endParaRPr lang="en-GB" b="1" i="1" dirty="0"/>
          </a:p>
        </p:txBody>
      </p:sp>
      <p:sp>
        <p:nvSpPr>
          <p:cNvPr id="4" name="Date Placeholder 3"/>
          <p:cNvSpPr>
            <a:spLocks noGrp="1"/>
          </p:cNvSpPr>
          <p:nvPr>
            <p:ph type="dt" sz="half" idx="4294967295"/>
          </p:nvPr>
        </p:nvSpPr>
        <p:spPr/>
        <p:txBody>
          <a:bodyPr/>
          <a:lstStyle/>
          <a:p>
            <a:pPr algn="ctr"/>
            <a:r>
              <a:rPr lang="en-GB" sz="1600" b="1" smtClean="0"/>
              <a:t>20 Oct 2014	GSA 2014 Vancouver		The Great Ideas in Geology		Slide </a:t>
            </a:r>
            <a:fld id="{97B093FA-412D-4BF1-9A5F-4B26F9F55641}" type="slidenum">
              <a:rPr lang="en-GB" sz="1600" b="1" smtClean="0"/>
              <a:pPr algn="ctr"/>
              <a:t>8</a:t>
            </a:fld>
            <a:endParaRPr lang="en-GB" sz="1600" b="1" dirty="0"/>
          </a:p>
        </p:txBody>
      </p:sp>
      <p:pic>
        <p:nvPicPr>
          <p:cNvPr id="3074"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909" t="1329" r="2748" b="16097"/>
          <a:stretch/>
        </p:blipFill>
        <p:spPr bwMode="auto">
          <a:xfrm>
            <a:off x="928913" y="1157523"/>
            <a:ext cx="4296229" cy="536999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349362" y="1395695"/>
            <a:ext cx="3672408" cy="4832092"/>
          </a:xfrm>
          <a:prstGeom prst="rect">
            <a:avLst/>
          </a:prstGeom>
          <a:noFill/>
        </p:spPr>
        <p:txBody>
          <a:bodyPr wrap="square" rtlCol="0">
            <a:spAutoFit/>
          </a:bodyPr>
          <a:lstStyle/>
          <a:p>
            <a:pPr algn="ctr"/>
            <a:r>
              <a:rPr lang="en-GB" sz="2800" b="1" dirty="0" smtClean="0"/>
              <a:t>“The </a:t>
            </a:r>
            <a:r>
              <a:rPr lang="en-GB" sz="2800" b="1" dirty="0"/>
              <a:t>difference between the ‘pontiff’ and the ‘soak’ is that the latter must have his liquor in lavish quantities on all occasions, but the former handles his liquor like a gentleman</a:t>
            </a:r>
            <a:r>
              <a:rPr lang="en-GB" sz="2800" b="1" dirty="0" smtClean="0"/>
              <a:t>.” </a:t>
            </a:r>
          </a:p>
          <a:p>
            <a:pPr algn="ctr"/>
            <a:r>
              <a:rPr lang="en-GB" sz="2800" b="1" i="1" dirty="0" smtClean="0"/>
              <a:t>(1947)</a:t>
            </a:r>
          </a:p>
        </p:txBody>
      </p:sp>
    </p:spTree>
    <p:extLst>
      <p:ext uri="{BB962C8B-B14F-4D97-AF65-F5344CB8AC3E}">
        <p14:creationId xmlns:p14="http://schemas.microsoft.com/office/powerpoint/2010/main" val="31544546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329"/>
            <a:ext cx="9144000" cy="1154097"/>
          </a:xfrm>
        </p:spPr>
        <p:txBody>
          <a:bodyPr>
            <a:normAutofit/>
          </a:bodyPr>
          <a:lstStyle/>
          <a:p>
            <a:r>
              <a:rPr lang="en-GB" b="1" dirty="0"/>
              <a:t>Tuttle &amp; </a:t>
            </a:r>
            <a:r>
              <a:rPr lang="en-GB" b="1" dirty="0" smtClean="0"/>
              <a:t>Bowen </a:t>
            </a:r>
            <a:r>
              <a:rPr lang="en-GB" b="1" i="1" dirty="0" smtClean="0"/>
              <a:t>(1958)</a:t>
            </a:r>
            <a:endParaRPr lang="en-GB" b="1" i="1" dirty="0"/>
          </a:p>
        </p:txBody>
      </p:sp>
      <p:pic>
        <p:nvPicPr>
          <p:cNvPr id="5"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rcRect l="791" t="480" r="1333" b="1027"/>
          <a:stretch/>
        </p:blipFill>
        <p:spPr>
          <a:xfrm>
            <a:off x="953703" y="1098922"/>
            <a:ext cx="7236594" cy="5464096"/>
          </a:xfrm>
          <a:prstGeom prst="rect">
            <a:avLst/>
          </a:prstGeom>
          <a:ln>
            <a:noFill/>
          </a:ln>
          <a:effectLst>
            <a:softEdge rad="112500"/>
          </a:effectLst>
        </p:spPr>
      </p:pic>
      <p:sp>
        <p:nvSpPr>
          <p:cNvPr id="4" name="Date Placeholder 3"/>
          <p:cNvSpPr>
            <a:spLocks noGrp="1"/>
          </p:cNvSpPr>
          <p:nvPr>
            <p:ph type="dt" sz="half" idx="4294967295"/>
          </p:nvPr>
        </p:nvSpPr>
        <p:spPr/>
        <p:txBody>
          <a:bodyPr/>
          <a:lstStyle/>
          <a:p>
            <a:pPr algn="ctr"/>
            <a:r>
              <a:rPr lang="en-GB" sz="1600" b="1" smtClean="0"/>
              <a:t>20 Oct 2014	GSA 2014 Vancouver		The Great Ideas in Geology		Slide </a:t>
            </a:r>
            <a:fld id="{97B093FA-412D-4BF1-9A5F-4B26F9F55641}" type="slidenum">
              <a:rPr lang="en-GB" sz="1600" b="1" smtClean="0"/>
              <a:pPr algn="ctr"/>
              <a:t>9</a:t>
            </a:fld>
            <a:endParaRPr lang="en-GB" sz="1600" b="1" dirty="0"/>
          </a:p>
        </p:txBody>
      </p:sp>
    </p:spTree>
    <p:extLst>
      <p:ext uri="{BB962C8B-B14F-4D97-AF65-F5344CB8AC3E}">
        <p14:creationId xmlns:p14="http://schemas.microsoft.com/office/powerpoint/2010/main" val="233361499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Custom 1">
      <a:majorFont>
        <a:latin typeface="Candara"/>
        <a:ea typeface=""/>
        <a:cs typeface=""/>
      </a:majorFont>
      <a:minorFont>
        <a:latin typeface="Candara"/>
        <a:ea typeface=""/>
        <a:cs typeface=""/>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emplate>
  <TotalTime>5535</TotalTime>
  <Words>3921</Words>
  <Application>Microsoft Office PowerPoint</Application>
  <PresentationFormat>On-screen Show (4:3)</PresentationFormat>
  <Paragraphs>233</Paragraphs>
  <Slides>16</Slides>
  <Notes>16</Notes>
  <HiddenSlides>2</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Perspective</vt:lpstr>
      <vt:lpstr>The Origin of Granite: From Werner to Read, From Bowen to Chappell</vt:lpstr>
      <vt:lpstr>Abraham Gottlob Werner  (1749-1817)</vt:lpstr>
      <vt:lpstr>Neptunists vs. Plutonists</vt:lpstr>
      <vt:lpstr>Granite on the Isle of Arran</vt:lpstr>
      <vt:lpstr>Magmatists vs. Granitisers</vt:lpstr>
      <vt:lpstr>The Granite Controversy (1956)</vt:lpstr>
      <vt:lpstr>Herbert Harold Read (1889-1970)</vt:lpstr>
      <vt:lpstr>Norman Levi Bowen (1887-1956)</vt:lpstr>
      <vt:lpstr>Tuttle &amp; Bowen (1958)</vt:lpstr>
      <vt:lpstr>Bruce William Chappell (1936-2012)</vt:lpstr>
      <vt:lpstr>I- &amp; S-type Granites (1974)</vt:lpstr>
      <vt:lpstr>Problem solved?</vt:lpstr>
      <vt:lpstr>Phillips et al., (2014)</vt:lpstr>
      <vt:lpstr>Thank you for listening!</vt:lpstr>
      <vt:lpstr>PowerPoint Presentation</vt:lpstr>
      <vt:lpstr>The Portsoy Granite (1788)</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Stacy Phillips</dc:creator>
  <cp:lastModifiedBy>Stacy Phillips</cp:lastModifiedBy>
  <cp:revision>135</cp:revision>
  <cp:lastPrinted>2014-10-09T17:10:16Z</cp:lastPrinted>
  <dcterms:created xsi:type="dcterms:W3CDTF">2014-09-19T18:40:24Z</dcterms:created>
  <dcterms:modified xsi:type="dcterms:W3CDTF">2014-10-17T23:57:46Z</dcterms:modified>
</cp:coreProperties>
</file>