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4" r:id="rId2"/>
    <p:sldId id="443" r:id="rId3"/>
    <p:sldId id="460" r:id="rId4"/>
    <p:sldId id="420" r:id="rId5"/>
    <p:sldId id="339" r:id="rId6"/>
    <p:sldId id="446" r:id="rId7"/>
    <p:sldId id="423" r:id="rId8"/>
    <p:sldId id="403" r:id="rId9"/>
    <p:sldId id="404" r:id="rId10"/>
    <p:sldId id="447" r:id="rId11"/>
    <p:sldId id="452" r:id="rId12"/>
    <p:sldId id="455" r:id="rId13"/>
    <p:sldId id="456" r:id="rId14"/>
    <p:sldId id="465" r:id="rId15"/>
    <p:sldId id="458" r:id="rId16"/>
    <p:sldId id="461" r:id="rId17"/>
    <p:sldId id="418" r:id="rId18"/>
    <p:sldId id="417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3CC33"/>
    <a:srgbClr val="FFCC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9" autoAdjust="0"/>
    <p:restoredTop sz="94636" autoAdjust="0"/>
  </p:normalViewPr>
  <p:slideViewPr>
    <p:cSldViewPr>
      <p:cViewPr varScale="1">
        <p:scale>
          <a:sx n="106" d="100"/>
          <a:sy n="106" d="100"/>
        </p:scale>
        <p:origin x="118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502514961932676E-2"/>
          <c:y val="0.10335727883770418"/>
          <c:w val="0.86724565756823846"/>
          <c:h val="0.7559241706161138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 w="23445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Sheet1!$A$2:$A$47</c:f>
              <c:numCache>
                <c:formatCode>General</c:formatCode>
                <c:ptCount val="46"/>
                <c:pt idx="0">
                  <c:v>1860</c:v>
                </c:pt>
                <c:pt idx="1">
                  <c:v>1870</c:v>
                </c:pt>
                <c:pt idx="2">
                  <c:v>1880</c:v>
                </c:pt>
                <c:pt idx="3">
                  <c:v>1890</c:v>
                </c:pt>
                <c:pt idx="4">
                  <c:v>1900</c:v>
                </c:pt>
                <c:pt idx="5">
                  <c:v>1905</c:v>
                </c:pt>
                <c:pt idx="6">
                  <c:v>1910</c:v>
                </c:pt>
                <c:pt idx="7">
                  <c:v>1915</c:v>
                </c:pt>
                <c:pt idx="8">
                  <c:v>1920</c:v>
                </c:pt>
                <c:pt idx="9">
                  <c:v>1925</c:v>
                </c:pt>
                <c:pt idx="10">
                  <c:v>1930</c:v>
                </c:pt>
                <c:pt idx="11">
                  <c:v>1935</c:v>
                </c:pt>
                <c:pt idx="12">
                  <c:v>1940</c:v>
                </c:pt>
                <c:pt idx="13">
                  <c:v>1945</c:v>
                </c:pt>
                <c:pt idx="14">
                  <c:v>1950</c:v>
                </c:pt>
                <c:pt idx="15">
                  <c:v>1955</c:v>
                </c:pt>
                <c:pt idx="16">
                  <c:v>1960</c:v>
                </c:pt>
                <c:pt idx="17">
                  <c:v>1965</c:v>
                </c:pt>
                <c:pt idx="18">
                  <c:v>1970</c:v>
                </c:pt>
                <c:pt idx="19">
                  <c:v>1975</c:v>
                </c:pt>
                <c:pt idx="20">
                  <c:v>1980</c:v>
                </c:pt>
                <c:pt idx="21">
                  <c:v>1985</c:v>
                </c:pt>
                <c:pt idx="22">
                  <c:v>1986</c:v>
                </c:pt>
                <c:pt idx="23">
                  <c:v>1987</c:v>
                </c:pt>
                <c:pt idx="24">
                  <c:v>1988</c:v>
                </c:pt>
                <c:pt idx="25">
                  <c:v>1989</c:v>
                </c:pt>
                <c:pt idx="26">
                  <c:v>1990</c:v>
                </c:pt>
                <c:pt idx="27">
                  <c:v>1991</c:v>
                </c:pt>
                <c:pt idx="28">
                  <c:v>1992</c:v>
                </c:pt>
                <c:pt idx="29">
                  <c:v>1993</c:v>
                </c:pt>
                <c:pt idx="30">
                  <c:v>1994</c:v>
                </c:pt>
                <c:pt idx="31">
                  <c:v>1995</c:v>
                </c:pt>
                <c:pt idx="32">
                  <c:v>1996</c:v>
                </c:pt>
                <c:pt idx="33">
                  <c:v>1997</c:v>
                </c:pt>
                <c:pt idx="34">
                  <c:v>2000</c:v>
                </c:pt>
                <c:pt idx="35">
                  <c:v>2002</c:v>
                </c:pt>
                <c:pt idx="36">
                  <c:v>2003</c:v>
                </c:pt>
                <c:pt idx="37">
                  <c:v>2004</c:v>
                </c:pt>
                <c:pt idx="38">
                  <c:v>2005</c:v>
                </c:pt>
                <c:pt idx="39">
                  <c:v>2006</c:v>
                </c:pt>
                <c:pt idx="40">
                  <c:v>2007</c:v>
                </c:pt>
                <c:pt idx="41">
                  <c:v>2008</c:v>
                </c:pt>
                <c:pt idx="42">
                  <c:v>2009</c:v>
                </c:pt>
                <c:pt idx="43">
                  <c:v>2010</c:v>
                </c:pt>
                <c:pt idx="44">
                  <c:v>2011</c:v>
                </c:pt>
                <c:pt idx="45">
                  <c:v>2012</c:v>
                </c:pt>
              </c:numCache>
            </c:numRef>
          </c:xVal>
          <c:yVal>
            <c:numRef>
              <c:f>Sheet1!$B$2:$B$47</c:f>
              <c:numCache>
                <c:formatCode>General</c:formatCode>
                <c:ptCount val="46"/>
                <c:pt idx="4">
                  <c:v>10.4</c:v>
                </c:pt>
                <c:pt idx="5">
                  <c:v>14.360000000000001</c:v>
                </c:pt>
                <c:pt idx="6">
                  <c:v>17.68</c:v>
                </c:pt>
                <c:pt idx="7">
                  <c:v>20.69</c:v>
                </c:pt>
                <c:pt idx="8">
                  <c:v>21.54</c:v>
                </c:pt>
                <c:pt idx="9">
                  <c:v>23.66</c:v>
                </c:pt>
                <c:pt idx="10">
                  <c:v>21.51</c:v>
                </c:pt>
                <c:pt idx="11">
                  <c:v>17.38</c:v>
                </c:pt>
                <c:pt idx="12">
                  <c:v>20.36</c:v>
                </c:pt>
                <c:pt idx="13">
                  <c:v>26.77</c:v>
                </c:pt>
                <c:pt idx="14">
                  <c:v>22.779999999999998</c:v>
                </c:pt>
                <c:pt idx="15">
                  <c:v>21.85</c:v>
                </c:pt>
                <c:pt idx="16">
                  <c:v>22.64</c:v>
                </c:pt>
                <c:pt idx="17">
                  <c:v>26.779999999999998</c:v>
                </c:pt>
                <c:pt idx="18">
                  <c:v>31.56</c:v>
                </c:pt>
                <c:pt idx="19">
                  <c:v>28.41</c:v>
                </c:pt>
                <c:pt idx="20">
                  <c:v>25.9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ln w="23445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Sheet1!$A$2:$A$47</c:f>
              <c:numCache>
                <c:formatCode>General</c:formatCode>
                <c:ptCount val="46"/>
                <c:pt idx="0">
                  <c:v>1860</c:v>
                </c:pt>
                <c:pt idx="1">
                  <c:v>1870</c:v>
                </c:pt>
                <c:pt idx="2">
                  <c:v>1880</c:v>
                </c:pt>
                <c:pt idx="3">
                  <c:v>1890</c:v>
                </c:pt>
                <c:pt idx="4">
                  <c:v>1900</c:v>
                </c:pt>
                <c:pt idx="5">
                  <c:v>1905</c:v>
                </c:pt>
                <c:pt idx="6">
                  <c:v>1910</c:v>
                </c:pt>
                <c:pt idx="7">
                  <c:v>1915</c:v>
                </c:pt>
                <c:pt idx="8">
                  <c:v>1920</c:v>
                </c:pt>
                <c:pt idx="9">
                  <c:v>1925</c:v>
                </c:pt>
                <c:pt idx="10">
                  <c:v>1930</c:v>
                </c:pt>
                <c:pt idx="11">
                  <c:v>1935</c:v>
                </c:pt>
                <c:pt idx="12">
                  <c:v>1940</c:v>
                </c:pt>
                <c:pt idx="13">
                  <c:v>1945</c:v>
                </c:pt>
                <c:pt idx="14">
                  <c:v>1950</c:v>
                </c:pt>
                <c:pt idx="15">
                  <c:v>1955</c:v>
                </c:pt>
                <c:pt idx="16">
                  <c:v>1960</c:v>
                </c:pt>
                <c:pt idx="17">
                  <c:v>1965</c:v>
                </c:pt>
                <c:pt idx="18">
                  <c:v>1970</c:v>
                </c:pt>
                <c:pt idx="19">
                  <c:v>1975</c:v>
                </c:pt>
                <c:pt idx="20">
                  <c:v>1980</c:v>
                </c:pt>
                <c:pt idx="21">
                  <c:v>1985</c:v>
                </c:pt>
                <c:pt idx="22">
                  <c:v>1986</c:v>
                </c:pt>
                <c:pt idx="23">
                  <c:v>1987</c:v>
                </c:pt>
                <c:pt idx="24">
                  <c:v>1988</c:v>
                </c:pt>
                <c:pt idx="25">
                  <c:v>1989</c:v>
                </c:pt>
                <c:pt idx="26">
                  <c:v>1990</c:v>
                </c:pt>
                <c:pt idx="27">
                  <c:v>1991</c:v>
                </c:pt>
                <c:pt idx="28">
                  <c:v>1992</c:v>
                </c:pt>
                <c:pt idx="29">
                  <c:v>1993</c:v>
                </c:pt>
                <c:pt idx="30">
                  <c:v>1994</c:v>
                </c:pt>
                <c:pt idx="31">
                  <c:v>1995</c:v>
                </c:pt>
                <c:pt idx="32">
                  <c:v>1996</c:v>
                </c:pt>
                <c:pt idx="33">
                  <c:v>1997</c:v>
                </c:pt>
                <c:pt idx="34">
                  <c:v>2000</c:v>
                </c:pt>
                <c:pt idx="35">
                  <c:v>2002</c:v>
                </c:pt>
                <c:pt idx="36">
                  <c:v>2003</c:v>
                </c:pt>
                <c:pt idx="37">
                  <c:v>2004</c:v>
                </c:pt>
                <c:pt idx="38">
                  <c:v>2005</c:v>
                </c:pt>
                <c:pt idx="39">
                  <c:v>2006</c:v>
                </c:pt>
                <c:pt idx="40">
                  <c:v>2007</c:v>
                </c:pt>
                <c:pt idx="41">
                  <c:v>2008</c:v>
                </c:pt>
                <c:pt idx="42">
                  <c:v>2009</c:v>
                </c:pt>
                <c:pt idx="43">
                  <c:v>2010</c:v>
                </c:pt>
                <c:pt idx="44">
                  <c:v>2011</c:v>
                </c:pt>
                <c:pt idx="45">
                  <c:v>2012</c:v>
                </c:pt>
              </c:numCache>
            </c:numRef>
          </c:xVal>
          <c:yVal>
            <c:numRef>
              <c:f>Sheet1!$C$2:$C$47</c:f>
              <c:numCache>
                <c:formatCode>General</c:formatCode>
                <c:ptCount val="46"/>
                <c:pt idx="0">
                  <c:v>3.4</c:v>
                </c:pt>
                <c:pt idx="1">
                  <c:v>4.4000000000000004</c:v>
                </c:pt>
                <c:pt idx="2">
                  <c:v>5.4</c:v>
                </c:pt>
                <c:pt idx="3">
                  <c:v>6.4</c:v>
                </c:pt>
                <c:pt idx="4">
                  <c:v>10.4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0478144"/>
        <c:axId val="230478704"/>
      </c:scatterChart>
      <c:valAx>
        <c:axId val="230478144"/>
        <c:scaling>
          <c:orientation val="minMax"/>
          <c:max val="2020"/>
          <c:min val="186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5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08" b="1" i="0" u="none" strike="noStrike" baseline="0">
                <a:solidFill>
                  <a:schemeClr val="tx1"/>
                </a:solidFill>
                <a:latin typeface="Times"/>
                <a:ea typeface="Times"/>
                <a:cs typeface="Times"/>
              </a:defRPr>
            </a:pPr>
            <a:endParaRPr lang="en-US"/>
          </a:p>
        </c:txPr>
        <c:crossAx val="230478704"/>
        <c:crosses val="autoZero"/>
        <c:crossBetween val="midCat"/>
        <c:majorUnit val="20"/>
      </c:valAx>
      <c:valAx>
        <c:axId val="230478704"/>
        <c:scaling>
          <c:orientation val="minMax"/>
        </c:scaling>
        <c:delete val="0"/>
        <c:axPos val="l"/>
        <c:majorGridlines>
          <c:spPr>
            <a:ln w="7815">
              <a:solidFill>
                <a:srgbClr val="FFFFFF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195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77" b="1" i="0" u="none" strike="noStrike" baseline="0">
                <a:solidFill>
                  <a:schemeClr val="tx1"/>
                </a:solidFill>
                <a:latin typeface="Times"/>
                <a:ea typeface="Times"/>
                <a:cs typeface="Times"/>
              </a:defRPr>
            </a:pPr>
            <a:endParaRPr lang="en-US"/>
          </a:p>
        </c:txPr>
        <c:crossAx val="230478144"/>
        <c:crosses val="autoZero"/>
        <c:crossBetween val="midCat"/>
        <c:majorUnit val="10"/>
      </c:valAx>
      <c:spPr>
        <a:noFill/>
        <a:ln w="7815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8" b="1" i="0" u="none" strike="noStrike" baseline="0">
          <a:solidFill>
            <a:schemeClr val="tx1"/>
          </a:solidFill>
          <a:latin typeface="Times"/>
          <a:ea typeface="Times"/>
          <a:cs typeface="Times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181037272379621E-2"/>
          <c:y val="9.2358261046197598E-2"/>
          <c:w val="0.86724565756823846"/>
          <c:h val="0.7559241706161138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 w="23445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Sheet1!$A$2:$A$47</c:f>
              <c:numCache>
                <c:formatCode>General</c:formatCode>
                <c:ptCount val="46"/>
                <c:pt idx="0">
                  <c:v>1860</c:v>
                </c:pt>
                <c:pt idx="1">
                  <c:v>1870</c:v>
                </c:pt>
                <c:pt idx="2">
                  <c:v>1880</c:v>
                </c:pt>
                <c:pt idx="3">
                  <c:v>1890</c:v>
                </c:pt>
                <c:pt idx="4">
                  <c:v>1900</c:v>
                </c:pt>
                <c:pt idx="5">
                  <c:v>1905</c:v>
                </c:pt>
                <c:pt idx="6">
                  <c:v>1910</c:v>
                </c:pt>
                <c:pt idx="7">
                  <c:v>1915</c:v>
                </c:pt>
                <c:pt idx="8">
                  <c:v>1920</c:v>
                </c:pt>
                <c:pt idx="9">
                  <c:v>1925</c:v>
                </c:pt>
                <c:pt idx="10">
                  <c:v>1930</c:v>
                </c:pt>
                <c:pt idx="11">
                  <c:v>1935</c:v>
                </c:pt>
                <c:pt idx="12">
                  <c:v>1940</c:v>
                </c:pt>
                <c:pt idx="13">
                  <c:v>1945</c:v>
                </c:pt>
                <c:pt idx="14">
                  <c:v>1950</c:v>
                </c:pt>
                <c:pt idx="15">
                  <c:v>1955</c:v>
                </c:pt>
                <c:pt idx="16">
                  <c:v>1960</c:v>
                </c:pt>
                <c:pt idx="17">
                  <c:v>1965</c:v>
                </c:pt>
                <c:pt idx="18">
                  <c:v>1970</c:v>
                </c:pt>
                <c:pt idx="19">
                  <c:v>1975</c:v>
                </c:pt>
                <c:pt idx="20">
                  <c:v>1980</c:v>
                </c:pt>
                <c:pt idx="21">
                  <c:v>1985</c:v>
                </c:pt>
                <c:pt idx="22">
                  <c:v>1986</c:v>
                </c:pt>
                <c:pt idx="23">
                  <c:v>1987</c:v>
                </c:pt>
                <c:pt idx="24">
                  <c:v>1988</c:v>
                </c:pt>
                <c:pt idx="25">
                  <c:v>1989</c:v>
                </c:pt>
                <c:pt idx="26">
                  <c:v>1990</c:v>
                </c:pt>
                <c:pt idx="27">
                  <c:v>1991</c:v>
                </c:pt>
                <c:pt idx="28">
                  <c:v>1992</c:v>
                </c:pt>
                <c:pt idx="29">
                  <c:v>1993</c:v>
                </c:pt>
                <c:pt idx="30">
                  <c:v>1994</c:v>
                </c:pt>
                <c:pt idx="31">
                  <c:v>1995</c:v>
                </c:pt>
                <c:pt idx="32">
                  <c:v>1996</c:v>
                </c:pt>
                <c:pt idx="33">
                  <c:v>1997</c:v>
                </c:pt>
                <c:pt idx="34">
                  <c:v>2000</c:v>
                </c:pt>
                <c:pt idx="35">
                  <c:v>2002</c:v>
                </c:pt>
                <c:pt idx="36">
                  <c:v>2003</c:v>
                </c:pt>
                <c:pt idx="37">
                  <c:v>2004</c:v>
                </c:pt>
                <c:pt idx="38">
                  <c:v>2005</c:v>
                </c:pt>
                <c:pt idx="39">
                  <c:v>2006</c:v>
                </c:pt>
                <c:pt idx="40">
                  <c:v>2007</c:v>
                </c:pt>
                <c:pt idx="41">
                  <c:v>2008</c:v>
                </c:pt>
                <c:pt idx="42">
                  <c:v>2009</c:v>
                </c:pt>
                <c:pt idx="43">
                  <c:v>2010</c:v>
                </c:pt>
                <c:pt idx="44">
                  <c:v>2011</c:v>
                </c:pt>
                <c:pt idx="45">
                  <c:v>2012</c:v>
                </c:pt>
              </c:numCache>
            </c:numRef>
          </c:xVal>
          <c:yVal>
            <c:numRef>
              <c:f>Sheet1!$B$2:$B$47</c:f>
              <c:numCache>
                <c:formatCode>General</c:formatCode>
                <c:ptCount val="46"/>
                <c:pt idx="4">
                  <c:v>10.4</c:v>
                </c:pt>
                <c:pt idx="5">
                  <c:v>14.360000000000001</c:v>
                </c:pt>
                <c:pt idx="6">
                  <c:v>17.68</c:v>
                </c:pt>
                <c:pt idx="7">
                  <c:v>20.69</c:v>
                </c:pt>
                <c:pt idx="8">
                  <c:v>21.54</c:v>
                </c:pt>
                <c:pt idx="9">
                  <c:v>23.66</c:v>
                </c:pt>
                <c:pt idx="10">
                  <c:v>21.51</c:v>
                </c:pt>
                <c:pt idx="11">
                  <c:v>17.38</c:v>
                </c:pt>
                <c:pt idx="12">
                  <c:v>20.36</c:v>
                </c:pt>
                <c:pt idx="13">
                  <c:v>26.77</c:v>
                </c:pt>
                <c:pt idx="14">
                  <c:v>22.779999999999998</c:v>
                </c:pt>
                <c:pt idx="15">
                  <c:v>21.85</c:v>
                </c:pt>
                <c:pt idx="16">
                  <c:v>22.64</c:v>
                </c:pt>
                <c:pt idx="17">
                  <c:v>26.779999999999998</c:v>
                </c:pt>
                <c:pt idx="18">
                  <c:v>31.56</c:v>
                </c:pt>
                <c:pt idx="19">
                  <c:v>28.41</c:v>
                </c:pt>
                <c:pt idx="20">
                  <c:v>25.9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ln w="23445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Sheet1!$A$2:$A$47</c:f>
              <c:numCache>
                <c:formatCode>General</c:formatCode>
                <c:ptCount val="46"/>
                <c:pt idx="0">
                  <c:v>1860</c:v>
                </c:pt>
                <c:pt idx="1">
                  <c:v>1870</c:v>
                </c:pt>
                <c:pt idx="2">
                  <c:v>1880</c:v>
                </c:pt>
                <c:pt idx="3">
                  <c:v>1890</c:v>
                </c:pt>
                <c:pt idx="4">
                  <c:v>1900</c:v>
                </c:pt>
                <c:pt idx="5">
                  <c:v>1905</c:v>
                </c:pt>
                <c:pt idx="6">
                  <c:v>1910</c:v>
                </c:pt>
                <c:pt idx="7">
                  <c:v>1915</c:v>
                </c:pt>
                <c:pt idx="8">
                  <c:v>1920</c:v>
                </c:pt>
                <c:pt idx="9">
                  <c:v>1925</c:v>
                </c:pt>
                <c:pt idx="10">
                  <c:v>1930</c:v>
                </c:pt>
                <c:pt idx="11">
                  <c:v>1935</c:v>
                </c:pt>
                <c:pt idx="12">
                  <c:v>1940</c:v>
                </c:pt>
                <c:pt idx="13">
                  <c:v>1945</c:v>
                </c:pt>
                <c:pt idx="14">
                  <c:v>1950</c:v>
                </c:pt>
                <c:pt idx="15">
                  <c:v>1955</c:v>
                </c:pt>
                <c:pt idx="16">
                  <c:v>1960</c:v>
                </c:pt>
                <c:pt idx="17">
                  <c:v>1965</c:v>
                </c:pt>
                <c:pt idx="18">
                  <c:v>1970</c:v>
                </c:pt>
                <c:pt idx="19">
                  <c:v>1975</c:v>
                </c:pt>
                <c:pt idx="20">
                  <c:v>1980</c:v>
                </c:pt>
                <c:pt idx="21">
                  <c:v>1985</c:v>
                </c:pt>
                <c:pt idx="22">
                  <c:v>1986</c:v>
                </c:pt>
                <c:pt idx="23">
                  <c:v>1987</c:v>
                </c:pt>
                <c:pt idx="24">
                  <c:v>1988</c:v>
                </c:pt>
                <c:pt idx="25">
                  <c:v>1989</c:v>
                </c:pt>
                <c:pt idx="26">
                  <c:v>1990</c:v>
                </c:pt>
                <c:pt idx="27">
                  <c:v>1991</c:v>
                </c:pt>
                <c:pt idx="28">
                  <c:v>1992</c:v>
                </c:pt>
                <c:pt idx="29">
                  <c:v>1993</c:v>
                </c:pt>
                <c:pt idx="30">
                  <c:v>1994</c:v>
                </c:pt>
                <c:pt idx="31">
                  <c:v>1995</c:v>
                </c:pt>
                <c:pt idx="32">
                  <c:v>1996</c:v>
                </c:pt>
                <c:pt idx="33">
                  <c:v>1997</c:v>
                </c:pt>
                <c:pt idx="34">
                  <c:v>2000</c:v>
                </c:pt>
                <c:pt idx="35">
                  <c:v>2002</c:v>
                </c:pt>
                <c:pt idx="36">
                  <c:v>2003</c:v>
                </c:pt>
                <c:pt idx="37">
                  <c:v>2004</c:v>
                </c:pt>
                <c:pt idx="38">
                  <c:v>2005</c:v>
                </c:pt>
                <c:pt idx="39">
                  <c:v>2006</c:v>
                </c:pt>
                <c:pt idx="40">
                  <c:v>2007</c:v>
                </c:pt>
                <c:pt idx="41">
                  <c:v>2008</c:v>
                </c:pt>
                <c:pt idx="42">
                  <c:v>2009</c:v>
                </c:pt>
                <c:pt idx="43">
                  <c:v>2010</c:v>
                </c:pt>
                <c:pt idx="44">
                  <c:v>2011</c:v>
                </c:pt>
                <c:pt idx="45">
                  <c:v>2012</c:v>
                </c:pt>
              </c:numCache>
            </c:numRef>
          </c:xVal>
          <c:yVal>
            <c:numRef>
              <c:f>Sheet1!$C$2:$C$47</c:f>
              <c:numCache>
                <c:formatCode>General</c:formatCode>
                <c:ptCount val="46"/>
                <c:pt idx="0">
                  <c:v>3.4</c:v>
                </c:pt>
                <c:pt idx="1">
                  <c:v>4.4000000000000004</c:v>
                </c:pt>
                <c:pt idx="2">
                  <c:v>5.4</c:v>
                </c:pt>
                <c:pt idx="3">
                  <c:v>6.4</c:v>
                </c:pt>
                <c:pt idx="4">
                  <c:v>10.4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0480944"/>
        <c:axId val="230481504"/>
      </c:scatterChart>
      <c:valAx>
        <c:axId val="230480944"/>
        <c:scaling>
          <c:orientation val="minMax"/>
          <c:max val="2020"/>
          <c:min val="186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5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08" b="1" i="0" u="none" strike="noStrike" baseline="0">
                <a:solidFill>
                  <a:schemeClr val="tx1"/>
                </a:solidFill>
                <a:latin typeface="Times"/>
                <a:ea typeface="Times"/>
                <a:cs typeface="Times"/>
              </a:defRPr>
            </a:pPr>
            <a:endParaRPr lang="en-US"/>
          </a:p>
        </c:txPr>
        <c:crossAx val="230481504"/>
        <c:crosses val="autoZero"/>
        <c:crossBetween val="midCat"/>
        <c:majorUnit val="20"/>
      </c:valAx>
      <c:valAx>
        <c:axId val="230481504"/>
        <c:scaling>
          <c:orientation val="minMax"/>
        </c:scaling>
        <c:delete val="0"/>
        <c:axPos val="l"/>
        <c:majorGridlines>
          <c:spPr>
            <a:ln w="7815">
              <a:solidFill>
                <a:srgbClr val="FFFFFF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195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77" b="1" i="0" u="none" strike="noStrike" baseline="0">
                <a:solidFill>
                  <a:schemeClr val="tx1"/>
                </a:solidFill>
                <a:latin typeface="Times"/>
                <a:ea typeface="Times"/>
                <a:cs typeface="Times"/>
              </a:defRPr>
            </a:pPr>
            <a:endParaRPr lang="en-US"/>
          </a:p>
        </c:txPr>
        <c:crossAx val="230480944"/>
        <c:crosses val="autoZero"/>
        <c:crossBetween val="midCat"/>
        <c:majorUnit val="10"/>
      </c:valAx>
      <c:spPr>
        <a:noFill/>
        <a:ln w="7815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8" b="1" i="0" u="none" strike="noStrike" baseline="0">
          <a:solidFill>
            <a:schemeClr val="tx1"/>
          </a:solidFill>
          <a:latin typeface="Times"/>
          <a:ea typeface="Times"/>
          <a:cs typeface="Times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71650477817709"/>
          <c:y val="7.932943933984786E-2"/>
          <c:w val="0.86724565756823846"/>
          <c:h val="0.75592417061611383"/>
        </c:manualLayout>
      </c:layout>
      <c:scatterChart>
        <c:scatterStyle val="lineMarker"/>
        <c:varyColors val="0"/>
        <c:ser>
          <c:idx val="2"/>
          <c:order val="0"/>
          <c:tx>
            <c:strRef>
              <c:f>Sheet1!$D$1</c:f>
              <c:strCache>
                <c:ptCount val="1"/>
              </c:strCache>
            </c:strRef>
          </c:tx>
          <c:spPr>
            <a:ln w="2344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Sheet1!$A$2:$A$47</c:f>
              <c:numCache>
                <c:formatCode>General</c:formatCode>
                <c:ptCount val="46"/>
                <c:pt idx="0">
                  <c:v>1860</c:v>
                </c:pt>
                <c:pt idx="1">
                  <c:v>1870</c:v>
                </c:pt>
                <c:pt idx="2">
                  <c:v>1880</c:v>
                </c:pt>
                <c:pt idx="3">
                  <c:v>1890</c:v>
                </c:pt>
                <c:pt idx="4">
                  <c:v>1900</c:v>
                </c:pt>
                <c:pt idx="5">
                  <c:v>1905</c:v>
                </c:pt>
                <c:pt idx="6">
                  <c:v>1910</c:v>
                </c:pt>
                <c:pt idx="7">
                  <c:v>1915</c:v>
                </c:pt>
                <c:pt idx="8">
                  <c:v>1920</c:v>
                </c:pt>
                <c:pt idx="9">
                  <c:v>1925</c:v>
                </c:pt>
                <c:pt idx="10">
                  <c:v>1930</c:v>
                </c:pt>
                <c:pt idx="11">
                  <c:v>1935</c:v>
                </c:pt>
                <c:pt idx="12">
                  <c:v>1940</c:v>
                </c:pt>
                <c:pt idx="13">
                  <c:v>1945</c:v>
                </c:pt>
                <c:pt idx="14">
                  <c:v>1950</c:v>
                </c:pt>
                <c:pt idx="15">
                  <c:v>1955</c:v>
                </c:pt>
                <c:pt idx="16">
                  <c:v>1960</c:v>
                </c:pt>
                <c:pt idx="17">
                  <c:v>1965</c:v>
                </c:pt>
                <c:pt idx="18">
                  <c:v>1970</c:v>
                </c:pt>
                <c:pt idx="19">
                  <c:v>1975</c:v>
                </c:pt>
                <c:pt idx="20">
                  <c:v>1980</c:v>
                </c:pt>
                <c:pt idx="21">
                  <c:v>1985</c:v>
                </c:pt>
                <c:pt idx="22">
                  <c:v>1986</c:v>
                </c:pt>
                <c:pt idx="23">
                  <c:v>1987</c:v>
                </c:pt>
                <c:pt idx="24">
                  <c:v>1988</c:v>
                </c:pt>
                <c:pt idx="25">
                  <c:v>1989</c:v>
                </c:pt>
                <c:pt idx="26">
                  <c:v>1990</c:v>
                </c:pt>
                <c:pt idx="27">
                  <c:v>1991</c:v>
                </c:pt>
                <c:pt idx="28">
                  <c:v>1992</c:v>
                </c:pt>
                <c:pt idx="29">
                  <c:v>1993</c:v>
                </c:pt>
                <c:pt idx="30">
                  <c:v>1994</c:v>
                </c:pt>
                <c:pt idx="31">
                  <c:v>1995</c:v>
                </c:pt>
                <c:pt idx="32">
                  <c:v>1996</c:v>
                </c:pt>
                <c:pt idx="33">
                  <c:v>1997</c:v>
                </c:pt>
                <c:pt idx="34">
                  <c:v>2000</c:v>
                </c:pt>
                <c:pt idx="35">
                  <c:v>2002</c:v>
                </c:pt>
                <c:pt idx="36">
                  <c:v>2003</c:v>
                </c:pt>
                <c:pt idx="37">
                  <c:v>2004</c:v>
                </c:pt>
                <c:pt idx="38">
                  <c:v>2005</c:v>
                </c:pt>
                <c:pt idx="39">
                  <c:v>2006</c:v>
                </c:pt>
                <c:pt idx="40">
                  <c:v>2007</c:v>
                </c:pt>
                <c:pt idx="41">
                  <c:v>2008</c:v>
                </c:pt>
                <c:pt idx="42">
                  <c:v>2009</c:v>
                </c:pt>
                <c:pt idx="43">
                  <c:v>2010</c:v>
                </c:pt>
                <c:pt idx="44">
                  <c:v>2011</c:v>
                </c:pt>
                <c:pt idx="45">
                  <c:v>2012</c:v>
                </c:pt>
              </c:numCache>
            </c:numRef>
          </c:xVal>
          <c:yVal>
            <c:numRef>
              <c:f>Sheet1!$D$2:$D$47</c:f>
              <c:numCache>
                <c:formatCode>General</c:formatCode>
                <c:ptCount val="46"/>
                <c:pt idx="20">
                  <c:v>25.9</c:v>
                </c:pt>
                <c:pt idx="21">
                  <c:v>23.3</c:v>
                </c:pt>
                <c:pt idx="22">
                  <c:v>22.939999999999998</c:v>
                </c:pt>
                <c:pt idx="23">
                  <c:v>22.71</c:v>
                </c:pt>
                <c:pt idx="24">
                  <c:v>23.18</c:v>
                </c:pt>
                <c:pt idx="25">
                  <c:v>23.310000000000002</c:v>
                </c:pt>
                <c:pt idx="26">
                  <c:v>23.1</c:v>
                </c:pt>
                <c:pt idx="27">
                  <c:v>22.9</c:v>
                </c:pt>
                <c:pt idx="28">
                  <c:v>22.64</c:v>
                </c:pt>
                <c:pt idx="29">
                  <c:v>22.27</c:v>
                </c:pt>
                <c:pt idx="30">
                  <c:v>21.66</c:v>
                </c:pt>
                <c:pt idx="31">
                  <c:v>18.95</c:v>
                </c:pt>
                <c:pt idx="32">
                  <c:v>19.510000000000005</c:v>
                </c:pt>
                <c:pt idx="33">
                  <c:v>20.7</c:v>
                </c:pt>
                <c:pt idx="34">
                  <c:v>16.3</c:v>
                </c:pt>
                <c:pt idx="35">
                  <c:v>15.3</c:v>
                </c:pt>
                <c:pt idx="36">
                  <c:v>15.8</c:v>
                </c:pt>
                <c:pt idx="37">
                  <c:v>14.654151659999998</c:v>
                </c:pt>
                <c:pt idx="38">
                  <c:v>14.82636426</c:v>
                </c:pt>
                <c:pt idx="39">
                  <c:v>13.319907670000001</c:v>
                </c:pt>
                <c:pt idx="40">
                  <c:v>11.81345108</c:v>
                </c:pt>
                <c:pt idx="41">
                  <c:v>10.306994490000001</c:v>
                </c:pt>
                <c:pt idx="42">
                  <c:v>8.242257648999999</c:v>
                </c:pt>
                <c:pt idx="43">
                  <c:v>7.5574583239999988</c:v>
                </c:pt>
                <c:pt idx="44">
                  <c:v>6.8716798399999997</c:v>
                </c:pt>
                <c:pt idx="45">
                  <c:v>5.6195219719999994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0483744"/>
        <c:axId val="230484304"/>
      </c:scatterChart>
      <c:valAx>
        <c:axId val="230483744"/>
        <c:scaling>
          <c:orientation val="minMax"/>
          <c:max val="2020"/>
          <c:min val="1860"/>
        </c:scaling>
        <c:delete val="1"/>
        <c:axPos val="b"/>
        <c:numFmt formatCode="General" sourceLinked="1"/>
        <c:majorTickMark val="out"/>
        <c:minorTickMark val="none"/>
        <c:tickLblPos val="nextTo"/>
        <c:crossAx val="230484304"/>
        <c:crosses val="autoZero"/>
        <c:crossBetween val="midCat"/>
        <c:majorUnit val="20"/>
      </c:valAx>
      <c:valAx>
        <c:axId val="2304843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30483744"/>
        <c:crosses val="autoZero"/>
        <c:crossBetween val="midCat"/>
        <c:maj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8" b="1" i="0" u="none" strike="noStrike" baseline="0">
          <a:solidFill>
            <a:schemeClr val="tx1"/>
          </a:solidFill>
          <a:latin typeface="Times"/>
          <a:ea typeface="Times"/>
          <a:cs typeface="Times"/>
        </a:defRPr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0.08625</cdr:x>
      <cdr:y>0.86345</cdr:y>
    </cdr:from>
    <cdr:to>
      <cdr:x>0.95325</cdr:x>
      <cdr:y>0.87845</cdr:y>
    </cdr:to>
    <cdr:sp macro="" textlink="">
      <cdr:nvSpPr>
        <cdr:cNvPr id="1027" name="Rectangle 3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60952" y="1647775"/>
          <a:ext cx="3628355" cy="28625"/>
        </a:xfrm>
        <a:prstGeom xmlns:a="http://schemas.openxmlformats.org/drawingml/2006/main" prst="rect">
          <a:avLst/>
        </a:prstGeom>
        <a:solidFill xmlns:a="http://schemas.openxmlformats.org/drawingml/2006/main">
          <a:srgbClr val="006411"/>
        </a:solidFill>
        <a:ln xmlns:a="http://schemas.openxmlformats.org/drawingml/2006/main" w="12700">
          <a:solidFill>
            <a:srgbClr val="000000"/>
          </a:solidFill>
          <a:miter lim="800000"/>
          <a:headEnd/>
          <a:tailEnd/>
        </a:ln>
      </cdr:spPr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0.08625</cdr:x>
      <cdr:y>0.83</cdr:y>
    </cdr:from>
    <cdr:to>
      <cdr:x>0.95325</cdr:x>
      <cdr:y>0.845</cdr:y>
    </cdr:to>
    <cdr:sp macro="" textlink="">
      <cdr:nvSpPr>
        <cdr:cNvPr id="1027" name="Rectangle 3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2154" y="3336227"/>
          <a:ext cx="6656089" cy="60293"/>
        </a:xfrm>
        <a:prstGeom xmlns:a="http://schemas.openxmlformats.org/drawingml/2006/main" prst="rect">
          <a:avLst/>
        </a:prstGeom>
        <a:solidFill xmlns:a="http://schemas.openxmlformats.org/drawingml/2006/main">
          <a:srgbClr val="006411"/>
        </a:solidFill>
        <a:ln xmlns:a="http://schemas.openxmlformats.org/drawingml/2006/main" w="12700">
          <a:solidFill>
            <a:srgbClr val="000000"/>
          </a:solidFill>
          <a:miter lim="800000"/>
          <a:headEnd/>
          <a:tailEnd/>
        </a:ln>
      </cdr:spPr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D189434-05A1-4CE7-A34F-5B44FDDE5A5D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DA76FCA-E6FE-4D4E-9C3C-F2193CA50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548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DFE482-D52D-4E9D-8310-C0F5F911F6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45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Hg deposition increased 4X since pre-industrial levels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76FCA-E6FE-4D4E-9C3C-F2193CA5036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04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0780911-57DB-4EB5-8121-DE9A6EA0AF99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t>Preferentially binds to HPOA- more reduced suflur sites??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t>Organic carbon and Hg are in highest concentrations in upper soil profile, so majority of Hg is transported to the stream during </a:t>
            </a:r>
            <a:r>
              <a:rPr lang="en-US" altLang="en-US" b="1" smtClean="0">
                <a:solidFill>
                  <a:schemeClr val="bg1"/>
                </a:solidFill>
                <a:latin typeface="Arial" panose="020B0604020202020204" pitchFamily="34" charset="0"/>
              </a:rPr>
              <a:t>high-flow events</a:t>
            </a:r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t> that mobilize soil water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155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FA7F3F6-DAFE-461A-A867-480C945D7608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0.89 to 0.90 for Paine without Sept 2010 storm</a:t>
            </a:r>
          </a:p>
        </p:txBody>
      </p:sp>
    </p:spTree>
    <p:extLst>
      <p:ext uri="{BB962C8B-B14F-4D97-AF65-F5344CB8AC3E}">
        <p14:creationId xmlns:p14="http://schemas.microsoft.com/office/powerpoint/2010/main" val="3287135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2A55411-6824-49B4-A81B-37DC926FFABB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b="1" smtClean="0">
                <a:solidFill>
                  <a:schemeClr val="bg1"/>
                </a:solidFill>
                <a:latin typeface="Arial" panose="020B0604020202020204" pitchFamily="34" charset="0"/>
              </a:rPr>
              <a:t>-low pH, less DOC and HgD in solution</a:t>
            </a:r>
          </a:p>
        </p:txBody>
      </p:sp>
    </p:spTree>
    <p:extLst>
      <p:ext uri="{BB962C8B-B14F-4D97-AF65-F5344CB8AC3E}">
        <p14:creationId xmlns:p14="http://schemas.microsoft.com/office/powerpoint/2010/main" val="4073230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4ED895B-2546-4D22-8D2C-AAFB974F630F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Marvin-</a:t>
            </a:r>
            <a:r>
              <a:rPr lang="en-US" altLang="en-US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Dipasquale</a:t>
            </a:r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 et al. (2009) found that as the relative amount of bed sediment pore water DOC increased or as the </a:t>
            </a:r>
            <a:r>
              <a:rPr lang="en-US" altLang="en-US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bed sediment percent fines (i.e. clays) decreased</a:t>
            </a:r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, more </a:t>
            </a:r>
            <a:r>
              <a:rPr lang="en-US" altLang="en-US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HgT</a:t>
            </a:r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 partitions into the water reflecting “the competition between the solid-phase binding of Hg species and the capacity of DOC to pull Hg into solution.” </a:t>
            </a:r>
          </a:p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165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Ridge and Blue Ridge Physiographic Provinces</a:t>
            </a:r>
          </a:p>
          <a:p>
            <a:r>
              <a:rPr lang="en-US" dirty="0" smtClean="0"/>
              <a:t>800</a:t>
            </a:r>
            <a:r>
              <a:rPr lang="en-US" baseline="0" dirty="0" smtClean="0"/>
              <a:t> sq. 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76FCA-E6FE-4D4E-9C3C-F2193CA5036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38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Soils more weathered-</a:t>
            </a:r>
            <a:r>
              <a:rPr lang="en-US" baseline="0" dirty="0" smtClean="0"/>
              <a:t> accumulation of iron and aluminum oxide and hydroxide minerals</a:t>
            </a:r>
          </a:p>
          <a:p>
            <a:r>
              <a:rPr lang="en-US" baseline="0" dirty="0" smtClean="0"/>
              <a:t>Bedrock represents a gradient in base </a:t>
            </a:r>
            <a:r>
              <a:rPr lang="en-US" baseline="0" dirty="0" err="1" smtClean="0"/>
              <a:t>cation</a:t>
            </a:r>
            <a:r>
              <a:rPr lang="en-US" baseline="0" dirty="0" smtClean="0"/>
              <a:t> content and weathering potential resulting in a range of soil types vary with base content and soil texture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76FCA-E6FE-4D4E-9C3C-F2193CA5036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76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Sulfur dioxide</a:t>
            </a:r>
            <a:r>
              <a:rPr lang="en-US" baseline="0" dirty="0" smtClean="0"/>
              <a:t> oxidized in atmosphere to form sulfate- sulfuric acid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76FCA-E6FE-4D4E-9C3C-F2193CA5036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78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59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64429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Mafic- Mg, Ca, highly erodible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Siliciclastic</a:t>
            </a:r>
            <a:r>
              <a:rPr lang="en-US" dirty="0" smtClean="0">
                <a:solidFill>
                  <a:schemeClr val="bg1"/>
                </a:solidFill>
              </a:rPr>
              <a:t>- base poor, resistant to erosion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76FCA-E6FE-4D4E-9C3C-F2193CA5036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47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76FCA-E6FE-4D4E-9C3C-F2193CA5036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23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76FCA-E6FE-4D4E-9C3C-F2193CA5036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36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Accumulation of iron and aluminum oxide</a:t>
            </a:r>
            <a:r>
              <a:rPr lang="en-US" baseline="0" dirty="0" smtClean="0"/>
              <a:t> and hydroxide minerals in mature soils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76FCA-E6FE-4D4E-9C3C-F2193CA5036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70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9C380-D7CD-4621-A370-5EFFBA9F2933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4992B-0AA7-4F6F-B1BC-97C132E5E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1A458-2A4B-4F3C-91DA-98150A1DEC33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5AFCB-7D0C-4F46-8B4D-A8C2BB121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CD643-BA1A-4259-B54C-4284A7567C53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F7DCF-897B-46DA-B906-8A53DDB4F0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DD326-BF41-4C35-AFEB-3E147F3A6E06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BB436-09C8-4800-8871-53B18E0BA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5F33B-FFA2-4130-9129-1ACBD8F844DA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91069-2273-433D-B094-962598EFD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98E53-64F4-49AB-9CCE-405270E37B47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07F7B-7DBD-4078-AA35-5342746EE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94CB0-7E12-4845-AE7D-96FC29BFDCF3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14078-A672-43A4-845B-5819EEB2E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4A7BE-2220-4297-BC66-07A19FFD53C8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D984E-855D-4BD9-9753-0E469CF224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768DC-3FBA-4EC0-AE8E-E696A4883EFE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03D44-1197-4099-8157-9B3C98450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32CA8-436C-44D3-804D-C9205C270D29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2EE58-3B13-4041-9F23-F7B37F76A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2CB5F-D8B4-44BA-A957-63705466215A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21564-1808-4DD7-BEF3-E2AFDD0E5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100000">
              <a:schemeClr val="accent1">
                <a:lumMod val="50000"/>
              </a:schemeClr>
            </a:gs>
            <a:gs pos="100000">
              <a:srgbClr val="C4D6EB"/>
            </a:gs>
            <a:gs pos="100000">
              <a:srgbClr val="FFEBF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EC84D1-F15A-412A-BB2B-712E9FA78C1D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51F101-E7E3-4274-B20F-B0B7971E8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5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chart" Target="../charts/chart1.xml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9.jpeg"/><Relationship Id="rId7" Type="http://schemas.openxmlformats.org/officeDocument/2006/relationships/image" Target="../media/image3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96989"/>
            <a:ext cx="9254328" cy="6940746"/>
          </a:xfrm>
          <a:prstGeom prst="rect">
            <a:avLst/>
          </a:prstGeom>
        </p:spPr>
      </p:pic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0" y="407751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Geologic controls on the chemical stream water response to atmospheric pollution (acid and Hg deposition) in Shenandoah National Park</a:t>
            </a:r>
            <a:endParaRPr lang="en-US" sz="2800" dirty="0"/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3828495" y="3267571"/>
            <a:ext cx="148700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Ami </a:t>
            </a:r>
            <a:r>
              <a:rPr lang="en-US" dirty="0" err="1" smtClean="0">
                <a:solidFill>
                  <a:schemeClr val="bg1"/>
                </a:solidFill>
              </a:rPr>
              <a:t>Riscassi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Drew Robison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Todd Scanlon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Jim </a:t>
            </a:r>
            <a:r>
              <a:rPr lang="en-US" dirty="0" smtClean="0">
                <a:solidFill>
                  <a:schemeClr val="bg1"/>
                </a:solidFill>
              </a:rPr>
              <a:t>Galloway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Jack </a:t>
            </a:r>
            <a:r>
              <a:rPr lang="en-US" dirty="0" smtClean="0">
                <a:solidFill>
                  <a:schemeClr val="bg1"/>
                </a:solidFill>
              </a:rPr>
              <a:t>Cosby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Rick Webb</a:t>
            </a:r>
          </a:p>
        </p:txBody>
      </p:sp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2805042" y="5192324"/>
            <a:ext cx="34304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Department of </a:t>
            </a:r>
            <a:r>
              <a:rPr lang="en-US" sz="1600" dirty="0" smtClean="0">
                <a:solidFill>
                  <a:schemeClr val="bg1"/>
                </a:solidFill>
              </a:rPr>
              <a:t>Environmental </a:t>
            </a:r>
            <a:r>
              <a:rPr lang="en-US" sz="1600" dirty="0">
                <a:solidFill>
                  <a:schemeClr val="bg1"/>
                </a:solidFill>
              </a:rPr>
              <a:t>Sciences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University of Virginia</a:t>
            </a: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3657600" y="6135871"/>
            <a:ext cx="19935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GSA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October 19, 2014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457200" y="1764463"/>
            <a:ext cx="4038600" cy="2800961"/>
            <a:chOff x="384" y="672"/>
            <a:chExt cx="3408" cy="2284"/>
          </a:xfrm>
        </p:grpSpPr>
        <p:pic>
          <p:nvPicPr>
            <p:cNvPr id="4" name="Picture 66" descr="TIM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24" t="24542" r="-768" b="5595"/>
            <a:stretch>
              <a:fillRect/>
            </a:stretch>
          </p:blipFill>
          <p:spPr bwMode="auto">
            <a:xfrm>
              <a:off x="384" y="672"/>
              <a:ext cx="3408" cy="2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67"/>
            <p:cNvSpPr>
              <a:spLocks noChangeArrowheads="1"/>
            </p:cNvSpPr>
            <p:nvPr/>
          </p:nvSpPr>
          <p:spPr bwMode="auto">
            <a:xfrm>
              <a:off x="1632" y="672"/>
              <a:ext cx="1680" cy="2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534" y="1656330"/>
            <a:ext cx="3700721" cy="3150546"/>
          </a:xfrm>
          <a:prstGeom prst="rect">
            <a:avLst/>
          </a:prstGeom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2405580" y="154694"/>
            <a:ext cx="51479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ANC =</a:t>
            </a:r>
            <a:r>
              <a:rPr lang="en-US" sz="2000" dirty="0" smtClean="0">
                <a:solidFill>
                  <a:schemeClr val="bg1"/>
                </a:solidFill>
              </a:rPr>
              <a:t> sum base </a:t>
            </a:r>
            <a:r>
              <a:rPr lang="en-US" sz="2000" dirty="0" err="1" smtClean="0">
                <a:solidFill>
                  <a:schemeClr val="bg1"/>
                </a:solidFill>
              </a:rPr>
              <a:t>cations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– sum </a:t>
            </a:r>
            <a:r>
              <a:rPr lang="en-US" sz="2000" b="1" dirty="0" smtClean="0">
                <a:solidFill>
                  <a:srgbClr val="C00000"/>
                </a:solidFill>
              </a:rPr>
              <a:t>acid anions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228600" y="5270900"/>
            <a:ext cx="83053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Older, more weathered soils, found south of most recent glaciation, have a higher SO</a:t>
            </a:r>
            <a:r>
              <a:rPr lang="en-US" sz="2000" baseline="-25000" dirty="0" smtClean="0">
                <a:solidFill>
                  <a:schemeClr val="bg1"/>
                </a:solidFill>
              </a:rPr>
              <a:t>4</a:t>
            </a:r>
            <a:r>
              <a:rPr lang="en-US" sz="2000" baseline="30000" dirty="0" smtClean="0">
                <a:solidFill>
                  <a:schemeClr val="bg1"/>
                </a:solidFill>
              </a:rPr>
              <a:t>2- </a:t>
            </a:r>
            <a:r>
              <a:rPr lang="en-US" sz="2000" dirty="0" smtClean="0">
                <a:solidFill>
                  <a:schemeClr val="bg1"/>
                </a:solidFill>
              </a:rPr>
              <a:t>adsorption capacity.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(Rochelle et al., 1986)</a:t>
            </a: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527303" y="736470"/>
            <a:ext cx="8152952" cy="60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Sum </a:t>
            </a:r>
            <a:r>
              <a:rPr lang="en-US" sz="2000" dirty="0" smtClean="0">
                <a:solidFill>
                  <a:srgbClr val="C00000"/>
                </a:solidFill>
              </a:rPr>
              <a:t>acid anions </a:t>
            </a:r>
            <a:r>
              <a:rPr lang="en-US" sz="2000" dirty="0" smtClean="0">
                <a:solidFill>
                  <a:schemeClr val="bg1"/>
                </a:solidFill>
              </a:rPr>
              <a:t>= </a:t>
            </a:r>
            <a:r>
              <a:rPr lang="en-US" sz="2000" b="1" dirty="0" smtClean="0">
                <a:solidFill>
                  <a:schemeClr val="bg1"/>
                </a:solidFill>
              </a:rPr>
              <a:t>SO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4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2-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current atmospheric deposition  + </a:t>
            </a:r>
            <a:r>
              <a:rPr lang="en-US" sz="2000" b="1" dirty="0" smtClean="0">
                <a:solidFill>
                  <a:schemeClr val="bg1"/>
                </a:solidFill>
              </a:rPr>
              <a:t>SO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4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2-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historic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deposition, stored in soils</a:t>
            </a:r>
            <a:endParaRPr lang="en-US" sz="2000" baseline="-25000" dirty="0">
              <a:solidFill>
                <a:schemeClr val="bg1"/>
              </a:solidFill>
            </a:endParaRPr>
          </a:p>
          <a:p>
            <a:r>
              <a:rPr lang="en-US" sz="2000" b="1" baseline="-25000" dirty="0" smtClean="0">
                <a:solidFill>
                  <a:schemeClr val="bg1"/>
                </a:solidFill>
              </a:rPr>
              <a:t>   </a:t>
            </a:r>
            <a:endParaRPr lang="en-US" sz="2000" baseline="-25000" dirty="0" smtClean="0">
              <a:solidFill>
                <a:schemeClr val="bg1"/>
              </a:solidFill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457200" y="6362060"/>
            <a:ext cx="8458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Response to CAAA delayed relative to changes in atmospheric concentration.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1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297"/>
          <a:stretch>
            <a:fillRect/>
          </a:stretch>
        </p:blipFill>
        <p:spPr bwMode="auto">
          <a:xfrm>
            <a:off x="-29297" y="-26572"/>
            <a:ext cx="9246763" cy="693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326885" y="-111393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</a:rPr>
              <a:t>SHEN- upwind geology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2684" b="25744"/>
          <a:stretch/>
        </p:blipFill>
        <p:spPr>
          <a:xfrm>
            <a:off x="181626" y="515748"/>
            <a:ext cx="4597263" cy="2431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 l="18729" t="6030" r="6355" b="11558"/>
          <a:stretch>
            <a:fillRect/>
          </a:stretch>
        </p:blipFill>
        <p:spPr bwMode="auto">
          <a:xfrm flipH="1">
            <a:off x="3433687" y="639894"/>
            <a:ext cx="1290712" cy="94499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5507812" y="644341"/>
            <a:ext cx="3920578" cy="2621733"/>
            <a:chOff x="5204372" y="696189"/>
            <a:chExt cx="3920578" cy="2621733"/>
          </a:xfrm>
        </p:grpSpPr>
        <p:sp>
          <p:nvSpPr>
            <p:cNvPr id="14" name="TextBox 13"/>
            <p:cNvSpPr txBox="1"/>
            <p:nvPr/>
          </p:nvSpPr>
          <p:spPr>
            <a:xfrm>
              <a:off x="5204372" y="3040923"/>
              <a:ext cx="39205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Data source:  National Atmospheric Deposition Program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70684" y="696189"/>
              <a:ext cx="3434237" cy="242298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574124" y="473382"/>
            <a:ext cx="4789434" cy="3106324"/>
            <a:chOff x="4330827" y="1144399"/>
            <a:chExt cx="3147075" cy="1741363"/>
          </a:xfrm>
        </p:grpSpPr>
        <p:grpSp>
          <p:nvGrpSpPr>
            <p:cNvPr id="31" name="Group 30"/>
            <p:cNvGrpSpPr/>
            <p:nvPr/>
          </p:nvGrpSpPr>
          <p:grpSpPr>
            <a:xfrm>
              <a:off x="4330827" y="1209281"/>
              <a:ext cx="2354208" cy="1676481"/>
              <a:chOff x="4330827" y="1209281"/>
              <a:chExt cx="2354208" cy="1676481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7"/>
              <a:srcRect l="25600" t="39977" r="22319" b="53832"/>
              <a:stretch/>
            </p:blipFill>
            <p:spPr>
              <a:xfrm>
                <a:off x="4387372" y="2771198"/>
                <a:ext cx="2297663" cy="114564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7"/>
              <a:srcRect t="1" r="66456" b="61328"/>
              <a:stretch/>
            </p:blipFill>
            <p:spPr>
              <a:xfrm>
                <a:off x="4330827" y="1209281"/>
                <a:ext cx="2354208" cy="1468773"/>
              </a:xfrm>
              <a:prstGeom prst="rect">
                <a:avLst/>
              </a:prstGeom>
            </p:spPr>
          </p:pic>
        </p:grpSp>
        <p:sp>
          <p:nvSpPr>
            <p:cNvPr id="32" name="Rectangle 4"/>
            <p:cNvSpPr txBox="1">
              <a:spLocks noChangeArrowheads="1"/>
            </p:cNvSpPr>
            <p:nvPr/>
          </p:nvSpPr>
          <p:spPr bwMode="auto">
            <a:xfrm>
              <a:off x="5892167" y="1144399"/>
              <a:ext cx="1585735" cy="173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 eaLnBrk="1" hangingPunct="1"/>
              <a:r>
                <a:rPr lang="en-US" altLang="en-US" sz="1000" i="1" dirty="0" err="1" smtClean="0">
                  <a:latin typeface="+mn-lt"/>
                </a:rPr>
                <a:t>Corbitt</a:t>
              </a:r>
              <a:r>
                <a:rPr lang="en-US" altLang="en-US" sz="1000" i="1" dirty="0" smtClean="0">
                  <a:latin typeface="+mn-lt"/>
                </a:rPr>
                <a:t> et al., 2011</a:t>
              </a:r>
            </a:p>
          </p:txBody>
        </p:sp>
      </p:grpSp>
      <p:pic>
        <p:nvPicPr>
          <p:cNvPr id="52" name="Picture 2" descr="http://people.uwec.edu/piercech/Hg/Pictures/merccycl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58" y="3435686"/>
            <a:ext cx="4267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Oval 19"/>
          <p:cNvSpPr>
            <a:spLocks noChangeArrowheads="1"/>
          </p:cNvSpPr>
          <p:nvPr/>
        </p:nvSpPr>
        <p:spPr bwMode="auto">
          <a:xfrm>
            <a:off x="1523142" y="4693668"/>
            <a:ext cx="2286000" cy="562895"/>
          </a:xfrm>
          <a:prstGeom prst="ellipse">
            <a:avLst/>
          </a:prstGeom>
          <a:noFill/>
          <a:ln w="349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" name="Oval 8"/>
          <p:cNvSpPr>
            <a:spLocks noChangeArrowheads="1"/>
          </p:cNvSpPr>
          <p:nvPr/>
        </p:nvSpPr>
        <p:spPr bwMode="auto">
          <a:xfrm>
            <a:off x="2743200" y="5375765"/>
            <a:ext cx="457200" cy="425421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" name="Rectangle 54"/>
          <p:cNvSpPr/>
          <p:nvPr/>
        </p:nvSpPr>
        <p:spPr>
          <a:xfrm>
            <a:off x="5172045" y="4293081"/>
            <a:ext cx="38345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Greater than </a:t>
            </a:r>
            <a:r>
              <a:rPr lang="en-US" altLang="en-US" b="1" dirty="0" smtClean="0">
                <a:solidFill>
                  <a:schemeClr val="bg1"/>
                </a:solidFill>
              </a:rPr>
              <a:t>80% </a:t>
            </a:r>
            <a:r>
              <a:rPr lang="en-US" altLang="en-US" b="1" dirty="0">
                <a:solidFill>
                  <a:schemeClr val="bg1"/>
                </a:solidFill>
              </a:rPr>
              <a:t>of the Hg deposited to the land surface is likely retained annually </a:t>
            </a:r>
            <a:r>
              <a:rPr lang="en-US" altLang="en-US" dirty="0">
                <a:solidFill>
                  <a:schemeClr val="bg1"/>
                </a:solidFill>
              </a:rPr>
              <a:t>(</a:t>
            </a:r>
            <a:r>
              <a:rPr lang="en-US" altLang="en-US" dirty="0" err="1">
                <a:solidFill>
                  <a:schemeClr val="bg1"/>
                </a:solidFill>
              </a:rPr>
              <a:t>Krabbenhoft</a:t>
            </a:r>
            <a:r>
              <a:rPr lang="en-US" altLang="en-US" dirty="0">
                <a:solidFill>
                  <a:schemeClr val="bg1"/>
                </a:solidFill>
              </a:rPr>
              <a:t> et al., 1995; Allan and </a:t>
            </a:r>
            <a:r>
              <a:rPr lang="en-US" altLang="en-US" dirty="0" err="1">
                <a:solidFill>
                  <a:schemeClr val="bg1"/>
                </a:solidFill>
              </a:rPr>
              <a:t>Heyes</a:t>
            </a:r>
            <a:r>
              <a:rPr lang="en-US" altLang="en-US" dirty="0">
                <a:solidFill>
                  <a:schemeClr val="bg1"/>
                </a:solidFill>
              </a:rPr>
              <a:t>, 1998; </a:t>
            </a:r>
            <a:r>
              <a:rPr lang="en-US" altLang="en-US" dirty="0" err="1">
                <a:solidFill>
                  <a:schemeClr val="bg1"/>
                </a:solidFill>
              </a:rPr>
              <a:t>Scherbatskoy</a:t>
            </a:r>
            <a:r>
              <a:rPr lang="en-US" altLang="en-US" dirty="0">
                <a:solidFill>
                  <a:schemeClr val="bg1"/>
                </a:solidFill>
              </a:rPr>
              <a:t> et al., 1998; </a:t>
            </a:r>
            <a:r>
              <a:rPr lang="en-US" altLang="en-US" dirty="0" err="1">
                <a:solidFill>
                  <a:schemeClr val="bg1"/>
                </a:solidFill>
              </a:rPr>
              <a:t>Shanley</a:t>
            </a:r>
            <a:r>
              <a:rPr lang="en-US" altLang="en-US" dirty="0">
                <a:solidFill>
                  <a:schemeClr val="bg1"/>
                </a:solidFill>
              </a:rPr>
              <a:t> et al., </a:t>
            </a:r>
            <a:r>
              <a:rPr lang="en-US" altLang="en-US" dirty="0" smtClean="0">
                <a:solidFill>
                  <a:schemeClr val="bg1"/>
                </a:solidFill>
              </a:rPr>
              <a:t>2008; </a:t>
            </a:r>
            <a:r>
              <a:rPr lang="en-US" altLang="en-US" b="1" dirty="0" err="1" smtClean="0">
                <a:solidFill>
                  <a:schemeClr val="bg1"/>
                </a:solidFill>
              </a:rPr>
              <a:t>Riscassi</a:t>
            </a:r>
            <a:r>
              <a:rPr lang="en-US" altLang="en-US" b="1" dirty="0" smtClean="0">
                <a:solidFill>
                  <a:schemeClr val="bg1"/>
                </a:solidFill>
              </a:rPr>
              <a:t> et al., 2013</a:t>
            </a:r>
            <a:r>
              <a:rPr lang="en-US" altLang="en-US" dirty="0" smtClean="0">
                <a:solidFill>
                  <a:schemeClr val="bg1"/>
                </a:solidFill>
              </a:rPr>
              <a:t>)</a:t>
            </a:r>
            <a:endParaRPr lang="en-US" alt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97539" y="761732"/>
            <a:ext cx="1101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b="1" dirty="0" smtClean="0">
                <a:solidFill>
                  <a:schemeClr val="bg1"/>
                </a:solidFill>
              </a:rPr>
              <a:t>SO</a:t>
            </a:r>
            <a:r>
              <a:rPr lang="en-US" b="1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</a:t>
            </a:r>
            <a:r>
              <a:rPr lang="en-US" baseline="-25000" dirty="0" smtClean="0">
                <a:solidFill>
                  <a:schemeClr val="bg1"/>
                </a:solidFill>
              </a:rPr>
              <a:t>X</a:t>
            </a:r>
            <a:r>
              <a:rPr lang="en-US" dirty="0" smtClean="0">
                <a:solidFill>
                  <a:schemeClr val="bg1"/>
                </a:solidFill>
              </a:rPr>
              <a:t>….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Hg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0005"/>
          <p:cNvPicPr>
            <a:picLocks noChangeAspect="1" noChangeArrowheads="1"/>
          </p:cNvPicPr>
          <p:nvPr/>
        </p:nvPicPr>
        <p:blipFill>
          <a:blip r:embed="rId3">
            <a:lum bright="1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 b="2777"/>
          <a:stretch>
            <a:fillRect/>
          </a:stretch>
        </p:blipFill>
        <p:spPr bwMode="auto">
          <a:xfrm>
            <a:off x="3733800" y="685800"/>
            <a:ext cx="327660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81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5575" y="949271"/>
            <a:ext cx="3429000" cy="533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</a:rPr>
              <a:t>Associated within organic carbon (OC) in upper soil horizons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-7620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Hg in the terrestrial </a:t>
            </a:r>
            <a:r>
              <a:rPr lang="en-US" altLang="en-US" sz="32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environment- the basics</a:t>
            </a:r>
            <a:endParaRPr lang="en-US" altLang="en-US" sz="32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8219" name="Group 27"/>
          <p:cNvGrpSpPr>
            <a:grpSpLocks/>
          </p:cNvGrpSpPr>
          <p:nvPr/>
        </p:nvGrpSpPr>
        <p:grpSpPr bwMode="auto">
          <a:xfrm>
            <a:off x="7042727" y="610177"/>
            <a:ext cx="2133600" cy="2590800"/>
            <a:chOff x="4224" y="412"/>
            <a:chExt cx="1344" cy="1632"/>
          </a:xfrm>
        </p:grpSpPr>
        <p:pic>
          <p:nvPicPr>
            <p:cNvPr id="8205" name="Picture 21" descr="Soil_profi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412"/>
              <a:ext cx="1344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6" name="Oval 23"/>
            <p:cNvSpPr>
              <a:spLocks noChangeArrowheads="1"/>
            </p:cNvSpPr>
            <p:nvPr/>
          </p:nvSpPr>
          <p:spPr bwMode="auto">
            <a:xfrm>
              <a:off x="4704" y="744"/>
              <a:ext cx="384" cy="264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07" name="Text Box 24"/>
            <p:cNvSpPr txBox="1">
              <a:spLocks noChangeArrowheads="1"/>
            </p:cNvSpPr>
            <p:nvPr/>
          </p:nvSpPr>
          <p:spPr bwMode="auto">
            <a:xfrm>
              <a:off x="4656" y="768"/>
              <a:ext cx="5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dirty="0"/>
                <a:t>Hg </a:t>
              </a:r>
              <a:r>
                <a:rPr lang="en-US" altLang="en-US" sz="1400" baseline="30000" dirty="0"/>
                <a:t>2+</a:t>
              </a:r>
            </a:p>
          </p:txBody>
        </p:sp>
      </p:grp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96309" y="1863165"/>
            <a:ext cx="3733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+mn-lt"/>
              </a:rPr>
              <a:t>Hydrophobic Acid Fraction -HPOA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+mn-lt"/>
              </a:rPr>
              <a:t>(more aromatic, UV </a:t>
            </a:r>
            <a:r>
              <a:rPr lang="en-US" altLang="en-US" sz="1800" b="1" dirty="0">
                <a:solidFill>
                  <a:schemeClr val="bg1"/>
                </a:solidFill>
                <a:latin typeface="+mn-lt"/>
              </a:rPr>
              <a:t>absorbing</a:t>
            </a:r>
            <a:r>
              <a:rPr lang="en-US" altLang="en-US" sz="1800" dirty="0" smtClean="0">
                <a:solidFill>
                  <a:schemeClr val="bg1"/>
                </a:solidFill>
                <a:latin typeface="+mn-lt"/>
              </a:rPr>
              <a:t>)</a:t>
            </a:r>
            <a:endParaRPr lang="en-US" altLang="en-US" sz="18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3650997" y="647194"/>
            <a:ext cx="3429000" cy="2589213"/>
            <a:chOff x="2162" y="406"/>
            <a:chExt cx="2160" cy="1631"/>
          </a:xfrm>
        </p:grpSpPr>
        <p:pic>
          <p:nvPicPr>
            <p:cNvPr id="8215" name="Picture 2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2" y="406"/>
              <a:ext cx="2160" cy="16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13" name="Rectangle 6"/>
            <p:cNvSpPr>
              <a:spLocks noChangeArrowheads="1"/>
            </p:cNvSpPr>
            <p:nvPr/>
          </p:nvSpPr>
          <p:spPr bwMode="auto">
            <a:xfrm>
              <a:off x="2976" y="1584"/>
              <a:ext cx="1101" cy="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en-US" sz="1400" dirty="0" err="1"/>
                <a:t>Dittman</a:t>
              </a:r>
              <a:r>
                <a:rPr lang="en-US" altLang="en-US" sz="1400" dirty="0"/>
                <a:t> et al., 2009</a:t>
              </a:r>
            </a:p>
          </p:txBody>
        </p:sp>
      </p:grpSp>
      <p:sp>
        <p:nvSpPr>
          <p:cNvPr id="36" name="Rectangle 5"/>
          <p:cNvSpPr txBox="1">
            <a:spLocks noChangeArrowheads="1"/>
          </p:cNvSpPr>
          <p:nvPr/>
        </p:nvSpPr>
        <p:spPr bwMode="auto">
          <a:xfrm>
            <a:off x="260927" y="5861040"/>
            <a:ext cx="8305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1900" dirty="0" smtClean="0">
                <a:solidFill>
                  <a:schemeClr val="bg1"/>
                </a:solidFill>
              </a:rPr>
              <a:t>Evaluate Hg dynamics for a range of flow conditions and determine the effects of physical (soil type) and chemical (pH) watershed characteristics on Hg and organic carbon mobility.</a:t>
            </a: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136525" y="3200977"/>
            <a:ext cx="60960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What we know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	- Hg mobilized with OC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	- Hg – OC mobilized with increased flow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	- HPOA mobilizes more Hg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	- Variability in Hg export within and between sites</a:t>
            </a:r>
          </a:p>
        </p:txBody>
      </p:sp>
      <p:sp>
        <p:nvSpPr>
          <p:cNvPr id="38" name="Rectangle 10"/>
          <p:cNvSpPr>
            <a:spLocks noChangeArrowheads="1"/>
          </p:cNvSpPr>
          <p:nvPr/>
        </p:nvSpPr>
        <p:spPr bwMode="auto">
          <a:xfrm>
            <a:off x="186784" y="4692695"/>
            <a:ext cx="59436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What we don’t know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	- What watershed factors influence differences 	in Hg export at the field scale</a:t>
            </a:r>
          </a:p>
        </p:txBody>
      </p:sp>
    </p:spTree>
    <p:extLst>
      <p:ext uri="{BB962C8B-B14F-4D97-AF65-F5344CB8AC3E}">
        <p14:creationId xmlns:p14="http://schemas.microsoft.com/office/powerpoint/2010/main" val="176510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8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101" grpId="0" build="p"/>
      <p:bldP spid="7" grpId="0"/>
      <p:bldP spid="3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616" name="Text Box 24"/>
          <p:cNvSpPr txBox="1">
            <a:spLocks noChangeArrowheads="1"/>
          </p:cNvSpPr>
          <p:nvPr/>
        </p:nvSpPr>
        <p:spPr bwMode="auto">
          <a:xfrm>
            <a:off x="342900" y="5933206"/>
            <a:ext cx="861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A site specific factor, unrelated to optical properties of DOC also </a:t>
            </a:r>
            <a:r>
              <a:rPr lang="en-US" altLang="en-US" dirty="0" smtClean="0">
                <a:solidFill>
                  <a:schemeClr val="bg1"/>
                </a:solidFill>
              </a:rPr>
              <a:t>affects Hg </a:t>
            </a:r>
            <a:r>
              <a:rPr lang="en-US" altLang="en-US" dirty="0">
                <a:solidFill>
                  <a:schemeClr val="bg1"/>
                </a:solidFill>
              </a:rPr>
              <a:t>binding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428295" y="5020372"/>
            <a:ext cx="71344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bg1"/>
                </a:solidFill>
              </a:rPr>
              <a:t>Siliciclastic</a:t>
            </a:r>
            <a:r>
              <a:rPr lang="en-US" altLang="en-US" sz="2000" dirty="0" smtClean="0">
                <a:solidFill>
                  <a:schemeClr val="bg1"/>
                </a:solidFill>
              </a:rPr>
              <a:t> watershed has </a:t>
            </a:r>
            <a:r>
              <a:rPr lang="en-US" altLang="en-US" sz="2000" dirty="0">
                <a:solidFill>
                  <a:schemeClr val="bg1"/>
                </a:solidFill>
              </a:rPr>
              <a:t>more Hg transported per unit </a:t>
            </a:r>
            <a:r>
              <a:rPr lang="en-US" altLang="en-US" sz="2000" dirty="0" smtClean="0">
                <a:solidFill>
                  <a:schemeClr val="bg1"/>
                </a:solidFill>
              </a:rPr>
              <a:t>UV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33816" name="Rectangle 14"/>
          <p:cNvSpPr>
            <a:spLocks noChangeArrowheads="1"/>
          </p:cNvSpPr>
          <p:nvPr/>
        </p:nvSpPr>
        <p:spPr bwMode="auto">
          <a:xfrm>
            <a:off x="2400300" y="-84812"/>
            <a:ext cx="4495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HgD</a:t>
            </a:r>
            <a:r>
              <a:rPr lang="en-US" altLang="en-US" sz="2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vs </a:t>
            </a:r>
            <a:r>
              <a:rPr lang="en-US" altLang="en-US" sz="2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UV254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590800" y="609600"/>
            <a:ext cx="4495800" cy="3796358"/>
            <a:chOff x="4648200" y="582115"/>
            <a:chExt cx="4495800" cy="3796358"/>
          </a:xfrm>
        </p:grpSpPr>
        <p:grpSp>
          <p:nvGrpSpPr>
            <p:cNvPr id="5" name="Group 4"/>
            <p:cNvGrpSpPr/>
            <p:nvPr/>
          </p:nvGrpSpPr>
          <p:grpSpPr>
            <a:xfrm>
              <a:off x="4648200" y="582115"/>
              <a:ext cx="4495800" cy="3796358"/>
              <a:chOff x="4533900" y="3217856"/>
              <a:chExt cx="4495800" cy="3796358"/>
            </a:xfrm>
          </p:grpSpPr>
          <p:grpSp>
            <p:nvGrpSpPr>
              <p:cNvPr id="33809" name="Group 17"/>
              <p:cNvGrpSpPr>
                <a:grpSpLocks/>
              </p:cNvGrpSpPr>
              <p:nvPr/>
            </p:nvGrpSpPr>
            <p:grpSpPr bwMode="auto">
              <a:xfrm>
                <a:off x="4533900" y="3217856"/>
                <a:ext cx="4495800" cy="3796358"/>
                <a:chOff x="2928" y="0"/>
                <a:chExt cx="2832" cy="2414"/>
              </a:xfrm>
            </p:grpSpPr>
            <p:pic>
              <p:nvPicPr>
                <p:cNvPr id="366610" name="Picture 1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56" t="4662" r="6450"/>
                <a:stretch>
                  <a:fillRect/>
                </a:stretch>
              </p:blipFill>
              <p:spPr bwMode="auto">
                <a:xfrm>
                  <a:off x="2928" y="0"/>
                  <a:ext cx="2832" cy="24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3807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865" y="358"/>
                  <a:ext cx="288" cy="1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en-US" sz="1050" dirty="0"/>
                    <a:t>0.90</a:t>
                  </a:r>
                </a:p>
              </p:txBody>
            </p:sp>
          </p:grpSp>
          <p:grpSp>
            <p:nvGrpSpPr>
              <p:cNvPr id="3" name="Group 2"/>
              <p:cNvGrpSpPr/>
              <p:nvPr/>
            </p:nvGrpSpPr>
            <p:grpSpPr>
              <a:xfrm>
                <a:off x="5379560" y="3346655"/>
                <a:ext cx="649537" cy="702915"/>
                <a:chOff x="5463650" y="702852"/>
                <a:chExt cx="649537" cy="702915"/>
              </a:xfrm>
            </p:grpSpPr>
            <p:sp>
              <p:nvSpPr>
                <p:cNvPr id="23" name="TextBox 22"/>
                <p:cNvSpPr txBox="1"/>
                <p:nvPr/>
              </p:nvSpPr>
              <p:spPr>
                <a:xfrm>
                  <a:off x="5469796" y="1159546"/>
                  <a:ext cx="460382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err="1" smtClean="0"/>
                    <a:t>Silici</a:t>
                  </a:r>
                  <a:r>
                    <a:rPr lang="en-US" sz="1000" b="1" dirty="0" smtClean="0"/>
                    <a:t>.</a:t>
                  </a:r>
                  <a:endParaRPr lang="en-US" sz="1000" b="1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5469796" y="702852"/>
                  <a:ext cx="500458" cy="25391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b="1" dirty="0" smtClean="0"/>
                    <a:t>Mafic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5463650" y="938453"/>
                  <a:ext cx="649537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/>
                    <a:t>Felsic      </a:t>
                  </a:r>
                </a:p>
              </p:txBody>
            </p:sp>
          </p:grpSp>
        </p:grpSp>
        <p:sp>
          <p:nvSpPr>
            <p:cNvPr id="6" name="Oval 20"/>
            <p:cNvSpPr>
              <a:spLocks noChangeArrowheads="1"/>
            </p:cNvSpPr>
            <p:nvPr/>
          </p:nvSpPr>
          <p:spPr bwMode="auto">
            <a:xfrm rot="19560000">
              <a:off x="5306472" y="1799597"/>
              <a:ext cx="2357438" cy="755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243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6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616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9" name="Group 65"/>
          <p:cNvGrpSpPr>
            <a:grpSpLocks/>
          </p:cNvGrpSpPr>
          <p:nvPr/>
        </p:nvGrpSpPr>
        <p:grpSpPr bwMode="auto">
          <a:xfrm>
            <a:off x="604253" y="1879945"/>
            <a:ext cx="4038600" cy="3415004"/>
            <a:chOff x="3024" y="2196"/>
            <a:chExt cx="2736" cy="2309"/>
          </a:xfrm>
        </p:grpSpPr>
        <p:pic>
          <p:nvPicPr>
            <p:cNvPr id="31780" name="Picture 6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6" t="4762" r="7143" b="5714"/>
            <a:stretch>
              <a:fillRect/>
            </a:stretch>
          </p:blipFill>
          <p:spPr bwMode="auto">
            <a:xfrm>
              <a:off x="3024" y="2196"/>
              <a:ext cx="2544" cy="19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781" name="Rectangle 67"/>
            <p:cNvSpPr>
              <a:spLocks noChangeArrowheads="1"/>
            </p:cNvSpPr>
            <p:nvPr/>
          </p:nvSpPr>
          <p:spPr bwMode="auto">
            <a:xfrm>
              <a:off x="3024" y="4257"/>
              <a:ext cx="2736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 dirty="0">
                  <a:solidFill>
                    <a:schemeClr val="bg1"/>
                  </a:solidFill>
                </a:rPr>
                <a:t>Mean   </a:t>
              </a:r>
              <a:r>
                <a:rPr lang="en-US" altLang="en-US" b="1" dirty="0">
                  <a:solidFill>
                    <a:srgbClr val="FF9933"/>
                  </a:solidFill>
                </a:rPr>
                <a:t>7.3           6.8           5.6</a:t>
              </a:r>
            </a:p>
          </p:txBody>
        </p:sp>
        <p:sp>
          <p:nvSpPr>
            <p:cNvPr id="31782" name="Text Box 68"/>
            <p:cNvSpPr txBox="1">
              <a:spLocks noChangeArrowheads="1"/>
            </p:cNvSpPr>
            <p:nvPr/>
          </p:nvSpPr>
          <p:spPr bwMode="auto">
            <a:xfrm>
              <a:off x="3695" y="2208"/>
              <a:ext cx="228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A</a:t>
              </a:r>
            </a:p>
          </p:txBody>
        </p:sp>
        <p:sp>
          <p:nvSpPr>
            <p:cNvPr id="31783" name="Text Box 69"/>
            <p:cNvSpPr txBox="1">
              <a:spLocks noChangeArrowheads="1"/>
            </p:cNvSpPr>
            <p:nvPr/>
          </p:nvSpPr>
          <p:spPr bwMode="auto">
            <a:xfrm>
              <a:off x="4464" y="2361"/>
              <a:ext cx="228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B</a:t>
              </a:r>
            </a:p>
          </p:txBody>
        </p:sp>
        <p:sp>
          <p:nvSpPr>
            <p:cNvPr id="31784" name="Text Box 70"/>
            <p:cNvSpPr txBox="1">
              <a:spLocks noChangeArrowheads="1"/>
            </p:cNvSpPr>
            <p:nvPr/>
          </p:nvSpPr>
          <p:spPr bwMode="auto">
            <a:xfrm>
              <a:off x="5184" y="2793"/>
              <a:ext cx="237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C</a:t>
              </a:r>
            </a:p>
          </p:txBody>
        </p:sp>
        <p:sp>
          <p:nvSpPr>
            <p:cNvPr id="31785" name="Text Box 71"/>
            <p:cNvSpPr txBox="1">
              <a:spLocks noChangeArrowheads="1"/>
            </p:cNvSpPr>
            <p:nvPr/>
          </p:nvSpPr>
          <p:spPr bwMode="auto">
            <a:xfrm>
              <a:off x="3408" y="3696"/>
              <a:ext cx="2063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1"/>
                <a:t>pH</a:t>
              </a:r>
            </a:p>
          </p:txBody>
        </p:sp>
      </p:grpSp>
      <p:grpSp>
        <p:nvGrpSpPr>
          <p:cNvPr id="31798" name="Group 54"/>
          <p:cNvGrpSpPr>
            <a:grpSpLocks/>
          </p:cNvGrpSpPr>
          <p:nvPr/>
        </p:nvGrpSpPr>
        <p:grpSpPr bwMode="auto">
          <a:xfrm>
            <a:off x="5029200" y="3352800"/>
            <a:ext cx="3848100" cy="3306763"/>
            <a:chOff x="3168" y="2112"/>
            <a:chExt cx="2424" cy="2083"/>
          </a:xfrm>
        </p:grpSpPr>
        <p:grpSp>
          <p:nvGrpSpPr>
            <p:cNvPr id="31797" name="Group 53"/>
            <p:cNvGrpSpPr>
              <a:grpSpLocks/>
            </p:cNvGrpSpPr>
            <p:nvPr/>
          </p:nvGrpSpPr>
          <p:grpSpPr bwMode="auto">
            <a:xfrm>
              <a:off x="3168" y="2112"/>
              <a:ext cx="2424" cy="2083"/>
              <a:chOff x="3168" y="2112"/>
              <a:chExt cx="2424" cy="2083"/>
            </a:xfrm>
          </p:grpSpPr>
          <p:grpSp>
            <p:nvGrpSpPr>
              <p:cNvPr id="31795" name="Group 51"/>
              <p:cNvGrpSpPr>
                <a:grpSpLocks/>
              </p:cNvGrpSpPr>
              <p:nvPr/>
            </p:nvGrpSpPr>
            <p:grpSpPr bwMode="auto">
              <a:xfrm>
                <a:off x="3168" y="2112"/>
                <a:ext cx="2424" cy="2083"/>
                <a:chOff x="3216" y="2064"/>
                <a:chExt cx="2424" cy="2083"/>
              </a:xfrm>
            </p:grpSpPr>
            <p:grpSp>
              <p:nvGrpSpPr>
                <p:cNvPr id="31794" name="Group 50"/>
                <p:cNvGrpSpPr>
                  <a:grpSpLocks/>
                </p:cNvGrpSpPr>
                <p:nvPr/>
              </p:nvGrpSpPr>
              <p:grpSpPr bwMode="auto">
                <a:xfrm>
                  <a:off x="3216" y="2064"/>
                  <a:ext cx="2424" cy="2083"/>
                  <a:chOff x="3216" y="2064"/>
                  <a:chExt cx="2424" cy="2083"/>
                </a:xfrm>
              </p:grpSpPr>
              <p:pic>
                <p:nvPicPr>
                  <p:cNvPr id="416777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16" y="2064"/>
                    <a:ext cx="2424" cy="20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1792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4272" y="2160"/>
                    <a:ext cx="1200" cy="4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793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256"/>
                    <a:ext cx="720" cy="10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1788" name="Oval 44"/>
                <p:cNvSpPr>
                  <a:spLocks noChangeArrowheads="1"/>
                </p:cNvSpPr>
                <p:nvPr/>
              </p:nvSpPr>
              <p:spPr bwMode="auto">
                <a:xfrm>
                  <a:off x="3984" y="3312"/>
                  <a:ext cx="112" cy="117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89" name="Oval 45"/>
                <p:cNvSpPr>
                  <a:spLocks noChangeArrowheads="1"/>
                </p:cNvSpPr>
                <p:nvPr/>
              </p:nvSpPr>
              <p:spPr bwMode="auto">
                <a:xfrm>
                  <a:off x="4368" y="3216"/>
                  <a:ext cx="112" cy="11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90" name="Oval 46"/>
                <p:cNvSpPr>
                  <a:spLocks noChangeArrowheads="1"/>
                </p:cNvSpPr>
                <p:nvPr/>
              </p:nvSpPr>
              <p:spPr bwMode="auto">
                <a:xfrm>
                  <a:off x="4176" y="3264"/>
                  <a:ext cx="111" cy="11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791" name="Rectangle 47"/>
              <p:cNvSpPr>
                <a:spLocks noChangeArrowheads="1"/>
              </p:cNvSpPr>
              <p:nvPr/>
            </p:nvSpPr>
            <p:spPr bwMode="auto">
              <a:xfrm>
                <a:off x="4608" y="3024"/>
                <a:ext cx="86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6774" name="Rectangle 6"/>
            <p:cNvSpPr>
              <a:spLocks noChangeArrowheads="1"/>
            </p:cNvSpPr>
            <p:nvPr/>
          </p:nvSpPr>
          <p:spPr bwMode="auto">
            <a:xfrm>
              <a:off x="4176" y="2208"/>
              <a:ext cx="12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Yin et al., 1996</a:t>
              </a:r>
            </a:p>
          </p:txBody>
        </p:sp>
      </p:grpSp>
      <p:sp>
        <p:nvSpPr>
          <p:cNvPr id="31799" name="Rectangle 6"/>
          <p:cNvSpPr>
            <a:spLocks noChangeArrowheads="1"/>
          </p:cNvSpPr>
          <p:nvPr/>
        </p:nvSpPr>
        <p:spPr bwMode="auto">
          <a:xfrm>
            <a:off x="1447800" y="1143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B2B2B2"/>
                </a:solidFill>
              </a:rPr>
              <a:t>pH?</a:t>
            </a:r>
            <a:endParaRPr lang="en-US" altLang="en-US" sz="2800">
              <a:solidFill>
                <a:schemeClr val="bg1"/>
              </a:solidFill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0" y="213010"/>
            <a:ext cx="9144000" cy="82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Why do we have more </a:t>
            </a:r>
            <a:r>
              <a:rPr lang="en-US" altLang="en-US" sz="2800" dirty="0" err="1">
                <a:solidFill>
                  <a:schemeClr val="bg1"/>
                </a:solidFill>
                <a:latin typeface="+mn-lt"/>
              </a:rPr>
              <a:t>HgD</a:t>
            </a: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 exported per unit UV at </a:t>
            </a:r>
            <a:r>
              <a:rPr lang="en-US" altLang="en-US" sz="2800" dirty="0" err="1" smtClean="0">
                <a:solidFill>
                  <a:schemeClr val="bg1"/>
                </a:solidFill>
                <a:latin typeface="+mn-lt"/>
              </a:rPr>
              <a:t>Siliciclastic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site?</a:t>
            </a:r>
            <a:endParaRPr lang="en-US" alt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604253" y="4597974"/>
            <a:ext cx="3755189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0000FF"/>
                </a:solidFill>
              </a:rPr>
              <a:t>           Mafic               </a:t>
            </a:r>
            <a:r>
              <a:rPr lang="en-US" altLang="en-US" sz="1400" b="1" dirty="0" smtClean="0">
                <a:solidFill>
                  <a:srgbClr val="FF0000"/>
                </a:solidFill>
              </a:rPr>
              <a:t>Felsic</a:t>
            </a:r>
            <a:r>
              <a:rPr lang="en-US" altLang="en-US" sz="1400" b="1" dirty="0" smtClean="0">
                <a:solidFill>
                  <a:srgbClr val="0000FF"/>
                </a:solidFill>
              </a:rPr>
              <a:t>              </a:t>
            </a:r>
            <a:r>
              <a:rPr lang="en-US" altLang="en-US" sz="1400" b="1" dirty="0" err="1" smtClean="0">
                <a:solidFill>
                  <a:srgbClr val="00B050"/>
                </a:solidFill>
              </a:rPr>
              <a:t>Silici</a:t>
            </a:r>
            <a:r>
              <a:rPr lang="en-US" altLang="en-US" sz="1400" b="1" dirty="0" smtClean="0">
                <a:solidFill>
                  <a:srgbClr val="00B050"/>
                </a:solidFill>
              </a:rPr>
              <a:t>.</a:t>
            </a:r>
            <a:endParaRPr lang="en-US" altLang="en-US" sz="1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3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694853" y="1030517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chemeClr val="bg1"/>
                </a:solidFill>
              </a:rPr>
              <a:t>Soil Composition</a:t>
            </a:r>
          </a:p>
        </p:txBody>
      </p:sp>
      <p:grpSp>
        <p:nvGrpSpPr>
          <p:cNvPr id="34849" name="Group 33"/>
          <p:cNvGrpSpPr>
            <a:grpSpLocks/>
          </p:cNvGrpSpPr>
          <p:nvPr/>
        </p:nvGrpSpPr>
        <p:grpSpPr bwMode="auto">
          <a:xfrm>
            <a:off x="5105400" y="3352800"/>
            <a:ext cx="3848100" cy="3306763"/>
            <a:chOff x="3336" y="336"/>
            <a:chExt cx="2424" cy="2083"/>
          </a:xfrm>
        </p:grpSpPr>
        <p:pic>
          <p:nvPicPr>
            <p:cNvPr id="41677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6" y="336"/>
              <a:ext cx="2424" cy="2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44" name="Oval 28"/>
            <p:cNvSpPr>
              <a:spLocks noChangeArrowheads="1"/>
            </p:cNvSpPr>
            <p:nvPr/>
          </p:nvSpPr>
          <p:spPr bwMode="auto">
            <a:xfrm>
              <a:off x="4080" y="1200"/>
              <a:ext cx="112" cy="11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5" name="Oval 29"/>
            <p:cNvSpPr>
              <a:spLocks noChangeArrowheads="1"/>
            </p:cNvSpPr>
            <p:nvPr/>
          </p:nvSpPr>
          <p:spPr bwMode="auto">
            <a:xfrm>
              <a:off x="4488" y="1488"/>
              <a:ext cx="112" cy="11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6" name="Oval 30"/>
            <p:cNvSpPr>
              <a:spLocks noChangeArrowheads="1"/>
            </p:cNvSpPr>
            <p:nvPr/>
          </p:nvSpPr>
          <p:spPr bwMode="auto">
            <a:xfrm>
              <a:off x="4320" y="1344"/>
              <a:ext cx="111" cy="11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774" name="Rectangle 6"/>
            <p:cNvSpPr>
              <a:spLocks noChangeArrowheads="1"/>
            </p:cNvSpPr>
            <p:nvPr/>
          </p:nvSpPr>
          <p:spPr bwMode="auto">
            <a:xfrm>
              <a:off x="3648" y="432"/>
              <a:ext cx="12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dirty="0"/>
                <a:t>Yin et al., 1996</a:t>
              </a:r>
            </a:p>
          </p:txBody>
        </p:sp>
      </p:grpSp>
      <p:sp>
        <p:nvSpPr>
          <p:cNvPr id="34857" name="Rectangle 6"/>
          <p:cNvSpPr>
            <a:spLocks noChangeArrowheads="1"/>
          </p:cNvSpPr>
          <p:nvPr/>
        </p:nvSpPr>
        <p:spPr bwMode="auto">
          <a:xfrm>
            <a:off x="9053" y="61913"/>
            <a:ext cx="9144000" cy="82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Why do we have more </a:t>
            </a:r>
            <a:r>
              <a:rPr lang="en-US" altLang="en-US" sz="2800" dirty="0" err="1">
                <a:solidFill>
                  <a:schemeClr val="bg1"/>
                </a:solidFill>
                <a:latin typeface="+mn-lt"/>
              </a:rPr>
              <a:t>HgD</a:t>
            </a: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 exported per unit UV at </a:t>
            </a:r>
            <a:r>
              <a:rPr lang="en-US" altLang="en-US" sz="2800" dirty="0" err="1" smtClean="0">
                <a:solidFill>
                  <a:schemeClr val="bg1"/>
                </a:solidFill>
                <a:latin typeface="+mn-lt"/>
              </a:rPr>
              <a:t>Siliciclastic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site?</a:t>
            </a:r>
            <a:endParaRPr lang="en-US" alt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525187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There exists a competition </a:t>
            </a: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between the solid-phase binding of Hg species and the capacity of DOC to pull Hg into </a:t>
            </a:r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solution. 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81000" y="1457324"/>
            <a:ext cx="4038600" cy="3295651"/>
            <a:chOff x="381000" y="1471518"/>
            <a:chExt cx="4038600" cy="3295651"/>
          </a:xfrm>
        </p:grpSpPr>
        <p:grpSp>
          <p:nvGrpSpPr>
            <p:cNvPr id="34863" name="Group 47"/>
            <p:cNvGrpSpPr>
              <a:grpSpLocks/>
            </p:cNvGrpSpPr>
            <p:nvPr/>
          </p:nvGrpSpPr>
          <p:grpSpPr bwMode="auto">
            <a:xfrm>
              <a:off x="381000" y="1471518"/>
              <a:ext cx="4038600" cy="3295651"/>
              <a:chOff x="192" y="912"/>
              <a:chExt cx="2544" cy="2076"/>
            </a:xfrm>
          </p:grpSpPr>
          <p:pic>
            <p:nvPicPr>
              <p:cNvPr id="34851" name="Picture 6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94" t="4762" r="7143" b="5714"/>
              <a:stretch>
                <a:fillRect/>
              </a:stretch>
            </p:blipFill>
            <p:spPr bwMode="auto">
              <a:xfrm>
                <a:off x="336" y="912"/>
                <a:ext cx="2266" cy="17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4852" name="Rectangle 67"/>
              <p:cNvSpPr>
                <a:spLocks noChangeArrowheads="1"/>
              </p:cNvSpPr>
              <p:nvPr/>
            </p:nvSpPr>
            <p:spPr bwMode="auto">
              <a:xfrm>
                <a:off x="192" y="2757"/>
                <a:ext cx="254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 dirty="0">
                    <a:solidFill>
                      <a:schemeClr val="bg1"/>
                    </a:solidFill>
                  </a:rPr>
                  <a:t>           clay                          sand</a:t>
                </a:r>
                <a:endParaRPr lang="en-US" altLang="en-US" b="1" dirty="0">
                  <a:solidFill>
                    <a:srgbClr val="FF9933"/>
                  </a:solidFill>
                </a:endParaRPr>
              </a:p>
            </p:txBody>
          </p:sp>
          <p:pic>
            <p:nvPicPr>
              <p:cNvPr id="34859" name="Picture 4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9565"/>
              <a:stretch>
                <a:fillRect/>
              </a:stretch>
            </p:blipFill>
            <p:spPr bwMode="auto">
              <a:xfrm>
                <a:off x="1920" y="960"/>
                <a:ext cx="672" cy="16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861" name="Picture 4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435" r="32608"/>
              <a:stretch>
                <a:fillRect/>
              </a:stretch>
            </p:blipFill>
            <p:spPr bwMode="auto">
              <a:xfrm>
                <a:off x="1104" y="960"/>
                <a:ext cx="816" cy="16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862" name="Picture 4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218"/>
              <a:stretch>
                <a:fillRect/>
              </a:stretch>
            </p:blipFill>
            <p:spPr bwMode="auto">
              <a:xfrm>
                <a:off x="360" y="960"/>
                <a:ext cx="768" cy="16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7" name="Text Box 24"/>
            <p:cNvSpPr txBox="1">
              <a:spLocks noChangeArrowheads="1"/>
            </p:cNvSpPr>
            <p:nvPr/>
          </p:nvSpPr>
          <p:spPr bwMode="auto">
            <a:xfrm>
              <a:off x="609599" y="4170367"/>
              <a:ext cx="3597275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 dirty="0" smtClean="0">
                  <a:solidFill>
                    <a:srgbClr val="0000FF"/>
                  </a:solidFill>
                </a:rPr>
                <a:t>       Mafic               </a:t>
              </a:r>
              <a:r>
                <a:rPr lang="en-US" altLang="en-US" sz="1400" b="1" dirty="0" smtClean="0">
                  <a:solidFill>
                    <a:srgbClr val="FF0000"/>
                  </a:solidFill>
                </a:rPr>
                <a:t>Felsic</a:t>
              </a:r>
              <a:r>
                <a:rPr lang="en-US" altLang="en-US" sz="1400" b="1" dirty="0" smtClean="0">
                  <a:solidFill>
                    <a:srgbClr val="0000FF"/>
                  </a:solidFill>
                </a:rPr>
                <a:t>              </a:t>
              </a:r>
              <a:r>
                <a:rPr lang="en-US" altLang="en-US" sz="1400" b="1" dirty="0" err="1" smtClean="0">
                  <a:solidFill>
                    <a:srgbClr val="00B050"/>
                  </a:solidFill>
                </a:rPr>
                <a:t>Silici</a:t>
              </a:r>
              <a:r>
                <a:rPr lang="en-US" altLang="en-US" sz="1400" b="1" dirty="0" smtClean="0">
                  <a:solidFill>
                    <a:srgbClr val="00B050"/>
                  </a:solidFill>
                </a:rPr>
                <a:t>.</a:t>
              </a:r>
              <a:endParaRPr lang="en-US" altLang="en-US" sz="14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7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04800" y="152400"/>
            <a:ext cx="8458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Summary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319135" y="1295400"/>
            <a:ext cx="8458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Differences in </a:t>
            </a:r>
            <a:r>
              <a:rPr lang="en-US" sz="2000" u="sng" dirty="0" smtClean="0">
                <a:solidFill>
                  <a:schemeClr val="bg1"/>
                </a:solidFill>
              </a:rPr>
              <a:t>base </a:t>
            </a:r>
            <a:r>
              <a:rPr lang="en-US" sz="2000" u="sng" dirty="0" err="1" smtClean="0">
                <a:solidFill>
                  <a:schemeClr val="bg1"/>
                </a:solidFill>
              </a:rPr>
              <a:t>cation</a:t>
            </a:r>
            <a:r>
              <a:rPr lang="en-US" sz="2000" u="sng" dirty="0" smtClean="0">
                <a:solidFill>
                  <a:schemeClr val="bg1"/>
                </a:solidFill>
              </a:rPr>
              <a:t> content </a:t>
            </a:r>
            <a:r>
              <a:rPr lang="en-US" sz="2000" dirty="0" smtClean="0">
                <a:solidFill>
                  <a:schemeClr val="bg1"/>
                </a:solidFill>
              </a:rPr>
              <a:t>of bedrock within SHEN watersheds results in gradient of responses to acid inputs resulting in pH range from neutral to acidic.</a:t>
            </a: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319889" y="2667000"/>
            <a:ext cx="8458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Due to the higher </a:t>
            </a:r>
            <a:r>
              <a:rPr lang="en-US" sz="2000" u="sng" dirty="0" smtClean="0">
                <a:solidFill>
                  <a:schemeClr val="bg1"/>
                </a:solidFill>
              </a:rPr>
              <a:t>sulfate retention </a:t>
            </a:r>
            <a:r>
              <a:rPr lang="en-US" sz="2000" dirty="0" smtClean="0">
                <a:solidFill>
                  <a:schemeClr val="bg1"/>
                </a:solidFill>
              </a:rPr>
              <a:t>in the older, more weathered soils south of last glaciation in SHEN, the response to reduced acid inputs (reductions in SO</a:t>
            </a:r>
            <a:r>
              <a:rPr lang="en-US" sz="2000" baseline="-25000" dirty="0" smtClean="0">
                <a:solidFill>
                  <a:schemeClr val="bg1"/>
                </a:solidFill>
              </a:rPr>
              <a:t>4</a:t>
            </a:r>
            <a:r>
              <a:rPr lang="en-US" sz="2000" baseline="30000" dirty="0" smtClean="0">
                <a:solidFill>
                  <a:schemeClr val="bg1"/>
                </a:solidFill>
              </a:rPr>
              <a:t>2-</a:t>
            </a:r>
            <a:r>
              <a:rPr lang="en-US" sz="2000" dirty="0" smtClean="0">
                <a:solidFill>
                  <a:schemeClr val="bg1"/>
                </a:solidFill>
              </a:rPr>
              <a:t> and increases in ANC) due to the CAAA is delayed relative to watersheds in the NE.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331206" y="4164376"/>
            <a:ext cx="8458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Due to the difference in </a:t>
            </a:r>
            <a:r>
              <a:rPr lang="en-US" sz="2000" u="sng" dirty="0" err="1" smtClean="0">
                <a:solidFill>
                  <a:schemeClr val="bg1"/>
                </a:solidFill>
              </a:rPr>
              <a:t>weatherability</a:t>
            </a:r>
            <a:r>
              <a:rPr lang="en-US" sz="2000" u="sng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of bedrock and resultant differences in soil texture (sand to clay), the amount of Hg exported per unit DOC varies between watersheds in SHEN.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4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52400"/>
            <a:ext cx="33315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u="sng" dirty="0" smtClean="0">
                <a:solidFill>
                  <a:srgbClr val="DDD9C3"/>
                </a:solidFill>
              </a:rPr>
              <a:t>Acknowledgments</a:t>
            </a:r>
            <a:endParaRPr lang="en-US" sz="3200" b="1" u="sng" dirty="0">
              <a:solidFill>
                <a:srgbClr val="DDD9C3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5080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2063750"/>
            <a:ext cx="5492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1838"/>
            <a:ext cx="501650" cy="6905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976312" y="3308350"/>
            <a:ext cx="281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Virginia Council of Trout Unlimited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971550" y="1262063"/>
            <a:ext cx="2819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Shenandoah National Park</a:t>
            </a: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5578475" y="1247200"/>
            <a:ext cx="2819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dirty="0" smtClean="0">
                <a:solidFill>
                  <a:schemeClr val="bg1"/>
                </a:solidFill>
              </a:rPr>
              <a:t>Dominion Foundation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5578475" y="2310825"/>
            <a:ext cx="281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dirty="0" smtClean="0">
                <a:solidFill>
                  <a:schemeClr val="bg1"/>
                </a:solidFill>
              </a:rPr>
              <a:t>Appalachian Stewardship Foundation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990600" y="2057400"/>
            <a:ext cx="2819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U.S. Environmental Protection Agency Clean Air Markets Division</a:t>
            </a:r>
          </a:p>
        </p:txBody>
      </p:sp>
      <p:pic>
        <p:nvPicPr>
          <p:cNvPr id="66568" name="Picture 8" descr="http://msi.gmu.edu/images/DOM%20HORZ%202C%20RGB-174px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t="9537" r="64869" b="12766"/>
          <a:stretch/>
        </p:blipFill>
        <p:spPr bwMode="auto">
          <a:xfrm>
            <a:off x="4899377" y="1247200"/>
            <a:ext cx="510823" cy="57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9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0" t="20010" r="70169" b="72178"/>
          <a:stretch/>
        </p:blipFill>
        <p:spPr bwMode="auto">
          <a:xfrm>
            <a:off x="4876800" y="2332036"/>
            <a:ext cx="56947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13"/>
          <p:cNvGrpSpPr>
            <a:grpSpLocks/>
          </p:cNvGrpSpPr>
          <p:nvPr/>
        </p:nvGrpSpPr>
        <p:grpSpPr bwMode="auto">
          <a:xfrm>
            <a:off x="4876800" y="3373917"/>
            <a:ext cx="569477" cy="518633"/>
            <a:chOff x="192" y="2112"/>
            <a:chExt cx="1008" cy="672"/>
          </a:xfrm>
        </p:grpSpPr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192" y="2112"/>
              <a:ext cx="1008" cy="6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7" name="Picture 8" descr="rolg_uvastk_sc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0" y="2161"/>
              <a:ext cx="912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TextBox 14"/>
          <p:cNvSpPr txBox="1">
            <a:spLocks noChangeArrowheads="1"/>
          </p:cNvSpPr>
          <p:nvPr/>
        </p:nvSpPr>
        <p:spPr bwMode="auto">
          <a:xfrm>
            <a:off x="5638800" y="3471446"/>
            <a:ext cx="2819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dirty="0" smtClean="0">
                <a:solidFill>
                  <a:schemeClr val="bg1"/>
                </a:solidFill>
              </a:rPr>
              <a:t>University of Virginia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00300" y="4114800"/>
            <a:ext cx="4114800" cy="2652587"/>
            <a:chOff x="4648200" y="4038600"/>
            <a:chExt cx="4114800" cy="2652587"/>
          </a:xfrm>
        </p:grpSpPr>
        <p:pic>
          <p:nvPicPr>
            <p:cNvPr id="18" name="Picture 2" descr="http://uvamagazine.org/images/uploads/2011/winter/waters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4038600"/>
              <a:ext cx="4114800" cy="2652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648200" y="4046687"/>
              <a:ext cx="12779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Susie Maben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94022" y="4101619"/>
              <a:ext cx="10830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Rick Webb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670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228600"/>
            <a:ext cx="906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DD9C3"/>
                </a:solidFill>
              </a:rPr>
              <a:t>Questions</a:t>
            </a:r>
            <a:endParaRPr lang="en-US" sz="3200" b="1" dirty="0">
              <a:solidFill>
                <a:srgbClr val="DDD9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89" b="23354"/>
          <a:stretch/>
        </p:blipFill>
        <p:spPr>
          <a:xfrm>
            <a:off x="2647315" y="4648200"/>
            <a:ext cx="3961886" cy="1988852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49337" y="59013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</a:rPr>
              <a:t>Shenandoah National Park (SHEN)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75" y="533400"/>
            <a:ext cx="2348838" cy="61811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39281" y="699095"/>
            <a:ext cx="4154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Established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: 1935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0400"/>
          <a:stretch/>
        </p:blipFill>
        <p:spPr>
          <a:xfrm>
            <a:off x="67716" y="125688"/>
            <a:ext cx="1547843" cy="13832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6841" y="5539514"/>
            <a:ext cx="2134929" cy="11750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3093" t="10497" r="5148" b="17147"/>
          <a:stretch/>
        </p:blipFill>
        <p:spPr>
          <a:xfrm>
            <a:off x="2635500" y="4348846"/>
            <a:ext cx="3954537" cy="2338756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8" cstate="print"/>
          <a:srcRect b="4092"/>
          <a:stretch>
            <a:fillRect/>
          </a:stretch>
        </p:blipFill>
        <p:spPr bwMode="auto">
          <a:xfrm>
            <a:off x="6778025" y="705981"/>
            <a:ext cx="2205712" cy="162184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56448" y="2916501"/>
            <a:ext cx="2851797" cy="213884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19739" y="1761715"/>
            <a:ext cx="358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Forested mountain watersheds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25975" y="2173150"/>
            <a:ext cx="40593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Contains over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mountain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headwater streams that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diverse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aquatic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including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brook trout.</a:t>
            </a: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36100" y="3390825"/>
            <a:ext cx="37882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of National Atmospheric Deposition Program and Mercury Deposition Monitoring stations.</a:t>
            </a: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2514600" y="3852490"/>
            <a:ext cx="120900" cy="133435"/>
          </a:xfrm>
          <a:prstGeom prst="star5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1275519" y="3324107"/>
            <a:ext cx="120900" cy="133435"/>
          </a:xfrm>
          <a:prstGeom prst="star5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5029200" y="5314100"/>
            <a:ext cx="120900" cy="133435"/>
          </a:xfrm>
          <a:prstGeom prst="star5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664075" y="1051796"/>
            <a:ext cx="358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Ridge and Blue Ridge Physiographic Province</a:t>
            </a:r>
          </a:p>
        </p:txBody>
      </p:sp>
    </p:spTree>
    <p:extLst>
      <p:ext uri="{BB962C8B-B14F-4D97-AF65-F5344CB8AC3E}">
        <p14:creationId xmlns:p14="http://schemas.microsoft.com/office/powerpoint/2010/main" val="20024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" grpId="0" animBg="1"/>
      <p:bldP spid="23" grpId="0" animBg="1"/>
      <p:bldP spid="15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29200" y="993793"/>
            <a:ext cx="3711393" cy="4620079"/>
            <a:chOff x="3662350" y="-1052787"/>
            <a:chExt cx="6321667" cy="8184121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62350" y="-1052787"/>
              <a:ext cx="5381989" cy="775390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" name="TextBox 5"/>
            <p:cNvSpPr txBox="1">
              <a:spLocks noChangeArrowheads="1"/>
            </p:cNvSpPr>
            <p:nvPr/>
          </p:nvSpPr>
          <p:spPr bwMode="auto">
            <a:xfrm>
              <a:off x="5865789" y="4514359"/>
              <a:ext cx="3418783" cy="26169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>
                <a:latin typeface="Calibri" pitchFamily="34" charset="0"/>
              </a:endParaRPr>
            </a:p>
            <a:p>
              <a:endParaRPr lang="en-US">
                <a:latin typeface="Calibri" pitchFamily="34" charset="0"/>
              </a:endParaRPr>
            </a:p>
            <a:p>
              <a:endParaRPr lang="en-US">
                <a:latin typeface="Calibri" pitchFamily="34" charset="0"/>
              </a:endParaRPr>
            </a:p>
            <a:p>
              <a:endParaRPr lang="en-US">
                <a:latin typeface="Calibri" pitchFamily="34" charset="0"/>
              </a:endParaRPr>
            </a:p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5" name="Picture 4"/>
            <p:cNvPicPr>
              <a:picLocks noChangeArrowheads="1"/>
            </p:cNvPicPr>
            <p:nvPr/>
          </p:nvPicPr>
          <p:blipFill>
            <a:blip r:embed="rId4" cstate="print"/>
            <a:srcRect l="11269" t="33333"/>
            <a:stretch>
              <a:fillRect/>
            </a:stretch>
          </p:blipFill>
          <p:spPr bwMode="auto">
            <a:xfrm>
              <a:off x="6096000" y="5305425"/>
              <a:ext cx="658813" cy="209550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" name="Picture 5"/>
            <p:cNvPicPr>
              <a:picLocks noChangeArrowheads="1"/>
            </p:cNvPicPr>
            <p:nvPr/>
          </p:nvPicPr>
          <p:blipFill>
            <a:blip r:embed="rId5" cstate="print"/>
            <a:srcRect l="11269" t="34782"/>
            <a:stretch>
              <a:fillRect/>
            </a:stretch>
          </p:blipFill>
          <p:spPr bwMode="auto">
            <a:xfrm>
              <a:off x="6096000" y="5614988"/>
              <a:ext cx="658813" cy="20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96000" y="5943600"/>
              <a:ext cx="657225" cy="20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96000" y="6248400"/>
              <a:ext cx="658813" cy="20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6241680" y="4594518"/>
              <a:ext cx="2667000" cy="451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3300"/>
                  </a:solidFill>
                  <a:latin typeface="Calibri" pitchFamily="34" charset="0"/>
                </a:rPr>
                <a:t>Bedrock Class</a:t>
              </a:r>
            </a:p>
          </p:txBody>
        </p:sp>
        <p:sp>
          <p:nvSpPr>
            <p:cNvPr id="10" name="TextBox 11"/>
            <p:cNvSpPr txBox="1">
              <a:spLocks noChangeArrowheads="1"/>
            </p:cNvSpPr>
            <p:nvPr/>
          </p:nvSpPr>
          <p:spPr bwMode="auto">
            <a:xfrm>
              <a:off x="6781799" y="5204701"/>
              <a:ext cx="3202218" cy="43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alibri" pitchFamily="34" charset="0"/>
                </a:rPr>
                <a:t>Siliciclastic  (quartzite)</a:t>
              </a:r>
            </a:p>
          </p:txBody>
        </p:sp>
        <p:sp>
          <p:nvSpPr>
            <p:cNvPr id="11" name="TextBox 12"/>
            <p:cNvSpPr txBox="1">
              <a:spLocks noChangeArrowheads="1"/>
            </p:cNvSpPr>
            <p:nvPr/>
          </p:nvSpPr>
          <p:spPr bwMode="auto">
            <a:xfrm>
              <a:off x="6781799" y="5514911"/>
              <a:ext cx="3202218" cy="463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Calibri" pitchFamily="34" charset="0"/>
                </a:rPr>
                <a:t>Felsic  (</a:t>
              </a:r>
              <a:r>
                <a:rPr lang="en-US" sz="1100" dirty="0" smtClean="0">
                  <a:latin typeface="Calibri" pitchFamily="34" charset="0"/>
                </a:rPr>
                <a:t>granitic) </a:t>
              </a:r>
              <a:endParaRPr lang="en-US" sz="1100" dirty="0">
                <a:latin typeface="Calibri" pitchFamily="34" charset="0"/>
              </a:endParaRPr>
            </a:p>
          </p:txBody>
        </p:sp>
        <p:sp>
          <p:nvSpPr>
            <p:cNvPr id="12" name="TextBox 13"/>
            <p:cNvSpPr txBox="1">
              <a:spLocks noChangeArrowheads="1"/>
            </p:cNvSpPr>
            <p:nvPr/>
          </p:nvSpPr>
          <p:spPr bwMode="auto">
            <a:xfrm>
              <a:off x="6769583" y="5775190"/>
              <a:ext cx="2312254" cy="451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Calibri" pitchFamily="34" charset="0"/>
                </a:rPr>
                <a:t>Mafic  (</a:t>
              </a:r>
              <a:r>
                <a:rPr lang="en-US" sz="1100" dirty="0" smtClean="0">
                  <a:latin typeface="Calibri" pitchFamily="34" charset="0"/>
                </a:rPr>
                <a:t>basaltic</a:t>
              </a:r>
              <a:r>
                <a:rPr lang="en-US" sz="1400" dirty="0" smtClean="0">
                  <a:latin typeface="Calibri" pitchFamily="34" charset="0"/>
                </a:rPr>
                <a:t>)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13" name="TextBox 14"/>
            <p:cNvSpPr txBox="1">
              <a:spLocks noChangeArrowheads="1"/>
            </p:cNvSpPr>
            <p:nvPr/>
          </p:nvSpPr>
          <p:spPr bwMode="auto">
            <a:xfrm>
              <a:off x="6753225" y="6152156"/>
              <a:ext cx="2532958" cy="383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Calibri" pitchFamily="34" charset="0"/>
                </a:rPr>
                <a:t>Carbonate  (limestone)</a:t>
              </a:r>
            </a:p>
          </p:txBody>
        </p:sp>
        <p:sp>
          <p:nvSpPr>
            <p:cNvPr id="14" name="TextBox 15"/>
            <p:cNvSpPr txBox="1">
              <a:spLocks noChangeArrowheads="1"/>
            </p:cNvSpPr>
            <p:nvPr/>
          </p:nvSpPr>
          <p:spPr bwMode="auto">
            <a:xfrm>
              <a:off x="3913381" y="1032438"/>
              <a:ext cx="2856202" cy="1144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latin typeface="Calibri" pitchFamily="34" charset="0"/>
                </a:rPr>
                <a:t>Shenandoah National Park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5396329" y="2520689"/>
              <a:ext cx="112709" cy="124056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6495457" y="406957"/>
              <a:ext cx="762000" cy="3048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449337" y="0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</a:rPr>
              <a:t>SHEN Geology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0880" y="4982900"/>
            <a:ext cx="388418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South of 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Wisconsinan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 Glaciation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- older, more weathered soils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- sulfate adsorption of soils is higher south of glaciation </a:t>
            </a:r>
            <a:r>
              <a:rPr lang="en-US" sz="12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(Rochelle et al., 1986)</a:t>
            </a:r>
          </a:p>
          <a:p>
            <a:pPr marL="171450" indent="-171450">
              <a:buFontTx/>
              <a:buChar char="-"/>
            </a:pPr>
            <a:endParaRPr lang="en-US" sz="1200" i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80468" y="5663342"/>
            <a:ext cx="48714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Mafic-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weatherable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, base-rich, clay soils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          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Siliclastic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-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weather resistant, base poor, sandy soils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0880" y="609600"/>
            <a:ext cx="426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Regional distinctions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38726" y="584516"/>
            <a:ext cx="3172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Local distinctions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0880" y="1173181"/>
            <a:ext cx="3903920" cy="3603792"/>
            <a:chOff x="4904191" y="1091399"/>
            <a:chExt cx="3495430" cy="29757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04191" y="1091399"/>
              <a:ext cx="3495430" cy="297577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l="37789" t="16024" r="45080" b="56432"/>
            <a:stretch/>
          </p:blipFill>
          <p:spPr>
            <a:xfrm>
              <a:off x="6877050" y="2684957"/>
              <a:ext cx="266700" cy="266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659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297"/>
          <a:stretch>
            <a:fillRect/>
          </a:stretch>
        </p:blipFill>
        <p:spPr bwMode="auto">
          <a:xfrm>
            <a:off x="62397" y="-70805"/>
            <a:ext cx="9246763" cy="693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9344" y="4236749"/>
            <a:ext cx="3604823" cy="25217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5289687" y="3398622"/>
            <a:ext cx="3619066" cy="73866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 1982, Shenandoah National Park was exposed to more sulfate deposition in precipitation than all other U.S. national parks. </a:t>
            </a:r>
            <a:endParaRPr lang="en-US" sz="14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19303" y="3225901"/>
            <a:ext cx="4921909" cy="2303235"/>
            <a:chOff x="0" y="3654239"/>
            <a:chExt cx="4921909" cy="2303235"/>
          </a:xfrm>
        </p:grpSpPr>
        <p:sp>
          <p:nvSpPr>
            <p:cNvPr id="19" name="Rectangle 18"/>
            <p:cNvSpPr/>
            <p:nvPr/>
          </p:nvSpPr>
          <p:spPr>
            <a:xfrm>
              <a:off x="0" y="3679319"/>
              <a:ext cx="4921909" cy="1879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-457482" y="4301927"/>
              <a:ext cx="1572556" cy="571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SO</a:t>
              </a:r>
              <a:r>
                <a:rPr lang="en-US" sz="1600" baseline="-25000" dirty="0" smtClean="0"/>
                <a:t>2</a:t>
              </a:r>
              <a:r>
                <a:rPr lang="en-US" sz="1600" dirty="0" smtClean="0"/>
                <a:t> emissions, </a:t>
              </a:r>
            </a:p>
            <a:p>
              <a:pPr algn="ctr"/>
              <a:r>
                <a:rPr lang="en-US" sz="1600" dirty="0" smtClean="0"/>
                <a:t>thousands of tons </a:t>
              </a:r>
              <a:endParaRPr lang="en-US" sz="1600" dirty="0"/>
            </a:p>
          </p:txBody>
        </p:sp>
        <p:graphicFrame>
          <p:nvGraphicFramePr>
            <p:cNvPr id="23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6273680"/>
                </p:ext>
              </p:extLst>
            </p:nvPr>
          </p:nvGraphicFramePr>
          <p:xfrm>
            <a:off x="664135" y="3654239"/>
            <a:ext cx="4184954" cy="19083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4" name="TextBox 23"/>
            <p:cNvSpPr txBox="1"/>
            <p:nvPr/>
          </p:nvSpPr>
          <p:spPr>
            <a:xfrm>
              <a:off x="1146283" y="3792271"/>
              <a:ext cx="14061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Emissions</a:t>
              </a:r>
              <a:endParaRPr lang="en-US" sz="2400" baseline="-25000" dirty="0"/>
            </a:p>
          </p:txBody>
        </p:sp>
        <p:sp>
          <p:nvSpPr>
            <p:cNvPr id="25" name="Text Box 30"/>
            <p:cNvSpPr txBox="1">
              <a:spLocks noChangeArrowheads="1"/>
            </p:cNvSpPr>
            <p:nvPr/>
          </p:nvSpPr>
          <p:spPr bwMode="auto">
            <a:xfrm>
              <a:off x="0" y="5676858"/>
              <a:ext cx="3052501" cy="280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Source: </a:t>
              </a:r>
              <a:r>
                <a:rPr lang="en-US" sz="1400" dirty="0" smtClean="0">
                  <a:solidFill>
                    <a:schemeClr val="bg1"/>
                  </a:solidFill>
                </a:rPr>
                <a:t>EPA National Emission Inventory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96636" y="4661057"/>
              <a:ext cx="6335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SO</a:t>
              </a:r>
              <a:r>
                <a:rPr lang="en-US" sz="2400" baseline="-25000" dirty="0" smtClean="0"/>
                <a:t>2</a:t>
              </a:r>
              <a:endParaRPr lang="en-US" sz="2400" baseline="-25000" dirty="0"/>
            </a:p>
          </p:txBody>
        </p:sp>
      </p:grp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326885" y="-6977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</a:rPr>
              <a:t>SHEN- upwind geology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 l="18729" t="6030" r="6355" b="11558"/>
          <a:stretch>
            <a:fillRect/>
          </a:stretch>
        </p:blipFill>
        <p:spPr bwMode="auto">
          <a:xfrm flipH="1">
            <a:off x="3644611" y="794320"/>
            <a:ext cx="1079788" cy="7905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5324134" y="533400"/>
            <a:ext cx="3920578" cy="2661022"/>
            <a:chOff x="5324134" y="0"/>
            <a:chExt cx="3920578" cy="2661022"/>
          </a:xfrm>
        </p:grpSpPr>
        <p:grpSp>
          <p:nvGrpSpPr>
            <p:cNvPr id="6" name="Group 5"/>
            <p:cNvGrpSpPr/>
            <p:nvPr/>
          </p:nvGrpSpPr>
          <p:grpSpPr>
            <a:xfrm>
              <a:off x="5324134" y="0"/>
              <a:ext cx="3920578" cy="2661022"/>
              <a:chOff x="5319344" y="623626"/>
              <a:chExt cx="3920578" cy="2661022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5319344" y="3007649"/>
                <a:ext cx="39205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Data source:  National Atmospheric Deposition Program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5332914" y="623626"/>
                <a:ext cx="3811086" cy="2423997"/>
                <a:chOff x="5332914" y="623626"/>
                <a:chExt cx="3811086" cy="2423997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5332914" y="728691"/>
                  <a:ext cx="3811086" cy="2318932"/>
                  <a:chOff x="73025" y="757238"/>
                  <a:chExt cx="8691563" cy="5483225"/>
                </a:xfrm>
              </p:grpSpPr>
              <p:pic>
                <p:nvPicPr>
                  <p:cNvPr id="9" name="Picture 25" descr="1985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3025" y="757238"/>
                    <a:ext cx="8226425" cy="54832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" name="Picture 21" descr="mgL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385050" y="3436938"/>
                    <a:ext cx="1379538" cy="27384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29" name="TextBox 28"/>
                <p:cNvSpPr txBox="1"/>
                <p:nvPr/>
              </p:nvSpPr>
              <p:spPr>
                <a:xfrm>
                  <a:off x="6228576" y="623626"/>
                  <a:ext cx="153920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/>
                    <a:t>Deposition</a:t>
                  </a:r>
                  <a:endParaRPr lang="en-US" sz="2400" baseline="-25000" dirty="0"/>
                </a:p>
              </p:txBody>
            </p:sp>
          </p:grpSp>
        </p:grp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5350803" y="2125629"/>
              <a:ext cx="248689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/>
                <a:t>Sulfate </a:t>
              </a:r>
              <a:r>
                <a:rPr lang="en-US" sz="1400" dirty="0" smtClean="0"/>
                <a:t>Ion Concentration 1985 </a:t>
              </a:r>
              <a:endParaRPr lang="en-US" sz="1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466" y="5562600"/>
            <a:ext cx="4907884" cy="684023"/>
            <a:chOff x="43094" y="6134785"/>
            <a:chExt cx="4907884" cy="684023"/>
          </a:xfrm>
        </p:grpSpPr>
        <p:sp>
          <p:nvSpPr>
            <p:cNvPr id="26" name="Text Box 30"/>
            <p:cNvSpPr txBox="1">
              <a:spLocks noChangeArrowheads="1"/>
            </p:cNvSpPr>
            <p:nvPr/>
          </p:nvSpPr>
          <p:spPr bwMode="auto">
            <a:xfrm>
              <a:off x="43094" y="6480254"/>
              <a:ext cx="348755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Stream acidity can lead to fish mortality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95028" y="6134785"/>
              <a:ext cx="4855950" cy="380415"/>
              <a:chOff x="195001" y="6051036"/>
              <a:chExt cx="4855950" cy="38041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5001" y="6051036"/>
                <a:ext cx="2857500" cy="33337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10"/>
              <a:srcRect l="77503" t="1" b="-14110"/>
              <a:stretch/>
            </p:blipFill>
            <p:spPr>
              <a:xfrm>
                <a:off x="4611673" y="6051036"/>
                <a:ext cx="439278" cy="380415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0"/>
              <a:srcRect l="25470" t="1" b="-14110"/>
              <a:stretch/>
            </p:blipFill>
            <p:spPr>
              <a:xfrm>
                <a:off x="3174975" y="6051036"/>
                <a:ext cx="1455303" cy="380415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181627" y="609600"/>
            <a:ext cx="4597263" cy="2431232"/>
            <a:chOff x="181627" y="672541"/>
            <a:chExt cx="4597263" cy="24312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/>
            <a:srcRect r="2684" b="25744"/>
            <a:stretch/>
          </p:blipFill>
          <p:spPr>
            <a:xfrm>
              <a:off x="181627" y="672541"/>
              <a:ext cx="4597263" cy="2431232"/>
            </a:xfrm>
            <a:prstGeom prst="rect">
              <a:avLst/>
            </a:prstGeom>
          </p:spPr>
        </p:pic>
        <p:sp>
          <p:nvSpPr>
            <p:cNvPr id="33" name="5-Point Star 32"/>
            <p:cNvSpPr/>
            <p:nvPr/>
          </p:nvSpPr>
          <p:spPr>
            <a:xfrm>
              <a:off x="2849095" y="1952549"/>
              <a:ext cx="120900" cy="133435"/>
            </a:xfrm>
            <a:prstGeom prst="star5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6" cstate="print"/>
          <a:srcRect l="18729" t="6030" r="6355" b="11558"/>
          <a:stretch>
            <a:fillRect/>
          </a:stretch>
        </p:blipFill>
        <p:spPr bwMode="auto">
          <a:xfrm flipH="1">
            <a:off x="3567654" y="728691"/>
            <a:ext cx="1170368" cy="85688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" name="Down Arrow 20"/>
          <p:cNvSpPr/>
          <p:nvPr/>
        </p:nvSpPr>
        <p:spPr>
          <a:xfrm rot="19060053">
            <a:off x="2694801" y="1544014"/>
            <a:ext cx="45719" cy="42354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/>
          <p:cNvSpPr/>
          <p:nvPr/>
        </p:nvSpPr>
        <p:spPr>
          <a:xfrm rot="19060053">
            <a:off x="2609541" y="1605487"/>
            <a:ext cx="45719" cy="42354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0541" y="6189218"/>
            <a:ext cx="1230066" cy="6770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95714" y="749751"/>
            <a:ext cx="1101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SO</a:t>
            </a:r>
            <a:r>
              <a:rPr lang="en-US" b="1" baseline="-25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</a:t>
            </a:r>
            <a:r>
              <a:rPr lang="en-US" baseline="-25000" dirty="0" smtClean="0">
                <a:solidFill>
                  <a:schemeClr val="bg1"/>
                </a:solidFill>
              </a:rPr>
              <a:t>X</a:t>
            </a:r>
            <a:r>
              <a:rPr lang="en-US" dirty="0" smtClean="0">
                <a:solidFill>
                  <a:schemeClr val="bg1"/>
                </a:solidFill>
              </a:rPr>
              <a:t>….Hg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30" name="TextBox 1"/>
          <p:cNvSpPr txBox="1">
            <a:spLocks noChangeArrowheads="1"/>
          </p:cNvSpPr>
          <p:nvPr/>
        </p:nvSpPr>
        <p:spPr bwMode="auto">
          <a:xfrm>
            <a:off x="103987" y="-19050"/>
            <a:ext cx="66500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Shenandoah Watershed Study (SWAS)</a:t>
            </a:r>
          </a:p>
        </p:txBody>
      </p:sp>
      <p:pic>
        <p:nvPicPr>
          <p:cNvPr id="294932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408" y="990600"/>
            <a:ext cx="4447294" cy="333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4933" name="Text Box 21"/>
          <p:cNvSpPr txBox="1">
            <a:spLocks noChangeArrowheads="1"/>
          </p:cNvSpPr>
          <p:nvPr/>
        </p:nvSpPr>
        <p:spPr bwMode="auto">
          <a:xfrm>
            <a:off x="253408" y="4447220"/>
            <a:ext cx="48519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Initiated in 1979 as a cooperative research venture with the NPS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1800" y="3560668"/>
            <a:ext cx="91440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Siliciclastic</a:t>
            </a:r>
            <a:endParaRPr lang="en-US" sz="1100" dirty="0" smtClean="0"/>
          </a:p>
          <a:p>
            <a:r>
              <a:rPr lang="en-US" sz="1100" dirty="0" smtClean="0"/>
              <a:t>Felsic</a:t>
            </a:r>
          </a:p>
          <a:p>
            <a:r>
              <a:rPr lang="en-US" sz="1100" dirty="0" smtClean="0"/>
              <a:t>Mafic</a:t>
            </a:r>
            <a:endParaRPr lang="en-US" sz="1100" dirty="0"/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253408" y="5095662"/>
            <a:ext cx="4191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Since 1992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15 sites sampled quarterly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 sites sampled weekly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- discharge gaging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- episodic sampling</a:t>
            </a: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5010150" y="3251472"/>
            <a:ext cx="4114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u="sng" dirty="0" smtClean="0">
                <a:solidFill>
                  <a:schemeClr val="bg2"/>
                </a:solidFill>
              </a:rPr>
              <a:t>Stream Chemistry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pH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Base </a:t>
            </a:r>
            <a:r>
              <a:rPr lang="en-US" sz="2000" dirty="0" err="1" smtClean="0">
                <a:solidFill>
                  <a:schemeClr val="bg1"/>
                </a:solidFill>
              </a:rPr>
              <a:t>cations</a:t>
            </a:r>
            <a:r>
              <a:rPr lang="en-US" sz="2000" dirty="0" smtClean="0">
                <a:solidFill>
                  <a:schemeClr val="bg1"/>
                </a:solidFill>
              </a:rPr>
              <a:t>: </a:t>
            </a:r>
            <a:r>
              <a:rPr lang="en-US" sz="2000" b="1" dirty="0" smtClean="0">
                <a:solidFill>
                  <a:schemeClr val="bg1"/>
                </a:solidFill>
              </a:rPr>
              <a:t>Ca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2</a:t>
            </a:r>
            <a:r>
              <a:rPr lang="en-US" sz="2000" b="1" baseline="30000" dirty="0">
                <a:solidFill>
                  <a:schemeClr val="bg1"/>
                </a:solidFill>
              </a:rPr>
              <a:t>+ </a:t>
            </a:r>
            <a:r>
              <a:rPr lang="en-US" sz="2000" b="1" dirty="0">
                <a:solidFill>
                  <a:schemeClr val="bg1"/>
                </a:solidFill>
              </a:rPr>
              <a:t>+ Mg</a:t>
            </a:r>
            <a:r>
              <a:rPr lang="en-US" sz="2000" b="1" baseline="30000" dirty="0">
                <a:solidFill>
                  <a:schemeClr val="bg1"/>
                </a:solidFill>
              </a:rPr>
              <a:t>2+</a:t>
            </a:r>
            <a:r>
              <a:rPr lang="en-US" sz="2000" b="1" dirty="0">
                <a:solidFill>
                  <a:schemeClr val="bg1"/>
                </a:solidFill>
              </a:rPr>
              <a:t> + Na</a:t>
            </a:r>
            <a:r>
              <a:rPr lang="en-US" sz="2000" b="1" baseline="30000" dirty="0">
                <a:solidFill>
                  <a:schemeClr val="bg1"/>
                </a:solidFill>
              </a:rPr>
              <a:t>+</a:t>
            </a:r>
            <a:r>
              <a:rPr lang="en-US" sz="2000" b="1" dirty="0">
                <a:solidFill>
                  <a:schemeClr val="bg1"/>
                </a:solidFill>
              </a:rPr>
              <a:t> + K</a:t>
            </a:r>
            <a:r>
              <a:rPr lang="en-US" sz="2000" b="1" baseline="30000" dirty="0">
                <a:solidFill>
                  <a:schemeClr val="bg1"/>
                </a:solidFill>
              </a:rPr>
              <a:t>+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Acid anions: </a:t>
            </a:r>
            <a:r>
              <a:rPr lang="en-US" sz="2000" b="1" dirty="0" smtClean="0">
                <a:solidFill>
                  <a:schemeClr val="bg1"/>
                </a:solidFill>
              </a:rPr>
              <a:t>SO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4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2-</a:t>
            </a:r>
            <a:r>
              <a:rPr lang="en-US" sz="2000" b="1" dirty="0" smtClean="0">
                <a:solidFill>
                  <a:schemeClr val="bg1"/>
                </a:solidFill>
              </a:rPr>
              <a:t> + NO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3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-</a:t>
            </a:r>
            <a:r>
              <a:rPr lang="en-US" sz="2000" b="1" dirty="0" smtClean="0">
                <a:solidFill>
                  <a:schemeClr val="bg1"/>
                </a:solidFill>
              </a:rPr>
              <a:t> + Cl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-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Acid Neutralizing Capacity (ANC): measure of the overall buffering capacity against acidification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= sum base </a:t>
            </a:r>
            <a:r>
              <a:rPr lang="en-US" sz="2000" dirty="0" err="1" smtClean="0">
                <a:solidFill>
                  <a:schemeClr val="bg1"/>
                </a:solidFill>
              </a:rPr>
              <a:t>cations</a:t>
            </a:r>
            <a:r>
              <a:rPr lang="en-US" sz="2000" dirty="0" smtClean="0">
                <a:solidFill>
                  <a:schemeClr val="bg1"/>
                </a:solidFill>
              </a:rPr>
              <a:t> – sum acid anions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044281" y="1052743"/>
            <a:ext cx="4046538" cy="1981200"/>
            <a:chOff x="141288" y="1108075"/>
            <a:chExt cx="5962650" cy="2854325"/>
          </a:xfrm>
        </p:grpSpPr>
        <p:pic>
          <p:nvPicPr>
            <p:cNvPr id="18" name="Picture 17" descr="intense.jpg"/>
            <p:cNvPicPr>
              <a:picLocks noChangeAspect="1"/>
            </p:cNvPicPr>
            <p:nvPr/>
          </p:nvPicPr>
          <p:blipFill>
            <a:blip r:embed="rId4" cstate="print"/>
            <a:srcRect t="8150"/>
            <a:stretch>
              <a:fillRect/>
            </a:stretch>
          </p:blipFill>
          <p:spPr bwMode="auto">
            <a:xfrm>
              <a:off x="141288" y="1108075"/>
              <a:ext cx="5962650" cy="285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8"/>
            <p:cNvSpPr txBox="1">
              <a:spLocks noChangeArrowheads="1"/>
            </p:cNvSpPr>
            <p:nvPr/>
          </p:nvSpPr>
          <p:spPr bwMode="auto">
            <a:xfrm>
              <a:off x="3760983" y="1812527"/>
              <a:ext cx="1118144" cy="443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700" dirty="0">
                  <a:latin typeface="Calibri" pitchFamily="34" charset="0"/>
                </a:rPr>
                <a:t>Shenandoah  National Park</a:t>
              </a:r>
            </a:p>
          </p:txBody>
        </p:sp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52076" y="2992504"/>
              <a:ext cx="1562861" cy="7397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2" name="TextBox 11"/>
            <p:cNvSpPr txBox="1">
              <a:spLocks noChangeArrowheads="1"/>
            </p:cNvSpPr>
            <p:nvPr/>
          </p:nvSpPr>
          <p:spPr bwMode="auto">
            <a:xfrm>
              <a:off x="3831740" y="3175419"/>
              <a:ext cx="947738" cy="332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dirty="0" smtClean="0">
                  <a:latin typeface="Calibri" pitchFamily="34" charset="0"/>
                </a:rPr>
                <a:t>Survey</a:t>
              </a:r>
              <a:endParaRPr lang="en-US" sz="900" dirty="0">
                <a:latin typeface="Calibri" pitchFamily="34" charset="0"/>
              </a:endParaRPr>
            </a:p>
          </p:txBody>
        </p:sp>
        <p:sp>
          <p:nvSpPr>
            <p:cNvPr id="23" name="TextBox 12"/>
            <p:cNvSpPr txBox="1">
              <a:spLocks noChangeArrowheads="1"/>
            </p:cNvSpPr>
            <p:nvPr/>
          </p:nvSpPr>
          <p:spPr bwMode="auto">
            <a:xfrm>
              <a:off x="3803088" y="3009139"/>
              <a:ext cx="990600" cy="332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 smtClean="0">
                  <a:latin typeface="Calibri" pitchFamily="34" charset="0"/>
                </a:rPr>
                <a:t>Quarterly</a:t>
              </a:r>
              <a:endParaRPr lang="en-US" sz="900" dirty="0">
                <a:latin typeface="Calibri" pitchFamily="34" charset="0"/>
              </a:endParaRPr>
            </a:p>
          </p:txBody>
        </p:sp>
        <p:sp>
          <p:nvSpPr>
            <p:cNvPr id="24" name="TextBox 13"/>
            <p:cNvSpPr txBox="1">
              <a:spLocks noChangeArrowheads="1"/>
            </p:cNvSpPr>
            <p:nvPr/>
          </p:nvSpPr>
          <p:spPr bwMode="auto">
            <a:xfrm>
              <a:off x="3845775" y="3363085"/>
              <a:ext cx="990600" cy="332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 smtClean="0">
                  <a:latin typeface="Calibri" pitchFamily="34" charset="0"/>
                </a:rPr>
                <a:t>Intensive</a:t>
              </a:r>
              <a:endParaRPr lang="en-US" sz="900" dirty="0">
                <a:latin typeface="Calibri" pitchFamily="34" charset="0"/>
              </a:endParaRPr>
            </a:p>
          </p:txBody>
        </p:sp>
      </p:grp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5010150" y="652536"/>
            <a:ext cx="411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Part of a regional monitoring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54600" y="2134576"/>
            <a:ext cx="3189265" cy="3542583"/>
            <a:chOff x="444473" y="1919200"/>
            <a:chExt cx="3645715" cy="3872000"/>
          </a:xfrm>
        </p:grpSpPr>
        <p:sp>
          <p:nvSpPr>
            <p:cNvPr id="31" name="Rectangle 30"/>
            <p:cNvSpPr/>
            <p:nvPr/>
          </p:nvSpPr>
          <p:spPr>
            <a:xfrm>
              <a:off x="2514600" y="4191000"/>
              <a:ext cx="1066800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4473" y="1919200"/>
              <a:ext cx="3645715" cy="387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0" y="1913274"/>
            <a:ext cx="3657600" cy="4563726"/>
            <a:chOff x="4351283" y="152400"/>
            <a:chExt cx="5184178" cy="64770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1283" y="152400"/>
              <a:ext cx="3922713" cy="565150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5867400" y="4800600"/>
              <a:ext cx="2895600" cy="18288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>
                <a:latin typeface="Calibri" pitchFamily="34" charset="0"/>
              </a:endParaRPr>
            </a:p>
            <a:p>
              <a:endParaRPr lang="en-US">
                <a:latin typeface="Calibri" pitchFamily="34" charset="0"/>
              </a:endParaRPr>
            </a:p>
            <a:p>
              <a:endParaRPr lang="en-US">
                <a:latin typeface="Calibri" pitchFamily="34" charset="0"/>
              </a:endParaRPr>
            </a:p>
            <a:p>
              <a:endParaRPr lang="en-US">
                <a:latin typeface="Calibri" pitchFamily="34" charset="0"/>
              </a:endParaRPr>
            </a:p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9" name="Picture 4"/>
            <p:cNvPicPr>
              <a:picLocks noChangeArrowheads="1"/>
            </p:cNvPicPr>
            <p:nvPr/>
          </p:nvPicPr>
          <p:blipFill>
            <a:blip r:embed="rId5" cstate="print"/>
            <a:srcRect l="11269" t="33333"/>
            <a:stretch>
              <a:fillRect/>
            </a:stretch>
          </p:blipFill>
          <p:spPr bwMode="auto">
            <a:xfrm>
              <a:off x="6096000" y="5305425"/>
              <a:ext cx="658813" cy="209550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0" name="Picture 5"/>
            <p:cNvPicPr>
              <a:picLocks noChangeArrowheads="1"/>
            </p:cNvPicPr>
            <p:nvPr/>
          </p:nvPicPr>
          <p:blipFill>
            <a:blip r:embed="rId6" cstate="print"/>
            <a:srcRect l="11269" t="34782"/>
            <a:stretch>
              <a:fillRect/>
            </a:stretch>
          </p:blipFill>
          <p:spPr bwMode="auto">
            <a:xfrm>
              <a:off x="6096000" y="5614988"/>
              <a:ext cx="658813" cy="20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96000" y="5943600"/>
              <a:ext cx="657225" cy="20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7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096000" y="6248400"/>
              <a:ext cx="658813" cy="20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>
              <a:off x="6095998" y="4881561"/>
              <a:ext cx="2667000" cy="451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3300"/>
                  </a:solidFill>
                  <a:latin typeface="Calibri" pitchFamily="34" charset="0"/>
                </a:rPr>
                <a:t>Bedrock Class</a:t>
              </a:r>
            </a:p>
          </p:txBody>
        </p:sp>
        <p:sp>
          <p:nvSpPr>
            <p:cNvPr id="14" name="TextBox 11"/>
            <p:cNvSpPr txBox="1">
              <a:spLocks noChangeArrowheads="1"/>
            </p:cNvSpPr>
            <p:nvPr/>
          </p:nvSpPr>
          <p:spPr bwMode="auto">
            <a:xfrm>
              <a:off x="6781800" y="5204700"/>
              <a:ext cx="2209797" cy="383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Calibri" pitchFamily="34" charset="0"/>
                </a:rPr>
                <a:t>Siliciclastic  (quartzite)</a:t>
              </a:r>
            </a:p>
          </p:txBody>
        </p:sp>
        <p:sp>
          <p:nvSpPr>
            <p:cNvPr id="15" name="TextBox 12"/>
            <p:cNvSpPr txBox="1">
              <a:spLocks noChangeArrowheads="1"/>
            </p:cNvSpPr>
            <p:nvPr/>
          </p:nvSpPr>
          <p:spPr bwMode="auto">
            <a:xfrm>
              <a:off x="6781800" y="5547710"/>
              <a:ext cx="2753661" cy="383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Calibri" pitchFamily="34" charset="0"/>
                </a:rPr>
                <a:t>Felsic  (</a:t>
              </a:r>
              <a:r>
                <a:rPr lang="en-US" sz="1100" dirty="0" smtClean="0">
                  <a:latin typeface="Calibri" pitchFamily="34" charset="0"/>
                </a:rPr>
                <a:t>granitic) </a:t>
              </a:r>
              <a:endParaRPr lang="en-US" sz="1100" dirty="0">
                <a:latin typeface="Calibri" pitchFamily="34" charset="0"/>
              </a:endParaRPr>
            </a:p>
          </p:txBody>
        </p:sp>
        <p:sp>
          <p:nvSpPr>
            <p:cNvPr id="16" name="TextBox 13"/>
            <p:cNvSpPr txBox="1">
              <a:spLocks noChangeArrowheads="1"/>
            </p:cNvSpPr>
            <p:nvPr/>
          </p:nvSpPr>
          <p:spPr bwMode="auto">
            <a:xfrm>
              <a:off x="6769583" y="5822847"/>
              <a:ext cx="2312254" cy="451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Calibri" pitchFamily="34" charset="0"/>
                </a:rPr>
                <a:t>Mafic  (</a:t>
              </a:r>
              <a:r>
                <a:rPr lang="en-US" sz="1100" dirty="0" smtClean="0">
                  <a:latin typeface="Calibri" pitchFamily="34" charset="0"/>
                </a:rPr>
                <a:t>basaltic</a:t>
              </a:r>
              <a:r>
                <a:rPr lang="en-US" sz="1400" dirty="0" smtClean="0">
                  <a:latin typeface="Calibri" pitchFamily="34" charset="0"/>
                </a:rPr>
                <a:t>)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17" name="TextBox 14"/>
            <p:cNvSpPr txBox="1">
              <a:spLocks noChangeArrowheads="1"/>
            </p:cNvSpPr>
            <p:nvPr/>
          </p:nvSpPr>
          <p:spPr bwMode="auto">
            <a:xfrm>
              <a:off x="6753225" y="6152156"/>
              <a:ext cx="2532958" cy="383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Calibri" pitchFamily="34" charset="0"/>
                </a:rPr>
                <a:t>Carbonate  (limestone)</a:t>
              </a:r>
            </a:p>
          </p:txBody>
        </p:sp>
        <p:sp>
          <p:nvSpPr>
            <p:cNvPr id="18" name="TextBox 15"/>
            <p:cNvSpPr txBox="1">
              <a:spLocks noChangeArrowheads="1"/>
            </p:cNvSpPr>
            <p:nvPr/>
          </p:nvSpPr>
          <p:spPr bwMode="auto">
            <a:xfrm>
              <a:off x="5149074" y="694719"/>
              <a:ext cx="2017716" cy="1353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latin typeface="Calibri" pitchFamily="34" charset="0"/>
                </a:rPr>
                <a:t>Shenandoah National Park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5907087" y="2286000"/>
              <a:ext cx="76200" cy="10668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7108999" y="487417"/>
              <a:ext cx="762000" cy="3048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88935" y="1195717"/>
            <a:ext cx="9258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</a:rPr>
              <a:t>Base </a:t>
            </a:r>
            <a:r>
              <a:rPr lang="en-US" sz="1600" b="1" dirty="0" err="1" smtClean="0">
                <a:solidFill>
                  <a:srgbClr val="00B0F0"/>
                </a:solidFill>
              </a:rPr>
              <a:t>cation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supply is dependent on underlying bedrock composition and weathering potential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2214462" y="749583"/>
            <a:ext cx="51479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ANC =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sum </a:t>
            </a:r>
            <a:r>
              <a:rPr lang="en-US" sz="1600" b="1" dirty="0" smtClean="0">
                <a:solidFill>
                  <a:srgbClr val="00B0F0"/>
                </a:solidFill>
              </a:rPr>
              <a:t>base </a:t>
            </a:r>
            <a:r>
              <a:rPr lang="en-US" sz="1600" b="1" dirty="0" err="1" smtClean="0">
                <a:solidFill>
                  <a:srgbClr val="00B0F0"/>
                </a:solidFill>
              </a:rPr>
              <a:t>cations</a:t>
            </a:r>
            <a:r>
              <a:rPr lang="en-US" sz="1600" b="1" dirty="0" smtClean="0">
                <a:solidFill>
                  <a:srgbClr val="00B0F0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– sum acid anions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159511" y="79413"/>
            <a:ext cx="89844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The role of bedrock in acidification of surface water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34863" y="2514600"/>
            <a:ext cx="3109137" cy="3050169"/>
            <a:chOff x="6034863" y="1522509"/>
            <a:chExt cx="3109137" cy="3050169"/>
          </a:xfrm>
        </p:grpSpPr>
        <p:grpSp>
          <p:nvGrpSpPr>
            <p:cNvPr id="25" name="Group 24"/>
            <p:cNvGrpSpPr/>
            <p:nvPr/>
          </p:nvGrpSpPr>
          <p:grpSpPr>
            <a:xfrm>
              <a:off x="6034863" y="1522509"/>
              <a:ext cx="3109137" cy="3050169"/>
              <a:chOff x="510122" y="2438399"/>
              <a:chExt cx="3632725" cy="2774951"/>
            </a:xfrm>
          </p:grpSpPr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 rotWithShape="1">
              <a:blip r:embed="rId9" cstate="print"/>
              <a:srcRect l="12262" t="13976" r="6016" b="11493"/>
              <a:stretch/>
            </p:blipFill>
            <p:spPr bwMode="auto">
              <a:xfrm>
                <a:off x="588169" y="2438399"/>
                <a:ext cx="3554678" cy="2438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TextBox 18"/>
              <p:cNvSpPr txBox="1">
                <a:spLocks noChangeArrowheads="1"/>
              </p:cNvSpPr>
              <p:nvPr/>
            </p:nvSpPr>
            <p:spPr bwMode="auto">
              <a:xfrm rot="16200000">
                <a:off x="-137494" y="3383016"/>
                <a:ext cx="1654839" cy="3596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Calibri" pitchFamily="34" charset="0"/>
                  </a:rPr>
                  <a:t>Number of Species</a:t>
                </a:r>
              </a:p>
            </p:txBody>
          </p:sp>
          <p:sp>
            <p:nvSpPr>
              <p:cNvPr id="28" name="TextBox 19"/>
              <p:cNvSpPr txBox="1">
                <a:spLocks noChangeArrowheads="1"/>
              </p:cNvSpPr>
              <p:nvPr/>
            </p:nvSpPr>
            <p:spPr bwMode="auto">
              <a:xfrm>
                <a:off x="1533525" y="4905375"/>
                <a:ext cx="15240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Calibri" pitchFamily="34" charset="0"/>
                  </a:rPr>
                  <a:t>ANC  (µ</a:t>
                </a:r>
                <a:r>
                  <a:rPr lang="en-US" sz="1400" dirty="0" err="1">
                    <a:solidFill>
                      <a:schemeClr val="bg1"/>
                    </a:solidFill>
                    <a:latin typeface="Calibri" pitchFamily="34" charset="0"/>
                  </a:rPr>
                  <a:t>eq</a:t>
                </a:r>
                <a:r>
                  <a:rPr lang="en-US" sz="1400" dirty="0">
                    <a:solidFill>
                      <a:schemeClr val="bg1"/>
                    </a:solidFill>
                    <a:latin typeface="Calibri" pitchFamily="34" charset="0"/>
                  </a:rPr>
                  <a:t>/L)</a:t>
                </a: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7438291" y="3502939"/>
              <a:ext cx="1553630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/>
                <a:t>(</a:t>
              </a:r>
              <a:r>
                <a:rPr lang="en-US" sz="1050" i="1" dirty="0"/>
                <a:t>from </a:t>
              </a:r>
              <a:r>
                <a:rPr lang="en-US" sz="1050" i="1" dirty="0" err="1"/>
                <a:t>Bulger</a:t>
              </a:r>
              <a:r>
                <a:rPr lang="en-US" sz="1050" i="1" dirty="0"/>
                <a:t> et al., 1999</a:t>
              </a:r>
              <a:r>
                <a:rPr lang="en-US" sz="1050" dirty="0"/>
                <a:t>)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54808" y="2942124"/>
              <a:ext cx="919183" cy="5059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700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273475" y="540361"/>
            <a:ext cx="3467294" cy="2193904"/>
            <a:chOff x="5249887" y="674241"/>
            <a:chExt cx="3467294" cy="2193904"/>
          </a:xfrm>
        </p:grpSpPr>
        <p:grpSp>
          <p:nvGrpSpPr>
            <p:cNvPr id="17" name="Group 16"/>
            <p:cNvGrpSpPr/>
            <p:nvPr/>
          </p:nvGrpSpPr>
          <p:grpSpPr>
            <a:xfrm>
              <a:off x="5249887" y="674241"/>
              <a:ext cx="3467294" cy="2183569"/>
              <a:chOff x="73025" y="757238"/>
              <a:chExt cx="8691563" cy="5483225"/>
            </a:xfrm>
          </p:grpSpPr>
          <p:pic>
            <p:nvPicPr>
              <p:cNvPr id="18" name="Picture 25" descr="198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25" y="757238"/>
                <a:ext cx="8226425" cy="5483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21" descr="mgL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85050" y="3436938"/>
                <a:ext cx="1379538" cy="2738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6858000" y="2655420"/>
              <a:ext cx="347663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1985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273475" y="2723930"/>
            <a:ext cx="3544139" cy="2234241"/>
            <a:chOff x="5330452" y="4094330"/>
            <a:chExt cx="3544139" cy="2234241"/>
          </a:xfrm>
        </p:grpSpPr>
        <p:grpSp>
          <p:nvGrpSpPr>
            <p:cNvPr id="20" name="Group 19"/>
            <p:cNvGrpSpPr/>
            <p:nvPr/>
          </p:nvGrpSpPr>
          <p:grpSpPr>
            <a:xfrm>
              <a:off x="5330452" y="4094330"/>
              <a:ext cx="3544139" cy="2212975"/>
              <a:chOff x="73025" y="758825"/>
              <a:chExt cx="8691563" cy="5486400"/>
            </a:xfrm>
          </p:grpSpPr>
          <p:pic>
            <p:nvPicPr>
              <p:cNvPr id="21" name="Picture 7" descr="2008so4web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25" y="758825"/>
                <a:ext cx="8229600" cy="548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0" descr="mgL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85050" y="3436938"/>
                <a:ext cx="1379538" cy="2738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" name="Rectangle 16"/>
            <p:cNvSpPr>
              <a:spLocks noChangeArrowheads="1"/>
            </p:cNvSpPr>
            <p:nvPr/>
          </p:nvSpPr>
          <p:spPr bwMode="auto">
            <a:xfrm>
              <a:off x="6890756" y="6115846"/>
              <a:ext cx="347663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2008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244421" y="741076"/>
            <a:ext cx="4757102" cy="2077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 rot="16200000">
            <a:off x="-286365" y="1396498"/>
            <a:ext cx="1383109" cy="4995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emissions, </a:t>
            </a:r>
          </a:p>
          <a:p>
            <a:pPr algn="ctr"/>
            <a:r>
              <a:rPr lang="en-US" sz="1600" dirty="0" smtClean="0"/>
              <a:t>thousands of tons </a:t>
            </a:r>
            <a:endParaRPr lang="en-US" sz="1600" dirty="0"/>
          </a:p>
        </p:txBody>
      </p:sp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586" y="2015131"/>
            <a:ext cx="1883771" cy="43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780651"/>
              </p:ext>
            </p:extLst>
          </p:nvPr>
        </p:nvGraphicFramePr>
        <p:xfrm>
          <a:off x="709005" y="828411"/>
          <a:ext cx="4249125" cy="1949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1291500" y="1107710"/>
            <a:ext cx="541126" cy="370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47" name="Text Box 30"/>
          <p:cNvSpPr txBox="1">
            <a:spLocks noChangeArrowheads="1"/>
          </p:cNvSpPr>
          <p:nvPr/>
        </p:nvSpPr>
        <p:spPr bwMode="auto">
          <a:xfrm>
            <a:off x="1562063" y="737556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400" dirty="0"/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5716975" y="515729"/>
            <a:ext cx="2676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Sulfate </a:t>
            </a:r>
            <a:r>
              <a:rPr lang="en-US" dirty="0" smtClean="0"/>
              <a:t>Ion Concentration </a:t>
            </a:r>
            <a:endParaRPr lang="en-US" dirty="0"/>
          </a:p>
        </p:txBody>
      </p: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239316" y="12368"/>
            <a:ext cx="15502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Recovery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87787" y="382111"/>
            <a:ext cx="4708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The Clean Air Act Amendments of </a:t>
            </a:r>
            <a:r>
              <a:rPr lang="en-US" dirty="0" smtClean="0">
                <a:solidFill>
                  <a:schemeClr val="bg1"/>
                </a:solidFill>
              </a:rPr>
              <a:t>1990 (CAAA)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0" name="Group 65"/>
          <p:cNvGrpSpPr>
            <a:grpSpLocks/>
          </p:cNvGrpSpPr>
          <p:nvPr/>
        </p:nvGrpSpPr>
        <p:grpSpPr bwMode="auto">
          <a:xfrm>
            <a:off x="239316" y="3024153"/>
            <a:ext cx="4866084" cy="3605247"/>
            <a:chOff x="384" y="672"/>
            <a:chExt cx="3408" cy="2284"/>
          </a:xfrm>
        </p:grpSpPr>
        <p:pic>
          <p:nvPicPr>
            <p:cNvPr id="61" name="Picture 66" descr="TIM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24" t="24542" r="-768" b="5595"/>
            <a:stretch>
              <a:fillRect/>
            </a:stretch>
          </p:blipFill>
          <p:spPr bwMode="auto">
            <a:xfrm>
              <a:off x="384" y="672"/>
              <a:ext cx="3408" cy="2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Rectangle 67"/>
            <p:cNvSpPr>
              <a:spLocks noChangeArrowheads="1"/>
            </p:cNvSpPr>
            <p:nvPr/>
          </p:nvSpPr>
          <p:spPr bwMode="auto">
            <a:xfrm>
              <a:off x="1632" y="672"/>
              <a:ext cx="1680" cy="2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" name="Rectangle 63"/>
          <p:cNvSpPr/>
          <p:nvPr/>
        </p:nvSpPr>
        <p:spPr>
          <a:xfrm>
            <a:off x="5273475" y="5021448"/>
            <a:ext cx="37006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SWAS </a:t>
            </a:r>
            <a:r>
              <a:rPr lang="en-US" dirty="0">
                <a:solidFill>
                  <a:schemeClr val="bg1"/>
                </a:solidFill>
              </a:rPr>
              <a:t>quarterly stream monitoring sites are included in a long-term </a:t>
            </a:r>
            <a:r>
              <a:rPr lang="en-US" dirty="0" smtClean="0">
                <a:solidFill>
                  <a:schemeClr val="bg1"/>
                </a:solidFill>
              </a:rPr>
              <a:t>monitoring (LTM) program to </a:t>
            </a:r>
            <a:r>
              <a:rPr lang="en-US" dirty="0">
                <a:solidFill>
                  <a:schemeClr val="bg1"/>
                </a:solidFill>
              </a:rPr>
              <a:t>track the environmental results of air pollution reductions achieved through the Clean Air Act.</a:t>
            </a:r>
          </a:p>
        </p:txBody>
      </p:sp>
      <p:graphicFrame>
        <p:nvGraphicFramePr>
          <p:cNvPr id="6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167090"/>
              </p:ext>
            </p:extLst>
          </p:nvPr>
        </p:nvGraphicFramePr>
        <p:xfrm>
          <a:off x="239316" y="1254215"/>
          <a:ext cx="4689236" cy="1521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4892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Graphic spid="6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3962400" y="4038599"/>
            <a:ext cx="5105400" cy="12458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209550" y="889575"/>
            <a:ext cx="8733295" cy="2691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52400"/>
            <a:ext cx="5258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Recovery (1990 - 2000 trends)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79650" y="1238250"/>
            <a:ext cx="3070225" cy="1697038"/>
          </a:xfrm>
          <a:prstGeom prst="rect">
            <a:avLst/>
          </a:prstGeom>
          <a:solidFill>
            <a:srgbClr val="A4AB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66738" y="1298575"/>
            <a:ext cx="1543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500" dirty="0">
                <a:latin typeface="Times New Roman" pitchFamily="18" charset="0"/>
              </a:rPr>
              <a:t>New England Lakes</a:t>
            </a:r>
            <a:endParaRPr lang="en-US" altLang="en-US" dirty="0">
              <a:latin typeface="Times New Roman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08025" y="1501775"/>
            <a:ext cx="14001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500" dirty="0">
                <a:latin typeface="Times New Roman" pitchFamily="18" charset="0"/>
              </a:rPr>
              <a:t>Adirondack Lakes</a:t>
            </a:r>
            <a:endParaRPr lang="en-US" altLang="en-US" dirty="0">
              <a:latin typeface="Times New Roman" pitchFamily="18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88950" y="1703388"/>
            <a:ext cx="16208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500">
                <a:latin typeface="Times New Roman" pitchFamily="18" charset="0"/>
              </a:rPr>
              <a:t>Appalachian Streams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22275" y="1903413"/>
            <a:ext cx="16922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500">
                <a:latin typeface="Times New Roman" pitchFamily="18" charset="0"/>
              </a:rPr>
              <a:t>Upper Midwest Lakes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87338" y="2308225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500">
                <a:latin typeface="Times New Roman" pitchFamily="18" charset="0"/>
              </a:rPr>
              <a:t>------------------------------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2662238" y="1238250"/>
            <a:ext cx="1587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V="1">
            <a:off x="3046413" y="1238250"/>
            <a:ext cx="1587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V="1">
            <a:off x="3430588" y="1238250"/>
            <a:ext cx="1587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V="1">
            <a:off x="3814763" y="1238250"/>
            <a:ext cx="1587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V="1">
            <a:off x="4198938" y="1238250"/>
            <a:ext cx="1587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 flipV="1">
            <a:off x="4581525" y="1238250"/>
            <a:ext cx="1588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flipV="1">
            <a:off x="4965700" y="1238250"/>
            <a:ext cx="1588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2111375" y="2989263"/>
            <a:ext cx="2397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-3.5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2493963" y="2989263"/>
            <a:ext cx="2397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-3.0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2878138" y="2989263"/>
            <a:ext cx="2397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-2.5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3262313" y="2989263"/>
            <a:ext cx="2397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-2.0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3646488" y="2989263"/>
            <a:ext cx="2397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-1.5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4030663" y="2989263"/>
            <a:ext cx="2397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-1.0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4413250" y="2989263"/>
            <a:ext cx="2397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-0.5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4824413" y="2989263"/>
            <a:ext cx="1936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0.0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5208588" y="2989263"/>
            <a:ext cx="1936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0.5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 flipV="1">
            <a:off x="4965700" y="1238250"/>
            <a:ext cx="1588" cy="16970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3608388" y="1311275"/>
            <a:ext cx="1357312" cy="141288"/>
          </a:xfrm>
          <a:prstGeom prst="rect">
            <a:avLst/>
          </a:prstGeom>
          <a:solidFill>
            <a:srgbClr val="A10000"/>
          </a:solidFill>
          <a:ln w="6350">
            <a:solidFill>
              <a:srgbClr val="A1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3230563" y="1512888"/>
            <a:ext cx="1735137" cy="139700"/>
          </a:xfrm>
          <a:prstGeom prst="rect">
            <a:avLst/>
          </a:prstGeom>
          <a:solidFill>
            <a:srgbClr val="A10000"/>
          </a:solidFill>
          <a:ln w="6350">
            <a:solidFill>
              <a:srgbClr val="A1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3224213" y="1712913"/>
            <a:ext cx="1741487" cy="142875"/>
          </a:xfrm>
          <a:prstGeom prst="rect">
            <a:avLst/>
          </a:prstGeom>
          <a:solidFill>
            <a:srgbClr val="A10000"/>
          </a:solidFill>
          <a:ln w="6350">
            <a:solidFill>
              <a:srgbClr val="A1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Rectangle 30"/>
          <p:cNvSpPr>
            <a:spLocks noChangeArrowheads="1"/>
          </p:cNvSpPr>
          <p:nvPr/>
        </p:nvSpPr>
        <p:spPr bwMode="auto">
          <a:xfrm>
            <a:off x="2386013" y="1916113"/>
            <a:ext cx="2579687" cy="141287"/>
          </a:xfrm>
          <a:prstGeom prst="rect">
            <a:avLst/>
          </a:prstGeom>
          <a:solidFill>
            <a:srgbClr val="A10000"/>
          </a:solidFill>
          <a:ln w="6350">
            <a:solidFill>
              <a:srgbClr val="A1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Line 32"/>
          <p:cNvSpPr>
            <a:spLocks noChangeShapeType="1"/>
          </p:cNvSpPr>
          <p:nvPr/>
        </p:nvSpPr>
        <p:spPr bwMode="auto">
          <a:xfrm>
            <a:off x="5349875" y="1238250"/>
            <a:ext cx="1588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33"/>
          <p:cNvSpPr>
            <a:spLocks noChangeShapeType="1"/>
          </p:cNvSpPr>
          <p:nvPr/>
        </p:nvSpPr>
        <p:spPr bwMode="auto">
          <a:xfrm flipH="1">
            <a:off x="2279650" y="2935288"/>
            <a:ext cx="3070225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34"/>
          <p:cNvSpPr>
            <a:spLocks noChangeShapeType="1"/>
          </p:cNvSpPr>
          <p:nvPr/>
        </p:nvSpPr>
        <p:spPr bwMode="auto">
          <a:xfrm flipV="1">
            <a:off x="2279650" y="1238250"/>
            <a:ext cx="1588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35"/>
          <p:cNvSpPr>
            <a:spLocks noChangeShapeType="1"/>
          </p:cNvSpPr>
          <p:nvPr/>
        </p:nvSpPr>
        <p:spPr bwMode="auto">
          <a:xfrm>
            <a:off x="2279650" y="1238250"/>
            <a:ext cx="3070225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2398713" y="990600"/>
            <a:ext cx="5905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400" b="1">
                <a:solidFill>
                  <a:srgbClr val="990000"/>
                </a:solidFill>
                <a:latin typeface="Arial" pitchFamily="34" charset="0"/>
              </a:rPr>
              <a:t>Sulfate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35" name="Rectangle 37"/>
          <p:cNvSpPr>
            <a:spLocks noChangeArrowheads="1"/>
          </p:cNvSpPr>
          <p:nvPr/>
        </p:nvSpPr>
        <p:spPr bwMode="auto">
          <a:xfrm>
            <a:off x="5716588" y="1254125"/>
            <a:ext cx="3070225" cy="1697038"/>
          </a:xfrm>
          <a:prstGeom prst="rect">
            <a:avLst/>
          </a:prstGeom>
          <a:solidFill>
            <a:srgbClr val="A4AB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8"/>
          <p:cNvSpPr>
            <a:spLocks noChangeShapeType="1"/>
          </p:cNvSpPr>
          <p:nvPr/>
        </p:nvSpPr>
        <p:spPr bwMode="auto">
          <a:xfrm flipV="1">
            <a:off x="6099175" y="1254125"/>
            <a:ext cx="1588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39"/>
          <p:cNvSpPr>
            <a:spLocks noChangeShapeType="1"/>
          </p:cNvSpPr>
          <p:nvPr/>
        </p:nvSpPr>
        <p:spPr bwMode="auto">
          <a:xfrm flipV="1">
            <a:off x="6483350" y="1254125"/>
            <a:ext cx="1588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40"/>
          <p:cNvSpPr>
            <a:spLocks noChangeShapeType="1"/>
          </p:cNvSpPr>
          <p:nvPr/>
        </p:nvSpPr>
        <p:spPr bwMode="auto">
          <a:xfrm flipV="1">
            <a:off x="6867525" y="1254125"/>
            <a:ext cx="1588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41"/>
          <p:cNvSpPr>
            <a:spLocks noChangeShapeType="1"/>
          </p:cNvSpPr>
          <p:nvPr/>
        </p:nvSpPr>
        <p:spPr bwMode="auto">
          <a:xfrm flipV="1">
            <a:off x="7251700" y="1254125"/>
            <a:ext cx="1588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42"/>
          <p:cNvSpPr>
            <a:spLocks noChangeShapeType="1"/>
          </p:cNvSpPr>
          <p:nvPr/>
        </p:nvSpPr>
        <p:spPr bwMode="auto">
          <a:xfrm flipV="1">
            <a:off x="7635875" y="1254125"/>
            <a:ext cx="1588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43"/>
          <p:cNvSpPr>
            <a:spLocks noChangeShapeType="1"/>
          </p:cNvSpPr>
          <p:nvPr/>
        </p:nvSpPr>
        <p:spPr bwMode="auto">
          <a:xfrm flipV="1">
            <a:off x="8018463" y="1254125"/>
            <a:ext cx="1587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44"/>
          <p:cNvSpPr>
            <a:spLocks noChangeShapeType="1"/>
          </p:cNvSpPr>
          <p:nvPr/>
        </p:nvSpPr>
        <p:spPr bwMode="auto">
          <a:xfrm flipV="1">
            <a:off x="8402638" y="1254125"/>
            <a:ext cx="1587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Rectangle 45"/>
          <p:cNvSpPr>
            <a:spLocks noChangeArrowheads="1"/>
          </p:cNvSpPr>
          <p:nvPr/>
        </p:nvSpPr>
        <p:spPr bwMode="auto">
          <a:xfrm>
            <a:off x="5548313" y="3003550"/>
            <a:ext cx="2397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-2.5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4" name="Rectangle 46"/>
          <p:cNvSpPr>
            <a:spLocks noChangeArrowheads="1"/>
          </p:cNvSpPr>
          <p:nvPr/>
        </p:nvSpPr>
        <p:spPr bwMode="auto">
          <a:xfrm>
            <a:off x="5930900" y="3003550"/>
            <a:ext cx="2397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-2.0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5" name="Rectangle 47"/>
          <p:cNvSpPr>
            <a:spLocks noChangeArrowheads="1"/>
          </p:cNvSpPr>
          <p:nvPr/>
        </p:nvSpPr>
        <p:spPr bwMode="auto">
          <a:xfrm>
            <a:off x="6315075" y="3003550"/>
            <a:ext cx="2397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-1.5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6" name="Rectangle 48"/>
          <p:cNvSpPr>
            <a:spLocks noChangeArrowheads="1"/>
          </p:cNvSpPr>
          <p:nvPr/>
        </p:nvSpPr>
        <p:spPr bwMode="auto">
          <a:xfrm>
            <a:off x="6699250" y="3003550"/>
            <a:ext cx="2397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-1.0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7" name="Rectangle 49"/>
          <p:cNvSpPr>
            <a:spLocks noChangeArrowheads="1"/>
          </p:cNvSpPr>
          <p:nvPr/>
        </p:nvSpPr>
        <p:spPr bwMode="auto">
          <a:xfrm>
            <a:off x="7083425" y="3003550"/>
            <a:ext cx="2397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-0.5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8" name="Rectangle 50"/>
          <p:cNvSpPr>
            <a:spLocks noChangeArrowheads="1"/>
          </p:cNvSpPr>
          <p:nvPr/>
        </p:nvSpPr>
        <p:spPr bwMode="auto">
          <a:xfrm>
            <a:off x="7494588" y="3003550"/>
            <a:ext cx="1936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0.0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9" name="Rectangle 51"/>
          <p:cNvSpPr>
            <a:spLocks noChangeArrowheads="1"/>
          </p:cNvSpPr>
          <p:nvPr/>
        </p:nvSpPr>
        <p:spPr bwMode="auto">
          <a:xfrm>
            <a:off x="7877175" y="3003550"/>
            <a:ext cx="1936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0.5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50" name="Rectangle 52"/>
          <p:cNvSpPr>
            <a:spLocks noChangeArrowheads="1"/>
          </p:cNvSpPr>
          <p:nvPr/>
        </p:nvSpPr>
        <p:spPr bwMode="auto">
          <a:xfrm>
            <a:off x="8261350" y="3003550"/>
            <a:ext cx="1936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1.0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51" name="Rectangle 53"/>
          <p:cNvSpPr>
            <a:spLocks noChangeArrowheads="1"/>
          </p:cNvSpPr>
          <p:nvPr/>
        </p:nvSpPr>
        <p:spPr bwMode="auto">
          <a:xfrm>
            <a:off x="8645525" y="3003550"/>
            <a:ext cx="1936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1.5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52" name="Line 54"/>
          <p:cNvSpPr>
            <a:spLocks noChangeShapeType="1"/>
          </p:cNvSpPr>
          <p:nvPr/>
        </p:nvSpPr>
        <p:spPr bwMode="auto">
          <a:xfrm flipV="1">
            <a:off x="7635875" y="1254125"/>
            <a:ext cx="1588" cy="16970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Rectangle 55"/>
          <p:cNvSpPr>
            <a:spLocks noChangeArrowheads="1"/>
          </p:cNvSpPr>
          <p:nvPr/>
        </p:nvSpPr>
        <p:spPr bwMode="auto">
          <a:xfrm>
            <a:off x="7635875" y="1325563"/>
            <a:ext cx="84138" cy="142875"/>
          </a:xfrm>
          <a:prstGeom prst="rect">
            <a:avLst/>
          </a:prstGeom>
          <a:solidFill>
            <a:srgbClr val="196519"/>
          </a:solidFill>
          <a:ln w="6350">
            <a:solidFill>
              <a:srgbClr val="19651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" name="Rectangle 56"/>
          <p:cNvSpPr>
            <a:spLocks noChangeArrowheads="1"/>
          </p:cNvSpPr>
          <p:nvPr/>
        </p:nvSpPr>
        <p:spPr bwMode="auto">
          <a:xfrm>
            <a:off x="7635875" y="1528763"/>
            <a:ext cx="790575" cy="139700"/>
          </a:xfrm>
          <a:prstGeom prst="rect">
            <a:avLst/>
          </a:prstGeom>
          <a:solidFill>
            <a:srgbClr val="196519"/>
          </a:solidFill>
          <a:ln w="6350">
            <a:solidFill>
              <a:srgbClr val="19651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" name="Rectangle 57"/>
          <p:cNvSpPr>
            <a:spLocks noChangeArrowheads="1"/>
          </p:cNvSpPr>
          <p:nvPr/>
        </p:nvSpPr>
        <p:spPr bwMode="auto">
          <a:xfrm>
            <a:off x="7635875" y="1728788"/>
            <a:ext cx="604838" cy="141287"/>
          </a:xfrm>
          <a:prstGeom prst="rect">
            <a:avLst/>
          </a:prstGeom>
          <a:solidFill>
            <a:srgbClr val="196519"/>
          </a:solidFill>
          <a:ln w="6350">
            <a:solidFill>
              <a:srgbClr val="19651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" name="Rectangle 58"/>
          <p:cNvSpPr>
            <a:spLocks noChangeArrowheads="1"/>
          </p:cNvSpPr>
          <p:nvPr/>
        </p:nvSpPr>
        <p:spPr bwMode="auto">
          <a:xfrm>
            <a:off x="7635875" y="1930400"/>
            <a:ext cx="820738" cy="142875"/>
          </a:xfrm>
          <a:prstGeom prst="rect">
            <a:avLst/>
          </a:prstGeom>
          <a:solidFill>
            <a:srgbClr val="196519"/>
          </a:solidFill>
          <a:ln w="6350">
            <a:solidFill>
              <a:srgbClr val="19651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" name="Line 60"/>
          <p:cNvSpPr>
            <a:spLocks noChangeShapeType="1"/>
          </p:cNvSpPr>
          <p:nvPr/>
        </p:nvSpPr>
        <p:spPr bwMode="auto">
          <a:xfrm>
            <a:off x="8786813" y="1254125"/>
            <a:ext cx="1587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61"/>
          <p:cNvSpPr>
            <a:spLocks noChangeShapeType="1"/>
          </p:cNvSpPr>
          <p:nvPr/>
        </p:nvSpPr>
        <p:spPr bwMode="auto">
          <a:xfrm flipH="1">
            <a:off x="5716588" y="2951163"/>
            <a:ext cx="3070225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62"/>
          <p:cNvSpPr>
            <a:spLocks noChangeShapeType="1"/>
          </p:cNvSpPr>
          <p:nvPr/>
        </p:nvSpPr>
        <p:spPr bwMode="auto">
          <a:xfrm flipV="1">
            <a:off x="5716588" y="1254125"/>
            <a:ext cx="1587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63"/>
          <p:cNvSpPr>
            <a:spLocks noChangeShapeType="1"/>
          </p:cNvSpPr>
          <p:nvPr/>
        </p:nvSpPr>
        <p:spPr bwMode="auto">
          <a:xfrm>
            <a:off x="5716588" y="1254125"/>
            <a:ext cx="3070225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Rectangle 64"/>
          <p:cNvSpPr>
            <a:spLocks noChangeArrowheads="1"/>
          </p:cNvSpPr>
          <p:nvPr/>
        </p:nvSpPr>
        <p:spPr bwMode="auto">
          <a:xfrm>
            <a:off x="5835650" y="1008063"/>
            <a:ext cx="22352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400" b="1">
                <a:solidFill>
                  <a:srgbClr val="008000"/>
                </a:solidFill>
                <a:latin typeface="Arial" pitchFamily="34" charset="0"/>
              </a:rPr>
              <a:t>Acid Neutralizing Capacity</a:t>
            </a:r>
            <a:endParaRPr lang="en-US" altLang="en-US">
              <a:latin typeface="Times New Roman" pitchFamily="18" charset="0"/>
            </a:endParaRPr>
          </a:p>
        </p:txBody>
      </p:sp>
      <p:grpSp>
        <p:nvGrpSpPr>
          <p:cNvPr id="62" name="Group 65"/>
          <p:cNvGrpSpPr>
            <a:grpSpLocks/>
          </p:cNvGrpSpPr>
          <p:nvPr/>
        </p:nvGrpSpPr>
        <p:grpSpPr bwMode="auto">
          <a:xfrm>
            <a:off x="209550" y="4015727"/>
            <a:ext cx="3657600" cy="2537473"/>
            <a:chOff x="384" y="672"/>
            <a:chExt cx="3408" cy="2284"/>
          </a:xfrm>
        </p:grpSpPr>
        <p:pic>
          <p:nvPicPr>
            <p:cNvPr id="63" name="Picture 66" descr="TIM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24" t="24542" r="-768" b="5595"/>
            <a:stretch>
              <a:fillRect/>
            </a:stretch>
          </p:blipFill>
          <p:spPr bwMode="auto">
            <a:xfrm>
              <a:off x="384" y="672"/>
              <a:ext cx="3408" cy="2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ectangle 67"/>
            <p:cNvSpPr>
              <a:spLocks noChangeArrowheads="1"/>
            </p:cNvSpPr>
            <p:nvPr/>
          </p:nvSpPr>
          <p:spPr bwMode="auto">
            <a:xfrm>
              <a:off x="1632" y="672"/>
              <a:ext cx="1680" cy="2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" name="Rectangle 68"/>
          <p:cNvSpPr>
            <a:spLocks noChangeArrowheads="1"/>
          </p:cNvSpPr>
          <p:nvPr/>
        </p:nvSpPr>
        <p:spPr bwMode="auto">
          <a:xfrm>
            <a:off x="4710113" y="3306763"/>
            <a:ext cx="195580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300" b="1">
                <a:latin typeface="Arial" pitchFamily="34" charset="0"/>
              </a:rPr>
              <a:t>Slope of Trend (µeq/L/yr)</a:t>
            </a:r>
            <a:endParaRPr lang="en-US" altLang="en-US" b="1">
              <a:latin typeface="Times New Roman" pitchFamily="18" charset="0"/>
            </a:endParaRPr>
          </a:p>
        </p:txBody>
      </p:sp>
      <p:sp>
        <p:nvSpPr>
          <p:cNvPr id="66" name="Text Box 72"/>
          <p:cNvSpPr txBox="1">
            <a:spLocks noChangeArrowheads="1"/>
          </p:cNvSpPr>
          <p:nvPr/>
        </p:nvSpPr>
        <p:spPr bwMode="auto">
          <a:xfrm>
            <a:off x="4038600" y="4137025"/>
            <a:ext cx="4949825" cy="10445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>
                <a:solidFill>
                  <a:srgbClr val="990000"/>
                </a:solidFill>
              </a:rPr>
              <a:t> Sulfate concentrations and acidity of surface </a:t>
            </a:r>
          </a:p>
          <a:p>
            <a:r>
              <a:rPr lang="en-US" altLang="en-US" sz="2000">
                <a:solidFill>
                  <a:srgbClr val="990000"/>
                </a:solidFill>
              </a:rPr>
              <a:t>     waters in most regions have decreased in</a:t>
            </a:r>
          </a:p>
          <a:p>
            <a:r>
              <a:rPr lang="en-US" altLang="en-US" sz="2000">
                <a:solidFill>
                  <a:srgbClr val="990000"/>
                </a:solidFill>
              </a:rPr>
              <a:t>     response to decreased sulfur emissions</a:t>
            </a:r>
          </a:p>
        </p:txBody>
      </p:sp>
    </p:spTree>
    <p:extLst>
      <p:ext uri="{BB962C8B-B14F-4D97-AF65-F5344CB8AC3E}">
        <p14:creationId xmlns:p14="http://schemas.microsoft.com/office/powerpoint/2010/main" val="70072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2400" y="4038602"/>
            <a:ext cx="5105400" cy="1421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09550" y="889575"/>
            <a:ext cx="8733295" cy="2691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79650" y="1238250"/>
            <a:ext cx="3070225" cy="1697038"/>
          </a:xfrm>
          <a:prstGeom prst="rect">
            <a:avLst/>
          </a:prstGeom>
          <a:solidFill>
            <a:srgbClr val="A4AB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6738" y="1298575"/>
            <a:ext cx="1543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500">
                <a:latin typeface="Times New Roman" pitchFamily="18" charset="0"/>
              </a:rPr>
              <a:t>New England Lakes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08025" y="1501775"/>
            <a:ext cx="14001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500">
                <a:latin typeface="Times New Roman" pitchFamily="18" charset="0"/>
              </a:rPr>
              <a:t>Adirondack Lakes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88950" y="1703388"/>
            <a:ext cx="16208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500" dirty="0">
                <a:latin typeface="Times New Roman" pitchFamily="18" charset="0"/>
              </a:rPr>
              <a:t>Appalachian Streams</a:t>
            </a:r>
            <a:endParaRPr lang="en-US" altLang="en-US" dirty="0">
              <a:latin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22275" y="1903413"/>
            <a:ext cx="16922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500">
                <a:latin typeface="Times New Roman" pitchFamily="18" charset="0"/>
              </a:rPr>
              <a:t>Upper Midwest Lakes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38113" y="2106613"/>
            <a:ext cx="19748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500">
                <a:latin typeface="Times New Roman" pitchFamily="18" charset="0"/>
              </a:rPr>
              <a:t>Western Virginia Streams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87338" y="2308225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500">
                <a:latin typeface="Times New Roman" pitchFamily="18" charset="0"/>
              </a:rPr>
              <a:t>------------------------------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V="1">
            <a:off x="2662238" y="1238250"/>
            <a:ext cx="1587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V="1">
            <a:off x="3046413" y="1238250"/>
            <a:ext cx="1587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 flipV="1">
            <a:off x="3430588" y="1238250"/>
            <a:ext cx="1587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flipV="1">
            <a:off x="3814763" y="1238250"/>
            <a:ext cx="1587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 flipV="1">
            <a:off x="4198938" y="1238250"/>
            <a:ext cx="1587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 flipV="1">
            <a:off x="4581525" y="1238250"/>
            <a:ext cx="1588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4965700" y="1238250"/>
            <a:ext cx="1588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2111375" y="2989263"/>
            <a:ext cx="2397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-3.5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2493963" y="2989263"/>
            <a:ext cx="2397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-3.0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2878138" y="2989263"/>
            <a:ext cx="2397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-2.5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3262313" y="2989263"/>
            <a:ext cx="2397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-2.0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3646488" y="2989263"/>
            <a:ext cx="2397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-1.5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4030663" y="2989263"/>
            <a:ext cx="2397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-1.0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4413250" y="2989263"/>
            <a:ext cx="2397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-0.5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4824413" y="2989263"/>
            <a:ext cx="1936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0.0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5208588" y="2989263"/>
            <a:ext cx="1936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0.5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28" name="Line 29"/>
          <p:cNvSpPr>
            <a:spLocks noChangeShapeType="1"/>
          </p:cNvSpPr>
          <p:nvPr/>
        </p:nvSpPr>
        <p:spPr bwMode="auto">
          <a:xfrm flipV="1">
            <a:off x="4965700" y="1238250"/>
            <a:ext cx="1588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41"/>
          <p:cNvSpPr>
            <a:spLocks noChangeArrowheads="1"/>
          </p:cNvSpPr>
          <p:nvPr/>
        </p:nvSpPr>
        <p:spPr bwMode="auto">
          <a:xfrm>
            <a:off x="3608388" y="1311275"/>
            <a:ext cx="1357312" cy="141288"/>
          </a:xfrm>
          <a:prstGeom prst="rect">
            <a:avLst/>
          </a:prstGeom>
          <a:solidFill>
            <a:srgbClr val="A10000"/>
          </a:solidFill>
          <a:ln w="6350">
            <a:solidFill>
              <a:srgbClr val="A1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Rectangle 42"/>
          <p:cNvSpPr>
            <a:spLocks noChangeArrowheads="1"/>
          </p:cNvSpPr>
          <p:nvPr/>
        </p:nvSpPr>
        <p:spPr bwMode="auto">
          <a:xfrm>
            <a:off x="3230563" y="1512888"/>
            <a:ext cx="1735137" cy="139700"/>
          </a:xfrm>
          <a:prstGeom prst="rect">
            <a:avLst/>
          </a:prstGeom>
          <a:solidFill>
            <a:srgbClr val="A10000"/>
          </a:solidFill>
          <a:ln w="6350">
            <a:solidFill>
              <a:srgbClr val="A1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Rectangle 43"/>
          <p:cNvSpPr>
            <a:spLocks noChangeArrowheads="1"/>
          </p:cNvSpPr>
          <p:nvPr/>
        </p:nvSpPr>
        <p:spPr bwMode="auto">
          <a:xfrm>
            <a:off x="3224213" y="1712913"/>
            <a:ext cx="1741487" cy="142875"/>
          </a:xfrm>
          <a:prstGeom prst="rect">
            <a:avLst/>
          </a:prstGeom>
          <a:solidFill>
            <a:srgbClr val="A10000"/>
          </a:solidFill>
          <a:ln w="6350">
            <a:solidFill>
              <a:srgbClr val="A1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Rectangle 44"/>
          <p:cNvSpPr>
            <a:spLocks noChangeArrowheads="1"/>
          </p:cNvSpPr>
          <p:nvPr/>
        </p:nvSpPr>
        <p:spPr bwMode="auto">
          <a:xfrm>
            <a:off x="2386013" y="1916113"/>
            <a:ext cx="2579687" cy="141287"/>
          </a:xfrm>
          <a:prstGeom prst="rect">
            <a:avLst/>
          </a:prstGeom>
          <a:solidFill>
            <a:srgbClr val="A10000"/>
          </a:solidFill>
          <a:ln w="6350">
            <a:solidFill>
              <a:srgbClr val="A1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Rectangle 45"/>
          <p:cNvSpPr>
            <a:spLocks noChangeArrowheads="1"/>
          </p:cNvSpPr>
          <p:nvPr/>
        </p:nvSpPr>
        <p:spPr bwMode="auto">
          <a:xfrm>
            <a:off x="4965700" y="2117725"/>
            <a:ext cx="222250" cy="141288"/>
          </a:xfrm>
          <a:prstGeom prst="rect">
            <a:avLst/>
          </a:prstGeom>
          <a:solidFill>
            <a:srgbClr val="A10000"/>
          </a:solidFill>
          <a:ln w="6350">
            <a:solidFill>
              <a:srgbClr val="A1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Line 46"/>
          <p:cNvSpPr>
            <a:spLocks noChangeShapeType="1"/>
          </p:cNvSpPr>
          <p:nvPr/>
        </p:nvSpPr>
        <p:spPr bwMode="auto">
          <a:xfrm>
            <a:off x="5349875" y="1238250"/>
            <a:ext cx="1588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47"/>
          <p:cNvSpPr>
            <a:spLocks noChangeShapeType="1"/>
          </p:cNvSpPr>
          <p:nvPr/>
        </p:nvSpPr>
        <p:spPr bwMode="auto">
          <a:xfrm flipH="1">
            <a:off x="2279650" y="2935288"/>
            <a:ext cx="3070225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48"/>
          <p:cNvSpPr>
            <a:spLocks noChangeShapeType="1"/>
          </p:cNvSpPr>
          <p:nvPr/>
        </p:nvSpPr>
        <p:spPr bwMode="auto">
          <a:xfrm flipV="1">
            <a:off x="2279650" y="1238250"/>
            <a:ext cx="1588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49"/>
          <p:cNvSpPr>
            <a:spLocks noChangeShapeType="1"/>
          </p:cNvSpPr>
          <p:nvPr/>
        </p:nvSpPr>
        <p:spPr bwMode="auto">
          <a:xfrm>
            <a:off x="2279650" y="1238250"/>
            <a:ext cx="3070225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Rectangle 50"/>
          <p:cNvSpPr>
            <a:spLocks noChangeArrowheads="1"/>
          </p:cNvSpPr>
          <p:nvPr/>
        </p:nvSpPr>
        <p:spPr bwMode="auto">
          <a:xfrm>
            <a:off x="2398713" y="990600"/>
            <a:ext cx="5905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400" b="1">
                <a:solidFill>
                  <a:srgbClr val="990000"/>
                </a:solidFill>
                <a:latin typeface="Arial" pitchFamily="34" charset="0"/>
              </a:rPr>
              <a:t>Sulfate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39" name="Rectangle 52"/>
          <p:cNvSpPr>
            <a:spLocks noChangeArrowheads="1"/>
          </p:cNvSpPr>
          <p:nvPr/>
        </p:nvSpPr>
        <p:spPr bwMode="auto">
          <a:xfrm>
            <a:off x="5716588" y="1254125"/>
            <a:ext cx="3070225" cy="1697038"/>
          </a:xfrm>
          <a:prstGeom prst="rect">
            <a:avLst/>
          </a:prstGeom>
          <a:solidFill>
            <a:srgbClr val="A4AB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53"/>
          <p:cNvSpPr>
            <a:spLocks noChangeShapeType="1"/>
          </p:cNvSpPr>
          <p:nvPr/>
        </p:nvSpPr>
        <p:spPr bwMode="auto">
          <a:xfrm flipV="1">
            <a:off x="6099175" y="1254125"/>
            <a:ext cx="1588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54"/>
          <p:cNvSpPr>
            <a:spLocks noChangeShapeType="1"/>
          </p:cNvSpPr>
          <p:nvPr/>
        </p:nvSpPr>
        <p:spPr bwMode="auto">
          <a:xfrm flipV="1">
            <a:off x="6483350" y="1254125"/>
            <a:ext cx="1588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55"/>
          <p:cNvSpPr>
            <a:spLocks noChangeShapeType="1"/>
          </p:cNvSpPr>
          <p:nvPr/>
        </p:nvSpPr>
        <p:spPr bwMode="auto">
          <a:xfrm flipV="1">
            <a:off x="6867525" y="1254125"/>
            <a:ext cx="1588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56"/>
          <p:cNvSpPr>
            <a:spLocks noChangeShapeType="1"/>
          </p:cNvSpPr>
          <p:nvPr/>
        </p:nvSpPr>
        <p:spPr bwMode="auto">
          <a:xfrm flipV="1">
            <a:off x="7251700" y="1254125"/>
            <a:ext cx="1588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57"/>
          <p:cNvSpPr>
            <a:spLocks noChangeShapeType="1"/>
          </p:cNvSpPr>
          <p:nvPr/>
        </p:nvSpPr>
        <p:spPr bwMode="auto">
          <a:xfrm flipV="1">
            <a:off x="7635875" y="1254125"/>
            <a:ext cx="1588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58"/>
          <p:cNvSpPr>
            <a:spLocks noChangeShapeType="1"/>
          </p:cNvSpPr>
          <p:nvPr/>
        </p:nvSpPr>
        <p:spPr bwMode="auto">
          <a:xfrm flipV="1">
            <a:off x="8018463" y="1254125"/>
            <a:ext cx="1587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59"/>
          <p:cNvSpPr>
            <a:spLocks noChangeShapeType="1"/>
          </p:cNvSpPr>
          <p:nvPr/>
        </p:nvSpPr>
        <p:spPr bwMode="auto">
          <a:xfrm flipV="1">
            <a:off x="8402638" y="1254125"/>
            <a:ext cx="1587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Rectangle 60"/>
          <p:cNvSpPr>
            <a:spLocks noChangeArrowheads="1"/>
          </p:cNvSpPr>
          <p:nvPr/>
        </p:nvSpPr>
        <p:spPr bwMode="auto">
          <a:xfrm>
            <a:off x="5548313" y="3003550"/>
            <a:ext cx="2397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-2.5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8" name="Rectangle 61"/>
          <p:cNvSpPr>
            <a:spLocks noChangeArrowheads="1"/>
          </p:cNvSpPr>
          <p:nvPr/>
        </p:nvSpPr>
        <p:spPr bwMode="auto">
          <a:xfrm>
            <a:off x="5930900" y="3003550"/>
            <a:ext cx="2397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-2.0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9" name="Rectangle 62"/>
          <p:cNvSpPr>
            <a:spLocks noChangeArrowheads="1"/>
          </p:cNvSpPr>
          <p:nvPr/>
        </p:nvSpPr>
        <p:spPr bwMode="auto">
          <a:xfrm>
            <a:off x="6315075" y="3003550"/>
            <a:ext cx="2397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-1.5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50" name="Rectangle 63"/>
          <p:cNvSpPr>
            <a:spLocks noChangeArrowheads="1"/>
          </p:cNvSpPr>
          <p:nvPr/>
        </p:nvSpPr>
        <p:spPr bwMode="auto">
          <a:xfrm>
            <a:off x="6699250" y="3003550"/>
            <a:ext cx="2397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-1.0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51" name="Rectangle 64"/>
          <p:cNvSpPr>
            <a:spLocks noChangeArrowheads="1"/>
          </p:cNvSpPr>
          <p:nvPr/>
        </p:nvSpPr>
        <p:spPr bwMode="auto">
          <a:xfrm>
            <a:off x="7083425" y="3003550"/>
            <a:ext cx="2397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-0.5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52" name="Rectangle 65"/>
          <p:cNvSpPr>
            <a:spLocks noChangeArrowheads="1"/>
          </p:cNvSpPr>
          <p:nvPr/>
        </p:nvSpPr>
        <p:spPr bwMode="auto">
          <a:xfrm>
            <a:off x="7494588" y="3003550"/>
            <a:ext cx="1936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0.0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53" name="Rectangle 66"/>
          <p:cNvSpPr>
            <a:spLocks noChangeArrowheads="1"/>
          </p:cNvSpPr>
          <p:nvPr/>
        </p:nvSpPr>
        <p:spPr bwMode="auto">
          <a:xfrm>
            <a:off x="7877175" y="3003550"/>
            <a:ext cx="1936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0.5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54" name="Rectangle 67"/>
          <p:cNvSpPr>
            <a:spLocks noChangeArrowheads="1"/>
          </p:cNvSpPr>
          <p:nvPr/>
        </p:nvSpPr>
        <p:spPr bwMode="auto">
          <a:xfrm>
            <a:off x="8261350" y="3003550"/>
            <a:ext cx="1936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1.0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55" name="Rectangle 68"/>
          <p:cNvSpPr>
            <a:spLocks noChangeArrowheads="1"/>
          </p:cNvSpPr>
          <p:nvPr/>
        </p:nvSpPr>
        <p:spPr bwMode="auto">
          <a:xfrm>
            <a:off x="8645525" y="3003550"/>
            <a:ext cx="1936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100" b="1">
                <a:latin typeface="Arial" pitchFamily="34" charset="0"/>
              </a:rPr>
              <a:t>1.5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56" name="Line 69"/>
          <p:cNvSpPr>
            <a:spLocks noChangeShapeType="1"/>
          </p:cNvSpPr>
          <p:nvPr/>
        </p:nvSpPr>
        <p:spPr bwMode="auto">
          <a:xfrm flipV="1">
            <a:off x="7635875" y="1254125"/>
            <a:ext cx="1588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Rectangle 80"/>
          <p:cNvSpPr>
            <a:spLocks noChangeArrowheads="1"/>
          </p:cNvSpPr>
          <p:nvPr/>
        </p:nvSpPr>
        <p:spPr bwMode="auto">
          <a:xfrm>
            <a:off x="7635875" y="1325563"/>
            <a:ext cx="84138" cy="142875"/>
          </a:xfrm>
          <a:prstGeom prst="rect">
            <a:avLst/>
          </a:prstGeom>
          <a:solidFill>
            <a:srgbClr val="196519"/>
          </a:solidFill>
          <a:ln w="6350">
            <a:solidFill>
              <a:srgbClr val="19651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" name="Rectangle 81"/>
          <p:cNvSpPr>
            <a:spLocks noChangeArrowheads="1"/>
          </p:cNvSpPr>
          <p:nvPr/>
        </p:nvSpPr>
        <p:spPr bwMode="auto">
          <a:xfrm>
            <a:off x="7635875" y="1528763"/>
            <a:ext cx="790575" cy="139700"/>
          </a:xfrm>
          <a:prstGeom prst="rect">
            <a:avLst/>
          </a:prstGeom>
          <a:solidFill>
            <a:srgbClr val="196519"/>
          </a:solidFill>
          <a:ln w="6350">
            <a:solidFill>
              <a:srgbClr val="19651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" name="Rectangle 82"/>
          <p:cNvSpPr>
            <a:spLocks noChangeArrowheads="1"/>
          </p:cNvSpPr>
          <p:nvPr/>
        </p:nvSpPr>
        <p:spPr bwMode="auto">
          <a:xfrm>
            <a:off x="7635875" y="1728788"/>
            <a:ext cx="604838" cy="141287"/>
          </a:xfrm>
          <a:prstGeom prst="rect">
            <a:avLst/>
          </a:prstGeom>
          <a:solidFill>
            <a:srgbClr val="196519"/>
          </a:solidFill>
          <a:ln w="6350">
            <a:solidFill>
              <a:srgbClr val="19651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" name="Rectangle 83"/>
          <p:cNvSpPr>
            <a:spLocks noChangeArrowheads="1"/>
          </p:cNvSpPr>
          <p:nvPr/>
        </p:nvSpPr>
        <p:spPr bwMode="auto">
          <a:xfrm>
            <a:off x="7635875" y="1930400"/>
            <a:ext cx="820738" cy="142875"/>
          </a:xfrm>
          <a:prstGeom prst="rect">
            <a:avLst/>
          </a:prstGeom>
          <a:solidFill>
            <a:srgbClr val="196519"/>
          </a:solidFill>
          <a:ln w="6350">
            <a:solidFill>
              <a:srgbClr val="19651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" name="Rectangle 84"/>
          <p:cNvSpPr>
            <a:spLocks noChangeArrowheads="1"/>
          </p:cNvSpPr>
          <p:nvPr/>
        </p:nvSpPr>
        <p:spPr bwMode="auto">
          <a:xfrm>
            <a:off x="7581900" y="2133600"/>
            <a:ext cx="53975" cy="139700"/>
          </a:xfrm>
          <a:prstGeom prst="rect">
            <a:avLst/>
          </a:prstGeom>
          <a:solidFill>
            <a:srgbClr val="196519"/>
          </a:solidFill>
          <a:ln w="6350">
            <a:solidFill>
              <a:srgbClr val="19651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Line 85"/>
          <p:cNvSpPr>
            <a:spLocks noChangeShapeType="1"/>
          </p:cNvSpPr>
          <p:nvPr/>
        </p:nvSpPr>
        <p:spPr bwMode="auto">
          <a:xfrm>
            <a:off x="8786813" y="1254125"/>
            <a:ext cx="1587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86"/>
          <p:cNvSpPr>
            <a:spLocks noChangeShapeType="1"/>
          </p:cNvSpPr>
          <p:nvPr/>
        </p:nvSpPr>
        <p:spPr bwMode="auto">
          <a:xfrm flipH="1">
            <a:off x="5716588" y="2951163"/>
            <a:ext cx="3070225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87"/>
          <p:cNvSpPr>
            <a:spLocks noChangeShapeType="1"/>
          </p:cNvSpPr>
          <p:nvPr/>
        </p:nvSpPr>
        <p:spPr bwMode="auto">
          <a:xfrm flipV="1">
            <a:off x="5716588" y="1254125"/>
            <a:ext cx="1587" cy="16970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88"/>
          <p:cNvSpPr>
            <a:spLocks noChangeShapeType="1"/>
          </p:cNvSpPr>
          <p:nvPr/>
        </p:nvSpPr>
        <p:spPr bwMode="auto">
          <a:xfrm>
            <a:off x="5716588" y="1254125"/>
            <a:ext cx="3070225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Rectangle 89"/>
          <p:cNvSpPr>
            <a:spLocks noChangeArrowheads="1"/>
          </p:cNvSpPr>
          <p:nvPr/>
        </p:nvSpPr>
        <p:spPr bwMode="auto">
          <a:xfrm>
            <a:off x="5835650" y="1008063"/>
            <a:ext cx="22352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400" b="1">
                <a:solidFill>
                  <a:srgbClr val="008000"/>
                </a:solidFill>
                <a:latin typeface="Arial" pitchFamily="34" charset="0"/>
              </a:rPr>
              <a:t>Acid Neutralizing Capacity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67" name="Rectangle 93"/>
          <p:cNvSpPr>
            <a:spLocks noChangeArrowheads="1"/>
          </p:cNvSpPr>
          <p:nvPr/>
        </p:nvSpPr>
        <p:spPr bwMode="auto">
          <a:xfrm>
            <a:off x="4710113" y="3306763"/>
            <a:ext cx="195580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en-US" sz="1300" b="1">
                <a:latin typeface="Arial" pitchFamily="34" charset="0"/>
              </a:rPr>
              <a:t>Slope of Trend (µeq/L/yr)</a:t>
            </a:r>
            <a:endParaRPr lang="en-US" altLang="en-US" b="1">
              <a:latin typeface="Times New Roman" pitchFamily="18" charset="0"/>
            </a:endParaRPr>
          </a:p>
        </p:txBody>
      </p:sp>
      <p:sp>
        <p:nvSpPr>
          <p:cNvPr id="68" name="Line 96"/>
          <p:cNvSpPr>
            <a:spLocks noChangeShapeType="1"/>
          </p:cNvSpPr>
          <p:nvPr/>
        </p:nvSpPr>
        <p:spPr bwMode="auto">
          <a:xfrm flipV="1">
            <a:off x="4972050" y="1247775"/>
            <a:ext cx="1588" cy="16970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Line 97"/>
          <p:cNvSpPr>
            <a:spLocks noChangeShapeType="1"/>
          </p:cNvSpPr>
          <p:nvPr/>
        </p:nvSpPr>
        <p:spPr bwMode="auto">
          <a:xfrm flipV="1">
            <a:off x="7642225" y="1263650"/>
            <a:ext cx="1588" cy="16970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Text Box 99"/>
          <p:cNvSpPr txBox="1">
            <a:spLocks noChangeArrowheads="1"/>
          </p:cNvSpPr>
          <p:nvPr/>
        </p:nvSpPr>
        <p:spPr bwMode="auto">
          <a:xfrm>
            <a:off x="4009898" y="4087814"/>
            <a:ext cx="4946904" cy="132343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en-US" sz="2000" dirty="0">
                <a:solidFill>
                  <a:srgbClr val="990000"/>
                </a:solidFill>
              </a:rPr>
              <a:t> </a:t>
            </a:r>
            <a:r>
              <a:rPr lang="en-US" altLang="en-US" sz="2000" dirty="0"/>
              <a:t>Sulfate concentrations and acidity of surface </a:t>
            </a:r>
          </a:p>
          <a:p>
            <a:r>
              <a:rPr lang="en-US" altLang="en-US" sz="2000" dirty="0"/>
              <a:t>     waters in most regions have decreased in</a:t>
            </a:r>
          </a:p>
          <a:p>
            <a:r>
              <a:rPr lang="en-US" altLang="en-US" sz="2000" dirty="0"/>
              <a:t>     response to decreased sulfur emissions</a:t>
            </a:r>
            <a:endParaRPr lang="en-US" altLang="en-US" sz="2000" dirty="0">
              <a:solidFill>
                <a:srgbClr val="990000"/>
              </a:solidFill>
            </a:endParaRPr>
          </a:p>
          <a:p>
            <a:pPr>
              <a:buFontTx/>
              <a:buChar char="•"/>
            </a:pPr>
            <a:r>
              <a:rPr lang="en-US" altLang="en-US" sz="2000" dirty="0">
                <a:solidFill>
                  <a:srgbClr val="990000"/>
                </a:solidFill>
              </a:rPr>
              <a:t>  But not </a:t>
            </a:r>
            <a:r>
              <a:rPr lang="en-US" altLang="en-US" sz="2000" dirty="0" smtClean="0">
                <a:solidFill>
                  <a:srgbClr val="990000"/>
                </a:solidFill>
              </a:rPr>
              <a:t>in </a:t>
            </a:r>
            <a:r>
              <a:rPr lang="en-US" altLang="en-US" sz="2000" dirty="0">
                <a:solidFill>
                  <a:srgbClr val="990000"/>
                </a:solidFill>
              </a:rPr>
              <a:t>western VA</a:t>
            </a:r>
            <a:r>
              <a:rPr lang="en-US" altLang="en-US" sz="2000" dirty="0" smtClean="0">
                <a:solidFill>
                  <a:srgbClr val="990000"/>
                </a:solidFill>
              </a:rPr>
              <a:t>.</a:t>
            </a:r>
          </a:p>
        </p:txBody>
      </p:sp>
      <p:grpSp>
        <p:nvGrpSpPr>
          <p:cNvPr id="71" name="Group 65"/>
          <p:cNvGrpSpPr>
            <a:grpSpLocks/>
          </p:cNvGrpSpPr>
          <p:nvPr/>
        </p:nvGrpSpPr>
        <p:grpSpPr bwMode="auto">
          <a:xfrm>
            <a:off x="209550" y="4015727"/>
            <a:ext cx="3657600" cy="2537473"/>
            <a:chOff x="384" y="672"/>
            <a:chExt cx="3408" cy="2284"/>
          </a:xfrm>
        </p:grpSpPr>
        <p:pic>
          <p:nvPicPr>
            <p:cNvPr id="72" name="Picture 66" descr="TIM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24" t="24542" r="-768" b="5595"/>
            <a:stretch>
              <a:fillRect/>
            </a:stretch>
          </p:blipFill>
          <p:spPr bwMode="auto">
            <a:xfrm>
              <a:off x="384" y="672"/>
              <a:ext cx="3408" cy="2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Rectangle 67"/>
            <p:cNvSpPr>
              <a:spLocks noChangeArrowheads="1"/>
            </p:cNvSpPr>
            <p:nvPr/>
          </p:nvSpPr>
          <p:spPr bwMode="auto">
            <a:xfrm>
              <a:off x="1632" y="672"/>
              <a:ext cx="1680" cy="2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228600" y="152400"/>
            <a:ext cx="5258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Recovery (1990 - 2000 trends)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4693688" y="5713851"/>
            <a:ext cx="32446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What is different?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4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21149</TotalTime>
  <Words>1309</Words>
  <Application>Microsoft Office PowerPoint</Application>
  <PresentationFormat>On-screen Show (4:3)</PresentationFormat>
  <Paragraphs>246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Todd</dc:creator>
  <cp:lastModifiedBy>Ami</cp:lastModifiedBy>
  <cp:revision>366</cp:revision>
  <dcterms:created xsi:type="dcterms:W3CDTF">2007-12-08T23:18:41Z</dcterms:created>
  <dcterms:modified xsi:type="dcterms:W3CDTF">2014-10-28T15:09:28Z</dcterms:modified>
</cp:coreProperties>
</file>