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0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9" d="100"/>
          <a:sy n="99" d="100"/>
        </p:scale>
        <p:origin x="-24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D9B28E-EC00-8F4E-A20A-6BD1B6DABA43}" type="datetimeFigureOut">
              <a:rPr lang="en-US" smtClean="0"/>
              <a:pPr/>
              <a:t>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ACBEA-3847-1841-8C4E-3FB2A5E5D248}" type="slidenum">
              <a:rPr lang="en-US" smtClean="0"/>
              <a:pPr/>
              <a:t>‹N›</a:t>
            </a:fld>
            <a:endParaRPr lang="en-US"/>
          </a:p>
        </p:txBody>
      </p:sp>
    </p:spTree>
    <p:extLst>
      <p:ext uri="{BB962C8B-B14F-4D97-AF65-F5344CB8AC3E}">
        <p14:creationId xmlns:p14="http://schemas.microsoft.com/office/powerpoint/2010/main" xmlns="" val="9825562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a:t>
            </a:fld>
            <a:endParaRPr lang="en-US"/>
          </a:p>
        </p:txBody>
      </p:sp>
    </p:spTree>
    <p:extLst>
      <p:ext uri="{BB962C8B-B14F-4D97-AF65-F5344CB8AC3E}">
        <p14:creationId xmlns:p14="http://schemas.microsoft.com/office/powerpoint/2010/main" xmlns="" val="117304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have a proposition for you to consider.  This is the audience-participation part of this presentation, so be alert!</a:t>
            </a:r>
          </a:p>
          <a:p>
            <a:r>
              <a:rPr lang="en-US" dirty="0" smtClean="0"/>
              <a:t>The proposition is this:  We are committed to being good scientists and ethical human beings.</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11</a:t>
            </a:fld>
            <a:endParaRPr lang="en-US"/>
          </a:p>
        </p:txBody>
      </p:sp>
    </p:spTree>
    <p:extLst>
      <p:ext uri="{BB962C8B-B14F-4D97-AF65-F5344CB8AC3E}">
        <p14:creationId xmlns:p14="http://schemas.microsoft.com/office/powerpoint/2010/main" xmlns="" val="361504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in favor, say yea;</a:t>
            </a:r>
          </a:p>
          <a:p>
            <a:r>
              <a:rPr lang="en-US" dirty="0" smtClean="0"/>
              <a:t>(Raise</a:t>
            </a:r>
            <a:r>
              <a:rPr lang="en-US" baseline="0" dirty="0" smtClean="0"/>
              <a:t> hand to indicate the audience is supposed to respond.)</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12</a:t>
            </a:fld>
            <a:endParaRPr lang="en-US"/>
          </a:p>
        </p:txBody>
      </p:sp>
    </p:spTree>
    <p:extLst>
      <p:ext uri="{BB962C8B-B14F-4D97-AF65-F5344CB8AC3E}">
        <p14:creationId xmlns:p14="http://schemas.microsoft.com/office/powerpoint/2010/main" xmlns="" val="312479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anyone who is opposed should strongly consider getting another job, because we can only use people</a:t>
            </a:r>
            <a:r>
              <a:rPr lang="en-US" baseline="0" dirty="0" smtClean="0"/>
              <a:t> who are committed to being good scientists and ethical human beings in our community of the geosciences.  After all, what positive role could a person who is NOT committed to being a good scientist or who is NOT committed to being an ethical human being play in the geosciences?</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13</a:t>
            </a:fld>
            <a:endParaRPr lang="en-US"/>
          </a:p>
        </p:txBody>
      </p:sp>
    </p:spTree>
    <p:extLst>
      <p:ext uri="{BB962C8B-B14F-4D97-AF65-F5344CB8AC3E}">
        <p14:creationId xmlns:p14="http://schemas.microsoft.com/office/powerpoint/2010/main" xmlns="" val="229751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we have prepared</a:t>
            </a:r>
            <a:r>
              <a:rPr lang="en-US" baseline="0" dirty="0" smtClean="0"/>
              <a:t> ourselves for considering the meaning of </a:t>
            </a:r>
            <a:r>
              <a:rPr lang="en-US" baseline="0" dirty="0" err="1" smtClean="0"/>
              <a:t>Geoethics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14</a:t>
            </a:fld>
            <a:endParaRPr lang="en-US"/>
          </a:p>
        </p:txBody>
      </p:sp>
    </p:spTree>
    <p:extLst>
      <p:ext uri="{BB962C8B-B14F-4D97-AF65-F5344CB8AC3E}">
        <p14:creationId xmlns:p14="http://schemas.microsoft.com/office/powerpoint/2010/main" xmlns="" val="1515387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15</a:t>
            </a:fld>
            <a:endParaRPr lang="en-US"/>
          </a:p>
        </p:txBody>
      </p:sp>
    </p:spTree>
    <p:extLst>
      <p:ext uri="{BB962C8B-B14F-4D97-AF65-F5344CB8AC3E}">
        <p14:creationId xmlns:p14="http://schemas.microsoft.com/office/powerpoint/2010/main" xmlns="" val="237354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16</a:t>
            </a:fld>
            <a:endParaRPr lang="en-US"/>
          </a:p>
        </p:txBody>
      </p:sp>
    </p:spTree>
    <p:extLst>
      <p:ext uri="{BB962C8B-B14F-4D97-AF65-F5344CB8AC3E}">
        <p14:creationId xmlns:p14="http://schemas.microsoft.com/office/powerpoint/2010/main" xmlns="" val="3363267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17</a:t>
            </a:fld>
            <a:endParaRPr lang="en-US"/>
          </a:p>
        </p:txBody>
      </p:sp>
    </p:spTree>
    <p:extLst>
      <p:ext uri="{BB962C8B-B14F-4D97-AF65-F5344CB8AC3E}">
        <p14:creationId xmlns:p14="http://schemas.microsoft.com/office/powerpoint/2010/main" xmlns="" val="95008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18</a:t>
            </a:fld>
            <a:endParaRPr lang="en-US"/>
          </a:p>
        </p:txBody>
      </p:sp>
    </p:spTree>
    <p:extLst>
      <p:ext uri="{BB962C8B-B14F-4D97-AF65-F5344CB8AC3E}">
        <p14:creationId xmlns:p14="http://schemas.microsoft.com/office/powerpoint/2010/main" xmlns="" val="2844524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20</a:t>
            </a:fld>
            <a:endParaRPr lang="en-US"/>
          </a:p>
        </p:txBody>
      </p:sp>
    </p:spTree>
    <p:extLst>
      <p:ext uri="{BB962C8B-B14F-4D97-AF65-F5344CB8AC3E}">
        <p14:creationId xmlns:p14="http://schemas.microsoft.com/office/powerpoint/2010/main" xmlns="" val="197276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IAPG was born in 2012, during the 34th International Geological Congress in Brisbane. The idea to found an association for promoting </a:t>
            </a:r>
            <a:r>
              <a:rPr lang="en-US" dirty="0" err="1" smtClean="0"/>
              <a:t>Geoethics</a:t>
            </a:r>
            <a:r>
              <a:rPr lang="en-US" dirty="0" smtClean="0"/>
              <a:t> was raised during an earlier congress in Vienna, but the IAPG actually began in Australia, after consultation with colleagues from many different countries. In Brisbane we felt the need to create a home for geoscientists interested in helping improve the ethical character of our profession, embracing geoscientists of all sorts, from different countries, from different social and economic contexts.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understood that ethical issues in Geosciences were numerous, and that opportunities for discussion about these issues within our community and in the broader society were too few.</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21</a:t>
            </a:fld>
            <a:endParaRPr lang="en-US"/>
          </a:p>
        </p:txBody>
      </p:sp>
    </p:spTree>
    <p:extLst>
      <p:ext uri="{BB962C8B-B14F-4D97-AF65-F5344CB8AC3E}">
        <p14:creationId xmlns:p14="http://schemas.microsoft.com/office/powerpoint/2010/main" xmlns="" val="217896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a:t>
            </a:fld>
            <a:endParaRPr lang="en-US"/>
          </a:p>
        </p:txBody>
      </p:sp>
    </p:spTree>
    <p:extLst>
      <p:ext uri="{BB962C8B-B14F-4D97-AF65-F5344CB8AC3E}">
        <p14:creationId xmlns:p14="http://schemas.microsoft.com/office/powerpoint/2010/main" xmlns="" val="228645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IAPG is now recognized by a growing list of professional organizations, including the International Union for Geological Sciences, American Geosciences Institute, American Geophysical Union,  International Association of Engineering Geologists, and soon (we hope), the Geological Society of America, among others.  The head office is located at the Italian Institute of Geophysics and Volcanology in Rome.</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22</a:t>
            </a:fld>
            <a:endParaRPr lang="en-US"/>
          </a:p>
        </p:txBody>
      </p:sp>
    </p:spTree>
    <p:extLst>
      <p:ext uri="{BB962C8B-B14F-4D97-AF65-F5344CB8AC3E}">
        <p14:creationId xmlns:p14="http://schemas.microsoft.com/office/powerpoint/2010/main" xmlns="" val="406601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members of our Executive Council, composed by a President, 2 Vice-Presidents including Penrose Award recipient Susan Kiefer, a Secretary General, a Treasurer, 6 continental coordinators. </a:t>
            </a:r>
          </a:p>
          <a:p>
            <a:r>
              <a:rPr lang="en-US" dirty="0" smtClean="0"/>
              <a:t>We are proud that our Executive Council includes people from different working experiences in geosciences, having an expertise on natural hazards, </a:t>
            </a:r>
            <a:r>
              <a:rPr lang="en-US" dirty="0" err="1" smtClean="0"/>
              <a:t>geoparks</a:t>
            </a:r>
            <a:r>
              <a:rPr lang="en-US" dirty="0" smtClean="0"/>
              <a:t> and </a:t>
            </a:r>
            <a:r>
              <a:rPr lang="en-US" dirty="0" err="1" smtClean="0"/>
              <a:t>geoheritage</a:t>
            </a:r>
            <a:r>
              <a:rPr lang="en-US" dirty="0" smtClean="0"/>
              <a:t>, </a:t>
            </a:r>
            <a:r>
              <a:rPr lang="en-US" dirty="0" err="1" smtClean="0"/>
              <a:t>geoeducation</a:t>
            </a:r>
            <a:r>
              <a:rPr lang="en-US" dirty="0" smtClean="0"/>
              <a:t>, natural resources, etc.</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23</a:t>
            </a:fld>
            <a:endParaRPr lang="en-US"/>
          </a:p>
        </p:txBody>
      </p:sp>
    </p:spTree>
    <p:extLst>
      <p:ext uri="{BB962C8B-B14F-4D97-AF65-F5344CB8AC3E}">
        <p14:creationId xmlns:p14="http://schemas.microsoft.com/office/powerpoint/2010/main" xmlns="" val="62065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IAPG is growing fast and the interest on </a:t>
            </a:r>
            <a:r>
              <a:rPr lang="en-US" dirty="0" err="1" smtClean="0"/>
              <a:t>Geoethics</a:t>
            </a:r>
            <a:r>
              <a:rPr lang="en-US" dirty="0" smtClean="0"/>
              <a:t> has demonstrated by requests to open national sections in many countries. Currently we have 10 sections, and other new ones are pending.</a:t>
            </a:r>
          </a:p>
          <a:p>
            <a:r>
              <a:rPr lang="en-US" dirty="0" smtClean="0"/>
              <a:t>IAPG has reached 430 members from 76 countries.</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24</a:t>
            </a:fld>
            <a:endParaRPr lang="en-US"/>
          </a:p>
        </p:txBody>
      </p:sp>
    </p:spTree>
    <p:extLst>
      <p:ext uri="{BB962C8B-B14F-4D97-AF65-F5344CB8AC3E}">
        <p14:creationId xmlns:p14="http://schemas.microsoft.com/office/powerpoint/2010/main" xmlns="" val="372115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IAPG co-founder and Secretary General, Silvia </a:t>
            </a:r>
            <a:r>
              <a:rPr lang="en-US" dirty="0" err="1" smtClean="0"/>
              <a:t>Peppoloni</a:t>
            </a:r>
            <a:r>
              <a:rPr lang="en-US" dirty="0" smtClean="0"/>
              <a:t>, posed five questions at the initiation of the IAPG two years ago...</a:t>
            </a:r>
          </a:p>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25</a:t>
            </a:fld>
            <a:endParaRPr lang="en-US"/>
          </a:p>
        </p:txBody>
      </p:sp>
    </p:spTree>
    <p:extLst>
      <p:ext uri="{BB962C8B-B14F-4D97-AF65-F5344CB8AC3E}">
        <p14:creationId xmlns:p14="http://schemas.microsoft.com/office/powerpoint/2010/main" xmlns="" val="3544917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26</a:t>
            </a:fld>
            <a:endParaRPr lang="en-US"/>
          </a:p>
        </p:txBody>
      </p:sp>
    </p:spTree>
    <p:extLst>
      <p:ext uri="{BB962C8B-B14F-4D97-AF65-F5344CB8AC3E}">
        <p14:creationId xmlns:p14="http://schemas.microsoft.com/office/powerpoint/2010/main" xmlns="" val="3627080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27</a:t>
            </a:fld>
            <a:endParaRPr lang="en-US"/>
          </a:p>
        </p:txBody>
      </p:sp>
    </p:spTree>
    <p:extLst>
      <p:ext uri="{BB962C8B-B14F-4D97-AF65-F5344CB8AC3E}">
        <p14:creationId xmlns:p14="http://schemas.microsoft.com/office/powerpoint/2010/main" xmlns="" val="262078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28</a:t>
            </a:fld>
            <a:endParaRPr lang="en-US"/>
          </a:p>
        </p:txBody>
      </p:sp>
    </p:spTree>
    <p:extLst>
      <p:ext uri="{BB962C8B-B14F-4D97-AF65-F5344CB8AC3E}">
        <p14:creationId xmlns:p14="http://schemas.microsoft.com/office/powerpoint/2010/main" xmlns="" val="1085792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29</a:t>
            </a:fld>
            <a:endParaRPr lang="en-US"/>
          </a:p>
        </p:txBody>
      </p:sp>
    </p:spTree>
    <p:extLst>
      <p:ext uri="{BB962C8B-B14F-4D97-AF65-F5344CB8AC3E}">
        <p14:creationId xmlns:p14="http://schemas.microsoft.com/office/powerpoint/2010/main" xmlns="" val="3882655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30</a:t>
            </a:fld>
            <a:endParaRPr lang="en-US"/>
          </a:p>
        </p:txBody>
      </p:sp>
    </p:spTree>
    <p:extLst>
      <p:ext uri="{BB962C8B-B14F-4D97-AF65-F5344CB8AC3E}">
        <p14:creationId xmlns:p14="http://schemas.microsoft.com/office/powerpoint/2010/main" xmlns="" val="650887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31</a:t>
            </a:fld>
            <a:endParaRPr lang="en-US"/>
          </a:p>
        </p:txBody>
      </p:sp>
    </p:spTree>
    <p:extLst>
      <p:ext uri="{BB962C8B-B14F-4D97-AF65-F5344CB8AC3E}">
        <p14:creationId xmlns:p14="http://schemas.microsoft.com/office/powerpoint/2010/main" xmlns="" val="58187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dictionary definition of integrity</a:t>
            </a:r>
            <a:r>
              <a:rPr lang="en-US" baseline="0" dirty="0" smtClean="0"/>
              <a:t> would include such things as the quality of being honest and having strong moral principles, or the state of being whole and undivided – of being integral.</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a:t>
            </a:fld>
            <a:endParaRPr lang="en-US"/>
          </a:p>
        </p:txBody>
      </p:sp>
    </p:spTree>
    <p:extLst>
      <p:ext uri="{BB962C8B-B14F-4D97-AF65-F5344CB8AC3E}">
        <p14:creationId xmlns:p14="http://schemas.microsoft.com/office/powerpoint/2010/main" xmlns="" val="4276404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32</a:t>
            </a:fld>
            <a:endParaRPr lang="en-US"/>
          </a:p>
        </p:txBody>
      </p:sp>
    </p:spTree>
    <p:extLst>
      <p:ext uri="{BB962C8B-B14F-4D97-AF65-F5344CB8AC3E}">
        <p14:creationId xmlns:p14="http://schemas.microsoft.com/office/powerpoint/2010/main" xmlns="" val="1010061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33</a:t>
            </a:fld>
            <a:endParaRPr lang="en-US"/>
          </a:p>
        </p:txBody>
      </p:sp>
    </p:spTree>
    <p:extLst>
      <p:ext uri="{BB962C8B-B14F-4D97-AF65-F5344CB8AC3E}">
        <p14:creationId xmlns:p14="http://schemas.microsoft.com/office/powerpoint/2010/main" xmlns="" val="21211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34</a:t>
            </a:fld>
            <a:endParaRPr lang="en-US"/>
          </a:p>
        </p:txBody>
      </p:sp>
    </p:spTree>
    <p:extLst>
      <p:ext uri="{BB962C8B-B14F-4D97-AF65-F5344CB8AC3E}">
        <p14:creationId xmlns:p14="http://schemas.microsoft.com/office/powerpoint/2010/main" xmlns="" val="1503589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35</a:t>
            </a:fld>
            <a:endParaRPr lang="en-US"/>
          </a:p>
        </p:txBody>
      </p:sp>
    </p:spTree>
    <p:extLst>
      <p:ext uri="{BB962C8B-B14F-4D97-AF65-F5344CB8AC3E}">
        <p14:creationId xmlns:p14="http://schemas.microsoft.com/office/powerpoint/2010/main" xmlns="" val="3456268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36</a:t>
            </a:fld>
            <a:endParaRPr lang="en-US"/>
          </a:p>
        </p:txBody>
      </p:sp>
    </p:spTree>
    <p:extLst>
      <p:ext uri="{BB962C8B-B14F-4D97-AF65-F5344CB8AC3E}">
        <p14:creationId xmlns:p14="http://schemas.microsoft.com/office/powerpoint/2010/main" xmlns="" val="405070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37</a:t>
            </a:fld>
            <a:endParaRPr lang="en-US"/>
          </a:p>
        </p:txBody>
      </p:sp>
    </p:spTree>
    <p:extLst>
      <p:ext uri="{BB962C8B-B14F-4D97-AF65-F5344CB8AC3E}">
        <p14:creationId xmlns:p14="http://schemas.microsoft.com/office/powerpoint/2010/main" xmlns="" val="3343752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IAPG has developed lines of communication to its worldwide</a:t>
            </a:r>
            <a:r>
              <a:rPr lang="en-US" baseline="0" dirty="0" smtClean="0"/>
              <a:t> community through its website, </a:t>
            </a:r>
            <a:r>
              <a:rPr lang="en-US" baseline="0" dirty="0" err="1" smtClean="0"/>
              <a:t>www.iapg.geoethics.org</a:t>
            </a:r>
            <a:r>
              <a:rPr lang="en-US" baseline="0" dirty="0" smtClean="0"/>
              <a:t>, as well as </a:t>
            </a:r>
            <a:r>
              <a:rPr lang="en-US" baseline="0" dirty="0" err="1" smtClean="0"/>
              <a:t>throught</a:t>
            </a:r>
            <a:r>
              <a:rPr lang="en-US" baseline="0" dirty="0" smtClean="0"/>
              <a:t> a blog, Facebook page, and presence on </a:t>
            </a:r>
            <a:r>
              <a:rPr lang="en-US" baseline="0" dirty="0" err="1" smtClean="0"/>
              <a:t>Linkedin</a:t>
            </a:r>
            <a:r>
              <a:rPr lang="en-US" baseline="0" dirty="0" smtClean="0"/>
              <a:t> and Twitter.</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38</a:t>
            </a:fld>
            <a:endParaRPr lang="en-US"/>
          </a:p>
        </p:txBody>
      </p:sp>
    </p:spTree>
    <p:extLst>
      <p:ext uri="{BB962C8B-B14F-4D97-AF65-F5344CB8AC3E}">
        <p14:creationId xmlns:p14="http://schemas.microsoft.com/office/powerpoint/2010/main" xmlns="" val="700190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already convened seven sessions at three international geoscience</a:t>
            </a:r>
            <a:r>
              <a:rPr lang="en-US" baseline="0" dirty="0" smtClean="0"/>
              <a:t> meetings, including sessions over three years at the European </a:t>
            </a:r>
            <a:r>
              <a:rPr lang="en-US" baseline="0" dirty="0" err="1" smtClean="0"/>
              <a:t>Geolsciences</a:t>
            </a:r>
            <a:r>
              <a:rPr lang="en-US" baseline="0" dirty="0" smtClean="0"/>
              <a:t> Union, three years of sessions at </a:t>
            </a:r>
            <a:r>
              <a:rPr lang="en-US" baseline="0" dirty="0" err="1" smtClean="0"/>
              <a:t>GeoItalia</a:t>
            </a:r>
            <a:r>
              <a:rPr lang="en-US" baseline="0" dirty="0" smtClean="0"/>
              <a:t>, and a session earlier this year at the International Association of Engineering Geosciences.  More than 180 papers have been presented at these sessions.</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39</a:t>
            </a:fld>
            <a:endParaRPr lang="en-US"/>
          </a:p>
        </p:txBody>
      </p:sp>
    </p:spTree>
    <p:extLst>
      <p:ext uri="{BB962C8B-B14F-4D97-AF65-F5344CB8AC3E}">
        <p14:creationId xmlns:p14="http://schemas.microsoft.com/office/powerpoint/2010/main" xmlns="" val="2256872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 proposal from IAPG, a special volume of Annals of Geophysics was entirely dedicated to </a:t>
            </a:r>
            <a:r>
              <a:rPr lang="en-US" dirty="0" err="1" smtClean="0"/>
              <a:t>GeoEthics</a:t>
            </a:r>
            <a:r>
              <a:rPr lang="en-US" dirty="0" smtClean="0"/>
              <a:t> -- the first such special volume ever published in a JCR journal.  Annals of Geophysics is a peer reviewed journal.  The special volume has 29 articles arranged in 4 sections:</a:t>
            </a:r>
          </a:p>
          <a:p>
            <a:r>
              <a:rPr lang="en-US" dirty="0" smtClean="0"/>
              <a:t>1) </a:t>
            </a:r>
            <a:r>
              <a:rPr lang="en-US" dirty="0" err="1" smtClean="0"/>
              <a:t>Geoethics</a:t>
            </a:r>
            <a:r>
              <a:rPr lang="en-US" dirty="0" smtClean="0"/>
              <a:t> and geological culture: methods, goals and values able to influence society.</a:t>
            </a:r>
          </a:p>
          <a:p>
            <a:r>
              <a:rPr lang="en-US" dirty="0" smtClean="0"/>
              <a:t>2) </a:t>
            </a:r>
            <a:r>
              <a:rPr lang="en-US" dirty="0" err="1" smtClean="0"/>
              <a:t>Geoethical</a:t>
            </a:r>
            <a:r>
              <a:rPr lang="en-US" dirty="0" smtClean="0"/>
              <a:t> implications in risks and geo-resources management.</a:t>
            </a:r>
          </a:p>
          <a:p>
            <a:r>
              <a:rPr lang="en-US" dirty="0" smtClean="0"/>
              <a:t>3) Communication and education related to geosciences in a </a:t>
            </a:r>
            <a:r>
              <a:rPr lang="en-US" dirty="0" err="1" smtClean="0"/>
              <a:t>geoethical</a:t>
            </a:r>
            <a:r>
              <a:rPr lang="en-US" dirty="0" smtClean="0"/>
              <a:t> perspective.</a:t>
            </a:r>
          </a:p>
          <a:p>
            <a:r>
              <a:rPr lang="en-US" dirty="0" smtClean="0"/>
              <a:t>4) </a:t>
            </a:r>
            <a:r>
              <a:rPr lang="en-US" dirty="0" err="1" smtClean="0"/>
              <a:t>Geoheritage</a:t>
            </a:r>
            <a:r>
              <a:rPr lang="en-US" dirty="0" smtClean="0"/>
              <a:t> and </a:t>
            </a:r>
            <a:r>
              <a:rPr lang="en-US" dirty="0" err="1" smtClean="0"/>
              <a:t>geodiversity</a:t>
            </a:r>
            <a:r>
              <a:rPr lang="en-US" dirty="0" smtClean="0"/>
              <a:t> as values for sustainability.</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40</a:t>
            </a:fld>
            <a:endParaRPr lang="en-US"/>
          </a:p>
        </p:txBody>
      </p:sp>
    </p:spTree>
    <p:extLst>
      <p:ext uri="{BB962C8B-B14F-4D97-AF65-F5344CB8AC3E}">
        <p14:creationId xmlns:p14="http://schemas.microsoft.com/office/powerpoint/2010/main" xmlns="" val="3984619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further, really important, initiatives in publishing related to </a:t>
            </a:r>
            <a:r>
              <a:rPr lang="en-US" dirty="0" err="1" smtClean="0"/>
              <a:t>Geoethics</a:t>
            </a:r>
            <a:r>
              <a:rPr lang="en-US" dirty="0" smtClean="0"/>
              <a:t>. In particular the publication of several peer-reviewed scientific articles and books, including... </a:t>
            </a:r>
          </a:p>
          <a:p>
            <a:r>
              <a:rPr lang="en-US" dirty="0" smtClean="0"/>
              <a:t>1) </a:t>
            </a:r>
            <a:r>
              <a:rPr lang="en-US" dirty="0" err="1" smtClean="0"/>
              <a:t>Geoethics</a:t>
            </a:r>
            <a:r>
              <a:rPr lang="en-US" dirty="0" smtClean="0"/>
              <a:t>: Ethical Challenges and Case Studies in Earth Sciences (that will be published by December 2014 by Elsevier), edited by Max Wyss and Silvia </a:t>
            </a:r>
            <a:r>
              <a:rPr lang="en-US" dirty="0" err="1" smtClean="0"/>
              <a:t>Peppoloni</a:t>
            </a:r>
            <a:r>
              <a:rPr lang="en-US" dirty="0" smtClean="0"/>
              <a:t>.</a:t>
            </a:r>
          </a:p>
          <a:p>
            <a:r>
              <a:rPr lang="en-US" dirty="0" smtClean="0"/>
              <a:t>2) </a:t>
            </a:r>
            <a:r>
              <a:rPr lang="en-US" dirty="0" err="1" smtClean="0"/>
              <a:t>Geoethics</a:t>
            </a:r>
            <a:r>
              <a:rPr lang="en-US" dirty="0" smtClean="0"/>
              <a:t>: The role and Responsibility of Geoscientists (by Geological Society of London in the Lyell Collection), edited by Silvia </a:t>
            </a:r>
            <a:r>
              <a:rPr lang="en-US" dirty="0" err="1" smtClean="0"/>
              <a:t>Peppoloni</a:t>
            </a:r>
            <a:r>
              <a:rPr lang="en-US" dirty="0" smtClean="0"/>
              <a:t> and Giuseppe Di Capua.</a:t>
            </a:r>
          </a:p>
          <a:p>
            <a:r>
              <a:rPr lang="en-US" dirty="0" smtClean="0"/>
              <a:t>3) Engineering Geology for Society and Territory – Volume 7: Education, Professional Ethics and Public Recognition of Engineering Geology (just published with Springer among volumes dedicated to the IAEG congress).</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41</a:t>
            </a:fld>
            <a:endParaRPr lang="en-US"/>
          </a:p>
        </p:txBody>
      </p:sp>
    </p:spTree>
    <p:extLst>
      <p:ext uri="{BB962C8B-B14F-4D97-AF65-F5344CB8AC3E}">
        <p14:creationId xmlns:p14="http://schemas.microsoft.com/office/powerpoint/2010/main" xmlns="" val="31102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5</a:t>
            </a:fld>
            <a:endParaRPr lang="en-US"/>
          </a:p>
        </p:txBody>
      </p:sp>
    </p:spTree>
    <p:extLst>
      <p:ext uri="{BB962C8B-B14F-4D97-AF65-F5344CB8AC3E}">
        <p14:creationId xmlns:p14="http://schemas.microsoft.com/office/powerpoint/2010/main" xmlns="" val="567969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IAPG</a:t>
            </a:r>
            <a:r>
              <a:rPr lang="en-US" baseline="0" dirty="0" smtClean="0"/>
              <a:t> will be at the AGU Fall Meeting in San Francisco, where members will present several papers including a paper by Silvia </a:t>
            </a:r>
            <a:r>
              <a:rPr lang="en-US" baseline="0" dirty="0" err="1" smtClean="0"/>
              <a:t>Peppoloni</a:t>
            </a:r>
            <a:r>
              <a:rPr lang="en-US" baseline="0" dirty="0" smtClean="0"/>
              <a:t> and Giuseppe </a:t>
            </a:r>
            <a:r>
              <a:rPr lang="en-US" baseline="0" dirty="0" err="1" smtClean="0"/>
              <a:t>DiCapua</a:t>
            </a:r>
            <a:r>
              <a:rPr lang="en-US" baseline="0" dirty="0" smtClean="0"/>
              <a:t> on “training in </a:t>
            </a:r>
            <a:r>
              <a:rPr lang="en-US" baseline="0" dirty="0" err="1" smtClean="0"/>
              <a:t>geoethics</a:t>
            </a:r>
            <a:r>
              <a:rPr lang="en-US" baseline="0" dirty="0" smtClean="0"/>
              <a:t> – shared values in serving society,” as well as a report from an international group of geoscientists on a collaborative effort to build a modular course on </a:t>
            </a:r>
            <a:r>
              <a:rPr lang="en-US" baseline="0" dirty="0" err="1" smtClean="0"/>
              <a:t>Geoethics</a:t>
            </a:r>
            <a:r>
              <a:rPr lang="en-US" baseline="0" dirty="0" smtClean="0"/>
              <a:t>.  This group is working to create a variety of educational resources that can be inserted throughout the geoscience curriculum, ranging from short case studies to longer exercises to 2- or 3-week modules to an entire modular course on </a:t>
            </a:r>
            <a:r>
              <a:rPr lang="en-US" baseline="0" dirty="0" err="1" smtClean="0"/>
              <a:t>geoethics</a:t>
            </a:r>
            <a:r>
              <a:rPr lang="en-US" baseline="0" dirty="0" smtClean="0"/>
              <a:t>.  We will gratefully accept any insights or assistance you might be able to provide in this effort.</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42</a:t>
            </a:fld>
            <a:endParaRPr lang="en-US"/>
          </a:p>
        </p:txBody>
      </p:sp>
    </p:spTree>
    <p:extLst>
      <p:ext uri="{BB962C8B-B14F-4D97-AF65-F5344CB8AC3E}">
        <p14:creationId xmlns:p14="http://schemas.microsoft.com/office/powerpoint/2010/main" xmlns="" val="1114146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IAPG will also be at the EGU General</a:t>
            </a:r>
            <a:r>
              <a:rPr lang="en-US" baseline="0" dirty="0" smtClean="0"/>
              <a:t> Assembly next Spring, where we will host a session on “</a:t>
            </a:r>
            <a:r>
              <a:rPr lang="en-US" baseline="0" dirty="0" err="1" smtClean="0"/>
              <a:t>Geoethics</a:t>
            </a:r>
            <a:r>
              <a:rPr lang="en-US" baseline="0" dirty="0" smtClean="0"/>
              <a:t> for Society:  general aspects and case studies in </a:t>
            </a:r>
            <a:r>
              <a:rPr lang="en-US" baseline="0" dirty="0" err="1" smtClean="0"/>
              <a:t>geosciencs</a:t>
            </a:r>
            <a:r>
              <a:rPr lang="en-US" baseline="0" dirty="0" smtClean="0"/>
              <a:t>.”  The call for abstracts is open until January 7, so perhaps we will see you there.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43</a:t>
            </a:fld>
            <a:endParaRPr lang="en-US"/>
          </a:p>
        </p:txBody>
      </p:sp>
    </p:spTree>
    <p:extLst>
      <p:ext uri="{BB962C8B-B14F-4D97-AF65-F5344CB8AC3E}">
        <p14:creationId xmlns:p14="http://schemas.microsoft.com/office/powerpoint/2010/main" xmlns="" val="559024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the task of our association is not to judge, is not to decide what is right and what is wrong.</a:t>
            </a:r>
            <a:r>
              <a:rPr lang="en-US" baseline="0" dirty="0" smtClean="0"/>
              <a:t>  We are not the “guardians of the truth.”  The task of the IAPG is to promote a free and honest debate in the scientific community on ethical issues in Geosciences and to understand how to orient decisions;  what tools to use.  These goals need the involvement of the geological community as a whole.</a:t>
            </a:r>
          </a:p>
          <a:p>
            <a:r>
              <a:rPr lang="en-US" baseline="0" dirty="0" smtClean="0"/>
              <a:t>So we invite YOU to become a member of the International Association for Promoting </a:t>
            </a:r>
            <a:r>
              <a:rPr lang="en-US" baseline="0" dirty="0" err="1" smtClean="0"/>
              <a:t>Geoethics</a:t>
            </a:r>
            <a:r>
              <a:rPr lang="en-US" baseline="0" dirty="0" smtClean="0"/>
              <a:t>.  There is no membership fee, although donations are gratefully accepted.</a:t>
            </a:r>
          </a:p>
          <a:p>
            <a:r>
              <a:rPr lang="en-US" baseline="0" dirty="0" smtClean="0"/>
              <a:t>Thank you for your attention.</a:t>
            </a:r>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44</a:t>
            </a:fld>
            <a:endParaRPr lang="en-US"/>
          </a:p>
        </p:txBody>
      </p:sp>
    </p:spTree>
    <p:extLst>
      <p:ext uri="{BB962C8B-B14F-4D97-AF65-F5344CB8AC3E}">
        <p14:creationId xmlns:p14="http://schemas.microsoft.com/office/powerpoint/2010/main" xmlns="" val="12788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6</a:t>
            </a:fld>
            <a:endParaRPr lang="en-US"/>
          </a:p>
        </p:txBody>
      </p:sp>
    </p:spTree>
    <p:extLst>
      <p:ext uri="{BB962C8B-B14F-4D97-AF65-F5344CB8AC3E}">
        <p14:creationId xmlns:p14="http://schemas.microsoft.com/office/powerpoint/2010/main" xmlns="" val="366655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7</a:t>
            </a:fld>
            <a:endParaRPr lang="en-US"/>
          </a:p>
        </p:txBody>
      </p:sp>
    </p:spTree>
    <p:extLst>
      <p:ext uri="{BB962C8B-B14F-4D97-AF65-F5344CB8AC3E}">
        <p14:creationId xmlns:p14="http://schemas.microsoft.com/office/powerpoint/2010/main" xmlns="" val="66948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8</a:t>
            </a:fld>
            <a:endParaRPr lang="en-US"/>
          </a:p>
        </p:txBody>
      </p:sp>
    </p:spTree>
    <p:extLst>
      <p:ext uri="{BB962C8B-B14F-4D97-AF65-F5344CB8AC3E}">
        <p14:creationId xmlns:p14="http://schemas.microsoft.com/office/powerpoint/2010/main" xmlns="" val="15462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9</a:t>
            </a:fld>
            <a:endParaRPr lang="en-US"/>
          </a:p>
        </p:txBody>
      </p:sp>
    </p:spTree>
    <p:extLst>
      <p:ext uri="{BB962C8B-B14F-4D97-AF65-F5344CB8AC3E}">
        <p14:creationId xmlns:p14="http://schemas.microsoft.com/office/powerpoint/2010/main" xmlns="" val="48726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slide)</a:t>
            </a:r>
          </a:p>
          <a:p>
            <a:endParaRPr lang="en-US" dirty="0"/>
          </a:p>
        </p:txBody>
      </p:sp>
      <p:sp>
        <p:nvSpPr>
          <p:cNvPr id="4" name="Slide Number Placeholder 3"/>
          <p:cNvSpPr>
            <a:spLocks noGrp="1"/>
          </p:cNvSpPr>
          <p:nvPr>
            <p:ph type="sldNum" sz="quarter" idx="10"/>
          </p:nvPr>
        </p:nvSpPr>
        <p:spPr/>
        <p:txBody>
          <a:bodyPr/>
          <a:lstStyle/>
          <a:p>
            <a:fld id="{2DFACBEA-3847-1841-8C4E-3FB2A5E5D248}" type="slidenum">
              <a:rPr lang="en-US" smtClean="0"/>
              <a:pPr/>
              <a:t>10</a:t>
            </a:fld>
            <a:endParaRPr lang="en-US"/>
          </a:p>
        </p:txBody>
      </p:sp>
    </p:spTree>
    <p:extLst>
      <p:ext uri="{BB962C8B-B14F-4D97-AF65-F5344CB8AC3E}">
        <p14:creationId xmlns:p14="http://schemas.microsoft.com/office/powerpoint/2010/main" xmlns="" val="322899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298FB7-18A5-CA48-9E13-E8607B6FEDC2}"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1504036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98FB7-18A5-CA48-9E13-E8607B6FEDC2}"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52846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98FB7-18A5-CA48-9E13-E8607B6FEDC2}"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365916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298FB7-18A5-CA48-9E13-E8607B6FEDC2}"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94318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298FB7-18A5-CA48-9E13-E8607B6FEDC2}" type="datetimeFigureOut">
              <a:rPr lang="en-US" smtClean="0"/>
              <a:pPr/>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320423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298FB7-18A5-CA48-9E13-E8607B6FEDC2}"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279335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298FB7-18A5-CA48-9E13-E8607B6FEDC2}" type="datetimeFigureOut">
              <a:rPr lang="en-US" smtClean="0"/>
              <a:pPr/>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137660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298FB7-18A5-CA48-9E13-E8607B6FEDC2}" type="datetimeFigureOut">
              <a:rPr lang="en-US" smtClean="0"/>
              <a:pPr/>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421265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98FB7-18A5-CA48-9E13-E8607B6FEDC2}" type="datetimeFigureOut">
              <a:rPr lang="en-US" smtClean="0"/>
              <a:pPr/>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360123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298FB7-18A5-CA48-9E13-E8607B6FEDC2}"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153795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298FB7-18A5-CA48-9E13-E8607B6FEDC2}" type="datetimeFigureOut">
              <a:rPr lang="en-US" smtClean="0"/>
              <a:pPr/>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1077919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98FB7-18A5-CA48-9E13-E8607B6FEDC2}" type="datetimeFigureOut">
              <a:rPr lang="en-US" smtClean="0"/>
              <a:pPr/>
              <a:t>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48ED5-7952-9C42-97C0-72A69766DFBF}" type="slidenum">
              <a:rPr lang="en-US" smtClean="0"/>
              <a:pPr/>
              <a:t>‹N›</a:t>
            </a:fld>
            <a:endParaRPr lang="en-US"/>
          </a:p>
        </p:txBody>
      </p:sp>
    </p:spTree>
    <p:extLst>
      <p:ext uri="{BB962C8B-B14F-4D97-AF65-F5344CB8AC3E}">
        <p14:creationId xmlns:p14="http://schemas.microsoft.com/office/powerpoint/2010/main" xmlns="" val="89652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a:srcRect/>
          <a:stretch>
            <a:fillRect/>
          </a:stretch>
        </p:blipFill>
        <p:spPr bwMode="auto">
          <a:xfrm>
            <a:off x="0" y="0"/>
            <a:ext cx="9144000" cy="3055938"/>
          </a:xfrm>
          <a:prstGeom prst="rect">
            <a:avLst/>
          </a:prstGeom>
          <a:noFill/>
          <a:ln w="9525">
            <a:noFill/>
            <a:miter lim="800000"/>
            <a:headEnd/>
            <a:tailEnd/>
          </a:ln>
        </p:spPr>
      </p:pic>
      <p:sp>
        <p:nvSpPr>
          <p:cNvPr id="2051" name="Sottotitolo 2"/>
          <p:cNvSpPr>
            <a:spLocks noGrp="1"/>
          </p:cNvSpPr>
          <p:nvPr>
            <p:ph idx="1"/>
          </p:nvPr>
        </p:nvSpPr>
        <p:spPr>
          <a:xfrm>
            <a:off x="0" y="4581525"/>
            <a:ext cx="9144000" cy="541338"/>
          </a:xfrm>
        </p:spPr>
        <p:txBody>
          <a:bodyPr>
            <a:normAutofit fontScale="92500"/>
          </a:bodyPr>
          <a:lstStyle/>
          <a:p>
            <a:pPr algn="ctr">
              <a:buNone/>
            </a:pPr>
            <a:r>
              <a:rPr lang="en-US" sz="2500" b="1" i="1" dirty="0" smtClean="0">
                <a:solidFill>
                  <a:srgbClr val="3366CC"/>
                </a:solidFill>
              </a:rPr>
              <a:t>Peter </a:t>
            </a:r>
            <a:r>
              <a:rPr lang="en-US" sz="2500" b="1" i="1" dirty="0" smtClean="0">
                <a:solidFill>
                  <a:srgbClr val="3366CC"/>
                </a:solidFill>
              </a:rPr>
              <a:t>T. </a:t>
            </a:r>
            <a:r>
              <a:rPr lang="en-US" sz="2500" b="1" i="1" dirty="0" err="1" smtClean="0">
                <a:solidFill>
                  <a:srgbClr val="3366CC"/>
                </a:solidFill>
              </a:rPr>
              <a:t>Bobrowsky</a:t>
            </a:r>
            <a:r>
              <a:rPr lang="en-US" sz="2500" b="1" i="1" dirty="0" smtClean="0">
                <a:solidFill>
                  <a:srgbClr val="3366CC"/>
                </a:solidFill>
              </a:rPr>
              <a:t>, Silvia Peppoloni</a:t>
            </a:r>
            <a:r>
              <a:rPr lang="en-US" sz="2500" b="1" i="1" dirty="0" smtClean="0">
                <a:solidFill>
                  <a:srgbClr val="3366CC"/>
                </a:solidFill>
              </a:rPr>
              <a:t>, Vince S. </a:t>
            </a:r>
            <a:r>
              <a:rPr lang="en-US" sz="2500" b="1" i="1" dirty="0" smtClean="0">
                <a:solidFill>
                  <a:srgbClr val="3366CC"/>
                </a:solidFill>
              </a:rPr>
              <a:t>Cronin, </a:t>
            </a:r>
            <a:r>
              <a:rPr lang="en-US" sz="2500" b="1" i="1" dirty="0" smtClean="0">
                <a:solidFill>
                  <a:srgbClr val="3366CC"/>
                </a:solidFill>
              </a:rPr>
              <a:t>Giuseppe Di Capua</a:t>
            </a:r>
          </a:p>
          <a:p>
            <a:pPr algn="ctr" eaLnBrk="1" hangingPunct="1">
              <a:buFont typeface="Arial" charset="0"/>
              <a:buNone/>
            </a:pPr>
            <a:endParaRPr lang="en-US" sz="2500" b="1" i="1" baseline="30000" dirty="0" smtClean="0">
              <a:solidFill>
                <a:srgbClr val="3366CC"/>
              </a:solidFill>
            </a:endParaRPr>
          </a:p>
          <a:p>
            <a:pPr algn="ctr" eaLnBrk="1" hangingPunct="1">
              <a:buFont typeface="Arial" charset="0"/>
              <a:buNone/>
            </a:pPr>
            <a:endParaRPr lang="en-US" sz="2500" b="1" i="1" baseline="30000" dirty="0" smtClean="0">
              <a:solidFill>
                <a:srgbClr val="3366CC"/>
              </a:solidFill>
            </a:endParaRPr>
          </a:p>
        </p:txBody>
      </p:sp>
      <p:sp>
        <p:nvSpPr>
          <p:cNvPr id="8" name="Rectangle 5"/>
          <p:cNvSpPr>
            <a:spLocks noChangeArrowheads="1"/>
          </p:cNvSpPr>
          <p:nvPr/>
        </p:nvSpPr>
        <p:spPr bwMode="auto">
          <a:xfrm>
            <a:off x="0" y="3212976"/>
            <a:ext cx="9144000" cy="1286845"/>
          </a:xfrm>
          <a:prstGeom prst="rect">
            <a:avLst/>
          </a:prstGeom>
          <a:solidFill>
            <a:srgbClr val="FFCC99"/>
          </a:solidFill>
          <a:ln>
            <a:noFill/>
            <a:headEnd/>
            <a:tailEnd/>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lIns="180000" tIns="180000" rIns="180000" bIns="180000" anchor="ctr">
            <a:spAutoFit/>
          </a:bodyPr>
          <a:lstStyle/>
          <a:p>
            <a:pPr algn="ctr">
              <a:defRPr/>
            </a:pPr>
            <a:r>
              <a:rPr lang="en-US" sz="3000" b="1" dirty="0" err="1">
                <a:solidFill>
                  <a:srgbClr val="3366CC"/>
                </a:solidFill>
              </a:rPr>
              <a:t>Geoethics</a:t>
            </a:r>
            <a:r>
              <a:rPr lang="en-US" sz="3000" b="1" dirty="0">
                <a:solidFill>
                  <a:srgbClr val="3366CC"/>
                </a:solidFill>
              </a:rPr>
              <a:t>: building an ethical framework of reference for research and practice in geosciences</a:t>
            </a:r>
            <a:endParaRPr lang="it-IT" sz="3000" b="1" dirty="0">
              <a:solidFill>
                <a:srgbClr val="3366CC"/>
              </a:solidFill>
            </a:endParaRPr>
          </a:p>
        </p:txBody>
      </p:sp>
      <p:pic>
        <p:nvPicPr>
          <p:cNvPr id="2055" name="Picture 2" descr="IAPG at GSA annual meeting in Vancouver (Canada)"/>
          <p:cNvPicPr>
            <a:picLocks noChangeAspect="1" noChangeArrowheads="1"/>
          </p:cNvPicPr>
          <p:nvPr/>
        </p:nvPicPr>
        <p:blipFill>
          <a:blip r:embed="rId3"/>
          <a:srcRect/>
          <a:stretch>
            <a:fillRect/>
          </a:stretch>
        </p:blipFill>
        <p:spPr bwMode="auto">
          <a:xfrm>
            <a:off x="3563938" y="6043613"/>
            <a:ext cx="1908175" cy="625475"/>
          </a:xfrm>
          <a:prstGeom prst="rect">
            <a:avLst/>
          </a:prstGeom>
          <a:noFill/>
          <a:ln w="9525">
            <a:noFill/>
            <a:miter lim="800000"/>
            <a:headEnd/>
            <a:tailEnd/>
          </a:ln>
        </p:spPr>
      </p:pic>
      <p:sp>
        <p:nvSpPr>
          <p:cNvPr id="6" name="Sottotitolo 2"/>
          <p:cNvSpPr txBox="1">
            <a:spLocks/>
          </p:cNvSpPr>
          <p:nvPr/>
        </p:nvSpPr>
        <p:spPr bwMode="auto">
          <a:xfrm>
            <a:off x="0" y="5119688"/>
            <a:ext cx="9144000" cy="830262"/>
          </a:xfrm>
          <a:prstGeom prst="rect">
            <a:avLst/>
          </a:prstGeom>
          <a:noFill/>
          <a:ln w="9525">
            <a:noFill/>
            <a:miter lim="800000"/>
            <a:headEnd/>
            <a:tailEnd/>
          </a:ln>
        </p:spPr>
        <p:txBody>
          <a:bodyPr/>
          <a:lstStyle/>
          <a:p>
            <a:pPr algn="ctr">
              <a:defRPr/>
            </a:pPr>
            <a:r>
              <a:rPr lang="en-US" sz="1600" i="1" dirty="0">
                <a:solidFill>
                  <a:srgbClr val="3366CC"/>
                </a:solidFill>
                <a:latin typeface="+mn-lt"/>
                <a:cs typeface="+mn-cs"/>
              </a:rPr>
              <a:t>Session No. 265</a:t>
            </a:r>
          </a:p>
          <a:p>
            <a:pPr algn="ctr">
              <a:defRPr/>
            </a:pPr>
            <a:r>
              <a:rPr lang="en-US" sz="1600" b="1" i="1" dirty="0" err="1">
                <a:solidFill>
                  <a:srgbClr val="3366CC"/>
                </a:solidFill>
                <a:latin typeface="+mn-lt"/>
                <a:cs typeface="+mn-cs"/>
              </a:rPr>
              <a:t>Geoscience</a:t>
            </a:r>
            <a:r>
              <a:rPr lang="en-US" sz="1600" b="1" i="1" dirty="0">
                <a:solidFill>
                  <a:srgbClr val="3366CC"/>
                </a:solidFill>
                <a:latin typeface="+mn-lt"/>
                <a:cs typeface="+mn-cs"/>
              </a:rPr>
              <a:t> Education: Research and Practice</a:t>
            </a:r>
          </a:p>
          <a:p>
            <a:pPr algn="ctr">
              <a:defRPr/>
            </a:pPr>
            <a:r>
              <a:rPr lang="en-US" sz="1600" i="1" dirty="0">
                <a:solidFill>
                  <a:srgbClr val="3366CC"/>
                </a:solidFill>
                <a:latin typeface="+mn-lt"/>
                <a:cs typeface="+mn-cs"/>
              </a:rPr>
              <a:t>Wednesday, 22 October 2014: 8:00 AM-12:00 PM</a:t>
            </a:r>
          </a:p>
          <a:p>
            <a:pPr marL="342900" indent="-342900" algn="ctr">
              <a:spcBef>
                <a:spcPct val="20000"/>
              </a:spcBef>
              <a:buFont typeface="Arial" charset="0"/>
              <a:buNone/>
              <a:defRPr/>
            </a:pPr>
            <a:endParaRPr lang="en-US" sz="1600" b="1" i="1" baseline="30000" dirty="0">
              <a:solidFill>
                <a:srgbClr val="3366CC"/>
              </a:solidFill>
              <a:latin typeface="+mn-lt"/>
              <a:cs typeface="+mn-cs"/>
            </a:endParaRPr>
          </a:p>
          <a:p>
            <a:pPr marL="342900" indent="-342900" algn="ctr">
              <a:spcBef>
                <a:spcPct val="20000"/>
              </a:spcBef>
              <a:buFont typeface="Arial" charset="0"/>
              <a:buNone/>
              <a:defRPr/>
            </a:pPr>
            <a:endParaRPr lang="en-US" sz="1600" b="1" i="1" baseline="30000" dirty="0">
              <a:solidFill>
                <a:srgbClr val="3366CC"/>
              </a:solidFill>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880081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59650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253819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338138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83874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93572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58535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76416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19.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6818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84748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18482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432593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76898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71319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74591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88422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905166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729113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2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41753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063165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29523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471588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69238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388605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896653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255677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12930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887513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3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21821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4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68401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4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983303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4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635519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4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798611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4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1215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ninGeoEthicsGSA14.00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901992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TotalTime>
  <Words>1298</Words>
  <Application>Microsoft Office PowerPoint</Application>
  <PresentationFormat>Presentazione su schermo (4:3)</PresentationFormat>
  <Paragraphs>105</Paragraphs>
  <Slides>44</Slides>
  <Notes>42</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vector>
  </TitlesOfParts>
  <Company>personal copy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 Cronin</dc:creator>
  <cp:lastModifiedBy>Di Capua</cp:lastModifiedBy>
  <cp:revision>10</cp:revision>
  <dcterms:created xsi:type="dcterms:W3CDTF">2014-10-22T07:35:24Z</dcterms:created>
  <dcterms:modified xsi:type="dcterms:W3CDTF">2014-11-04T19:05:21Z</dcterms:modified>
</cp:coreProperties>
</file>