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61" r:id="rId6"/>
    <p:sldId id="275" r:id="rId7"/>
    <p:sldId id="262" r:id="rId8"/>
    <p:sldId id="272" r:id="rId9"/>
    <p:sldId id="264" r:id="rId10"/>
    <p:sldId id="265" r:id="rId11"/>
    <p:sldId id="266" r:id="rId12"/>
    <p:sldId id="268" r:id="rId13"/>
    <p:sldId id="270" r:id="rId14"/>
    <p:sldId id="276" r:id="rId15"/>
    <p:sldId id="277" r:id="rId16"/>
    <p:sldId id="273" r:id="rId17"/>
    <p:sldId id="274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08" autoAdjust="0"/>
  </p:normalViewPr>
  <p:slideViewPr>
    <p:cSldViewPr>
      <p:cViewPr varScale="1">
        <p:scale>
          <a:sx n="89" d="100"/>
          <a:sy n="89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8E81-A9C5-41B3-805B-A63DF45487A8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5583-5ED6-440F-950A-F4366881EB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63BC-1C07-4B80-A1D4-2A9559108F07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65F5-6A01-4753-A1C8-B4C4513717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D96D-45DF-4D56-8AB1-2C49C65748EC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FF02-D516-4C8B-A095-F72C60E997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DBD448-01B4-4291-B566-743D2A8E88F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5B5150-0AF2-496C-85D4-87B5FF74E62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2367DB-BECC-459D-A905-B060A3CAA80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9F725E-27DF-4064-BF2B-69774AAE27D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23F612-062E-4C27-92B4-5442D1FB61E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8D5DB3-BEF7-4D5A-B443-52D255A7AA9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54EA93-98CB-46B7-8909-A888A974F9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D370D3-226F-4426-9083-076B1CE0602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7075-1AD4-4C19-AE20-CA46D54794C9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3CEF-157C-4A6C-97D0-1487695294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4468A-B323-4853-B112-D92DD8907E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5C3D0F-624E-4F5D-BF62-3CBB720C7B9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64BF58-F40C-4975-ACA1-81F5DC97966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28D1-0B94-4AA9-B59D-A8CD57C820D8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846A-3268-4446-8DAE-9EE52262E6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4F29-1712-4964-8D7B-86B151F87A34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CB45-4D59-4CE2-B89F-F2B32EE18A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73BD-9051-4619-9A58-B70A70E60D03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AEE6-6E7A-4DFE-A333-4370EE8EC9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CC1F-D897-4608-83E6-426FAC269330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FFEF-F495-41BF-AABE-49A4DE233E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071E-85FC-433E-B423-55750BFE661B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097E-E52C-46E9-BA73-C0C721DE52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59B6-52FE-4E78-AF82-29FA148B014E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EACD-FFF5-4141-A1DD-8F68605117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5683-0121-4B8B-9B9A-3BAE58E75D69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A142-4D35-497C-BFFC-2D28CCA24D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E17AA-7D61-426B-8524-B7EC88FC7BE8}" type="datetimeFigureOut">
              <a:rPr lang="en-CA"/>
              <a:pPr>
                <a:defRPr/>
              </a:pPr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9AA22-9BF6-45A8-9FD4-B254783338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4957E-8FD2-4416-8FF5-67A23FF1D43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2979738"/>
          </a:xfrm>
        </p:spPr>
        <p:txBody>
          <a:bodyPr/>
          <a:lstStyle/>
          <a:p>
            <a:pPr eaLnBrk="1" hangingPunct="1"/>
            <a:r>
              <a:rPr lang="en-CA" sz="3600" b="1" smtClean="0"/>
              <a:t>PARAGLACIAL SEDIMENTATION IN VANCOUVER’S NEIGHBOURING FIORD, HOWE SOUND, AND ITS IMPLICATIONS FOR EVALUATING FIORD TSUNAMI HAZARD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323850" y="3860800"/>
            <a:ext cx="8569325" cy="23764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CA" sz="2000" b="1" smtClean="0">
                <a:solidFill>
                  <a:schemeClr val="bg1"/>
                </a:solidFill>
              </a:rPr>
              <a:t>Lionel E. Jackson, Jr. 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1400" b="1" smtClean="0">
                <a:solidFill>
                  <a:schemeClr val="bg1"/>
                </a:solidFill>
              </a:rPr>
              <a:t>Geological Survey of Canada,  Vancouver, British Columbia, Canada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1400" b="1" smtClean="0">
                <a:solidFill>
                  <a:schemeClr val="bg1"/>
                </a:solidFill>
              </a:rPr>
              <a:t>Simon Fraser University, Burnaby, British Columbia, Canada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2000" b="1" smtClean="0">
                <a:solidFill>
                  <a:schemeClr val="bg1"/>
                </a:solidFill>
              </a:rPr>
              <a:t>Andr</a:t>
            </a:r>
            <a:r>
              <a:rPr lang="en-US" sz="2000" b="1" smtClean="0">
                <a:solidFill>
                  <a:schemeClr val="bg1"/>
                </a:solidFill>
              </a:rPr>
              <a:t>ée Blais-Stevens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>
                <a:solidFill>
                  <a:schemeClr val="bg1"/>
                </a:solidFill>
              </a:rPr>
              <a:t>Geological Survey of Canada, Ottawa, Ontario, Canada</a:t>
            </a:r>
            <a:r>
              <a:rPr lang="en-CA" sz="1400" b="1" smtClean="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Reginald L. Hermanns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1400" b="1" smtClean="0">
                <a:solidFill>
                  <a:schemeClr val="bg1"/>
                </a:solidFill>
              </a:rPr>
              <a:t>Norges Geologiske Undersøkelse (NGU), Trondheim, Norway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2000" b="1" smtClean="0">
                <a:solidFill>
                  <a:schemeClr val="bg1"/>
                </a:solidFill>
              </a:rPr>
              <a:t>Courtney E.  Jermyn </a:t>
            </a:r>
          </a:p>
          <a:p>
            <a:pPr algn="l" eaLnBrk="1" hangingPunct="1">
              <a:lnSpc>
                <a:spcPct val="80000"/>
              </a:lnSpc>
            </a:pPr>
            <a:r>
              <a:rPr lang="en-CA" sz="1400" b="1" smtClean="0">
                <a:solidFill>
                  <a:schemeClr val="bg1"/>
                </a:solidFill>
              </a:rPr>
              <a:t>Vlaardingen, Netherlands</a:t>
            </a:r>
          </a:p>
          <a:p>
            <a:pPr algn="l" eaLnBrk="1" hangingPunct="1">
              <a:lnSpc>
                <a:spcPct val="80000"/>
              </a:lnSpc>
            </a:pPr>
            <a:endParaRPr lang="en-CA" sz="1400" b="1" smtClean="0">
              <a:solidFill>
                <a:schemeClr val="tx1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1333501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nrcan_dfo_dnd_logos_v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4818" name="Picture 5" descr="logoandwhite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60579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nrcan_dfo_dnd_logos_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425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33425"/>
            <a:ext cx="4425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580063" y="260350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Lions Bay offshore</a:t>
            </a:r>
          </a:p>
        </p:txBody>
      </p:sp>
      <p:pic>
        <p:nvPicPr>
          <p:cNvPr id="3482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6675"/>
            <a:ext cx="36957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48"/>
          <p:cNvSpPr>
            <a:spLocks noChangeArrowheads="1"/>
          </p:cNvSpPr>
          <p:nvPr/>
        </p:nvSpPr>
        <p:spPr bwMode="auto">
          <a:xfrm>
            <a:off x="0" y="188913"/>
            <a:ext cx="250825" cy="666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24" name="Text Box 47"/>
          <p:cNvSpPr txBox="1">
            <a:spLocks noChangeArrowheads="1"/>
          </p:cNvSpPr>
          <p:nvPr/>
        </p:nvSpPr>
        <p:spPr bwMode="auto">
          <a:xfrm>
            <a:off x="0" y="33337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/>
              <a:t>Depth (cm)</a:t>
            </a:r>
          </a:p>
        </p:txBody>
      </p:sp>
      <p:sp>
        <p:nvSpPr>
          <p:cNvPr id="34825" name="TextBox 25"/>
          <p:cNvSpPr txBox="1">
            <a:spLocks noChangeArrowheads="1"/>
          </p:cNvSpPr>
          <p:nvPr/>
        </p:nvSpPr>
        <p:spPr bwMode="auto">
          <a:xfrm>
            <a:off x="107950" y="549275"/>
            <a:ext cx="287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0</a:t>
            </a:r>
          </a:p>
        </p:txBody>
      </p:sp>
      <p:sp>
        <p:nvSpPr>
          <p:cNvPr id="34826" name="TextBox 28"/>
          <p:cNvSpPr txBox="1">
            <a:spLocks noChangeArrowheads="1"/>
          </p:cNvSpPr>
          <p:nvPr/>
        </p:nvSpPr>
        <p:spPr bwMode="auto">
          <a:xfrm>
            <a:off x="0" y="3068638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300</a:t>
            </a:r>
          </a:p>
        </p:txBody>
      </p:sp>
      <p:sp>
        <p:nvSpPr>
          <p:cNvPr id="34827" name="TextBox 29"/>
          <p:cNvSpPr txBox="1">
            <a:spLocks noChangeArrowheads="1"/>
          </p:cNvSpPr>
          <p:nvPr/>
        </p:nvSpPr>
        <p:spPr bwMode="auto">
          <a:xfrm>
            <a:off x="0" y="3860800"/>
            <a:ext cx="433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400</a:t>
            </a:r>
          </a:p>
        </p:txBody>
      </p:sp>
      <p:sp>
        <p:nvSpPr>
          <p:cNvPr id="34828" name="TextBox 30"/>
          <p:cNvSpPr txBox="1">
            <a:spLocks noChangeArrowheads="1"/>
          </p:cNvSpPr>
          <p:nvPr/>
        </p:nvSpPr>
        <p:spPr bwMode="auto">
          <a:xfrm>
            <a:off x="0" y="47244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500</a:t>
            </a:r>
          </a:p>
        </p:txBody>
      </p:sp>
      <p:sp>
        <p:nvSpPr>
          <p:cNvPr id="34829" name="TextBox 31"/>
          <p:cNvSpPr txBox="1">
            <a:spLocks noChangeArrowheads="1"/>
          </p:cNvSpPr>
          <p:nvPr/>
        </p:nvSpPr>
        <p:spPr bwMode="auto">
          <a:xfrm>
            <a:off x="0" y="551656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600</a:t>
            </a:r>
          </a:p>
        </p:txBody>
      </p:sp>
      <p:sp>
        <p:nvSpPr>
          <p:cNvPr id="34830" name="TextBox 32"/>
          <p:cNvSpPr txBox="1">
            <a:spLocks noChangeArrowheads="1"/>
          </p:cNvSpPr>
          <p:nvPr/>
        </p:nvSpPr>
        <p:spPr bwMode="auto">
          <a:xfrm>
            <a:off x="0" y="6308725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700</a:t>
            </a:r>
          </a:p>
        </p:txBody>
      </p:sp>
      <p:sp>
        <p:nvSpPr>
          <p:cNvPr id="34831" name="TextBox 35"/>
          <p:cNvSpPr txBox="1">
            <a:spLocks noChangeArrowheads="1"/>
          </p:cNvSpPr>
          <p:nvPr/>
        </p:nvSpPr>
        <p:spPr bwMode="auto">
          <a:xfrm>
            <a:off x="242888" y="7053263"/>
            <a:ext cx="534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1000</a:t>
            </a:r>
          </a:p>
        </p:txBody>
      </p:sp>
      <p:sp>
        <p:nvSpPr>
          <p:cNvPr id="34832" name="TextBox 26"/>
          <p:cNvSpPr txBox="1">
            <a:spLocks noChangeArrowheads="1"/>
          </p:cNvSpPr>
          <p:nvPr/>
        </p:nvSpPr>
        <p:spPr bwMode="auto">
          <a:xfrm>
            <a:off x="0" y="1412875"/>
            <a:ext cx="427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100</a:t>
            </a:r>
          </a:p>
        </p:txBody>
      </p:sp>
      <p:sp>
        <p:nvSpPr>
          <p:cNvPr id="34833" name="TextBox 27"/>
          <p:cNvSpPr txBox="1">
            <a:spLocks noChangeArrowheads="1"/>
          </p:cNvSpPr>
          <p:nvPr/>
        </p:nvSpPr>
        <p:spPr bwMode="auto">
          <a:xfrm>
            <a:off x="0" y="2205038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200</a:t>
            </a:r>
          </a:p>
        </p:txBody>
      </p:sp>
      <p:sp>
        <p:nvSpPr>
          <p:cNvPr id="34834" name="Rectangle 50"/>
          <p:cNvSpPr>
            <a:spLocks noChangeArrowheads="1"/>
          </p:cNvSpPr>
          <p:nvPr/>
        </p:nvSpPr>
        <p:spPr bwMode="auto">
          <a:xfrm>
            <a:off x="2700338" y="1196975"/>
            <a:ext cx="1008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35" name="Text Box 49"/>
          <p:cNvSpPr txBox="1">
            <a:spLocks noChangeArrowheads="1"/>
          </p:cNvSpPr>
          <p:nvPr/>
        </p:nvSpPr>
        <p:spPr bwMode="auto">
          <a:xfrm>
            <a:off x="2627313" y="114935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5705+/-15</a:t>
            </a:r>
          </a:p>
        </p:txBody>
      </p:sp>
      <p:sp>
        <p:nvSpPr>
          <p:cNvPr id="34836" name="Oval 51"/>
          <p:cNvSpPr>
            <a:spLocks noChangeArrowheads="1"/>
          </p:cNvSpPr>
          <p:nvPr/>
        </p:nvSpPr>
        <p:spPr bwMode="auto">
          <a:xfrm>
            <a:off x="6659563" y="3646488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37" name="Rectangle 52"/>
          <p:cNvSpPr>
            <a:spLocks noChangeArrowheads="1"/>
          </p:cNvSpPr>
          <p:nvPr/>
        </p:nvSpPr>
        <p:spPr bwMode="auto">
          <a:xfrm>
            <a:off x="1044575" y="47625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38" name="Text Box 53"/>
          <p:cNvSpPr txBox="1">
            <a:spLocks noChangeArrowheads="1"/>
          </p:cNvSpPr>
          <p:nvPr/>
        </p:nvSpPr>
        <p:spPr bwMode="auto">
          <a:xfrm>
            <a:off x="971550" y="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Core 41</a:t>
            </a:r>
          </a:p>
        </p:txBody>
      </p:sp>
      <p:sp>
        <p:nvSpPr>
          <p:cNvPr id="34839" name="Rectangle 54"/>
          <p:cNvSpPr>
            <a:spLocks noChangeArrowheads="1"/>
          </p:cNvSpPr>
          <p:nvPr/>
        </p:nvSpPr>
        <p:spPr bwMode="auto">
          <a:xfrm>
            <a:off x="2627313" y="3284538"/>
            <a:ext cx="1008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40" name="Text Box 55"/>
          <p:cNvSpPr txBox="1">
            <a:spLocks noChangeArrowheads="1"/>
          </p:cNvSpPr>
          <p:nvPr/>
        </p:nvSpPr>
        <p:spPr bwMode="auto">
          <a:xfrm>
            <a:off x="2627313" y="32131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8450+/-40</a:t>
            </a:r>
          </a:p>
        </p:txBody>
      </p:sp>
      <p:sp>
        <p:nvSpPr>
          <p:cNvPr id="34841" name="Rectangle 58"/>
          <p:cNvSpPr>
            <a:spLocks noChangeArrowheads="1"/>
          </p:cNvSpPr>
          <p:nvPr/>
        </p:nvSpPr>
        <p:spPr bwMode="auto">
          <a:xfrm>
            <a:off x="2771775" y="6165850"/>
            <a:ext cx="1008063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42" name="Text Box 56"/>
          <p:cNvSpPr txBox="1">
            <a:spLocks noChangeArrowheads="1"/>
          </p:cNvSpPr>
          <p:nvPr/>
        </p:nvSpPr>
        <p:spPr bwMode="auto">
          <a:xfrm>
            <a:off x="2771775" y="616585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8405+/-15</a:t>
            </a:r>
          </a:p>
        </p:txBody>
      </p:sp>
      <p:sp>
        <p:nvSpPr>
          <p:cNvPr id="34843" name="Text Box 59"/>
          <p:cNvSpPr txBox="1">
            <a:spLocks noChangeArrowheads="1"/>
          </p:cNvSpPr>
          <p:nvPr/>
        </p:nvSpPr>
        <p:spPr bwMode="auto">
          <a:xfrm>
            <a:off x="879475" y="6397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Late Holocene</a:t>
            </a:r>
          </a:p>
        </p:txBody>
      </p:sp>
      <p:sp>
        <p:nvSpPr>
          <p:cNvPr id="34844" name="Line 60"/>
          <p:cNvSpPr>
            <a:spLocks noChangeShapeType="1"/>
          </p:cNvSpPr>
          <p:nvPr/>
        </p:nvSpPr>
        <p:spPr bwMode="auto">
          <a:xfrm flipV="1">
            <a:off x="75565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61"/>
          <p:cNvSpPr>
            <a:spLocks noChangeShapeType="1"/>
          </p:cNvSpPr>
          <p:nvPr/>
        </p:nvSpPr>
        <p:spPr bwMode="auto">
          <a:xfrm>
            <a:off x="755650" y="981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2627313" y="404813"/>
            <a:ext cx="107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aseline="30000"/>
              <a:t>14</a:t>
            </a:r>
            <a:r>
              <a:rPr lang="en-CA"/>
              <a:t>C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5842" name="Picture 5" descr="logoandwhite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60579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nrcan_dfo_dnd_logos_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425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33425"/>
            <a:ext cx="4425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5580063" y="260350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Lions Bay offshore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250825" cy="666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5847" name="Oval 21"/>
          <p:cNvSpPr>
            <a:spLocks noChangeArrowheads="1"/>
          </p:cNvSpPr>
          <p:nvPr/>
        </p:nvSpPr>
        <p:spPr bwMode="auto">
          <a:xfrm>
            <a:off x="8243888" y="5445125"/>
            <a:ext cx="288925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5848" name="Rectangle 22"/>
          <p:cNvSpPr>
            <a:spLocks noChangeArrowheads="1"/>
          </p:cNvSpPr>
          <p:nvPr/>
        </p:nvSpPr>
        <p:spPr bwMode="auto">
          <a:xfrm>
            <a:off x="1547813" y="115888"/>
            <a:ext cx="1008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5849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411003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3276600" y="1412875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3203575" y="1341438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4250+/-40</a:t>
            </a:r>
          </a:p>
        </p:txBody>
      </p:sp>
      <p:sp>
        <p:nvSpPr>
          <p:cNvPr id="35852" name="Text Box 9"/>
          <p:cNvSpPr txBox="1">
            <a:spLocks noChangeArrowheads="1"/>
          </p:cNvSpPr>
          <p:nvPr/>
        </p:nvSpPr>
        <p:spPr bwMode="auto">
          <a:xfrm>
            <a:off x="0" y="260350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/>
              <a:t>Depth (cm)</a:t>
            </a:r>
          </a:p>
        </p:txBody>
      </p:sp>
      <p:sp>
        <p:nvSpPr>
          <p:cNvPr id="35853" name="TextBox 25"/>
          <p:cNvSpPr txBox="1">
            <a:spLocks noChangeArrowheads="1"/>
          </p:cNvSpPr>
          <p:nvPr/>
        </p:nvSpPr>
        <p:spPr bwMode="auto">
          <a:xfrm>
            <a:off x="0" y="476250"/>
            <a:ext cx="287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0</a:t>
            </a:r>
          </a:p>
        </p:txBody>
      </p:sp>
      <p:sp>
        <p:nvSpPr>
          <p:cNvPr id="35854" name="TextBox 26"/>
          <p:cNvSpPr txBox="1">
            <a:spLocks noChangeArrowheads="1"/>
          </p:cNvSpPr>
          <p:nvPr/>
        </p:nvSpPr>
        <p:spPr bwMode="auto">
          <a:xfrm>
            <a:off x="0" y="1341438"/>
            <a:ext cx="427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100</a:t>
            </a:r>
          </a:p>
        </p:txBody>
      </p:sp>
      <p:sp>
        <p:nvSpPr>
          <p:cNvPr id="35855" name="TextBox 27"/>
          <p:cNvSpPr txBox="1">
            <a:spLocks noChangeArrowheads="1"/>
          </p:cNvSpPr>
          <p:nvPr/>
        </p:nvSpPr>
        <p:spPr bwMode="auto">
          <a:xfrm>
            <a:off x="0" y="2205038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200</a:t>
            </a:r>
          </a:p>
        </p:txBody>
      </p:sp>
      <p:sp>
        <p:nvSpPr>
          <p:cNvPr id="35856" name="TextBox 28"/>
          <p:cNvSpPr txBox="1">
            <a:spLocks noChangeArrowheads="1"/>
          </p:cNvSpPr>
          <p:nvPr/>
        </p:nvSpPr>
        <p:spPr bwMode="auto">
          <a:xfrm>
            <a:off x="0" y="3068638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300</a:t>
            </a:r>
          </a:p>
        </p:txBody>
      </p:sp>
      <p:sp>
        <p:nvSpPr>
          <p:cNvPr id="35857" name="TextBox 29"/>
          <p:cNvSpPr txBox="1">
            <a:spLocks noChangeArrowheads="1"/>
          </p:cNvSpPr>
          <p:nvPr/>
        </p:nvSpPr>
        <p:spPr bwMode="auto">
          <a:xfrm>
            <a:off x="0" y="3903663"/>
            <a:ext cx="433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400</a:t>
            </a:r>
          </a:p>
        </p:txBody>
      </p:sp>
      <p:sp>
        <p:nvSpPr>
          <p:cNvPr id="35858" name="TextBox 30"/>
          <p:cNvSpPr txBox="1">
            <a:spLocks noChangeArrowheads="1"/>
          </p:cNvSpPr>
          <p:nvPr/>
        </p:nvSpPr>
        <p:spPr bwMode="auto">
          <a:xfrm>
            <a:off x="0" y="47244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500</a:t>
            </a:r>
          </a:p>
        </p:txBody>
      </p:sp>
      <p:sp>
        <p:nvSpPr>
          <p:cNvPr id="35859" name="TextBox 31"/>
          <p:cNvSpPr txBox="1">
            <a:spLocks noChangeArrowheads="1"/>
          </p:cNvSpPr>
          <p:nvPr/>
        </p:nvSpPr>
        <p:spPr bwMode="auto">
          <a:xfrm>
            <a:off x="0" y="5661025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600</a:t>
            </a:r>
          </a:p>
        </p:txBody>
      </p:sp>
      <p:sp>
        <p:nvSpPr>
          <p:cNvPr id="35860" name="TextBox 32"/>
          <p:cNvSpPr txBox="1">
            <a:spLocks noChangeArrowheads="1"/>
          </p:cNvSpPr>
          <p:nvPr/>
        </p:nvSpPr>
        <p:spPr bwMode="auto">
          <a:xfrm>
            <a:off x="0" y="649605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700</a:t>
            </a:r>
          </a:p>
        </p:txBody>
      </p:sp>
      <p:sp>
        <p:nvSpPr>
          <p:cNvPr id="35861" name="Rectangle 33"/>
          <p:cNvSpPr>
            <a:spLocks noChangeArrowheads="1"/>
          </p:cNvSpPr>
          <p:nvPr/>
        </p:nvSpPr>
        <p:spPr bwMode="auto">
          <a:xfrm>
            <a:off x="3203575" y="5876925"/>
            <a:ext cx="10080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5862" name="Text Box 32"/>
          <p:cNvSpPr txBox="1">
            <a:spLocks noChangeArrowheads="1"/>
          </p:cNvSpPr>
          <p:nvPr/>
        </p:nvSpPr>
        <p:spPr bwMode="auto">
          <a:xfrm>
            <a:off x="3132138" y="5876925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3740+/-15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619250" y="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Core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3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>
                <a:solidFill>
                  <a:schemeClr val="bg1"/>
                </a:solidFill>
              </a:rPr>
              <a:t>Why was there a dramatic reduction of the rate of suspended sediment deposition</a:t>
            </a:r>
          </a:p>
          <a:p>
            <a:r>
              <a:rPr lang="en-CA" sz="3200">
                <a:solidFill>
                  <a:schemeClr val="bg1"/>
                </a:solidFill>
              </a:rPr>
              <a:t>in core 41 during the latter </a:t>
            </a:r>
          </a:p>
          <a:p>
            <a:r>
              <a:rPr lang="en-CA" sz="3200">
                <a:solidFill>
                  <a:schemeClr val="bg1"/>
                </a:solidFill>
              </a:rPr>
              <a:t>Holocene?</a:t>
            </a:r>
            <a:r>
              <a:rPr lang="en-CA" sz="3200"/>
              <a:t>  </a:t>
            </a:r>
          </a:p>
          <a:p>
            <a:r>
              <a:rPr lang="en-CA" sz="2800">
                <a:solidFill>
                  <a:schemeClr val="bg1"/>
                </a:solidFill>
              </a:rPr>
              <a:t>(The site of 41 is likely representative of most of Howe Sound)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7890" name="Picture 4" descr="paragla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2804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763713" y="6491288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chemeClr val="bg1"/>
                </a:solidFill>
              </a:rPr>
              <a:t>Modified from Church and Ryder, 1972</a:t>
            </a:r>
          </a:p>
        </p:txBody>
      </p: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7956550" y="50133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Today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 flipV="1">
            <a:off x="8675688" y="48704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Text Box 15"/>
          <p:cNvSpPr txBox="1">
            <a:spLocks noChangeArrowheads="1"/>
          </p:cNvSpPr>
          <p:nvPr/>
        </p:nvSpPr>
        <p:spPr bwMode="auto">
          <a:xfrm>
            <a:off x="4398963" y="0"/>
            <a:ext cx="4276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i="1" u="sng">
                <a:solidFill>
                  <a:srgbClr val="FF0000"/>
                </a:solidFill>
              </a:rPr>
              <a:t>THE PARAGLACIAL EFFECT</a:t>
            </a:r>
          </a:p>
          <a:p>
            <a:r>
              <a:rPr lang="en-CA" sz="2000" i="1">
                <a:solidFill>
                  <a:srgbClr val="FF0000"/>
                </a:solidFill>
              </a:rPr>
              <a:t>paraglacial sedimentation is</a:t>
            </a:r>
          </a:p>
          <a:p>
            <a:r>
              <a:rPr lang="en-CA" sz="2000" i="1">
                <a:solidFill>
                  <a:srgbClr val="FF0000"/>
                </a:solidFill>
              </a:rPr>
              <a:t>documented throughout glaciated </a:t>
            </a:r>
          </a:p>
          <a:p>
            <a:r>
              <a:rPr lang="en-CA" sz="2000" i="1">
                <a:solidFill>
                  <a:srgbClr val="FF0000"/>
                </a:solidFill>
              </a:rPr>
              <a:t>areas of the Canadian cordillera and</a:t>
            </a:r>
          </a:p>
          <a:p>
            <a:r>
              <a:rPr lang="en-CA" sz="2000" i="1">
                <a:solidFill>
                  <a:srgbClr val="FF0000"/>
                </a:solidFill>
              </a:rPr>
              <a:t>analogous montane regions globally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4" name="Picture 4" descr="paragla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2804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763713" y="6491288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chemeClr val="bg1"/>
                </a:solidFill>
              </a:rPr>
              <a:t>Modified from Church and Ryder, 1972</a:t>
            </a:r>
          </a:p>
        </p:txBody>
      </p:sp>
      <p:sp>
        <p:nvSpPr>
          <p:cNvPr id="38916" name="Text Box 13"/>
          <p:cNvSpPr txBox="1">
            <a:spLocks noChangeArrowheads="1"/>
          </p:cNvSpPr>
          <p:nvPr/>
        </p:nvSpPr>
        <p:spPr bwMode="auto">
          <a:xfrm>
            <a:off x="7956550" y="50133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Today</a:t>
            </a:r>
          </a:p>
        </p:txBody>
      </p:sp>
      <p:sp>
        <p:nvSpPr>
          <p:cNvPr id="38917" name="Line 14"/>
          <p:cNvSpPr>
            <a:spLocks noChangeShapeType="1"/>
          </p:cNvSpPr>
          <p:nvPr/>
        </p:nvSpPr>
        <p:spPr bwMode="auto">
          <a:xfrm flipV="1">
            <a:off x="8675688" y="48704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 Box 15"/>
          <p:cNvSpPr txBox="1">
            <a:spLocks noChangeArrowheads="1"/>
          </p:cNvSpPr>
          <p:nvPr/>
        </p:nvSpPr>
        <p:spPr bwMode="auto">
          <a:xfrm>
            <a:off x="4398963" y="0"/>
            <a:ext cx="4276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i="1" u="sng">
                <a:solidFill>
                  <a:srgbClr val="FF0000"/>
                </a:solidFill>
              </a:rPr>
              <a:t>THE PARAGLACIAL EFFECT</a:t>
            </a:r>
          </a:p>
          <a:p>
            <a:r>
              <a:rPr lang="en-CA" sz="2000" i="1">
                <a:solidFill>
                  <a:srgbClr val="FF0000"/>
                </a:solidFill>
              </a:rPr>
              <a:t>paraglacial sedimentation is</a:t>
            </a:r>
          </a:p>
          <a:p>
            <a:r>
              <a:rPr lang="en-CA" sz="2000" i="1">
                <a:solidFill>
                  <a:srgbClr val="FF0000"/>
                </a:solidFill>
              </a:rPr>
              <a:t>documented throughout glaciated </a:t>
            </a:r>
          </a:p>
          <a:p>
            <a:r>
              <a:rPr lang="en-CA" sz="2000" i="1">
                <a:solidFill>
                  <a:srgbClr val="FF0000"/>
                </a:solidFill>
              </a:rPr>
              <a:t>areas of the Canadian cordillera and</a:t>
            </a:r>
          </a:p>
          <a:p>
            <a:r>
              <a:rPr lang="en-CA" sz="2000" i="1">
                <a:solidFill>
                  <a:srgbClr val="FF0000"/>
                </a:solidFill>
              </a:rPr>
              <a:t>analogous montane regions globally</a:t>
            </a:r>
          </a:p>
        </p:txBody>
      </p:sp>
      <p:pic>
        <p:nvPicPr>
          <p:cNvPr id="38919" name="Picture 8" descr="ydryas4_edited"/>
          <p:cNvPicPr>
            <a:picLocks noChangeAspect="1" noChangeArrowheads="1"/>
          </p:cNvPicPr>
          <p:nvPr/>
        </p:nvPicPr>
        <p:blipFill>
          <a:blip r:embed="rId3"/>
          <a:srcRect l="2264"/>
          <a:stretch>
            <a:fillRect/>
          </a:stretch>
        </p:blipFill>
        <p:spPr bwMode="auto">
          <a:xfrm>
            <a:off x="539750" y="1196975"/>
            <a:ext cx="3414713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195513" y="3309938"/>
            <a:ext cx="1765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Mazama Tephra </a:t>
            </a:r>
          </a:p>
          <a:p>
            <a:r>
              <a:rPr lang="en-CA" sz="1600" b="1">
                <a:solidFill>
                  <a:schemeClr val="bg1"/>
                </a:solidFill>
              </a:rPr>
              <a:t>~6700 yBP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1547813" y="3646488"/>
            <a:ext cx="7207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9938" name="Picture 4" descr="paragla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567613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950913" y="6184900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chemeClr val="bg1"/>
                </a:solidFill>
              </a:rPr>
              <a:t>Modified from Church and Ryder, 1972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356100" y="2708275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(ca. 9000 BP</a:t>
            </a:r>
          </a:p>
          <a:p>
            <a:r>
              <a:rPr lang="en-CA">
                <a:solidFill>
                  <a:srgbClr val="FF0000"/>
                </a:solidFill>
              </a:rPr>
              <a:t>cores 42-44_ 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700338" y="105251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ca. 15,000 BP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948488" y="450850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ca. 5000 BP</a:t>
            </a:r>
          </a:p>
          <a:p>
            <a:r>
              <a:rPr lang="en-CA">
                <a:solidFill>
                  <a:srgbClr val="FF0000"/>
                </a:solidFill>
              </a:rPr>
              <a:t>core 41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4356100" y="692150"/>
            <a:ext cx="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6659563" y="2060575"/>
            <a:ext cx="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4356100" y="620713"/>
            <a:ext cx="2520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solidFill>
                  <a:srgbClr val="FF0000"/>
                </a:solidFill>
              </a:rPr>
              <a:t>Run-out deposits visible in shallow channels with strong currents like Collingwood Channel</a:t>
            </a: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8316913" y="404813"/>
            <a:ext cx="431800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6659563" y="1989138"/>
            <a:ext cx="20701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FF0000"/>
                </a:solidFill>
              </a:rPr>
              <a:t>Deeper areas:</a:t>
            </a:r>
          </a:p>
          <a:p>
            <a:r>
              <a:rPr lang="en-CA" sz="1600">
                <a:solidFill>
                  <a:srgbClr val="FF0000"/>
                </a:solidFill>
              </a:rPr>
              <a:t>run-out deposits</a:t>
            </a:r>
          </a:p>
          <a:p>
            <a:r>
              <a:rPr lang="en-CA" sz="1600">
                <a:solidFill>
                  <a:srgbClr val="FF0000"/>
                </a:solidFill>
              </a:rPr>
              <a:t>visible everywhere</a:t>
            </a:r>
          </a:p>
          <a:p>
            <a:r>
              <a:rPr lang="en-CA" sz="1600">
                <a:solidFill>
                  <a:srgbClr val="FF0000"/>
                </a:solidFill>
              </a:rPr>
              <a:t>(except in submarine</a:t>
            </a:r>
          </a:p>
          <a:p>
            <a:r>
              <a:rPr lang="en-CA" sz="1600">
                <a:solidFill>
                  <a:srgbClr val="FF0000"/>
                </a:solidFill>
              </a:rPr>
              <a:t>fans)</a:t>
            </a:r>
            <a:r>
              <a:rPr lang="en-CA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7956550" y="50133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Today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V="1">
            <a:off x="8243888" y="47974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6659563" y="981075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62" name="Text Box 15"/>
          <p:cNvSpPr txBox="1">
            <a:spLocks noChangeArrowheads="1"/>
          </p:cNvSpPr>
          <p:nvPr/>
        </p:nvSpPr>
        <p:spPr bwMode="auto">
          <a:xfrm>
            <a:off x="373063" y="115888"/>
            <a:ext cx="8770937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solidFill>
                  <a:schemeClr val="bg1"/>
                </a:solidFill>
              </a:rPr>
              <a:t>Tentative conclusions</a:t>
            </a:r>
            <a:r>
              <a:rPr lang="en-CA">
                <a:solidFill>
                  <a:schemeClr val="bg1"/>
                </a:solidFill>
              </a:rPr>
              <a:t>:</a:t>
            </a:r>
          </a:p>
          <a:p>
            <a:endParaRPr lang="en-CA">
              <a:solidFill>
                <a:schemeClr val="bg1"/>
              </a:solidFill>
            </a:endParaRPr>
          </a:p>
          <a:p>
            <a:endParaRPr lang="en-CA">
              <a:solidFill>
                <a:schemeClr val="bg1"/>
              </a:solidFill>
            </a:endParaRPr>
          </a:p>
          <a:p>
            <a:r>
              <a:rPr lang="en-CA">
                <a:solidFill>
                  <a:schemeClr val="bg1"/>
                </a:solidFill>
              </a:rPr>
              <a:t>--</a:t>
            </a:r>
            <a:r>
              <a:rPr lang="en-CA" sz="2000" b="1">
                <a:solidFill>
                  <a:schemeClr val="bg1"/>
                </a:solidFill>
              </a:rPr>
              <a:t>Sedimentation rates in open, deep reaches of lower Howe Sound </a:t>
            </a:r>
          </a:p>
          <a:p>
            <a:r>
              <a:rPr lang="en-CA" sz="2000" b="1">
                <a:solidFill>
                  <a:schemeClr val="bg1"/>
                </a:solidFill>
              </a:rPr>
              <a:t>have been in the order of &lt; 1 m/5000 years since ca. 5000 y BP. </a:t>
            </a:r>
          </a:p>
          <a:p>
            <a:r>
              <a:rPr lang="en-CA" sz="2000" b="1">
                <a:solidFill>
                  <a:schemeClr val="bg1"/>
                </a:solidFill>
              </a:rPr>
              <a:t>Consequently, run-out deposits from large fast-moving landslides</a:t>
            </a:r>
          </a:p>
          <a:p>
            <a:r>
              <a:rPr lang="en-CA" sz="2000" b="1">
                <a:solidFill>
                  <a:schemeClr val="bg1"/>
                </a:solidFill>
              </a:rPr>
              <a:t>(tsunami generators) during the last 5000 years should be</a:t>
            </a:r>
          </a:p>
          <a:p>
            <a:r>
              <a:rPr lang="en-CA" sz="2000" b="1">
                <a:solidFill>
                  <a:schemeClr val="bg1"/>
                </a:solidFill>
              </a:rPr>
              <a:t>recognizable on SMB imagery.</a:t>
            </a:r>
          </a:p>
          <a:p>
            <a:endParaRPr lang="en-CA" sz="2000" b="1">
              <a:solidFill>
                <a:schemeClr val="bg1"/>
              </a:solidFill>
            </a:endParaRPr>
          </a:p>
          <a:p>
            <a:r>
              <a:rPr lang="en-CA" sz="2000" b="1">
                <a:solidFill>
                  <a:schemeClr val="bg1"/>
                </a:solidFill>
              </a:rPr>
              <a:t>--Such deposits should be recognizable back to the termination of</a:t>
            </a:r>
          </a:p>
          <a:p>
            <a:r>
              <a:rPr lang="en-CA" sz="2000" b="1">
                <a:solidFill>
                  <a:schemeClr val="bg1"/>
                </a:solidFill>
              </a:rPr>
              <a:t>glacial-marine sedimentation ca. 10 y BP in shallow channels.</a:t>
            </a:r>
          </a:p>
          <a:p>
            <a:endParaRPr lang="en-CA" sz="2000" b="1">
              <a:solidFill>
                <a:schemeClr val="bg1"/>
              </a:solidFill>
            </a:endParaRPr>
          </a:p>
          <a:p>
            <a:r>
              <a:rPr lang="en-CA" sz="2000" b="1">
                <a:solidFill>
                  <a:schemeClr val="bg1"/>
                </a:solidFill>
              </a:rPr>
              <a:t>--These relationships can serve as a working hypothesis in hunting for </a:t>
            </a:r>
          </a:p>
          <a:p>
            <a:r>
              <a:rPr lang="en-CA" sz="2000" b="1">
                <a:solidFill>
                  <a:schemeClr val="bg1"/>
                </a:solidFill>
              </a:rPr>
              <a:t>evidence of past potentially tsunami-generating landslide run-out </a:t>
            </a:r>
          </a:p>
          <a:p>
            <a:r>
              <a:rPr lang="en-CA" sz="2000" b="1">
                <a:solidFill>
                  <a:schemeClr val="bg1"/>
                </a:solidFill>
              </a:rPr>
              <a:t>deposits on SMB imagery from the many similar fjords along </a:t>
            </a:r>
          </a:p>
          <a:p>
            <a:r>
              <a:rPr lang="en-CA" sz="2000" b="1">
                <a:solidFill>
                  <a:schemeClr val="bg1"/>
                </a:solidFill>
              </a:rPr>
              <a:t>the BC coast. </a:t>
            </a:r>
          </a:p>
          <a:p>
            <a:endParaRPr lang="en-CA" sz="2000" b="1">
              <a:solidFill>
                <a:schemeClr val="bg1"/>
              </a:solidFill>
            </a:endParaRPr>
          </a:p>
          <a:p>
            <a:r>
              <a:rPr lang="en-CA" sz="2000">
                <a:solidFill>
                  <a:schemeClr val="bg1"/>
                </a:solidFill>
              </a:rPr>
              <a:t> </a:t>
            </a:r>
          </a:p>
          <a:p>
            <a:endParaRPr lang="en-CA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280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 b="1">
                <a:latin typeface="Calibri" pitchFamily="34" charset="0"/>
              </a:rPr>
              <a:t>Thank you for your </a:t>
            </a:r>
          </a:p>
          <a:p>
            <a:r>
              <a:rPr lang="en-US" altLang="en-US" sz="4800" b="1">
                <a:latin typeface="Calibri" pitchFamily="34" charset="0"/>
              </a:rPr>
              <a:t>attention!</a:t>
            </a:r>
            <a:endParaRPr lang="en-CA" altLang="en-US" sz="4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</a:rPr>
              <a:t>Canada’s west coast ports are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situated within fjords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7950" y="1628775"/>
            <a:ext cx="59769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CA" altLang="en-US" sz="1900" b="1" smtClean="0">
                <a:solidFill>
                  <a:schemeClr val="bg1"/>
                </a:solidFill>
              </a:rPr>
              <a:t>The fjord-indented coast of British Columbia (BC), Canada is comparable to that of Norway where fjord tsunamis triggered by rock slides are a known hazard.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CA" altLang="en-US" sz="1900" b="1" smtClean="0">
                <a:solidFill>
                  <a:schemeClr val="bg1"/>
                </a:solidFill>
              </a:rPr>
              <a:t>Like the </a:t>
            </a:r>
            <a:r>
              <a:rPr lang="en-US" altLang="en-US" sz="1900" b="1" smtClean="0">
                <a:solidFill>
                  <a:schemeClr val="bg1"/>
                </a:solidFill>
              </a:rPr>
              <a:t>fiords of southern Chile,</a:t>
            </a:r>
            <a:r>
              <a:rPr lang="en-CA" altLang="en-US" sz="1900" b="1" smtClean="0">
                <a:solidFill>
                  <a:schemeClr val="bg1"/>
                </a:solidFill>
              </a:rPr>
              <a:t> the BC coast is situated along a plate margin subject to megathrust and crustal earthquakes that can act as triggers as well as hydrometeorological triggering.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CA" altLang="en-US" sz="1900" b="1" smtClean="0">
                <a:solidFill>
                  <a:schemeClr val="bg1"/>
                </a:solidFill>
              </a:rPr>
              <a:t>The frequency of the  fjord tsunami hazard  is unknown from historical record. Oral tradition of indigenous people indicate that one village was completely obliterated in the late 1500s CE in a fjord 100 km north of Vancouver.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CA" altLang="en-US" sz="1900" b="1" smtClean="0">
                <a:solidFill>
                  <a:schemeClr val="bg1"/>
                </a:solidFill>
              </a:rPr>
              <a:t>How </a:t>
            </a:r>
            <a:r>
              <a:rPr lang="en-US" altLang="en-US" sz="1900" b="1" smtClean="0">
                <a:solidFill>
                  <a:schemeClr val="bg1"/>
                </a:solidFill>
              </a:rPr>
              <a:t>do we </a:t>
            </a:r>
            <a:r>
              <a:rPr lang="en-CA" altLang="en-US" sz="1900" b="1" smtClean="0">
                <a:solidFill>
                  <a:schemeClr val="bg1"/>
                </a:solidFill>
              </a:rPr>
              <a:t>determine if there is evidence of past fjord-side slope failures that may have created displacement waves?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CA" sz="19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513" y="2133600"/>
            <a:ext cx="28844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6659563" y="5949950"/>
            <a:ext cx="2305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1400" b="1">
                <a:solidFill>
                  <a:schemeClr val="bg1"/>
                </a:solidFill>
                <a:latin typeface="Calibri" pitchFamily="34" charset="0"/>
              </a:rPr>
              <a:t>Puerto Aisén</a:t>
            </a:r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CA" altLang="en-US" sz="14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1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1400" b="1">
                <a:solidFill>
                  <a:schemeClr val="bg1"/>
                </a:solidFill>
                <a:latin typeface="Calibri" pitchFamily="34" charset="0"/>
              </a:rPr>
              <a:t>Chile </a:t>
            </a:r>
            <a:endParaRPr lang="en-US" altLang="en-US" sz="14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12 April, 2007</a:t>
            </a:r>
            <a:endParaRPr lang="en-CA" altLang="en-US" sz="1400" b="1">
              <a:solidFill>
                <a:schemeClr val="bg1"/>
              </a:solidFill>
              <a:latin typeface="Calibri" pitchFamily="34" charset="0"/>
            </a:endParaRPr>
          </a:p>
          <a:p>
            <a:endParaRPr lang="en-CA">
              <a:latin typeface="Calibri" pitchFamily="34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80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nrcan_dfo_dnd_logos_v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5687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55650" y="692150"/>
            <a:ext cx="73025" cy="69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 rot="2560803">
            <a:off x="468313" y="1557338"/>
            <a:ext cx="2519362" cy="273050"/>
          </a:xfrm>
          <a:prstGeom prst="rightArrow">
            <a:avLst>
              <a:gd name="adj1" fmla="val 50000"/>
              <a:gd name="adj2" fmla="val 114993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323850" y="29241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Figure 1</a:t>
            </a: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0"/>
            <a:ext cx="51339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4"/>
          <p:cNvSpPr txBox="1">
            <a:spLocks noChangeArrowheads="1"/>
          </p:cNvSpPr>
          <p:nvPr/>
        </p:nvSpPr>
        <p:spPr bwMode="auto">
          <a:xfrm>
            <a:off x="7827963" y="5876925"/>
            <a:ext cx="117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  <a:latin typeface="Calibri" pitchFamily="34" charset="0"/>
              </a:rPr>
              <a:t>Vancouver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3113" y="6153150"/>
            <a:ext cx="500062" cy="1857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356100" y="5157788"/>
            <a:ext cx="931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Figure 2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263141">
            <a:off x="2987675" y="2636838"/>
            <a:ext cx="1093788" cy="273050"/>
          </a:xfrm>
          <a:prstGeom prst="rightArrow">
            <a:avLst>
              <a:gd name="adj1" fmla="val 50000"/>
              <a:gd name="adj2" fmla="val 49924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2555875" y="2636838"/>
            <a:ext cx="215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611188" y="4365625"/>
            <a:ext cx="32400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--38 km north-south axis</a:t>
            </a:r>
          </a:p>
          <a:p>
            <a:r>
              <a:rPr lang="en-US">
                <a:solidFill>
                  <a:schemeClr val="bg1"/>
                </a:solidFill>
              </a:rPr>
              <a:t>--average width 6 km </a:t>
            </a:r>
          </a:p>
          <a:p>
            <a:r>
              <a:rPr lang="en-US">
                <a:solidFill>
                  <a:schemeClr val="bg1"/>
                </a:solidFill>
              </a:rPr>
              <a:t>--typical water depths 200-   </a:t>
            </a:r>
          </a:p>
          <a:p>
            <a:r>
              <a:rPr lang="en-US">
                <a:solidFill>
                  <a:schemeClr val="bg1"/>
                </a:solidFill>
              </a:rPr>
              <a:t>  250 m </a:t>
            </a:r>
          </a:p>
          <a:p>
            <a:r>
              <a:rPr lang="en-US">
                <a:solidFill>
                  <a:schemeClr val="bg1"/>
                </a:solidFill>
              </a:rPr>
              <a:t>--deglaciation by </a:t>
            </a:r>
          </a:p>
          <a:p>
            <a:r>
              <a:rPr lang="en-US">
                <a:solidFill>
                  <a:schemeClr val="bg1"/>
                </a:solidFill>
              </a:rPr>
              <a:t>   glacier calving began</a:t>
            </a:r>
          </a:p>
          <a:p>
            <a:r>
              <a:rPr lang="en-US">
                <a:solidFill>
                  <a:schemeClr val="bg1"/>
                </a:solidFill>
              </a:rPr>
              <a:t>   ~15 kY BP </a:t>
            </a:r>
            <a:endParaRPr lang="en-CA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CA">
              <a:solidFill>
                <a:schemeClr val="bg1"/>
              </a:solidFill>
            </a:endParaRPr>
          </a:p>
        </p:txBody>
      </p:sp>
      <p:pic>
        <p:nvPicPr>
          <p:cNvPr id="27662" name="Picture 5" descr="logoandwhite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0235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6" descr="nrcan_dfo_dnd_logos_v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7740650" y="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/>
              <a:t>Squamish</a:t>
            </a:r>
          </a:p>
          <a:p>
            <a:r>
              <a:rPr lang="en-CA" i="1"/>
              <a:t>River delta</a:t>
            </a:r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 flipH="1">
            <a:off x="7667625" y="333375"/>
            <a:ext cx="217488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2032000" y="207963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chemeClr val="bg1"/>
                </a:solidFill>
              </a:rPr>
              <a:t>Howe Sound</a:t>
            </a:r>
          </a:p>
          <a:p>
            <a:r>
              <a:rPr lang="en-CA" b="1">
                <a:solidFill>
                  <a:schemeClr val="bg1"/>
                </a:solidFill>
              </a:rPr>
              <a:t>Study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457450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17195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8676" name="Picture 5" descr="logoandwhite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579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nrcan_dfo_dnd_logos_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524625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52413" y="79375"/>
            <a:ext cx="8712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800" b="1">
                <a:solidFill>
                  <a:srgbClr val="FFFFFF"/>
                </a:solidFill>
              </a:rPr>
              <a:t>MSB used to image the sea floor of Howe Sound in the search for past displacement wave generating slope failures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23850" y="1844675"/>
            <a:ext cx="49688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2000" b="1">
                <a:solidFill>
                  <a:srgbClr val="FFFFFF"/>
                </a:solidFill>
              </a:rPr>
              <a:t>Multibeam swath bathymetry (MSB) imaging was completed in 2007 for the Howe Sound, a large fjord immediately north of Vancouver. This provided an opportunity to search for the sea floor for land forms that suggest run-out of a slope failure.  </a:t>
            </a:r>
            <a:endParaRPr lang="en-US" altLang="en-US" sz="2000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FFFFFF"/>
                </a:solidFill>
              </a:rPr>
              <a:t>Such deposits were seen along the west side of Bowen Island</a:t>
            </a:r>
            <a:endParaRPr lang="en-CA" altLang="en-US" sz="2000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2000" b="1">
                <a:solidFill>
                  <a:srgbClr val="FFFFFF"/>
                </a:solidFill>
              </a:rPr>
              <a:t>This area was immediately offshore from a steep slope with </a:t>
            </a:r>
            <a:r>
              <a:rPr lang="en-US" altLang="en-US" sz="2000" b="1">
                <a:solidFill>
                  <a:srgbClr val="FFFFFF"/>
                </a:solidFill>
              </a:rPr>
              <a:t>evidence of </a:t>
            </a:r>
            <a:r>
              <a:rPr lang="en-CA" altLang="en-US" sz="2000" b="1">
                <a:solidFill>
                  <a:srgbClr val="FFFFFF"/>
                </a:solidFill>
              </a:rPr>
              <a:t>instability.</a:t>
            </a:r>
          </a:p>
        </p:txBody>
      </p:sp>
      <p:pic>
        <p:nvPicPr>
          <p:cNvPr id="28680" name="Picture 13" descr="Lo_res_H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1844675"/>
            <a:ext cx="2311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5"/>
          <p:cNvSpPr>
            <a:spLocks noChangeArrowheads="1"/>
          </p:cNvSpPr>
          <p:nvPr/>
        </p:nvSpPr>
        <p:spPr bwMode="auto">
          <a:xfrm>
            <a:off x="7524750" y="3213100"/>
            <a:ext cx="215900" cy="215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8682" name="Picture 16" descr="lo_res_offshore_bow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3827463"/>
            <a:ext cx="36576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CA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CA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585788"/>
            <a:ext cx="86677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63575" y="611346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From Hermanns et al. 2014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solidFill>
                  <a:schemeClr val="bg1"/>
                </a:solidFill>
              </a:rPr>
              <a:t>Questions that we wanted to answer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smtClean="0">
                <a:solidFill>
                  <a:schemeClr val="bg1"/>
                </a:solidFill>
              </a:rPr>
              <a:t>What is the age(s) of the Bowen Island deposits? Were they large enough to trigger a displacement wave?</a:t>
            </a:r>
          </a:p>
          <a:p>
            <a:pPr eaLnBrk="1" hangingPunct="1">
              <a:buFontTx/>
              <a:buNone/>
            </a:pPr>
            <a:r>
              <a:rPr lang="en-CA" sz="2400" smtClean="0">
                <a:solidFill>
                  <a:schemeClr val="bg1"/>
                </a:solidFill>
              </a:rPr>
              <a:t>		(post glacial debris flows; no, too small) </a:t>
            </a:r>
          </a:p>
          <a:p>
            <a:pPr eaLnBrk="1" hangingPunct="1"/>
            <a:r>
              <a:rPr lang="en-CA" sz="2400" smtClean="0">
                <a:solidFill>
                  <a:schemeClr val="bg1"/>
                </a:solidFill>
              </a:rPr>
              <a:t>Because no similar deposits were recognized elsewhere on the Howe Sound sea floor, the logical question that we asked was </a:t>
            </a:r>
            <a:r>
              <a:rPr lang="en-CA" sz="2400" i="1" smtClean="0">
                <a:solidFill>
                  <a:schemeClr val="bg1"/>
                </a:solidFill>
              </a:rPr>
              <a:t>“</a:t>
            </a:r>
            <a:r>
              <a:rPr lang="en-CA" sz="2400" i="1" u="sng" smtClean="0">
                <a:solidFill>
                  <a:schemeClr val="bg1"/>
                </a:solidFill>
              </a:rPr>
              <a:t>could it be that fast moving landslides have entered Howe Sound in the past but their deposits are buried by sediment and are not visible to SMB</a:t>
            </a:r>
            <a:r>
              <a:rPr lang="en-CA" sz="2400" i="1" smtClean="0">
                <a:solidFill>
                  <a:schemeClr val="bg1"/>
                </a:solidFill>
              </a:rPr>
              <a:t>”</a:t>
            </a:r>
            <a:r>
              <a:rPr lang="en-CA" sz="240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en-CA" sz="2400" smtClean="0">
                <a:solidFill>
                  <a:schemeClr val="bg1"/>
                </a:solidFill>
              </a:rPr>
              <a:t>	(Little was known about the rates and patterns of sedimentation during the Holocene in Howe Sound when we began this study).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457450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17195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31748" name="Picture 5" descr="logoandwhite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003925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nrcan_dfo_dnd_logos_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6502400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41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solidFill>
                  <a:schemeClr val="bg1"/>
                </a:solidFill>
              </a:rPr>
              <a:t>No sediment cores had been collected from the bottom sediments of Howe Sound prior to our study in 2007. Only dredge samples had been taken.</a:t>
            </a:r>
          </a:p>
        </p:txBody>
      </p:sp>
      <p:pic>
        <p:nvPicPr>
          <p:cNvPr id="31751" name="Picture 8" descr="IMG_0003 (Small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3495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IMG_0021 (Small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2764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1023938" y="48895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CCGS John P. Tully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219700" y="494188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Retrieving cores from the</a:t>
            </a:r>
          </a:p>
          <a:p>
            <a:r>
              <a:rPr lang="en-CA">
                <a:solidFill>
                  <a:schemeClr val="bg1"/>
                </a:solidFill>
              </a:rPr>
              <a:t>Benthos piston corer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525962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33425"/>
            <a:ext cx="4425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5035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Bowen Island/Collingwood Channel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580063" y="260350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Lions Bay offshore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 rot="-3626144">
            <a:off x="2235200" y="4546601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>
                <a:solidFill>
                  <a:srgbClr val="FF0000"/>
                </a:solidFill>
              </a:rPr>
              <a:t>Collingwood </a:t>
            </a:r>
          </a:p>
          <a:p>
            <a:r>
              <a:rPr lang="en-CA" sz="1200" b="1">
                <a:solidFill>
                  <a:srgbClr val="FF0000"/>
                </a:solidFill>
              </a:rPr>
              <a:t>Channel</a:t>
            </a: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3132138" y="4076700"/>
            <a:ext cx="360362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03238" y="476250"/>
            <a:ext cx="3814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Bowen Island/Collingwood Channel</a:t>
            </a:r>
          </a:p>
          <a:p>
            <a:r>
              <a:rPr lang="en-CA">
                <a:solidFill>
                  <a:schemeClr val="bg1"/>
                </a:solidFill>
              </a:rPr>
              <a:t>Core 42</a:t>
            </a:r>
          </a:p>
        </p:txBody>
      </p:sp>
      <p:pic>
        <p:nvPicPr>
          <p:cNvPr id="33795" name="Picture 30" descr="C:\Documents and Settings\lijackso\My Documents\Howe Sound\Seismic profi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33825"/>
            <a:ext cx="495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5"/>
          <p:cNvSpPr txBox="1">
            <a:spLocks noChangeArrowheads="1"/>
          </p:cNvSpPr>
          <p:nvPr/>
        </p:nvSpPr>
        <p:spPr bwMode="auto">
          <a:xfrm>
            <a:off x="4740275" y="4826000"/>
            <a:ext cx="292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/>
              <a:t>Stratified glaciomarine sediment</a:t>
            </a:r>
            <a:endParaRPr lang="en-CA" altLang="en-US" sz="1400" b="1"/>
          </a:p>
        </p:txBody>
      </p:sp>
      <p:sp>
        <p:nvSpPr>
          <p:cNvPr id="33797" name="Text Box 36"/>
          <p:cNvSpPr txBox="1">
            <a:spLocks noChangeArrowheads="1"/>
          </p:cNvSpPr>
          <p:nvPr/>
        </p:nvSpPr>
        <p:spPr bwMode="auto">
          <a:xfrm>
            <a:off x="5008563" y="4152900"/>
            <a:ext cx="239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/>
              <a:t>Bouldery run-out deposits</a:t>
            </a:r>
            <a:endParaRPr lang="en-CA" altLang="en-US" sz="1400" b="1"/>
          </a:p>
        </p:txBody>
      </p:sp>
      <p:sp>
        <p:nvSpPr>
          <p:cNvPr id="33798" name="Line 38"/>
          <p:cNvSpPr>
            <a:spLocks noChangeShapeType="1"/>
          </p:cNvSpPr>
          <p:nvPr/>
        </p:nvSpPr>
        <p:spPr bwMode="auto">
          <a:xfrm>
            <a:off x="6408738" y="4414838"/>
            <a:ext cx="134937" cy="31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40"/>
          <p:cNvSpPr>
            <a:spLocks noChangeShapeType="1"/>
          </p:cNvSpPr>
          <p:nvPr/>
        </p:nvSpPr>
        <p:spPr bwMode="auto">
          <a:xfrm flipH="1">
            <a:off x="4770438" y="4294188"/>
            <a:ext cx="180975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43"/>
          <p:cNvSpPr>
            <a:spLocks noChangeShapeType="1"/>
          </p:cNvSpPr>
          <p:nvPr/>
        </p:nvSpPr>
        <p:spPr bwMode="auto">
          <a:xfrm flipH="1" flipV="1">
            <a:off x="5718175" y="5281613"/>
            <a:ext cx="90488" cy="18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0"/>
            <a:ext cx="35671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4227513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803" name="Straight Arrow Connector 4"/>
          <p:cNvCxnSpPr>
            <a:cxnSpLocks noChangeShapeType="1"/>
          </p:cNvCxnSpPr>
          <p:nvPr/>
        </p:nvCxnSpPr>
        <p:spPr bwMode="auto">
          <a:xfrm>
            <a:off x="7164388" y="1916113"/>
            <a:ext cx="287337" cy="223678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4" name="TextBox 5"/>
          <p:cNvSpPr txBox="1">
            <a:spLocks noChangeArrowheads="1"/>
          </p:cNvSpPr>
          <p:nvPr/>
        </p:nvSpPr>
        <p:spPr bwMode="auto">
          <a:xfrm>
            <a:off x="2363788" y="1484313"/>
            <a:ext cx="1871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/>
              <a:t>9485+/-15 y BP</a:t>
            </a:r>
          </a:p>
        </p:txBody>
      </p:sp>
      <p:sp>
        <p:nvSpPr>
          <p:cNvPr id="33805" name="TextBox 23"/>
          <p:cNvSpPr txBox="1">
            <a:spLocks noChangeArrowheads="1"/>
          </p:cNvSpPr>
          <p:nvPr/>
        </p:nvSpPr>
        <p:spPr bwMode="auto">
          <a:xfrm>
            <a:off x="2363788" y="2205038"/>
            <a:ext cx="1871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/>
              <a:t>12540+/-20 y BP</a:t>
            </a:r>
          </a:p>
        </p:txBody>
      </p:sp>
      <p:sp>
        <p:nvSpPr>
          <p:cNvPr id="33806" name="TextBox 24"/>
          <p:cNvSpPr txBox="1">
            <a:spLocks noChangeArrowheads="1"/>
          </p:cNvSpPr>
          <p:nvPr/>
        </p:nvSpPr>
        <p:spPr bwMode="auto">
          <a:xfrm>
            <a:off x="2339975" y="2625725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/>
              <a:t>12600+/-20 y BP</a:t>
            </a:r>
          </a:p>
        </p:txBody>
      </p:sp>
      <p:sp>
        <p:nvSpPr>
          <p:cNvPr id="33807" name="TextBox 25"/>
          <p:cNvSpPr txBox="1">
            <a:spLocks noChangeArrowheads="1"/>
          </p:cNvSpPr>
          <p:nvPr/>
        </p:nvSpPr>
        <p:spPr bwMode="auto">
          <a:xfrm>
            <a:off x="539750" y="1249363"/>
            <a:ext cx="295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0</a:t>
            </a:r>
          </a:p>
        </p:txBody>
      </p:sp>
      <p:sp>
        <p:nvSpPr>
          <p:cNvPr id="33808" name="TextBox 26"/>
          <p:cNvSpPr txBox="1">
            <a:spLocks noChangeArrowheads="1"/>
          </p:cNvSpPr>
          <p:nvPr/>
        </p:nvSpPr>
        <p:spPr bwMode="auto">
          <a:xfrm>
            <a:off x="468313" y="1743075"/>
            <a:ext cx="427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100</a:t>
            </a:r>
          </a:p>
        </p:txBody>
      </p:sp>
      <p:sp>
        <p:nvSpPr>
          <p:cNvPr id="33809" name="TextBox 27"/>
          <p:cNvSpPr txBox="1">
            <a:spLocks noChangeArrowheads="1"/>
          </p:cNvSpPr>
          <p:nvPr/>
        </p:nvSpPr>
        <p:spPr bwMode="auto">
          <a:xfrm>
            <a:off x="471488" y="217487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200</a:t>
            </a:r>
          </a:p>
        </p:txBody>
      </p:sp>
      <p:sp>
        <p:nvSpPr>
          <p:cNvPr id="33810" name="TextBox 28"/>
          <p:cNvSpPr txBox="1">
            <a:spLocks noChangeArrowheads="1"/>
          </p:cNvSpPr>
          <p:nvPr/>
        </p:nvSpPr>
        <p:spPr bwMode="auto">
          <a:xfrm>
            <a:off x="468313" y="267811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300</a:t>
            </a:r>
          </a:p>
        </p:txBody>
      </p:sp>
      <p:sp>
        <p:nvSpPr>
          <p:cNvPr id="33811" name="TextBox 29"/>
          <p:cNvSpPr txBox="1">
            <a:spLocks noChangeArrowheads="1"/>
          </p:cNvSpPr>
          <p:nvPr/>
        </p:nvSpPr>
        <p:spPr bwMode="auto">
          <a:xfrm>
            <a:off x="465138" y="3141663"/>
            <a:ext cx="433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400</a:t>
            </a:r>
          </a:p>
        </p:txBody>
      </p:sp>
      <p:sp>
        <p:nvSpPr>
          <p:cNvPr id="33812" name="TextBox 30"/>
          <p:cNvSpPr txBox="1">
            <a:spLocks noChangeArrowheads="1"/>
          </p:cNvSpPr>
          <p:nvPr/>
        </p:nvSpPr>
        <p:spPr bwMode="auto">
          <a:xfrm>
            <a:off x="471488" y="36449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500</a:t>
            </a:r>
          </a:p>
        </p:txBody>
      </p:sp>
      <p:sp>
        <p:nvSpPr>
          <p:cNvPr id="33813" name="TextBox 31"/>
          <p:cNvSpPr txBox="1">
            <a:spLocks noChangeArrowheads="1"/>
          </p:cNvSpPr>
          <p:nvPr/>
        </p:nvSpPr>
        <p:spPr bwMode="auto">
          <a:xfrm>
            <a:off x="476250" y="411956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600</a:t>
            </a:r>
          </a:p>
        </p:txBody>
      </p:sp>
      <p:sp>
        <p:nvSpPr>
          <p:cNvPr id="33814" name="TextBox 32"/>
          <p:cNvSpPr txBox="1">
            <a:spLocks noChangeArrowheads="1"/>
          </p:cNvSpPr>
          <p:nvPr/>
        </p:nvSpPr>
        <p:spPr bwMode="auto">
          <a:xfrm>
            <a:off x="482600" y="4592638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700</a:t>
            </a:r>
          </a:p>
        </p:txBody>
      </p:sp>
      <p:sp>
        <p:nvSpPr>
          <p:cNvPr id="33815" name="TextBox 33"/>
          <p:cNvSpPr txBox="1">
            <a:spLocks noChangeArrowheads="1"/>
          </p:cNvSpPr>
          <p:nvPr/>
        </p:nvSpPr>
        <p:spPr bwMode="auto">
          <a:xfrm>
            <a:off x="487363" y="50673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800</a:t>
            </a:r>
          </a:p>
        </p:txBody>
      </p:sp>
      <p:sp>
        <p:nvSpPr>
          <p:cNvPr id="33816" name="TextBox 34"/>
          <p:cNvSpPr txBox="1">
            <a:spLocks noChangeArrowheads="1"/>
          </p:cNvSpPr>
          <p:nvPr/>
        </p:nvSpPr>
        <p:spPr bwMode="auto">
          <a:xfrm>
            <a:off x="493713" y="5540375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900</a:t>
            </a:r>
          </a:p>
        </p:txBody>
      </p:sp>
      <p:sp>
        <p:nvSpPr>
          <p:cNvPr id="33817" name="TextBox 35"/>
          <p:cNvSpPr txBox="1">
            <a:spLocks noChangeArrowheads="1"/>
          </p:cNvSpPr>
          <p:nvPr/>
        </p:nvSpPr>
        <p:spPr bwMode="auto">
          <a:xfrm>
            <a:off x="395288" y="6015038"/>
            <a:ext cx="534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/>
              <a:t>1000</a:t>
            </a:r>
          </a:p>
        </p:txBody>
      </p:sp>
      <p:sp>
        <p:nvSpPr>
          <p:cNvPr id="33818" name="TextBox 18"/>
          <p:cNvSpPr txBox="1">
            <a:spLocks noChangeArrowheads="1"/>
          </p:cNvSpPr>
          <p:nvPr/>
        </p:nvSpPr>
        <p:spPr bwMode="auto">
          <a:xfrm>
            <a:off x="1031875" y="1273175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200"/>
              <a:t>Holocene</a:t>
            </a:r>
          </a:p>
        </p:txBody>
      </p:sp>
      <p:sp>
        <p:nvSpPr>
          <p:cNvPr id="33819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/>
              <a:t>Depth (cm)</a:t>
            </a:r>
          </a:p>
        </p:txBody>
      </p:sp>
      <p:pic>
        <p:nvPicPr>
          <p:cNvPr id="33820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052513"/>
            <a:ext cx="16684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6" descr="nrcan_dfo_dnd_logos_v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6667500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2" name="Text Box 32"/>
          <p:cNvSpPr txBox="1">
            <a:spLocks noChangeArrowheads="1"/>
          </p:cNvSpPr>
          <p:nvPr/>
        </p:nvSpPr>
        <p:spPr bwMode="auto">
          <a:xfrm>
            <a:off x="2555875" y="1052513"/>
            <a:ext cx="107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aseline="30000"/>
              <a:t>14</a:t>
            </a:r>
            <a:r>
              <a:rPr lang="en-CA"/>
              <a:t>C ages</a:t>
            </a:r>
          </a:p>
        </p:txBody>
      </p:sp>
      <p:sp>
        <p:nvSpPr>
          <p:cNvPr id="33823" name="Text Box 33"/>
          <p:cNvSpPr txBox="1">
            <a:spLocks noChangeArrowheads="1"/>
          </p:cNvSpPr>
          <p:nvPr/>
        </p:nvSpPr>
        <p:spPr bwMode="auto">
          <a:xfrm rot="-3120076">
            <a:off x="5473700" y="5826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/>
              <a:t>Collingwood</a:t>
            </a:r>
          </a:p>
          <a:p>
            <a:r>
              <a:rPr lang="en-CA" i="1"/>
              <a:t>Channel</a:t>
            </a:r>
          </a:p>
        </p:txBody>
      </p:sp>
      <p:sp>
        <p:nvSpPr>
          <p:cNvPr id="33824" name="Text Box 35"/>
          <p:cNvSpPr txBox="1">
            <a:spLocks noChangeArrowheads="1"/>
          </p:cNvSpPr>
          <p:nvPr/>
        </p:nvSpPr>
        <p:spPr bwMode="auto">
          <a:xfrm>
            <a:off x="7308850" y="3068638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Bowen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770</Words>
  <Application>Microsoft Office PowerPoint</Application>
  <PresentationFormat>On-screen Show (4:3)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PARAGLACIAL SEDIMENTATION IN VANCOUVER’S NEIGHBOURING FIORD, HOWE SOUND, AND ITS IMPLICATIONS FOR EVALUATING FIORD TSUNAMI HAZARD</vt:lpstr>
      <vt:lpstr>Canada’s west coast ports are  situated within fjords</vt:lpstr>
      <vt:lpstr>Slide 3</vt:lpstr>
      <vt:lpstr>Slide 4</vt:lpstr>
      <vt:lpstr>Slide 5</vt:lpstr>
      <vt:lpstr>Questions that we wanted to answer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NRCan / RNCan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Glacial and Holocene sedimentation and investigation of fiord tsunami potential in lower Howe Sound, British Columbia</dc:title>
  <dc:creator>Jackson, Lionel</dc:creator>
  <cp:lastModifiedBy>Jackson</cp:lastModifiedBy>
  <cp:revision>39</cp:revision>
  <dcterms:created xsi:type="dcterms:W3CDTF">2014-08-28T18:01:55Z</dcterms:created>
  <dcterms:modified xsi:type="dcterms:W3CDTF">2014-10-21T21:11:03Z</dcterms:modified>
</cp:coreProperties>
</file>