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58" r:id="rId6"/>
    <p:sldId id="275" r:id="rId7"/>
    <p:sldId id="259" r:id="rId8"/>
    <p:sldId id="273" r:id="rId9"/>
    <p:sldId id="274" r:id="rId10"/>
    <p:sldId id="261" r:id="rId11"/>
    <p:sldId id="262" r:id="rId12"/>
    <p:sldId id="263" r:id="rId13"/>
    <p:sldId id="271" r:id="rId14"/>
    <p:sldId id="272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94629" autoAdjust="0"/>
  </p:normalViewPr>
  <p:slideViewPr>
    <p:cSldViewPr showGuides="1">
      <p:cViewPr>
        <p:scale>
          <a:sx n="55" d="100"/>
          <a:sy n="55" d="100"/>
        </p:scale>
        <p:origin x="-4020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67104111986001"/>
          <c:y val="6.8336566017606806E-2"/>
          <c:w val="0.76740569193556685"/>
          <c:h val="0.72449871680611522"/>
        </c:manualLayout>
      </c:layout>
      <c:barChart>
        <c:barDir val="bar"/>
        <c:grouping val="clustered"/>
        <c:varyColors val="0"/>
        <c:ser>
          <c:idx val="0"/>
          <c:order val="0"/>
          <c:tx>
            <c:v>20m Runout</c:v>
          </c:tx>
          <c:spPr>
            <a:solidFill>
              <a:schemeClr val="tx2"/>
            </a:solidFill>
          </c:spPr>
          <c:invertIfNegative val="0"/>
          <c:cat>
            <c:strRef>
              <c:f>Sheet1!$C$7:$F$7</c:f>
              <c:strCache>
                <c:ptCount val="4"/>
                <c:pt idx="0">
                  <c:v>Pipeline</c:v>
                </c:pt>
                <c:pt idx="1">
                  <c:v>Railroads</c:v>
                </c:pt>
                <c:pt idx="2">
                  <c:v>Highways</c:v>
                </c:pt>
                <c:pt idx="3">
                  <c:v>Rivers</c:v>
                </c:pt>
              </c:strCache>
            </c:strRef>
          </c:cat>
          <c:val>
            <c:numRef>
              <c:f>Sheet1!$C$8:$F$8</c:f>
              <c:numCache>
                <c:formatCode>General</c:formatCode>
                <c:ptCount val="4"/>
                <c:pt idx="0">
                  <c:v>35</c:v>
                </c:pt>
                <c:pt idx="1">
                  <c:v>42</c:v>
                </c:pt>
                <c:pt idx="2">
                  <c:v>179</c:v>
                </c:pt>
                <c:pt idx="3">
                  <c:v>1030</c:v>
                </c:pt>
              </c:numCache>
            </c:numRef>
          </c:val>
        </c:ser>
        <c:ser>
          <c:idx val="1"/>
          <c:order val="1"/>
          <c:tx>
            <c:v>50m Runout</c:v>
          </c:tx>
          <c:spPr>
            <a:solidFill>
              <a:schemeClr val="accent2"/>
            </a:solidFill>
          </c:spPr>
          <c:invertIfNegative val="0"/>
          <c:cat>
            <c:strRef>
              <c:f>Sheet1!$C$7:$F$7</c:f>
              <c:strCache>
                <c:ptCount val="4"/>
                <c:pt idx="0">
                  <c:v>Pipeline</c:v>
                </c:pt>
                <c:pt idx="1">
                  <c:v>Railroads</c:v>
                </c:pt>
                <c:pt idx="2">
                  <c:v>Highways</c:v>
                </c:pt>
                <c:pt idx="3">
                  <c:v>Rivers</c:v>
                </c:pt>
              </c:strCache>
            </c:strRef>
          </c:cat>
          <c:val>
            <c:numRef>
              <c:f>Sheet1!$C$9:$F$9</c:f>
              <c:numCache>
                <c:formatCode>General</c:formatCode>
                <c:ptCount val="4"/>
                <c:pt idx="0">
                  <c:v>40</c:v>
                </c:pt>
                <c:pt idx="1">
                  <c:v>54</c:v>
                </c:pt>
                <c:pt idx="2">
                  <c:v>228</c:v>
                </c:pt>
                <c:pt idx="3">
                  <c:v>1391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87840"/>
        <c:axId val="86727424"/>
      </c:barChart>
      <c:catAx>
        <c:axId val="105187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6727424"/>
        <c:crosses val="autoZero"/>
        <c:auto val="1"/>
        <c:lblAlgn val="ctr"/>
        <c:lblOffset val="100"/>
        <c:noMultiLvlLbl val="0"/>
      </c:catAx>
      <c:valAx>
        <c:axId val="86727424"/>
        <c:scaling>
          <c:orientation val="minMax"/>
          <c:max val="14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</a:t>
                </a:r>
                <a:r>
                  <a:rPr lang="en-US" dirty="0" smtClean="0"/>
                  <a:t>Landslides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518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07874015748033"/>
          <c:y val="0.51476358083851292"/>
          <c:w val="0.18665435786043985"/>
          <c:h val="0.245657297548680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096F4-9ED5-40D2-A938-ACC4FFBE1A8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173AA-F7D5-4CCA-912D-0A2C6404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…a pilot</a:t>
            </a:r>
            <a:r>
              <a:rPr lang="en-US" baseline="0" dirty="0" smtClean="0"/>
              <a:t> study on a landslide in the OCR to see if there were any pronounced site effects, in order to help quantify: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173AA-F7D5-4CCA-912D-0A2C6404C7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Coseismic</a:t>
            </a:r>
            <a:r>
              <a:rPr lang="en-US" baseline="0" dirty="0" smtClean="0"/>
              <a:t> landslides are a known hazard (i.e. Japan)</a:t>
            </a:r>
          </a:p>
          <a:p>
            <a:r>
              <a:rPr lang="en-US" baseline="0" dirty="0" smtClean="0"/>
              <a:t>Cascadia earthquakes are known events.</a:t>
            </a:r>
          </a:p>
          <a:p>
            <a:r>
              <a:rPr lang="en-US" baseline="0" dirty="0" smtClean="0"/>
              <a:t>But few constraints on how a future earthquake will affect landsliding. For example, the OCR is one of the most well-studied geomorphic landscapes, but almost no mention of EQ-triggered landslides or the affects of EQ on the landscape. Focus on </a:t>
            </a:r>
            <a:r>
              <a:rPr lang="en-US" baseline="0" dirty="0" err="1" smtClean="0"/>
              <a:t>Tyee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173AA-F7D5-4CCA-912D-0A2C6404C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 leads us to ask: ….</a:t>
            </a:r>
          </a:p>
          <a:p>
            <a:r>
              <a:rPr lang="en-US" dirty="0" smtClean="0"/>
              <a:t>Essentially,</a:t>
            </a:r>
            <a:r>
              <a:rPr lang="en-US" baseline="0" dirty="0" smtClean="0"/>
              <a:t> can we approximate some of the large-scale features in the OCR as a block being shaken on an inclined slope…and what would be the best parameters to use…in order to prepare accurate hazard maps to prepare for and/or avoid a </a:t>
            </a:r>
            <a:r>
              <a:rPr lang="en-US" baseline="0" dirty="0" err="1" smtClean="0"/>
              <a:t>sitution</a:t>
            </a:r>
            <a:r>
              <a:rPr lang="en-US" baseline="0" dirty="0" smtClean="0"/>
              <a:t> like this (though not co-seismic, similar to what we expect could happen in the OCR).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173AA-F7D5-4CCA-912D-0A2C6404C7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 said before, we focus</a:t>
            </a:r>
            <a:r>
              <a:rPr lang="en-US" baseline="0" dirty="0" smtClean="0"/>
              <a:t> on the OCR (for a variety of reason, that I will go into more).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173AA-F7D5-4CCA-912D-0A2C6404C7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4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OCR as it predominately a single formation, </a:t>
            </a:r>
            <a:r>
              <a:rPr lang="en-US" dirty="0" err="1" smtClean="0"/>
              <a:t>Tyee</a:t>
            </a:r>
            <a:r>
              <a:rPr lang="en-US" dirty="0" smtClean="0"/>
              <a:t>,</a:t>
            </a:r>
            <a:r>
              <a:rPr lang="en-US" baseline="0" dirty="0" smtClean="0"/>
              <a:t> eliminated some of the </a:t>
            </a:r>
            <a:r>
              <a:rPr lang="en-US" baseline="0" dirty="0" err="1" smtClean="0"/>
              <a:t>variablity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173AA-F7D5-4CCA-912D-0A2C6404C7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6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Quantify shaking amplification by</a:t>
            </a:r>
            <a:r>
              <a:rPr lang="en-US" baseline="0" dirty="0" smtClean="0"/>
              <a:t> comparing H-V motion (common method)</a:t>
            </a:r>
            <a:r>
              <a:rPr lang="en-US" dirty="0" smtClean="0"/>
              <a:t>…end goal being</a:t>
            </a:r>
            <a:r>
              <a:rPr lang="en-US" baseline="0" dirty="0" smtClean="0"/>
              <a:t> to have a correction factor for existing landslide deposits</a:t>
            </a:r>
          </a:p>
          <a:p>
            <a:r>
              <a:rPr lang="en-US" baseline="0" dirty="0" smtClean="0"/>
              <a:t>Quantify topographic effects…debated whether or not topographic effects trump impedance </a:t>
            </a:r>
            <a:r>
              <a:rPr lang="en-US" baseline="0" dirty="0" err="1" smtClean="0"/>
              <a:t>constrasts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173AA-F7D5-4CCA-912D-0A2C6404C7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173AA-F7D5-4CCA-912D-0A2C6404C7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6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23FEB49-2500-4655-89A6-F45858BA2E4E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E351BEF-6716-44AD-9739-61FB1608EF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tiff"/><Relationship Id="rId7" Type="http://schemas.openxmlformats.org/officeDocument/2006/relationships/image" Target="../media/image31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7"/>
          <a:stretch/>
        </p:blipFill>
        <p:spPr>
          <a:xfrm>
            <a:off x="4876799" y="3984750"/>
            <a:ext cx="4267201" cy="287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1"/>
            <a:ext cx="8458200" cy="19811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Influence </a:t>
            </a:r>
            <a:r>
              <a:rPr lang="en-US" b="1" dirty="0"/>
              <a:t>of Seismic Site Response on Landslide </a:t>
            </a:r>
            <a:r>
              <a:rPr lang="en-US" b="1" dirty="0" smtClean="0"/>
              <a:t>Reactivation </a:t>
            </a:r>
            <a:r>
              <a:rPr lang="en-US" b="1" dirty="0"/>
              <a:t>during the Next Cascadia Earthquake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648200" cy="28818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Corina Cerovski-Darriau</a:t>
            </a:r>
            <a:r>
              <a:rPr lang="en-US" dirty="0"/>
              <a:t>, Miles </a:t>
            </a:r>
            <a:r>
              <a:rPr lang="en-US" dirty="0" err="1"/>
              <a:t>Bodmer</a:t>
            </a:r>
            <a:r>
              <a:rPr lang="en-US" dirty="0"/>
              <a:t>, Joshua Roering, and Doug Toomey</a:t>
            </a:r>
            <a:br>
              <a:rPr lang="en-US" dirty="0"/>
            </a:br>
            <a:r>
              <a:rPr lang="en-US" sz="1800" dirty="0" smtClean="0"/>
              <a:t>Department </a:t>
            </a:r>
            <a:r>
              <a:rPr lang="en-US" sz="1800" dirty="0"/>
              <a:t>of Geological </a:t>
            </a:r>
            <a:r>
              <a:rPr lang="en-US" sz="1800" dirty="0" smtClean="0"/>
              <a:t>Sciences</a:t>
            </a:r>
            <a:br>
              <a:rPr lang="en-US" sz="1800" dirty="0" smtClean="0"/>
            </a:br>
            <a:r>
              <a:rPr lang="en-US" sz="1800" dirty="0" smtClean="0"/>
              <a:t>University </a:t>
            </a:r>
            <a:r>
              <a:rPr lang="en-US" sz="1800" dirty="0"/>
              <a:t>of </a:t>
            </a:r>
            <a:r>
              <a:rPr lang="en-US" sz="1800" dirty="0" smtClean="0"/>
              <a:t>Oregon</a:t>
            </a:r>
            <a:br>
              <a:rPr lang="en-US" sz="1800" dirty="0" smtClean="0"/>
            </a:br>
            <a:r>
              <a:rPr lang="en-US" sz="1800" dirty="0" smtClean="0"/>
              <a:t>Eugene</a:t>
            </a:r>
            <a:r>
              <a:rPr lang="en-US" sz="1800" dirty="0"/>
              <a:t>, </a:t>
            </a:r>
            <a:r>
              <a:rPr lang="en-US" sz="1800" dirty="0" smtClean="0"/>
              <a:t>OR, USA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 smtClean="0"/>
              <a:t>GSA 2014—Vancouver, BC</a:t>
            </a:r>
            <a:br>
              <a:rPr lang="en-US" sz="2200" dirty="0" smtClean="0"/>
            </a:br>
            <a:r>
              <a:rPr lang="en-US" sz="2200" dirty="0" smtClean="0"/>
              <a:t>21 October 2014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953000" y="41148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53"/>
    </mc:Choice>
    <mc:Fallback xmlns="">
      <p:transition spd="slow" advTm="222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Pilot Study—Set-up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08990"/>
            <a:ext cx="4419600" cy="5320410"/>
          </a:xfrm>
        </p:spPr>
      </p:pic>
      <p:pic>
        <p:nvPicPr>
          <p:cNvPr id="5" name="Picture 2" descr="Sensor L-2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33975"/>
            <a:ext cx="3048000" cy="19405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143000"/>
            <a:ext cx="4267200" cy="5431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Installed </a:t>
            </a:r>
            <a:r>
              <a:rPr lang="en-US" sz="2400" smtClean="0"/>
              <a:t>5 short-period </a:t>
            </a:r>
            <a:r>
              <a:rPr lang="en-US" sz="2400" dirty="0" smtClean="0"/>
              <a:t>seismometers</a:t>
            </a:r>
          </a:p>
          <a:p>
            <a:pPr lvl="1"/>
            <a:r>
              <a:rPr lang="en-US" sz="2200" dirty="0" smtClean="0"/>
              <a:t>2 off-landslide; </a:t>
            </a:r>
            <a:br>
              <a:rPr lang="en-US" sz="2200" dirty="0" smtClean="0"/>
            </a:br>
            <a:r>
              <a:rPr lang="en-US" sz="2200" dirty="0" smtClean="0"/>
              <a:t>3 on-landslide</a:t>
            </a:r>
          </a:p>
          <a:p>
            <a:pPr lvl="1"/>
            <a:r>
              <a:rPr lang="en-US" sz="2200" dirty="0" smtClean="0"/>
              <a:t>Deployed for 2 months</a:t>
            </a:r>
          </a:p>
          <a:p>
            <a:pPr lvl="1"/>
            <a:r>
              <a:rPr lang="en-US" sz="2200" dirty="0" smtClean="0"/>
              <a:t>Monitoring both ambient noise and weak 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59"/>
    </mc:Choice>
    <mc:Fallback xmlns="">
      <p:transition spd="slow" advTm="3255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Pilot </a:t>
            </a:r>
            <a:r>
              <a:rPr lang="en-US" dirty="0" smtClean="0"/>
              <a:t>Study—Data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Picked 5 earthquake events </a:t>
            </a:r>
          </a:p>
          <a:p>
            <a:pPr lvl="1"/>
            <a:r>
              <a:rPr lang="en-US" sz="2200" dirty="0" smtClean="0"/>
              <a:t>M 2.6-4.1</a:t>
            </a:r>
          </a:p>
          <a:p>
            <a:pPr lvl="1"/>
            <a:r>
              <a:rPr lang="en-US" sz="2200" dirty="0" smtClean="0"/>
              <a:t>Span 1 month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Used 5-400s noise sections</a:t>
            </a:r>
          </a:p>
          <a:p>
            <a:endParaRPr lang="en-US" dirty="0" smtClean="0"/>
          </a:p>
          <a:p>
            <a:r>
              <a:rPr lang="en-US" sz="2400" dirty="0" smtClean="0"/>
              <a:t>Processed data from each station using:</a:t>
            </a:r>
          </a:p>
          <a:p>
            <a:pPr lvl="1"/>
            <a:r>
              <a:rPr lang="en-US" sz="2200" dirty="0" smtClean="0"/>
              <a:t>1 Hz high-pass filter and a weighted average smoothing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Calculated HVSR for E-W and N-S component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Compared HVSR and peak frequencies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59"/>
    </mc:Choice>
    <mc:Fallback xmlns="">
      <p:transition spd="slow" advTm="6695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Pilot Study—Results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167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From a single event: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Shift in peak frequency on vs. off the landslide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Largest amplitudes are at the </a:t>
            </a:r>
            <a:r>
              <a:rPr lang="en-US" sz="2200" dirty="0" err="1" smtClean="0"/>
              <a:t>ridgetop</a:t>
            </a:r>
            <a:r>
              <a:rPr lang="en-US" sz="2200" dirty="0" smtClean="0"/>
              <a:t> (Vaughn1) and in the middle of the landslide (Vaughn2)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1" y="2952164"/>
            <a:ext cx="6205729" cy="387064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5144"/>
            <a:ext cx="2659743" cy="32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4"/>
    </mc:Choice>
    <mc:Fallback xmlns="">
      <p:transition spd="slow" advTm="2785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Pilot Study—Results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7364"/>
            <a:ext cx="4343400" cy="25712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16856"/>
            <a:ext cx="4343400" cy="2564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87" y="2895600"/>
            <a:ext cx="4352813" cy="1901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87" y="4876800"/>
            <a:ext cx="4352813" cy="190195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143000"/>
            <a:ext cx="4572000" cy="19050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/>
              <a:t>Stack of 5 events and ambient noise display similar trends:</a:t>
            </a:r>
          </a:p>
          <a:p>
            <a:pPr lvl="1"/>
            <a:r>
              <a:rPr lang="en-US" sz="3500" dirty="0" smtClean="0"/>
              <a:t>Shift in peak frequencies</a:t>
            </a:r>
          </a:p>
          <a:p>
            <a:pPr lvl="1"/>
            <a:r>
              <a:rPr lang="en-US" sz="3500" dirty="0" smtClean="0"/>
              <a:t>Largest amplitude for </a:t>
            </a:r>
            <a:r>
              <a:rPr lang="en-US" sz="3500" dirty="0" err="1" smtClean="0"/>
              <a:t>ridgetop</a:t>
            </a:r>
            <a:r>
              <a:rPr lang="en-US" sz="3500" dirty="0" smtClean="0"/>
              <a:t> and middle of the deposit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5842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05"/>
    </mc:Choice>
    <mc:Fallback xmlns="">
      <p:transition spd="slow" advTm="667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Pilot Study—Verification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981925"/>
            <a:ext cx="6629400" cy="187607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138" y="1142999"/>
            <a:ext cx="3642451" cy="4001300"/>
          </a:xfrm>
          <a:prstGeom prst="rect">
            <a:avLst/>
          </a:prstGeom>
          <a:noFill/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Peak frequency relates to landslide thickness</a:t>
            </a:r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Verified results by comparing:</a:t>
            </a:r>
          </a:p>
          <a:p>
            <a:pPr marL="746125" lvl="1" indent="-334963">
              <a:buFont typeface="+mj-lt"/>
              <a:buAutoNum type="arabicPeriod"/>
            </a:pPr>
            <a:r>
              <a:rPr lang="en-US" dirty="0" smtClean="0"/>
              <a:t>Seismic refraction survey</a:t>
            </a:r>
          </a:p>
          <a:p>
            <a:pPr marL="746125" lvl="1" indent="-334963">
              <a:buFont typeface="+mj-lt"/>
              <a:buAutoNum type="arabicPeriod"/>
            </a:pPr>
            <a:r>
              <a:rPr lang="en-US" dirty="0" smtClean="0"/>
              <a:t>Borehole data</a:t>
            </a:r>
          </a:p>
          <a:p>
            <a:pPr marL="746125" lvl="1" indent="-334963">
              <a:buFont typeface="+mj-lt"/>
              <a:buAutoNum type="arabicPeriod"/>
            </a:pPr>
            <a:r>
              <a:rPr lang="en-US" dirty="0" smtClean="0"/>
              <a:t>Spectral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Vaughn3, thickness predicted by peak frequency agrees with other methods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76" y="1473055"/>
            <a:ext cx="2706624" cy="3479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66" y="1625455"/>
            <a:ext cx="2215010" cy="2666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4800600"/>
            <a:ext cx="228600" cy="18059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791200" y="5085588"/>
            <a:ext cx="0" cy="55321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0" y="4913466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Borehole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4800600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Vaughn3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00200" y="1752600"/>
                <a:ext cx="978794" cy="609077"/>
              </a:xfrm>
              <a:prstGeom prst="rect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752600"/>
                <a:ext cx="978794" cy="6090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-381000" y="5181600"/>
            <a:ext cx="3429000" cy="1143523"/>
            <a:chOff x="-304800" y="5257277"/>
            <a:chExt cx="3429000" cy="1143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-304800" y="5292804"/>
                  <a:ext cx="3429000" cy="11079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solidFill>
                        <a:schemeClr val="accent2"/>
                      </a:solidFill>
                    </a:rPr>
                    <a:t>Refraction: </a:t>
                  </a:r>
                  <a:r>
                    <a:rPr lang="en-US" b="1" dirty="0">
                      <a:solidFill>
                        <a:schemeClr val="accent2"/>
                      </a:solidFill>
                    </a:rPr>
                    <a:t>4-5 m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>
                      <a:solidFill>
                        <a:schemeClr val="accent2"/>
                      </a:solidFill>
                    </a:rPr>
                    <a:t>Borehole: </a:t>
                  </a:r>
                  <a:r>
                    <a:rPr lang="en-US" b="1" dirty="0">
                      <a:solidFill>
                        <a:schemeClr val="accent2"/>
                      </a:solidFill>
                    </a:rPr>
                    <a:t>4.8 m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dirty="0" smtClean="0">
                      <a:solidFill>
                        <a:schemeClr val="accent2"/>
                      </a:solidFill>
                    </a:rPr>
                    <a:t>Frequency: </a:t>
                  </a:r>
                  <a:r>
                    <a:rPr lang="en-US" b="1" dirty="0">
                      <a:solidFill>
                        <a:schemeClr val="accent2"/>
                      </a:solidFill>
                    </a:rPr>
                    <a:t>4-8 </a:t>
                  </a:r>
                  <a:r>
                    <a:rPr lang="en-US" b="1" dirty="0" smtClean="0">
                      <a:solidFill>
                        <a:schemeClr val="accent2"/>
                      </a:solidFill>
                    </a:rPr>
                    <a:t>m</a:t>
                  </a:r>
                </a:p>
                <a:p>
                  <a:pPr lvl="1"/>
                  <a:r>
                    <a:rPr lang="en-US" sz="1200" i="1" dirty="0" smtClean="0">
                      <a:solidFill>
                        <a:schemeClr val="accent2"/>
                      </a:solidFill>
                    </a:rPr>
                    <a:t>(Vs=120-140 </a:t>
                  </a:r>
                  <a:r>
                    <a:rPr lang="en-US" sz="1200" i="1" dirty="0">
                      <a:solidFill>
                        <a:schemeClr val="accent2"/>
                      </a:solidFill>
                    </a:rPr>
                    <a:t>m/s and</a:t>
                  </a:r>
                  <a:r>
                    <a:rPr lang="en-US" sz="1200" i="1" dirty="0" smtClean="0">
                      <a:solidFill>
                        <a:schemeClr val="accent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accent2"/>
                          </a:solidFill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en-US" sz="1200" i="1" dirty="0">
                      <a:solidFill>
                        <a:schemeClr val="accent2"/>
                      </a:solidFill>
                    </a:rPr>
                    <a:t>=6-7 Hz)</a:t>
                  </a: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4800" y="5292804"/>
                  <a:ext cx="3429000" cy="110799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2747" b="-2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152400" y="5257277"/>
              <a:ext cx="2362200" cy="114352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67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12"/>
    </mc:Choice>
    <mc:Fallback xmlns="">
      <p:transition spd="slow" advTm="11821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Found 2-3x amplification within the landslide compared to the neighboring bedrock</a:t>
            </a:r>
          </a:p>
          <a:p>
            <a:pPr lvl="1"/>
            <a:r>
              <a:rPr lang="en-US" dirty="0" smtClean="0"/>
              <a:t>Found similar amplification at the </a:t>
            </a:r>
            <a:r>
              <a:rPr lang="en-US" dirty="0" err="1" smtClean="0"/>
              <a:t>ridgetop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Peak frequencies on the landslide are greater than the surrounding area</a:t>
            </a:r>
          </a:p>
          <a:p>
            <a:pPr lvl="1"/>
            <a:r>
              <a:rPr lang="en-US" dirty="0" smtClean="0"/>
              <a:t>Correspond to thicker and/or less consolidated deposits</a:t>
            </a:r>
          </a:p>
          <a:p>
            <a:pPr lvl="1"/>
            <a:endParaRPr lang="en-US" dirty="0" smtClean="0"/>
          </a:p>
          <a:p>
            <a:r>
              <a:rPr lang="en-US" dirty="0"/>
              <a:t>Highly variable across the landslide</a:t>
            </a:r>
          </a:p>
          <a:p>
            <a:pPr lvl="1"/>
            <a:r>
              <a:rPr lang="en-US" dirty="0"/>
              <a:t>Need a denser </a:t>
            </a:r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Need a better reference station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Topography and substrate properties have similar influence on site response</a:t>
            </a:r>
          </a:p>
          <a:p>
            <a:pPr lvl="1"/>
            <a:r>
              <a:rPr lang="en-US" dirty="0" smtClean="0"/>
              <a:t>Seismic energy from a CSZ earthquake will be amplified within landslide deposits and at </a:t>
            </a:r>
            <a:r>
              <a:rPr lang="en-US" dirty="0" err="1" smtClean="0"/>
              <a:t>ridgetops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78"/>
    </mc:Choice>
    <mc:Fallback xmlns="">
      <p:transition spd="slow" advTm="702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err="1" smtClean="0"/>
              <a:t>Coseismic</a:t>
            </a:r>
            <a:r>
              <a:rPr lang="en-US" dirty="0" smtClean="0"/>
              <a:t> Landslides and Cascadia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00600" y="1066800"/>
            <a:ext cx="4343399" cy="5714998"/>
            <a:chOff x="4800600" y="1066800"/>
            <a:chExt cx="4343399" cy="5714998"/>
          </a:xfrm>
        </p:grpSpPr>
        <p:grpSp>
          <p:nvGrpSpPr>
            <p:cNvPr id="13" name="Group 12"/>
            <p:cNvGrpSpPr/>
            <p:nvPr/>
          </p:nvGrpSpPr>
          <p:grpSpPr>
            <a:xfrm>
              <a:off x="4800600" y="1066800"/>
              <a:ext cx="4343399" cy="5714998"/>
              <a:chOff x="4572000" y="718008"/>
              <a:chExt cx="4576206" cy="602132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718008"/>
                <a:ext cx="4307922" cy="6006688"/>
              </a:xfrm>
              <a:prstGeom prst="rect">
                <a:avLst/>
              </a:prstGeom>
            </p:spPr>
          </p:pic>
          <p:sp>
            <p:nvSpPr>
              <p:cNvPr id="11" name="Title 6"/>
              <p:cNvSpPr txBox="1">
                <a:spLocks/>
              </p:cNvSpPr>
              <p:nvPr/>
            </p:nvSpPr>
            <p:spPr>
              <a:xfrm rot="16200000">
                <a:off x="7811471" y="5402597"/>
                <a:ext cx="2514600" cy="15887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600" kern="1200" cap="all" spc="-6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000" cap="none" dirty="0" smtClean="0">
                    <a:solidFill>
                      <a:schemeClr val="accent1"/>
                    </a:solidFill>
                    <a:latin typeface="+mn-lt"/>
                  </a:rPr>
                  <a:t>Leonard et al., 2010</a:t>
                </a:r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00000">
                <a:off x="7438387" y="4257303"/>
                <a:ext cx="2667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 rot="16500000">
              <a:off x="6771430" y="4441450"/>
              <a:ext cx="17526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Oregon Coast 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Range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47261" y="1142999"/>
            <a:ext cx="4114800" cy="57150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Earthquakes </a:t>
            </a:r>
            <a:r>
              <a:rPr lang="en-US" sz="2600" dirty="0"/>
              <a:t>trigger landslides</a:t>
            </a:r>
          </a:p>
          <a:p>
            <a:pPr marL="800100" lvl="1" indent="-342900"/>
            <a:r>
              <a:rPr lang="en-US" sz="2400" dirty="0"/>
              <a:t>Often the more damaging </a:t>
            </a:r>
            <a:r>
              <a:rPr lang="en-US" sz="2400" dirty="0" smtClean="0"/>
              <a:t>hazard</a:t>
            </a:r>
          </a:p>
          <a:p>
            <a:pPr marL="457200" lvl="1" indent="0">
              <a:buNone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M9 Cascadia </a:t>
            </a:r>
            <a:r>
              <a:rPr lang="en-US" sz="2600" dirty="0" smtClean="0"/>
              <a:t>earthquake </a:t>
            </a:r>
            <a:r>
              <a:rPr lang="en-US" sz="2600" dirty="0"/>
              <a:t>occurs every 300-500 </a:t>
            </a:r>
            <a:r>
              <a:rPr lang="en-US" sz="2600" dirty="0" smtClean="0"/>
              <a:t>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Have Cascadia </a:t>
            </a:r>
            <a:r>
              <a:rPr lang="en-US" sz="2600" dirty="0" smtClean="0"/>
              <a:t>earthquakes </a:t>
            </a:r>
            <a:r>
              <a:rPr lang="en-US" sz="2600" dirty="0"/>
              <a:t>triggered </a:t>
            </a:r>
            <a:br>
              <a:rPr lang="en-US" sz="2600" dirty="0"/>
            </a:br>
            <a:r>
              <a:rPr lang="en-US" sz="2600" dirty="0"/>
              <a:t>(or reactivated) landslides in the past</a:t>
            </a:r>
            <a:r>
              <a:rPr lang="en-US" sz="2600" dirty="0" smtClean="0"/>
              <a:t>?</a:t>
            </a:r>
          </a:p>
          <a:p>
            <a:pPr marL="800100" lvl="1" indent="-342900">
              <a:buClr>
                <a:srgbClr val="DA1F28"/>
              </a:buClr>
            </a:pPr>
            <a:r>
              <a:rPr lang="en-US" sz="2400" dirty="0">
                <a:solidFill>
                  <a:srgbClr val="DA1F28"/>
                </a:solidFill>
              </a:rPr>
              <a:t>And if </a:t>
            </a:r>
            <a:r>
              <a:rPr lang="en-US" sz="2400" dirty="0" smtClean="0">
                <a:solidFill>
                  <a:srgbClr val="DA1F28"/>
                </a:solidFill>
              </a:rPr>
              <a:t>so, what </a:t>
            </a:r>
            <a:r>
              <a:rPr lang="en-US" sz="2400" dirty="0">
                <a:solidFill>
                  <a:srgbClr val="DA1F28"/>
                </a:solidFill>
              </a:rPr>
              <a:t>ground motion is needed for failure</a:t>
            </a:r>
            <a:r>
              <a:rPr lang="en-US" sz="2400" dirty="0" smtClean="0">
                <a:solidFill>
                  <a:srgbClr val="DA1F28"/>
                </a:solidFill>
              </a:rPr>
              <a:t>?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16"/>
    </mc:Choice>
    <mc:Fallback xmlns="">
      <p:transition spd="slow" advTm="759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" y="3429000"/>
            <a:ext cx="4375261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11038"/>
          <a:stretch/>
        </p:blipFill>
        <p:spPr>
          <a:xfrm>
            <a:off x="4572001" y="3429000"/>
            <a:ext cx="4432660" cy="2996488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120539" y="1905000"/>
            <a:ext cx="8884121" cy="609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Will This Go to This in the Oregon Coast Range?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82318" y="2438400"/>
            <a:ext cx="222682" cy="12192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52529" y="2438400"/>
            <a:ext cx="976671" cy="1371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5000" y="2057400"/>
            <a:ext cx="685800" cy="381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68566" y="2057400"/>
            <a:ext cx="683963" cy="381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Motivating Question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902268"/>
            <a:ext cx="393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5"/>
                </a:solidFill>
              </a:rPr>
              <a:t>2010 landslide blocked highway in Taiwan for nearly 2 months</a:t>
            </a:r>
          </a:p>
        </p:txBody>
      </p:sp>
    </p:spTree>
    <p:extLst>
      <p:ext uri="{BB962C8B-B14F-4D97-AF65-F5344CB8AC3E}">
        <p14:creationId xmlns:p14="http://schemas.microsoft.com/office/powerpoint/2010/main" val="16616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5"/>
    </mc:Choice>
    <mc:Fallback xmlns="">
      <p:transition spd="slow" advTm="3593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0986" y="1115568"/>
            <a:ext cx="2600557" cy="5556902"/>
            <a:chOff x="142642" y="1224898"/>
            <a:chExt cx="2600557" cy="55569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1" r="39896"/>
            <a:stretch/>
          </p:blipFill>
          <p:spPr>
            <a:xfrm>
              <a:off x="142642" y="1224898"/>
              <a:ext cx="2600557" cy="5556902"/>
            </a:xfrm>
            <a:prstGeom prst="rect">
              <a:avLst/>
            </a:prstGeom>
          </p:spPr>
        </p:pic>
        <p:sp>
          <p:nvSpPr>
            <p:cNvPr id="4" name="5-Point Star 3"/>
            <p:cNvSpPr/>
            <p:nvPr/>
          </p:nvSpPr>
          <p:spPr>
            <a:xfrm>
              <a:off x="1981200" y="3779520"/>
              <a:ext cx="182880" cy="18288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err="1" smtClean="0"/>
              <a:t>Coseismic</a:t>
            </a:r>
            <a:r>
              <a:rPr lang="en-US" dirty="0" smtClean="0"/>
              <a:t> Landslides and Cascadia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303785"/>
              </p:ext>
            </p:extLst>
          </p:nvPr>
        </p:nvGraphicFramePr>
        <p:xfrm>
          <a:off x="4724400" y="4131514"/>
          <a:ext cx="3886200" cy="25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" y="1143000"/>
            <a:ext cx="1753572" cy="1309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3000"/>
            <a:ext cx="1600199" cy="17328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137160" y="1143000"/>
            <a:ext cx="1728216" cy="3974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7160" y="1540410"/>
            <a:ext cx="250872" cy="598232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0" y="1143000"/>
            <a:ext cx="41148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Only </a:t>
            </a:r>
            <a:r>
              <a:rPr lang="en-US" sz="2600" dirty="0"/>
              <a:t>need a single slide to reactivate to cause widespread damage</a:t>
            </a:r>
          </a:p>
          <a:p>
            <a:endParaRPr lang="en-US" sz="2600" dirty="0" smtClean="0"/>
          </a:p>
          <a:p>
            <a:r>
              <a:rPr lang="en-US" sz="2600" dirty="0" smtClean="0"/>
              <a:t>Landslides </a:t>
            </a:r>
            <a:r>
              <a:rPr lang="en-US" sz="2600" dirty="0"/>
              <a:t>are </a:t>
            </a:r>
            <a:r>
              <a:rPr lang="en-US" sz="2600" dirty="0" smtClean="0"/>
              <a:t>significant primary and secondary </a:t>
            </a:r>
            <a:r>
              <a:rPr lang="en-US" sz="2600" dirty="0"/>
              <a:t>hazard </a:t>
            </a:r>
            <a:r>
              <a:rPr lang="en-US" sz="2600" dirty="0" smtClean="0"/>
              <a:t>in </a:t>
            </a:r>
            <a:r>
              <a:rPr lang="en-US" sz="2600" dirty="0"/>
              <a:t>Western </a:t>
            </a:r>
            <a:r>
              <a:rPr lang="en-US" sz="2600" dirty="0" smtClean="0"/>
              <a:t>Oregon</a:t>
            </a:r>
          </a:p>
          <a:p>
            <a:pPr lvl="1"/>
            <a:r>
              <a:rPr lang="en-US" sz="2400" dirty="0" smtClean="0"/>
              <a:t>Threaten lifelines, property and safety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36"/>
    </mc:Choice>
    <mc:Fallback xmlns="">
      <p:transition spd="slow" advTm="9143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Oregon Coast Range (OCR)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143000"/>
            <a:ext cx="4267201" cy="569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6334780"/>
            <a:ext cx="4213836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Large bedrock landslide, showing flat, bench-like morphology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2" y="3429000"/>
            <a:ext cx="2443318" cy="1824477"/>
          </a:xfrm>
          <a:prstGeom prst="rect">
            <a:avLst/>
          </a:prstGeo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1484468" y="6553200"/>
            <a:ext cx="2965450" cy="30480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1400" dirty="0" err="1" smtClean="0">
                <a:solidFill>
                  <a:schemeClr val="accent5"/>
                </a:solidFill>
              </a:rPr>
              <a:t>Tyee</a:t>
            </a:r>
            <a:r>
              <a:rPr lang="en-US" sz="1400" dirty="0" smtClean="0">
                <a:solidFill>
                  <a:schemeClr val="accent5"/>
                </a:solidFill>
              </a:rPr>
              <a:t> Formation 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4865" y="1204237"/>
            <a:ext cx="4691933" cy="227919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Predominantly </a:t>
            </a:r>
            <a:r>
              <a:rPr lang="en-US" sz="2400" dirty="0" err="1" smtClean="0"/>
              <a:t>Tyee</a:t>
            </a:r>
            <a:r>
              <a:rPr lang="en-US" sz="2400" dirty="0" smtClean="0"/>
              <a:t> Formation 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Middle Eocene </a:t>
            </a:r>
            <a:r>
              <a:rPr lang="en-US" sz="1900" dirty="0" err="1" smtClean="0">
                <a:solidFill>
                  <a:schemeClr val="tx1"/>
                </a:solidFill>
              </a:rPr>
              <a:t>turbidite</a:t>
            </a:r>
            <a:r>
              <a:rPr lang="en-US" sz="1900" dirty="0" smtClean="0">
                <a:solidFill>
                  <a:schemeClr val="tx1"/>
                </a:solidFill>
              </a:rPr>
              <a:t> sequence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Subsequently uplifted and folded</a:t>
            </a:r>
          </a:p>
          <a:p>
            <a:r>
              <a:rPr lang="en-US" sz="2400" dirty="0"/>
              <a:t>Mean elevation: 450 </a:t>
            </a:r>
            <a:r>
              <a:rPr lang="en-US" sz="2400" dirty="0" smtClean="0"/>
              <a:t>m</a:t>
            </a:r>
          </a:p>
          <a:p>
            <a:r>
              <a:rPr lang="en-US" sz="2400" dirty="0" smtClean="0"/>
              <a:t>Characterized by steep hillslopes and narrow debris-flow carved valleys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89560" y="4038600"/>
            <a:ext cx="320040" cy="762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" y="4800600"/>
            <a:ext cx="1212134" cy="17526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34" y="4343400"/>
            <a:ext cx="2946400" cy="2209800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24400" y="3654623"/>
            <a:ext cx="4213837" cy="30777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Typical OCR ridge-valley topography</a:t>
            </a: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 rot="16200000">
            <a:off x="8220075" y="5887452"/>
            <a:ext cx="1600200" cy="247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cap="none" dirty="0" smtClean="0">
                <a:solidFill>
                  <a:schemeClr val="accent1"/>
                </a:solidFill>
                <a:latin typeface="+mn-lt"/>
              </a:rPr>
              <a:t>Roering et al., 2005</a:t>
            </a:r>
          </a:p>
        </p:txBody>
      </p:sp>
    </p:spTree>
    <p:extLst>
      <p:ext uri="{BB962C8B-B14F-4D97-AF65-F5344CB8AC3E}">
        <p14:creationId xmlns:p14="http://schemas.microsoft.com/office/powerpoint/2010/main" val="2595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23"/>
    </mc:Choice>
    <mc:Fallback xmlns="">
      <p:transition spd="slow" advTm="6722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err="1" smtClean="0"/>
              <a:t>Coseismic</a:t>
            </a:r>
            <a:r>
              <a:rPr lang="en-US" dirty="0" smtClean="0"/>
              <a:t> Site Effects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Quantify shaking amplification within an existing landslide deposit</a:t>
            </a:r>
          </a:p>
          <a:p>
            <a:pPr lvl="1"/>
            <a:r>
              <a:rPr lang="en-US" sz="2200" dirty="0" smtClean="0"/>
              <a:t>Using horizontal-vertical spectral ratios (HVSR), and ideally, standard spectral ratios (SSR)</a:t>
            </a:r>
          </a:p>
          <a:p>
            <a:pPr lvl="1"/>
            <a:r>
              <a:rPr lang="en-US" sz="2200" dirty="0" smtClean="0"/>
              <a:t>Calculate ratios using both weak motion and ambient noise data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sz="2400" dirty="0" smtClean="0"/>
              <a:t>Compare amplification within landslide deposit to amplification at </a:t>
            </a:r>
            <a:r>
              <a:rPr lang="en-US" sz="2400" dirty="0" err="1" smtClean="0"/>
              <a:t>ridgetop</a:t>
            </a:r>
            <a:r>
              <a:rPr lang="en-US" sz="2400" dirty="0" smtClean="0"/>
              <a:t> </a:t>
            </a:r>
          </a:p>
          <a:p>
            <a:pPr lvl="1"/>
            <a:r>
              <a:rPr lang="en-US" sz="2200" dirty="0" smtClean="0"/>
              <a:t>Look for potential influence of topography vs. substrate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46"/>
    </mc:Choice>
    <mc:Fallback xmlns="">
      <p:transition spd="slow" advTm="719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572000" y="3320248"/>
            <a:ext cx="4572000" cy="3232952"/>
            <a:chOff x="4495800" y="3566974"/>
            <a:chExt cx="4572000" cy="3232952"/>
          </a:xfrm>
        </p:grpSpPr>
        <p:pic>
          <p:nvPicPr>
            <p:cNvPr id="11" name="Picture 4" descr="http://seismo.geology.upatras.gr/microzonetheory.files/image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566974"/>
              <a:ext cx="4572000" cy="3232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781800" y="3615626"/>
              <a:ext cx="838200" cy="13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19643" y="5097587"/>
              <a:ext cx="838200" cy="13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6128663"/>
              <a:ext cx="838200" cy="13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48400" y="5808917"/>
              <a:ext cx="301752" cy="13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918871" y="4844258"/>
              <a:ext cx="301752" cy="2049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4519912" y="5140141"/>
              <a:ext cx="487614" cy="2049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4516630" y="6193032"/>
              <a:ext cx="599132" cy="273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90614" y="4489242"/>
              <a:ext cx="301752" cy="13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err="1" smtClean="0"/>
              <a:t>Coseismic</a:t>
            </a:r>
            <a:r>
              <a:rPr lang="en-US" dirty="0" smtClean="0"/>
              <a:t> Site Effects</a:t>
            </a:r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81339" y="1066799"/>
            <a:ext cx="4390661" cy="547197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Site Amplification</a:t>
            </a:r>
          </a:p>
          <a:p>
            <a:pPr marL="109728" indent="0">
              <a:buNone/>
            </a:pPr>
            <a:r>
              <a:rPr lang="en-US" sz="2200" dirty="0" smtClean="0"/>
              <a:t>Depends on:</a:t>
            </a:r>
          </a:p>
          <a:p>
            <a:pPr marL="342900" indent="-342900">
              <a:buFont typeface="Georgia"/>
              <a:buAutoNum type="arabicPeriod"/>
            </a:pPr>
            <a:r>
              <a:rPr lang="en-US" sz="2200" dirty="0" smtClean="0"/>
              <a:t>Velocity contrast between substrate layers due to impedance</a:t>
            </a:r>
          </a:p>
          <a:p>
            <a:pPr marL="342900" indent="-342900">
              <a:buFont typeface="Georgia"/>
              <a:buAutoNum type="arabicPeriod"/>
            </a:pPr>
            <a:r>
              <a:rPr lang="en-US" sz="2200" dirty="0" smtClean="0"/>
              <a:t>Thickness of landslide deposit</a:t>
            </a:r>
          </a:p>
          <a:p>
            <a:pPr marL="342900" indent="-342900">
              <a:buFont typeface="Georgia"/>
              <a:buAutoNum type="arabicPeriod"/>
            </a:pPr>
            <a:r>
              <a:rPr lang="en-US" sz="2200" dirty="0" smtClean="0"/>
              <a:t>Topography </a:t>
            </a:r>
          </a:p>
          <a:p>
            <a:pPr marL="342900" indent="-342900">
              <a:buFont typeface="Georgia"/>
              <a:buAutoNum type="arabicPeriod"/>
            </a:pPr>
            <a:endParaRPr lang="en-US" sz="10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 Impedance</a:t>
            </a: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Wave amplitude changes with variations in velocity and density of substrate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Amplitude increases as wave moves </a:t>
            </a:r>
            <a:r>
              <a:rPr lang="en-US" sz="2200" dirty="0" smtClean="0"/>
              <a:t>into </a:t>
            </a:r>
            <a:r>
              <a:rPr lang="en-US" sz="2200" dirty="0"/>
              <a:t>slower, looser material (i.e. from bedrock to landslide deposit)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7498" y="1145821"/>
            <a:ext cx="3354940" cy="2071825"/>
            <a:chOff x="1140860" y="4252775"/>
            <a:chExt cx="3354940" cy="2071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250877" y="4343400"/>
                  <a:ext cx="1432828" cy="91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77" y="4343400"/>
                  <a:ext cx="1432828" cy="9106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140860" y="5346984"/>
              <a:ext cx="3345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dirty="0" smtClean="0"/>
                <a:t>A=amplitude</a:t>
              </a:r>
            </a:p>
            <a:p>
              <a:pPr marL="457200" indent="-457200"/>
              <a:r>
                <a:rPr lang="en-US" i="1" dirty="0" smtClean="0"/>
                <a:t>υ</a:t>
              </a:r>
              <a:r>
                <a:rPr lang="en-US" dirty="0" smtClean="0"/>
                <a:t>=wave velocity</a:t>
              </a:r>
              <a:endParaRPr lang="en-US" i="1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4200" y="4537884"/>
              <a:ext cx="1334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i="1" dirty="0" smtClean="0"/>
                <a:t>Impedance</a:t>
              </a:r>
              <a:endParaRPr lang="en-US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0861" y="4252775"/>
              <a:ext cx="3354939" cy="207182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77498" y="3326842"/>
            <a:ext cx="4490302" cy="32119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488210" y="5903458"/>
            <a:ext cx="683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Bedrock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448889" y="4859488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Sediment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172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39"/>
    </mc:Choice>
    <mc:Fallback xmlns="">
      <p:transition spd="slow" advTm="508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36" y="914400"/>
            <a:ext cx="2851502" cy="2129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Pilot Study—Site Location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t="23530" r="50555" b="6056"/>
          <a:stretch/>
        </p:blipFill>
        <p:spPr bwMode="auto">
          <a:xfrm>
            <a:off x="0" y="3124200"/>
            <a:ext cx="456227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23266" r="51687" b="6790"/>
          <a:stretch/>
        </p:blipFill>
        <p:spPr bwMode="auto">
          <a:xfrm>
            <a:off x="4572000" y="3124200"/>
            <a:ext cx="441635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Deep-seated </a:t>
            </a:r>
            <a:r>
              <a:rPr lang="en-US" sz="2400" dirty="0" err="1" smtClean="0"/>
              <a:t>paleolandslide</a:t>
            </a:r>
            <a:endParaRPr lang="en-US" sz="2400" dirty="0" smtClean="0"/>
          </a:p>
          <a:p>
            <a:pPr lvl="1"/>
            <a:r>
              <a:rPr lang="en-US" sz="2200" dirty="0" smtClean="0"/>
              <a:t>5-15 m deep</a:t>
            </a:r>
          </a:p>
          <a:p>
            <a:pPr lvl="1"/>
            <a:r>
              <a:rPr lang="en-US" sz="2200" dirty="0" smtClean="0"/>
              <a:t>400 m wide and 600 m long</a:t>
            </a:r>
          </a:p>
          <a:p>
            <a:r>
              <a:rPr lang="en-US" sz="2400" dirty="0" smtClean="0"/>
              <a:t>Approximately ~100 ky old</a:t>
            </a:r>
            <a:endParaRPr lang="en-US" sz="2400" dirty="0"/>
          </a:p>
          <a:p>
            <a:pPr lvl="1"/>
            <a:r>
              <a:rPr lang="en-US" sz="2200" dirty="0" smtClean="0"/>
              <a:t>More recent reactivation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23641" y="6205151"/>
            <a:ext cx="1096159" cy="576649"/>
            <a:chOff x="4678017" y="6153150"/>
            <a:chExt cx="1096159" cy="5766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724400" y="6591300"/>
              <a:ext cx="457200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678017" y="6153150"/>
              <a:ext cx="228600" cy="419100"/>
              <a:chOff x="5143500" y="6057900"/>
              <a:chExt cx="228600" cy="4191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5257800" y="6057900"/>
                <a:ext cx="0" cy="19050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143500" y="61076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155096" y="645280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m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1641" y="6198525"/>
            <a:ext cx="1096159" cy="576649"/>
            <a:chOff x="4678017" y="6153150"/>
            <a:chExt cx="1096159" cy="57664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724400" y="6591300"/>
              <a:ext cx="457200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678017" y="6153150"/>
              <a:ext cx="228600" cy="419100"/>
              <a:chOff x="5143500" y="6057900"/>
              <a:chExt cx="228600" cy="4191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5257800" y="6057900"/>
                <a:ext cx="0" cy="19050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143500" y="61076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155096" y="645280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m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itle 6"/>
          <p:cNvSpPr txBox="1">
            <a:spLocks/>
          </p:cNvSpPr>
          <p:nvPr/>
        </p:nvSpPr>
        <p:spPr>
          <a:xfrm rot="16200000">
            <a:off x="8245407" y="5931226"/>
            <a:ext cx="1600200" cy="247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cap="none" dirty="0" smtClean="0">
                <a:solidFill>
                  <a:schemeClr val="accent1"/>
                </a:solidFill>
                <a:latin typeface="+mn-lt"/>
              </a:rPr>
              <a:t>NCALM </a:t>
            </a:r>
            <a:r>
              <a:rPr lang="en-US" sz="1000" cap="none" dirty="0" err="1" smtClean="0">
                <a:solidFill>
                  <a:schemeClr val="accent1"/>
                </a:solidFill>
                <a:latin typeface="+mn-lt"/>
              </a:rPr>
              <a:t>Lidar</a:t>
            </a:r>
            <a:r>
              <a:rPr lang="en-US" sz="1000" cap="none" dirty="0" smtClean="0">
                <a:solidFill>
                  <a:schemeClr val="accent1"/>
                </a:solidFill>
                <a:latin typeface="+mn-lt"/>
              </a:rPr>
              <a:t> (flown 2013)</a:t>
            </a:r>
          </a:p>
        </p:txBody>
      </p:sp>
    </p:spTree>
    <p:extLst>
      <p:ext uri="{BB962C8B-B14F-4D97-AF65-F5344CB8AC3E}">
        <p14:creationId xmlns:p14="http://schemas.microsoft.com/office/powerpoint/2010/main" val="19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71"/>
    </mc:Choice>
    <mc:Fallback xmlns="">
      <p:transition spd="slow" advTm="629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36" y="914400"/>
            <a:ext cx="2851502" cy="2129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Pilot Study—Site Location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t="23530" r="50555" b="6056"/>
          <a:stretch/>
        </p:blipFill>
        <p:spPr bwMode="auto">
          <a:xfrm>
            <a:off x="0" y="3124200"/>
            <a:ext cx="456227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23266" r="51687" b="6790"/>
          <a:stretch/>
        </p:blipFill>
        <p:spPr bwMode="auto">
          <a:xfrm>
            <a:off x="4572000" y="3124200"/>
            <a:ext cx="441635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Deep-seated </a:t>
            </a:r>
            <a:r>
              <a:rPr lang="en-US" sz="2400" dirty="0" err="1" smtClean="0"/>
              <a:t>paleolandslide</a:t>
            </a:r>
            <a:endParaRPr lang="en-US" sz="2400" dirty="0" smtClean="0"/>
          </a:p>
          <a:p>
            <a:pPr lvl="1"/>
            <a:r>
              <a:rPr lang="en-US" sz="2200" dirty="0"/>
              <a:t>400 m wide and 600 m </a:t>
            </a:r>
            <a:r>
              <a:rPr lang="en-US" sz="2200" dirty="0" smtClean="0"/>
              <a:t>long</a:t>
            </a:r>
          </a:p>
          <a:p>
            <a:pPr lvl="1"/>
            <a:r>
              <a:rPr lang="en-US" sz="2200" dirty="0" smtClean="0"/>
              <a:t>5-15 m deep</a:t>
            </a:r>
          </a:p>
          <a:p>
            <a:r>
              <a:rPr lang="en-US" sz="2400" dirty="0" smtClean="0"/>
              <a:t>Approximately ~100 ky old</a:t>
            </a:r>
            <a:endParaRPr lang="en-US" sz="2400" dirty="0"/>
          </a:p>
          <a:p>
            <a:pPr lvl="1"/>
            <a:r>
              <a:rPr lang="en-US" sz="2200" dirty="0" smtClean="0"/>
              <a:t>More recent reactivation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23641" y="6205151"/>
            <a:ext cx="1096159" cy="576649"/>
            <a:chOff x="4678017" y="6153150"/>
            <a:chExt cx="1096159" cy="5766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724400" y="6591300"/>
              <a:ext cx="457200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678017" y="6153150"/>
              <a:ext cx="228600" cy="419100"/>
              <a:chOff x="5143500" y="6057900"/>
              <a:chExt cx="228600" cy="4191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5257800" y="6057900"/>
                <a:ext cx="0" cy="19050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143500" y="61076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155096" y="645280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m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1641" y="6198525"/>
            <a:ext cx="1096159" cy="576649"/>
            <a:chOff x="4678017" y="6153150"/>
            <a:chExt cx="1096159" cy="57664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724400" y="6591300"/>
              <a:ext cx="457200" cy="0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678017" y="6153150"/>
              <a:ext cx="228600" cy="419100"/>
              <a:chOff x="5143500" y="6057900"/>
              <a:chExt cx="228600" cy="4191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5257800" y="6057900"/>
                <a:ext cx="0" cy="19050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143500" y="61076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155096" y="645280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m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029995" y="3886200"/>
            <a:ext cx="1262742" cy="15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6"/>
          <p:cNvSpPr txBox="1">
            <a:spLocks/>
          </p:cNvSpPr>
          <p:nvPr/>
        </p:nvSpPr>
        <p:spPr>
          <a:xfrm rot="16200000">
            <a:off x="8245407" y="5931226"/>
            <a:ext cx="1600200" cy="247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cap="none" dirty="0" smtClean="0">
                <a:solidFill>
                  <a:schemeClr val="accent1"/>
                </a:solidFill>
                <a:latin typeface="+mn-lt"/>
              </a:rPr>
              <a:t>NCALM </a:t>
            </a:r>
            <a:r>
              <a:rPr lang="en-US" sz="1000" cap="none" dirty="0" err="1" smtClean="0">
                <a:solidFill>
                  <a:schemeClr val="accent1"/>
                </a:solidFill>
                <a:latin typeface="+mn-lt"/>
              </a:rPr>
              <a:t>Lidar</a:t>
            </a:r>
            <a:r>
              <a:rPr lang="en-US" sz="1000" cap="none" dirty="0" smtClean="0">
                <a:solidFill>
                  <a:schemeClr val="accent1"/>
                </a:solidFill>
                <a:latin typeface="+mn-lt"/>
              </a:rPr>
              <a:t> (flown 2013)</a:t>
            </a:r>
          </a:p>
        </p:txBody>
      </p:sp>
    </p:spTree>
    <p:extLst>
      <p:ext uri="{BB962C8B-B14F-4D97-AF65-F5344CB8AC3E}">
        <p14:creationId xmlns:p14="http://schemas.microsoft.com/office/powerpoint/2010/main" val="419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4"/>
    </mc:Choice>
    <mc:Fallback xmlns="">
      <p:transition spd="slow" advTm="494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1029</TotalTime>
  <Words>867</Words>
  <Application>Microsoft Office PowerPoint</Application>
  <PresentationFormat>On-screen Show (4:3)</PresentationFormat>
  <Paragraphs>156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Influence of Seismic Site Response on Landslide Reactivation during the Next Cascadia Earthquake</vt:lpstr>
      <vt:lpstr>Coseismic Landslides and Cascadia</vt:lpstr>
      <vt:lpstr>Motivating Question</vt:lpstr>
      <vt:lpstr>Coseismic Landslides and Cascadia</vt:lpstr>
      <vt:lpstr>Oregon Coast Range (OCR)</vt:lpstr>
      <vt:lpstr>Coseismic Site Effects</vt:lpstr>
      <vt:lpstr>Coseismic Site Effects</vt:lpstr>
      <vt:lpstr>Pilot Study—Site Location</vt:lpstr>
      <vt:lpstr>Pilot Study—Site Location</vt:lpstr>
      <vt:lpstr>Pilot Study—Set-up</vt:lpstr>
      <vt:lpstr>Pilot Study—Data Processing</vt:lpstr>
      <vt:lpstr>Pilot Study—Results</vt:lpstr>
      <vt:lpstr>Pilot Study—Results</vt:lpstr>
      <vt:lpstr>Pilot Study—Verification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Seismic Site Response on Landslide Reactivation during the Next Cascadia Earthquake</dc:title>
  <dc:creator>Corina</dc:creator>
  <cp:lastModifiedBy>Corina</cp:lastModifiedBy>
  <cp:revision>66</cp:revision>
  <dcterms:created xsi:type="dcterms:W3CDTF">2014-09-30T19:04:50Z</dcterms:created>
  <dcterms:modified xsi:type="dcterms:W3CDTF">2014-10-27T22:15:36Z</dcterms:modified>
</cp:coreProperties>
</file>