
<file path=[Content_Types].xml><?xml version="1.0" encoding="utf-8"?>
<Types xmlns="http://schemas.openxmlformats.org/package/2006/content-types">
  <Override PartName="/ppt/drawings/drawing1.xml" ContentType="application/vnd.openxmlformats-officedocument.drawingml.chartshapes+xml"/>
  <Override PartName="/docProps/core.xml" ContentType="application/vnd.openxmlformats-package.core-properties+xml"/>
  <Override PartName="/ppt/slideLayouts/slideLayout6.xml" ContentType="application/vnd.openxmlformats-officedocument.presentationml.slideLayout+xml"/>
  <Default Extension="rels" ContentType="application/vnd.openxmlformats-package.relationships+xml"/>
  <Override PartName="/ppt/slideLayouts/slideLayout8.xml" ContentType="application/vnd.openxmlformats-officedocument.presentationml.slideLayout+xml"/>
  <Override PartName="/ppt/slideLayouts/slideLayout1.xml" ContentType="application/vnd.openxmlformats-officedocument.presentationml.slideLayout+xml"/>
  <Default Extension="png" ContentType="image/png"/>
  <Override PartName="/ppt/slideLayouts/slideLayout11.xml" ContentType="application/vnd.openxmlformats-officedocument.presentationml.slideLayout+xml"/>
  <Override PartName="/ppt/slideLayouts/slideLayout3.xml" ContentType="application/vnd.openxmlformats-officedocument.presentationml.slideLayout+xml"/>
  <Default Extension="xml" ContentType="application/xml"/>
  <Override PartName="/docProps/app.xml" ContentType="application/vnd.openxmlformats-officedocument.extended-properties+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theme/theme2.xml" ContentType="application/vnd.openxmlformats-officedocument.theme+xml"/>
  <Override PartName="/ppt/viewProps.xml" ContentType="application/vnd.openxmlformats-officedocument.presentationml.viewProps+xml"/>
  <Override PartName="/ppt/slideLayouts/slideLayout7.xml" ContentType="application/vnd.openxmlformats-officedocument.presentationml.slideLayout+xml"/>
  <Override PartName="/ppt/notesSlides/notesSlide1.xml" ContentType="application/vnd.openxmlformats-officedocument.presentationml.notesSlide+xml"/>
  <Default Extension="xlsx" ContentType="application/vnd.openxmlformats-officedocument.spreadsheetml.sheet"/>
  <Override PartName="/ppt/charts/chart1.xml" ContentType="application/vnd.openxmlformats-officedocument.drawingml.char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2.xml" ContentType="application/vnd.openxmlformats-officedocument.presentationml.slideLayout+xml"/>
  <Default Extension="bin" ContentType="application/vnd.openxmlformats-officedocument.presentationml.printerSettings"/>
  <Override PartName="/ppt/slides/slide1.xml" ContentType="application/vnd.openxmlformats-officedocument.presentationml.slide+xml"/>
  <Default Extension="jpeg" ContentType="image/jpeg"/>
  <Override PartName="/ppt/slideLayouts/slideLayout4.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
  </p:notesMasterIdLst>
  <p:sldIdLst>
    <p:sldId id="256" r:id="rId2"/>
  </p:sldIdLst>
  <p:sldSz cx="50292000" cy="35661600"/>
  <p:notesSz cx="35612388" cy="51063525"/>
  <p:defaultTextStyle>
    <a:defPPr>
      <a:defRPr lang="en-US"/>
    </a:defPPr>
    <a:lvl1pPr algn="l" defTabSz="4702175" rtl="0" fontAlgn="base">
      <a:spcBef>
        <a:spcPct val="0"/>
      </a:spcBef>
      <a:spcAft>
        <a:spcPct val="0"/>
      </a:spcAft>
      <a:defRPr sz="9300" kern="1200">
        <a:solidFill>
          <a:schemeClr val="tx1"/>
        </a:solidFill>
        <a:latin typeface="Arial" charset="0"/>
        <a:ea typeface="+mn-ea"/>
        <a:cs typeface="+mn-cs"/>
      </a:defRPr>
    </a:lvl1pPr>
    <a:lvl2pPr marL="2351088" indent="-1893888" algn="l" defTabSz="4702175" rtl="0" fontAlgn="base">
      <a:spcBef>
        <a:spcPct val="0"/>
      </a:spcBef>
      <a:spcAft>
        <a:spcPct val="0"/>
      </a:spcAft>
      <a:defRPr sz="9300" kern="1200">
        <a:solidFill>
          <a:schemeClr val="tx1"/>
        </a:solidFill>
        <a:latin typeface="Arial" charset="0"/>
        <a:ea typeface="+mn-ea"/>
        <a:cs typeface="+mn-cs"/>
      </a:defRPr>
    </a:lvl2pPr>
    <a:lvl3pPr marL="4702175" indent="-3787775" algn="l" defTabSz="4702175" rtl="0" fontAlgn="base">
      <a:spcBef>
        <a:spcPct val="0"/>
      </a:spcBef>
      <a:spcAft>
        <a:spcPct val="0"/>
      </a:spcAft>
      <a:defRPr sz="9300" kern="1200">
        <a:solidFill>
          <a:schemeClr val="tx1"/>
        </a:solidFill>
        <a:latin typeface="Arial" charset="0"/>
        <a:ea typeface="+mn-ea"/>
        <a:cs typeface="+mn-cs"/>
      </a:defRPr>
    </a:lvl3pPr>
    <a:lvl4pPr marL="7053263" indent="-5681663" algn="l" defTabSz="4702175" rtl="0" fontAlgn="base">
      <a:spcBef>
        <a:spcPct val="0"/>
      </a:spcBef>
      <a:spcAft>
        <a:spcPct val="0"/>
      </a:spcAft>
      <a:defRPr sz="9300" kern="1200">
        <a:solidFill>
          <a:schemeClr val="tx1"/>
        </a:solidFill>
        <a:latin typeface="Arial" charset="0"/>
        <a:ea typeface="+mn-ea"/>
        <a:cs typeface="+mn-cs"/>
      </a:defRPr>
    </a:lvl4pPr>
    <a:lvl5pPr marL="9404350" indent="-7575550" algn="l" defTabSz="4702175" rtl="0" fontAlgn="base">
      <a:spcBef>
        <a:spcPct val="0"/>
      </a:spcBef>
      <a:spcAft>
        <a:spcPct val="0"/>
      </a:spcAft>
      <a:defRPr sz="9300" kern="1200">
        <a:solidFill>
          <a:schemeClr val="tx1"/>
        </a:solidFill>
        <a:latin typeface="Arial" charset="0"/>
        <a:ea typeface="+mn-ea"/>
        <a:cs typeface="+mn-cs"/>
      </a:defRPr>
    </a:lvl5pPr>
    <a:lvl6pPr marL="2286000" algn="l" defTabSz="914400" rtl="0" eaLnBrk="1" latinLnBrk="0" hangingPunct="1">
      <a:defRPr sz="9300" kern="1200">
        <a:solidFill>
          <a:schemeClr val="tx1"/>
        </a:solidFill>
        <a:latin typeface="Arial" charset="0"/>
        <a:ea typeface="+mn-ea"/>
        <a:cs typeface="+mn-cs"/>
      </a:defRPr>
    </a:lvl6pPr>
    <a:lvl7pPr marL="2743200" algn="l" defTabSz="914400" rtl="0" eaLnBrk="1" latinLnBrk="0" hangingPunct="1">
      <a:defRPr sz="9300" kern="1200">
        <a:solidFill>
          <a:schemeClr val="tx1"/>
        </a:solidFill>
        <a:latin typeface="Arial" charset="0"/>
        <a:ea typeface="+mn-ea"/>
        <a:cs typeface="+mn-cs"/>
      </a:defRPr>
    </a:lvl7pPr>
    <a:lvl8pPr marL="3200400" algn="l" defTabSz="914400" rtl="0" eaLnBrk="1" latinLnBrk="0" hangingPunct="1">
      <a:defRPr sz="9300" kern="1200">
        <a:solidFill>
          <a:schemeClr val="tx1"/>
        </a:solidFill>
        <a:latin typeface="Arial" charset="0"/>
        <a:ea typeface="+mn-ea"/>
        <a:cs typeface="+mn-cs"/>
      </a:defRPr>
    </a:lvl8pPr>
    <a:lvl9pPr marL="3657600" algn="l" defTabSz="914400" rtl="0" eaLnBrk="1" latinLnBrk="0" hangingPunct="1">
      <a:defRPr sz="93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66"/>
    <a:srgbClr val="CFDBC3"/>
    <a:srgbClr val="A9CE8E"/>
    <a:srgbClr val="9EBD5F"/>
    <a:srgbClr val="76CF45"/>
    <a:srgbClr val="F8F565"/>
    <a:srgbClr val="F1F11B"/>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inimized" horzBarState="maximized">
    <p:restoredLeft sz="15620" autoAdjust="0"/>
    <p:restoredTop sz="96980" autoAdjust="0"/>
  </p:normalViewPr>
  <p:slideViewPr>
    <p:cSldViewPr>
      <p:cViewPr>
        <p:scale>
          <a:sx n="50" d="100"/>
          <a:sy n="50" d="100"/>
        </p:scale>
        <p:origin x="-88" y="-104"/>
      </p:cViewPr>
      <p:guideLst>
        <p:guide orient="horz" pos="11232"/>
        <p:guide pos="1584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manualLayout>
          <c:layoutTarget val="inner"/>
          <c:xMode val="edge"/>
          <c:yMode val="edge"/>
          <c:x val="0.0960265614656498"/>
          <c:y val="0.0224205507893964"/>
          <c:w val="0.903191418582118"/>
          <c:h val="0.955158753252932"/>
        </c:manualLayout>
      </c:layout>
      <c:barChart>
        <c:barDir val="col"/>
        <c:grouping val="clustered"/>
        <c:ser>
          <c:idx val="0"/>
          <c:order val="0"/>
          <c:tx>
            <c:strRef>
              <c:f>'Storm Events'!$A$5</c:f>
              <c:strCache>
                <c:ptCount val="1"/>
                <c:pt idx="0">
                  <c:v>Storm on 5/23/2014</c:v>
                </c:pt>
              </c:strCache>
            </c:strRef>
          </c:tx>
          <c:cat>
            <c:strRef>
              <c:f>'Storm Events'!$A$6:$A$11</c:f>
              <c:strCache>
                <c:ptCount val="6"/>
                <c:pt idx="0">
                  <c:v>Verona Park 1</c:v>
                </c:pt>
                <c:pt idx="1">
                  <c:v>Verona Park 2</c:v>
                </c:pt>
                <c:pt idx="2">
                  <c:v>Verona Park 3</c:v>
                </c:pt>
                <c:pt idx="3">
                  <c:v>Cedar Grove Library</c:v>
                </c:pt>
                <c:pt idx="4">
                  <c:v>USGS Ozone Ave</c:v>
                </c:pt>
                <c:pt idx="5">
                  <c:v>USGS Little Falls</c:v>
                </c:pt>
              </c:strCache>
            </c:strRef>
          </c:cat>
          <c:val>
            <c:numRef>
              <c:f>'Storm Events'!$B$6:$B$11</c:f>
              <c:numCache>
                <c:formatCode>General</c:formatCode>
                <c:ptCount val="6"/>
                <c:pt idx="0">
                  <c:v>14.99999999999995</c:v>
                </c:pt>
                <c:pt idx="1">
                  <c:v>0.0</c:v>
                </c:pt>
                <c:pt idx="2">
                  <c:v>0.0</c:v>
                </c:pt>
                <c:pt idx="3">
                  <c:v>-75.00000000000005</c:v>
                </c:pt>
                <c:pt idx="4">
                  <c:v>0.0</c:v>
                </c:pt>
                <c:pt idx="5">
                  <c:v>0.0</c:v>
                </c:pt>
              </c:numCache>
            </c:numRef>
          </c:val>
        </c:ser>
        <c:ser>
          <c:idx val="1"/>
          <c:order val="1"/>
          <c:tx>
            <c:strRef>
              <c:f>'Storm Events'!$A$13</c:f>
              <c:strCache>
                <c:ptCount val="1"/>
                <c:pt idx="0">
                  <c:v>Storm on 6/9/2014</c:v>
                </c:pt>
              </c:strCache>
            </c:strRef>
          </c:tx>
          <c:cat>
            <c:strRef>
              <c:f>'Storm Events'!$A$6:$A$11</c:f>
              <c:strCache>
                <c:ptCount val="6"/>
                <c:pt idx="0">
                  <c:v>Verona Park 1</c:v>
                </c:pt>
                <c:pt idx="1">
                  <c:v>Verona Park 2</c:v>
                </c:pt>
                <c:pt idx="2">
                  <c:v>Verona Park 3</c:v>
                </c:pt>
                <c:pt idx="3">
                  <c:v>Cedar Grove Library</c:v>
                </c:pt>
                <c:pt idx="4">
                  <c:v>USGS Ozone Ave</c:v>
                </c:pt>
                <c:pt idx="5">
                  <c:v>USGS Little Falls</c:v>
                </c:pt>
              </c:strCache>
            </c:strRef>
          </c:cat>
          <c:val>
            <c:numRef>
              <c:f>'Storm Events'!$B$14:$B$19</c:f>
              <c:numCache>
                <c:formatCode>General</c:formatCode>
                <c:ptCount val="6"/>
                <c:pt idx="0">
                  <c:v>-4.999999999999982</c:v>
                </c:pt>
                <c:pt idx="1">
                  <c:v>-34.99999999999996</c:v>
                </c:pt>
                <c:pt idx="2">
                  <c:v>-20.00000000000001</c:v>
                </c:pt>
                <c:pt idx="3">
                  <c:v>-20.00000000000001</c:v>
                </c:pt>
                <c:pt idx="4">
                  <c:v>-20.00000000000001</c:v>
                </c:pt>
                <c:pt idx="5">
                  <c:v>0.0</c:v>
                </c:pt>
              </c:numCache>
            </c:numRef>
          </c:val>
        </c:ser>
        <c:ser>
          <c:idx val="2"/>
          <c:order val="2"/>
          <c:tx>
            <c:strRef>
              <c:f>'Storm Events'!$A$21</c:f>
              <c:strCache>
                <c:ptCount val="1"/>
                <c:pt idx="0">
                  <c:v>Storm on 6/13/2014</c:v>
                </c:pt>
              </c:strCache>
            </c:strRef>
          </c:tx>
          <c:cat>
            <c:strRef>
              <c:f>'Storm Events'!$A$6:$A$11</c:f>
              <c:strCache>
                <c:ptCount val="6"/>
                <c:pt idx="0">
                  <c:v>Verona Park 1</c:v>
                </c:pt>
                <c:pt idx="1">
                  <c:v>Verona Park 2</c:v>
                </c:pt>
                <c:pt idx="2">
                  <c:v>Verona Park 3</c:v>
                </c:pt>
                <c:pt idx="3">
                  <c:v>Cedar Grove Library</c:v>
                </c:pt>
                <c:pt idx="4">
                  <c:v>USGS Ozone Ave</c:v>
                </c:pt>
                <c:pt idx="5">
                  <c:v>USGS Little Falls</c:v>
                </c:pt>
              </c:strCache>
            </c:strRef>
          </c:cat>
          <c:val>
            <c:numRef>
              <c:f>'Storm Events'!$B$22:$B$27</c:f>
              <c:numCache>
                <c:formatCode>General</c:formatCode>
                <c:ptCount val="6"/>
                <c:pt idx="0">
                  <c:v>0.0</c:v>
                </c:pt>
                <c:pt idx="1">
                  <c:v>-30.00000000000005</c:v>
                </c:pt>
                <c:pt idx="2">
                  <c:v>-30.00000000000005</c:v>
                </c:pt>
                <c:pt idx="3">
                  <c:v>-14.99999999999995</c:v>
                </c:pt>
                <c:pt idx="4">
                  <c:v>-30.00000000000005</c:v>
                </c:pt>
                <c:pt idx="5">
                  <c:v>0.0</c:v>
                </c:pt>
              </c:numCache>
            </c:numRef>
          </c:val>
        </c:ser>
        <c:ser>
          <c:idx val="3"/>
          <c:order val="3"/>
          <c:tx>
            <c:strRef>
              <c:f>'Storm Events'!$A$29</c:f>
              <c:strCache>
                <c:ptCount val="1"/>
                <c:pt idx="0">
                  <c:v>Storm on 6/25 to 6/26, 2014</c:v>
                </c:pt>
              </c:strCache>
            </c:strRef>
          </c:tx>
          <c:cat>
            <c:strRef>
              <c:f>'Storm Events'!$A$6:$A$11</c:f>
              <c:strCache>
                <c:ptCount val="6"/>
                <c:pt idx="0">
                  <c:v>Verona Park 1</c:v>
                </c:pt>
                <c:pt idx="1">
                  <c:v>Verona Park 2</c:v>
                </c:pt>
                <c:pt idx="2">
                  <c:v>Verona Park 3</c:v>
                </c:pt>
                <c:pt idx="3">
                  <c:v>Cedar Grove Library</c:v>
                </c:pt>
                <c:pt idx="4">
                  <c:v>USGS Ozone Ave</c:v>
                </c:pt>
                <c:pt idx="5">
                  <c:v>USGS Little Falls</c:v>
                </c:pt>
              </c:strCache>
            </c:strRef>
          </c:cat>
          <c:val>
            <c:numRef>
              <c:f>'Storm Events'!$B$30:$B$35</c:f>
              <c:numCache>
                <c:formatCode>0</c:formatCode>
                <c:ptCount val="6"/>
                <c:pt idx="0" formatCode="General">
                  <c:v>-14.99999999650754</c:v>
                </c:pt>
                <c:pt idx="1">
                  <c:v>-29.99999999301508</c:v>
                </c:pt>
                <c:pt idx="2">
                  <c:v>-29.99999999301508</c:v>
                </c:pt>
                <c:pt idx="3">
                  <c:v>-29.99999999301508</c:v>
                </c:pt>
                <c:pt idx="4">
                  <c:v>-29.99999999301508</c:v>
                </c:pt>
                <c:pt idx="5" formatCode="General">
                  <c:v>0.0</c:v>
                </c:pt>
              </c:numCache>
            </c:numRef>
          </c:val>
        </c:ser>
        <c:ser>
          <c:idx val="4"/>
          <c:order val="4"/>
          <c:tx>
            <c:strRef>
              <c:f>'Storm Events'!$A$37</c:f>
              <c:strCache>
                <c:ptCount val="1"/>
                <c:pt idx="0">
                  <c:v>Storm on 7/2/2014</c:v>
                </c:pt>
              </c:strCache>
            </c:strRef>
          </c:tx>
          <c:cat>
            <c:strRef>
              <c:f>'Storm Events'!$A$6:$A$11</c:f>
              <c:strCache>
                <c:ptCount val="6"/>
                <c:pt idx="0">
                  <c:v>Verona Park 1</c:v>
                </c:pt>
                <c:pt idx="1">
                  <c:v>Verona Park 2</c:v>
                </c:pt>
                <c:pt idx="2">
                  <c:v>Verona Park 3</c:v>
                </c:pt>
                <c:pt idx="3">
                  <c:v>Cedar Grove Library</c:v>
                </c:pt>
                <c:pt idx="4">
                  <c:v>USGS Ozone Ave</c:v>
                </c:pt>
                <c:pt idx="5">
                  <c:v>USGS Little Falls</c:v>
                </c:pt>
              </c:strCache>
            </c:strRef>
          </c:cat>
          <c:val>
            <c:numRef>
              <c:f>'Storm Events'!$B$38:$B$43</c:f>
              <c:numCache>
                <c:formatCode>General</c:formatCode>
                <c:ptCount val="6"/>
                <c:pt idx="0">
                  <c:v>0.0</c:v>
                </c:pt>
                <c:pt idx="1">
                  <c:v>-15.00000000000011</c:v>
                </c:pt>
                <c:pt idx="2">
                  <c:v>-30.00000000000005</c:v>
                </c:pt>
                <c:pt idx="3">
                  <c:v>-15.00000000000011</c:v>
                </c:pt>
                <c:pt idx="4">
                  <c:v>-15.00000000000011</c:v>
                </c:pt>
                <c:pt idx="5">
                  <c:v>0.0</c:v>
                </c:pt>
              </c:numCache>
            </c:numRef>
          </c:val>
        </c:ser>
        <c:ser>
          <c:idx val="5"/>
          <c:order val="5"/>
          <c:tx>
            <c:strRef>
              <c:f>'Storm Events'!$A$45</c:f>
              <c:strCache>
                <c:ptCount val="1"/>
                <c:pt idx="0">
                  <c:v>Storm on 7/3/2014</c:v>
                </c:pt>
              </c:strCache>
            </c:strRef>
          </c:tx>
          <c:cat>
            <c:strRef>
              <c:f>'Storm Events'!$A$6:$A$11</c:f>
              <c:strCache>
                <c:ptCount val="6"/>
                <c:pt idx="0">
                  <c:v>Verona Park 1</c:v>
                </c:pt>
                <c:pt idx="1">
                  <c:v>Verona Park 2</c:v>
                </c:pt>
                <c:pt idx="2">
                  <c:v>Verona Park 3</c:v>
                </c:pt>
                <c:pt idx="3">
                  <c:v>Cedar Grove Library</c:v>
                </c:pt>
                <c:pt idx="4">
                  <c:v>USGS Ozone Ave</c:v>
                </c:pt>
                <c:pt idx="5">
                  <c:v>USGS Little Falls</c:v>
                </c:pt>
              </c:strCache>
            </c:strRef>
          </c:cat>
          <c:val>
            <c:numRef>
              <c:f>'Storm Events'!$B$46:$B$51</c:f>
              <c:numCache>
                <c:formatCode>General</c:formatCode>
                <c:ptCount val="6"/>
                <c:pt idx="0">
                  <c:v>15.00000000000011</c:v>
                </c:pt>
                <c:pt idx="1">
                  <c:v>-29.99999999999989</c:v>
                </c:pt>
                <c:pt idx="2">
                  <c:v>30.00000000000005</c:v>
                </c:pt>
                <c:pt idx="3">
                  <c:v>30.00000000000005</c:v>
                </c:pt>
                <c:pt idx="4">
                  <c:v>-14.99999999999995</c:v>
                </c:pt>
                <c:pt idx="5">
                  <c:v>0.0</c:v>
                </c:pt>
              </c:numCache>
            </c:numRef>
          </c:val>
        </c:ser>
        <c:ser>
          <c:idx val="6"/>
          <c:order val="6"/>
          <c:tx>
            <c:strRef>
              <c:f>'Storm Events'!$A$53</c:f>
              <c:strCache>
                <c:ptCount val="1"/>
                <c:pt idx="0">
                  <c:v>Storm on 7/14/2014</c:v>
                </c:pt>
              </c:strCache>
            </c:strRef>
          </c:tx>
          <c:cat>
            <c:strRef>
              <c:f>'Storm Events'!$A$6:$A$11</c:f>
              <c:strCache>
                <c:ptCount val="6"/>
                <c:pt idx="0">
                  <c:v>Verona Park 1</c:v>
                </c:pt>
                <c:pt idx="1">
                  <c:v>Verona Park 2</c:v>
                </c:pt>
                <c:pt idx="2">
                  <c:v>Verona Park 3</c:v>
                </c:pt>
                <c:pt idx="3">
                  <c:v>Cedar Grove Library</c:v>
                </c:pt>
                <c:pt idx="4">
                  <c:v>USGS Ozone Ave</c:v>
                </c:pt>
                <c:pt idx="5">
                  <c:v>USGS Little Falls</c:v>
                </c:pt>
              </c:strCache>
            </c:strRef>
          </c:cat>
          <c:val>
            <c:numRef>
              <c:f>'Storm Events'!$B$54:$B$59</c:f>
              <c:numCache>
                <c:formatCode>General</c:formatCode>
                <c:ptCount val="6"/>
                <c:pt idx="0">
                  <c:v>30.00000000000005</c:v>
                </c:pt>
                <c:pt idx="1">
                  <c:v>-14.99999999999995</c:v>
                </c:pt>
                <c:pt idx="2">
                  <c:v>30.00000000000005</c:v>
                </c:pt>
                <c:pt idx="3">
                  <c:v>-14.99999999999995</c:v>
                </c:pt>
                <c:pt idx="4">
                  <c:v>-14.99999999999995</c:v>
                </c:pt>
                <c:pt idx="5">
                  <c:v>0.0</c:v>
                </c:pt>
              </c:numCache>
            </c:numRef>
          </c:val>
        </c:ser>
        <c:axId val="283204616"/>
        <c:axId val="283207880"/>
      </c:barChart>
      <c:catAx>
        <c:axId val="283204616"/>
        <c:scaling>
          <c:orientation val="minMax"/>
        </c:scaling>
        <c:axPos val="b"/>
        <c:tickLblPos val="nextTo"/>
        <c:txPr>
          <a:bodyPr/>
          <a:lstStyle/>
          <a:p>
            <a:pPr>
              <a:defRPr sz="1800" b="1"/>
            </a:pPr>
            <a:endParaRPr lang="en-US"/>
          </a:p>
        </c:txPr>
        <c:crossAx val="283207880"/>
        <c:crosses val="autoZero"/>
        <c:auto val="1"/>
        <c:lblAlgn val="ctr"/>
        <c:lblOffset val="100"/>
      </c:catAx>
      <c:valAx>
        <c:axId val="283207880"/>
        <c:scaling>
          <c:orientation val="minMax"/>
          <c:min val="-80.0"/>
        </c:scaling>
        <c:axPos val="l"/>
        <c:title>
          <c:tx>
            <c:rich>
              <a:bodyPr rot="-5400000" vert="horz"/>
              <a:lstStyle/>
              <a:p>
                <a:pPr>
                  <a:defRPr sz="1800"/>
                </a:pPr>
                <a:r>
                  <a:rPr lang="en-US" sz="1800"/>
                  <a:t>Time (min)</a:t>
                </a:r>
              </a:p>
            </c:rich>
          </c:tx>
          <c:layout/>
        </c:title>
        <c:numFmt formatCode="General" sourceLinked="1"/>
        <c:tickLblPos val="nextTo"/>
        <c:txPr>
          <a:bodyPr/>
          <a:lstStyle/>
          <a:p>
            <a:pPr>
              <a:defRPr sz="1600"/>
            </a:pPr>
            <a:endParaRPr lang="en-US"/>
          </a:p>
        </c:txPr>
        <c:crossAx val="283204616"/>
        <c:crosses val="autoZero"/>
        <c:crossBetween val="between"/>
      </c:valAx>
    </c:plotArea>
    <c:plotVisOnly val="1"/>
    <c:dispBlanksAs val="gap"/>
  </c:chart>
  <c:spPr>
    <a:solidFill>
      <a:schemeClr val="bg1"/>
    </a:solidFill>
  </c:spPr>
  <c:externalData r:id="rId1"/>
  <c:userShapes r:id="rId2"/>
</c:chartSpace>
</file>

<file path=ppt/drawings/drawing1.xml><?xml version="1.0" encoding="utf-8"?>
<c:userShapes xmlns:c="http://schemas.openxmlformats.org/drawingml/2006/chart">
  <cdr:relSizeAnchor xmlns:cdr="http://schemas.openxmlformats.org/drawingml/2006/chartDrawing">
    <cdr:from>
      <cdr:x>0.14573</cdr:x>
      <cdr:y>0.66267</cdr:y>
    </cdr:from>
    <cdr:to>
      <cdr:x>0.51477</cdr:x>
      <cdr:y>0.929</cdr:y>
    </cdr:to>
    <cdr:sp macro="" textlink="">
      <cdr:nvSpPr>
        <cdr:cNvPr id="2" name="TextBox 1"/>
        <cdr:cNvSpPr txBox="1"/>
      </cdr:nvSpPr>
      <cdr:spPr>
        <a:xfrm xmlns:a="http://schemas.openxmlformats.org/drawingml/2006/main">
          <a:off x="1263869" y="4171157"/>
          <a:ext cx="3200400" cy="16764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0.11059</cdr:x>
      <cdr:y>0.65056</cdr:y>
    </cdr:from>
    <cdr:to>
      <cdr:x>0.5</cdr:x>
      <cdr:y>0.94444</cdr:y>
    </cdr:to>
    <cdr:sp macro="" textlink="">
      <cdr:nvSpPr>
        <cdr:cNvPr id="3" name="TextBox 2"/>
        <cdr:cNvSpPr txBox="1"/>
      </cdr:nvSpPr>
      <cdr:spPr>
        <a:xfrm xmlns:a="http://schemas.openxmlformats.org/drawingml/2006/main">
          <a:off x="1112358" y="3569233"/>
          <a:ext cx="3916842" cy="1612367"/>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ctr"/>
          <a:r>
            <a:rPr lang="en-US" sz="3200" b="1" dirty="0" smtClean="0"/>
            <a:t>Peak Depth Alignments for the </a:t>
          </a:r>
          <a:r>
            <a:rPr lang="en-US" sz="3200" b="1" dirty="0" err="1" smtClean="0"/>
            <a:t>Peckman</a:t>
          </a:r>
          <a:r>
            <a:rPr lang="en-US" sz="3200" b="1" dirty="0" smtClean="0"/>
            <a:t> River Gages</a:t>
          </a:r>
          <a:endParaRPr lang="en-US" sz="32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5432088" cy="25527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20172363" y="0"/>
            <a:ext cx="15432087" cy="2552700"/>
          </a:xfrm>
          <a:prstGeom prst="rect">
            <a:avLst/>
          </a:prstGeom>
        </p:spPr>
        <p:txBody>
          <a:bodyPr vert="horz" lIns="91440" tIns="45720" rIns="91440" bIns="45720" rtlCol="0"/>
          <a:lstStyle>
            <a:lvl1pPr algn="r">
              <a:defRPr sz="1200"/>
            </a:lvl1pPr>
          </a:lstStyle>
          <a:p>
            <a:pPr>
              <a:defRPr/>
            </a:pPr>
            <a:fld id="{C36C0C63-7A33-4051-8968-12E685F6AF9F}" type="datetimeFigureOut">
              <a:rPr lang="en-US"/>
              <a:pPr>
                <a:defRPr/>
              </a:pPr>
              <a:t>12/7/14</a:t>
            </a:fld>
            <a:endParaRPr lang="en-US"/>
          </a:p>
        </p:txBody>
      </p:sp>
      <p:sp>
        <p:nvSpPr>
          <p:cNvPr id="4" name="Slide Image Placeholder 3"/>
          <p:cNvSpPr>
            <a:spLocks noGrp="1" noRot="1" noChangeAspect="1"/>
          </p:cNvSpPr>
          <p:nvPr>
            <p:ph type="sldImg" idx="2"/>
          </p:nvPr>
        </p:nvSpPr>
        <p:spPr>
          <a:xfrm>
            <a:off x="4303713" y="3829050"/>
            <a:ext cx="27004962" cy="19150013"/>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3560763" y="24255413"/>
            <a:ext cx="28490862" cy="22979062"/>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48501300"/>
            <a:ext cx="15432088" cy="25527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20172363" y="48501300"/>
            <a:ext cx="15432087" cy="2552700"/>
          </a:xfrm>
          <a:prstGeom prst="rect">
            <a:avLst/>
          </a:prstGeom>
        </p:spPr>
        <p:txBody>
          <a:bodyPr vert="horz" lIns="91440" tIns="45720" rIns="91440" bIns="45720" rtlCol="0" anchor="b"/>
          <a:lstStyle>
            <a:lvl1pPr algn="r">
              <a:defRPr sz="1200"/>
            </a:lvl1pPr>
          </a:lstStyle>
          <a:p>
            <a:pPr>
              <a:defRPr/>
            </a:pPr>
            <a:fld id="{BB204BC2-0556-4D04-8598-074EDEEDAEAA}"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579947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9300">
                <a:solidFill>
                  <a:schemeClr val="tx1"/>
                </a:solidFill>
                <a:latin typeface="Arial" charset="0"/>
              </a:defRPr>
            </a:lvl1pPr>
            <a:lvl2pPr marL="742950" indent="-285750" eaLnBrk="0" hangingPunct="0">
              <a:defRPr sz="9300">
                <a:solidFill>
                  <a:schemeClr val="tx1"/>
                </a:solidFill>
                <a:latin typeface="Arial" charset="0"/>
              </a:defRPr>
            </a:lvl2pPr>
            <a:lvl3pPr marL="1143000" indent="-228600" eaLnBrk="0" hangingPunct="0">
              <a:defRPr sz="9300">
                <a:solidFill>
                  <a:schemeClr val="tx1"/>
                </a:solidFill>
                <a:latin typeface="Arial" charset="0"/>
              </a:defRPr>
            </a:lvl3pPr>
            <a:lvl4pPr marL="1600200" indent="-228600" eaLnBrk="0" hangingPunct="0">
              <a:defRPr sz="9300">
                <a:solidFill>
                  <a:schemeClr val="tx1"/>
                </a:solidFill>
                <a:latin typeface="Arial" charset="0"/>
              </a:defRPr>
            </a:lvl4pPr>
            <a:lvl5pPr marL="2057400" indent="-228600" eaLnBrk="0" hangingPunct="0">
              <a:defRPr sz="9300">
                <a:solidFill>
                  <a:schemeClr val="tx1"/>
                </a:solidFill>
                <a:latin typeface="Arial" charset="0"/>
              </a:defRPr>
            </a:lvl5pPr>
            <a:lvl6pPr marL="2514600" indent="-228600" defTabSz="4702175" eaLnBrk="0" fontAlgn="base" hangingPunct="0">
              <a:spcBef>
                <a:spcPct val="0"/>
              </a:spcBef>
              <a:spcAft>
                <a:spcPct val="0"/>
              </a:spcAft>
              <a:defRPr sz="9300">
                <a:solidFill>
                  <a:schemeClr val="tx1"/>
                </a:solidFill>
                <a:latin typeface="Arial" charset="0"/>
              </a:defRPr>
            </a:lvl6pPr>
            <a:lvl7pPr marL="2971800" indent="-228600" defTabSz="4702175" eaLnBrk="0" fontAlgn="base" hangingPunct="0">
              <a:spcBef>
                <a:spcPct val="0"/>
              </a:spcBef>
              <a:spcAft>
                <a:spcPct val="0"/>
              </a:spcAft>
              <a:defRPr sz="9300">
                <a:solidFill>
                  <a:schemeClr val="tx1"/>
                </a:solidFill>
                <a:latin typeface="Arial" charset="0"/>
              </a:defRPr>
            </a:lvl7pPr>
            <a:lvl8pPr marL="3429000" indent="-228600" defTabSz="4702175" eaLnBrk="0" fontAlgn="base" hangingPunct="0">
              <a:spcBef>
                <a:spcPct val="0"/>
              </a:spcBef>
              <a:spcAft>
                <a:spcPct val="0"/>
              </a:spcAft>
              <a:defRPr sz="9300">
                <a:solidFill>
                  <a:schemeClr val="tx1"/>
                </a:solidFill>
                <a:latin typeface="Arial" charset="0"/>
              </a:defRPr>
            </a:lvl8pPr>
            <a:lvl9pPr marL="3886200" indent="-228600" defTabSz="4702175" eaLnBrk="0" fontAlgn="base" hangingPunct="0">
              <a:spcBef>
                <a:spcPct val="0"/>
              </a:spcBef>
              <a:spcAft>
                <a:spcPct val="0"/>
              </a:spcAft>
              <a:defRPr sz="9300">
                <a:solidFill>
                  <a:schemeClr val="tx1"/>
                </a:solidFill>
                <a:latin typeface="Arial" charset="0"/>
              </a:defRPr>
            </a:lvl9pPr>
          </a:lstStyle>
          <a:p>
            <a:pPr eaLnBrk="1" hangingPunct="1"/>
            <a:fld id="{4B429483-CCC9-469B-BD5D-9F4639369E35}" type="slidenum">
              <a:rPr lang="en-US" altLang="en-US" sz="1200" smtClean="0"/>
              <a:pPr eaLnBrk="1" hangingPunct="1"/>
              <a:t>1</a:t>
            </a:fld>
            <a:endParaRPr lang="en-US" alt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71900" y="11078213"/>
            <a:ext cx="42748200" cy="7644130"/>
          </a:xfrm>
        </p:spPr>
        <p:txBody>
          <a:bodyPr/>
          <a:lstStyle/>
          <a:p>
            <a:r>
              <a:rPr lang="en-US" smtClean="0"/>
              <a:t>Click to edit Master title style</a:t>
            </a:r>
            <a:endParaRPr lang="en-US"/>
          </a:p>
        </p:txBody>
      </p:sp>
      <p:sp>
        <p:nvSpPr>
          <p:cNvPr id="3" name="Subtitle 2"/>
          <p:cNvSpPr>
            <a:spLocks noGrp="1"/>
          </p:cNvSpPr>
          <p:nvPr>
            <p:ph type="subTitle" idx="1"/>
          </p:nvPr>
        </p:nvSpPr>
        <p:spPr>
          <a:xfrm>
            <a:off x="7543800" y="20208240"/>
            <a:ext cx="35204400" cy="9113520"/>
          </a:xfrm>
        </p:spPr>
        <p:txBody>
          <a:bodyPr/>
          <a:lstStyle>
            <a:lvl1pPr marL="0" indent="0" algn="ctr">
              <a:buNone/>
              <a:defRPr>
                <a:solidFill>
                  <a:schemeClr val="tx1">
                    <a:tint val="75000"/>
                  </a:schemeClr>
                </a:solidFill>
              </a:defRPr>
            </a:lvl1pPr>
            <a:lvl2pPr marL="2351288" indent="0" algn="ctr">
              <a:buNone/>
              <a:defRPr>
                <a:solidFill>
                  <a:schemeClr val="tx1">
                    <a:tint val="75000"/>
                  </a:schemeClr>
                </a:solidFill>
              </a:defRPr>
            </a:lvl2pPr>
            <a:lvl3pPr marL="4702576" indent="0" algn="ctr">
              <a:buNone/>
              <a:defRPr>
                <a:solidFill>
                  <a:schemeClr val="tx1">
                    <a:tint val="75000"/>
                  </a:schemeClr>
                </a:solidFill>
              </a:defRPr>
            </a:lvl3pPr>
            <a:lvl4pPr marL="7053864" indent="0" algn="ctr">
              <a:buNone/>
              <a:defRPr>
                <a:solidFill>
                  <a:schemeClr val="tx1">
                    <a:tint val="75000"/>
                  </a:schemeClr>
                </a:solidFill>
              </a:defRPr>
            </a:lvl4pPr>
            <a:lvl5pPr marL="9405153" indent="0" algn="ctr">
              <a:buNone/>
              <a:defRPr>
                <a:solidFill>
                  <a:schemeClr val="tx1">
                    <a:tint val="75000"/>
                  </a:schemeClr>
                </a:solidFill>
              </a:defRPr>
            </a:lvl5pPr>
            <a:lvl6pPr marL="11756441" indent="0" algn="ctr">
              <a:buNone/>
              <a:defRPr>
                <a:solidFill>
                  <a:schemeClr val="tx1">
                    <a:tint val="75000"/>
                  </a:schemeClr>
                </a:solidFill>
              </a:defRPr>
            </a:lvl6pPr>
            <a:lvl7pPr marL="14107729" indent="0" algn="ctr">
              <a:buNone/>
              <a:defRPr>
                <a:solidFill>
                  <a:schemeClr val="tx1">
                    <a:tint val="75000"/>
                  </a:schemeClr>
                </a:solidFill>
              </a:defRPr>
            </a:lvl7pPr>
            <a:lvl8pPr marL="16459017" indent="0" algn="ctr">
              <a:buNone/>
              <a:defRPr>
                <a:solidFill>
                  <a:schemeClr val="tx1">
                    <a:tint val="75000"/>
                  </a:schemeClr>
                </a:solidFill>
              </a:defRPr>
            </a:lvl8pPr>
            <a:lvl9pPr marL="1881030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1327910-FB33-4041-8F84-6905971DE17F}" type="datetimeFigureOut">
              <a:rPr lang="en-US"/>
              <a:pPr>
                <a:defRPr/>
              </a:pPr>
              <a:t>12/7/14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6B3FA1-7D9F-476A-A439-0216B06F7C92}"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77659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604447-1592-406F-8DD2-C2C91A28D75F}" type="datetimeFigureOut">
              <a:rPr lang="en-US"/>
              <a:pPr>
                <a:defRPr/>
              </a:pPr>
              <a:t>12/7/14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DB1B88-C309-4E00-B4A6-DEB065917B6D}"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18931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461700" y="1428121"/>
            <a:ext cx="11315700" cy="304279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14600" y="1428121"/>
            <a:ext cx="33108900" cy="304279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E66FCFD-1291-41F0-B098-563AEE5179E7}" type="datetimeFigureOut">
              <a:rPr lang="en-US"/>
              <a:pPr>
                <a:defRPr/>
              </a:pPr>
              <a:t>12/7/14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5E7521-088C-42C1-87D1-9BC964080693}"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26640879"/>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7AA3137-9253-459F-9E26-03EF56570F3D}" type="datetimeFigureOut">
              <a:rPr lang="en-US"/>
              <a:pPr>
                <a:defRPr/>
              </a:pPr>
              <a:t>12/7/14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74678C-0DBC-42E3-A74D-1EB34812DB6D}"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56357563"/>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72722" y="22915883"/>
            <a:ext cx="42748200" cy="7082790"/>
          </a:xfrm>
        </p:spPr>
        <p:txBody>
          <a:bodyPr anchor="t"/>
          <a:lstStyle>
            <a:lvl1pPr algn="l">
              <a:defRPr sz="20600" b="1" cap="all"/>
            </a:lvl1pPr>
          </a:lstStyle>
          <a:p>
            <a:r>
              <a:rPr lang="en-US" smtClean="0"/>
              <a:t>Click to edit Master title style</a:t>
            </a:r>
            <a:endParaRPr lang="en-US"/>
          </a:p>
        </p:txBody>
      </p:sp>
      <p:sp>
        <p:nvSpPr>
          <p:cNvPr id="3" name="Text Placeholder 2"/>
          <p:cNvSpPr>
            <a:spLocks noGrp="1"/>
          </p:cNvSpPr>
          <p:nvPr>
            <p:ph type="body" idx="1"/>
          </p:nvPr>
        </p:nvSpPr>
        <p:spPr>
          <a:xfrm>
            <a:off x="3972722" y="15114910"/>
            <a:ext cx="42748200" cy="7800973"/>
          </a:xfrm>
        </p:spPr>
        <p:txBody>
          <a:bodyPr anchor="b"/>
          <a:lstStyle>
            <a:lvl1pPr marL="0" indent="0">
              <a:buNone/>
              <a:defRPr sz="10300">
                <a:solidFill>
                  <a:schemeClr val="tx1">
                    <a:tint val="75000"/>
                  </a:schemeClr>
                </a:solidFill>
              </a:defRPr>
            </a:lvl1pPr>
            <a:lvl2pPr marL="2351288" indent="0">
              <a:buNone/>
              <a:defRPr sz="9300">
                <a:solidFill>
                  <a:schemeClr val="tx1">
                    <a:tint val="75000"/>
                  </a:schemeClr>
                </a:solidFill>
              </a:defRPr>
            </a:lvl2pPr>
            <a:lvl3pPr marL="4702576" indent="0">
              <a:buNone/>
              <a:defRPr sz="8200">
                <a:solidFill>
                  <a:schemeClr val="tx1">
                    <a:tint val="75000"/>
                  </a:schemeClr>
                </a:solidFill>
              </a:defRPr>
            </a:lvl3pPr>
            <a:lvl4pPr marL="7053864" indent="0">
              <a:buNone/>
              <a:defRPr sz="7200">
                <a:solidFill>
                  <a:schemeClr val="tx1">
                    <a:tint val="75000"/>
                  </a:schemeClr>
                </a:solidFill>
              </a:defRPr>
            </a:lvl4pPr>
            <a:lvl5pPr marL="9405153" indent="0">
              <a:buNone/>
              <a:defRPr sz="7200">
                <a:solidFill>
                  <a:schemeClr val="tx1">
                    <a:tint val="75000"/>
                  </a:schemeClr>
                </a:solidFill>
              </a:defRPr>
            </a:lvl5pPr>
            <a:lvl6pPr marL="11756441" indent="0">
              <a:buNone/>
              <a:defRPr sz="7200">
                <a:solidFill>
                  <a:schemeClr val="tx1">
                    <a:tint val="75000"/>
                  </a:schemeClr>
                </a:solidFill>
              </a:defRPr>
            </a:lvl6pPr>
            <a:lvl7pPr marL="14107729" indent="0">
              <a:buNone/>
              <a:defRPr sz="7200">
                <a:solidFill>
                  <a:schemeClr val="tx1">
                    <a:tint val="75000"/>
                  </a:schemeClr>
                </a:solidFill>
              </a:defRPr>
            </a:lvl7pPr>
            <a:lvl8pPr marL="16459017" indent="0">
              <a:buNone/>
              <a:defRPr sz="7200">
                <a:solidFill>
                  <a:schemeClr val="tx1">
                    <a:tint val="75000"/>
                  </a:schemeClr>
                </a:solidFill>
              </a:defRPr>
            </a:lvl8pPr>
            <a:lvl9pPr marL="18810305" indent="0">
              <a:buNone/>
              <a:defRPr sz="7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A436E3C-279D-4413-925B-5563805B3E03}" type="datetimeFigureOut">
              <a:rPr lang="en-US"/>
              <a:pPr>
                <a:defRPr/>
              </a:pPr>
              <a:t>12/7/14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EA54D2-CD2C-46B2-97B8-4BBA55E2D275}"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35022189"/>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14600" y="8321043"/>
            <a:ext cx="22212300" cy="23535008"/>
          </a:xfrm>
        </p:spPr>
        <p:txBody>
          <a:bodyPr/>
          <a:lstStyle>
            <a:lvl1pPr>
              <a:defRPr sz="14400"/>
            </a:lvl1pPr>
            <a:lvl2pPr>
              <a:defRPr sz="12300"/>
            </a:lvl2pPr>
            <a:lvl3pPr>
              <a:defRPr sz="10300"/>
            </a:lvl3pPr>
            <a:lvl4pPr>
              <a:defRPr sz="9300"/>
            </a:lvl4pPr>
            <a:lvl5pPr>
              <a:defRPr sz="9300"/>
            </a:lvl5pPr>
            <a:lvl6pPr>
              <a:defRPr sz="9300"/>
            </a:lvl6pPr>
            <a:lvl7pPr>
              <a:defRPr sz="9300"/>
            </a:lvl7pPr>
            <a:lvl8pPr>
              <a:defRPr sz="9300"/>
            </a:lvl8pPr>
            <a:lvl9pPr>
              <a:defRPr sz="9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565100" y="8321043"/>
            <a:ext cx="22212300" cy="23535008"/>
          </a:xfrm>
        </p:spPr>
        <p:txBody>
          <a:bodyPr/>
          <a:lstStyle>
            <a:lvl1pPr>
              <a:defRPr sz="14400"/>
            </a:lvl1pPr>
            <a:lvl2pPr>
              <a:defRPr sz="12300"/>
            </a:lvl2pPr>
            <a:lvl3pPr>
              <a:defRPr sz="10300"/>
            </a:lvl3pPr>
            <a:lvl4pPr>
              <a:defRPr sz="9300"/>
            </a:lvl4pPr>
            <a:lvl5pPr>
              <a:defRPr sz="9300"/>
            </a:lvl5pPr>
            <a:lvl6pPr>
              <a:defRPr sz="9300"/>
            </a:lvl6pPr>
            <a:lvl7pPr>
              <a:defRPr sz="9300"/>
            </a:lvl7pPr>
            <a:lvl8pPr>
              <a:defRPr sz="9300"/>
            </a:lvl8pPr>
            <a:lvl9pPr>
              <a:defRPr sz="9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C9229A4-D865-497D-A0E2-88DB2ED80213}" type="datetimeFigureOut">
              <a:rPr lang="en-US"/>
              <a:pPr>
                <a:defRPr/>
              </a:pPr>
              <a:t>12/7/14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97D815-66EF-44E7-9646-40D94EDADCC0}"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58975737"/>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14602" y="7982588"/>
            <a:ext cx="22221034" cy="3326762"/>
          </a:xfrm>
        </p:spPr>
        <p:txBody>
          <a:bodyPr anchor="b"/>
          <a:lstStyle>
            <a:lvl1pPr marL="0" indent="0">
              <a:buNone/>
              <a:defRPr sz="12300" b="1"/>
            </a:lvl1pPr>
            <a:lvl2pPr marL="2351288" indent="0">
              <a:buNone/>
              <a:defRPr sz="10300" b="1"/>
            </a:lvl2pPr>
            <a:lvl3pPr marL="4702576" indent="0">
              <a:buNone/>
              <a:defRPr sz="9300" b="1"/>
            </a:lvl3pPr>
            <a:lvl4pPr marL="7053864" indent="0">
              <a:buNone/>
              <a:defRPr sz="8200" b="1"/>
            </a:lvl4pPr>
            <a:lvl5pPr marL="9405153" indent="0">
              <a:buNone/>
              <a:defRPr sz="8200" b="1"/>
            </a:lvl5pPr>
            <a:lvl6pPr marL="11756441" indent="0">
              <a:buNone/>
              <a:defRPr sz="8200" b="1"/>
            </a:lvl6pPr>
            <a:lvl7pPr marL="14107729" indent="0">
              <a:buNone/>
              <a:defRPr sz="8200" b="1"/>
            </a:lvl7pPr>
            <a:lvl8pPr marL="16459017" indent="0">
              <a:buNone/>
              <a:defRPr sz="8200" b="1"/>
            </a:lvl8pPr>
            <a:lvl9pPr marL="18810305" indent="0">
              <a:buNone/>
              <a:defRPr sz="8200" b="1"/>
            </a:lvl9pPr>
          </a:lstStyle>
          <a:p>
            <a:pPr lvl="0"/>
            <a:r>
              <a:rPr lang="en-US" smtClean="0"/>
              <a:t>Click to edit Master text styles</a:t>
            </a:r>
          </a:p>
        </p:txBody>
      </p:sp>
      <p:sp>
        <p:nvSpPr>
          <p:cNvPr id="4" name="Content Placeholder 3"/>
          <p:cNvSpPr>
            <a:spLocks noGrp="1"/>
          </p:cNvSpPr>
          <p:nvPr>
            <p:ph sz="half" idx="2"/>
          </p:nvPr>
        </p:nvSpPr>
        <p:spPr>
          <a:xfrm>
            <a:off x="2514602" y="11309350"/>
            <a:ext cx="22221034" cy="20546698"/>
          </a:xfrm>
        </p:spPr>
        <p:txBody>
          <a:bodyPr/>
          <a:lstStyle>
            <a:lvl1pPr>
              <a:defRPr sz="12300"/>
            </a:lvl1pPr>
            <a:lvl2pPr>
              <a:defRPr sz="10300"/>
            </a:lvl2pPr>
            <a:lvl3pPr>
              <a:defRPr sz="93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547641" y="7982588"/>
            <a:ext cx="22229763" cy="3326762"/>
          </a:xfrm>
        </p:spPr>
        <p:txBody>
          <a:bodyPr anchor="b"/>
          <a:lstStyle>
            <a:lvl1pPr marL="0" indent="0">
              <a:buNone/>
              <a:defRPr sz="12300" b="1"/>
            </a:lvl1pPr>
            <a:lvl2pPr marL="2351288" indent="0">
              <a:buNone/>
              <a:defRPr sz="10300" b="1"/>
            </a:lvl2pPr>
            <a:lvl3pPr marL="4702576" indent="0">
              <a:buNone/>
              <a:defRPr sz="9300" b="1"/>
            </a:lvl3pPr>
            <a:lvl4pPr marL="7053864" indent="0">
              <a:buNone/>
              <a:defRPr sz="8200" b="1"/>
            </a:lvl4pPr>
            <a:lvl5pPr marL="9405153" indent="0">
              <a:buNone/>
              <a:defRPr sz="8200" b="1"/>
            </a:lvl5pPr>
            <a:lvl6pPr marL="11756441" indent="0">
              <a:buNone/>
              <a:defRPr sz="8200" b="1"/>
            </a:lvl6pPr>
            <a:lvl7pPr marL="14107729" indent="0">
              <a:buNone/>
              <a:defRPr sz="8200" b="1"/>
            </a:lvl7pPr>
            <a:lvl8pPr marL="16459017" indent="0">
              <a:buNone/>
              <a:defRPr sz="8200" b="1"/>
            </a:lvl8pPr>
            <a:lvl9pPr marL="18810305" indent="0">
              <a:buNone/>
              <a:defRPr sz="8200" b="1"/>
            </a:lvl9pPr>
          </a:lstStyle>
          <a:p>
            <a:pPr lvl="0"/>
            <a:r>
              <a:rPr lang="en-US" smtClean="0"/>
              <a:t>Click to edit Master text styles</a:t>
            </a:r>
          </a:p>
        </p:txBody>
      </p:sp>
      <p:sp>
        <p:nvSpPr>
          <p:cNvPr id="6" name="Content Placeholder 5"/>
          <p:cNvSpPr>
            <a:spLocks noGrp="1"/>
          </p:cNvSpPr>
          <p:nvPr>
            <p:ph sz="quarter" idx="4"/>
          </p:nvPr>
        </p:nvSpPr>
        <p:spPr>
          <a:xfrm>
            <a:off x="25547641" y="11309350"/>
            <a:ext cx="22229763" cy="20546698"/>
          </a:xfrm>
        </p:spPr>
        <p:txBody>
          <a:bodyPr/>
          <a:lstStyle>
            <a:lvl1pPr>
              <a:defRPr sz="12300"/>
            </a:lvl1pPr>
            <a:lvl2pPr>
              <a:defRPr sz="10300"/>
            </a:lvl2pPr>
            <a:lvl3pPr>
              <a:defRPr sz="93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6FAD439-63AF-48BF-A0EC-3000851C0349}" type="datetimeFigureOut">
              <a:rPr lang="en-US"/>
              <a:pPr>
                <a:defRPr/>
              </a:pPr>
              <a:t>12/7/14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56F0785-D600-46A9-BB4E-FBE53DF04885}"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6421081"/>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ADA3DEF-D569-4C80-B72B-6700277A5533}" type="datetimeFigureOut">
              <a:rPr lang="en-US"/>
              <a:pPr>
                <a:defRPr/>
              </a:pPr>
              <a:t>12/7/14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5E84527-8637-458E-93FF-5E4FF848E673}"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32846906"/>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CC0D21-5D41-4EAD-9140-DB53F9931DE7}" type="datetimeFigureOut">
              <a:rPr lang="en-US"/>
              <a:pPr>
                <a:defRPr/>
              </a:pPr>
              <a:t>12/7/14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CD564DB-7D53-45DD-B291-05C9D5015B1A}"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85584314"/>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04" y="1419860"/>
            <a:ext cx="16545722" cy="6042660"/>
          </a:xfrm>
        </p:spPr>
        <p:txBody>
          <a:bodyPr anchor="b"/>
          <a:lstStyle>
            <a:lvl1pPr algn="l">
              <a:defRPr sz="10300" b="1"/>
            </a:lvl1pPr>
          </a:lstStyle>
          <a:p>
            <a:r>
              <a:rPr lang="en-US" smtClean="0"/>
              <a:t>Click to edit Master title style</a:t>
            </a:r>
            <a:endParaRPr lang="en-US"/>
          </a:p>
        </p:txBody>
      </p:sp>
      <p:sp>
        <p:nvSpPr>
          <p:cNvPr id="3" name="Content Placeholder 2"/>
          <p:cNvSpPr>
            <a:spLocks noGrp="1"/>
          </p:cNvSpPr>
          <p:nvPr>
            <p:ph idx="1"/>
          </p:nvPr>
        </p:nvSpPr>
        <p:spPr>
          <a:xfrm>
            <a:off x="19662775" y="1419865"/>
            <a:ext cx="28114625" cy="30436187"/>
          </a:xfrm>
        </p:spPr>
        <p:txBody>
          <a:bodyPr/>
          <a:lstStyle>
            <a:lvl1pPr>
              <a:defRPr sz="16500"/>
            </a:lvl1pPr>
            <a:lvl2pPr>
              <a:defRPr sz="14400"/>
            </a:lvl2pPr>
            <a:lvl3pPr>
              <a:defRPr sz="12300"/>
            </a:lvl3pPr>
            <a:lvl4pPr>
              <a:defRPr sz="10300"/>
            </a:lvl4pPr>
            <a:lvl5pPr>
              <a:defRPr sz="10300"/>
            </a:lvl5pPr>
            <a:lvl6pPr>
              <a:defRPr sz="10300"/>
            </a:lvl6pPr>
            <a:lvl7pPr>
              <a:defRPr sz="10300"/>
            </a:lvl7pPr>
            <a:lvl8pPr>
              <a:defRPr sz="10300"/>
            </a:lvl8pPr>
            <a:lvl9pPr>
              <a:defRPr sz="10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14604" y="7462525"/>
            <a:ext cx="16545722" cy="24393527"/>
          </a:xfrm>
        </p:spPr>
        <p:txBody>
          <a:bodyPr/>
          <a:lstStyle>
            <a:lvl1pPr marL="0" indent="0">
              <a:buNone/>
              <a:defRPr sz="7200"/>
            </a:lvl1pPr>
            <a:lvl2pPr marL="2351288" indent="0">
              <a:buNone/>
              <a:defRPr sz="6200"/>
            </a:lvl2pPr>
            <a:lvl3pPr marL="4702576" indent="0">
              <a:buNone/>
              <a:defRPr sz="5100"/>
            </a:lvl3pPr>
            <a:lvl4pPr marL="7053864" indent="0">
              <a:buNone/>
              <a:defRPr sz="4600"/>
            </a:lvl4pPr>
            <a:lvl5pPr marL="9405153" indent="0">
              <a:buNone/>
              <a:defRPr sz="4600"/>
            </a:lvl5pPr>
            <a:lvl6pPr marL="11756441" indent="0">
              <a:buNone/>
              <a:defRPr sz="4600"/>
            </a:lvl6pPr>
            <a:lvl7pPr marL="14107729" indent="0">
              <a:buNone/>
              <a:defRPr sz="4600"/>
            </a:lvl7pPr>
            <a:lvl8pPr marL="16459017" indent="0">
              <a:buNone/>
              <a:defRPr sz="4600"/>
            </a:lvl8pPr>
            <a:lvl9pPr marL="18810305" indent="0">
              <a:buNone/>
              <a:defRPr sz="46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81808FA-BE9B-4882-8508-8469E597EC5E}" type="datetimeFigureOut">
              <a:rPr lang="en-US"/>
              <a:pPr>
                <a:defRPr/>
              </a:pPr>
              <a:t>12/7/14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A974EC-BB67-4C41-87A5-B6EF68D664D1}"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69066072"/>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857584" y="24963122"/>
            <a:ext cx="30175200" cy="2947037"/>
          </a:xfrm>
        </p:spPr>
        <p:txBody>
          <a:bodyPr anchor="b"/>
          <a:lstStyle>
            <a:lvl1pPr algn="l">
              <a:defRPr sz="10300" b="1"/>
            </a:lvl1pPr>
          </a:lstStyle>
          <a:p>
            <a:r>
              <a:rPr lang="en-US" smtClean="0"/>
              <a:t>Click to edit Master title style</a:t>
            </a:r>
            <a:endParaRPr lang="en-US"/>
          </a:p>
        </p:txBody>
      </p:sp>
      <p:sp>
        <p:nvSpPr>
          <p:cNvPr id="3" name="Picture Placeholder 2"/>
          <p:cNvSpPr>
            <a:spLocks noGrp="1"/>
          </p:cNvSpPr>
          <p:nvPr>
            <p:ph type="pic" idx="1"/>
          </p:nvPr>
        </p:nvSpPr>
        <p:spPr>
          <a:xfrm>
            <a:off x="9857584" y="3186430"/>
            <a:ext cx="30175200" cy="21396960"/>
          </a:xfrm>
        </p:spPr>
        <p:txBody>
          <a:bodyPr rtlCol="0">
            <a:normAutofit/>
          </a:bodyPr>
          <a:lstStyle>
            <a:lvl1pPr marL="0" indent="0">
              <a:buNone/>
              <a:defRPr sz="16500"/>
            </a:lvl1pPr>
            <a:lvl2pPr marL="2351288" indent="0">
              <a:buNone/>
              <a:defRPr sz="14400"/>
            </a:lvl2pPr>
            <a:lvl3pPr marL="4702576" indent="0">
              <a:buNone/>
              <a:defRPr sz="12300"/>
            </a:lvl3pPr>
            <a:lvl4pPr marL="7053864" indent="0">
              <a:buNone/>
              <a:defRPr sz="10300"/>
            </a:lvl4pPr>
            <a:lvl5pPr marL="9405153" indent="0">
              <a:buNone/>
              <a:defRPr sz="10300"/>
            </a:lvl5pPr>
            <a:lvl6pPr marL="11756441" indent="0">
              <a:buNone/>
              <a:defRPr sz="10300"/>
            </a:lvl6pPr>
            <a:lvl7pPr marL="14107729" indent="0">
              <a:buNone/>
              <a:defRPr sz="10300"/>
            </a:lvl7pPr>
            <a:lvl8pPr marL="16459017" indent="0">
              <a:buNone/>
              <a:defRPr sz="10300"/>
            </a:lvl8pPr>
            <a:lvl9pPr marL="18810305" indent="0">
              <a:buNone/>
              <a:defRPr sz="10300"/>
            </a:lvl9pPr>
          </a:lstStyle>
          <a:p>
            <a:pPr lvl="0"/>
            <a:endParaRPr lang="en-US" noProof="0"/>
          </a:p>
        </p:txBody>
      </p:sp>
      <p:sp>
        <p:nvSpPr>
          <p:cNvPr id="4" name="Text Placeholder 3"/>
          <p:cNvSpPr>
            <a:spLocks noGrp="1"/>
          </p:cNvSpPr>
          <p:nvPr>
            <p:ph type="body" sz="half" idx="2"/>
          </p:nvPr>
        </p:nvSpPr>
        <p:spPr>
          <a:xfrm>
            <a:off x="9857584" y="27910159"/>
            <a:ext cx="30175200" cy="4185283"/>
          </a:xfrm>
        </p:spPr>
        <p:txBody>
          <a:bodyPr/>
          <a:lstStyle>
            <a:lvl1pPr marL="0" indent="0">
              <a:buNone/>
              <a:defRPr sz="7200"/>
            </a:lvl1pPr>
            <a:lvl2pPr marL="2351288" indent="0">
              <a:buNone/>
              <a:defRPr sz="6200"/>
            </a:lvl2pPr>
            <a:lvl3pPr marL="4702576" indent="0">
              <a:buNone/>
              <a:defRPr sz="5100"/>
            </a:lvl3pPr>
            <a:lvl4pPr marL="7053864" indent="0">
              <a:buNone/>
              <a:defRPr sz="4600"/>
            </a:lvl4pPr>
            <a:lvl5pPr marL="9405153" indent="0">
              <a:buNone/>
              <a:defRPr sz="4600"/>
            </a:lvl5pPr>
            <a:lvl6pPr marL="11756441" indent="0">
              <a:buNone/>
              <a:defRPr sz="4600"/>
            </a:lvl6pPr>
            <a:lvl7pPr marL="14107729" indent="0">
              <a:buNone/>
              <a:defRPr sz="4600"/>
            </a:lvl7pPr>
            <a:lvl8pPr marL="16459017" indent="0">
              <a:buNone/>
              <a:defRPr sz="4600"/>
            </a:lvl8pPr>
            <a:lvl9pPr marL="18810305" indent="0">
              <a:buNone/>
              <a:defRPr sz="46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B00A7A5-E1E6-484E-A6D9-D82C02D002D6}" type="datetimeFigureOut">
              <a:rPr lang="en-US"/>
              <a:pPr>
                <a:defRPr/>
              </a:pPr>
              <a:t>12/7/14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54E57F-B5F4-466D-BCF1-BB29D69A4986}"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044341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B9CDE5">
                <a:alpha val="89999"/>
              </a:srgbClr>
            </a:gs>
            <a:gs pos="64999">
              <a:srgbClr val="D7E4BD">
                <a:alpha val="96500"/>
              </a:srgbClr>
            </a:gs>
            <a:gs pos="100000">
              <a:srgbClr val="C3D69B"/>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14600" y="1427163"/>
            <a:ext cx="45262800" cy="5943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470258" tIns="235129" rIns="470258" bIns="235129"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2514600" y="8321675"/>
            <a:ext cx="45262800" cy="235346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470258" tIns="235129" rIns="470258" bIns="23512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2514600" y="33051750"/>
            <a:ext cx="11734800" cy="1900238"/>
          </a:xfrm>
          <a:prstGeom prst="rect">
            <a:avLst/>
          </a:prstGeom>
        </p:spPr>
        <p:txBody>
          <a:bodyPr vert="horz" lIns="470258" tIns="235129" rIns="470258" bIns="235129" rtlCol="0" anchor="ctr"/>
          <a:lstStyle>
            <a:lvl1pPr algn="l" defTabSz="4702576" fontAlgn="auto">
              <a:spcBef>
                <a:spcPts val="0"/>
              </a:spcBef>
              <a:spcAft>
                <a:spcPts val="0"/>
              </a:spcAft>
              <a:defRPr sz="6200">
                <a:solidFill>
                  <a:schemeClr val="tx1">
                    <a:tint val="75000"/>
                  </a:schemeClr>
                </a:solidFill>
                <a:latin typeface="+mn-lt"/>
              </a:defRPr>
            </a:lvl1pPr>
          </a:lstStyle>
          <a:p>
            <a:pPr>
              <a:defRPr/>
            </a:pPr>
            <a:fld id="{58F7440A-D6B0-4AA1-BEDB-772F445535F7}" type="datetimeFigureOut">
              <a:rPr lang="en-US"/>
              <a:pPr>
                <a:defRPr/>
              </a:pPr>
              <a:t>12/7/14</a:t>
            </a:fld>
            <a:endParaRPr lang="en-US"/>
          </a:p>
        </p:txBody>
      </p:sp>
      <p:sp>
        <p:nvSpPr>
          <p:cNvPr id="5" name="Footer Placeholder 4"/>
          <p:cNvSpPr>
            <a:spLocks noGrp="1"/>
          </p:cNvSpPr>
          <p:nvPr>
            <p:ph type="ftr" sz="quarter" idx="3"/>
          </p:nvPr>
        </p:nvSpPr>
        <p:spPr>
          <a:xfrm>
            <a:off x="17183100" y="33051750"/>
            <a:ext cx="15925800" cy="1900238"/>
          </a:xfrm>
          <a:prstGeom prst="rect">
            <a:avLst/>
          </a:prstGeom>
        </p:spPr>
        <p:txBody>
          <a:bodyPr vert="horz" lIns="470258" tIns="235129" rIns="470258" bIns="235129" rtlCol="0" anchor="ctr"/>
          <a:lstStyle>
            <a:lvl1pPr algn="ctr" defTabSz="4702576" fontAlgn="auto">
              <a:spcBef>
                <a:spcPts val="0"/>
              </a:spcBef>
              <a:spcAft>
                <a:spcPts val="0"/>
              </a:spcAft>
              <a:defRPr sz="6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36042600" y="33051750"/>
            <a:ext cx="11734800" cy="1900238"/>
          </a:xfrm>
          <a:prstGeom prst="rect">
            <a:avLst/>
          </a:prstGeom>
        </p:spPr>
        <p:txBody>
          <a:bodyPr vert="horz" lIns="470258" tIns="235129" rIns="470258" bIns="235129" rtlCol="0" anchor="ctr"/>
          <a:lstStyle>
            <a:lvl1pPr algn="r" defTabSz="4702576" fontAlgn="auto">
              <a:spcBef>
                <a:spcPts val="0"/>
              </a:spcBef>
              <a:spcAft>
                <a:spcPts val="0"/>
              </a:spcAft>
              <a:defRPr sz="6200">
                <a:solidFill>
                  <a:schemeClr val="tx1">
                    <a:tint val="75000"/>
                  </a:schemeClr>
                </a:solidFill>
                <a:latin typeface="+mn-lt"/>
              </a:defRPr>
            </a:lvl1pPr>
          </a:lstStyle>
          <a:p>
            <a:pPr>
              <a:defRPr/>
            </a:pPr>
            <a:fld id="{40CA1107-CD6C-4C47-BE35-0980E96976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702175" rtl="0" eaLnBrk="0" fontAlgn="base" hangingPunct="0">
        <a:spcBef>
          <a:spcPct val="0"/>
        </a:spcBef>
        <a:spcAft>
          <a:spcPct val="0"/>
        </a:spcAft>
        <a:defRPr sz="22600" kern="1200">
          <a:solidFill>
            <a:schemeClr val="tx1"/>
          </a:solidFill>
          <a:latin typeface="+mj-lt"/>
          <a:ea typeface="+mj-ea"/>
          <a:cs typeface="+mj-cs"/>
        </a:defRPr>
      </a:lvl1pPr>
      <a:lvl2pPr algn="ctr" defTabSz="4702175" rtl="0" eaLnBrk="0" fontAlgn="base" hangingPunct="0">
        <a:spcBef>
          <a:spcPct val="0"/>
        </a:spcBef>
        <a:spcAft>
          <a:spcPct val="0"/>
        </a:spcAft>
        <a:defRPr sz="22600">
          <a:solidFill>
            <a:schemeClr val="tx1"/>
          </a:solidFill>
          <a:latin typeface="Calibri" pitchFamily="34" charset="0"/>
        </a:defRPr>
      </a:lvl2pPr>
      <a:lvl3pPr algn="ctr" defTabSz="4702175" rtl="0" eaLnBrk="0" fontAlgn="base" hangingPunct="0">
        <a:spcBef>
          <a:spcPct val="0"/>
        </a:spcBef>
        <a:spcAft>
          <a:spcPct val="0"/>
        </a:spcAft>
        <a:defRPr sz="22600">
          <a:solidFill>
            <a:schemeClr val="tx1"/>
          </a:solidFill>
          <a:latin typeface="Calibri" pitchFamily="34" charset="0"/>
        </a:defRPr>
      </a:lvl3pPr>
      <a:lvl4pPr algn="ctr" defTabSz="4702175" rtl="0" eaLnBrk="0" fontAlgn="base" hangingPunct="0">
        <a:spcBef>
          <a:spcPct val="0"/>
        </a:spcBef>
        <a:spcAft>
          <a:spcPct val="0"/>
        </a:spcAft>
        <a:defRPr sz="22600">
          <a:solidFill>
            <a:schemeClr val="tx1"/>
          </a:solidFill>
          <a:latin typeface="Calibri" pitchFamily="34" charset="0"/>
        </a:defRPr>
      </a:lvl4pPr>
      <a:lvl5pPr algn="ctr" defTabSz="4702175" rtl="0" eaLnBrk="0" fontAlgn="base" hangingPunct="0">
        <a:spcBef>
          <a:spcPct val="0"/>
        </a:spcBef>
        <a:spcAft>
          <a:spcPct val="0"/>
        </a:spcAft>
        <a:defRPr sz="22600">
          <a:solidFill>
            <a:schemeClr val="tx1"/>
          </a:solidFill>
          <a:latin typeface="Calibri" pitchFamily="34" charset="0"/>
        </a:defRPr>
      </a:lvl5pPr>
      <a:lvl6pPr marL="457200" algn="ctr" defTabSz="4702175" rtl="0" fontAlgn="base">
        <a:spcBef>
          <a:spcPct val="0"/>
        </a:spcBef>
        <a:spcAft>
          <a:spcPct val="0"/>
        </a:spcAft>
        <a:defRPr sz="22600">
          <a:solidFill>
            <a:schemeClr val="tx1"/>
          </a:solidFill>
          <a:latin typeface="Calibri" pitchFamily="34" charset="0"/>
        </a:defRPr>
      </a:lvl6pPr>
      <a:lvl7pPr marL="914400" algn="ctr" defTabSz="4702175" rtl="0" fontAlgn="base">
        <a:spcBef>
          <a:spcPct val="0"/>
        </a:spcBef>
        <a:spcAft>
          <a:spcPct val="0"/>
        </a:spcAft>
        <a:defRPr sz="22600">
          <a:solidFill>
            <a:schemeClr val="tx1"/>
          </a:solidFill>
          <a:latin typeface="Calibri" pitchFamily="34" charset="0"/>
        </a:defRPr>
      </a:lvl7pPr>
      <a:lvl8pPr marL="1371600" algn="ctr" defTabSz="4702175" rtl="0" fontAlgn="base">
        <a:spcBef>
          <a:spcPct val="0"/>
        </a:spcBef>
        <a:spcAft>
          <a:spcPct val="0"/>
        </a:spcAft>
        <a:defRPr sz="22600">
          <a:solidFill>
            <a:schemeClr val="tx1"/>
          </a:solidFill>
          <a:latin typeface="Calibri" pitchFamily="34" charset="0"/>
        </a:defRPr>
      </a:lvl8pPr>
      <a:lvl9pPr marL="1828800" algn="ctr" defTabSz="4702175" rtl="0" fontAlgn="base">
        <a:spcBef>
          <a:spcPct val="0"/>
        </a:spcBef>
        <a:spcAft>
          <a:spcPct val="0"/>
        </a:spcAft>
        <a:defRPr sz="22600">
          <a:solidFill>
            <a:schemeClr val="tx1"/>
          </a:solidFill>
          <a:latin typeface="Calibri" pitchFamily="34" charset="0"/>
        </a:defRPr>
      </a:lvl9pPr>
    </p:titleStyle>
    <p:bodyStyle>
      <a:lvl1pPr marL="1762125" indent="-1762125" algn="l" defTabSz="4702175" rtl="0" eaLnBrk="0" fontAlgn="base" hangingPunct="0">
        <a:spcBef>
          <a:spcPct val="20000"/>
        </a:spcBef>
        <a:spcAft>
          <a:spcPct val="0"/>
        </a:spcAft>
        <a:buFont typeface="Arial" charset="0"/>
        <a:buChar char="•"/>
        <a:defRPr sz="16500" kern="1200">
          <a:solidFill>
            <a:schemeClr val="tx1"/>
          </a:solidFill>
          <a:latin typeface="+mn-lt"/>
          <a:ea typeface="+mn-ea"/>
          <a:cs typeface="+mn-cs"/>
        </a:defRPr>
      </a:lvl1pPr>
      <a:lvl2pPr marL="3819525" indent="-1468438" algn="l" defTabSz="4702175" rtl="0" eaLnBrk="0" fontAlgn="base" hangingPunct="0">
        <a:spcBef>
          <a:spcPct val="20000"/>
        </a:spcBef>
        <a:spcAft>
          <a:spcPct val="0"/>
        </a:spcAft>
        <a:buFont typeface="Arial" charset="0"/>
        <a:buChar char="–"/>
        <a:defRPr sz="14400" kern="1200">
          <a:solidFill>
            <a:schemeClr val="tx1"/>
          </a:solidFill>
          <a:latin typeface="+mn-lt"/>
          <a:ea typeface="+mn-ea"/>
          <a:cs typeface="+mn-cs"/>
        </a:defRPr>
      </a:lvl2pPr>
      <a:lvl3pPr marL="5876925" indent="-1174750" algn="l" defTabSz="4702175" rtl="0" eaLnBrk="0" fontAlgn="base" hangingPunct="0">
        <a:spcBef>
          <a:spcPct val="20000"/>
        </a:spcBef>
        <a:spcAft>
          <a:spcPct val="0"/>
        </a:spcAft>
        <a:buFont typeface="Arial" charset="0"/>
        <a:buChar char="•"/>
        <a:defRPr sz="12300" kern="1200">
          <a:solidFill>
            <a:schemeClr val="tx1"/>
          </a:solidFill>
          <a:latin typeface="+mn-lt"/>
          <a:ea typeface="+mn-ea"/>
          <a:cs typeface="+mn-cs"/>
        </a:defRPr>
      </a:lvl3pPr>
      <a:lvl4pPr marL="8228013" indent="-1174750" algn="l" defTabSz="4702175" rtl="0" eaLnBrk="0" fontAlgn="base" hangingPunct="0">
        <a:spcBef>
          <a:spcPct val="20000"/>
        </a:spcBef>
        <a:spcAft>
          <a:spcPct val="0"/>
        </a:spcAft>
        <a:buFont typeface="Arial" charset="0"/>
        <a:buChar char="–"/>
        <a:defRPr sz="10300" kern="1200">
          <a:solidFill>
            <a:schemeClr val="tx1"/>
          </a:solidFill>
          <a:latin typeface="+mn-lt"/>
          <a:ea typeface="+mn-ea"/>
          <a:cs typeface="+mn-cs"/>
        </a:defRPr>
      </a:lvl4pPr>
      <a:lvl5pPr marL="10580688" indent="-1174750" algn="l" defTabSz="4702175" rtl="0" eaLnBrk="0" fontAlgn="base" hangingPunct="0">
        <a:spcBef>
          <a:spcPct val="20000"/>
        </a:spcBef>
        <a:spcAft>
          <a:spcPct val="0"/>
        </a:spcAft>
        <a:buFont typeface="Arial" charset="0"/>
        <a:buChar char="»"/>
        <a:defRPr sz="10300" kern="1200">
          <a:solidFill>
            <a:schemeClr val="tx1"/>
          </a:solidFill>
          <a:latin typeface="+mn-lt"/>
          <a:ea typeface="+mn-ea"/>
          <a:cs typeface="+mn-cs"/>
        </a:defRPr>
      </a:lvl5pPr>
      <a:lvl6pPr marL="12932085"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6pPr>
      <a:lvl7pPr marL="15283373"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7pPr>
      <a:lvl8pPr marL="17634661"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8pPr>
      <a:lvl9pPr marL="19985949"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9pPr>
    </p:bodyStyle>
    <p:otherStyle>
      <a:defPPr>
        <a:defRPr lang="en-US"/>
      </a:defPPr>
      <a:lvl1pPr marL="0" algn="l" defTabSz="4702576" rtl="0" eaLnBrk="1" latinLnBrk="0" hangingPunct="1">
        <a:defRPr sz="9300" kern="1200">
          <a:solidFill>
            <a:schemeClr val="tx1"/>
          </a:solidFill>
          <a:latin typeface="+mn-lt"/>
          <a:ea typeface="+mn-ea"/>
          <a:cs typeface="+mn-cs"/>
        </a:defRPr>
      </a:lvl1pPr>
      <a:lvl2pPr marL="2351288" algn="l" defTabSz="4702576" rtl="0" eaLnBrk="1" latinLnBrk="0" hangingPunct="1">
        <a:defRPr sz="9300" kern="1200">
          <a:solidFill>
            <a:schemeClr val="tx1"/>
          </a:solidFill>
          <a:latin typeface="+mn-lt"/>
          <a:ea typeface="+mn-ea"/>
          <a:cs typeface="+mn-cs"/>
        </a:defRPr>
      </a:lvl2pPr>
      <a:lvl3pPr marL="4702576" algn="l" defTabSz="4702576" rtl="0" eaLnBrk="1" latinLnBrk="0" hangingPunct="1">
        <a:defRPr sz="9300" kern="1200">
          <a:solidFill>
            <a:schemeClr val="tx1"/>
          </a:solidFill>
          <a:latin typeface="+mn-lt"/>
          <a:ea typeface="+mn-ea"/>
          <a:cs typeface="+mn-cs"/>
        </a:defRPr>
      </a:lvl3pPr>
      <a:lvl4pPr marL="7053864" algn="l" defTabSz="4702576" rtl="0" eaLnBrk="1" latinLnBrk="0" hangingPunct="1">
        <a:defRPr sz="9300" kern="1200">
          <a:solidFill>
            <a:schemeClr val="tx1"/>
          </a:solidFill>
          <a:latin typeface="+mn-lt"/>
          <a:ea typeface="+mn-ea"/>
          <a:cs typeface="+mn-cs"/>
        </a:defRPr>
      </a:lvl4pPr>
      <a:lvl5pPr marL="9405153" algn="l" defTabSz="4702576" rtl="0" eaLnBrk="1" latinLnBrk="0" hangingPunct="1">
        <a:defRPr sz="9300" kern="1200">
          <a:solidFill>
            <a:schemeClr val="tx1"/>
          </a:solidFill>
          <a:latin typeface="+mn-lt"/>
          <a:ea typeface="+mn-ea"/>
          <a:cs typeface="+mn-cs"/>
        </a:defRPr>
      </a:lvl5pPr>
      <a:lvl6pPr marL="11756441" algn="l" defTabSz="4702576" rtl="0" eaLnBrk="1" latinLnBrk="0" hangingPunct="1">
        <a:defRPr sz="9300" kern="1200">
          <a:solidFill>
            <a:schemeClr val="tx1"/>
          </a:solidFill>
          <a:latin typeface="+mn-lt"/>
          <a:ea typeface="+mn-ea"/>
          <a:cs typeface="+mn-cs"/>
        </a:defRPr>
      </a:lvl6pPr>
      <a:lvl7pPr marL="14107729" algn="l" defTabSz="4702576" rtl="0" eaLnBrk="1" latinLnBrk="0" hangingPunct="1">
        <a:defRPr sz="9300" kern="1200">
          <a:solidFill>
            <a:schemeClr val="tx1"/>
          </a:solidFill>
          <a:latin typeface="+mn-lt"/>
          <a:ea typeface="+mn-ea"/>
          <a:cs typeface="+mn-cs"/>
        </a:defRPr>
      </a:lvl7pPr>
      <a:lvl8pPr marL="16459017" algn="l" defTabSz="4702576" rtl="0" eaLnBrk="1" latinLnBrk="0" hangingPunct="1">
        <a:defRPr sz="9300" kern="1200">
          <a:solidFill>
            <a:schemeClr val="tx1"/>
          </a:solidFill>
          <a:latin typeface="+mn-lt"/>
          <a:ea typeface="+mn-ea"/>
          <a:cs typeface="+mn-cs"/>
        </a:defRPr>
      </a:lvl8pPr>
      <a:lvl9pPr marL="18810305" algn="l" defTabSz="4702576" rtl="0" eaLnBrk="1" latinLnBrk="0" hangingPunct="1">
        <a:defRPr sz="9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chart" Target="../charts/chart1.xml"/><Relationship Id="rId1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086602" y="4648200"/>
            <a:ext cx="42900598" cy="52578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086600" y="10058400"/>
            <a:ext cx="42900598" cy="54864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28" name="Rectangle 27"/>
          <p:cNvSpPr/>
          <p:nvPr/>
        </p:nvSpPr>
        <p:spPr>
          <a:xfrm>
            <a:off x="42062400" y="26503847"/>
            <a:ext cx="7924800" cy="9008390"/>
          </a:xfrm>
          <a:prstGeom prst="rect">
            <a:avLst/>
          </a:prstGeom>
          <a:solidFill>
            <a:schemeClr val="accent1">
              <a:lumMod val="20000"/>
              <a:lumOff val="80000"/>
            </a:schemeClr>
          </a:solidFill>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53" name="Title 1"/>
          <p:cNvSpPr>
            <a:spLocks noGrp="1"/>
          </p:cNvSpPr>
          <p:nvPr>
            <p:ph type="ctrTitle"/>
          </p:nvPr>
        </p:nvSpPr>
        <p:spPr>
          <a:xfrm>
            <a:off x="47625" y="2514600"/>
            <a:ext cx="50244375" cy="2209800"/>
          </a:xfrm>
        </p:spPr>
        <p:txBody>
          <a:bodyPr/>
          <a:lstStyle/>
          <a:p>
            <a:pPr eaLnBrk="1" hangingPunct="1"/>
            <a:r>
              <a:rPr lang="en-US" altLang="en-US" sz="6600" b="1" dirty="0" smtClean="0"/>
              <a:t>Erik </a:t>
            </a:r>
            <a:r>
              <a:rPr lang="en-US" altLang="en-US" sz="6600" b="1" dirty="0" err="1" smtClean="0"/>
              <a:t>Strandskov</a:t>
            </a:r>
            <a:r>
              <a:rPr lang="en-US" altLang="en-US" sz="6600" b="1" dirty="0" smtClean="0"/>
              <a:t> </a:t>
            </a:r>
            <a:r>
              <a:rPr lang="en-US" altLang="en-US" sz="6600" dirty="0" smtClean="0"/>
              <a:t>(strandskove1@mail.montclair.edu) and Joshua C. Galster (galsterj@mail.montclair.edu)</a:t>
            </a:r>
            <a:br>
              <a:rPr lang="en-US" altLang="en-US" sz="6600" dirty="0" smtClean="0"/>
            </a:br>
            <a:r>
              <a:rPr lang="en-US" altLang="en-US" sz="5400" dirty="0" smtClean="0"/>
              <a:t>Dept. of Earth &amp; Environmental Studies, Montclair State University, 1 Normal Ave. , Montclair, NJ 07043</a:t>
            </a:r>
          </a:p>
        </p:txBody>
      </p:sp>
      <p:sp>
        <p:nvSpPr>
          <p:cNvPr id="80" name="Title 1"/>
          <p:cNvSpPr txBox="1">
            <a:spLocks/>
          </p:cNvSpPr>
          <p:nvPr/>
        </p:nvSpPr>
        <p:spPr bwMode="auto">
          <a:xfrm>
            <a:off x="8305799" y="0"/>
            <a:ext cx="41986201" cy="3005138"/>
          </a:xfrm>
          <a:prstGeom prst="rect">
            <a:avLst/>
          </a:prstGeom>
          <a:noFill/>
          <a:ln w="9525">
            <a:noFill/>
            <a:miter lim="800000"/>
            <a:headEnd/>
            <a:tailEnd/>
          </a:ln>
          <a:effectLst>
            <a:outerShdw blurRad="50800" dist="38100" algn="l" rotWithShape="0">
              <a:prstClr val="black">
                <a:alpha val="40000"/>
              </a:prstClr>
            </a:outerShdw>
          </a:effectLst>
        </p:spPr>
        <p:txBody>
          <a:bodyPr lIns="470258" tIns="235129" rIns="470258" bIns="235129" anchor="ctr"/>
          <a:lstStyle/>
          <a:p>
            <a:pPr algn="ctr"/>
            <a:r>
              <a:rPr lang="en-US" sz="8000" b="1" dirty="0"/>
              <a:t>THE SYNCHRONIZATION OF STORM DISCHARGE PEAKS AND THEIR ASSOCIATED FLOOD HAZARDS IN A SMALL, URBANIZED WATERSHED IN NEW JERSEY</a:t>
            </a:r>
          </a:p>
        </p:txBody>
      </p:sp>
      <p:sp>
        <p:nvSpPr>
          <p:cNvPr id="2056" name="TextBox 3"/>
          <p:cNvSpPr txBox="1">
            <a:spLocks noChangeArrowheads="1"/>
          </p:cNvSpPr>
          <p:nvPr/>
        </p:nvSpPr>
        <p:spPr bwMode="auto">
          <a:xfrm>
            <a:off x="769937" y="15773400"/>
            <a:ext cx="14241463" cy="19389929"/>
          </a:xfrm>
          <a:prstGeom prst="rect">
            <a:avLst/>
          </a:prstGeom>
          <a:solidFill>
            <a:schemeClr val="bg1">
              <a:lumMod val="95000"/>
            </a:schemeClr>
          </a:solidFill>
          <a:ln w="9525">
            <a:solidFill>
              <a:schemeClr val="tx1"/>
            </a:solidFill>
            <a:miter lim="800000"/>
            <a:headEnd/>
            <a:tailEnd/>
          </a:ln>
          <a:effectLst>
            <a:outerShdw blurRad="50800" dist="101600" dir="2700000" algn="tl" rotWithShape="0">
              <a:prstClr val="black">
                <a:alpha val="40000"/>
              </a:prstClr>
            </a:outerShdw>
          </a:effectLst>
        </p:spPr>
        <p:txBody>
          <a:bodyPr wrap="square">
            <a:spAutoFit/>
          </a:bodyPr>
          <a:lstStyle/>
          <a:p>
            <a:pPr>
              <a:defRPr/>
            </a:pPr>
            <a:endParaRPr lang="en-US" sz="3200" b="1" dirty="0">
              <a:cs typeface="Arial" charset="0"/>
            </a:endParaRPr>
          </a:p>
          <a:p>
            <a:pPr>
              <a:defRPr/>
            </a:pPr>
            <a:endParaRPr lang="en-US" sz="3200" dirty="0"/>
          </a:p>
          <a:p>
            <a:pPr>
              <a:defRPr/>
            </a:pPr>
            <a:r>
              <a:rPr lang="en-US" sz="3400" dirty="0"/>
              <a:t>The study installed a series of depth sensors in the main stem and two tributaries of a small watershed, the </a:t>
            </a:r>
            <a:r>
              <a:rPr lang="en-US" sz="3400" dirty="0" err="1"/>
              <a:t>Peckman</a:t>
            </a:r>
            <a:r>
              <a:rPr lang="en-US" sz="3400" dirty="0"/>
              <a:t> River, in northeastern New Jersey. This small (~30 square kilometers), urbanized watershed has had recent flooding problems, especially with Tropical Storm Irene in 2011. By studying the timing of the flood peaks at different points in the watershed, flood mitigation strategies can be developed to reduce and desynchronize the peaks. The depth sensors, along with two USGS sensors (#01389550 and #01389534) measured water depth every fifteen minutes, recording the rise and fall of the river. Initial data from spring and summer 2014 recorded seven storm events in the watershed. The timing of the storm peak was determined for each rain event at each location. The flood peaks are occurring generally either simultaneously, or within fifteen to thirty minutes of the farthest downstream station. There is a small reservoir in the upper part of the watershed, and the peaks are especially synchronized downstream of it. With the river rising at each of the points almost simultaneously, this would cause the most damage in flooding situations, and synchronized flood peaks also contribute to increased channel erosion, altered aquatic habitats, and other aspects of “urban stream syndrome”. Future data will be collected to determine whether the synchronized flood peaks continue into fall and spring, or whether the synchronized peaks is a seasonal issue. This research project will also propose solutions that would be made specifically for the study areas, however they could be modified for rivers with similar flooding issues and be applied to other areas</a:t>
            </a:r>
            <a:r>
              <a:rPr lang="en-US" sz="3400" dirty="0" smtClean="0"/>
              <a:t>.</a:t>
            </a:r>
          </a:p>
          <a:p>
            <a:pPr>
              <a:defRPr/>
            </a:pPr>
            <a:endParaRPr lang="en-US" sz="3400" b="1" dirty="0" smtClean="0">
              <a:cs typeface="Arial" charset="0"/>
            </a:endParaRPr>
          </a:p>
          <a:p>
            <a:pPr>
              <a:defRPr/>
            </a:pPr>
            <a:endParaRPr lang="en-US" sz="3400" b="1" dirty="0" smtClean="0">
              <a:cs typeface="Arial" charset="0"/>
            </a:endParaRPr>
          </a:p>
          <a:p>
            <a:pPr marL="457200" indent="-457200">
              <a:buFont typeface="Arial" panose="020B0604020202020204" pitchFamily="34" charset="0"/>
              <a:buChar char="•"/>
              <a:defRPr/>
            </a:pPr>
            <a:r>
              <a:rPr lang="en-US" sz="3400" dirty="0" smtClean="0">
                <a:cs typeface="Arial" charset="0"/>
              </a:rPr>
              <a:t>Installed 2 pressure sensors along the </a:t>
            </a:r>
            <a:r>
              <a:rPr lang="en-US" sz="3400" dirty="0" err="1" smtClean="0">
                <a:cs typeface="Arial" charset="0"/>
              </a:rPr>
              <a:t>Peckman</a:t>
            </a:r>
            <a:r>
              <a:rPr lang="en-US" sz="3400" dirty="0" smtClean="0">
                <a:cs typeface="Arial" charset="0"/>
              </a:rPr>
              <a:t> River and 2 within tributaries</a:t>
            </a:r>
          </a:p>
          <a:p>
            <a:pPr marL="457200" indent="-457200">
              <a:buFont typeface="Arial" panose="020B0604020202020204" pitchFamily="34" charset="0"/>
              <a:buChar char="•"/>
              <a:defRPr/>
            </a:pPr>
            <a:r>
              <a:rPr lang="en-US" sz="3400" dirty="0" smtClean="0">
                <a:cs typeface="Arial" charset="0"/>
              </a:rPr>
              <a:t>Collected data from sensors installed, as well as 2 USGS gages</a:t>
            </a:r>
          </a:p>
          <a:p>
            <a:pPr marL="457200" indent="-457200">
              <a:buFont typeface="Arial" panose="020B0604020202020204" pitchFamily="34" charset="0"/>
              <a:buChar char="•"/>
              <a:defRPr/>
            </a:pPr>
            <a:r>
              <a:rPr lang="en-US" sz="3400" dirty="0" smtClean="0">
                <a:cs typeface="Arial" charset="0"/>
              </a:rPr>
              <a:t>Used GIS to create for the watershed a Digital Elevation Model (DEM), a map of land use, and the watershed for each sensor location.</a:t>
            </a:r>
          </a:p>
          <a:p>
            <a:pPr marL="457200" indent="-457200">
              <a:buFont typeface="Arial" panose="020B0604020202020204" pitchFamily="34" charset="0"/>
              <a:buChar char="•"/>
              <a:defRPr/>
            </a:pPr>
            <a:r>
              <a:rPr lang="en-US" sz="3400" dirty="0" smtClean="0">
                <a:cs typeface="Arial" charset="0"/>
              </a:rPr>
              <a:t>Used Microsoft Excel to make hydrographs, a bar graph of peak river discharge time differences based on the sensor data and a table of calculated peak discharges for 2, 5, 10, 25, 50, and 100 year storms for each sensors location.</a:t>
            </a:r>
            <a:endParaRPr lang="en-US" sz="3400" dirty="0">
              <a:cs typeface="Arial" charset="0"/>
            </a:endParaRPr>
          </a:p>
        </p:txBody>
      </p:sp>
      <p:sp>
        <p:nvSpPr>
          <p:cNvPr id="2" name="TextBox 4"/>
          <p:cNvSpPr txBox="1">
            <a:spLocks noChangeArrowheads="1"/>
          </p:cNvSpPr>
          <p:nvPr/>
        </p:nvSpPr>
        <p:spPr bwMode="auto">
          <a:xfrm>
            <a:off x="1824081" y="2882900"/>
            <a:ext cx="2584362" cy="110799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9300">
                <a:solidFill>
                  <a:schemeClr val="tx1"/>
                </a:solidFill>
                <a:latin typeface="Arial" charset="0"/>
              </a:defRPr>
            </a:lvl1pPr>
            <a:lvl2pPr marL="742950" indent="-285750" eaLnBrk="0" hangingPunct="0">
              <a:defRPr sz="9300">
                <a:solidFill>
                  <a:schemeClr val="tx1"/>
                </a:solidFill>
                <a:latin typeface="Arial" charset="0"/>
              </a:defRPr>
            </a:lvl2pPr>
            <a:lvl3pPr marL="1143000" indent="-228600" eaLnBrk="0" hangingPunct="0">
              <a:defRPr sz="9300">
                <a:solidFill>
                  <a:schemeClr val="tx1"/>
                </a:solidFill>
                <a:latin typeface="Arial" charset="0"/>
              </a:defRPr>
            </a:lvl3pPr>
            <a:lvl4pPr marL="1600200" indent="-228600" eaLnBrk="0" hangingPunct="0">
              <a:defRPr sz="9300">
                <a:solidFill>
                  <a:schemeClr val="tx1"/>
                </a:solidFill>
                <a:latin typeface="Arial" charset="0"/>
              </a:defRPr>
            </a:lvl4pPr>
            <a:lvl5pPr marL="2057400" indent="-228600" eaLnBrk="0" hangingPunct="0">
              <a:defRPr sz="9300">
                <a:solidFill>
                  <a:schemeClr val="tx1"/>
                </a:solidFill>
                <a:latin typeface="Arial" charset="0"/>
              </a:defRPr>
            </a:lvl5pPr>
            <a:lvl6pPr marL="2514600" indent="-228600" defTabSz="4702175" eaLnBrk="0" fontAlgn="base" hangingPunct="0">
              <a:spcBef>
                <a:spcPct val="0"/>
              </a:spcBef>
              <a:spcAft>
                <a:spcPct val="0"/>
              </a:spcAft>
              <a:defRPr sz="9300">
                <a:solidFill>
                  <a:schemeClr val="tx1"/>
                </a:solidFill>
                <a:latin typeface="Arial" charset="0"/>
              </a:defRPr>
            </a:lvl6pPr>
            <a:lvl7pPr marL="2971800" indent="-228600" defTabSz="4702175" eaLnBrk="0" fontAlgn="base" hangingPunct="0">
              <a:spcBef>
                <a:spcPct val="0"/>
              </a:spcBef>
              <a:spcAft>
                <a:spcPct val="0"/>
              </a:spcAft>
              <a:defRPr sz="9300">
                <a:solidFill>
                  <a:schemeClr val="tx1"/>
                </a:solidFill>
                <a:latin typeface="Arial" charset="0"/>
              </a:defRPr>
            </a:lvl7pPr>
            <a:lvl8pPr marL="3429000" indent="-228600" defTabSz="4702175" eaLnBrk="0" fontAlgn="base" hangingPunct="0">
              <a:spcBef>
                <a:spcPct val="0"/>
              </a:spcBef>
              <a:spcAft>
                <a:spcPct val="0"/>
              </a:spcAft>
              <a:defRPr sz="9300">
                <a:solidFill>
                  <a:schemeClr val="tx1"/>
                </a:solidFill>
                <a:latin typeface="Arial" charset="0"/>
              </a:defRPr>
            </a:lvl8pPr>
            <a:lvl9pPr marL="3886200" indent="-228600" defTabSz="4702175" eaLnBrk="0" fontAlgn="base" hangingPunct="0">
              <a:spcBef>
                <a:spcPct val="0"/>
              </a:spcBef>
              <a:spcAft>
                <a:spcPct val="0"/>
              </a:spcAft>
              <a:defRPr sz="9300">
                <a:solidFill>
                  <a:schemeClr val="tx1"/>
                </a:solidFill>
                <a:latin typeface="Arial" charset="0"/>
              </a:defRPr>
            </a:lvl9pPr>
          </a:lstStyle>
          <a:p>
            <a:pPr eaLnBrk="1" hangingPunct="1"/>
            <a:r>
              <a:rPr lang="en-US" altLang="en-US" sz="6600" b="1" dirty="0" smtClean="0">
                <a:latin typeface="Calibri" pitchFamily="34" charset="0"/>
              </a:rPr>
              <a:t>#204-5</a:t>
            </a:r>
          </a:p>
        </p:txBody>
      </p:sp>
      <p:pic>
        <p:nvPicPr>
          <p:cNvPr id="2057" name="Picture 76" descr="msu-bell-tower-logo-v2.jpg"/>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7200" y="914400"/>
            <a:ext cx="5318125" cy="1828800"/>
          </a:xfrm>
          <a:prstGeom prst="rect">
            <a:avLst/>
          </a:prstGeom>
          <a:noFill/>
          <a:ln w="9525">
            <a:solidFill>
              <a:schemeClr val="tx1"/>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058" name="TextBox 18"/>
          <p:cNvSpPr txBox="1">
            <a:spLocks noChangeArrowheads="1"/>
          </p:cNvSpPr>
          <p:nvPr/>
        </p:nvSpPr>
        <p:spPr bwMode="auto">
          <a:xfrm>
            <a:off x="42062400" y="26520637"/>
            <a:ext cx="7543800" cy="871007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9300">
                <a:solidFill>
                  <a:schemeClr val="tx1"/>
                </a:solidFill>
                <a:latin typeface="Arial" charset="0"/>
              </a:defRPr>
            </a:lvl1pPr>
            <a:lvl2pPr marL="742950" indent="-285750" eaLnBrk="0" hangingPunct="0">
              <a:defRPr sz="9300">
                <a:solidFill>
                  <a:schemeClr val="tx1"/>
                </a:solidFill>
                <a:latin typeface="Arial" charset="0"/>
              </a:defRPr>
            </a:lvl2pPr>
            <a:lvl3pPr marL="1143000" indent="-228600" eaLnBrk="0" hangingPunct="0">
              <a:defRPr sz="9300">
                <a:solidFill>
                  <a:schemeClr val="tx1"/>
                </a:solidFill>
                <a:latin typeface="Arial" charset="0"/>
              </a:defRPr>
            </a:lvl3pPr>
            <a:lvl4pPr marL="1600200" indent="-228600" eaLnBrk="0" hangingPunct="0">
              <a:defRPr sz="9300">
                <a:solidFill>
                  <a:schemeClr val="tx1"/>
                </a:solidFill>
                <a:latin typeface="Arial" charset="0"/>
              </a:defRPr>
            </a:lvl4pPr>
            <a:lvl5pPr marL="2057400" indent="-228600" eaLnBrk="0" hangingPunct="0">
              <a:defRPr sz="9300">
                <a:solidFill>
                  <a:schemeClr val="tx1"/>
                </a:solidFill>
                <a:latin typeface="Arial" charset="0"/>
              </a:defRPr>
            </a:lvl5pPr>
            <a:lvl6pPr marL="2514600" indent="-228600" defTabSz="4702175" eaLnBrk="0" fontAlgn="base" hangingPunct="0">
              <a:spcBef>
                <a:spcPct val="0"/>
              </a:spcBef>
              <a:spcAft>
                <a:spcPct val="0"/>
              </a:spcAft>
              <a:defRPr sz="9300">
                <a:solidFill>
                  <a:schemeClr val="tx1"/>
                </a:solidFill>
                <a:latin typeface="Arial" charset="0"/>
              </a:defRPr>
            </a:lvl6pPr>
            <a:lvl7pPr marL="2971800" indent="-228600" defTabSz="4702175" eaLnBrk="0" fontAlgn="base" hangingPunct="0">
              <a:spcBef>
                <a:spcPct val="0"/>
              </a:spcBef>
              <a:spcAft>
                <a:spcPct val="0"/>
              </a:spcAft>
              <a:defRPr sz="9300">
                <a:solidFill>
                  <a:schemeClr val="tx1"/>
                </a:solidFill>
                <a:latin typeface="Arial" charset="0"/>
              </a:defRPr>
            </a:lvl7pPr>
            <a:lvl8pPr marL="3429000" indent="-228600" defTabSz="4702175" eaLnBrk="0" fontAlgn="base" hangingPunct="0">
              <a:spcBef>
                <a:spcPct val="0"/>
              </a:spcBef>
              <a:spcAft>
                <a:spcPct val="0"/>
              </a:spcAft>
              <a:defRPr sz="9300">
                <a:solidFill>
                  <a:schemeClr val="tx1"/>
                </a:solidFill>
                <a:latin typeface="Arial" charset="0"/>
              </a:defRPr>
            </a:lvl8pPr>
            <a:lvl9pPr marL="3886200" indent="-228600" defTabSz="4702175" eaLnBrk="0" fontAlgn="base" hangingPunct="0">
              <a:spcBef>
                <a:spcPct val="0"/>
              </a:spcBef>
              <a:spcAft>
                <a:spcPct val="0"/>
              </a:spcAft>
              <a:defRPr sz="9300">
                <a:solidFill>
                  <a:schemeClr val="tx1"/>
                </a:solidFill>
                <a:latin typeface="Arial" charset="0"/>
              </a:defRPr>
            </a:lvl9pPr>
          </a:lstStyle>
          <a:p>
            <a:pPr eaLnBrk="1" hangingPunct="1">
              <a:buFont typeface="Arial" charset="0"/>
              <a:buChar char="•"/>
            </a:pPr>
            <a:endParaRPr lang="en-US" altLang="en-US" sz="2800" dirty="0" smtClean="0"/>
          </a:p>
          <a:p>
            <a:pPr eaLnBrk="1" hangingPunct="1">
              <a:buFont typeface="Arial" charset="0"/>
              <a:buChar char="•"/>
            </a:pPr>
            <a:endParaRPr lang="en-US" altLang="en-US" sz="2800" dirty="0" smtClean="0"/>
          </a:p>
          <a:p>
            <a:pPr eaLnBrk="1" hangingPunct="1">
              <a:buFont typeface="Arial" charset="0"/>
              <a:buChar char="•"/>
            </a:pPr>
            <a:r>
              <a:rPr lang="en-US" altLang="en-US" sz="2800" dirty="0" smtClean="0"/>
              <a:t>Peak depths are aligned or within an average 17.38 minutes of each other.</a:t>
            </a:r>
          </a:p>
          <a:p>
            <a:pPr eaLnBrk="1" hangingPunct="1">
              <a:buFont typeface="Arial" charset="0"/>
              <a:buChar char="•"/>
            </a:pPr>
            <a:r>
              <a:rPr lang="en-US" altLang="en-US" sz="2800" dirty="0" smtClean="0"/>
              <a:t>Peaks are especially synchronized downstream of the Verona Park reservoir.</a:t>
            </a:r>
          </a:p>
          <a:p>
            <a:pPr eaLnBrk="1" hangingPunct="1">
              <a:buFont typeface="Arial" charset="0"/>
              <a:buChar char="•"/>
            </a:pPr>
            <a:r>
              <a:rPr lang="en-US" altLang="en-US" sz="2800" dirty="0" smtClean="0"/>
              <a:t>The synchronization adds to the flood peaks downstream, increasing the flood hazards.</a:t>
            </a:r>
          </a:p>
          <a:p>
            <a:pPr eaLnBrk="1" hangingPunct="1">
              <a:buFont typeface="Arial" charset="0"/>
              <a:buChar char="•"/>
            </a:pPr>
            <a:r>
              <a:rPr lang="en-US" altLang="en-US" sz="2800" dirty="0" smtClean="0"/>
              <a:t>Calculated peak discharges for 2, 5, 10, 25, 50, and 100 year floods of 30, 60 and 180 minute durations will be used to determine the effectiveness of possible mitigation efforts.</a:t>
            </a:r>
          </a:p>
          <a:p>
            <a:pPr eaLnBrk="1" hangingPunct="1">
              <a:buFont typeface="Arial" charset="0"/>
              <a:buChar char="•"/>
            </a:pPr>
            <a:endParaRPr lang="en-US" altLang="en-US" sz="2800" dirty="0" smtClean="0"/>
          </a:p>
          <a:p>
            <a:pPr eaLnBrk="1" hangingPunct="1"/>
            <a:endParaRPr lang="en-US" altLang="en-US" sz="2800" dirty="0" smtClean="0"/>
          </a:p>
          <a:p>
            <a:pPr eaLnBrk="1" hangingPunct="1"/>
            <a:endParaRPr lang="en-US" altLang="en-US" sz="2800" dirty="0" smtClean="0"/>
          </a:p>
          <a:p>
            <a:pPr eaLnBrk="1" hangingPunct="1"/>
            <a:endParaRPr lang="en-US" altLang="en-US" sz="2800" dirty="0" smtClean="0"/>
          </a:p>
          <a:p>
            <a:pPr eaLnBrk="1" hangingPunct="1">
              <a:buFont typeface="Arial" charset="0"/>
              <a:buChar char="•"/>
            </a:pPr>
            <a:r>
              <a:rPr lang="en-US" altLang="en-US" sz="2800" dirty="0"/>
              <a:t>The Merck and Roche Corporation provided funding for this project through the Science Honors Innovation Program (SHIP) at Montclair State University.</a:t>
            </a:r>
          </a:p>
        </p:txBody>
      </p:sp>
      <p:sp>
        <p:nvSpPr>
          <p:cNvPr id="88" name="Rectangle 87"/>
          <p:cNvSpPr/>
          <p:nvPr/>
        </p:nvSpPr>
        <p:spPr>
          <a:xfrm>
            <a:off x="762000" y="15770195"/>
            <a:ext cx="14249145" cy="917605"/>
          </a:xfrm>
          <a:prstGeom prst="rect">
            <a:avLst/>
          </a:prstGeom>
          <a:solidFill>
            <a:schemeClr val="accent1">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dirty="0">
                <a:ln w="0">
                  <a:noFill/>
                  <a:prstDash val="solid"/>
                </a:ln>
                <a:solidFill>
                  <a:schemeClr val="tx1"/>
                </a:solidFill>
                <a:effectLst>
                  <a:outerShdw blurRad="50800" dist="38100" dir="2700000" algn="tl" rotWithShape="0">
                    <a:prstClr val="black">
                      <a:alpha val="40000"/>
                    </a:prstClr>
                  </a:outerShdw>
                </a:effectLst>
                <a:latin typeface="Arial" pitchFamily="34" charset="0"/>
                <a:cs typeface="Arial" pitchFamily="34" charset="0"/>
              </a:rPr>
              <a:t>ABSTRACT</a:t>
            </a:r>
          </a:p>
        </p:txBody>
      </p:sp>
      <p:sp>
        <p:nvSpPr>
          <p:cNvPr id="93" name="Rectangle 92"/>
          <p:cNvSpPr/>
          <p:nvPr/>
        </p:nvSpPr>
        <p:spPr>
          <a:xfrm>
            <a:off x="762000" y="29599382"/>
            <a:ext cx="14235316" cy="652018"/>
          </a:xfrm>
          <a:prstGeom prst="rect">
            <a:avLst/>
          </a:prstGeom>
          <a:solidFill>
            <a:schemeClr val="accent1">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dirty="0">
                <a:ln w="0">
                  <a:noFill/>
                  <a:prstDash val="solid"/>
                </a:ln>
                <a:solidFill>
                  <a:schemeClr val="tx1"/>
                </a:solidFill>
                <a:effectLst>
                  <a:outerShdw blurRad="50800" dist="38100" dir="2700000" algn="tl" rotWithShape="0">
                    <a:prstClr val="black">
                      <a:alpha val="40000"/>
                    </a:prstClr>
                  </a:outerShdw>
                </a:effectLst>
                <a:latin typeface="Arial" pitchFamily="34" charset="0"/>
                <a:cs typeface="Arial" pitchFamily="34" charset="0"/>
              </a:rPr>
              <a:t>METHODS</a:t>
            </a:r>
          </a:p>
        </p:txBody>
      </p:sp>
      <p:sp>
        <p:nvSpPr>
          <p:cNvPr id="104" name="Rectangle 103"/>
          <p:cNvSpPr/>
          <p:nvPr/>
        </p:nvSpPr>
        <p:spPr>
          <a:xfrm>
            <a:off x="42062400" y="26441400"/>
            <a:ext cx="7924800" cy="916107"/>
          </a:xfrm>
          <a:prstGeom prst="rect">
            <a:avLst/>
          </a:prstGeom>
          <a:solidFill>
            <a:schemeClr val="tx2">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dirty="0" smtClean="0">
                <a:ln w="0">
                  <a:noFill/>
                  <a:prstDash val="solid"/>
                </a:ln>
                <a:solidFill>
                  <a:schemeClr val="tx1"/>
                </a:solidFill>
                <a:effectLst>
                  <a:outerShdw blurRad="50800" dist="38100" dir="2700000" algn="tl" rotWithShape="0">
                    <a:prstClr val="black">
                      <a:alpha val="40000"/>
                    </a:prstClr>
                  </a:outerShdw>
                </a:effectLst>
                <a:latin typeface="Arial" pitchFamily="34" charset="0"/>
                <a:cs typeface="Arial" pitchFamily="34" charset="0"/>
              </a:rPr>
              <a:t>Conclusions</a:t>
            </a:r>
            <a:endParaRPr lang="en-US" sz="4000" b="1" dirty="0">
              <a:ln w="0">
                <a:noFill/>
                <a:prstDash val="solid"/>
              </a:ln>
              <a:solidFill>
                <a:schemeClr val="tx1"/>
              </a:solidFill>
              <a:effectLst>
                <a:outerShdw blurRad="50800" dist="38100" dir="2700000" algn="tl" rotWithShape="0">
                  <a:prstClr val="black">
                    <a:alpha val="40000"/>
                  </a:prstClr>
                </a:outerShdw>
              </a:effectLst>
              <a:latin typeface="Arial" pitchFamily="34" charset="0"/>
              <a:cs typeface="Arial" pitchFamily="34" charset="0"/>
            </a:endParaRPr>
          </a:p>
        </p:txBody>
      </p:sp>
      <p:sp>
        <p:nvSpPr>
          <p:cNvPr id="2062" name="TextBox 53"/>
          <p:cNvSpPr txBox="1">
            <a:spLocks noChangeArrowheads="1"/>
          </p:cNvSpPr>
          <p:nvPr/>
        </p:nvSpPr>
        <p:spPr bwMode="auto">
          <a:xfrm>
            <a:off x="50292000" y="23469600"/>
            <a:ext cx="9578975" cy="152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9300">
                <a:solidFill>
                  <a:schemeClr val="tx1"/>
                </a:solidFill>
                <a:latin typeface="Arial" charset="0"/>
              </a:defRPr>
            </a:lvl1pPr>
            <a:lvl2pPr marL="742950" indent="-285750" eaLnBrk="0" hangingPunct="0">
              <a:defRPr sz="9300">
                <a:solidFill>
                  <a:schemeClr val="tx1"/>
                </a:solidFill>
                <a:latin typeface="Arial" charset="0"/>
              </a:defRPr>
            </a:lvl2pPr>
            <a:lvl3pPr marL="1143000" indent="-228600" eaLnBrk="0" hangingPunct="0">
              <a:defRPr sz="9300">
                <a:solidFill>
                  <a:schemeClr val="tx1"/>
                </a:solidFill>
                <a:latin typeface="Arial" charset="0"/>
              </a:defRPr>
            </a:lvl3pPr>
            <a:lvl4pPr marL="1600200" indent="-228600" eaLnBrk="0" hangingPunct="0">
              <a:defRPr sz="9300">
                <a:solidFill>
                  <a:schemeClr val="tx1"/>
                </a:solidFill>
                <a:latin typeface="Arial" charset="0"/>
              </a:defRPr>
            </a:lvl4pPr>
            <a:lvl5pPr marL="2057400" indent="-228600" eaLnBrk="0" hangingPunct="0">
              <a:defRPr sz="9300">
                <a:solidFill>
                  <a:schemeClr val="tx1"/>
                </a:solidFill>
                <a:latin typeface="Arial" charset="0"/>
              </a:defRPr>
            </a:lvl5pPr>
            <a:lvl6pPr marL="2514600" indent="-228600" defTabSz="4702175" eaLnBrk="0" fontAlgn="base" hangingPunct="0">
              <a:spcBef>
                <a:spcPct val="0"/>
              </a:spcBef>
              <a:spcAft>
                <a:spcPct val="0"/>
              </a:spcAft>
              <a:defRPr sz="9300">
                <a:solidFill>
                  <a:schemeClr val="tx1"/>
                </a:solidFill>
                <a:latin typeface="Arial" charset="0"/>
              </a:defRPr>
            </a:lvl6pPr>
            <a:lvl7pPr marL="2971800" indent="-228600" defTabSz="4702175" eaLnBrk="0" fontAlgn="base" hangingPunct="0">
              <a:spcBef>
                <a:spcPct val="0"/>
              </a:spcBef>
              <a:spcAft>
                <a:spcPct val="0"/>
              </a:spcAft>
              <a:defRPr sz="9300">
                <a:solidFill>
                  <a:schemeClr val="tx1"/>
                </a:solidFill>
                <a:latin typeface="Arial" charset="0"/>
              </a:defRPr>
            </a:lvl7pPr>
            <a:lvl8pPr marL="3429000" indent="-228600" defTabSz="4702175" eaLnBrk="0" fontAlgn="base" hangingPunct="0">
              <a:spcBef>
                <a:spcPct val="0"/>
              </a:spcBef>
              <a:spcAft>
                <a:spcPct val="0"/>
              </a:spcAft>
              <a:defRPr sz="9300">
                <a:solidFill>
                  <a:schemeClr val="tx1"/>
                </a:solidFill>
                <a:latin typeface="Arial" charset="0"/>
              </a:defRPr>
            </a:lvl8pPr>
            <a:lvl9pPr marL="3886200" indent="-228600" defTabSz="4702175" eaLnBrk="0" fontAlgn="base" hangingPunct="0">
              <a:spcBef>
                <a:spcPct val="0"/>
              </a:spcBef>
              <a:spcAft>
                <a:spcPct val="0"/>
              </a:spcAft>
              <a:defRPr sz="9300">
                <a:solidFill>
                  <a:schemeClr val="tx1"/>
                </a:solidFill>
                <a:latin typeface="Arial" charset="0"/>
              </a:defRPr>
            </a:lvl9pPr>
          </a:lstStyle>
          <a:p>
            <a:pPr eaLnBrk="1" hangingPunct="1"/>
            <a:endParaRPr lang="en-US" altLang="en-US"/>
          </a:p>
        </p:txBody>
      </p:sp>
      <p:pic>
        <p:nvPicPr>
          <p:cNvPr id="2063" name="Picture 166" descr="C:\Josh\SHIP\Dave\GIS\Figures\Location map.jpg"/>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9179" t="15730" r="15852" b="21700"/>
          <a:stretch>
            <a:fillRect/>
          </a:stretch>
        </p:blipFill>
        <p:spPr bwMode="auto">
          <a:xfrm>
            <a:off x="761999" y="4724400"/>
            <a:ext cx="5890343" cy="75626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2081" name="Picture 34" descr="ship.png"/>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248400" y="381000"/>
            <a:ext cx="1841500" cy="2286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082" name="TextBox 35"/>
          <p:cNvSpPr txBox="1">
            <a:spLocks noChangeArrowheads="1"/>
          </p:cNvSpPr>
          <p:nvPr/>
        </p:nvSpPr>
        <p:spPr bwMode="auto">
          <a:xfrm>
            <a:off x="5410200" y="2590800"/>
            <a:ext cx="3352800" cy="584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9300">
                <a:solidFill>
                  <a:schemeClr val="tx1"/>
                </a:solidFill>
                <a:latin typeface="Arial" charset="0"/>
              </a:defRPr>
            </a:lvl1pPr>
            <a:lvl2pPr marL="742950" indent="-285750" eaLnBrk="0" hangingPunct="0">
              <a:defRPr sz="9300">
                <a:solidFill>
                  <a:schemeClr val="tx1"/>
                </a:solidFill>
                <a:latin typeface="Arial" charset="0"/>
              </a:defRPr>
            </a:lvl2pPr>
            <a:lvl3pPr marL="1143000" indent="-228600" eaLnBrk="0" hangingPunct="0">
              <a:defRPr sz="9300">
                <a:solidFill>
                  <a:schemeClr val="tx1"/>
                </a:solidFill>
                <a:latin typeface="Arial" charset="0"/>
              </a:defRPr>
            </a:lvl3pPr>
            <a:lvl4pPr marL="1600200" indent="-228600" eaLnBrk="0" hangingPunct="0">
              <a:defRPr sz="9300">
                <a:solidFill>
                  <a:schemeClr val="tx1"/>
                </a:solidFill>
                <a:latin typeface="Arial" charset="0"/>
              </a:defRPr>
            </a:lvl4pPr>
            <a:lvl5pPr marL="2057400" indent="-228600" eaLnBrk="0" hangingPunct="0">
              <a:defRPr sz="9300">
                <a:solidFill>
                  <a:schemeClr val="tx1"/>
                </a:solidFill>
                <a:latin typeface="Arial" charset="0"/>
              </a:defRPr>
            </a:lvl5pPr>
            <a:lvl6pPr marL="2514600" indent="-228600" defTabSz="4702175" eaLnBrk="0" fontAlgn="base" hangingPunct="0">
              <a:spcBef>
                <a:spcPct val="0"/>
              </a:spcBef>
              <a:spcAft>
                <a:spcPct val="0"/>
              </a:spcAft>
              <a:defRPr sz="9300">
                <a:solidFill>
                  <a:schemeClr val="tx1"/>
                </a:solidFill>
                <a:latin typeface="Arial" charset="0"/>
              </a:defRPr>
            </a:lvl6pPr>
            <a:lvl7pPr marL="2971800" indent="-228600" defTabSz="4702175" eaLnBrk="0" fontAlgn="base" hangingPunct="0">
              <a:spcBef>
                <a:spcPct val="0"/>
              </a:spcBef>
              <a:spcAft>
                <a:spcPct val="0"/>
              </a:spcAft>
              <a:defRPr sz="9300">
                <a:solidFill>
                  <a:schemeClr val="tx1"/>
                </a:solidFill>
                <a:latin typeface="Arial" charset="0"/>
              </a:defRPr>
            </a:lvl7pPr>
            <a:lvl8pPr marL="3429000" indent="-228600" defTabSz="4702175" eaLnBrk="0" fontAlgn="base" hangingPunct="0">
              <a:spcBef>
                <a:spcPct val="0"/>
              </a:spcBef>
              <a:spcAft>
                <a:spcPct val="0"/>
              </a:spcAft>
              <a:defRPr sz="9300">
                <a:solidFill>
                  <a:schemeClr val="tx1"/>
                </a:solidFill>
                <a:latin typeface="Arial" charset="0"/>
              </a:defRPr>
            </a:lvl8pPr>
            <a:lvl9pPr marL="3886200" indent="-228600" defTabSz="4702175" eaLnBrk="0" fontAlgn="base" hangingPunct="0">
              <a:spcBef>
                <a:spcPct val="0"/>
              </a:spcBef>
              <a:spcAft>
                <a:spcPct val="0"/>
              </a:spcAft>
              <a:defRPr sz="9300">
                <a:solidFill>
                  <a:schemeClr val="tx1"/>
                </a:solidFill>
                <a:latin typeface="Arial" charset="0"/>
              </a:defRPr>
            </a:lvl9pPr>
          </a:lstStyle>
          <a:p>
            <a:pPr algn="ctr" eaLnBrk="1" hangingPunct="1"/>
            <a:r>
              <a:rPr lang="en-US" altLang="en-US" sz="3200"/>
              <a:t>SHIP</a:t>
            </a:r>
          </a:p>
        </p:txBody>
      </p:sp>
      <p:sp>
        <p:nvSpPr>
          <p:cNvPr id="54" name="TextBox 3"/>
          <p:cNvSpPr txBox="1">
            <a:spLocks noChangeArrowheads="1"/>
          </p:cNvSpPr>
          <p:nvPr/>
        </p:nvSpPr>
        <p:spPr bwMode="auto">
          <a:xfrm>
            <a:off x="31546800" y="32308800"/>
            <a:ext cx="10058400" cy="2923877"/>
          </a:xfrm>
          <a:prstGeom prst="rect">
            <a:avLst/>
          </a:prstGeom>
          <a:solidFill>
            <a:schemeClr val="bg1">
              <a:lumMod val="95000"/>
            </a:schemeClr>
          </a:solidFill>
          <a:ln w="9525">
            <a:solidFill>
              <a:schemeClr val="tx1"/>
            </a:solidFill>
            <a:miter lim="800000"/>
            <a:headEnd/>
            <a:tailEnd/>
          </a:ln>
          <a:effectLst>
            <a:outerShdw blurRad="50800" dist="101600" dir="2700000" algn="tl" rotWithShape="0">
              <a:prstClr val="black">
                <a:alpha val="40000"/>
              </a:prstClr>
            </a:outerShdw>
          </a:effectLst>
        </p:spPr>
        <p:txBody>
          <a:bodyPr wrap="square">
            <a:spAutoFit/>
          </a:bodyPr>
          <a:lstStyle/>
          <a:p>
            <a:pPr>
              <a:defRPr/>
            </a:pPr>
            <a:r>
              <a:rPr lang="en-US" sz="4000" b="1" dirty="0"/>
              <a:t>Future </a:t>
            </a:r>
            <a:r>
              <a:rPr lang="en-US" sz="4000" b="1" dirty="0" smtClean="0"/>
              <a:t>Work</a:t>
            </a:r>
          </a:p>
          <a:p>
            <a:pPr>
              <a:buFont typeface="Arial"/>
              <a:buChar char="•"/>
              <a:defRPr/>
            </a:pPr>
            <a:r>
              <a:rPr lang="en-US" sz="2400" dirty="0" smtClean="0"/>
              <a:t>Further documenting of storms with pressure sensors to see if flood synchronization is consistent throughout the year or varies seasonally.</a:t>
            </a:r>
          </a:p>
          <a:p>
            <a:pPr>
              <a:buFont typeface="Arial" pitchFamily="34" charset="0"/>
              <a:buChar char="•"/>
              <a:defRPr/>
            </a:pPr>
            <a:r>
              <a:rPr lang="en-US" sz="2400" dirty="0" smtClean="0"/>
              <a:t>Effectiveness of rain barrels and other low-impact development techniques on the small watershed for flood mitigation.</a:t>
            </a:r>
          </a:p>
          <a:p>
            <a:pPr>
              <a:buFont typeface="Arial" pitchFamily="34" charset="0"/>
              <a:buChar char="•"/>
              <a:defRPr/>
            </a:pPr>
            <a:r>
              <a:rPr lang="en-US" sz="2400" dirty="0" smtClean="0"/>
              <a:t>Studying the dam at the small reservoir in Verona Park and finding ways it can regulate or </a:t>
            </a:r>
            <a:r>
              <a:rPr lang="en-US" sz="2400" smtClean="0"/>
              <a:t>better regulate </a:t>
            </a:r>
            <a:r>
              <a:rPr lang="en-US" sz="2400" dirty="0" smtClean="0"/>
              <a:t>water flowing into the </a:t>
            </a:r>
            <a:r>
              <a:rPr lang="en-US" sz="2400" dirty="0" err="1" smtClean="0"/>
              <a:t>Peckman</a:t>
            </a:r>
            <a:r>
              <a:rPr lang="en-US" sz="2400" dirty="0" smtClean="0"/>
              <a:t> River.</a:t>
            </a:r>
          </a:p>
        </p:txBody>
      </p:sp>
      <p:sp>
        <p:nvSpPr>
          <p:cNvPr id="64" name="Rectangle 63"/>
          <p:cNvSpPr/>
          <p:nvPr/>
        </p:nvSpPr>
        <p:spPr>
          <a:xfrm>
            <a:off x="42062400" y="32080200"/>
            <a:ext cx="7924800" cy="839765"/>
          </a:xfrm>
          <a:prstGeom prst="rect">
            <a:avLst/>
          </a:prstGeom>
          <a:solidFill>
            <a:schemeClr val="tx2">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dirty="0">
                <a:ln w="0">
                  <a:noFill/>
                  <a:prstDash val="solid"/>
                </a:ln>
                <a:solidFill>
                  <a:schemeClr val="tx1"/>
                </a:solidFill>
                <a:effectLst>
                  <a:outerShdw blurRad="50800" dist="38100" dir="2700000" algn="tl" rotWithShape="0">
                    <a:prstClr val="black">
                      <a:alpha val="40000"/>
                    </a:prstClr>
                  </a:outerShdw>
                </a:effectLst>
                <a:latin typeface="Arial" pitchFamily="34" charset="0"/>
                <a:cs typeface="Arial" pitchFamily="34" charset="0"/>
              </a:rPr>
              <a:t>Acknowledgements</a:t>
            </a:r>
          </a:p>
        </p:txBody>
      </p:sp>
      <p:pic>
        <p:nvPicPr>
          <p:cNvPr id="20" name="Picture 19"/>
          <p:cNvPicPr>
            <a:picLocks noChangeAspect="1"/>
          </p:cNvPicPr>
          <p:nvPr/>
        </p:nvPicPr>
        <p:blipFill>
          <a:blip r:embed="rId8"/>
          <a:srcRect t="703" b="1406"/>
          <a:stretch>
            <a:fillRect/>
          </a:stretch>
        </p:blipFill>
        <p:spPr>
          <a:xfrm>
            <a:off x="15544800" y="15773400"/>
            <a:ext cx="5003410" cy="5852291"/>
          </a:xfrm>
          <a:prstGeom prst="rect">
            <a:avLst/>
          </a:prstGeom>
        </p:spPr>
      </p:pic>
      <p:pic>
        <p:nvPicPr>
          <p:cNvPr id="21" name="Picture 20"/>
          <p:cNvPicPr>
            <a:picLocks noChangeAspect="1"/>
          </p:cNvPicPr>
          <p:nvPr/>
        </p:nvPicPr>
        <p:blipFill>
          <a:blip r:embed="rId9"/>
          <a:stretch>
            <a:fillRect/>
          </a:stretch>
        </p:blipFill>
        <p:spPr>
          <a:xfrm>
            <a:off x="20787531" y="15773400"/>
            <a:ext cx="5044269" cy="5913166"/>
          </a:xfrm>
          <a:prstGeom prst="rect">
            <a:avLst/>
          </a:prstGeom>
        </p:spPr>
      </p:pic>
      <p:pic>
        <p:nvPicPr>
          <p:cNvPr id="22" name="Picture 21"/>
          <p:cNvPicPr>
            <a:picLocks noChangeAspect="1"/>
          </p:cNvPicPr>
          <p:nvPr/>
        </p:nvPicPr>
        <p:blipFill>
          <a:blip r:embed="rId10"/>
          <a:stretch>
            <a:fillRect/>
          </a:stretch>
        </p:blipFill>
        <p:spPr>
          <a:xfrm>
            <a:off x="44196033" y="15773400"/>
            <a:ext cx="5867367" cy="6049772"/>
          </a:xfrm>
          <a:prstGeom prst="rect">
            <a:avLst/>
          </a:prstGeom>
        </p:spPr>
      </p:pic>
      <p:pic>
        <p:nvPicPr>
          <p:cNvPr id="23" name="Picture 22"/>
          <p:cNvPicPr>
            <a:picLocks noChangeAspect="1"/>
          </p:cNvPicPr>
          <p:nvPr/>
        </p:nvPicPr>
        <p:blipFill>
          <a:blip r:embed="rId11"/>
          <a:stretch>
            <a:fillRect/>
          </a:stretch>
        </p:blipFill>
        <p:spPr>
          <a:xfrm>
            <a:off x="32091452" y="15773400"/>
            <a:ext cx="5779948" cy="5989367"/>
          </a:xfrm>
          <a:prstGeom prst="rect">
            <a:avLst/>
          </a:prstGeom>
        </p:spPr>
      </p:pic>
      <p:pic>
        <p:nvPicPr>
          <p:cNvPr id="24" name="Picture 23"/>
          <p:cNvPicPr>
            <a:picLocks noChangeAspect="1"/>
          </p:cNvPicPr>
          <p:nvPr/>
        </p:nvPicPr>
        <p:blipFill>
          <a:blip r:embed="rId12"/>
          <a:stretch>
            <a:fillRect/>
          </a:stretch>
        </p:blipFill>
        <p:spPr>
          <a:xfrm>
            <a:off x="38100001" y="15773400"/>
            <a:ext cx="5867399" cy="6055886"/>
          </a:xfrm>
          <a:prstGeom prst="rect">
            <a:avLst/>
          </a:prstGeom>
        </p:spPr>
      </p:pic>
      <p:pic>
        <p:nvPicPr>
          <p:cNvPr id="25" name="Picture 24"/>
          <p:cNvPicPr>
            <a:picLocks noChangeAspect="1"/>
          </p:cNvPicPr>
          <p:nvPr/>
        </p:nvPicPr>
        <p:blipFill>
          <a:blip r:embed="rId13"/>
          <a:stretch>
            <a:fillRect/>
          </a:stretch>
        </p:blipFill>
        <p:spPr>
          <a:xfrm>
            <a:off x="26042455" y="15773400"/>
            <a:ext cx="5809145" cy="5989366"/>
          </a:xfrm>
          <a:prstGeom prst="rect">
            <a:avLst/>
          </a:prstGeom>
        </p:spPr>
      </p:pic>
      <p:graphicFrame>
        <p:nvGraphicFramePr>
          <p:cNvPr id="27" name="Chart 26"/>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01251250"/>
              </p:ext>
            </p:extLst>
          </p:nvPr>
        </p:nvGraphicFramePr>
        <p:xfrm>
          <a:off x="31546800" y="26593800"/>
          <a:ext cx="10058400" cy="5486401"/>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nvSpPr>
        <p:spPr>
          <a:xfrm>
            <a:off x="23469600" y="4851737"/>
            <a:ext cx="13792200" cy="1015663"/>
          </a:xfrm>
          <a:prstGeom prst="rect">
            <a:avLst/>
          </a:prstGeom>
          <a:noFill/>
        </p:spPr>
        <p:txBody>
          <a:bodyPr wrap="square" rtlCol="0">
            <a:spAutoFit/>
          </a:bodyPr>
          <a:lstStyle/>
          <a:p>
            <a:pPr algn="ctr"/>
            <a:r>
              <a:rPr lang="en-US" sz="6000" dirty="0" smtClean="0"/>
              <a:t>Verona Park 1 Hydrograph</a:t>
            </a:r>
            <a:endParaRPr lang="en-US" sz="6000" dirty="0"/>
          </a:p>
        </p:txBody>
      </p:sp>
      <p:sp>
        <p:nvSpPr>
          <p:cNvPr id="37" name="TextBox 36"/>
          <p:cNvSpPr txBox="1"/>
          <p:nvPr/>
        </p:nvSpPr>
        <p:spPr>
          <a:xfrm>
            <a:off x="23469600" y="10053265"/>
            <a:ext cx="13792200" cy="1015663"/>
          </a:xfrm>
          <a:prstGeom prst="rect">
            <a:avLst/>
          </a:prstGeom>
          <a:noFill/>
        </p:spPr>
        <p:txBody>
          <a:bodyPr wrap="square" rtlCol="0">
            <a:spAutoFit/>
          </a:bodyPr>
          <a:lstStyle/>
          <a:p>
            <a:pPr algn="ctr"/>
            <a:r>
              <a:rPr lang="en-US" sz="6000" dirty="0" smtClean="0"/>
              <a:t>USGS Little Falls Hydrograph</a:t>
            </a:r>
            <a:endParaRPr lang="en-US" sz="6000" dirty="0"/>
          </a:p>
        </p:txBody>
      </p:sp>
      <p:pic>
        <p:nvPicPr>
          <p:cNvPr id="1034" name="Picture 10"/>
          <p:cNvPicPr>
            <a:picLocks noChangeAspect="1" noChangeArrowheads="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819045" y="26508312"/>
            <a:ext cx="14965755" cy="869608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graphicFrame>
        <p:nvGraphicFramePr>
          <p:cNvPr id="31" name="Table 30"/>
          <p:cNvGraphicFramePr>
            <a:graphicFrameLocks noGrp="1"/>
          </p:cNvGraphicFramePr>
          <p:nvPr/>
        </p:nvGraphicFramePr>
        <p:xfrm>
          <a:off x="15849595" y="22707600"/>
          <a:ext cx="33680406" cy="3534836"/>
        </p:xfrm>
        <a:graphic>
          <a:graphicData uri="http://schemas.openxmlformats.org/drawingml/2006/table">
            <a:tbl>
              <a:tblPr/>
              <a:tblGrid>
                <a:gridCol w="2287676"/>
                <a:gridCol w="1970310"/>
                <a:gridCol w="1547156"/>
                <a:gridCol w="1692616"/>
                <a:gridCol w="1692616"/>
                <a:gridCol w="1692616"/>
                <a:gridCol w="1824851"/>
                <a:gridCol w="1970310"/>
                <a:gridCol w="1547156"/>
                <a:gridCol w="1692616"/>
                <a:gridCol w="1692616"/>
                <a:gridCol w="1692616"/>
                <a:gridCol w="1824851"/>
                <a:gridCol w="2102545"/>
                <a:gridCol w="1547156"/>
                <a:gridCol w="1692616"/>
                <a:gridCol w="1692616"/>
                <a:gridCol w="1692616"/>
                <a:gridCol w="1824851"/>
              </a:tblGrid>
              <a:tr h="287864">
                <a:tc>
                  <a:txBody>
                    <a:bodyPr/>
                    <a:lstStyle/>
                    <a:p>
                      <a:pPr algn="l" fontAlgn="b"/>
                      <a:r>
                        <a:rPr lang="en-US" sz="20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a:solidFill>
                            <a:srgbClr val="000000"/>
                          </a:solidFill>
                          <a:latin typeface="Calibri"/>
                        </a:rPr>
                        <a:t>30 Minute Storm</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0" i="0" u="none" strike="noStrike">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0" i="0" u="none" strike="noStrike">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0" i="0" u="none" strike="noStrike">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0" i="0" u="none" strike="noStrike">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0" i="0" u="none" strike="noStrike">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a:solidFill>
                            <a:srgbClr val="000000"/>
                          </a:solidFill>
                          <a:latin typeface="Calibri"/>
                        </a:rPr>
                        <a:t>60 Minute Storm</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0" i="0" u="none" strike="noStrike">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0" i="0" u="none" strike="noStrike">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0" i="0" u="none" strike="noStrike">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0" i="0" u="none" strike="noStrike">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0" i="0" u="none" strike="noStrike">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a:solidFill>
                            <a:srgbClr val="000000"/>
                          </a:solidFill>
                          <a:latin typeface="Calibri"/>
                        </a:rPr>
                        <a:t>180 Minute Storm</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0" i="0" u="none" strike="noStrike">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0" i="0" u="none" strike="noStrike">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0" i="0" u="none" strike="noStrike">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0" i="0" u="none" strike="noStrike">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02167">
                <a:tc>
                  <a:txBody>
                    <a:bodyPr/>
                    <a:lstStyle/>
                    <a:p>
                      <a:pPr algn="l" fontAlgn="b"/>
                      <a:r>
                        <a:rPr lang="en-US" sz="2000" b="0" i="0" u="none" strike="noStrike">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latin typeface="Calibri"/>
                        </a:rPr>
                        <a:t>2 </a:t>
                      </a:r>
                      <a:r>
                        <a:rPr lang="en-US" sz="2000" b="1" i="0" u="none" strike="noStrike" dirty="0" smtClean="0">
                          <a:solidFill>
                            <a:srgbClr val="000000"/>
                          </a:solidFill>
                          <a:latin typeface="Calibri"/>
                        </a:rPr>
                        <a:t>year</a:t>
                      </a:r>
                      <a:endParaRPr lang="en-US" sz="2000" b="1"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latin typeface="Calibri"/>
                        </a:rPr>
                        <a:t>5 </a:t>
                      </a:r>
                      <a:r>
                        <a:rPr lang="en-US" sz="2000" b="1" i="0" u="none" strike="noStrike" dirty="0" smtClean="0">
                          <a:solidFill>
                            <a:srgbClr val="000000"/>
                          </a:solidFill>
                          <a:latin typeface="Calibri"/>
                        </a:rPr>
                        <a:t>year</a:t>
                      </a:r>
                      <a:endParaRPr lang="en-US" sz="2000" b="1"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latin typeface="Calibri"/>
                        </a:rPr>
                        <a:t>10 </a:t>
                      </a:r>
                      <a:r>
                        <a:rPr lang="en-US" sz="2000" b="1" i="0" u="none" strike="noStrike" dirty="0" smtClean="0">
                          <a:solidFill>
                            <a:srgbClr val="000000"/>
                          </a:solidFill>
                          <a:latin typeface="Calibri"/>
                        </a:rPr>
                        <a:t>year</a:t>
                      </a:r>
                      <a:endParaRPr lang="en-US" sz="2000" b="1"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latin typeface="Calibri"/>
                        </a:rPr>
                        <a:t>25 </a:t>
                      </a:r>
                      <a:r>
                        <a:rPr lang="en-US" sz="2000" b="1" i="0" u="none" strike="noStrike" dirty="0" smtClean="0">
                          <a:solidFill>
                            <a:srgbClr val="000000"/>
                          </a:solidFill>
                          <a:latin typeface="Calibri"/>
                        </a:rPr>
                        <a:t>year</a:t>
                      </a:r>
                      <a:endParaRPr lang="en-US" sz="2000" b="1"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latin typeface="Calibri"/>
                        </a:rPr>
                        <a:t>50 year</a:t>
                      </a:r>
                      <a:r>
                        <a:rPr lang="en-US" sz="2000" b="1" i="0" u="none" strike="noStrike" dirty="0" smtClean="0">
                          <a:solidFill>
                            <a:srgbClr val="000000"/>
                          </a:solidFill>
                          <a:latin typeface="Calibri"/>
                        </a:rPr>
                        <a:t> </a:t>
                      </a:r>
                      <a:endParaRPr lang="en-US" sz="2000" b="1"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latin typeface="Calibri"/>
                        </a:rPr>
                        <a:t>100 </a:t>
                      </a:r>
                      <a:r>
                        <a:rPr lang="en-US" sz="2000" b="1" i="0" u="none" strike="noStrike" dirty="0" smtClean="0">
                          <a:solidFill>
                            <a:srgbClr val="000000"/>
                          </a:solidFill>
                          <a:latin typeface="Calibri"/>
                        </a:rPr>
                        <a:t>year</a:t>
                      </a:r>
                      <a:endParaRPr lang="en-US" sz="2000" b="1"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latin typeface="Calibri"/>
                        </a:rPr>
                        <a:t>2 </a:t>
                      </a:r>
                      <a:r>
                        <a:rPr lang="en-US" sz="2000" b="1" i="0" u="none" strike="noStrike" dirty="0" smtClean="0">
                          <a:solidFill>
                            <a:srgbClr val="000000"/>
                          </a:solidFill>
                          <a:latin typeface="Calibri"/>
                        </a:rPr>
                        <a:t>year</a:t>
                      </a:r>
                      <a:endParaRPr lang="en-US" sz="2000" b="1"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latin typeface="Calibri"/>
                        </a:rPr>
                        <a:t>5 </a:t>
                      </a:r>
                      <a:r>
                        <a:rPr lang="en-US" sz="2000" b="1" i="0" u="none" strike="noStrike" dirty="0" smtClean="0">
                          <a:solidFill>
                            <a:srgbClr val="000000"/>
                          </a:solidFill>
                          <a:latin typeface="Calibri"/>
                        </a:rPr>
                        <a:t>year</a:t>
                      </a:r>
                      <a:endParaRPr lang="en-US" sz="2000" b="1"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latin typeface="Calibri"/>
                        </a:rPr>
                        <a:t>10 year</a:t>
                      </a:r>
                      <a:r>
                        <a:rPr lang="en-US" sz="2000" b="1" i="0" u="none" strike="noStrike" dirty="0" smtClean="0">
                          <a:solidFill>
                            <a:srgbClr val="000000"/>
                          </a:solidFill>
                          <a:latin typeface="Calibri"/>
                        </a:rPr>
                        <a:t> </a:t>
                      </a:r>
                      <a:endParaRPr lang="en-US" sz="2000" b="1"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latin typeface="Calibri"/>
                        </a:rPr>
                        <a:t>25 </a:t>
                      </a:r>
                      <a:r>
                        <a:rPr lang="en-US" sz="2000" b="1" i="0" u="none" strike="noStrike" dirty="0" smtClean="0">
                          <a:solidFill>
                            <a:srgbClr val="000000"/>
                          </a:solidFill>
                          <a:latin typeface="Calibri"/>
                        </a:rPr>
                        <a:t>year</a:t>
                      </a:r>
                      <a:endParaRPr lang="en-US" sz="2000" b="1"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latin typeface="Calibri"/>
                        </a:rPr>
                        <a:t>50 year</a:t>
                      </a:r>
                      <a:r>
                        <a:rPr lang="en-US" sz="2000" b="1" i="0" u="none" strike="noStrike" dirty="0" smtClean="0">
                          <a:solidFill>
                            <a:srgbClr val="000000"/>
                          </a:solidFill>
                          <a:latin typeface="Calibri"/>
                        </a:rPr>
                        <a:t> </a:t>
                      </a:r>
                      <a:endParaRPr lang="en-US" sz="2000" b="1"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latin typeface="Calibri"/>
                        </a:rPr>
                        <a:t>100 year</a:t>
                      </a:r>
                      <a:r>
                        <a:rPr lang="en-US" sz="2000" b="1" i="0" u="none" strike="noStrike" dirty="0" smtClean="0">
                          <a:solidFill>
                            <a:srgbClr val="000000"/>
                          </a:solidFill>
                          <a:latin typeface="Calibri"/>
                        </a:rPr>
                        <a:t> </a:t>
                      </a:r>
                      <a:endParaRPr lang="en-US" sz="2000" b="1"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latin typeface="Calibri"/>
                        </a:rPr>
                        <a:t>2 </a:t>
                      </a:r>
                      <a:r>
                        <a:rPr lang="en-US" sz="2000" b="1" i="0" u="none" strike="noStrike" dirty="0" smtClean="0">
                          <a:solidFill>
                            <a:srgbClr val="000000"/>
                          </a:solidFill>
                          <a:latin typeface="Calibri"/>
                        </a:rPr>
                        <a:t>year</a:t>
                      </a:r>
                      <a:endParaRPr lang="en-US" sz="2000" b="1"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latin typeface="Calibri"/>
                        </a:rPr>
                        <a:t>5 year</a:t>
                      </a:r>
                      <a:r>
                        <a:rPr lang="en-US" sz="2000" b="1" i="0" u="none" strike="noStrike" dirty="0" smtClean="0">
                          <a:solidFill>
                            <a:srgbClr val="000000"/>
                          </a:solidFill>
                          <a:latin typeface="Calibri"/>
                        </a:rPr>
                        <a:t> </a:t>
                      </a:r>
                      <a:endParaRPr lang="en-US" sz="2000" b="1"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latin typeface="Calibri"/>
                        </a:rPr>
                        <a:t>10 year</a:t>
                      </a:r>
                      <a:r>
                        <a:rPr lang="en-US" sz="2000" b="1" i="0" u="none" strike="noStrike" dirty="0" smtClean="0">
                          <a:solidFill>
                            <a:srgbClr val="000000"/>
                          </a:solidFill>
                          <a:latin typeface="Calibri"/>
                        </a:rPr>
                        <a:t> </a:t>
                      </a:r>
                      <a:endParaRPr lang="en-US" sz="2000" b="1"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a:solidFill>
                            <a:srgbClr val="000000"/>
                          </a:solidFill>
                          <a:latin typeface="Calibri"/>
                        </a:rPr>
                        <a:t>25 year</a:t>
                      </a:r>
                      <a:r>
                        <a:rPr lang="en-US" sz="2000" b="1" i="0" u="none" strike="noStrike" smtClean="0">
                          <a:solidFill>
                            <a:srgbClr val="000000"/>
                          </a:solidFill>
                          <a:latin typeface="Calibri"/>
                        </a:rPr>
                        <a:t> </a:t>
                      </a:r>
                      <a:endParaRPr lang="en-US" sz="2000" b="1" i="0" u="none" strike="noStrike">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a:solidFill>
                            <a:srgbClr val="000000"/>
                          </a:solidFill>
                          <a:latin typeface="Calibri"/>
                        </a:rPr>
                        <a:t>50 year</a:t>
                      </a:r>
                      <a:r>
                        <a:rPr lang="en-US" sz="2000" b="1" i="0" u="none" strike="noStrike" smtClean="0">
                          <a:solidFill>
                            <a:srgbClr val="000000"/>
                          </a:solidFill>
                          <a:latin typeface="Calibri"/>
                        </a:rPr>
                        <a:t> </a:t>
                      </a:r>
                      <a:endParaRPr lang="en-US" sz="2000" b="1" i="0" u="none" strike="noStrike">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latin typeface="Calibri"/>
                        </a:rPr>
                        <a:t>100 </a:t>
                      </a:r>
                      <a:r>
                        <a:rPr lang="en-US" sz="2000" b="1" i="0" u="none" strike="noStrike">
                          <a:solidFill>
                            <a:srgbClr val="000000"/>
                          </a:solidFill>
                          <a:latin typeface="Calibri"/>
                        </a:rPr>
                        <a:t>year</a:t>
                      </a:r>
                      <a:r>
                        <a:rPr lang="en-US" sz="2000" b="1" i="0" u="none" strike="noStrike" smtClean="0">
                          <a:solidFill>
                            <a:srgbClr val="000000"/>
                          </a:solidFill>
                          <a:latin typeface="Calibri"/>
                        </a:rPr>
                        <a:t> </a:t>
                      </a:r>
                      <a:endParaRPr lang="en-US" sz="2000" b="1" i="0" u="none" strike="noStrike">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02167">
                <a:tc>
                  <a:txBody>
                    <a:bodyPr/>
                    <a:lstStyle/>
                    <a:p>
                      <a:pPr algn="l" fontAlgn="b"/>
                      <a:r>
                        <a:rPr lang="en-US" sz="2000" b="1" i="0" u="none" strike="noStrike">
                          <a:solidFill>
                            <a:srgbClr val="000000"/>
                          </a:solidFill>
                          <a:latin typeface="Calibri"/>
                        </a:rPr>
                        <a:t>Verona Park 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1312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1611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1790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dirty="0">
                          <a:solidFill>
                            <a:srgbClr val="000000"/>
                          </a:solidFill>
                          <a:latin typeface="Calibri"/>
                        </a:rPr>
                        <a:t>2088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2267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2386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895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1014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1163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1432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1551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1730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382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477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561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776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865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954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02167">
                <a:tc>
                  <a:txBody>
                    <a:bodyPr/>
                    <a:lstStyle/>
                    <a:p>
                      <a:pPr algn="l" fontAlgn="b"/>
                      <a:r>
                        <a:rPr lang="en-US" sz="2000" b="1" i="0" u="none" strike="noStrike">
                          <a:solidFill>
                            <a:srgbClr val="000000"/>
                          </a:solidFill>
                          <a:latin typeface="Calibri"/>
                        </a:rPr>
                        <a:t>Verona Park 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315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387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430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501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544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573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215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244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279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344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373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416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92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115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135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186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208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229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02167">
                <a:tc>
                  <a:txBody>
                    <a:bodyPr/>
                    <a:lstStyle/>
                    <a:p>
                      <a:pPr algn="l" fontAlgn="b"/>
                      <a:r>
                        <a:rPr lang="en-US" sz="2000" b="1" i="0" u="none" strike="noStrike">
                          <a:solidFill>
                            <a:srgbClr val="000000"/>
                          </a:solidFill>
                          <a:latin typeface="Calibri"/>
                        </a:rPr>
                        <a:t>Verona Park 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1967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2414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2682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3130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3398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3577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1341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1520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1744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2146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2325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2593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572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715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840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1162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1297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1431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02167">
                <a:tc>
                  <a:txBody>
                    <a:bodyPr/>
                    <a:lstStyle/>
                    <a:p>
                      <a:pPr algn="l" fontAlgn="b"/>
                      <a:r>
                        <a:rPr lang="en-US" sz="2000" b="1" i="0" u="none" strike="noStrike">
                          <a:solidFill>
                            <a:srgbClr val="000000"/>
                          </a:solidFill>
                          <a:latin typeface="Calibri"/>
                        </a:rPr>
                        <a:t>Cedar Grove Library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487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598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665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775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842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886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332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377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432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532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576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643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142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177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208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288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321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354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02167">
                <a:tc>
                  <a:txBody>
                    <a:bodyPr/>
                    <a:lstStyle/>
                    <a:p>
                      <a:pPr algn="l" fontAlgn="b"/>
                      <a:r>
                        <a:rPr lang="en-US" sz="2000" b="1" i="0" u="none" strike="noStrike">
                          <a:solidFill>
                            <a:srgbClr val="000000"/>
                          </a:solidFill>
                          <a:latin typeface="Calibri"/>
                        </a:rPr>
                        <a:t>USGS Ozone Ave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2469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3030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3367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3928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4265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4489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1683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1908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2188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2693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2918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3254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718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898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1055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1459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1627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1796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02167">
                <a:tc>
                  <a:txBody>
                    <a:bodyPr/>
                    <a:lstStyle/>
                    <a:p>
                      <a:pPr algn="l" fontAlgn="b"/>
                      <a:r>
                        <a:rPr lang="en-US" sz="2000" b="1" i="0" u="none" strike="noStrike">
                          <a:solidFill>
                            <a:srgbClr val="000000"/>
                          </a:solidFill>
                          <a:latin typeface="Calibri"/>
                        </a:rPr>
                        <a:t>USGS Little Falls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2877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3530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3923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4576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4969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5230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1961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2223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2550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3138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3400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3792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837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1046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1229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1700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1896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2092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02167">
                <a:tc>
                  <a:txBody>
                    <a:bodyPr/>
                    <a:lstStyle/>
                    <a:p>
                      <a:pPr algn="l" fontAlgn="b"/>
                      <a:r>
                        <a:rPr lang="en-US" sz="2000" b="1" i="0" u="none" strike="noStrike">
                          <a:solidFill>
                            <a:srgbClr val="000000"/>
                          </a:solidFill>
                          <a:latin typeface="Calibri"/>
                        </a:rPr>
                        <a:t>Peckman All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3422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4200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4666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5444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dirty="0">
                          <a:solidFill>
                            <a:srgbClr val="000000"/>
                          </a:solidFill>
                          <a:latin typeface="Calibri"/>
                        </a:rPr>
                        <a:t>5911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6222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2333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2644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3033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3733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4044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4511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995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1244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1462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2022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a:solidFill>
                            <a:srgbClr val="000000"/>
                          </a:solidFill>
                          <a:latin typeface="Calibri"/>
                        </a:rPr>
                        <a:t>2255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0" i="0" u="none" strike="noStrike" dirty="0">
                          <a:solidFill>
                            <a:srgbClr val="000000"/>
                          </a:solidFill>
                          <a:latin typeface="Calibri"/>
                        </a:rPr>
                        <a:t>2489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32" name="5-Point Star 31"/>
          <p:cNvSpPr/>
          <p:nvPr/>
        </p:nvSpPr>
        <p:spPr>
          <a:xfrm>
            <a:off x="3200400" y="7239000"/>
            <a:ext cx="457200" cy="45720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Left Arrow 34"/>
          <p:cNvSpPr/>
          <p:nvPr/>
        </p:nvSpPr>
        <p:spPr>
          <a:xfrm>
            <a:off x="3733800" y="7239000"/>
            <a:ext cx="1752600" cy="609600"/>
          </a:xfrm>
          <a:prstGeom prst="leftArrow">
            <a:avLst>
              <a:gd name="adj1" fmla="val 37500"/>
              <a:gd name="adj2" fmla="val 102083"/>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3886200" y="8001000"/>
            <a:ext cx="2971800" cy="1446550"/>
          </a:xfrm>
          <a:prstGeom prst="rect">
            <a:avLst/>
          </a:prstGeom>
          <a:noFill/>
        </p:spPr>
        <p:txBody>
          <a:bodyPr wrap="square" rtlCol="0">
            <a:spAutoFit/>
          </a:bodyPr>
          <a:lstStyle/>
          <a:p>
            <a:r>
              <a:rPr lang="en-US" sz="4400" b="1" dirty="0" smtClean="0">
                <a:solidFill>
                  <a:srgbClr val="FF0000"/>
                </a:solidFill>
              </a:rPr>
              <a:t>Research </a:t>
            </a:r>
            <a:br>
              <a:rPr lang="en-US" sz="4400" b="1" dirty="0" smtClean="0">
                <a:solidFill>
                  <a:srgbClr val="FF0000"/>
                </a:solidFill>
              </a:rPr>
            </a:br>
            <a:r>
              <a:rPr lang="en-US" sz="4400" b="1" dirty="0" smtClean="0">
                <a:solidFill>
                  <a:srgbClr val="FF0000"/>
                </a:solidFill>
              </a:rPr>
              <a:t>Location</a:t>
            </a:r>
            <a:endParaRPr lang="en-US" sz="4400" b="1" dirty="0">
              <a:solidFill>
                <a:srgbClr val="FF0000"/>
              </a:solidFill>
            </a:endParaRPr>
          </a:p>
        </p:txBody>
      </p:sp>
      <p:sp>
        <p:nvSpPr>
          <p:cNvPr id="38" name="TextBox 37"/>
          <p:cNvSpPr txBox="1"/>
          <p:nvPr/>
        </p:nvSpPr>
        <p:spPr>
          <a:xfrm>
            <a:off x="15849600" y="21999714"/>
            <a:ext cx="33680400" cy="707886"/>
          </a:xfrm>
          <a:prstGeom prst="rect">
            <a:avLst/>
          </a:prstGeom>
          <a:solidFill>
            <a:schemeClr val="bg1"/>
          </a:solidFill>
          <a:ln>
            <a:solidFill>
              <a:schemeClr val="tx1"/>
            </a:solidFill>
          </a:ln>
        </p:spPr>
        <p:txBody>
          <a:bodyPr wrap="square" rtlCol="0">
            <a:spAutoFit/>
          </a:bodyPr>
          <a:lstStyle/>
          <a:p>
            <a:r>
              <a:rPr lang="en-US" sz="4000" b="1" dirty="0" smtClean="0"/>
              <a:t>Peak Discharges for Recurring Storms</a:t>
            </a:r>
            <a:endParaRPr lang="en-US" sz="4000" b="1" dirty="0"/>
          </a:p>
        </p:txBody>
      </p:sp>
      <p:sp>
        <p:nvSpPr>
          <p:cNvPr id="39" name="TextBox 38"/>
          <p:cNvSpPr txBox="1"/>
          <p:nvPr/>
        </p:nvSpPr>
        <p:spPr>
          <a:xfrm>
            <a:off x="21412200" y="26746200"/>
            <a:ext cx="8915400" cy="16123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200" b="1" dirty="0" smtClean="0"/>
              <a:t>Hydrograph for the July 3</a:t>
            </a:r>
            <a:r>
              <a:rPr lang="en-US" sz="3200" b="1" baseline="30000" dirty="0" smtClean="0"/>
              <a:t>rd</a:t>
            </a:r>
            <a:r>
              <a:rPr lang="en-US" sz="3200" b="1" dirty="0" smtClean="0"/>
              <a:t> to July 4</a:t>
            </a:r>
            <a:r>
              <a:rPr lang="en-US" sz="3200" b="1" baseline="30000" dirty="0" smtClean="0"/>
              <a:t>th</a:t>
            </a:r>
            <a:r>
              <a:rPr lang="en-US" sz="3200" b="1" dirty="0" smtClean="0"/>
              <a:t>, </a:t>
            </a:r>
          </a:p>
          <a:p>
            <a:pPr algn="ctr"/>
            <a:r>
              <a:rPr lang="en-US" sz="3200" b="1" dirty="0" smtClean="0"/>
              <a:t>2014 Storm Event</a:t>
            </a:r>
            <a:endParaRPr lang="en-US" sz="3200" b="1" dirty="0"/>
          </a:p>
        </p:txBody>
      </p:sp>
      <p:sp>
        <p:nvSpPr>
          <p:cNvPr id="40" name="Down Arrow 39"/>
          <p:cNvSpPr/>
          <p:nvPr/>
        </p:nvSpPr>
        <p:spPr>
          <a:xfrm>
            <a:off x="23393400" y="8382000"/>
            <a:ext cx="381000" cy="978408"/>
          </a:xfrm>
          <a:prstGeom prst="down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75000"/>
                </a:schemeClr>
              </a:solidFill>
            </a:endParaRPr>
          </a:p>
        </p:txBody>
      </p:sp>
      <p:sp>
        <p:nvSpPr>
          <p:cNvPr id="42" name="Down Arrow 41"/>
          <p:cNvSpPr/>
          <p:nvPr/>
        </p:nvSpPr>
        <p:spPr>
          <a:xfrm>
            <a:off x="15163800" y="8305800"/>
            <a:ext cx="381000" cy="978408"/>
          </a:xfrm>
          <a:prstGeom prst="downArrow">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75000"/>
                </a:schemeClr>
              </a:solidFill>
            </a:endParaRPr>
          </a:p>
        </p:txBody>
      </p:sp>
      <p:sp>
        <p:nvSpPr>
          <p:cNvPr id="43" name="TextBox 42"/>
          <p:cNvSpPr txBox="1"/>
          <p:nvPr/>
        </p:nvSpPr>
        <p:spPr>
          <a:xfrm>
            <a:off x="26060400" y="15685056"/>
            <a:ext cx="3916842" cy="16123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200" b="1" dirty="0" smtClean="0"/>
              <a:t>Watershed for the </a:t>
            </a:r>
            <a:r>
              <a:rPr lang="en-US" sz="3200" b="1" dirty="0" err="1" smtClean="0"/>
              <a:t>Peckman</a:t>
            </a:r>
            <a:r>
              <a:rPr lang="en-US" sz="3200" b="1" dirty="0" smtClean="0"/>
              <a:t> 1 Sensor</a:t>
            </a:r>
          </a:p>
          <a:p>
            <a:pPr algn="ctr"/>
            <a:endParaRPr lang="en-US" sz="3200" b="1" dirty="0"/>
          </a:p>
        </p:txBody>
      </p:sp>
      <p:sp>
        <p:nvSpPr>
          <p:cNvPr id="44" name="TextBox 43"/>
          <p:cNvSpPr txBox="1"/>
          <p:nvPr/>
        </p:nvSpPr>
        <p:spPr>
          <a:xfrm>
            <a:off x="32004000" y="15685056"/>
            <a:ext cx="4297842" cy="16123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200" b="1" dirty="0" smtClean="0"/>
              <a:t>Watershed for the USGS Gage at Ozone Ave</a:t>
            </a:r>
            <a:endParaRPr lang="en-US" sz="3200" b="1" dirty="0"/>
          </a:p>
        </p:txBody>
      </p:sp>
      <p:sp>
        <p:nvSpPr>
          <p:cNvPr id="45" name="TextBox 44"/>
          <p:cNvSpPr txBox="1"/>
          <p:nvPr/>
        </p:nvSpPr>
        <p:spPr>
          <a:xfrm>
            <a:off x="38100000" y="15773400"/>
            <a:ext cx="4297842" cy="16123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200" b="1" dirty="0" smtClean="0"/>
              <a:t>Watershed for the USGS Gage at Little Falls</a:t>
            </a:r>
            <a:endParaRPr lang="en-US" sz="3200" b="1" dirty="0"/>
          </a:p>
        </p:txBody>
      </p:sp>
      <p:sp>
        <p:nvSpPr>
          <p:cNvPr id="48" name="TextBox 47"/>
          <p:cNvSpPr txBox="1"/>
          <p:nvPr/>
        </p:nvSpPr>
        <p:spPr>
          <a:xfrm>
            <a:off x="44119800" y="18897600"/>
            <a:ext cx="2133600" cy="1862048"/>
          </a:xfrm>
          <a:prstGeom prst="rect">
            <a:avLst/>
          </a:prstGeom>
          <a:noFill/>
        </p:spPr>
        <p:txBody>
          <a:bodyPr wrap="square" rtlCol="0">
            <a:spAutoFit/>
          </a:bodyPr>
          <a:lstStyle/>
          <a:p>
            <a:r>
              <a:rPr lang="en-US" sz="2300" b="1" dirty="0" smtClean="0"/>
              <a:t>Watersheds for sensors </a:t>
            </a:r>
            <a:r>
              <a:rPr lang="en-US" sz="2300" b="1" dirty="0" err="1" smtClean="0"/>
              <a:t>Peckman</a:t>
            </a:r>
            <a:r>
              <a:rPr lang="en-US" sz="2300" b="1" dirty="0" smtClean="0"/>
              <a:t> 2, Tributary 1 &amp; Tributary 2</a:t>
            </a:r>
            <a:endParaRPr lang="en-US" sz="2300" b="1" dirty="0"/>
          </a:p>
        </p:txBody>
      </p:sp>
      <p:sp>
        <p:nvSpPr>
          <p:cNvPr id="49" name="TextBox 48"/>
          <p:cNvSpPr txBox="1"/>
          <p:nvPr/>
        </p:nvSpPr>
        <p:spPr>
          <a:xfrm>
            <a:off x="15468600" y="15697200"/>
            <a:ext cx="3962400" cy="769441"/>
          </a:xfrm>
          <a:prstGeom prst="rect">
            <a:avLst/>
          </a:prstGeom>
          <a:noFill/>
        </p:spPr>
        <p:txBody>
          <a:bodyPr wrap="square" rtlCol="0">
            <a:spAutoFit/>
          </a:bodyPr>
          <a:lstStyle/>
          <a:p>
            <a:r>
              <a:rPr lang="en-US" sz="2200" b="1" dirty="0" smtClean="0"/>
              <a:t>Changes in Elevation of the </a:t>
            </a:r>
            <a:r>
              <a:rPr lang="en-US" sz="2200" b="1" dirty="0" err="1" smtClean="0"/>
              <a:t>Peckman</a:t>
            </a:r>
            <a:r>
              <a:rPr lang="en-US" sz="2200" b="1" dirty="0" smtClean="0"/>
              <a:t> River Watershed</a:t>
            </a:r>
            <a:endParaRPr lang="en-US" sz="2200" b="1" dirty="0"/>
          </a:p>
        </p:txBody>
      </p:sp>
      <p:sp>
        <p:nvSpPr>
          <p:cNvPr id="52" name="Down Arrow 51"/>
          <p:cNvSpPr/>
          <p:nvPr/>
        </p:nvSpPr>
        <p:spPr>
          <a:xfrm>
            <a:off x="16611600" y="8305800"/>
            <a:ext cx="381000" cy="978408"/>
          </a:xfrm>
          <a:prstGeom prst="downArrow">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75000"/>
                </a:schemeClr>
              </a:solidFill>
            </a:endParaRPr>
          </a:p>
        </p:txBody>
      </p:sp>
      <p:sp>
        <p:nvSpPr>
          <p:cNvPr id="53" name="Down Arrow 52"/>
          <p:cNvSpPr/>
          <p:nvPr/>
        </p:nvSpPr>
        <p:spPr>
          <a:xfrm>
            <a:off x="9677400" y="8305800"/>
            <a:ext cx="381000" cy="978408"/>
          </a:xfrm>
          <a:prstGeom prst="downArrow">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75000"/>
                </a:schemeClr>
              </a:solidFill>
            </a:endParaRPr>
          </a:p>
        </p:txBody>
      </p:sp>
      <p:sp>
        <p:nvSpPr>
          <p:cNvPr id="55" name="Down Arrow 54"/>
          <p:cNvSpPr/>
          <p:nvPr/>
        </p:nvSpPr>
        <p:spPr>
          <a:xfrm>
            <a:off x="22936200" y="8382000"/>
            <a:ext cx="381000" cy="978408"/>
          </a:xfrm>
          <a:prstGeom prst="downArrow">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75000"/>
                </a:schemeClr>
              </a:solidFill>
            </a:endParaRPr>
          </a:p>
        </p:txBody>
      </p:sp>
      <p:sp>
        <p:nvSpPr>
          <p:cNvPr id="56" name="Down Arrow 55"/>
          <p:cNvSpPr/>
          <p:nvPr/>
        </p:nvSpPr>
        <p:spPr>
          <a:xfrm>
            <a:off x="20726400" y="8382000"/>
            <a:ext cx="381000" cy="978408"/>
          </a:xfrm>
          <a:prstGeom prst="downArrow">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75000"/>
                </a:schemeClr>
              </a:solidFill>
            </a:endParaRPr>
          </a:p>
        </p:txBody>
      </p:sp>
      <p:sp>
        <p:nvSpPr>
          <p:cNvPr id="61" name="Down Arrow 60"/>
          <p:cNvSpPr/>
          <p:nvPr/>
        </p:nvSpPr>
        <p:spPr>
          <a:xfrm>
            <a:off x="26974800" y="8305800"/>
            <a:ext cx="381000" cy="978408"/>
          </a:xfrm>
          <a:prstGeom prst="downArrow">
            <a:avLst/>
          </a:prstGeom>
          <a:solidFill>
            <a:schemeClr val="accent1">
              <a:lumMod val="60000"/>
              <a:lumOff val="40000"/>
            </a:schemeClr>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75000"/>
                </a:schemeClr>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5040</TotalTime>
  <Words>927</Words>
  <Application>Microsoft Macintosh PowerPoint</Application>
  <PresentationFormat>Custom</PresentationFormat>
  <Paragraphs>217</Paragraphs>
  <Slides>1</Slides>
  <Notes>1</Notes>
  <HiddenSlides>0</HiddenSlides>
  <MMClips>0</MMClips>
  <ScaleCrop>false</ScaleCrop>
  <HeadingPairs>
    <vt:vector size="4" baseType="variant">
      <vt:variant>
        <vt:lpstr>Design Template</vt:lpstr>
      </vt:variant>
      <vt:variant>
        <vt:i4>1</vt:i4>
      </vt:variant>
      <vt:variant>
        <vt:lpstr>Slide Titles</vt:lpstr>
      </vt:variant>
      <vt:variant>
        <vt:i4>1</vt:i4>
      </vt:variant>
    </vt:vector>
  </HeadingPairs>
  <TitlesOfParts>
    <vt:vector size="2" baseType="lpstr">
      <vt:lpstr>Office Theme</vt:lpstr>
      <vt:lpstr>Erik Strandskov (strandskove1@mail.montclair.edu) and Joshua C. Galster (galsterj@mail.montclair.edu) Dept. of Earth &amp; Environmental Studies, Montclair State University, 1 Normal Ave. , Montclair, NJ 07043</vt:lpstr>
    </vt:vector>
  </TitlesOfParts>
  <Company>Montclair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Josh Galster</dc:creator>
  <cp:lastModifiedBy>Erik</cp:lastModifiedBy>
  <cp:revision>375</cp:revision>
  <dcterms:created xsi:type="dcterms:W3CDTF">2014-12-08T01:49:56Z</dcterms:created>
  <dcterms:modified xsi:type="dcterms:W3CDTF">2014-12-08T01:52:56Z</dcterms:modified>
</cp:coreProperties>
</file>