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3"/>
  </p:notesMasterIdLst>
  <p:sldIdLst>
    <p:sldId id="256" r:id="rId6"/>
    <p:sldId id="280" r:id="rId7"/>
    <p:sldId id="273" r:id="rId8"/>
    <p:sldId id="266" r:id="rId9"/>
    <p:sldId id="274" r:id="rId10"/>
    <p:sldId id="292" r:id="rId11"/>
    <p:sldId id="293" r:id="rId12"/>
    <p:sldId id="275" r:id="rId13"/>
    <p:sldId id="281" r:id="rId14"/>
    <p:sldId id="282" r:id="rId15"/>
    <p:sldId id="276" r:id="rId16"/>
    <p:sldId id="277" r:id="rId17"/>
    <p:sldId id="278" r:id="rId18"/>
    <p:sldId id="285" r:id="rId19"/>
    <p:sldId id="286" r:id="rId20"/>
    <p:sldId id="287" r:id="rId21"/>
    <p:sldId id="279" r:id="rId22"/>
    <p:sldId id="283" r:id="rId23"/>
    <p:sldId id="284" r:id="rId24"/>
    <p:sldId id="295" r:id="rId25"/>
    <p:sldId id="294" r:id="rId26"/>
    <p:sldId id="296" r:id="rId27"/>
    <p:sldId id="297" r:id="rId28"/>
    <p:sldId id="267" r:id="rId29"/>
    <p:sldId id="265" r:id="rId30"/>
    <p:sldId id="264" r:id="rId31"/>
    <p:sldId id="27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F7FA"/>
    <a:srgbClr val="139006"/>
    <a:srgbClr val="FF0000"/>
    <a:srgbClr val="FF6600"/>
    <a:srgbClr val="00DF02"/>
    <a:srgbClr val="0000FF"/>
    <a:srgbClr val="00FFFF"/>
    <a:srgbClr val="FF00FF"/>
    <a:srgbClr val="4B711D"/>
    <a:srgbClr val="517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05" autoAdjust="0"/>
  </p:normalViewPr>
  <p:slideViewPr>
    <p:cSldViewPr snapToGrid="0">
      <p:cViewPr>
        <p:scale>
          <a:sx n="118" d="100"/>
          <a:sy n="118" d="100"/>
        </p:scale>
        <p:origin x="-1434" y="-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A8D80-685E-6642-A032-CEBFE741D44A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7CAD1-3202-8647-8374-F138EF4D5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59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7CAD1-3202-8647-8374-F138EF4D53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86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7CAD1-3202-8647-8374-F138EF4D53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74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7CAD1-3202-8647-8374-F138EF4D53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74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7CAD1-3202-8647-8374-F138EF4D53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74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7CAD1-3202-8647-8374-F138EF4D53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74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7CAD1-3202-8647-8374-F138EF4D53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74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7CAD1-3202-8647-8374-F138EF4D53A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92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7CAD1-3202-8647-8374-F138EF4D53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7CAD1-3202-8647-8374-F138EF4D53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29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7CAD1-3202-8647-8374-F138EF4D53A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17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7CAD1-3202-8647-8374-F138EF4D53A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22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7CAD1-3202-8647-8374-F138EF4D53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747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7CAD1-3202-8647-8374-F138EF4D53A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07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7CAD1-3202-8647-8374-F138EF4D53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74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7CAD1-3202-8647-8374-F138EF4D53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74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7CAD1-3202-8647-8374-F138EF4D53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74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7CAD1-3202-8647-8374-F138EF4D53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74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7CAD1-3202-8647-8374-F138EF4D53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72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7CAD1-3202-8647-8374-F138EF4D53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61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7CAD1-3202-8647-8374-F138EF4D53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74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75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98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76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04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8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922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087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15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11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2952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9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74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19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52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03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047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85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922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0872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15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11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295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942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94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194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526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03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047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85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9226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0872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15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11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988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2952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94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19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526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031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047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851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9226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0872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15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888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117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2952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947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194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526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03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4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30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4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4451-3910-49E5-AEAE-3BE1B6091203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BF064-CA99-4102-B308-93A08CA8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80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F4451-3910-49E5-AEAE-3BE1B6091203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BF064-CA99-4102-B308-93A08CA8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F4451-3910-49E5-AEAE-3BE1B60912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11/18/2014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BF064-CA99-4102-B308-93A08CA8EE55}" type="slidenum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6.jpeg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31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emf"/><Relationship Id="rId12" Type="http://schemas.openxmlformats.org/officeDocument/2006/relationships/image" Target="../media/image17.emf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N1326P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3426"/>
            <a:ext cx="9144000" cy="65311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253192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Geochemical Analysis of Tourmaline as a Tool for Determining the Location and Characteristics of the Main Central Thrust, Central Nepal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971800"/>
            <a:ext cx="92411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Buchanan Kerswell</a:t>
            </a:r>
            <a:r>
              <a:rPr lang="en-US" baseline="30000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1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, Steven A. Fellows</a:t>
            </a:r>
            <a:r>
              <a:rPr lang="en-US" baseline="30000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1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, Steven H. Emerman</a:t>
            </a:r>
            <a:r>
              <a:rPr lang="en-US" baseline="30000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1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Suman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 Panday</a:t>
            </a:r>
            <a:r>
              <a:rPr lang="en-US" baseline="30000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2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Santosh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 Adhikari</a:t>
            </a:r>
            <a:r>
              <a:rPr lang="en-US" baseline="30000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2</a:t>
            </a:r>
          </a:p>
          <a:p>
            <a:pPr algn="ctr"/>
            <a:endParaRPr lang="en-US" dirty="0" smtClean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</a:endParaRPr>
          </a:p>
          <a:p>
            <a:pPr algn="ctr"/>
            <a:r>
              <a:rPr lang="en-US" baseline="30000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1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Department of Earth Science, Utah Valley University, Orem, Utah</a:t>
            </a:r>
          </a:p>
          <a:p>
            <a:pPr algn="ctr"/>
            <a:r>
              <a:rPr lang="en-US" baseline="30000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2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Department of Geology, Tri-Chandra Multiple Campus, </a:t>
            </a:r>
            <a:r>
              <a:rPr lang="en-US" dirty="0" err="1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Tribhuvan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 University, Kathmandu, Nepal</a:t>
            </a:r>
            <a:endParaRPr lang="en-US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  <p:pic>
        <p:nvPicPr>
          <p:cNvPr id="1026" name="Picture 2" descr="C:\Users\10529445\Downloads\UVU_Horizontal_Mark_1-color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172200"/>
            <a:ext cx="2664992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67736"/>
            <a:ext cx="663715" cy="690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2336" y="6167736"/>
            <a:ext cx="897936" cy="690264"/>
          </a:xfrm>
          <a:prstGeom prst="rect">
            <a:avLst/>
          </a:prstGeom>
        </p:spPr>
      </p:pic>
      <p:pic>
        <p:nvPicPr>
          <p:cNvPr id="6" name="Picture 2" descr="http://aac-publications.s3.amazonaws.com/website_assets/AAC%20Logo_Black%20on%20transpare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012" y="6173684"/>
            <a:ext cx="769976" cy="68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660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8" y="3973413"/>
            <a:ext cx="3886200" cy="2914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Field Work</a:t>
            </a:r>
            <a:endParaRPr lang="en-US" sz="4000" b="1" dirty="0"/>
          </a:p>
        </p:txBody>
      </p:sp>
      <p:pic>
        <p:nvPicPr>
          <p:cNvPr id="5" name="Picture 2" descr="C:\Users\10529445\Downloads\UVU_Horizontal_Mark_1-color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172200"/>
            <a:ext cx="2664992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64318" y="4647114"/>
            <a:ext cx="317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Samples from Schist</a:t>
            </a:r>
            <a:endParaRPr lang="en-US" sz="2800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92" y="857794"/>
            <a:ext cx="5005808" cy="37543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14758" y="6096000"/>
            <a:ext cx="1889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Weathered Samples</a:t>
            </a:r>
          </a:p>
          <a:p>
            <a:r>
              <a:rPr lang="en-US" sz="1600" b="1" dirty="0"/>
              <a:t>f</a:t>
            </a:r>
            <a:r>
              <a:rPr lang="en-US" sz="1600" b="1" dirty="0" smtClean="0"/>
              <a:t>rom Transect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" y="866503"/>
            <a:ext cx="40894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22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108394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Analysis</a:t>
            </a:r>
            <a:endParaRPr lang="en-US" sz="4000" b="1" dirty="0"/>
          </a:p>
        </p:txBody>
      </p:sp>
      <p:pic>
        <p:nvPicPr>
          <p:cNvPr id="5" name="Picture 2" descr="C:\Users\10529445\Downloads\UVU_Horizontal_Mark_1-color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172200"/>
            <a:ext cx="2664992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5687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LA-ICPMS</a:t>
            </a:r>
          </a:p>
          <a:p>
            <a:pPr>
              <a:buFontTx/>
              <a:buChar char="-"/>
            </a:pPr>
            <a:r>
              <a:rPr lang="en-US" sz="1800" dirty="0" smtClean="0"/>
              <a:t>In-situ Trace Elements</a:t>
            </a:r>
          </a:p>
          <a:p>
            <a:pPr>
              <a:buFontTx/>
              <a:buChar char="-"/>
            </a:pPr>
            <a:r>
              <a:rPr lang="en-US" sz="1800" dirty="0" smtClean="0"/>
              <a:t>Inter-sector, Inter-zone?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306170" y="6123721"/>
            <a:ext cx="457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 Locations, ~200 individual grains, &gt;400 lines</a:t>
            </a:r>
            <a:endParaRPr lang="en-US" dirty="0"/>
          </a:p>
        </p:txBody>
      </p:sp>
      <p:pic>
        <p:nvPicPr>
          <p:cNvPr id="11" name="Picture 2" descr="F:\Big Pictur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7298"/>
            <a:ext cx="5289469" cy="351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F:\inset cropp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30" y="1224943"/>
            <a:ext cx="4737933" cy="4733751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8737" y="5327923"/>
            <a:ext cx="1851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LA-ICPMS Ablation Pits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2335238" y="3488788"/>
            <a:ext cx="900332" cy="131532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235570" y="1209442"/>
            <a:ext cx="1121260" cy="2279347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235570" y="4804117"/>
            <a:ext cx="1121260" cy="1170078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005137" y="2320106"/>
            <a:ext cx="108506" cy="18246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522495" y="2017982"/>
            <a:ext cx="147085" cy="147247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562260" y="2534269"/>
            <a:ext cx="36618" cy="221631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351951" y="2888531"/>
            <a:ext cx="42672" cy="20759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244389" y="4676925"/>
            <a:ext cx="166340" cy="127192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819274" y="4342348"/>
            <a:ext cx="176685" cy="141420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455478" y="3812735"/>
            <a:ext cx="184592" cy="144317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20206" y="5789884"/>
            <a:ext cx="678031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09444" y="5434743"/>
            <a:ext cx="72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802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ICPMS Sn</a:t>
            </a:r>
            <a:r>
              <a:rPr lang="en-US" sz="4000" b="1" dirty="0"/>
              <a:t>-</a:t>
            </a:r>
            <a:r>
              <a:rPr lang="en-US" sz="4000" b="1" dirty="0" smtClean="0"/>
              <a:t>Ni-</a:t>
            </a:r>
            <a:r>
              <a:rPr lang="en-US" sz="4000" b="1" dirty="0" err="1" smtClean="0"/>
              <a:t>Pb</a:t>
            </a:r>
            <a:r>
              <a:rPr lang="en-US" sz="4000" b="1" dirty="0" smtClean="0"/>
              <a:t> (ppm)</a:t>
            </a:r>
            <a:endParaRPr lang="en-US" sz="4000" b="1" dirty="0"/>
          </a:p>
        </p:txBody>
      </p:sp>
      <p:pic>
        <p:nvPicPr>
          <p:cNvPr id="2" name="Picture 1" descr="SnNiPbTernar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06" y="1066801"/>
            <a:ext cx="6606988" cy="5105400"/>
          </a:xfrm>
          <a:prstGeom prst="rect">
            <a:avLst/>
          </a:prstGeom>
        </p:spPr>
      </p:pic>
      <p:pic>
        <p:nvPicPr>
          <p:cNvPr id="5" name="Picture 2" descr="C:\Users\10529445\Downloads\UVU_Horizontal_Mark_1-color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172200"/>
            <a:ext cx="2664992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2603157" y="4564522"/>
            <a:ext cx="3501081" cy="271089"/>
          </a:xfrm>
          <a:custGeom>
            <a:avLst/>
            <a:gdLst>
              <a:gd name="connsiteX0" fmla="*/ 0 w 3501081"/>
              <a:gd name="connsiteY0" fmla="*/ 98094 h 271089"/>
              <a:gd name="connsiteX1" fmla="*/ 1235675 w 3501081"/>
              <a:gd name="connsiteY1" fmla="*/ 7478 h 271089"/>
              <a:gd name="connsiteX2" fmla="*/ 3501081 w 3501081"/>
              <a:gd name="connsiteY2" fmla="*/ 271089 h 271089"/>
              <a:gd name="connsiteX3" fmla="*/ 3501081 w 3501081"/>
              <a:gd name="connsiteY3" fmla="*/ 271089 h 271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1081" h="271089">
                <a:moveTo>
                  <a:pt x="0" y="98094"/>
                </a:moveTo>
                <a:cubicBezTo>
                  <a:pt x="326081" y="38369"/>
                  <a:pt x="652162" y="-21355"/>
                  <a:pt x="1235675" y="7478"/>
                </a:cubicBezTo>
                <a:cubicBezTo>
                  <a:pt x="1819189" y="36310"/>
                  <a:pt x="3501081" y="271089"/>
                  <a:pt x="3501081" y="271089"/>
                </a:cubicBezTo>
                <a:lnTo>
                  <a:pt x="3501081" y="271089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06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9144000" cy="933450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ICPMS Sn-</a:t>
            </a:r>
            <a:r>
              <a:rPr lang="en-US" sz="4000" b="1" dirty="0" err="1" smtClean="0"/>
              <a:t>FeO</a:t>
            </a:r>
            <a:r>
              <a:rPr lang="en-US" sz="4000" b="1" dirty="0" smtClean="0"/>
              <a:t>-</a:t>
            </a:r>
            <a:r>
              <a:rPr lang="en-US" sz="4000" b="1" dirty="0" err="1" smtClean="0"/>
              <a:t>MgO</a:t>
            </a:r>
            <a:endParaRPr lang="en-US" sz="4000" b="1" dirty="0"/>
          </a:p>
        </p:txBody>
      </p:sp>
      <p:pic>
        <p:nvPicPr>
          <p:cNvPr id="5" name="Picture 2" descr="C:\Users\10529445\Downloads\UVU_Horizontal_Mark_1-color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172200"/>
            <a:ext cx="2664992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nFeOM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049482"/>
            <a:ext cx="6629400" cy="5122718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393989" y="3737703"/>
            <a:ext cx="1680519" cy="1056719"/>
          </a:xfrm>
          <a:custGeom>
            <a:avLst/>
            <a:gdLst>
              <a:gd name="connsiteX0" fmla="*/ 0 w 1680519"/>
              <a:gd name="connsiteY0" fmla="*/ 941389 h 1056719"/>
              <a:gd name="connsiteX1" fmla="*/ 601362 w 1680519"/>
              <a:gd name="connsiteY1" fmla="*/ 134081 h 1056719"/>
              <a:gd name="connsiteX2" fmla="*/ 1087395 w 1680519"/>
              <a:gd name="connsiteY2" fmla="*/ 92892 h 1056719"/>
              <a:gd name="connsiteX3" fmla="*/ 1680519 w 1680519"/>
              <a:gd name="connsiteY3" fmla="*/ 1056719 h 1056719"/>
              <a:gd name="connsiteX4" fmla="*/ 1680519 w 1680519"/>
              <a:gd name="connsiteY4" fmla="*/ 1056719 h 105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0519" h="1056719">
                <a:moveTo>
                  <a:pt x="0" y="941389"/>
                </a:moveTo>
                <a:cubicBezTo>
                  <a:pt x="210064" y="608443"/>
                  <a:pt x="420129" y="275497"/>
                  <a:pt x="601362" y="134081"/>
                </a:cubicBezTo>
                <a:cubicBezTo>
                  <a:pt x="782595" y="-7335"/>
                  <a:pt x="907535" y="-60881"/>
                  <a:pt x="1087395" y="92892"/>
                </a:cubicBezTo>
                <a:cubicBezTo>
                  <a:pt x="1267255" y="246665"/>
                  <a:pt x="1680519" y="1056719"/>
                  <a:pt x="1680519" y="1056719"/>
                </a:cubicBezTo>
                <a:lnTo>
                  <a:pt x="1680519" y="1056719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12823" y="1146517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(ppm)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68882" y="5195550"/>
            <a:ext cx="116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(</a:t>
            </a:r>
            <a:r>
              <a:rPr lang="en-US" sz="2400" b="1" dirty="0" err="1" smtClean="0"/>
              <a:t>Schorl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303848" y="5195551"/>
            <a:ext cx="1301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(</a:t>
            </a:r>
            <a:r>
              <a:rPr lang="en-US" sz="2400" b="1" dirty="0" err="1" smtClean="0"/>
              <a:t>Dravite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93921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62025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/>
              <a:t>Chondrite</a:t>
            </a:r>
            <a:r>
              <a:rPr lang="en-US" sz="4000" b="1" dirty="0" smtClean="0"/>
              <a:t> Norm. REE</a:t>
            </a:r>
            <a:endParaRPr lang="en-US" sz="4000" b="1" dirty="0"/>
          </a:p>
        </p:txBody>
      </p:sp>
      <p:pic>
        <p:nvPicPr>
          <p:cNvPr id="5" name="Picture 2" descr="C:\Users\10529445\Downloads\UVU_Horizontal_Mark_1-color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172200"/>
            <a:ext cx="2664992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REE Spider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" b="7935"/>
          <a:stretch/>
        </p:blipFill>
        <p:spPr>
          <a:xfrm>
            <a:off x="501299" y="1142999"/>
            <a:ext cx="7379402" cy="49625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7196" y="1240104"/>
            <a:ext cx="10261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139006"/>
                </a:solidFill>
              </a:rPr>
              <a:t>Eu</a:t>
            </a:r>
            <a:r>
              <a:rPr lang="en-US" sz="1400" baseline="30000" dirty="0" smtClean="0">
                <a:solidFill>
                  <a:srgbClr val="139006"/>
                </a:solidFill>
              </a:rPr>
              <a:t>2+</a:t>
            </a:r>
          </a:p>
          <a:p>
            <a:r>
              <a:rPr lang="en-US" sz="1400" dirty="0" smtClean="0">
                <a:solidFill>
                  <a:srgbClr val="139006"/>
                </a:solidFill>
              </a:rPr>
              <a:t>Reduced</a:t>
            </a:r>
          </a:p>
          <a:p>
            <a:r>
              <a:rPr lang="en-US" sz="1400" dirty="0" smtClean="0">
                <a:solidFill>
                  <a:srgbClr val="139006"/>
                </a:solidFill>
              </a:rPr>
              <a:t>Compatible</a:t>
            </a:r>
            <a:endParaRPr lang="en-US" sz="1400" dirty="0">
              <a:solidFill>
                <a:srgbClr val="13900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05533" y="2720808"/>
            <a:ext cx="1143326" cy="738664"/>
          </a:xfrm>
          <a:prstGeom prst="rect">
            <a:avLst/>
          </a:prstGeom>
          <a:noFill/>
          <a:effectLst>
            <a:glow rad="101600">
              <a:schemeClr val="accent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FF7FA"/>
                </a:solidFill>
                <a:effectLst>
                  <a:glow rad="101600">
                    <a:schemeClr val="tx1"/>
                  </a:glow>
                </a:effectLst>
              </a:rPr>
              <a:t>Eu</a:t>
            </a:r>
            <a:r>
              <a:rPr lang="en-US" sz="1400" baseline="30000" dirty="0">
                <a:solidFill>
                  <a:srgbClr val="2FF7FA"/>
                </a:solidFill>
                <a:effectLst>
                  <a:glow rad="101600">
                    <a:schemeClr val="tx1"/>
                  </a:glow>
                </a:effectLst>
              </a:rPr>
              <a:t>3</a:t>
            </a:r>
            <a:r>
              <a:rPr lang="en-US" sz="1400" baseline="30000" dirty="0" smtClean="0">
                <a:solidFill>
                  <a:srgbClr val="2FF7FA"/>
                </a:solidFill>
                <a:effectLst>
                  <a:glow rad="101600">
                    <a:schemeClr val="tx1"/>
                  </a:glow>
                </a:effectLst>
              </a:rPr>
              <a:t>+</a:t>
            </a:r>
          </a:p>
          <a:p>
            <a:r>
              <a:rPr lang="en-US" sz="1400" dirty="0" smtClean="0">
                <a:solidFill>
                  <a:srgbClr val="2FF7FA"/>
                </a:solidFill>
                <a:effectLst>
                  <a:glow rad="101600">
                    <a:schemeClr val="tx1"/>
                  </a:glow>
                </a:effectLst>
              </a:rPr>
              <a:t>Oxidized</a:t>
            </a:r>
          </a:p>
          <a:p>
            <a:r>
              <a:rPr lang="en-US" sz="1400" dirty="0" smtClean="0">
                <a:solidFill>
                  <a:srgbClr val="2FF7FA"/>
                </a:solidFill>
                <a:effectLst>
                  <a:glow rad="101600">
                    <a:schemeClr val="tx1"/>
                  </a:glow>
                </a:effectLst>
              </a:rPr>
              <a:t>Incompatible</a:t>
            </a:r>
            <a:endParaRPr lang="en-US" sz="1400" dirty="0">
              <a:solidFill>
                <a:srgbClr val="2FF7FA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88835" y="2087803"/>
            <a:ext cx="77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≈300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8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047750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Shale Norm. Transition Metal</a:t>
            </a:r>
            <a:endParaRPr lang="en-US" sz="4000" b="1" dirty="0"/>
          </a:p>
        </p:txBody>
      </p:sp>
      <p:pic>
        <p:nvPicPr>
          <p:cNvPr id="5" name="Picture 2" descr="C:\Users\10529445\Downloads\UVU_Horizontal_Mark_1-color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172200"/>
            <a:ext cx="2664992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TransitionSpider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2" b="8309"/>
          <a:stretch/>
        </p:blipFill>
        <p:spPr>
          <a:xfrm>
            <a:off x="409576" y="1086463"/>
            <a:ext cx="7496174" cy="501563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097982" y="1497026"/>
            <a:ext cx="0" cy="4936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197150" y="2249586"/>
            <a:ext cx="0" cy="4356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01454" y="1184338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Ni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88599" y="2628565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888835" y="2087803"/>
            <a:ext cx="77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≈300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87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17 at 11.59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879"/>
            <a:ext cx="9144000" cy="5740121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225800" y="5086350"/>
            <a:ext cx="330200" cy="454861"/>
            <a:chOff x="3225800" y="5086350"/>
            <a:chExt cx="330200" cy="454861"/>
          </a:xfrm>
        </p:grpSpPr>
        <p:sp>
          <p:nvSpPr>
            <p:cNvPr id="12" name="Oval 11"/>
            <p:cNvSpPr/>
            <p:nvPr/>
          </p:nvSpPr>
          <p:spPr>
            <a:xfrm>
              <a:off x="3225800" y="5086350"/>
              <a:ext cx="82550" cy="82550"/>
            </a:xfrm>
            <a:prstGeom prst="ellipse">
              <a:avLst/>
            </a:prstGeom>
            <a:solidFill>
              <a:srgbClr val="00DF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3332078" y="5124450"/>
              <a:ext cx="82550" cy="82550"/>
            </a:xfrm>
            <a:prstGeom prst="ellipse">
              <a:avLst/>
            </a:prstGeom>
            <a:solidFill>
              <a:srgbClr val="00DF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3395578" y="5167895"/>
              <a:ext cx="76200" cy="76200"/>
            </a:xfrm>
            <a:prstGeom prst="ellipse">
              <a:avLst/>
            </a:prstGeom>
            <a:solidFill>
              <a:srgbClr val="00DF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3466433" y="5458661"/>
              <a:ext cx="82550" cy="82550"/>
            </a:xfrm>
            <a:prstGeom prst="ellipse">
              <a:avLst/>
            </a:prstGeom>
            <a:solidFill>
              <a:srgbClr val="00DF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 flipV="1">
              <a:off x="3498850" y="5410200"/>
              <a:ext cx="57150" cy="57150"/>
            </a:xfrm>
            <a:prstGeom prst="ellipse">
              <a:avLst/>
            </a:prstGeom>
            <a:solidFill>
              <a:srgbClr val="00DF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Sn Distribution </a:t>
            </a:r>
            <a:endParaRPr lang="en-US" sz="4000" b="1" dirty="0"/>
          </a:p>
        </p:txBody>
      </p:sp>
      <p:sp>
        <p:nvSpPr>
          <p:cNvPr id="21" name="TextBox 20"/>
          <p:cNvSpPr txBox="1"/>
          <p:nvPr/>
        </p:nvSpPr>
        <p:spPr>
          <a:xfrm rot="21282354">
            <a:off x="3594968" y="2395687"/>
            <a:ext cx="1719219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MCT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072597" y="2157666"/>
            <a:ext cx="4937803" cy="1708284"/>
            <a:chOff x="2072597" y="2157666"/>
            <a:chExt cx="4937803" cy="1708284"/>
          </a:xfrm>
        </p:grpSpPr>
        <p:sp>
          <p:nvSpPr>
            <p:cNvPr id="7" name="Oval 6"/>
            <p:cNvSpPr/>
            <p:nvPr/>
          </p:nvSpPr>
          <p:spPr>
            <a:xfrm>
              <a:off x="6015798" y="2382255"/>
              <a:ext cx="228600" cy="22860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071934" y="2157666"/>
              <a:ext cx="228600" cy="22860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210300" y="2438400"/>
              <a:ext cx="152400" cy="15240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741699" y="2719134"/>
              <a:ext cx="152400" cy="15240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194761" y="3640560"/>
              <a:ext cx="152400" cy="15240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858000" y="2895600"/>
              <a:ext cx="152400" cy="15240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072597" y="3665102"/>
              <a:ext cx="200848" cy="200848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028184" y="3190400"/>
              <a:ext cx="152400" cy="15240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259809" y="2989484"/>
              <a:ext cx="211406" cy="211406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5725" y="2847260"/>
            <a:ext cx="8982687" cy="1232381"/>
            <a:chOff x="85725" y="2847260"/>
            <a:chExt cx="8982687" cy="1232381"/>
          </a:xfrm>
        </p:grpSpPr>
        <p:sp>
          <p:nvSpPr>
            <p:cNvPr id="5" name="Freeform 4"/>
            <p:cNvSpPr/>
            <p:nvPr/>
          </p:nvSpPr>
          <p:spPr>
            <a:xfrm>
              <a:off x="85725" y="3829050"/>
              <a:ext cx="1876425" cy="250591"/>
            </a:xfrm>
            <a:custGeom>
              <a:avLst/>
              <a:gdLst>
                <a:gd name="connsiteX0" fmla="*/ 0 w 1876425"/>
                <a:gd name="connsiteY0" fmla="*/ 0 h 250591"/>
                <a:gd name="connsiteX1" fmla="*/ 1038225 w 1876425"/>
                <a:gd name="connsiteY1" fmla="*/ 247650 h 250591"/>
                <a:gd name="connsiteX2" fmla="*/ 1876425 w 1876425"/>
                <a:gd name="connsiteY2" fmla="*/ 142875 h 250591"/>
                <a:gd name="connsiteX3" fmla="*/ 1876425 w 1876425"/>
                <a:gd name="connsiteY3" fmla="*/ 142875 h 25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6425" h="250591">
                  <a:moveTo>
                    <a:pt x="0" y="0"/>
                  </a:moveTo>
                  <a:cubicBezTo>
                    <a:pt x="362744" y="111919"/>
                    <a:pt x="725488" y="223838"/>
                    <a:pt x="1038225" y="247650"/>
                  </a:cubicBezTo>
                  <a:cubicBezTo>
                    <a:pt x="1350962" y="271462"/>
                    <a:pt x="1876425" y="142875"/>
                    <a:pt x="1876425" y="142875"/>
                  </a:cubicBezTo>
                  <a:lnTo>
                    <a:pt x="1876425" y="142875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962150" y="2847260"/>
              <a:ext cx="5486400" cy="1134190"/>
            </a:xfrm>
            <a:custGeom>
              <a:avLst/>
              <a:gdLst>
                <a:gd name="connsiteX0" fmla="*/ 0 w 5486400"/>
                <a:gd name="connsiteY0" fmla="*/ 1134190 h 1134190"/>
                <a:gd name="connsiteX1" fmla="*/ 847725 w 5486400"/>
                <a:gd name="connsiteY1" fmla="*/ 915115 h 1134190"/>
                <a:gd name="connsiteX2" fmla="*/ 1724025 w 5486400"/>
                <a:gd name="connsiteY2" fmla="*/ 248365 h 1134190"/>
                <a:gd name="connsiteX3" fmla="*/ 2352675 w 5486400"/>
                <a:gd name="connsiteY3" fmla="*/ 95965 h 1134190"/>
                <a:gd name="connsiteX4" fmla="*/ 4276725 w 5486400"/>
                <a:gd name="connsiteY4" fmla="*/ 10240 h 1134190"/>
                <a:gd name="connsiteX5" fmla="*/ 5076825 w 5486400"/>
                <a:gd name="connsiteY5" fmla="*/ 334090 h 1134190"/>
                <a:gd name="connsiteX6" fmla="*/ 5486400 w 5486400"/>
                <a:gd name="connsiteY6" fmla="*/ 343615 h 1134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6400" h="1134190">
                  <a:moveTo>
                    <a:pt x="0" y="1134190"/>
                  </a:moveTo>
                  <a:cubicBezTo>
                    <a:pt x="280193" y="1098471"/>
                    <a:pt x="560387" y="1062753"/>
                    <a:pt x="847725" y="915115"/>
                  </a:cubicBezTo>
                  <a:cubicBezTo>
                    <a:pt x="1135063" y="767477"/>
                    <a:pt x="1473200" y="384890"/>
                    <a:pt x="1724025" y="248365"/>
                  </a:cubicBezTo>
                  <a:cubicBezTo>
                    <a:pt x="1974850" y="111840"/>
                    <a:pt x="1927225" y="135652"/>
                    <a:pt x="2352675" y="95965"/>
                  </a:cubicBezTo>
                  <a:cubicBezTo>
                    <a:pt x="2778125" y="56277"/>
                    <a:pt x="3822700" y="-29447"/>
                    <a:pt x="4276725" y="10240"/>
                  </a:cubicBezTo>
                  <a:cubicBezTo>
                    <a:pt x="4730750" y="49927"/>
                    <a:pt x="4875212" y="278527"/>
                    <a:pt x="5076825" y="334090"/>
                  </a:cubicBezTo>
                  <a:cubicBezTo>
                    <a:pt x="5278438" y="389653"/>
                    <a:pt x="5370513" y="388065"/>
                    <a:pt x="5486400" y="343615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7581900" y="3009512"/>
              <a:ext cx="1486512" cy="143263"/>
            </a:xfrm>
            <a:custGeom>
              <a:avLst/>
              <a:gdLst>
                <a:gd name="connsiteX0" fmla="*/ 0 w 1486512"/>
                <a:gd name="connsiteY0" fmla="*/ 143263 h 143263"/>
                <a:gd name="connsiteX1" fmla="*/ 847725 w 1486512"/>
                <a:gd name="connsiteY1" fmla="*/ 19438 h 143263"/>
                <a:gd name="connsiteX2" fmla="*/ 1438275 w 1486512"/>
                <a:gd name="connsiteY2" fmla="*/ 388 h 143263"/>
                <a:gd name="connsiteX3" fmla="*/ 1409700 w 1486512"/>
                <a:gd name="connsiteY3" fmla="*/ 19438 h 14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6512" h="143263">
                  <a:moveTo>
                    <a:pt x="0" y="143263"/>
                  </a:moveTo>
                  <a:cubicBezTo>
                    <a:pt x="304006" y="93256"/>
                    <a:pt x="608013" y="43250"/>
                    <a:pt x="847725" y="19438"/>
                  </a:cubicBezTo>
                  <a:cubicBezTo>
                    <a:pt x="1087437" y="-4374"/>
                    <a:pt x="1344613" y="388"/>
                    <a:pt x="1438275" y="388"/>
                  </a:cubicBezTo>
                  <a:cubicBezTo>
                    <a:pt x="1531937" y="388"/>
                    <a:pt x="1470818" y="9913"/>
                    <a:pt x="1409700" y="19438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5725" y="4128723"/>
            <a:ext cx="8982687" cy="1232381"/>
            <a:chOff x="85725" y="2847260"/>
            <a:chExt cx="8982687" cy="1232381"/>
          </a:xfrm>
        </p:grpSpPr>
        <p:sp>
          <p:nvSpPr>
            <p:cNvPr id="27" name="Freeform 26"/>
            <p:cNvSpPr/>
            <p:nvPr/>
          </p:nvSpPr>
          <p:spPr>
            <a:xfrm>
              <a:off x="85725" y="3829050"/>
              <a:ext cx="1876425" cy="250591"/>
            </a:xfrm>
            <a:custGeom>
              <a:avLst/>
              <a:gdLst>
                <a:gd name="connsiteX0" fmla="*/ 0 w 1876425"/>
                <a:gd name="connsiteY0" fmla="*/ 0 h 250591"/>
                <a:gd name="connsiteX1" fmla="*/ 1038225 w 1876425"/>
                <a:gd name="connsiteY1" fmla="*/ 247650 h 250591"/>
                <a:gd name="connsiteX2" fmla="*/ 1876425 w 1876425"/>
                <a:gd name="connsiteY2" fmla="*/ 142875 h 250591"/>
                <a:gd name="connsiteX3" fmla="*/ 1876425 w 1876425"/>
                <a:gd name="connsiteY3" fmla="*/ 142875 h 25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6425" h="250591">
                  <a:moveTo>
                    <a:pt x="0" y="0"/>
                  </a:moveTo>
                  <a:cubicBezTo>
                    <a:pt x="362744" y="111919"/>
                    <a:pt x="725488" y="223838"/>
                    <a:pt x="1038225" y="247650"/>
                  </a:cubicBezTo>
                  <a:cubicBezTo>
                    <a:pt x="1350962" y="271462"/>
                    <a:pt x="1876425" y="142875"/>
                    <a:pt x="1876425" y="142875"/>
                  </a:cubicBezTo>
                  <a:lnTo>
                    <a:pt x="1876425" y="142875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1962150" y="2847260"/>
              <a:ext cx="5486400" cy="1134190"/>
            </a:xfrm>
            <a:custGeom>
              <a:avLst/>
              <a:gdLst>
                <a:gd name="connsiteX0" fmla="*/ 0 w 5486400"/>
                <a:gd name="connsiteY0" fmla="*/ 1134190 h 1134190"/>
                <a:gd name="connsiteX1" fmla="*/ 847725 w 5486400"/>
                <a:gd name="connsiteY1" fmla="*/ 915115 h 1134190"/>
                <a:gd name="connsiteX2" fmla="*/ 1724025 w 5486400"/>
                <a:gd name="connsiteY2" fmla="*/ 248365 h 1134190"/>
                <a:gd name="connsiteX3" fmla="*/ 2352675 w 5486400"/>
                <a:gd name="connsiteY3" fmla="*/ 95965 h 1134190"/>
                <a:gd name="connsiteX4" fmla="*/ 4276725 w 5486400"/>
                <a:gd name="connsiteY4" fmla="*/ 10240 h 1134190"/>
                <a:gd name="connsiteX5" fmla="*/ 5076825 w 5486400"/>
                <a:gd name="connsiteY5" fmla="*/ 334090 h 1134190"/>
                <a:gd name="connsiteX6" fmla="*/ 5486400 w 5486400"/>
                <a:gd name="connsiteY6" fmla="*/ 343615 h 1134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6400" h="1134190">
                  <a:moveTo>
                    <a:pt x="0" y="1134190"/>
                  </a:moveTo>
                  <a:cubicBezTo>
                    <a:pt x="280193" y="1098471"/>
                    <a:pt x="560387" y="1062753"/>
                    <a:pt x="847725" y="915115"/>
                  </a:cubicBezTo>
                  <a:cubicBezTo>
                    <a:pt x="1135063" y="767477"/>
                    <a:pt x="1473200" y="384890"/>
                    <a:pt x="1724025" y="248365"/>
                  </a:cubicBezTo>
                  <a:cubicBezTo>
                    <a:pt x="1974850" y="111840"/>
                    <a:pt x="1927225" y="135652"/>
                    <a:pt x="2352675" y="95965"/>
                  </a:cubicBezTo>
                  <a:cubicBezTo>
                    <a:pt x="2778125" y="56277"/>
                    <a:pt x="3822700" y="-29447"/>
                    <a:pt x="4276725" y="10240"/>
                  </a:cubicBezTo>
                  <a:cubicBezTo>
                    <a:pt x="4730750" y="49927"/>
                    <a:pt x="4875212" y="278527"/>
                    <a:pt x="5076825" y="334090"/>
                  </a:cubicBezTo>
                  <a:cubicBezTo>
                    <a:pt x="5278438" y="389653"/>
                    <a:pt x="5370513" y="388065"/>
                    <a:pt x="5486400" y="343615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7581900" y="3009512"/>
              <a:ext cx="1486512" cy="143263"/>
            </a:xfrm>
            <a:custGeom>
              <a:avLst/>
              <a:gdLst>
                <a:gd name="connsiteX0" fmla="*/ 0 w 1486512"/>
                <a:gd name="connsiteY0" fmla="*/ 143263 h 143263"/>
                <a:gd name="connsiteX1" fmla="*/ 847725 w 1486512"/>
                <a:gd name="connsiteY1" fmla="*/ 19438 h 143263"/>
                <a:gd name="connsiteX2" fmla="*/ 1438275 w 1486512"/>
                <a:gd name="connsiteY2" fmla="*/ 388 h 143263"/>
                <a:gd name="connsiteX3" fmla="*/ 1409700 w 1486512"/>
                <a:gd name="connsiteY3" fmla="*/ 19438 h 14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6512" h="143263">
                  <a:moveTo>
                    <a:pt x="0" y="143263"/>
                  </a:moveTo>
                  <a:cubicBezTo>
                    <a:pt x="304006" y="93256"/>
                    <a:pt x="608013" y="43250"/>
                    <a:pt x="847725" y="19438"/>
                  </a:cubicBezTo>
                  <a:cubicBezTo>
                    <a:pt x="1087437" y="-4374"/>
                    <a:pt x="1344613" y="388"/>
                    <a:pt x="1438275" y="388"/>
                  </a:cubicBezTo>
                  <a:cubicBezTo>
                    <a:pt x="1531937" y="388"/>
                    <a:pt x="1470818" y="9913"/>
                    <a:pt x="1409700" y="19438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 rot="21269741">
            <a:off x="3729074" y="3278166"/>
            <a:ext cx="2376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MCT ZONE?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8962" y="5122649"/>
            <a:ext cx="2665038" cy="17353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11250" y="5111886"/>
            <a:ext cx="862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Legend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791071" y="5553124"/>
            <a:ext cx="322872" cy="32287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846610" y="5996095"/>
            <a:ext cx="213502" cy="21350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880622" y="6385256"/>
            <a:ext cx="147197" cy="1471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113944" y="5553125"/>
            <a:ext cx="802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More </a:t>
            </a:r>
            <a:r>
              <a:rPr lang="en-US" sz="1400" dirty="0" err="1" smtClean="0"/>
              <a:t>Sn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7147959" y="6265142"/>
            <a:ext cx="70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Less </a:t>
            </a:r>
            <a:r>
              <a:rPr lang="en-US" sz="1400" dirty="0" err="1" smtClean="0"/>
              <a:t>Sn</a:t>
            </a:r>
            <a:endParaRPr lang="en-US" sz="1400" dirty="0"/>
          </a:p>
        </p:txBody>
      </p:sp>
      <p:sp>
        <p:nvSpPr>
          <p:cNvPr id="38" name="Oval 37"/>
          <p:cNvSpPr/>
          <p:nvPr/>
        </p:nvSpPr>
        <p:spPr>
          <a:xfrm>
            <a:off x="7989151" y="6342208"/>
            <a:ext cx="213502" cy="213502"/>
          </a:xfrm>
          <a:prstGeom prst="ellipse">
            <a:avLst/>
          </a:prstGeom>
          <a:solidFill>
            <a:srgbClr val="00DF0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980115" y="5622897"/>
            <a:ext cx="213502" cy="213502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136172" y="5574646"/>
            <a:ext cx="1050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Higher Him.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8148664" y="6286663"/>
            <a:ext cx="1017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Lower Him.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4639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Implications</a:t>
            </a:r>
            <a:endParaRPr lang="en-US" sz="4000" b="1" dirty="0"/>
          </a:p>
        </p:txBody>
      </p:sp>
      <p:pic>
        <p:nvPicPr>
          <p:cNvPr id="5" name="Picture 2" descr="C:\Users\10529445\Downloads\UVU_Horizontal_Mark_1-color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172200"/>
            <a:ext cx="2664992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Take Home Messages:</a:t>
            </a:r>
          </a:p>
          <a:p>
            <a:r>
              <a:rPr lang="en-US" dirty="0"/>
              <a:t>Tourmalines are unique on either side of the </a:t>
            </a:r>
            <a:r>
              <a:rPr lang="en-US" dirty="0" smtClean="0"/>
              <a:t>MCT</a:t>
            </a:r>
          </a:p>
          <a:p>
            <a:r>
              <a:rPr lang="en-US" dirty="0" smtClean="0"/>
              <a:t>Successful Use of Tourmaline as a Tool for Delineating Thrust Zones in the Himalaya</a:t>
            </a:r>
          </a:p>
          <a:p>
            <a:r>
              <a:rPr lang="en-US" dirty="0" smtClean="0"/>
              <a:t>Use of tourmaline to investigate redox conditions in the Himalaya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030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Outlook</a:t>
            </a:r>
            <a:endParaRPr lang="en-US" sz="4000" b="1" dirty="0"/>
          </a:p>
        </p:txBody>
      </p:sp>
      <p:pic>
        <p:nvPicPr>
          <p:cNvPr id="5" name="Picture 2" descr="C:\Users\10529445\Downloads\UVU_Horizontal_Mark_1-color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172200"/>
            <a:ext cx="2664992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800" dirty="0" smtClean="0"/>
              <a:t>Many More Questions Arose From This Study</a:t>
            </a:r>
          </a:p>
          <a:p>
            <a:pPr marL="0" indent="0">
              <a:buNone/>
            </a:pPr>
            <a:r>
              <a:rPr lang="en-US" b="1" dirty="0" smtClean="0"/>
              <a:t>Himalayan Work</a:t>
            </a:r>
          </a:p>
          <a:p>
            <a:r>
              <a:rPr lang="en-US" sz="2600" dirty="0" smtClean="0"/>
              <a:t>Higher Spatial Resolution Sampling for Delineating the MCT</a:t>
            </a:r>
          </a:p>
          <a:p>
            <a:r>
              <a:rPr lang="en-US" sz="2600" dirty="0" smtClean="0"/>
              <a:t>Detrital Tourmaline Sampling from Streams for Delineating the MCT</a:t>
            </a:r>
          </a:p>
          <a:p>
            <a:r>
              <a:rPr lang="en-US" sz="2600" dirty="0" smtClean="0"/>
              <a:t>Source of the Kathmandu Granites</a:t>
            </a:r>
          </a:p>
          <a:p>
            <a:r>
              <a:rPr lang="en-US" sz="2600" dirty="0"/>
              <a:t>P-T-X Evolution of the </a:t>
            </a:r>
            <a:r>
              <a:rPr lang="en-US" sz="2600" dirty="0" smtClean="0"/>
              <a:t>MCT</a:t>
            </a:r>
          </a:p>
          <a:p>
            <a:r>
              <a:rPr lang="en-US" sz="2600" dirty="0" smtClean="0"/>
              <a:t>Further </a:t>
            </a:r>
            <a:r>
              <a:rPr lang="en-US" sz="2600" dirty="0"/>
              <a:t>I</a:t>
            </a:r>
            <a:r>
              <a:rPr lang="en-US" sz="2600" dirty="0" smtClean="0"/>
              <a:t>nvestigation of Redox Conditions with Implications to Ore Exploration</a:t>
            </a:r>
          </a:p>
          <a:p>
            <a:pPr marL="0" indent="0">
              <a:buNone/>
            </a:pPr>
            <a:r>
              <a:rPr lang="en-US" b="1" dirty="0" smtClean="0"/>
              <a:t>Tourmaline Work</a:t>
            </a:r>
          </a:p>
          <a:p>
            <a:r>
              <a:rPr lang="en-US" sz="2600" dirty="0"/>
              <a:t>More Detailed Inter-sector and Inter-zonal </a:t>
            </a:r>
            <a:r>
              <a:rPr lang="en-US" sz="2600" dirty="0" smtClean="0"/>
              <a:t>Work</a:t>
            </a:r>
            <a:endParaRPr lang="en-US" sz="2600" b="1" dirty="0" smtClean="0"/>
          </a:p>
          <a:p>
            <a:r>
              <a:rPr lang="en-US" sz="2600" dirty="0" smtClean="0"/>
              <a:t>Many Isotopic Systems and Trace Elemental Signature Work to be Explored</a:t>
            </a:r>
          </a:p>
        </p:txBody>
      </p:sp>
    </p:spTree>
    <p:extLst>
      <p:ext uri="{BB962C8B-B14F-4D97-AF65-F5344CB8AC3E}">
        <p14:creationId xmlns:p14="http://schemas.microsoft.com/office/powerpoint/2010/main" val="2720384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Questions?</a:t>
            </a:r>
            <a:endParaRPr lang="en-US" sz="4000" b="1" dirty="0"/>
          </a:p>
        </p:txBody>
      </p:sp>
      <p:pic>
        <p:nvPicPr>
          <p:cNvPr id="5" name="Picture 2" descr="C:\Users\10529445\Downloads\UVU_Horizontal_Mark_1-color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18842"/>
            <a:ext cx="2664992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084" y="2816029"/>
            <a:ext cx="3216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Acknowledgements: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59" y="3617358"/>
            <a:ext cx="663715" cy="690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1440" y="3625668"/>
            <a:ext cx="897936" cy="690264"/>
          </a:xfrm>
          <a:prstGeom prst="rect">
            <a:avLst/>
          </a:prstGeom>
        </p:spPr>
      </p:pic>
      <p:pic>
        <p:nvPicPr>
          <p:cNvPr id="9" name="Picture 2" descr="http://aac-publications.s3.amazonaws.com/website_assets/AAC%20Logo_Black%20on%20transpare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723" y="3617358"/>
            <a:ext cx="769976" cy="68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474324"/>
            <a:ext cx="1833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Suman</a:t>
            </a:r>
            <a:r>
              <a:rPr lang="en-US" dirty="0"/>
              <a:t> Panday</a:t>
            </a:r>
            <a:r>
              <a:rPr lang="en-US" baseline="30000" dirty="0"/>
              <a:t>2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Santosh </a:t>
            </a:r>
            <a:r>
              <a:rPr lang="en-US" dirty="0"/>
              <a:t>Adhikari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52115" y="4474324"/>
            <a:ext cx="1576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Marion </a:t>
            </a:r>
            <a:r>
              <a:rPr lang="en-US" dirty="0" smtClean="0"/>
              <a:t>Lytle</a:t>
            </a:r>
          </a:p>
          <a:p>
            <a:r>
              <a:rPr lang="en-US" dirty="0"/>
              <a:t>Matthew </a:t>
            </a:r>
            <a:r>
              <a:rPr lang="en-US" dirty="0" smtClean="0"/>
              <a:t>Kohn</a:t>
            </a:r>
          </a:p>
          <a:p>
            <a:r>
              <a:rPr lang="en-US" dirty="0" smtClean="0"/>
              <a:t>Mark Schmidt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76722" y="4304551"/>
            <a:ext cx="29607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 Science Department</a:t>
            </a:r>
          </a:p>
          <a:p>
            <a:r>
              <a:rPr lang="en-US" dirty="0" smtClean="0"/>
              <a:t>College of Science and Health</a:t>
            </a:r>
          </a:p>
          <a:p>
            <a:r>
              <a:rPr lang="en-US" dirty="0"/>
              <a:t>Scholarly Activity </a:t>
            </a:r>
            <a:r>
              <a:rPr lang="en-US" dirty="0" err="1" smtClean="0"/>
              <a:t>Comittee</a:t>
            </a:r>
            <a:endParaRPr lang="en-US" dirty="0" smtClean="0"/>
          </a:p>
          <a:p>
            <a:r>
              <a:rPr lang="en-US" dirty="0" smtClean="0"/>
              <a:t>Steven A. Fellows</a:t>
            </a:r>
          </a:p>
          <a:p>
            <a:r>
              <a:rPr lang="en-US" dirty="0" smtClean="0"/>
              <a:t>Steven H. </a:t>
            </a:r>
            <a:r>
              <a:rPr lang="en-US" dirty="0" err="1" smtClean="0"/>
              <a:t>Emerman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34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253192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Outline</a:t>
            </a:r>
            <a:endParaRPr lang="en-US" sz="4400" b="1" dirty="0"/>
          </a:p>
        </p:txBody>
      </p:sp>
      <p:pic>
        <p:nvPicPr>
          <p:cNvPr id="1026" name="Picture 2" descr="C:\Users\10529445\Downloads\UVU_Horizontal_Mark_1-color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172200"/>
            <a:ext cx="2664992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Central Thrust</a:t>
            </a:r>
          </a:p>
          <a:p>
            <a:r>
              <a:rPr lang="en-US" dirty="0"/>
              <a:t>Motivation and Research </a:t>
            </a:r>
            <a:r>
              <a:rPr lang="en-US" dirty="0" smtClean="0"/>
              <a:t>Question</a:t>
            </a:r>
          </a:p>
          <a:p>
            <a:r>
              <a:rPr lang="en-US" dirty="0" smtClean="0"/>
              <a:t>Tourmaline as a </a:t>
            </a:r>
            <a:r>
              <a:rPr lang="en-US" dirty="0"/>
              <a:t>G</a:t>
            </a:r>
            <a:r>
              <a:rPr lang="en-US" dirty="0" smtClean="0"/>
              <a:t>eologic Tool</a:t>
            </a:r>
          </a:p>
          <a:p>
            <a:r>
              <a:rPr lang="en-US" dirty="0" smtClean="0"/>
              <a:t>Field Work and Study Area</a:t>
            </a:r>
          </a:p>
          <a:p>
            <a:r>
              <a:rPr lang="en-US" dirty="0" smtClean="0"/>
              <a:t>Analysis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1286068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Kathmandu Sn-Ni-</a:t>
            </a:r>
            <a:r>
              <a:rPr lang="en-US" sz="4000" b="1" dirty="0" err="1" smtClean="0"/>
              <a:t>Pb</a:t>
            </a:r>
            <a:r>
              <a:rPr lang="en-US" sz="4000" b="1" dirty="0" smtClean="0"/>
              <a:t> 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10" y="1291598"/>
            <a:ext cx="7203579" cy="55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73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Kathmandu Sn-</a:t>
            </a:r>
            <a:r>
              <a:rPr lang="en-US" sz="4000" b="1" dirty="0" err="1" smtClean="0"/>
              <a:t>FeO</a:t>
            </a:r>
            <a:r>
              <a:rPr lang="en-US" sz="4000" b="1" dirty="0" smtClean="0"/>
              <a:t>-</a:t>
            </a:r>
            <a:r>
              <a:rPr lang="en-US" sz="4000" b="1" dirty="0" err="1" smtClean="0"/>
              <a:t>MgO</a:t>
            </a:r>
            <a:endParaRPr lang="en-US" sz="4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89" y="1303001"/>
            <a:ext cx="7188822" cy="555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2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Kathmandu REE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83" y="1234219"/>
            <a:ext cx="7277834" cy="562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30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Kathmandu Trans. Metals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83" y="1234219"/>
            <a:ext cx="7277834" cy="562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00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Crustal Flow Model</a:t>
            </a:r>
            <a:endParaRPr lang="en-US" sz="3600" b="1" dirty="0"/>
          </a:p>
        </p:txBody>
      </p:sp>
      <p:pic>
        <p:nvPicPr>
          <p:cNvPr id="5" name="Picture 2" descr="C:\Users\10529445\Downloads\UVU_Horizontal_Mark_1-color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172200"/>
            <a:ext cx="2664992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Structures\figure9 sear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6" y="1371599"/>
            <a:ext cx="8304684" cy="386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Structures\figure10 searl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6"/>
          <a:stretch/>
        </p:blipFill>
        <p:spPr bwMode="auto">
          <a:xfrm>
            <a:off x="5181600" y="1431421"/>
            <a:ext cx="315215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Structures\figure11 searl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 t="4204"/>
          <a:stretch/>
        </p:blipFill>
        <p:spPr bwMode="auto">
          <a:xfrm>
            <a:off x="1368505" y="4800599"/>
            <a:ext cx="3165953" cy="182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33894" y="5616505"/>
            <a:ext cx="1846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Kohn et al. (2004)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697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Monazite Ages</a:t>
            </a:r>
            <a:endParaRPr lang="en-US" sz="3200" b="1" dirty="0"/>
          </a:p>
        </p:txBody>
      </p:sp>
      <p:pic>
        <p:nvPicPr>
          <p:cNvPr id="5" name="Picture 2" descr="C:\Users\10529445\Downloads\UVU_Horizontal_Mark_1-color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172200"/>
            <a:ext cx="2664992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"/>
          <a:stretch/>
        </p:blipFill>
        <p:spPr>
          <a:xfrm>
            <a:off x="2172188" y="1143000"/>
            <a:ext cx="4138965" cy="56178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87984" y="5486400"/>
            <a:ext cx="1938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Catlos</a:t>
            </a:r>
            <a:r>
              <a:rPr lang="en-US" dirty="0" smtClean="0"/>
              <a:t> et al. (2001)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697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Shearing and out of Sequence Thrusting</a:t>
            </a:r>
            <a:endParaRPr lang="en-US" sz="3200" b="1" dirty="0"/>
          </a:p>
        </p:txBody>
      </p:sp>
      <p:pic>
        <p:nvPicPr>
          <p:cNvPr id="5" name="Picture 2" descr="C:\Users\10529445\Downloads\UVU_Horizontal_Mark_1-color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172200"/>
            <a:ext cx="2664992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4325003" cy="56940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t="72548"/>
          <a:stretch/>
        </p:blipFill>
        <p:spPr>
          <a:xfrm>
            <a:off x="4419600" y="3048000"/>
            <a:ext cx="4724400" cy="1477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3915" y="5486400"/>
            <a:ext cx="216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Harrison et al. (1999)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697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Conclusion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5257800" cy="5642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51104" y="3505200"/>
            <a:ext cx="2392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Reconciliation?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477000" y="6172200"/>
            <a:ext cx="216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Harrison et al. (1999)</a:t>
            </a:r>
            <a:endParaRPr lang="en-US" dirty="0"/>
          </a:p>
        </p:txBody>
      </p:sp>
      <p:cxnSp>
        <p:nvCxnSpPr>
          <p:cNvPr id="9" name="Straight Connector 8"/>
          <p:cNvCxnSpPr>
            <a:endCxn id="6" idx="1"/>
          </p:cNvCxnSpPr>
          <p:nvPr/>
        </p:nvCxnSpPr>
        <p:spPr>
          <a:xfrm>
            <a:off x="5486400" y="1981200"/>
            <a:ext cx="764704" cy="17856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6" idx="1"/>
          </p:cNvCxnSpPr>
          <p:nvPr/>
        </p:nvCxnSpPr>
        <p:spPr>
          <a:xfrm>
            <a:off x="5486400" y="3352800"/>
            <a:ext cx="764704" cy="414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6" idx="1"/>
          </p:cNvCxnSpPr>
          <p:nvPr/>
        </p:nvCxnSpPr>
        <p:spPr>
          <a:xfrm flipV="1">
            <a:off x="5486400" y="3766810"/>
            <a:ext cx="764704" cy="1126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6" idx="1"/>
          </p:cNvCxnSpPr>
          <p:nvPr/>
        </p:nvCxnSpPr>
        <p:spPr>
          <a:xfrm flipV="1">
            <a:off x="5600700" y="3766810"/>
            <a:ext cx="650404" cy="27747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30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ure5 giraul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21" y="1243149"/>
            <a:ext cx="7538357" cy="4897694"/>
          </a:xfrm>
          <a:prstGeom prst="rect">
            <a:avLst/>
          </a:prstGeom>
        </p:spPr>
      </p:pic>
      <p:pic>
        <p:nvPicPr>
          <p:cNvPr id="10" name="Picture 9" descr="Figure2 Catlo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68" y="1223554"/>
            <a:ext cx="7169861" cy="48733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22493" y="6260658"/>
            <a:ext cx="208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Harrison et. al, 1999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Main Central Thrust</a:t>
            </a:r>
            <a:endParaRPr lang="en-US" sz="4000" b="1" dirty="0"/>
          </a:p>
        </p:txBody>
      </p:sp>
      <p:pic>
        <p:nvPicPr>
          <p:cNvPr id="5" name="Picture 2" descr="C:\Users\10529445\Downloads\UVU_Horizontal_Mark_1-color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172200"/>
            <a:ext cx="2664992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11522" y="6262848"/>
            <a:ext cx="1921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Girault</a:t>
            </a:r>
            <a:r>
              <a:rPr lang="en-US" dirty="0" smtClean="0"/>
              <a:t> et. al, 2012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48443" y="6290715"/>
            <a:ext cx="1856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Catlos</a:t>
            </a:r>
            <a:r>
              <a:rPr lang="en-US" dirty="0" smtClean="0"/>
              <a:t> et. al, 2001</a:t>
            </a:r>
            <a:endParaRPr lang="en-US" dirty="0"/>
          </a:p>
        </p:txBody>
      </p:sp>
      <p:pic>
        <p:nvPicPr>
          <p:cNvPr id="6" name="Picture 5" descr="Screen Shot 2014-10-11 at 5.03.59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4479769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488440" y="2629629"/>
            <a:ext cx="8425586" cy="2100447"/>
          </a:xfrm>
          <a:custGeom>
            <a:avLst/>
            <a:gdLst>
              <a:gd name="connsiteX0" fmla="*/ 0 w 8425586"/>
              <a:gd name="connsiteY0" fmla="*/ 0 h 2100447"/>
              <a:gd name="connsiteX1" fmla="*/ 40703 w 8425586"/>
              <a:gd name="connsiteY1" fmla="*/ 48848 h 2100447"/>
              <a:gd name="connsiteX2" fmla="*/ 65125 w 8425586"/>
              <a:gd name="connsiteY2" fmla="*/ 56989 h 2100447"/>
              <a:gd name="connsiteX3" fmla="*/ 81406 w 8425586"/>
              <a:gd name="connsiteY3" fmla="*/ 32565 h 2100447"/>
              <a:gd name="connsiteX4" fmla="*/ 105828 w 8425586"/>
              <a:gd name="connsiteY4" fmla="*/ 16283 h 2100447"/>
              <a:gd name="connsiteX5" fmla="*/ 170954 w 8425586"/>
              <a:gd name="connsiteY5" fmla="*/ 32565 h 2100447"/>
              <a:gd name="connsiteX6" fmla="*/ 179094 w 8425586"/>
              <a:gd name="connsiteY6" fmla="*/ 56989 h 2100447"/>
              <a:gd name="connsiteX7" fmla="*/ 219798 w 8425586"/>
              <a:gd name="connsiteY7" fmla="*/ 65130 h 2100447"/>
              <a:gd name="connsiteX8" fmla="*/ 325626 w 8425586"/>
              <a:gd name="connsiteY8" fmla="*/ 81413 h 2100447"/>
              <a:gd name="connsiteX9" fmla="*/ 358189 w 8425586"/>
              <a:gd name="connsiteY9" fmla="*/ 89554 h 2100447"/>
              <a:gd name="connsiteX10" fmla="*/ 447736 w 8425586"/>
              <a:gd name="connsiteY10" fmla="*/ 105837 h 2100447"/>
              <a:gd name="connsiteX11" fmla="*/ 464018 w 8425586"/>
              <a:gd name="connsiteY11" fmla="*/ 130261 h 2100447"/>
              <a:gd name="connsiteX12" fmla="*/ 496580 w 8425586"/>
              <a:gd name="connsiteY12" fmla="*/ 154684 h 2100447"/>
              <a:gd name="connsiteX13" fmla="*/ 545424 w 8425586"/>
              <a:gd name="connsiteY13" fmla="*/ 170967 h 2100447"/>
              <a:gd name="connsiteX14" fmla="*/ 577987 w 8425586"/>
              <a:gd name="connsiteY14" fmla="*/ 195391 h 2100447"/>
              <a:gd name="connsiteX15" fmla="*/ 634972 w 8425586"/>
              <a:gd name="connsiteY15" fmla="*/ 244238 h 2100447"/>
              <a:gd name="connsiteX16" fmla="*/ 691956 w 8425586"/>
              <a:gd name="connsiteY16" fmla="*/ 268662 h 2100447"/>
              <a:gd name="connsiteX17" fmla="*/ 724519 w 8425586"/>
              <a:gd name="connsiteY17" fmla="*/ 284945 h 2100447"/>
              <a:gd name="connsiteX18" fmla="*/ 748941 w 8425586"/>
              <a:gd name="connsiteY18" fmla="*/ 293086 h 2100447"/>
              <a:gd name="connsiteX19" fmla="*/ 773363 w 8425586"/>
              <a:gd name="connsiteY19" fmla="*/ 309368 h 2100447"/>
              <a:gd name="connsiteX20" fmla="*/ 1001301 w 8425586"/>
              <a:gd name="connsiteY20" fmla="*/ 325651 h 2100447"/>
              <a:gd name="connsiteX21" fmla="*/ 1009442 w 8425586"/>
              <a:gd name="connsiteY21" fmla="*/ 350075 h 2100447"/>
              <a:gd name="connsiteX22" fmla="*/ 1042005 w 8425586"/>
              <a:gd name="connsiteY22" fmla="*/ 398922 h 2100447"/>
              <a:gd name="connsiteX23" fmla="*/ 1066427 w 8425586"/>
              <a:gd name="connsiteY23" fmla="*/ 447770 h 2100447"/>
              <a:gd name="connsiteX24" fmla="*/ 1074567 w 8425586"/>
              <a:gd name="connsiteY24" fmla="*/ 472194 h 2100447"/>
              <a:gd name="connsiteX25" fmla="*/ 1098989 w 8425586"/>
              <a:gd name="connsiteY25" fmla="*/ 488476 h 2100447"/>
              <a:gd name="connsiteX26" fmla="*/ 1123411 w 8425586"/>
              <a:gd name="connsiteY26" fmla="*/ 521041 h 2100447"/>
              <a:gd name="connsiteX27" fmla="*/ 1131552 w 8425586"/>
              <a:gd name="connsiteY27" fmla="*/ 545465 h 2100447"/>
              <a:gd name="connsiteX28" fmla="*/ 1229240 w 8425586"/>
              <a:gd name="connsiteY28" fmla="*/ 602454 h 2100447"/>
              <a:gd name="connsiteX29" fmla="*/ 1318787 w 8425586"/>
              <a:gd name="connsiteY29" fmla="*/ 594313 h 2100447"/>
              <a:gd name="connsiteX30" fmla="*/ 1367631 w 8425586"/>
              <a:gd name="connsiteY30" fmla="*/ 578030 h 2100447"/>
              <a:gd name="connsiteX31" fmla="*/ 1400194 w 8425586"/>
              <a:gd name="connsiteY31" fmla="*/ 569889 h 2100447"/>
              <a:gd name="connsiteX32" fmla="*/ 1465319 w 8425586"/>
              <a:gd name="connsiteY32" fmla="*/ 610595 h 2100447"/>
              <a:gd name="connsiteX33" fmla="*/ 1530444 w 8425586"/>
              <a:gd name="connsiteY33" fmla="*/ 651302 h 2100447"/>
              <a:gd name="connsiteX34" fmla="*/ 1644414 w 8425586"/>
              <a:gd name="connsiteY34" fmla="*/ 732714 h 2100447"/>
              <a:gd name="connsiteX35" fmla="*/ 1685117 w 8425586"/>
              <a:gd name="connsiteY35" fmla="*/ 757138 h 2100447"/>
              <a:gd name="connsiteX36" fmla="*/ 1758383 w 8425586"/>
              <a:gd name="connsiteY36" fmla="*/ 789703 h 2100447"/>
              <a:gd name="connsiteX37" fmla="*/ 1782805 w 8425586"/>
              <a:gd name="connsiteY37" fmla="*/ 805986 h 2100447"/>
              <a:gd name="connsiteX38" fmla="*/ 1856071 w 8425586"/>
              <a:gd name="connsiteY38" fmla="*/ 846692 h 2100447"/>
              <a:gd name="connsiteX39" fmla="*/ 1913056 w 8425586"/>
              <a:gd name="connsiteY39" fmla="*/ 862975 h 2100447"/>
              <a:gd name="connsiteX40" fmla="*/ 1937478 w 8425586"/>
              <a:gd name="connsiteY40" fmla="*/ 871116 h 2100447"/>
              <a:gd name="connsiteX41" fmla="*/ 1961900 w 8425586"/>
              <a:gd name="connsiteY41" fmla="*/ 936246 h 2100447"/>
              <a:gd name="connsiteX42" fmla="*/ 1937478 w 8425586"/>
              <a:gd name="connsiteY42" fmla="*/ 960670 h 2100447"/>
              <a:gd name="connsiteX43" fmla="*/ 1904915 w 8425586"/>
              <a:gd name="connsiteY43" fmla="*/ 968811 h 2100447"/>
              <a:gd name="connsiteX44" fmla="*/ 1514163 w 8425586"/>
              <a:gd name="connsiteY44" fmla="*/ 968811 h 2100447"/>
              <a:gd name="connsiteX45" fmla="*/ 1465319 w 8425586"/>
              <a:gd name="connsiteY45" fmla="*/ 976952 h 2100447"/>
              <a:gd name="connsiteX46" fmla="*/ 1351350 w 8425586"/>
              <a:gd name="connsiteY46" fmla="*/ 960670 h 2100447"/>
              <a:gd name="connsiteX47" fmla="*/ 1294365 w 8425586"/>
              <a:gd name="connsiteY47" fmla="*/ 919964 h 2100447"/>
              <a:gd name="connsiteX48" fmla="*/ 1188537 w 8425586"/>
              <a:gd name="connsiteY48" fmla="*/ 887398 h 2100447"/>
              <a:gd name="connsiteX49" fmla="*/ 1107130 w 8425586"/>
              <a:gd name="connsiteY49" fmla="*/ 854833 h 2100447"/>
              <a:gd name="connsiteX50" fmla="*/ 1033864 w 8425586"/>
              <a:gd name="connsiteY50" fmla="*/ 830410 h 2100447"/>
              <a:gd name="connsiteX51" fmla="*/ 1001301 w 8425586"/>
              <a:gd name="connsiteY51" fmla="*/ 805986 h 2100447"/>
              <a:gd name="connsiteX52" fmla="*/ 887332 w 8425586"/>
              <a:gd name="connsiteY52" fmla="*/ 716432 h 2100447"/>
              <a:gd name="connsiteX53" fmla="*/ 862910 w 8425586"/>
              <a:gd name="connsiteY53" fmla="*/ 683867 h 2100447"/>
              <a:gd name="connsiteX54" fmla="*/ 830347 w 8425586"/>
              <a:gd name="connsiteY54" fmla="*/ 626878 h 2100447"/>
              <a:gd name="connsiteX55" fmla="*/ 740800 w 8425586"/>
              <a:gd name="connsiteY55" fmla="*/ 586172 h 2100447"/>
              <a:gd name="connsiteX56" fmla="*/ 789644 w 8425586"/>
              <a:gd name="connsiteY56" fmla="*/ 724573 h 2100447"/>
              <a:gd name="connsiteX57" fmla="*/ 814066 w 8425586"/>
              <a:gd name="connsiteY57" fmla="*/ 732714 h 2100447"/>
              <a:gd name="connsiteX58" fmla="*/ 838488 w 8425586"/>
              <a:gd name="connsiteY58" fmla="*/ 757138 h 2100447"/>
              <a:gd name="connsiteX59" fmla="*/ 871051 w 8425586"/>
              <a:gd name="connsiteY59" fmla="*/ 822268 h 2100447"/>
              <a:gd name="connsiteX60" fmla="*/ 879191 w 8425586"/>
              <a:gd name="connsiteY60" fmla="*/ 854833 h 2100447"/>
              <a:gd name="connsiteX61" fmla="*/ 928035 w 8425586"/>
              <a:gd name="connsiteY61" fmla="*/ 911822 h 2100447"/>
              <a:gd name="connsiteX62" fmla="*/ 985020 w 8425586"/>
              <a:gd name="connsiteY62" fmla="*/ 919964 h 2100447"/>
              <a:gd name="connsiteX63" fmla="*/ 1009442 w 8425586"/>
              <a:gd name="connsiteY63" fmla="*/ 928105 h 2100447"/>
              <a:gd name="connsiteX64" fmla="*/ 1050145 w 8425586"/>
              <a:gd name="connsiteY64" fmla="*/ 944387 h 2100447"/>
              <a:gd name="connsiteX65" fmla="*/ 1082708 w 8425586"/>
              <a:gd name="connsiteY65" fmla="*/ 952529 h 2100447"/>
              <a:gd name="connsiteX66" fmla="*/ 1115271 w 8425586"/>
              <a:gd name="connsiteY66" fmla="*/ 968811 h 2100447"/>
              <a:gd name="connsiteX67" fmla="*/ 1139693 w 8425586"/>
              <a:gd name="connsiteY67" fmla="*/ 976952 h 2100447"/>
              <a:gd name="connsiteX68" fmla="*/ 1188537 w 8425586"/>
              <a:gd name="connsiteY68" fmla="*/ 1042083 h 2100447"/>
              <a:gd name="connsiteX69" fmla="*/ 1212959 w 8425586"/>
              <a:gd name="connsiteY69" fmla="*/ 1074648 h 2100447"/>
              <a:gd name="connsiteX70" fmla="*/ 1286225 w 8425586"/>
              <a:gd name="connsiteY70" fmla="*/ 1090930 h 2100447"/>
              <a:gd name="connsiteX71" fmla="*/ 1546726 w 8425586"/>
              <a:gd name="connsiteY71" fmla="*/ 1099071 h 2100447"/>
              <a:gd name="connsiteX72" fmla="*/ 1636273 w 8425586"/>
              <a:gd name="connsiteY72" fmla="*/ 1139778 h 2100447"/>
              <a:gd name="connsiteX73" fmla="*/ 1668836 w 8425586"/>
              <a:gd name="connsiteY73" fmla="*/ 1156060 h 2100447"/>
              <a:gd name="connsiteX74" fmla="*/ 1742102 w 8425586"/>
              <a:gd name="connsiteY74" fmla="*/ 1180484 h 2100447"/>
              <a:gd name="connsiteX75" fmla="*/ 1815368 w 8425586"/>
              <a:gd name="connsiteY75" fmla="*/ 1188625 h 2100447"/>
              <a:gd name="connsiteX76" fmla="*/ 1864212 w 8425586"/>
              <a:gd name="connsiteY76" fmla="*/ 1180484 h 2100447"/>
              <a:gd name="connsiteX77" fmla="*/ 1864212 w 8425586"/>
              <a:gd name="connsiteY77" fmla="*/ 1099071 h 2100447"/>
              <a:gd name="connsiteX78" fmla="*/ 1978181 w 8425586"/>
              <a:gd name="connsiteY78" fmla="*/ 1090930 h 2100447"/>
              <a:gd name="connsiteX79" fmla="*/ 2002603 w 8425586"/>
              <a:gd name="connsiteY79" fmla="*/ 1082789 h 2100447"/>
              <a:gd name="connsiteX80" fmla="*/ 2051447 w 8425586"/>
              <a:gd name="connsiteY80" fmla="*/ 1115354 h 2100447"/>
              <a:gd name="connsiteX81" fmla="*/ 2116572 w 8425586"/>
              <a:gd name="connsiteY81" fmla="*/ 1147919 h 2100447"/>
              <a:gd name="connsiteX82" fmla="*/ 2173557 w 8425586"/>
              <a:gd name="connsiteY82" fmla="*/ 1188625 h 2100447"/>
              <a:gd name="connsiteX83" fmla="*/ 2206120 w 8425586"/>
              <a:gd name="connsiteY83" fmla="*/ 1229332 h 2100447"/>
              <a:gd name="connsiteX84" fmla="*/ 2246823 w 8425586"/>
              <a:gd name="connsiteY84" fmla="*/ 1261897 h 2100447"/>
              <a:gd name="connsiteX85" fmla="*/ 2263104 w 8425586"/>
              <a:gd name="connsiteY85" fmla="*/ 1286321 h 2100447"/>
              <a:gd name="connsiteX86" fmla="*/ 2320089 w 8425586"/>
              <a:gd name="connsiteY86" fmla="*/ 1294462 h 2100447"/>
              <a:gd name="connsiteX87" fmla="*/ 2368933 w 8425586"/>
              <a:gd name="connsiteY87" fmla="*/ 1310744 h 2100447"/>
              <a:gd name="connsiteX88" fmla="*/ 2425917 w 8425586"/>
              <a:gd name="connsiteY88" fmla="*/ 1343309 h 2100447"/>
              <a:gd name="connsiteX89" fmla="*/ 2499183 w 8425586"/>
              <a:gd name="connsiteY89" fmla="*/ 1359592 h 2100447"/>
              <a:gd name="connsiteX90" fmla="*/ 2548027 w 8425586"/>
              <a:gd name="connsiteY90" fmla="*/ 1400298 h 2100447"/>
              <a:gd name="connsiteX91" fmla="*/ 2613153 w 8425586"/>
              <a:gd name="connsiteY91" fmla="*/ 1441005 h 2100447"/>
              <a:gd name="connsiteX92" fmla="*/ 2670137 w 8425586"/>
              <a:gd name="connsiteY92" fmla="*/ 1481711 h 2100447"/>
              <a:gd name="connsiteX93" fmla="*/ 2718981 w 8425586"/>
              <a:gd name="connsiteY93" fmla="*/ 1514276 h 2100447"/>
              <a:gd name="connsiteX94" fmla="*/ 2775966 w 8425586"/>
              <a:gd name="connsiteY94" fmla="*/ 1530559 h 2100447"/>
              <a:gd name="connsiteX95" fmla="*/ 2849232 w 8425586"/>
              <a:gd name="connsiteY95" fmla="*/ 1538700 h 2100447"/>
              <a:gd name="connsiteX96" fmla="*/ 2938779 w 8425586"/>
              <a:gd name="connsiteY96" fmla="*/ 1554982 h 2100447"/>
              <a:gd name="connsiteX97" fmla="*/ 2979483 w 8425586"/>
              <a:gd name="connsiteY97" fmla="*/ 1571265 h 2100447"/>
              <a:gd name="connsiteX98" fmla="*/ 3036467 w 8425586"/>
              <a:gd name="connsiteY98" fmla="*/ 1587547 h 2100447"/>
              <a:gd name="connsiteX99" fmla="*/ 3077171 w 8425586"/>
              <a:gd name="connsiteY99" fmla="*/ 1603830 h 2100447"/>
              <a:gd name="connsiteX100" fmla="*/ 3134155 w 8425586"/>
              <a:gd name="connsiteY100" fmla="*/ 1611971 h 2100447"/>
              <a:gd name="connsiteX101" fmla="*/ 3191140 w 8425586"/>
              <a:gd name="connsiteY101" fmla="*/ 1603830 h 2100447"/>
              <a:gd name="connsiteX102" fmla="*/ 3134155 w 8425586"/>
              <a:gd name="connsiteY102" fmla="*/ 1522417 h 2100447"/>
              <a:gd name="connsiteX103" fmla="*/ 3093452 w 8425586"/>
              <a:gd name="connsiteY103" fmla="*/ 1514276 h 2100447"/>
              <a:gd name="connsiteX104" fmla="*/ 3044608 w 8425586"/>
              <a:gd name="connsiteY104" fmla="*/ 1497993 h 2100447"/>
              <a:gd name="connsiteX105" fmla="*/ 3012045 w 8425586"/>
              <a:gd name="connsiteY105" fmla="*/ 1481711 h 2100447"/>
              <a:gd name="connsiteX106" fmla="*/ 2955061 w 8425586"/>
              <a:gd name="connsiteY106" fmla="*/ 1449146 h 2100447"/>
              <a:gd name="connsiteX107" fmla="*/ 2922498 w 8425586"/>
              <a:gd name="connsiteY107" fmla="*/ 1441005 h 2100447"/>
              <a:gd name="connsiteX108" fmla="*/ 2865513 w 8425586"/>
              <a:gd name="connsiteY108" fmla="*/ 1424722 h 2100447"/>
              <a:gd name="connsiteX109" fmla="*/ 2792247 w 8425586"/>
              <a:gd name="connsiteY109" fmla="*/ 1400298 h 2100447"/>
              <a:gd name="connsiteX110" fmla="*/ 2718981 w 8425586"/>
              <a:gd name="connsiteY110" fmla="*/ 1384016 h 2100447"/>
              <a:gd name="connsiteX111" fmla="*/ 2670137 w 8425586"/>
              <a:gd name="connsiteY111" fmla="*/ 1351451 h 2100447"/>
              <a:gd name="connsiteX112" fmla="*/ 2653856 w 8425586"/>
              <a:gd name="connsiteY112" fmla="*/ 1327027 h 2100447"/>
              <a:gd name="connsiteX113" fmla="*/ 2629434 w 8425586"/>
              <a:gd name="connsiteY113" fmla="*/ 1310744 h 2100447"/>
              <a:gd name="connsiteX114" fmla="*/ 2605012 w 8425586"/>
              <a:gd name="connsiteY114" fmla="*/ 1278179 h 2100447"/>
              <a:gd name="connsiteX115" fmla="*/ 2539887 w 8425586"/>
              <a:gd name="connsiteY115" fmla="*/ 1237473 h 2100447"/>
              <a:gd name="connsiteX116" fmla="*/ 2507324 w 8425586"/>
              <a:gd name="connsiteY116" fmla="*/ 1196767 h 2100447"/>
              <a:gd name="connsiteX117" fmla="*/ 2515465 w 8425586"/>
              <a:gd name="connsiteY117" fmla="*/ 1156060 h 2100447"/>
              <a:gd name="connsiteX118" fmla="*/ 2539887 w 8425586"/>
              <a:gd name="connsiteY118" fmla="*/ 1131636 h 2100447"/>
              <a:gd name="connsiteX119" fmla="*/ 2556168 w 8425586"/>
              <a:gd name="connsiteY119" fmla="*/ 1099071 h 2100447"/>
              <a:gd name="connsiteX120" fmla="*/ 2572449 w 8425586"/>
              <a:gd name="connsiteY120" fmla="*/ 1050224 h 2100447"/>
              <a:gd name="connsiteX121" fmla="*/ 2564309 w 8425586"/>
              <a:gd name="connsiteY121" fmla="*/ 1017659 h 2100447"/>
              <a:gd name="connsiteX122" fmla="*/ 2507324 w 8425586"/>
              <a:gd name="connsiteY122" fmla="*/ 985094 h 2100447"/>
              <a:gd name="connsiteX123" fmla="*/ 2474761 w 8425586"/>
              <a:gd name="connsiteY123" fmla="*/ 968811 h 2100447"/>
              <a:gd name="connsiteX124" fmla="*/ 2409636 w 8425586"/>
              <a:gd name="connsiteY124" fmla="*/ 952529 h 2100447"/>
              <a:gd name="connsiteX125" fmla="*/ 2368933 w 8425586"/>
              <a:gd name="connsiteY125" fmla="*/ 928105 h 2100447"/>
              <a:gd name="connsiteX126" fmla="*/ 2328229 w 8425586"/>
              <a:gd name="connsiteY126" fmla="*/ 895540 h 2100447"/>
              <a:gd name="connsiteX127" fmla="*/ 2238682 w 8425586"/>
              <a:gd name="connsiteY127" fmla="*/ 862975 h 2100447"/>
              <a:gd name="connsiteX128" fmla="*/ 2181698 w 8425586"/>
              <a:gd name="connsiteY128" fmla="*/ 846692 h 2100447"/>
              <a:gd name="connsiteX129" fmla="*/ 2157276 w 8425586"/>
              <a:gd name="connsiteY129" fmla="*/ 822268 h 2100447"/>
              <a:gd name="connsiteX130" fmla="*/ 2149135 w 8425586"/>
              <a:gd name="connsiteY130" fmla="*/ 797845 h 2100447"/>
              <a:gd name="connsiteX131" fmla="*/ 2132854 w 8425586"/>
              <a:gd name="connsiteY131" fmla="*/ 757138 h 2100447"/>
              <a:gd name="connsiteX132" fmla="*/ 2140994 w 8425586"/>
              <a:gd name="connsiteY132" fmla="*/ 683867 h 2100447"/>
              <a:gd name="connsiteX133" fmla="*/ 2173557 w 8425586"/>
              <a:gd name="connsiteY133" fmla="*/ 651302 h 2100447"/>
              <a:gd name="connsiteX134" fmla="*/ 2230542 w 8425586"/>
              <a:gd name="connsiteY134" fmla="*/ 610595 h 2100447"/>
              <a:gd name="connsiteX135" fmla="*/ 2254964 w 8425586"/>
              <a:gd name="connsiteY135" fmla="*/ 602454 h 2100447"/>
              <a:gd name="connsiteX136" fmla="*/ 2368933 w 8425586"/>
              <a:gd name="connsiteY136" fmla="*/ 635019 h 2100447"/>
              <a:gd name="connsiteX137" fmla="*/ 2409636 w 8425586"/>
              <a:gd name="connsiteY137" fmla="*/ 675726 h 2100447"/>
              <a:gd name="connsiteX138" fmla="*/ 2474761 w 8425586"/>
              <a:gd name="connsiteY138" fmla="*/ 708291 h 2100447"/>
              <a:gd name="connsiteX139" fmla="*/ 2499183 w 8425586"/>
              <a:gd name="connsiteY139" fmla="*/ 724573 h 2100447"/>
              <a:gd name="connsiteX140" fmla="*/ 2605012 w 8425586"/>
              <a:gd name="connsiteY140" fmla="*/ 757138 h 2100447"/>
              <a:gd name="connsiteX141" fmla="*/ 2629434 w 8425586"/>
              <a:gd name="connsiteY141" fmla="*/ 789703 h 2100447"/>
              <a:gd name="connsiteX142" fmla="*/ 2637575 w 8425586"/>
              <a:gd name="connsiteY142" fmla="*/ 814127 h 2100447"/>
              <a:gd name="connsiteX143" fmla="*/ 2653856 w 8425586"/>
              <a:gd name="connsiteY143" fmla="*/ 854833 h 2100447"/>
              <a:gd name="connsiteX144" fmla="*/ 2661997 w 8425586"/>
              <a:gd name="connsiteY144" fmla="*/ 887398 h 2100447"/>
              <a:gd name="connsiteX145" fmla="*/ 2678278 w 8425586"/>
              <a:gd name="connsiteY145" fmla="*/ 919964 h 2100447"/>
              <a:gd name="connsiteX146" fmla="*/ 2727122 w 8425586"/>
              <a:gd name="connsiteY146" fmla="*/ 1001376 h 2100447"/>
              <a:gd name="connsiteX147" fmla="*/ 2743403 w 8425586"/>
              <a:gd name="connsiteY147" fmla="*/ 1025800 h 2100447"/>
              <a:gd name="connsiteX148" fmla="*/ 2767825 w 8425586"/>
              <a:gd name="connsiteY148" fmla="*/ 1042083 h 2100447"/>
              <a:gd name="connsiteX149" fmla="*/ 2784107 w 8425586"/>
              <a:gd name="connsiteY149" fmla="*/ 1066506 h 2100447"/>
              <a:gd name="connsiteX150" fmla="*/ 2832951 w 8425586"/>
              <a:gd name="connsiteY150" fmla="*/ 1099071 h 2100447"/>
              <a:gd name="connsiteX151" fmla="*/ 2889935 w 8425586"/>
              <a:gd name="connsiteY151" fmla="*/ 1115354 h 2100447"/>
              <a:gd name="connsiteX152" fmla="*/ 2914357 w 8425586"/>
              <a:gd name="connsiteY152" fmla="*/ 1131636 h 2100447"/>
              <a:gd name="connsiteX153" fmla="*/ 2987623 w 8425586"/>
              <a:gd name="connsiteY153" fmla="*/ 1156060 h 2100447"/>
              <a:gd name="connsiteX154" fmla="*/ 3028327 w 8425586"/>
              <a:gd name="connsiteY154" fmla="*/ 1196767 h 2100447"/>
              <a:gd name="connsiteX155" fmla="*/ 3060889 w 8425586"/>
              <a:gd name="connsiteY155" fmla="*/ 1229332 h 2100447"/>
              <a:gd name="connsiteX156" fmla="*/ 3126014 w 8425586"/>
              <a:gd name="connsiteY156" fmla="*/ 1278179 h 2100447"/>
              <a:gd name="connsiteX157" fmla="*/ 3142296 w 8425586"/>
              <a:gd name="connsiteY157" fmla="*/ 1294462 h 2100447"/>
              <a:gd name="connsiteX158" fmla="*/ 3199280 w 8425586"/>
              <a:gd name="connsiteY158" fmla="*/ 1318886 h 2100447"/>
              <a:gd name="connsiteX159" fmla="*/ 3305109 w 8425586"/>
              <a:gd name="connsiteY159" fmla="*/ 1375874 h 2100447"/>
              <a:gd name="connsiteX160" fmla="*/ 3410938 w 8425586"/>
              <a:gd name="connsiteY160" fmla="*/ 1384016 h 2100447"/>
              <a:gd name="connsiteX161" fmla="*/ 3476063 w 8425586"/>
              <a:gd name="connsiteY161" fmla="*/ 1416581 h 2100447"/>
              <a:gd name="connsiteX162" fmla="*/ 3524907 w 8425586"/>
              <a:gd name="connsiteY162" fmla="*/ 1441005 h 2100447"/>
              <a:gd name="connsiteX163" fmla="*/ 3614454 w 8425586"/>
              <a:gd name="connsiteY163" fmla="*/ 1457287 h 2100447"/>
              <a:gd name="connsiteX164" fmla="*/ 3630736 w 8425586"/>
              <a:gd name="connsiteY164" fmla="*/ 1473570 h 2100447"/>
              <a:gd name="connsiteX165" fmla="*/ 3728424 w 8425586"/>
              <a:gd name="connsiteY165" fmla="*/ 1473570 h 2100447"/>
              <a:gd name="connsiteX166" fmla="*/ 3777268 w 8425586"/>
              <a:gd name="connsiteY166" fmla="*/ 1465428 h 2100447"/>
              <a:gd name="connsiteX167" fmla="*/ 3858674 w 8425586"/>
              <a:gd name="connsiteY167" fmla="*/ 1441005 h 2100447"/>
              <a:gd name="connsiteX168" fmla="*/ 3948221 w 8425586"/>
              <a:gd name="connsiteY168" fmla="*/ 1449146 h 2100447"/>
              <a:gd name="connsiteX169" fmla="*/ 3972643 w 8425586"/>
              <a:gd name="connsiteY169" fmla="*/ 1473570 h 2100447"/>
              <a:gd name="connsiteX170" fmla="*/ 3980784 w 8425586"/>
              <a:gd name="connsiteY170" fmla="*/ 1497993 h 2100447"/>
              <a:gd name="connsiteX171" fmla="*/ 4029628 w 8425586"/>
              <a:gd name="connsiteY171" fmla="*/ 1489852 h 2100447"/>
              <a:gd name="connsiteX172" fmla="*/ 4062191 w 8425586"/>
              <a:gd name="connsiteY172" fmla="*/ 1473570 h 2100447"/>
              <a:gd name="connsiteX173" fmla="*/ 4216863 w 8425586"/>
              <a:gd name="connsiteY173" fmla="*/ 1449146 h 2100447"/>
              <a:gd name="connsiteX174" fmla="*/ 4241285 w 8425586"/>
              <a:gd name="connsiteY174" fmla="*/ 1424722 h 2100447"/>
              <a:gd name="connsiteX175" fmla="*/ 4273848 w 8425586"/>
              <a:gd name="connsiteY175" fmla="*/ 1441005 h 2100447"/>
              <a:gd name="connsiteX176" fmla="*/ 4298270 w 8425586"/>
              <a:gd name="connsiteY176" fmla="*/ 1457287 h 2100447"/>
              <a:gd name="connsiteX177" fmla="*/ 4330833 w 8425586"/>
              <a:gd name="connsiteY177" fmla="*/ 1481711 h 2100447"/>
              <a:gd name="connsiteX178" fmla="*/ 4363395 w 8425586"/>
              <a:gd name="connsiteY178" fmla="*/ 1489852 h 2100447"/>
              <a:gd name="connsiteX179" fmla="*/ 4420380 w 8425586"/>
              <a:gd name="connsiteY179" fmla="*/ 1530559 h 2100447"/>
              <a:gd name="connsiteX180" fmla="*/ 4395958 w 8425586"/>
              <a:gd name="connsiteY180" fmla="*/ 1620113 h 2100447"/>
              <a:gd name="connsiteX181" fmla="*/ 4338973 w 8425586"/>
              <a:gd name="connsiteY181" fmla="*/ 1652678 h 2100447"/>
              <a:gd name="connsiteX182" fmla="*/ 4298270 w 8425586"/>
              <a:gd name="connsiteY182" fmla="*/ 1660819 h 2100447"/>
              <a:gd name="connsiteX183" fmla="*/ 4273848 w 8425586"/>
              <a:gd name="connsiteY183" fmla="*/ 1677101 h 2100447"/>
              <a:gd name="connsiteX184" fmla="*/ 4216863 w 8425586"/>
              <a:gd name="connsiteY184" fmla="*/ 1701525 h 2100447"/>
              <a:gd name="connsiteX185" fmla="*/ 4168019 w 8425586"/>
              <a:gd name="connsiteY185" fmla="*/ 1709666 h 2100447"/>
              <a:gd name="connsiteX186" fmla="*/ 4094753 w 8425586"/>
              <a:gd name="connsiteY186" fmla="*/ 1758514 h 2100447"/>
              <a:gd name="connsiteX187" fmla="*/ 4102894 w 8425586"/>
              <a:gd name="connsiteY187" fmla="*/ 1807362 h 2100447"/>
              <a:gd name="connsiteX188" fmla="*/ 4151738 w 8425586"/>
              <a:gd name="connsiteY188" fmla="*/ 1831785 h 2100447"/>
              <a:gd name="connsiteX189" fmla="*/ 4184301 w 8425586"/>
              <a:gd name="connsiteY189" fmla="*/ 1856209 h 2100447"/>
              <a:gd name="connsiteX190" fmla="*/ 4412239 w 8425586"/>
              <a:gd name="connsiteY190" fmla="*/ 1880633 h 2100447"/>
              <a:gd name="connsiteX191" fmla="*/ 4501787 w 8425586"/>
              <a:gd name="connsiteY191" fmla="*/ 1896916 h 2100447"/>
              <a:gd name="connsiteX192" fmla="*/ 4566912 w 8425586"/>
              <a:gd name="connsiteY192" fmla="*/ 1913198 h 2100447"/>
              <a:gd name="connsiteX193" fmla="*/ 4591334 w 8425586"/>
              <a:gd name="connsiteY193" fmla="*/ 1929481 h 2100447"/>
              <a:gd name="connsiteX194" fmla="*/ 4664600 w 8425586"/>
              <a:gd name="connsiteY194" fmla="*/ 1945763 h 2100447"/>
              <a:gd name="connsiteX195" fmla="*/ 4746006 w 8425586"/>
              <a:gd name="connsiteY195" fmla="*/ 1953904 h 2100447"/>
              <a:gd name="connsiteX196" fmla="*/ 4843694 w 8425586"/>
              <a:gd name="connsiteY196" fmla="*/ 1986470 h 2100447"/>
              <a:gd name="connsiteX197" fmla="*/ 4900679 w 8425586"/>
              <a:gd name="connsiteY197" fmla="*/ 2019035 h 2100447"/>
              <a:gd name="connsiteX198" fmla="*/ 4941382 w 8425586"/>
              <a:gd name="connsiteY198" fmla="*/ 2027176 h 2100447"/>
              <a:gd name="connsiteX199" fmla="*/ 5006508 w 8425586"/>
              <a:gd name="connsiteY199" fmla="*/ 2043458 h 2100447"/>
              <a:gd name="connsiteX200" fmla="*/ 5055352 w 8425586"/>
              <a:gd name="connsiteY200" fmla="*/ 2059741 h 2100447"/>
              <a:gd name="connsiteX201" fmla="*/ 5079774 w 8425586"/>
              <a:gd name="connsiteY201" fmla="*/ 2067882 h 2100447"/>
              <a:gd name="connsiteX202" fmla="*/ 5120477 w 8425586"/>
              <a:gd name="connsiteY202" fmla="*/ 2076023 h 2100447"/>
              <a:gd name="connsiteX203" fmla="*/ 5144899 w 8425586"/>
              <a:gd name="connsiteY203" fmla="*/ 2084165 h 2100447"/>
              <a:gd name="connsiteX204" fmla="*/ 5250728 w 8425586"/>
              <a:gd name="connsiteY204" fmla="*/ 2100447 h 2100447"/>
              <a:gd name="connsiteX205" fmla="*/ 5380978 w 8425586"/>
              <a:gd name="connsiteY205" fmla="*/ 2076023 h 2100447"/>
              <a:gd name="connsiteX206" fmla="*/ 5462385 w 8425586"/>
              <a:gd name="connsiteY206" fmla="*/ 2043458 h 2100447"/>
              <a:gd name="connsiteX207" fmla="*/ 5535651 w 8425586"/>
              <a:gd name="connsiteY207" fmla="*/ 2051600 h 2100447"/>
              <a:gd name="connsiteX208" fmla="*/ 5568213 w 8425586"/>
              <a:gd name="connsiteY208" fmla="*/ 2067882 h 2100447"/>
              <a:gd name="connsiteX209" fmla="*/ 5625198 w 8425586"/>
              <a:gd name="connsiteY209" fmla="*/ 2059741 h 2100447"/>
              <a:gd name="connsiteX210" fmla="*/ 5633339 w 8425586"/>
              <a:gd name="connsiteY210" fmla="*/ 2035317 h 2100447"/>
              <a:gd name="connsiteX211" fmla="*/ 5617057 w 8425586"/>
              <a:gd name="connsiteY211" fmla="*/ 1994611 h 2100447"/>
              <a:gd name="connsiteX212" fmla="*/ 5437963 w 8425586"/>
              <a:gd name="connsiteY212" fmla="*/ 1970187 h 2100447"/>
              <a:gd name="connsiteX213" fmla="*/ 5364697 w 8425586"/>
              <a:gd name="connsiteY213" fmla="*/ 1953904 h 2100447"/>
              <a:gd name="connsiteX214" fmla="*/ 5323994 w 8425586"/>
              <a:gd name="connsiteY214" fmla="*/ 1945763 h 2100447"/>
              <a:gd name="connsiteX215" fmla="*/ 5258868 w 8425586"/>
              <a:gd name="connsiteY215" fmla="*/ 1953904 h 2100447"/>
              <a:gd name="connsiteX216" fmla="*/ 5210024 w 8425586"/>
              <a:gd name="connsiteY216" fmla="*/ 1970187 h 2100447"/>
              <a:gd name="connsiteX217" fmla="*/ 5030930 w 8425586"/>
              <a:gd name="connsiteY217" fmla="*/ 1953904 h 2100447"/>
              <a:gd name="connsiteX218" fmla="*/ 4949523 w 8425586"/>
              <a:gd name="connsiteY218" fmla="*/ 1937622 h 2100447"/>
              <a:gd name="connsiteX219" fmla="*/ 4892538 w 8425586"/>
              <a:gd name="connsiteY219" fmla="*/ 1905057 h 2100447"/>
              <a:gd name="connsiteX220" fmla="*/ 4835554 w 8425586"/>
              <a:gd name="connsiteY220" fmla="*/ 1888774 h 2100447"/>
              <a:gd name="connsiteX221" fmla="*/ 4770428 w 8425586"/>
              <a:gd name="connsiteY221" fmla="*/ 1864351 h 2100447"/>
              <a:gd name="connsiteX222" fmla="*/ 4737866 w 8425586"/>
              <a:gd name="connsiteY222" fmla="*/ 1856209 h 2100447"/>
              <a:gd name="connsiteX223" fmla="*/ 4689022 w 8425586"/>
              <a:gd name="connsiteY223" fmla="*/ 1839927 h 2100447"/>
              <a:gd name="connsiteX224" fmla="*/ 4640178 w 8425586"/>
              <a:gd name="connsiteY224" fmla="*/ 1799220 h 2100447"/>
              <a:gd name="connsiteX225" fmla="*/ 4599475 w 8425586"/>
              <a:gd name="connsiteY225" fmla="*/ 1742232 h 2100447"/>
              <a:gd name="connsiteX226" fmla="*/ 4575053 w 8425586"/>
              <a:gd name="connsiteY226" fmla="*/ 1717808 h 2100447"/>
              <a:gd name="connsiteX227" fmla="*/ 4558771 w 8425586"/>
              <a:gd name="connsiteY227" fmla="*/ 1677101 h 2100447"/>
              <a:gd name="connsiteX228" fmla="*/ 4566912 w 8425586"/>
              <a:gd name="connsiteY228" fmla="*/ 1628254 h 2100447"/>
              <a:gd name="connsiteX229" fmla="*/ 4672741 w 8425586"/>
              <a:gd name="connsiteY229" fmla="*/ 1587547 h 2100447"/>
              <a:gd name="connsiteX230" fmla="*/ 4876257 w 8425586"/>
              <a:gd name="connsiteY230" fmla="*/ 1595689 h 2100447"/>
              <a:gd name="connsiteX231" fmla="*/ 4916960 w 8425586"/>
              <a:gd name="connsiteY231" fmla="*/ 1603830 h 2100447"/>
              <a:gd name="connsiteX232" fmla="*/ 4990226 w 8425586"/>
              <a:gd name="connsiteY232" fmla="*/ 1620113 h 2100447"/>
              <a:gd name="connsiteX233" fmla="*/ 5030930 w 8425586"/>
              <a:gd name="connsiteY233" fmla="*/ 1685243 h 2100447"/>
              <a:gd name="connsiteX234" fmla="*/ 5063492 w 8425586"/>
              <a:gd name="connsiteY234" fmla="*/ 1815503 h 2100447"/>
              <a:gd name="connsiteX235" fmla="*/ 5136758 w 8425586"/>
              <a:gd name="connsiteY235" fmla="*/ 1839927 h 2100447"/>
              <a:gd name="connsiteX236" fmla="*/ 5201884 w 8425586"/>
              <a:gd name="connsiteY236" fmla="*/ 1823644 h 2100447"/>
              <a:gd name="connsiteX237" fmla="*/ 5226306 w 8425586"/>
              <a:gd name="connsiteY237" fmla="*/ 1807362 h 2100447"/>
              <a:gd name="connsiteX238" fmla="*/ 5275150 w 8425586"/>
              <a:gd name="connsiteY238" fmla="*/ 1791079 h 2100447"/>
              <a:gd name="connsiteX239" fmla="*/ 5332134 w 8425586"/>
              <a:gd name="connsiteY239" fmla="*/ 1799220 h 2100447"/>
              <a:gd name="connsiteX240" fmla="*/ 5348416 w 8425586"/>
              <a:gd name="connsiteY240" fmla="*/ 1815503 h 2100447"/>
              <a:gd name="connsiteX241" fmla="*/ 5405400 w 8425586"/>
              <a:gd name="connsiteY241" fmla="*/ 1856209 h 2100447"/>
              <a:gd name="connsiteX242" fmla="*/ 5478666 w 8425586"/>
              <a:gd name="connsiteY242" fmla="*/ 1880633 h 2100447"/>
              <a:gd name="connsiteX243" fmla="*/ 5494947 w 8425586"/>
              <a:gd name="connsiteY243" fmla="*/ 1856209 h 2100447"/>
              <a:gd name="connsiteX244" fmla="*/ 5462385 w 8425586"/>
              <a:gd name="connsiteY244" fmla="*/ 1831785 h 2100447"/>
              <a:gd name="connsiteX245" fmla="*/ 5437963 w 8425586"/>
              <a:gd name="connsiteY245" fmla="*/ 1782938 h 2100447"/>
              <a:gd name="connsiteX246" fmla="*/ 5446104 w 8425586"/>
              <a:gd name="connsiteY246" fmla="*/ 1742232 h 2100447"/>
              <a:gd name="connsiteX247" fmla="*/ 5543791 w 8425586"/>
              <a:gd name="connsiteY247" fmla="*/ 1750373 h 2100447"/>
              <a:gd name="connsiteX248" fmla="*/ 5592635 w 8425586"/>
              <a:gd name="connsiteY248" fmla="*/ 1782938 h 2100447"/>
              <a:gd name="connsiteX249" fmla="*/ 5600776 w 8425586"/>
              <a:gd name="connsiteY249" fmla="*/ 1815503 h 2100447"/>
              <a:gd name="connsiteX250" fmla="*/ 5617057 w 8425586"/>
              <a:gd name="connsiteY250" fmla="*/ 1848068 h 2100447"/>
              <a:gd name="connsiteX251" fmla="*/ 5625198 w 8425586"/>
              <a:gd name="connsiteY251" fmla="*/ 1880633 h 2100447"/>
              <a:gd name="connsiteX252" fmla="*/ 5690323 w 8425586"/>
              <a:gd name="connsiteY252" fmla="*/ 1921339 h 2100447"/>
              <a:gd name="connsiteX253" fmla="*/ 5836855 w 8425586"/>
              <a:gd name="connsiteY253" fmla="*/ 1929481 h 2100447"/>
              <a:gd name="connsiteX254" fmla="*/ 5844996 w 8425586"/>
              <a:gd name="connsiteY254" fmla="*/ 1953904 h 2100447"/>
              <a:gd name="connsiteX255" fmla="*/ 5828715 w 8425586"/>
              <a:gd name="connsiteY255" fmla="*/ 2002752 h 2100447"/>
              <a:gd name="connsiteX256" fmla="*/ 5763589 w 8425586"/>
              <a:gd name="connsiteY256" fmla="*/ 2027176 h 2100447"/>
              <a:gd name="connsiteX257" fmla="*/ 5747308 w 8425586"/>
              <a:gd name="connsiteY257" fmla="*/ 2051600 h 2100447"/>
              <a:gd name="connsiteX258" fmla="*/ 5853137 w 8425586"/>
              <a:gd name="connsiteY258" fmla="*/ 2084165 h 2100447"/>
              <a:gd name="connsiteX259" fmla="*/ 5893840 w 8425586"/>
              <a:gd name="connsiteY259" fmla="*/ 2092306 h 2100447"/>
              <a:gd name="connsiteX260" fmla="*/ 5926403 w 8425586"/>
              <a:gd name="connsiteY260" fmla="*/ 2076023 h 2100447"/>
              <a:gd name="connsiteX261" fmla="*/ 5975247 w 8425586"/>
              <a:gd name="connsiteY261" fmla="*/ 2059741 h 2100447"/>
              <a:gd name="connsiteX262" fmla="*/ 5999669 w 8425586"/>
              <a:gd name="connsiteY262" fmla="*/ 2051600 h 2100447"/>
              <a:gd name="connsiteX263" fmla="*/ 6032231 w 8425586"/>
              <a:gd name="connsiteY263" fmla="*/ 2043458 h 2100447"/>
              <a:gd name="connsiteX264" fmla="*/ 6138060 w 8425586"/>
              <a:gd name="connsiteY264" fmla="*/ 1978328 h 2100447"/>
              <a:gd name="connsiteX265" fmla="*/ 6154341 w 8425586"/>
              <a:gd name="connsiteY265" fmla="*/ 1945763 h 2100447"/>
              <a:gd name="connsiteX266" fmla="*/ 6138060 w 8425586"/>
              <a:gd name="connsiteY266" fmla="*/ 1872492 h 2100447"/>
              <a:gd name="connsiteX267" fmla="*/ 6072935 w 8425586"/>
              <a:gd name="connsiteY267" fmla="*/ 1864351 h 2100447"/>
              <a:gd name="connsiteX268" fmla="*/ 6040372 w 8425586"/>
              <a:gd name="connsiteY268" fmla="*/ 1856209 h 2100447"/>
              <a:gd name="connsiteX269" fmla="*/ 6024091 w 8425586"/>
              <a:gd name="connsiteY269" fmla="*/ 1831785 h 2100447"/>
              <a:gd name="connsiteX270" fmla="*/ 6048513 w 8425586"/>
              <a:gd name="connsiteY270" fmla="*/ 1750373 h 2100447"/>
              <a:gd name="connsiteX271" fmla="*/ 6072935 w 8425586"/>
              <a:gd name="connsiteY271" fmla="*/ 1734090 h 2100447"/>
              <a:gd name="connsiteX272" fmla="*/ 6089216 w 8425586"/>
              <a:gd name="connsiteY272" fmla="*/ 1693384 h 2100447"/>
              <a:gd name="connsiteX273" fmla="*/ 6138060 w 8425586"/>
              <a:gd name="connsiteY273" fmla="*/ 1620113 h 2100447"/>
              <a:gd name="connsiteX274" fmla="*/ 6186904 w 8425586"/>
              <a:gd name="connsiteY274" fmla="*/ 1579406 h 2100447"/>
              <a:gd name="connsiteX275" fmla="*/ 6235748 w 8425586"/>
              <a:gd name="connsiteY275" fmla="*/ 1571265 h 2100447"/>
              <a:gd name="connsiteX276" fmla="*/ 6292732 w 8425586"/>
              <a:gd name="connsiteY276" fmla="*/ 1579406 h 2100447"/>
              <a:gd name="connsiteX277" fmla="*/ 6349717 w 8425586"/>
              <a:gd name="connsiteY277" fmla="*/ 1652678 h 2100447"/>
              <a:gd name="connsiteX278" fmla="*/ 6357858 w 8425586"/>
              <a:gd name="connsiteY278" fmla="*/ 1685243 h 2100447"/>
              <a:gd name="connsiteX279" fmla="*/ 6365998 w 8425586"/>
              <a:gd name="connsiteY279" fmla="*/ 1709666 h 2100447"/>
              <a:gd name="connsiteX280" fmla="*/ 6333436 w 8425586"/>
              <a:gd name="connsiteY280" fmla="*/ 1766655 h 2100447"/>
              <a:gd name="connsiteX281" fmla="*/ 6317154 w 8425586"/>
              <a:gd name="connsiteY281" fmla="*/ 1815503 h 2100447"/>
              <a:gd name="connsiteX282" fmla="*/ 6390420 w 8425586"/>
              <a:gd name="connsiteY282" fmla="*/ 1848068 h 2100447"/>
              <a:gd name="connsiteX283" fmla="*/ 6398561 w 8425586"/>
              <a:gd name="connsiteY283" fmla="*/ 1815503 h 2100447"/>
              <a:gd name="connsiteX284" fmla="*/ 6463686 w 8425586"/>
              <a:gd name="connsiteY284" fmla="*/ 1782938 h 2100447"/>
              <a:gd name="connsiteX285" fmla="*/ 6520671 w 8425586"/>
              <a:gd name="connsiteY285" fmla="*/ 1791079 h 2100447"/>
              <a:gd name="connsiteX286" fmla="*/ 6593937 w 8425586"/>
              <a:gd name="connsiteY286" fmla="*/ 1815503 h 2100447"/>
              <a:gd name="connsiteX287" fmla="*/ 6659062 w 8425586"/>
              <a:gd name="connsiteY287" fmla="*/ 1823644 h 2100447"/>
              <a:gd name="connsiteX288" fmla="*/ 6805594 w 8425586"/>
              <a:gd name="connsiteY288" fmla="*/ 1823644 h 2100447"/>
              <a:gd name="connsiteX289" fmla="*/ 6854438 w 8425586"/>
              <a:gd name="connsiteY289" fmla="*/ 1839927 h 2100447"/>
              <a:gd name="connsiteX290" fmla="*/ 6919564 w 8425586"/>
              <a:gd name="connsiteY290" fmla="*/ 1848068 h 2100447"/>
              <a:gd name="connsiteX291" fmla="*/ 7074236 w 8425586"/>
              <a:gd name="connsiteY291" fmla="*/ 1839927 h 2100447"/>
              <a:gd name="connsiteX292" fmla="*/ 7123080 w 8425586"/>
              <a:gd name="connsiteY292" fmla="*/ 1791079 h 2100447"/>
              <a:gd name="connsiteX293" fmla="*/ 7204487 w 8425586"/>
              <a:gd name="connsiteY293" fmla="*/ 1742232 h 2100447"/>
              <a:gd name="connsiteX294" fmla="*/ 7228909 w 8425586"/>
              <a:gd name="connsiteY294" fmla="*/ 1717808 h 2100447"/>
              <a:gd name="connsiteX295" fmla="*/ 7294034 w 8425586"/>
              <a:gd name="connsiteY295" fmla="*/ 1685243 h 2100447"/>
              <a:gd name="connsiteX296" fmla="*/ 7513832 w 8425586"/>
              <a:gd name="connsiteY296" fmla="*/ 1644536 h 2100447"/>
              <a:gd name="connsiteX297" fmla="*/ 7578957 w 8425586"/>
              <a:gd name="connsiteY297" fmla="*/ 1579406 h 2100447"/>
              <a:gd name="connsiteX298" fmla="*/ 7635942 w 8425586"/>
              <a:gd name="connsiteY298" fmla="*/ 1530559 h 2100447"/>
              <a:gd name="connsiteX299" fmla="*/ 7676645 w 8425586"/>
              <a:gd name="connsiteY299" fmla="*/ 1473570 h 2100447"/>
              <a:gd name="connsiteX300" fmla="*/ 7684786 w 8425586"/>
              <a:gd name="connsiteY300" fmla="*/ 1432863 h 2100447"/>
              <a:gd name="connsiteX301" fmla="*/ 7692927 w 8425586"/>
              <a:gd name="connsiteY301" fmla="*/ 1375874 h 2100447"/>
              <a:gd name="connsiteX302" fmla="*/ 7709208 w 8425586"/>
              <a:gd name="connsiteY302" fmla="*/ 1310744 h 2100447"/>
              <a:gd name="connsiteX303" fmla="*/ 7741771 w 8425586"/>
              <a:gd name="connsiteY303" fmla="*/ 1261897 h 2100447"/>
              <a:gd name="connsiteX304" fmla="*/ 7798755 w 8425586"/>
              <a:gd name="connsiteY304" fmla="*/ 1237473 h 2100447"/>
              <a:gd name="connsiteX305" fmla="*/ 7823177 w 8425586"/>
              <a:gd name="connsiteY305" fmla="*/ 1245614 h 2100447"/>
              <a:gd name="connsiteX306" fmla="*/ 7880162 w 8425586"/>
              <a:gd name="connsiteY306" fmla="*/ 1278179 h 2100447"/>
              <a:gd name="connsiteX307" fmla="*/ 7985990 w 8425586"/>
              <a:gd name="connsiteY307" fmla="*/ 1302603 h 2100447"/>
              <a:gd name="connsiteX308" fmla="*/ 8034834 w 8425586"/>
              <a:gd name="connsiteY308" fmla="*/ 1327027 h 2100447"/>
              <a:gd name="connsiteX309" fmla="*/ 8099960 w 8425586"/>
              <a:gd name="connsiteY309" fmla="*/ 1343309 h 2100447"/>
              <a:gd name="connsiteX310" fmla="*/ 8165085 w 8425586"/>
              <a:gd name="connsiteY310" fmla="*/ 1392157 h 2100447"/>
              <a:gd name="connsiteX311" fmla="*/ 8156944 w 8425586"/>
              <a:gd name="connsiteY311" fmla="*/ 1416581 h 2100447"/>
              <a:gd name="connsiteX312" fmla="*/ 8099960 w 8425586"/>
              <a:gd name="connsiteY312" fmla="*/ 1432863 h 2100447"/>
              <a:gd name="connsiteX313" fmla="*/ 8091819 w 8425586"/>
              <a:gd name="connsiteY313" fmla="*/ 1489852 h 2100447"/>
              <a:gd name="connsiteX314" fmla="*/ 8132522 w 8425586"/>
              <a:gd name="connsiteY314" fmla="*/ 1497993 h 2100447"/>
              <a:gd name="connsiteX315" fmla="*/ 8213929 w 8425586"/>
              <a:gd name="connsiteY315" fmla="*/ 1481711 h 2100447"/>
              <a:gd name="connsiteX316" fmla="*/ 8246492 w 8425586"/>
              <a:gd name="connsiteY316" fmla="*/ 1473570 h 2100447"/>
              <a:gd name="connsiteX317" fmla="*/ 8270914 w 8425586"/>
              <a:gd name="connsiteY317" fmla="*/ 1465428 h 2100447"/>
              <a:gd name="connsiteX318" fmla="*/ 8327898 w 8425586"/>
              <a:gd name="connsiteY318" fmla="*/ 1457287 h 2100447"/>
              <a:gd name="connsiteX319" fmla="*/ 8425586 w 8425586"/>
              <a:gd name="connsiteY319" fmla="*/ 1432863 h 210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</a:cxnLst>
            <a:rect l="l" t="t" r="r" b="b"/>
            <a:pathLst>
              <a:path w="8425586" h="2100447">
                <a:moveTo>
                  <a:pt x="0" y="0"/>
                </a:moveTo>
                <a:cubicBezTo>
                  <a:pt x="13568" y="16283"/>
                  <a:pt x="24753" y="34891"/>
                  <a:pt x="40703" y="48848"/>
                </a:cubicBezTo>
                <a:cubicBezTo>
                  <a:pt x="47161" y="54499"/>
                  <a:pt x="57158" y="60176"/>
                  <a:pt x="65125" y="56989"/>
                </a:cubicBezTo>
                <a:cubicBezTo>
                  <a:pt x="74209" y="53355"/>
                  <a:pt x="74488" y="39484"/>
                  <a:pt x="81406" y="32565"/>
                </a:cubicBezTo>
                <a:cubicBezTo>
                  <a:pt x="88324" y="25646"/>
                  <a:pt x="97687" y="21710"/>
                  <a:pt x="105828" y="16283"/>
                </a:cubicBezTo>
                <a:cubicBezTo>
                  <a:pt x="127537" y="21710"/>
                  <a:pt x="151393" y="21697"/>
                  <a:pt x="170954" y="32565"/>
                </a:cubicBezTo>
                <a:cubicBezTo>
                  <a:pt x="178456" y="36733"/>
                  <a:pt x="171954" y="52229"/>
                  <a:pt x="179094" y="56989"/>
                </a:cubicBezTo>
                <a:cubicBezTo>
                  <a:pt x="190607" y="64665"/>
                  <a:pt x="206291" y="62128"/>
                  <a:pt x="219798" y="65130"/>
                </a:cubicBezTo>
                <a:cubicBezTo>
                  <a:pt x="290308" y="80800"/>
                  <a:pt x="210252" y="68593"/>
                  <a:pt x="325626" y="81413"/>
                </a:cubicBezTo>
                <a:cubicBezTo>
                  <a:pt x="336480" y="84127"/>
                  <a:pt x="347218" y="87360"/>
                  <a:pt x="358189" y="89554"/>
                </a:cubicBezTo>
                <a:cubicBezTo>
                  <a:pt x="387938" y="95504"/>
                  <a:pt x="419420" y="94945"/>
                  <a:pt x="447736" y="105837"/>
                </a:cubicBezTo>
                <a:cubicBezTo>
                  <a:pt x="456868" y="109350"/>
                  <a:pt x="457099" y="123342"/>
                  <a:pt x="464018" y="130261"/>
                </a:cubicBezTo>
                <a:cubicBezTo>
                  <a:pt x="473612" y="139855"/>
                  <a:pt x="484445" y="148616"/>
                  <a:pt x="496580" y="154684"/>
                </a:cubicBezTo>
                <a:cubicBezTo>
                  <a:pt x="511930" y="162360"/>
                  <a:pt x="545424" y="170967"/>
                  <a:pt x="545424" y="170967"/>
                </a:cubicBezTo>
                <a:cubicBezTo>
                  <a:pt x="556278" y="179108"/>
                  <a:pt x="567686" y="186561"/>
                  <a:pt x="577987" y="195391"/>
                </a:cubicBezTo>
                <a:cubicBezTo>
                  <a:pt x="613854" y="226137"/>
                  <a:pt x="591017" y="216764"/>
                  <a:pt x="634972" y="244238"/>
                </a:cubicBezTo>
                <a:cubicBezTo>
                  <a:pt x="674252" y="268790"/>
                  <a:pt x="656698" y="253550"/>
                  <a:pt x="691956" y="268662"/>
                </a:cubicBezTo>
                <a:cubicBezTo>
                  <a:pt x="703110" y="273443"/>
                  <a:pt x="713365" y="280164"/>
                  <a:pt x="724519" y="284945"/>
                </a:cubicBezTo>
                <a:cubicBezTo>
                  <a:pt x="732406" y="288325"/>
                  <a:pt x="741266" y="289248"/>
                  <a:pt x="748941" y="293086"/>
                </a:cubicBezTo>
                <a:cubicBezTo>
                  <a:pt x="757692" y="297462"/>
                  <a:pt x="763659" y="308116"/>
                  <a:pt x="773363" y="309368"/>
                </a:cubicBezTo>
                <a:cubicBezTo>
                  <a:pt x="848910" y="319117"/>
                  <a:pt x="925322" y="320223"/>
                  <a:pt x="1001301" y="325651"/>
                </a:cubicBezTo>
                <a:cubicBezTo>
                  <a:pt x="1004015" y="333792"/>
                  <a:pt x="1005275" y="342573"/>
                  <a:pt x="1009442" y="350075"/>
                </a:cubicBezTo>
                <a:cubicBezTo>
                  <a:pt x="1018945" y="367181"/>
                  <a:pt x="1042005" y="398922"/>
                  <a:pt x="1042005" y="398922"/>
                </a:cubicBezTo>
                <a:cubicBezTo>
                  <a:pt x="1062465" y="460312"/>
                  <a:pt x="1034865" y="384641"/>
                  <a:pt x="1066427" y="447770"/>
                </a:cubicBezTo>
                <a:cubicBezTo>
                  <a:pt x="1070265" y="455446"/>
                  <a:pt x="1069206" y="465493"/>
                  <a:pt x="1074567" y="472194"/>
                </a:cubicBezTo>
                <a:cubicBezTo>
                  <a:pt x="1080679" y="479834"/>
                  <a:pt x="1090848" y="483049"/>
                  <a:pt x="1098989" y="488476"/>
                </a:cubicBezTo>
                <a:cubicBezTo>
                  <a:pt x="1107130" y="499331"/>
                  <a:pt x="1116680" y="509260"/>
                  <a:pt x="1123411" y="521041"/>
                </a:cubicBezTo>
                <a:cubicBezTo>
                  <a:pt x="1127668" y="528492"/>
                  <a:pt x="1125484" y="539397"/>
                  <a:pt x="1131552" y="545465"/>
                </a:cubicBezTo>
                <a:cubicBezTo>
                  <a:pt x="1180936" y="594853"/>
                  <a:pt x="1180531" y="590276"/>
                  <a:pt x="1229240" y="602454"/>
                </a:cubicBezTo>
                <a:cubicBezTo>
                  <a:pt x="1259089" y="599740"/>
                  <a:pt x="1289271" y="599522"/>
                  <a:pt x="1318787" y="594313"/>
                </a:cubicBezTo>
                <a:cubicBezTo>
                  <a:pt x="1335688" y="591330"/>
                  <a:pt x="1351193" y="582962"/>
                  <a:pt x="1367631" y="578030"/>
                </a:cubicBezTo>
                <a:cubicBezTo>
                  <a:pt x="1378347" y="574815"/>
                  <a:pt x="1389340" y="572603"/>
                  <a:pt x="1400194" y="569889"/>
                </a:cubicBezTo>
                <a:cubicBezTo>
                  <a:pt x="1463795" y="601693"/>
                  <a:pt x="1401915" y="568322"/>
                  <a:pt x="1465319" y="610595"/>
                </a:cubicBezTo>
                <a:cubicBezTo>
                  <a:pt x="1492910" y="628990"/>
                  <a:pt x="1506153" y="633082"/>
                  <a:pt x="1530444" y="651302"/>
                </a:cubicBezTo>
                <a:cubicBezTo>
                  <a:pt x="1612214" y="712634"/>
                  <a:pt x="1526037" y="656609"/>
                  <a:pt x="1644414" y="732714"/>
                </a:cubicBezTo>
                <a:cubicBezTo>
                  <a:pt x="1657724" y="741271"/>
                  <a:pt x="1670106" y="752134"/>
                  <a:pt x="1685117" y="757138"/>
                </a:cubicBezTo>
                <a:cubicBezTo>
                  <a:pt x="1720147" y="768815"/>
                  <a:pt x="1715994" y="766151"/>
                  <a:pt x="1758383" y="789703"/>
                </a:cubicBezTo>
                <a:cubicBezTo>
                  <a:pt x="1766936" y="794455"/>
                  <a:pt x="1774508" y="800800"/>
                  <a:pt x="1782805" y="805986"/>
                </a:cubicBezTo>
                <a:cubicBezTo>
                  <a:pt x="1805265" y="820025"/>
                  <a:pt x="1831328" y="836088"/>
                  <a:pt x="1856071" y="846692"/>
                </a:cubicBezTo>
                <a:cubicBezTo>
                  <a:pt x="1875585" y="855056"/>
                  <a:pt x="1892407" y="857075"/>
                  <a:pt x="1913056" y="862975"/>
                </a:cubicBezTo>
                <a:cubicBezTo>
                  <a:pt x="1921307" y="865333"/>
                  <a:pt x="1929337" y="868402"/>
                  <a:pt x="1937478" y="871116"/>
                </a:cubicBezTo>
                <a:cubicBezTo>
                  <a:pt x="1942369" y="880899"/>
                  <a:pt x="1965930" y="922139"/>
                  <a:pt x="1961900" y="936246"/>
                </a:cubicBezTo>
                <a:cubicBezTo>
                  <a:pt x="1958737" y="947316"/>
                  <a:pt x="1947474" y="954958"/>
                  <a:pt x="1937478" y="960670"/>
                </a:cubicBezTo>
                <a:cubicBezTo>
                  <a:pt x="1927764" y="966221"/>
                  <a:pt x="1915769" y="966097"/>
                  <a:pt x="1904915" y="968811"/>
                </a:cubicBezTo>
                <a:cubicBezTo>
                  <a:pt x="1701696" y="962460"/>
                  <a:pt x="1680666" y="953674"/>
                  <a:pt x="1514163" y="968811"/>
                </a:cubicBezTo>
                <a:cubicBezTo>
                  <a:pt x="1497725" y="970305"/>
                  <a:pt x="1481600" y="974238"/>
                  <a:pt x="1465319" y="976952"/>
                </a:cubicBezTo>
                <a:cubicBezTo>
                  <a:pt x="1454617" y="975763"/>
                  <a:pt x="1373176" y="968855"/>
                  <a:pt x="1351350" y="960670"/>
                </a:cubicBezTo>
                <a:cubicBezTo>
                  <a:pt x="1341968" y="957151"/>
                  <a:pt x="1298244" y="922119"/>
                  <a:pt x="1294365" y="919964"/>
                </a:cubicBezTo>
                <a:cubicBezTo>
                  <a:pt x="1261470" y="901688"/>
                  <a:pt x="1224069" y="897551"/>
                  <a:pt x="1188537" y="887398"/>
                </a:cubicBezTo>
                <a:cubicBezTo>
                  <a:pt x="1078172" y="855863"/>
                  <a:pt x="1190405" y="886864"/>
                  <a:pt x="1107130" y="854833"/>
                </a:cubicBezTo>
                <a:cubicBezTo>
                  <a:pt x="1083103" y="845591"/>
                  <a:pt x="1033864" y="830410"/>
                  <a:pt x="1033864" y="830410"/>
                </a:cubicBezTo>
                <a:cubicBezTo>
                  <a:pt x="1023010" y="822269"/>
                  <a:pt x="1012342" y="813873"/>
                  <a:pt x="1001301" y="805986"/>
                </a:cubicBezTo>
                <a:cubicBezTo>
                  <a:pt x="960947" y="777159"/>
                  <a:pt x="920762" y="761009"/>
                  <a:pt x="887332" y="716432"/>
                </a:cubicBezTo>
                <a:cubicBezTo>
                  <a:pt x="879191" y="705577"/>
                  <a:pt x="870101" y="695373"/>
                  <a:pt x="862910" y="683867"/>
                </a:cubicBezTo>
                <a:cubicBezTo>
                  <a:pt x="858443" y="676720"/>
                  <a:pt x="840308" y="633851"/>
                  <a:pt x="830347" y="626878"/>
                </a:cubicBezTo>
                <a:cubicBezTo>
                  <a:pt x="797254" y="603712"/>
                  <a:pt x="774209" y="597309"/>
                  <a:pt x="740800" y="586172"/>
                </a:cubicBezTo>
                <a:cubicBezTo>
                  <a:pt x="754029" y="678783"/>
                  <a:pt x="728137" y="689424"/>
                  <a:pt x="789644" y="724573"/>
                </a:cubicBezTo>
                <a:cubicBezTo>
                  <a:pt x="797094" y="728831"/>
                  <a:pt x="805925" y="730000"/>
                  <a:pt x="814066" y="732714"/>
                </a:cubicBezTo>
                <a:cubicBezTo>
                  <a:pt x="822207" y="740855"/>
                  <a:pt x="831118" y="748293"/>
                  <a:pt x="838488" y="757138"/>
                </a:cubicBezTo>
                <a:cubicBezTo>
                  <a:pt x="855105" y="777080"/>
                  <a:pt x="862740" y="797333"/>
                  <a:pt x="871051" y="822268"/>
                </a:cubicBezTo>
                <a:cubicBezTo>
                  <a:pt x="874589" y="832883"/>
                  <a:pt x="875263" y="844356"/>
                  <a:pt x="879191" y="854833"/>
                </a:cubicBezTo>
                <a:cubicBezTo>
                  <a:pt x="888727" y="880264"/>
                  <a:pt x="900090" y="901659"/>
                  <a:pt x="928035" y="911822"/>
                </a:cubicBezTo>
                <a:cubicBezTo>
                  <a:pt x="946067" y="918380"/>
                  <a:pt x="966025" y="917250"/>
                  <a:pt x="985020" y="919964"/>
                </a:cubicBezTo>
                <a:cubicBezTo>
                  <a:pt x="993161" y="922678"/>
                  <a:pt x="1001407" y="925092"/>
                  <a:pt x="1009442" y="928105"/>
                </a:cubicBezTo>
                <a:cubicBezTo>
                  <a:pt x="1023124" y="933236"/>
                  <a:pt x="1036282" y="939766"/>
                  <a:pt x="1050145" y="944387"/>
                </a:cubicBezTo>
                <a:cubicBezTo>
                  <a:pt x="1060759" y="947925"/>
                  <a:pt x="1072232" y="948600"/>
                  <a:pt x="1082708" y="952529"/>
                </a:cubicBezTo>
                <a:cubicBezTo>
                  <a:pt x="1094071" y="956790"/>
                  <a:pt x="1104117" y="964030"/>
                  <a:pt x="1115271" y="968811"/>
                </a:cubicBezTo>
                <a:cubicBezTo>
                  <a:pt x="1123158" y="972191"/>
                  <a:pt x="1131552" y="974238"/>
                  <a:pt x="1139693" y="976952"/>
                </a:cubicBezTo>
                <a:cubicBezTo>
                  <a:pt x="1168259" y="1034090"/>
                  <a:pt x="1140536" y="987221"/>
                  <a:pt x="1188537" y="1042083"/>
                </a:cubicBezTo>
                <a:cubicBezTo>
                  <a:pt x="1197471" y="1052295"/>
                  <a:pt x="1201918" y="1066761"/>
                  <a:pt x="1212959" y="1074648"/>
                </a:cubicBezTo>
                <a:cubicBezTo>
                  <a:pt x="1217371" y="1077800"/>
                  <a:pt x="1285966" y="1090916"/>
                  <a:pt x="1286225" y="1090930"/>
                </a:cubicBezTo>
                <a:cubicBezTo>
                  <a:pt x="1372974" y="1095619"/>
                  <a:pt x="1459892" y="1096357"/>
                  <a:pt x="1546726" y="1099071"/>
                </a:cubicBezTo>
                <a:cubicBezTo>
                  <a:pt x="1680339" y="1175428"/>
                  <a:pt x="1548264" y="1106772"/>
                  <a:pt x="1636273" y="1139778"/>
                </a:cubicBezTo>
                <a:cubicBezTo>
                  <a:pt x="1647636" y="1144039"/>
                  <a:pt x="1657746" y="1151131"/>
                  <a:pt x="1668836" y="1156060"/>
                </a:cubicBezTo>
                <a:cubicBezTo>
                  <a:pt x="1691918" y="1166320"/>
                  <a:pt x="1716807" y="1176592"/>
                  <a:pt x="1742102" y="1180484"/>
                </a:cubicBezTo>
                <a:cubicBezTo>
                  <a:pt x="1766389" y="1184221"/>
                  <a:pt x="1790946" y="1185911"/>
                  <a:pt x="1815368" y="1188625"/>
                </a:cubicBezTo>
                <a:cubicBezTo>
                  <a:pt x="1831649" y="1185911"/>
                  <a:pt x="1850781" y="1190078"/>
                  <a:pt x="1864212" y="1180484"/>
                </a:cubicBezTo>
                <a:cubicBezTo>
                  <a:pt x="1882297" y="1167565"/>
                  <a:pt x="1865424" y="1106346"/>
                  <a:pt x="1864212" y="1099071"/>
                </a:cubicBezTo>
                <a:cubicBezTo>
                  <a:pt x="1902202" y="1096357"/>
                  <a:pt x="1940355" y="1095380"/>
                  <a:pt x="1978181" y="1090930"/>
                </a:cubicBezTo>
                <a:cubicBezTo>
                  <a:pt x="1986703" y="1089927"/>
                  <a:pt x="1994462" y="1080075"/>
                  <a:pt x="2002603" y="1082789"/>
                </a:cubicBezTo>
                <a:cubicBezTo>
                  <a:pt x="2021167" y="1088977"/>
                  <a:pt x="2033945" y="1106602"/>
                  <a:pt x="2051447" y="1115354"/>
                </a:cubicBezTo>
                <a:cubicBezTo>
                  <a:pt x="2073155" y="1126209"/>
                  <a:pt x="2097156" y="1133356"/>
                  <a:pt x="2116572" y="1147919"/>
                </a:cubicBezTo>
                <a:cubicBezTo>
                  <a:pt x="2156962" y="1178214"/>
                  <a:pt x="2137846" y="1164816"/>
                  <a:pt x="2173557" y="1188625"/>
                </a:cubicBezTo>
                <a:cubicBezTo>
                  <a:pt x="2187524" y="1209578"/>
                  <a:pt x="2188074" y="1213863"/>
                  <a:pt x="2206120" y="1229332"/>
                </a:cubicBezTo>
                <a:cubicBezTo>
                  <a:pt x="2219312" y="1240640"/>
                  <a:pt x="2234537" y="1249610"/>
                  <a:pt x="2246823" y="1261897"/>
                </a:cubicBezTo>
                <a:cubicBezTo>
                  <a:pt x="2253741" y="1268816"/>
                  <a:pt x="2254163" y="1282347"/>
                  <a:pt x="2263104" y="1286321"/>
                </a:cubicBezTo>
                <a:cubicBezTo>
                  <a:pt x="2280638" y="1294114"/>
                  <a:pt x="2301094" y="1291748"/>
                  <a:pt x="2320089" y="1294462"/>
                </a:cubicBezTo>
                <a:cubicBezTo>
                  <a:pt x="2336370" y="1299889"/>
                  <a:pt x="2354654" y="1301224"/>
                  <a:pt x="2368933" y="1310744"/>
                </a:cubicBezTo>
                <a:cubicBezTo>
                  <a:pt x="2389179" y="1324242"/>
                  <a:pt x="2402307" y="1334455"/>
                  <a:pt x="2425917" y="1343309"/>
                </a:cubicBezTo>
                <a:cubicBezTo>
                  <a:pt x="2439062" y="1348239"/>
                  <a:pt x="2488123" y="1357380"/>
                  <a:pt x="2499183" y="1359592"/>
                </a:cubicBezTo>
                <a:cubicBezTo>
                  <a:pt x="2553158" y="1395577"/>
                  <a:pt x="2493184" y="1353286"/>
                  <a:pt x="2548027" y="1400298"/>
                </a:cubicBezTo>
                <a:cubicBezTo>
                  <a:pt x="2577616" y="1425662"/>
                  <a:pt x="2579798" y="1424326"/>
                  <a:pt x="2613153" y="1441005"/>
                </a:cubicBezTo>
                <a:cubicBezTo>
                  <a:pt x="2642619" y="1485207"/>
                  <a:pt x="2612763" y="1450414"/>
                  <a:pt x="2670137" y="1481711"/>
                </a:cubicBezTo>
                <a:cubicBezTo>
                  <a:pt x="2687315" y="1491082"/>
                  <a:pt x="2700417" y="1508088"/>
                  <a:pt x="2718981" y="1514276"/>
                </a:cubicBezTo>
                <a:cubicBezTo>
                  <a:pt x="2737214" y="1520354"/>
                  <a:pt x="2756988" y="1527639"/>
                  <a:pt x="2775966" y="1530559"/>
                </a:cubicBezTo>
                <a:cubicBezTo>
                  <a:pt x="2800253" y="1534296"/>
                  <a:pt x="2824875" y="1535452"/>
                  <a:pt x="2849232" y="1538700"/>
                </a:cubicBezTo>
                <a:cubicBezTo>
                  <a:pt x="2880479" y="1542866"/>
                  <a:pt x="2908083" y="1548842"/>
                  <a:pt x="2938779" y="1554982"/>
                </a:cubicBezTo>
                <a:cubicBezTo>
                  <a:pt x="2952347" y="1560410"/>
                  <a:pt x="2965620" y="1566644"/>
                  <a:pt x="2979483" y="1571265"/>
                </a:cubicBezTo>
                <a:cubicBezTo>
                  <a:pt x="3056461" y="1596926"/>
                  <a:pt x="2973750" y="1564026"/>
                  <a:pt x="3036467" y="1587547"/>
                </a:cubicBezTo>
                <a:cubicBezTo>
                  <a:pt x="3050150" y="1592678"/>
                  <a:pt x="3062994" y="1600285"/>
                  <a:pt x="3077171" y="1603830"/>
                </a:cubicBezTo>
                <a:cubicBezTo>
                  <a:pt x="3095786" y="1608484"/>
                  <a:pt x="3115160" y="1609257"/>
                  <a:pt x="3134155" y="1611971"/>
                </a:cubicBezTo>
                <a:cubicBezTo>
                  <a:pt x="3153150" y="1609257"/>
                  <a:pt x="3179628" y="1619181"/>
                  <a:pt x="3191140" y="1603830"/>
                </a:cubicBezTo>
                <a:cubicBezTo>
                  <a:pt x="3227451" y="1555412"/>
                  <a:pt x="3155552" y="1530198"/>
                  <a:pt x="3134155" y="1522417"/>
                </a:cubicBezTo>
                <a:cubicBezTo>
                  <a:pt x="3121152" y="1517688"/>
                  <a:pt x="3106801" y="1517917"/>
                  <a:pt x="3093452" y="1514276"/>
                </a:cubicBezTo>
                <a:cubicBezTo>
                  <a:pt x="3076895" y="1509760"/>
                  <a:pt x="3060543" y="1504367"/>
                  <a:pt x="3044608" y="1497993"/>
                </a:cubicBezTo>
                <a:cubicBezTo>
                  <a:pt x="3033340" y="1493486"/>
                  <a:pt x="3022581" y="1487732"/>
                  <a:pt x="3012045" y="1481711"/>
                </a:cubicBezTo>
                <a:cubicBezTo>
                  <a:pt x="2981983" y="1464531"/>
                  <a:pt x="2990847" y="1462566"/>
                  <a:pt x="2955061" y="1449146"/>
                </a:cubicBezTo>
                <a:cubicBezTo>
                  <a:pt x="2944585" y="1445217"/>
                  <a:pt x="2933292" y="1443949"/>
                  <a:pt x="2922498" y="1441005"/>
                </a:cubicBezTo>
                <a:cubicBezTo>
                  <a:pt x="2903439" y="1435807"/>
                  <a:pt x="2884369" y="1430615"/>
                  <a:pt x="2865513" y="1424722"/>
                </a:cubicBezTo>
                <a:cubicBezTo>
                  <a:pt x="2840942" y="1417043"/>
                  <a:pt x="2817490" y="1405347"/>
                  <a:pt x="2792247" y="1400298"/>
                </a:cubicBezTo>
                <a:cubicBezTo>
                  <a:pt x="2740573" y="1389963"/>
                  <a:pt x="2764967" y="1395513"/>
                  <a:pt x="2718981" y="1384016"/>
                </a:cubicBezTo>
                <a:cubicBezTo>
                  <a:pt x="2702700" y="1373161"/>
                  <a:pt x="2684863" y="1364337"/>
                  <a:pt x="2670137" y="1351451"/>
                </a:cubicBezTo>
                <a:cubicBezTo>
                  <a:pt x="2662774" y="1345008"/>
                  <a:pt x="2660774" y="1333946"/>
                  <a:pt x="2653856" y="1327027"/>
                </a:cubicBezTo>
                <a:cubicBezTo>
                  <a:pt x="2646938" y="1320108"/>
                  <a:pt x="2636352" y="1317663"/>
                  <a:pt x="2629434" y="1310744"/>
                </a:cubicBezTo>
                <a:cubicBezTo>
                  <a:pt x="2619840" y="1301149"/>
                  <a:pt x="2614606" y="1287774"/>
                  <a:pt x="2605012" y="1278179"/>
                </a:cubicBezTo>
                <a:cubicBezTo>
                  <a:pt x="2569455" y="1242620"/>
                  <a:pt x="2578579" y="1263270"/>
                  <a:pt x="2539887" y="1237473"/>
                </a:cubicBezTo>
                <a:cubicBezTo>
                  <a:pt x="2525967" y="1228192"/>
                  <a:pt x="2516033" y="1209832"/>
                  <a:pt x="2507324" y="1196767"/>
                </a:cubicBezTo>
                <a:cubicBezTo>
                  <a:pt x="2510038" y="1183198"/>
                  <a:pt x="2509277" y="1168437"/>
                  <a:pt x="2515465" y="1156060"/>
                </a:cubicBezTo>
                <a:cubicBezTo>
                  <a:pt x="2520614" y="1145762"/>
                  <a:pt x="2533196" y="1141005"/>
                  <a:pt x="2539887" y="1131636"/>
                </a:cubicBezTo>
                <a:cubicBezTo>
                  <a:pt x="2546941" y="1121760"/>
                  <a:pt x="2551661" y="1110339"/>
                  <a:pt x="2556168" y="1099071"/>
                </a:cubicBezTo>
                <a:cubicBezTo>
                  <a:pt x="2562542" y="1083135"/>
                  <a:pt x="2572449" y="1050224"/>
                  <a:pt x="2572449" y="1050224"/>
                </a:cubicBezTo>
                <a:cubicBezTo>
                  <a:pt x="2569736" y="1039369"/>
                  <a:pt x="2569313" y="1027667"/>
                  <a:pt x="2564309" y="1017659"/>
                </a:cubicBezTo>
                <a:cubicBezTo>
                  <a:pt x="2554086" y="997212"/>
                  <a:pt x="2523947" y="992483"/>
                  <a:pt x="2507324" y="985094"/>
                </a:cubicBezTo>
                <a:cubicBezTo>
                  <a:pt x="2496234" y="980165"/>
                  <a:pt x="2486274" y="972649"/>
                  <a:pt x="2474761" y="968811"/>
                </a:cubicBezTo>
                <a:cubicBezTo>
                  <a:pt x="2446896" y="959522"/>
                  <a:pt x="2434004" y="964714"/>
                  <a:pt x="2409636" y="952529"/>
                </a:cubicBezTo>
                <a:cubicBezTo>
                  <a:pt x="2395484" y="945452"/>
                  <a:pt x="2381808" y="937302"/>
                  <a:pt x="2368933" y="928105"/>
                </a:cubicBezTo>
                <a:cubicBezTo>
                  <a:pt x="2315445" y="889896"/>
                  <a:pt x="2397645" y="935210"/>
                  <a:pt x="2328229" y="895540"/>
                </a:cubicBezTo>
                <a:cubicBezTo>
                  <a:pt x="2288991" y="873117"/>
                  <a:pt x="2289439" y="878203"/>
                  <a:pt x="2238682" y="862975"/>
                </a:cubicBezTo>
                <a:cubicBezTo>
                  <a:pt x="2180271" y="845450"/>
                  <a:pt x="2253062" y="864534"/>
                  <a:pt x="2181698" y="846692"/>
                </a:cubicBezTo>
                <a:cubicBezTo>
                  <a:pt x="2173557" y="838551"/>
                  <a:pt x="2163662" y="831848"/>
                  <a:pt x="2157276" y="822268"/>
                </a:cubicBezTo>
                <a:cubicBezTo>
                  <a:pt x="2152516" y="815128"/>
                  <a:pt x="2152148" y="805880"/>
                  <a:pt x="2149135" y="797845"/>
                </a:cubicBezTo>
                <a:cubicBezTo>
                  <a:pt x="2144004" y="784161"/>
                  <a:pt x="2138281" y="770707"/>
                  <a:pt x="2132854" y="757138"/>
                </a:cubicBezTo>
                <a:cubicBezTo>
                  <a:pt x="2135567" y="732714"/>
                  <a:pt x="2132173" y="706803"/>
                  <a:pt x="2140994" y="683867"/>
                </a:cubicBezTo>
                <a:cubicBezTo>
                  <a:pt x="2146504" y="669539"/>
                  <a:pt x="2162005" y="661411"/>
                  <a:pt x="2173557" y="651302"/>
                </a:cubicBezTo>
                <a:cubicBezTo>
                  <a:pt x="2178471" y="647002"/>
                  <a:pt x="2220413" y="615660"/>
                  <a:pt x="2230542" y="610595"/>
                </a:cubicBezTo>
                <a:cubicBezTo>
                  <a:pt x="2238217" y="606757"/>
                  <a:pt x="2246823" y="605168"/>
                  <a:pt x="2254964" y="602454"/>
                </a:cubicBezTo>
                <a:cubicBezTo>
                  <a:pt x="2292954" y="613309"/>
                  <a:pt x="2333227" y="618104"/>
                  <a:pt x="2368933" y="635019"/>
                </a:cubicBezTo>
                <a:cubicBezTo>
                  <a:pt x="2386274" y="643234"/>
                  <a:pt x="2393860" y="664803"/>
                  <a:pt x="2409636" y="675726"/>
                </a:cubicBezTo>
                <a:cubicBezTo>
                  <a:pt x="2429591" y="689542"/>
                  <a:pt x="2454567" y="694827"/>
                  <a:pt x="2474761" y="708291"/>
                </a:cubicBezTo>
                <a:cubicBezTo>
                  <a:pt x="2482902" y="713718"/>
                  <a:pt x="2490242" y="720599"/>
                  <a:pt x="2499183" y="724573"/>
                </a:cubicBezTo>
                <a:cubicBezTo>
                  <a:pt x="2519466" y="733588"/>
                  <a:pt x="2585974" y="751698"/>
                  <a:pt x="2605012" y="757138"/>
                </a:cubicBezTo>
                <a:cubicBezTo>
                  <a:pt x="2613153" y="767993"/>
                  <a:pt x="2622703" y="777922"/>
                  <a:pt x="2629434" y="789703"/>
                </a:cubicBezTo>
                <a:cubicBezTo>
                  <a:pt x="2633691" y="797154"/>
                  <a:pt x="2634562" y="806092"/>
                  <a:pt x="2637575" y="814127"/>
                </a:cubicBezTo>
                <a:cubicBezTo>
                  <a:pt x="2642706" y="827810"/>
                  <a:pt x="2649235" y="840969"/>
                  <a:pt x="2653856" y="854833"/>
                </a:cubicBezTo>
                <a:cubicBezTo>
                  <a:pt x="2657394" y="865448"/>
                  <a:pt x="2658069" y="876921"/>
                  <a:pt x="2661997" y="887398"/>
                </a:cubicBezTo>
                <a:cubicBezTo>
                  <a:pt x="2666258" y="898762"/>
                  <a:pt x="2672257" y="909427"/>
                  <a:pt x="2678278" y="919964"/>
                </a:cubicBezTo>
                <a:cubicBezTo>
                  <a:pt x="2693978" y="947442"/>
                  <a:pt x="2710537" y="974423"/>
                  <a:pt x="2727122" y="1001376"/>
                </a:cubicBezTo>
                <a:cubicBezTo>
                  <a:pt x="2732250" y="1009709"/>
                  <a:pt x="2735262" y="1020372"/>
                  <a:pt x="2743403" y="1025800"/>
                </a:cubicBezTo>
                <a:lnTo>
                  <a:pt x="2767825" y="1042083"/>
                </a:lnTo>
                <a:cubicBezTo>
                  <a:pt x="2773252" y="1050224"/>
                  <a:pt x="2776744" y="1060063"/>
                  <a:pt x="2784107" y="1066506"/>
                </a:cubicBezTo>
                <a:cubicBezTo>
                  <a:pt x="2798833" y="1079392"/>
                  <a:pt x="2813967" y="1094324"/>
                  <a:pt x="2832951" y="1099071"/>
                </a:cubicBezTo>
                <a:cubicBezTo>
                  <a:pt x="2843380" y="1101679"/>
                  <a:pt x="2878260" y="1109516"/>
                  <a:pt x="2889935" y="1115354"/>
                </a:cubicBezTo>
                <a:cubicBezTo>
                  <a:pt x="2898686" y="1119730"/>
                  <a:pt x="2905606" y="1127260"/>
                  <a:pt x="2914357" y="1131636"/>
                </a:cubicBezTo>
                <a:cubicBezTo>
                  <a:pt x="2945014" y="1146965"/>
                  <a:pt x="2956529" y="1148286"/>
                  <a:pt x="2987623" y="1156060"/>
                </a:cubicBezTo>
                <a:cubicBezTo>
                  <a:pt x="3018982" y="1203100"/>
                  <a:pt x="2986115" y="1160582"/>
                  <a:pt x="3028327" y="1196767"/>
                </a:cubicBezTo>
                <a:cubicBezTo>
                  <a:pt x="3039982" y="1206758"/>
                  <a:pt x="3049097" y="1219504"/>
                  <a:pt x="3060889" y="1229332"/>
                </a:cubicBezTo>
                <a:cubicBezTo>
                  <a:pt x="3081735" y="1246705"/>
                  <a:pt x="3106826" y="1258990"/>
                  <a:pt x="3126014" y="1278179"/>
                </a:cubicBezTo>
                <a:cubicBezTo>
                  <a:pt x="3131441" y="1283607"/>
                  <a:pt x="3135714" y="1290513"/>
                  <a:pt x="3142296" y="1294462"/>
                </a:cubicBezTo>
                <a:cubicBezTo>
                  <a:pt x="3208736" y="1334329"/>
                  <a:pt x="3115901" y="1259325"/>
                  <a:pt x="3199280" y="1318886"/>
                </a:cubicBezTo>
                <a:cubicBezTo>
                  <a:pt x="3246188" y="1352394"/>
                  <a:pt x="3208392" y="1368433"/>
                  <a:pt x="3305109" y="1375874"/>
                </a:cubicBezTo>
                <a:lnTo>
                  <a:pt x="3410938" y="1384016"/>
                </a:lnTo>
                <a:cubicBezTo>
                  <a:pt x="3432646" y="1394871"/>
                  <a:pt x="3455869" y="1403117"/>
                  <a:pt x="3476063" y="1416581"/>
                </a:cubicBezTo>
                <a:cubicBezTo>
                  <a:pt x="3497509" y="1430879"/>
                  <a:pt x="3500075" y="1435683"/>
                  <a:pt x="3524907" y="1441005"/>
                </a:cubicBezTo>
                <a:cubicBezTo>
                  <a:pt x="3554572" y="1447362"/>
                  <a:pt x="3584605" y="1451860"/>
                  <a:pt x="3614454" y="1457287"/>
                </a:cubicBezTo>
                <a:cubicBezTo>
                  <a:pt x="3619881" y="1462715"/>
                  <a:pt x="3624154" y="1469621"/>
                  <a:pt x="3630736" y="1473570"/>
                </a:cubicBezTo>
                <a:cubicBezTo>
                  <a:pt x="3660245" y="1491277"/>
                  <a:pt x="3698814" y="1477518"/>
                  <a:pt x="3728424" y="1473570"/>
                </a:cubicBezTo>
                <a:cubicBezTo>
                  <a:pt x="3744785" y="1471388"/>
                  <a:pt x="3760987" y="1468142"/>
                  <a:pt x="3777268" y="1465428"/>
                </a:cubicBezTo>
                <a:cubicBezTo>
                  <a:pt x="3801757" y="1455632"/>
                  <a:pt x="3831158" y="1441005"/>
                  <a:pt x="3858674" y="1441005"/>
                </a:cubicBezTo>
                <a:cubicBezTo>
                  <a:pt x="3888646" y="1441005"/>
                  <a:pt x="3918372" y="1446432"/>
                  <a:pt x="3948221" y="1449146"/>
                </a:cubicBezTo>
                <a:cubicBezTo>
                  <a:pt x="3956362" y="1457287"/>
                  <a:pt x="3966257" y="1463990"/>
                  <a:pt x="3972643" y="1473570"/>
                </a:cubicBezTo>
                <a:cubicBezTo>
                  <a:pt x="3977403" y="1480710"/>
                  <a:pt x="3972533" y="1495635"/>
                  <a:pt x="3980784" y="1497993"/>
                </a:cubicBezTo>
                <a:cubicBezTo>
                  <a:pt x="3996655" y="1502528"/>
                  <a:pt x="4013347" y="1492566"/>
                  <a:pt x="4029628" y="1489852"/>
                </a:cubicBezTo>
                <a:cubicBezTo>
                  <a:pt x="4040482" y="1484425"/>
                  <a:pt x="4050678" y="1477408"/>
                  <a:pt x="4062191" y="1473570"/>
                </a:cubicBezTo>
                <a:cubicBezTo>
                  <a:pt x="4124015" y="1452961"/>
                  <a:pt x="4148400" y="1455370"/>
                  <a:pt x="4216863" y="1449146"/>
                </a:cubicBezTo>
                <a:cubicBezTo>
                  <a:pt x="4225004" y="1441005"/>
                  <a:pt x="4229888" y="1426350"/>
                  <a:pt x="4241285" y="1424722"/>
                </a:cubicBezTo>
                <a:cubicBezTo>
                  <a:pt x="4253299" y="1423006"/>
                  <a:pt x="4263311" y="1434984"/>
                  <a:pt x="4273848" y="1441005"/>
                </a:cubicBezTo>
                <a:cubicBezTo>
                  <a:pt x="4282343" y="1445859"/>
                  <a:pt x="4290309" y="1451600"/>
                  <a:pt x="4298270" y="1457287"/>
                </a:cubicBezTo>
                <a:cubicBezTo>
                  <a:pt x="4309311" y="1465174"/>
                  <a:pt x="4318697" y="1475643"/>
                  <a:pt x="4330833" y="1481711"/>
                </a:cubicBezTo>
                <a:cubicBezTo>
                  <a:pt x="4340840" y="1486715"/>
                  <a:pt x="4352541" y="1487138"/>
                  <a:pt x="4363395" y="1489852"/>
                </a:cubicBezTo>
                <a:cubicBezTo>
                  <a:pt x="4374946" y="1495628"/>
                  <a:pt x="4417080" y="1512406"/>
                  <a:pt x="4420380" y="1530559"/>
                </a:cubicBezTo>
                <a:cubicBezTo>
                  <a:pt x="4423831" y="1549540"/>
                  <a:pt x="4418648" y="1602464"/>
                  <a:pt x="4395958" y="1620113"/>
                </a:cubicBezTo>
                <a:cubicBezTo>
                  <a:pt x="4378689" y="1633545"/>
                  <a:pt x="4359168" y="1644263"/>
                  <a:pt x="4338973" y="1652678"/>
                </a:cubicBezTo>
                <a:cubicBezTo>
                  <a:pt x="4326201" y="1658000"/>
                  <a:pt x="4311838" y="1658105"/>
                  <a:pt x="4298270" y="1660819"/>
                </a:cubicBezTo>
                <a:cubicBezTo>
                  <a:pt x="4290129" y="1666246"/>
                  <a:pt x="4282343" y="1672247"/>
                  <a:pt x="4273848" y="1677101"/>
                </a:cubicBezTo>
                <a:cubicBezTo>
                  <a:pt x="4258008" y="1686153"/>
                  <a:pt x="4235546" y="1697373"/>
                  <a:pt x="4216863" y="1701525"/>
                </a:cubicBezTo>
                <a:cubicBezTo>
                  <a:pt x="4200750" y="1705106"/>
                  <a:pt x="4184300" y="1706952"/>
                  <a:pt x="4168019" y="1709666"/>
                </a:cubicBezTo>
                <a:cubicBezTo>
                  <a:pt x="4106303" y="1730240"/>
                  <a:pt x="4129472" y="1712219"/>
                  <a:pt x="4094753" y="1758514"/>
                </a:cubicBezTo>
                <a:cubicBezTo>
                  <a:pt x="4097467" y="1774797"/>
                  <a:pt x="4095512" y="1792597"/>
                  <a:pt x="4102894" y="1807362"/>
                </a:cubicBezTo>
                <a:cubicBezTo>
                  <a:pt x="4109206" y="1819987"/>
                  <a:pt x="4140179" y="1827932"/>
                  <a:pt x="4151738" y="1831785"/>
                </a:cubicBezTo>
                <a:cubicBezTo>
                  <a:pt x="4162592" y="1839926"/>
                  <a:pt x="4172165" y="1850141"/>
                  <a:pt x="4184301" y="1856209"/>
                </a:cubicBezTo>
                <a:cubicBezTo>
                  <a:pt x="4251142" y="1889632"/>
                  <a:pt x="4350739" y="1877837"/>
                  <a:pt x="4412239" y="1880633"/>
                </a:cubicBezTo>
                <a:cubicBezTo>
                  <a:pt x="4469794" y="1899819"/>
                  <a:pt x="4396588" y="1877190"/>
                  <a:pt x="4501787" y="1896916"/>
                </a:cubicBezTo>
                <a:cubicBezTo>
                  <a:pt x="4523780" y="1901040"/>
                  <a:pt x="4566912" y="1913198"/>
                  <a:pt x="4566912" y="1913198"/>
                </a:cubicBezTo>
                <a:cubicBezTo>
                  <a:pt x="4575053" y="1918626"/>
                  <a:pt x="4582583" y="1925105"/>
                  <a:pt x="4591334" y="1929481"/>
                </a:cubicBezTo>
                <a:cubicBezTo>
                  <a:pt x="4610290" y="1938960"/>
                  <a:pt x="4647927" y="1943679"/>
                  <a:pt x="4664600" y="1945763"/>
                </a:cubicBezTo>
                <a:cubicBezTo>
                  <a:pt x="4691660" y="1949146"/>
                  <a:pt x="4718871" y="1951190"/>
                  <a:pt x="4746006" y="1953904"/>
                </a:cubicBezTo>
                <a:cubicBezTo>
                  <a:pt x="4778569" y="1964759"/>
                  <a:pt x="4815135" y="1967430"/>
                  <a:pt x="4843694" y="1986470"/>
                </a:cubicBezTo>
                <a:cubicBezTo>
                  <a:pt x="4861558" y="1998380"/>
                  <a:pt x="4880024" y="2012150"/>
                  <a:pt x="4900679" y="2019035"/>
                </a:cubicBezTo>
                <a:cubicBezTo>
                  <a:pt x="4913805" y="2023411"/>
                  <a:pt x="4927900" y="2024065"/>
                  <a:pt x="4941382" y="2027176"/>
                </a:cubicBezTo>
                <a:cubicBezTo>
                  <a:pt x="4963186" y="2032208"/>
                  <a:pt x="4985280" y="2036381"/>
                  <a:pt x="5006508" y="2043458"/>
                </a:cubicBezTo>
                <a:lnTo>
                  <a:pt x="5055352" y="2059741"/>
                </a:lnTo>
                <a:cubicBezTo>
                  <a:pt x="5063493" y="2062455"/>
                  <a:pt x="5071360" y="2066199"/>
                  <a:pt x="5079774" y="2067882"/>
                </a:cubicBezTo>
                <a:cubicBezTo>
                  <a:pt x="5093342" y="2070596"/>
                  <a:pt x="5107054" y="2072667"/>
                  <a:pt x="5120477" y="2076023"/>
                </a:cubicBezTo>
                <a:cubicBezTo>
                  <a:pt x="5128802" y="2078104"/>
                  <a:pt x="5136574" y="2082084"/>
                  <a:pt x="5144899" y="2084165"/>
                </a:cubicBezTo>
                <a:cubicBezTo>
                  <a:pt x="5182189" y="2093488"/>
                  <a:pt x="5211190" y="2095505"/>
                  <a:pt x="5250728" y="2100447"/>
                </a:cubicBezTo>
                <a:cubicBezTo>
                  <a:pt x="5394939" y="2088429"/>
                  <a:pt x="5306404" y="2107986"/>
                  <a:pt x="5380978" y="2076023"/>
                </a:cubicBezTo>
                <a:cubicBezTo>
                  <a:pt x="5407841" y="2064509"/>
                  <a:pt x="5462385" y="2043458"/>
                  <a:pt x="5462385" y="2043458"/>
                </a:cubicBezTo>
                <a:cubicBezTo>
                  <a:pt x="5486807" y="2046172"/>
                  <a:pt x="5511708" y="2046074"/>
                  <a:pt x="5535651" y="2051600"/>
                </a:cubicBezTo>
                <a:cubicBezTo>
                  <a:pt x="5547475" y="2054329"/>
                  <a:pt x="5556128" y="2066783"/>
                  <a:pt x="5568213" y="2067882"/>
                </a:cubicBezTo>
                <a:cubicBezTo>
                  <a:pt x="5587322" y="2069619"/>
                  <a:pt x="5606203" y="2062455"/>
                  <a:pt x="5625198" y="2059741"/>
                </a:cubicBezTo>
                <a:cubicBezTo>
                  <a:pt x="5627912" y="2051600"/>
                  <a:pt x="5634403" y="2043832"/>
                  <a:pt x="5633339" y="2035317"/>
                </a:cubicBezTo>
                <a:cubicBezTo>
                  <a:pt x="5631526" y="2020816"/>
                  <a:pt x="5629029" y="2002992"/>
                  <a:pt x="5617057" y="1994611"/>
                </a:cubicBezTo>
                <a:cubicBezTo>
                  <a:pt x="5588057" y="1974310"/>
                  <a:pt x="5449875" y="1971038"/>
                  <a:pt x="5437963" y="1970187"/>
                </a:cubicBezTo>
                <a:cubicBezTo>
                  <a:pt x="5315203" y="1945634"/>
                  <a:pt x="5468165" y="1976899"/>
                  <a:pt x="5364697" y="1953904"/>
                </a:cubicBezTo>
                <a:cubicBezTo>
                  <a:pt x="5351190" y="1950902"/>
                  <a:pt x="5337562" y="1948477"/>
                  <a:pt x="5323994" y="1945763"/>
                </a:cubicBezTo>
                <a:cubicBezTo>
                  <a:pt x="5302285" y="1948477"/>
                  <a:pt x="5280260" y="1949320"/>
                  <a:pt x="5258868" y="1953904"/>
                </a:cubicBezTo>
                <a:cubicBezTo>
                  <a:pt x="5242087" y="1957500"/>
                  <a:pt x="5210024" y="1970187"/>
                  <a:pt x="5210024" y="1970187"/>
                </a:cubicBezTo>
                <a:cubicBezTo>
                  <a:pt x="5132112" y="1964993"/>
                  <a:pt x="5098503" y="1965830"/>
                  <a:pt x="5030930" y="1953904"/>
                </a:cubicBezTo>
                <a:cubicBezTo>
                  <a:pt x="5003678" y="1949094"/>
                  <a:pt x="4949523" y="1937622"/>
                  <a:pt x="4949523" y="1937622"/>
                </a:cubicBezTo>
                <a:cubicBezTo>
                  <a:pt x="4930528" y="1926767"/>
                  <a:pt x="4912106" y="1914842"/>
                  <a:pt x="4892538" y="1905057"/>
                </a:cubicBezTo>
                <a:cubicBezTo>
                  <a:pt x="4879531" y="1898553"/>
                  <a:pt x="4847719" y="1892250"/>
                  <a:pt x="4835554" y="1888774"/>
                </a:cubicBezTo>
                <a:cubicBezTo>
                  <a:pt x="4795537" y="1877339"/>
                  <a:pt x="4822049" y="1881559"/>
                  <a:pt x="4770428" y="1864351"/>
                </a:cubicBezTo>
                <a:cubicBezTo>
                  <a:pt x="4759814" y="1860813"/>
                  <a:pt x="4748582" y="1859424"/>
                  <a:pt x="4737866" y="1856209"/>
                </a:cubicBezTo>
                <a:cubicBezTo>
                  <a:pt x="4721428" y="1851277"/>
                  <a:pt x="4705303" y="1845354"/>
                  <a:pt x="4689022" y="1839927"/>
                </a:cubicBezTo>
                <a:cubicBezTo>
                  <a:pt x="4647506" y="1777647"/>
                  <a:pt x="4704443" y="1854308"/>
                  <a:pt x="4640178" y="1799220"/>
                </a:cubicBezTo>
                <a:cubicBezTo>
                  <a:pt x="4623071" y="1784556"/>
                  <a:pt x="4613774" y="1759392"/>
                  <a:pt x="4599475" y="1742232"/>
                </a:cubicBezTo>
                <a:cubicBezTo>
                  <a:pt x="4592105" y="1733387"/>
                  <a:pt x="4583194" y="1725949"/>
                  <a:pt x="4575053" y="1717808"/>
                </a:cubicBezTo>
                <a:cubicBezTo>
                  <a:pt x="4569626" y="1704239"/>
                  <a:pt x="4560094" y="1691655"/>
                  <a:pt x="4558771" y="1677101"/>
                </a:cubicBezTo>
                <a:cubicBezTo>
                  <a:pt x="4557277" y="1660662"/>
                  <a:pt x="4557446" y="1641777"/>
                  <a:pt x="4566912" y="1628254"/>
                </a:cubicBezTo>
                <a:cubicBezTo>
                  <a:pt x="4593316" y="1590532"/>
                  <a:pt x="4634044" y="1593076"/>
                  <a:pt x="4672741" y="1587547"/>
                </a:cubicBezTo>
                <a:cubicBezTo>
                  <a:pt x="4740580" y="1590261"/>
                  <a:pt x="4808514" y="1591172"/>
                  <a:pt x="4876257" y="1595689"/>
                </a:cubicBezTo>
                <a:cubicBezTo>
                  <a:pt x="4890063" y="1596609"/>
                  <a:pt x="4903453" y="1600828"/>
                  <a:pt x="4916960" y="1603830"/>
                </a:cubicBezTo>
                <a:cubicBezTo>
                  <a:pt x="5020492" y="1626838"/>
                  <a:pt x="4867387" y="1595541"/>
                  <a:pt x="4990226" y="1620113"/>
                </a:cubicBezTo>
                <a:cubicBezTo>
                  <a:pt x="5001485" y="1635126"/>
                  <a:pt x="5026867" y="1664926"/>
                  <a:pt x="5030930" y="1685243"/>
                </a:cubicBezTo>
                <a:cubicBezTo>
                  <a:pt x="5039943" y="1730310"/>
                  <a:pt x="5023945" y="1780897"/>
                  <a:pt x="5063492" y="1815503"/>
                </a:cubicBezTo>
                <a:cubicBezTo>
                  <a:pt x="5075751" y="1826230"/>
                  <a:pt x="5119750" y="1835674"/>
                  <a:pt x="5136758" y="1839927"/>
                </a:cubicBezTo>
                <a:cubicBezTo>
                  <a:pt x="5158467" y="1834499"/>
                  <a:pt x="5180854" y="1831292"/>
                  <a:pt x="5201884" y="1823644"/>
                </a:cubicBezTo>
                <a:cubicBezTo>
                  <a:pt x="5211079" y="1820300"/>
                  <a:pt x="5217365" y="1811336"/>
                  <a:pt x="5226306" y="1807362"/>
                </a:cubicBezTo>
                <a:cubicBezTo>
                  <a:pt x="5241989" y="1800391"/>
                  <a:pt x="5258869" y="1796507"/>
                  <a:pt x="5275150" y="1791079"/>
                </a:cubicBezTo>
                <a:cubicBezTo>
                  <a:pt x="5294145" y="1793793"/>
                  <a:pt x="5313931" y="1793152"/>
                  <a:pt x="5332134" y="1799220"/>
                </a:cubicBezTo>
                <a:cubicBezTo>
                  <a:pt x="5339416" y="1801647"/>
                  <a:pt x="5342520" y="1810589"/>
                  <a:pt x="5348416" y="1815503"/>
                </a:cubicBezTo>
                <a:cubicBezTo>
                  <a:pt x="5351018" y="1817672"/>
                  <a:pt x="5396937" y="1852683"/>
                  <a:pt x="5405400" y="1856209"/>
                </a:cubicBezTo>
                <a:cubicBezTo>
                  <a:pt x="5429163" y="1866111"/>
                  <a:pt x="5478666" y="1880633"/>
                  <a:pt x="5478666" y="1880633"/>
                </a:cubicBezTo>
                <a:cubicBezTo>
                  <a:pt x="5484093" y="1872492"/>
                  <a:pt x="5498041" y="1865491"/>
                  <a:pt x="5494947" y="1856209"/>
                </a:cubicBezTo>
                <a:cubicBezTo>
                  <a:pt x="5490657" y="1843337"/>
                  <a:pt x="5471979" y="1841379"/>
                  <a:pt x="5462385" y="1831785"/>
                </a:cubicBezTo>
                <a:cubicBezTo>
                  <a:pt x="5446604" y="1816003"/>
                  <a:pt x="5444584" y="1802802"/>
                  <a:pt x="5437963" y="1782938"/>
                </a:cubicBezTo>
                <a:cubicBezTo>
                  <a:pt x="5440677" y="1769369"/>
                  <a:pt x="5436320" y="1752017"/>
                  <a:pt x="5446104" y="1742232"/>
                </a:cubicBezTo>
                <a:cubicBezTo>
                  <a:pt x="5468800" y="1719534"/>
                  <a:pt x="5526870" y="1745538"/>
                  <a:pt x="5543791" y="1750373"/>
                </a:cubicBezTo>
                <a:cubicBezTo>
                  <a:pt x="5560072" y="1761228"/>
                  <a:pt x="5579750" y="1768211"/>
                  <a:pt x="5592635" y="1782938"/>
                </a:cubicBezTo>
                <a:cubicBezTo>
                  <a:pt x="5600003" y="1791359"/>
                  <a:pt x="5596848" y="1805026"/>
                  <a:pt x="5600776" y="1815503"/>
                </a:cubicBezTo>
                <a:cubicBezTo>
                  <a:pt x="5605037" y="1826866"/>
                  <a:pt x="5612796" y="1836705"/>
                  <a:pt x="5617057" y="1848068"/>
                </a:cubicBezTo>
                <a:cubicBezTo>
                  <a:pt x="5620985" y="1858545"/>
                  <a:pt x="5618695" y="1871528"/>
                  <a:pt x="5625198" y="1880633"/>
                </a:cubicBezTo>
                <a:cubicBezTo>
                  <a:pt x="5631344" y="1889238"/>
                  <a:pt x="5677935" y="1919650"/>
                  <a:pt x="5690323" y="1921339"/>
                </a:cubicBezTo>
                <a:cubicBezTo>
                  <a:pt x="5738794" y="1927949"/>
                  <a:pt x="5788011" y="1926767"/>
                  <a:pt x="5836855" y="1929481"/>
                </a:cubicBezTo>
                <a:cubicBezTo>
                  <a:pt x="5839569" y="1937622"/>
                  <a:pt x="5845944" y="1945375"/>
                  <a:pt x="5844996" y="1953904"/>
                </a:cubicBezTo>
                <a:cubicBezTo>
                  <a:pt x="5843101" y="1970962"/>
                  <a:pt x="5839012" y="1989021"/>
                  <a:pt x="5828715" y="2002752"/>
                </a:cubicBezTo>
                <a:cubicBezTo>
                  <a:pt x="5818891" y="2015852"/>
                  <a:pt x="5777736" y="2023639"/>
                  <a:pt x="5763589" y="2027176"/>
                </a:cubicBezTo>
                <a:cubicBezTo>
                  <a:pt x="5758162" y="2035317"/>
                  <a:pt x="5748916" y="2041949"/>
                  <a:pt x="5747308" y="2051600"/>
                </a:cubicBezTo>
                <a:cubicBezTo>
                  <a:pt x="5738452" y="2104744"/>
                  <a:pt x="5850963" y="2083984"/>
                  <a:pt x="5853137" y="2084165"/>
                </a:cubicBezTo>
                <a:cubicBezTo>
                  <a:pt x="5866705" y="2086879"/>
                  <a:pt x="5880088" y="2093834"/>
                  <a:pt x="5893840" y="2092306"/>
                </a:cubicBezTo>
                <a:cubicBezTo>
                  <a:pt x="5905901" y="2090966"/>
                  <a:pt x="5915135" y="2080530"/>
                  <a:pt x="5926403" y="2076023"/>
                </a:cubicBezTo>
                <a:cubicBezTo>
                  <a:pt x="5942337" y="2069649"/>
                  <a:pt x="5958966" y="2065168"/>
                  <a:pt x="5975247" y="2059741"/>
                </a:cubicBezTo>
                <a:cubicBezTo>
                  <a:pt x="5983388" y="2057027"/>
                  <a:pt x="5991344" y="2053682"/>
                  <a:pt x="5999669" y="2051600"/>
                </a:cubicBezTo>
                <a:cubicBezTo>
                  <a:pt x="6010523" y="2048886"/>
                  <a:pt x="6021904" y="2047761"/>
                  <a:pt x="6032231" y="2043458"/>
                </a:cubicBezTo>
                <a:cubicBezTo>
                  <a:pt x="6095364" y="2017150"/>
                  <a:pt x="6090957" y="2016013"/>
                  <a:pt x="6138060" y="1978328"/>
                </a:cubicBezTo>
                <a:cubicBezTo>
                  <a:pt x="6143487" y="1967473"/>
                  <a:pt x="6149561" y="1956918"/>
                  <a:pt x="6154341" y="1945763"/>
                </a:cubicBezTo>
                <a:cubicBezTo>
                  <a:pt x="6165241" y="1920329"/>
                  <a:pt x="6172679" y="1894524"/>
                  <a:pt x="6138060" y="1872492"/>
                </a:cubicBezTo>
                <a:cubicBezTo>
                  <a:pt x="6119603" y="1860746"/>
                  <a:pt x="6094643" y="1867065"/>
                  <a:pt x="6072935" y="1864351"/>
                </a:cubicBezTo>
                <a:cubicBezTo>
                  <a:pt x="6062081" y="1861637"/>
                  <a:pt x="6049681" y="1862416"/>
                  <a:pt x="6040372" y="1856209"/>
                </a:cubicBezTo>
                <a:cubicBezTo>
                  <a:pt x="6032231" y="1850781"/>
                  <a:pt x="6025065" y="1841521"/>
                  <a:pt x="6024091" y="1831785"/>
                </a:cubicBezTo>
                <a:cubicBezTo>
                  <a:pt x="6021296" y="1803832"/>
                  <a:pt x="6027869" y="1771019"/>
                  <a:pt x="6048513" y="1750373"/>
                </a:cubicBezTo>
                <a:cubicBezTo>
                  <a:pt x="6055431" y="1743454"/>
                  <a:pt x="6064794" y="1739518"/>
                  <a:pt x="6072935" y="1734090"/>
                </a:cubicBezTo>
                <a:cubicBezTo>
                  <a:pt x="6078362" y="1720521"/>
                  <a:pt x="6081966" y="1706072"/>
                  <a:pt x="6089216" y="1693384"/>
                </a:cubicBezTo>
                <a:cubicBezTo>
                  <a:pt x="6103778" y="1667898"/>
                  <a:pt x="6121779" y="1644537"/>
                  <a:pt x="6138060" y="1620113"/>
                </a:cubicBezTo>
                <a:cubicBezTo>
                  <a:pt x="6155521" y="1593919"/>
                  <a:pt x="6152475" y="1589736"/>
                  <a:pt x="6186904" y="1579406"/>
                </a:cubicBezTo>
                <a:cubicBezTo>
                  <a:pt x="6202714" y="1574663"/>
                  <a:pt x="6219467" y="1573979"/>
                  <a:pt x="6235748" y="1571265"/>
                </a:cubicBezTo>
                <a:cubicBezTo>
                  <a:pt x="6254743" y="1573979"/>
                  <a:pt x="6277119" y="1568253"/>
                  <a:pt x="6292732" y="1579406"/>
                </a:cubicBezTo>
                <a:cubicBezTo>
                  <a:pt x="6317909" y="1597391"/>
                  <a:pt x="6349717" y="1652678"/>
                  <a:pt x="6349717" y="1652678"/>
                </a:cubicBezTo>
                <a:cubicBezTo>
                  <a:pt x="6352431" y="1663533"/>
                  <a:pt x="6354784" y="1674484"/>
                  <a:pt x="6357858" y="1685243"/>
                </a:cubicBezTo>
                <a:cubicBezTo>
                  <a:pt x="6360215" y="1693494"/>
                  <a:pt x="6367212" y="1701171"/>
                  <a:pt x="6365998" y="1709666"/>
                </a:cubicBezTo>
                <a:cubicBezTo>
                  <a:pt x="6362577" y="1733611"/>
                  <a:pt x="6342554" y="1746139"/>
                  <a:pt x="6333436" y="1766655"/>
                </a:cubicBezTo>
                <a:cubicBezTo>
                  <a:pt x="6326466" y="1782339"/>
                  <a:pt x="6317154" y="1815503"/>
                  <a:pt x="6317154" y="1815503"/>
                </a:cubicBezTo>
                <a:cubicBezTo>
                  <a:pt x="6332165" y="1853032"/>
                  <a:pt x="6329993" y="1885837"/>
                  <a:pt x="6390420" y="1848068"/>
                </a:cubicBezTo>
                <a:cubicBezTo>
                  <a:pt x="6399908" y="1842138"/>
                  <a:pt x="6390198" y="1822937"/>
                  <a:pt x="6398561" y="1815503"/>
                </a:cubicBezTo>
                <a:cubicBezTo>
                  <a:pt x="6416701" y="1799378"/>
                  <a:pt x="6463686" y="1782938"/>
                  <a:pt x="6463686" y="1782938"/>
                </a:cubicBezTo>
                <a:cubicBezTo>
                  <a:pt x="6482681" y="1785652"/>
                  <a:pt x="6502056" y="1786425"/>
                  <a:pt x="6520671" y="1791079"/>
                </a:cubicBezTo>
                <a:cubicBezTo>
                  <a:pt x="6602689" y="1811585"/>
                  <a:pt x="6523519" y="1803766"/>
                  <a:pt x="6593937" y="1815503"/>
                </a:cubicBezTo>
                <a:cubicBezTo>
                  <a:pt x="6615517" y="1819100"/>
                  <a:pt x="6637354" y="1820930"/>
                  <a:pt x="6659062" y="1823644"/>
                </a:cubicBezTo>
                <a:cubicBezTo>
                  <a:pt x="6723874" y="1810681"/>
                  <a:pt x="6713036" y="1809028"/>
                  <a:pt x="6805594" y="1823644"/>
                </a:cubicBezTo>
                <a:cubicBezTo>
                  <a:pt x="6822546" y="1826321"/>
                  <a:pt x="6838157" y="1834499"/>
                  <a:pt x="6854438" y="1839927"/>
                </a:cubicBezTo>
                <a:cubicBezTo>
                  <a:pt x="6875193" y="1846846"/>
                  <a:pt x="6897855" y="1845354"/>
                  <a:pt x="6919564" y="1848068"/>
                </a:cubicBezTo>
                <a:lnTo>
                  <a:pt x="7074236" y="1839927"/>
                </a:lnTo>
                <a:cubicBezTo>
                  <a:pt x="7096409" y="1833718"/>
                  <a:pt x="7104659" y="1804895"/>
                  <a:pt x="7123080" y="1791079"/>
                </a:cubicBezTo>
                <a:cubicBezTo>
                  <a:pt x="7170205" y="1755733"/>
                  <a:pt x="7143507" y="1772723"/>
                  <a:pt x="7204487" y="1742232"/>
                </a:cubicBezTo>
                <a:cubicBezTo>
                  <a:pt x="7212628" y="1734091"/>
                  <a:pt x="7219196" y="1723989"/>
                  <a:pt x="7228909" y="1717808"/>
                </a:cubicBezTo>
                <a:cubicBezTo>
                  <a:pt x="7249385" y="1704777"/>
                  <a:pt x="7294034" y="1685243"/>
                  <a:pt x="7294034" y="1685243"/>
                </a:cubicBezTo>
                <a:cubicBezTo>
                  <a:pt x="7361260" y="1595602"/>
                  <a:pt x="7287141" y="1676923"/>
                  <a:pt x="7513832" y="1644536"/>
                </a:cubicBezTo>
                <a:cubicBezTo>
                  <a:pt x="7535522" y="1641437"/>
                  <a:pt x="7569647" y="1590047"/>
                  <a:pt x="7578957" y="1579406"/>
                </a:cubicBezTo>
                <a:cubicBezTo>
                  <a:pt x="7640985" y="1508510"/>
                  <a:pt x="7561157" y="1605349"/>
                  <a:pt x="7635942" y="1530559"/>
                </a:cubicBezTo>
                <a:cubicBezTo>
                  <a:pt x="7646036" y="1520464"/>
                  <a:pt x="7667402" y="1487435"/>
                  <a:pt x="7676645" y="1473570"/>
                </a:cubicBezTo>
                <a:cubicBezTo>
                  <a:pt x="7679359" y="1460001"/>
                  <a:pt x="7682511" y="1446512"/>
                  <a:pt x="7684786" y="1432863"/>
                </a:cubicBezTo>
                <a:cubicBezTo>
                  <a:pt x="7687941" y="1413935"/>
                  <a:pt x="7689164" y="1394691"/>
                  <a:pt x="7692927" y="1375874"/>
                </a:cubicBezTo>
                <a:cubicBezTo>
                  <a:pt x="7697315" y="1353930"/>
                  <a:pt x="7696795" y="1329364"/>
                  <a:pt x="7709208" y="1310744"/>
                </a:cubicBezTo>
                <a:cubicBezTo>
                  <a:pt x="7720062" y="1294462"/>
                  <a:pt x="7724269" y="1270649"/>
                  <a:pt x="7741771" y="1261897"/>
                </a:cubicBezTo>
                <a:cubicBezTo>
                  <a:pt x="7782008" y="1241776"/>
                  <a:pt x="7762820" y="1249452"/>
                  <a:pt x="7798755" y="1237473"/>
                </a:cubicBezTo>
                <a:cubicBezTo>
                  <a:pt x="7806896" y="1240187"/>
                  <a:pt x="7815502" y="1241776"/>
                  <a:pt x="7823177" y="1245614"/>
                </a:cubicBezTo>
                <a:cubicBezTo>
                  <a:pt x="7866586" y="1267320"/>
                  <a:pt x="7827821" y="1259145"/>
                  <a:pt x="7880162" y="1278179"/>
                </a:cubicBezTo>
                <a:cubicBezTo>
                  <a:pt x="7924200" y="1294194"/>
                  <a:pt x="7941737" y="1295227"/>
                  <a:pt x="7985990" y="1302603"/>
                </a:cubicBezTo>
                <a:cubicBezTo>
                  <a:pt x="8002271" y="1310744"/>
                  <a:pt x="8018200" y="1319633"/>
                  <a:pt x="8034834" y="1327027"/>
                </a:cubicBezTo>
                <a:cubicBezTo>
                  <a:pt x="8055314" y="1336130"/>
                  <a:pt x="8078364" y="1338990"/>
                  <a:pt x="8099960" y="1343309"/>
                </a:cubicBezTo>
                <a:cubicBezTo>
                  <a:pt x="8109752" y="1349184"/>
                  <a:pt x="8159150" y="1374351"/>
                  <a:pt x="8165085" y="1392157"/>
                </a:cubicBezTo>
                <a:cubicBezTo>
                  <a:pt x="8167799" y="1400298"/>
                  <a:pt x="8164221" y="1412032"/>
                  <a:pt x="8156944" y="1416581"/>
                </a:cubicBezTo>
                <a:cubicBezTo>
                  <a:pt x="8140192" y="1427052"/>
                  <a:pt x="8118955" y="1427436"/>
                  <a:pt x="8099960" y="1432863"/>
                </a:cubicBezTo>
                <a:cubicBezTo>
                  <a:pt x="8084595" y="1448229"/>
                  <a:pt x="8062881" y="1460912"/>
                  <a:pt x="8091819" y="1489852"/>
                </a:cubicBezTo>
                <a:cubicBezTo>
                  <a:pt x="8101603" y="1499636"/>
                  <a:pt x="8118954" y="1495279"/>
                  <a:pt x="8132522" y="1497993"/>
                </a:cubicBezTo>
                <a:lnTo>
                  <a:pt x="8213929" y="1481711"/>
                </a:lnTo>
                <a:cubicBezTo>
                  <a:pt x="8224869" y="1479367"/>
                  <a:pt x="8235734" y="1476644"/>
                  <a:pt x="8246492" y="1473570"/>
                </a:cubicBezTo>
                <a:cubicBezTo>
                  <a:pt x="8254743" y="1471212"/>
                  <a:pt x="8262500" y="1467111"/>
                  <a:pt x="8270914" y="1465428"/>
                </a:cubicBezTo>
                <a:cubicBezTo>
                  <a:pt x="8289729" y="1461665"/>
                  <a:pt x="8308842" y="1459529"/>
                  <a:pt x="8327898" y="1457287"/>
                </a:cubicBezTo>
                <a:cubicBezTo>
                  <a:pt x="8418723" y="1446601"/>
                  <a:pt x="8389521" y="1468932"/>
                  <a:pt x="8425586" y="1432863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75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9" grpId="1"/>
      <p:bldP spid="11" grpId="0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Motivation</a:t>
            </a:r>
            <a:endParaRPr lang="en-US" sz="4000" b="1" dirty="0"/>
          </a:p>
        </p:txBody>
      </p:sp>
      <p:pic>
        <p:nvPicPr>
          <p:cNvPr id="5" name="Picture 2" descr="C:\Users\10529445\Downloads\UVU_Horizontal_Mark_1-color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172200"/>
            <a:ext cx="2664992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658197"/>
            <a:ext cx="8837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Understanding the origin, timing of movement and </a:t>
            </a:r>
            <a:r>
              <a:rPr lang="en-US" sz="2400" b="1" dirty="0" smtClean="0"/>
              <a:t>associated metamorphism along </a:t>
            </a:r>
            <a:r>
              <a:rPr lang="en-US" sz="2400" b="1" dirty="0"/>
              <a:t>the MCT </a:t>
            </a:r>
            <a:r>
              <a:rPr lang="en-US" sz="2400" b="1" dirty="0" smtClean="0"/>
              <a:t>holds </a:t>
            </a:r>
            <a:r>
              <a:rPr lang="en-US" sz="2400" b="1" dirty="0"/>
              <a:t>the key to many </a:t>
            </a:r>
            <a:r>
              <a:rPr lang="en-US" sz="2400" b="1" dirty="0" smtClean="0"/>
              <a:t>questions about </a:t>
            </a:r>
            <a:r>
              <a:rPr lang="en-US" sz="2400" b="1" dirty="0"/>
              <a:t>the evolution of the Himalaya.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2891183"/>
            <a:ext cx="1955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Upreti</a:t>
            </a:r>
            <a:r>
              <a:rPr lang="en-US" dirty="0" smtClean="0"/>
              <a:t> et al. (1999)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875" y="4300859"/>
            <a:ext cx="9080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Research Question:  </a:t>
            </a:r>
            <a:r>
              <a:rPr lang="en-US" sz="2400" dirty="0" smtClean="0"/>
              <a:t>Can Tourmalines Be Used as a Tool for Delineating </a:t>
            </a:r>
          </a:p>
          <a:p>
            <a:pPr algn="ctr"/>
            <a:r>
              <a:rPr lang="en-US" sz="2400" dirty="0" smtClean="0"/>
              <a:t>the Main Central Thrust in Central Nepal?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6697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714" y="1232263"/>
            <a:ext cx="5269285" cy="32968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4716" y="1255805"/>
            <a:ext cx="5269284" cy="3181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4715" y="1232263"/>
            <a:ext cx="5269284" cy="30985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4715" y="1255805"/>
            <a:ext cx="5257802" cy="28213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6957" y="1263714"/>
            <a:ext cx="5247043" cy="336876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495" y="1233988"/>
            <a:ext cx="2573906" cy="340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232263"/>
            <a:ext cx="3874715" cy="4978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0857" y="4657490"/>
            <a:ext cx="3976061" cy="22005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Tourmaline – Nature’s </a:t>
            </a:r>
            <a:r>
              <a:rPr lang="en-US" sz="4000" b="1" dirty="0" err="1" smtClean="0"/>
              <a:t>Multitool</a:t>
            </a:r>
            <a:endParaRPr lang="en-US" sz="4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4710" y="4655070"/>
            <a:ext cx="4099989" cy="2202930"/>
          </a:xfrm>
          <a:prstGeom prst="rect">
            <a:avLst/>
          </a:prstGeom>
        </p:spPr>
      </p:pic>
      <p:pic>
        <p:nvPicPr>
          <p:cNvPr id="5" name="Picture 2" descr="C:\Users\10529445\Downloads\UVU_Horizontal_Mark_1-color (1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172200"/>
            <a:ext cx="2664992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6140" y="1423872"/>
            <a:ext cx="2063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Sectored and Zoned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34980" y="4257258"/>
            <a:ext cx="200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Stability Field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949641" y="4242898"/>
            <a:ext cx="3049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Flexible Chemical Composition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181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9" grpId="0"/>
      <p:bldP spid="19" grpId="1"/>
      <p:bldP spid="20" grpId="0"/>
      <p:bldP spid="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0529445\Downloads\UVU_Horizontal_Mark_1-color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03" y="6172200"/>
            <a:ext cx="2664992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Study Area</a:t>
            </a:r>
            <a:endParaRPr lang="en-US" sz="40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1052483" y="846670"/>
            <a:ext cx="6191679" cy="6011330"/>
            <a:chOff x="-1568775" y="846670"/>
            <a:chExt cx="6191679" cy="6011330"/>
          </a:xfrm>
        </p:grpSpPr>
        <p:pic>
          <p:nvPicPr>
            <p:cNvPr id="3" name="Picture 2" descr="Study Area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46670"/>
              <a:ext cx="3707633" cy="601133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391265" y="3003608"/>
              <a:ext cx="1170090" cy="2611212"/>
            </a:xfrm>
            <a:prstGeom prst="rect">
              <a:avLst/>
            </a:prstGeom>
            <a:noFill/>
            <a:ln w="38100" cmpd="sng">
              <a:solidFill>
                <a:srgbClr val="00DF0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glow rad="101600">
                    <a:schemeClr val="tx1">
                      <a:alpha val="75000"/>
                    </a:schemeClr>
                  </a:glow>
                </a:effectLst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6906" y="5621955"/>
              <a:ext cx="513698" cy="478009"/>
            </a:xfrm>
            <a:prstGeom prst="rect">
              <a:avLst/>
            </a:prstGeom>
            <a:noFill/>
            <a:ln w="38100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glow rad="101600">
                    <a:schemeClr val="tx1">
                      <a:alpha val="75000"/>
                    </a:schemeClr>
                  </a:glow>
                </a:effectLst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47771" y="6114233"/>
              <a:ext cx="620718" cy="585025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glow rad="101600">
                    <a:schemeClr val="tx1">
                      <a:alpha val="75000"/>
                    </a:schemeClr>
                  </a:glow>
                </a:effectLst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1304883" y="5878578"/>
              <a:ext cx="537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  <a:effectLst/>
                </a:rPr>
                <a:t>n=2</a:t>
              </a:r>
              <a:endParaRPr lang="en-US" dirty="0">
                <a:solidFill>
                  <a:srgbClr val="FF6600"/>
                </a:solidFill>
                <a:effectLst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85001" y="5693912"/>
              <a:ext cx="537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effectLst/>
                </a:rPr>
                <a:t>n=7</a:t>
              </a:r>
              <a:endParaRPr lang="en-US" dirty="0"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1568775" y="3480790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DF02"/>
                  </a:solidFill>
                  <a:effectLst>
                    <a:glow rad="101600">
                      <a:schemeClr val="tx1">
                        <a:alpha val="75000"/>
                      </a:schemeClr>
                    </a:glow>
                  </a:effectLst>
                </a:rPr>
                <a:t>n=47</a:t>
              </a:r>
              <a:endParaRPr lang="en-US" dirty="0">
                <a:solidFill>
                  <a:srgbClr val="00DF02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5347607" y="1601107"/>
            <a:ext cx="362857" cy="335643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039179" y="1855107"/>
            <a:ext cx="938892" cy="376464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492500" y="1238250"/>
            <a:ext cx="1056821" cy="1433286"/>
          </a:xfrm>
          <a:prstGeom prst="rect">
            <a:avLst/>
          </a:prstGeom>
          <a:noFill/>
          <a:ln w="38100" cmpd="sng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75722" y="197880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  <a:effectLst>
                  <a:glow rad="101600">
                    <a:schemeClr val="accent1">
                      <a:satMod val="175000"/>
                    </a:schemeClr>
                  </a:glow>
                </a:effectLst>
              </a:rPr>
              <a:t>n=18</a:t>
            </a:r>
            <a:endParaRPr lang="en-US" dirty="0">
              <a:solidFill>
                <a:srgbClr val="00FFFF"/>
              </a:solidFill>
              <a:effectLst>
                <a:glow rad="101600">
                  <a:schemeClr val="accent1">
                    <a:satMod val="175000"/>
                  </a:schemeClr>
                </a:glo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75211" y="2664797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n=6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99202" y="1409918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n=34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96561" y="1111406"/>
            <a:ext cx="1807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Highest Elevation</a:t>
            </a:r>
            <a:endParaRPr lang="en-US" dirty="0">
              <a:solidFill>
                <a:srgbClr val="0000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68872" y="2401927"/>
            <a:ext cx="164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Langtang</a:t>
            </a:r>
            <a:r>
              <a:rPr lang="en-US" dirty="0" smtClean="0">
                <a:solidFill>
                  <a:srgbClr val="0070C0"/>
                </a:solidFill>
              </a:rPr>
              <a:t> Valley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9701" y="3208675"/>
            <a:ext cx="1677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DF02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Lower Himalaya</a:t>
            </a:r>
            <a:endParaRPr lang="en-US" dirty="0">
              <a:solidFill>
                <a:srgbClr val="00DF02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3544" y="5676293"/>
            <a:ext cx="179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Kathmandu West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28997" y="5491627"/>
            <a:ext cx="1704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Kathmandu East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1688" y="1706692"/>
            <a:ext cx="178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  <a:effectLst>
                  <a:glow rad="101600">
                    <a:schemeClr val="accent1">
                      <a:satMod val="175000"/>
                    </a:schemeClr>
                  </a:glow>
                </a:effectLst>
              </a:rPr>
              <a:t>Proximal to MCT</a:t>
            </a:r>
            <a:endParaRPr lang="en-US" dirty="0">
              <a:solidFill>
                <a:srgbClr val="00FFFF"/>
              </a:solidFill>
              <a:effectLst>
                <a:glow rad="101600">
                  <a:schemeClr val="accent1">
                    <a:satMod val="175000"/>
                  </a:schemeClr>
                </a:glo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475914" y="2043339"/>
            <a:ext cx="942535" cy="358588"/>
          </a:xfrm>
          <a:prstGeom prst="straightConnector1">
            <a:avLst/>
          </a:prstGeom>
          <a:ln w="28575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247249" y="5699284"/>
            <a:ext cx="1324502" cy="4729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287572" y="5693912"/>
            <a:ext cx="512080" cy="167047"/>
          </a:xfrm>
          <a:prstGeom prst="straightConnector1">
            <a:avLst/>
          </a:prstGeom>
          <a:ln w="285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376975" y="3491534"/>
            <a:ext cx="1607036" cy="557032"/>
          </a:xfrm>
          <a:prstGeom prst="straightConnector1">
            <a:avLst/>
          </a:prstGeom>
          <a:ln w="28575">
            <a:solidFill>
              <a:srgbClr val="00DF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708568" y="1410340"/>
            <a:ext cx="935762" cy="188669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5991459" y="2283656"/>
            <a:ext cx="896818" cy="39498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829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MCT Area</a:t>
            </a:r>
            <a:endParaRPr lang="en-US" sz="4000" b="1" dirty="0"/>
          </a:p>
        </p:txBody>
      </p:sp>
      <p:pic>
        <p:nvPicPr>
          <p:cNvPr id="7" name="Picture 6" descr="MC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49" y="856869"/>
            <a:ext cx="7161167" cy="60011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75165" y="5039220"/>
            <a:ext cx="2850956" cy="1378017"/>
          </a:xfrm>
          <a:prstGeom prst="rect">
            <a:avLst/>
          </a:prstGeom>
          <a:noFill/>
          <a:ln w="38100" cmpd="sng">
            <a:solidFill>
              <a:srgbClr val="00DF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957947" y="4520068"/>
            <a:ext cx="1522357" cy="1057049"/>
          </a:xfrm>
          <a:custGeom>
            <a:avLst/>
            <a:gdLst>
              <a:gd name="connsiteX0" fmla="*/ 0 w 1522357"/>
              <a:gd name="connsiteY0" fmla="*/ 1057049 h 1057049"/>
              <a:gd name="connsiteX1" fmla="*/ 520599 w 1522357"/>
              <a:gd name="connsiteY1" fmla="*/ 599520 h 1057049"/>
              <a:gd name="connsiteX2" fmla="*/ 1191067 w 1522357"/>
              <a:gd name="connsiteY2" fmla="*/ 244541 h 1057049"/>
              <a:gd name="connsiteX3" fmla="*/ 1522357 w 1522357"/>
              <a:gd name="connsiteY3" fmla="*/ 0 h 1057049"/>
              <a:gd name="connsiteX4" fmla="*/ 1522357 w 1522357"/>
              <a:gd name="connsiteY4" fmla="*/ 0 h 1057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2357" h="1057049">
                <a:moveTo>
                  <a:pt x="0" y="1057049"/>
                </a:moveTo>
                <a:cubicBezTo>
                  <a:pt x="161044" y="895993"/>
                  <a:pt x="322088" y="734938"/>
                  <a:pt x="520599" y="599520"/>
                </a:cubicBezTo>
                <a:cubicBezTo>
                  <a:pt x="719110" y="464102"/>
                  <a:pt x="1024107" y="344461"/>
                  <a:pt x="1191067" y="244541"/>
                </a:cubicBezTo>
                <a:cubicBezTo>
                  <a:pt x="1358027" y="144621"/>
                  <a:pt x="1522357" y="0"/>
                  <a:pt x="1522357" y="0"/>
                </a:cubicBezTo>
                <a:lnTo>
                  <a:pt x="1522357" y="0"/>
                </a:lnTo>
              </a:path>
            </a:pathLst>
          </a:custGeom>
          <a:ln w="381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274234" y="3875737"/>
            <a:ext cx="1522357" cy="1057049"/>
          </a:xfrm>
          <a:custGeom>
            <a:avLst/>
            <a:gdLst>
              <a:gd name="connsiteX0" fmla="*/ 0 w 1522357"/>
              <a:gd name="connsiteY0" fmla="*/ 1057049 h 1057049"/>
              <a:gd name="connsiteX1" fmla="*/ 520599 w 1522357"/>
              <a:gd name="connsiteY1" fmla="*/ 599520 h 1057049"/>
              <a:gd name="connsiteX2" fmla="*/ 1191067 w 1522357"/>
              <a:gd name="connsiteY2" fmla="*/ 244541 h 1057049"/>
              <a:gd name="connsiteX3" fmla="*/ 1522357 w 1522357"/>
              <a:gd name="connsiteY3" fmla="*/ 0 h 1057049"/>
              <a:gd name="connsiteX4" fmla="*/ 1522357 w 1522357"/>
              <a:gd name="connsiteY4" fmla="*/ 0 h 1057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2357" h="1057049">
                <a:moveTo>
                  <a:pt x="0" y="1057049"/>
                </a:moveTo>
                <a:cubicBezTo>
                  <a:pt x="161044" y="895993"/>
                  <a:pt x="322088" y="734938"/>
                  <a:pt x="520599" y="599520"/>
                </a:cubicBezTo>
                <a:cubicBezTo>
                  <a:pt x="719110" y="464102"/>
                  <a:pt x="1024107" y="344461"/>
                  <a:pt x="1191067" y="244541"/>
                </a:cubicBezTo>
                <a:cubicBezTo>
                  <a:pt x="1358027" y="144621"/>
                  <a:pt x="1522357" y="0"/>
                  <a:pt x="1522357" y="0"/>
                </a:cubicBezTo>
                <a:lnTo>
                  <a:pt x="1522357" y="0"/>
                </a:lnTo>
              </a:path>
            </a:pathLst>
          </a:custGeom>
          <a:ln w="381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2621300" y="4199163"/>
            <a:ext cx="1522357" cy="1057049"/>
          </a:xfrm>
          <a:custGeom>
            <a:avLst/>
            <a:gdLst>
              <a:gd name="connsiteX0" fmla="*/ 0 w 1522357"/>
              <a:gd name="connsiteY0" fmla="*/ 1057049 h 1057049"/>
              <a:gd name="connsiteX1" fmla="*/ 520599 w 1522357"/>
              <a:gd name="connsiteY1" fmla="*/ 599520 h 1057049"/>
              <a:gd name="connsiteX2" fmla="*/ 1191067 w 1522357"/>
              <a:gd name="connsiteY2" fmla="*/ 244541 h 1057049"/>
              <a:gd name="connsiteX3" fmla="*/ 1522357 w 1522357"/>
              <a:gd name="connsiteY3" fmla="*/ 0 h 1057049"/>
              <a:gd name="connsiteX4" fmla="*/ 1522357 w 1522357"/>
              <a:gd name="connsiteY4" fmla="*/ 0 h 1057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2357" h="1057049">
                <a:moveTo>
                  <a:pt x="0" y="1057049"/>
                </a:moveTo>
                <a:cubicBezTo>
                  <a:pt x="161044" y="895993"/>
                  <a:pt x="322088" y="734938"/>
                  <a:pt x="520599" y="599520"/>
                </a:cubicBezTo>
                <a:cubicBezTo>
                  <a:pt x="719110" y="464102"/>
                  <a:pt x="1024107" y="344461"/>
                  <a:pt x="1191067" y="244541"/>
                </a:cubicBezTo>
                <a:cubicBezTo>
                  <a:pt x="1358027" y="144621"/>
                  <a:pt x="1522357" y="0"/>
                  <a:pt x="1522357" y="0"/>
                </a:cubicBezTo>
                <a:lnTo>
                  <a:pt x="1522357" y="0"/>
                </a:lnTo>
              </a:path>
            </a:pathLst>
          </a:custGeom>
          <a:ln w="38100" cmpd="sng">
            <a:solidFill>
              <a:srgbClr val="FF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9304833">
            <a:off x="3604752" y="383377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Gneiss</a:t>
            </a:r>
          </a:p>
        </p:txBody>
      </p:sp>
      <p:sp>
        <p:nvSpPr>
          <p:cNvPr id="14" name="TextBox 13"/>
          <p:cNvSpPr txBox="1"/>
          <p:nvPr/>
        </p:nvSpPr>
        <p:spPr>
          <a:xfrm rot="19334308">
            <a:off x="3946460" y="413605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Schist</a:t>
            </a:r>
          </a:p>
        </p:txBody>
      </p:sp>
      <p:sp>
        <p:nvSpPr>
          <p:cNvPr id="15" name="TextBox 14"/>
          <p:cNvSpPr txBox="1"/>
          <p:nvPr/>
        </p:nvSpPr>
        <p:spPr>
          <a:xfrm rot="19073945">
            <a:off x="1439694" y="5332575"/>
            <a:ext cx="1328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Tourmaline-</a:t>
            </a:r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Barren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40794" y="1405505"/>
            <a:ext cx="607629" cy="567134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282288" y="2071271"/>
            <a:ext cx="2342308" cy="2206888"/>
          </a:xfrm>
          <a:prstGeom prst="rect">
            <a:avLst/>
          </a:prstGeom>
          <a:noFill/>
          <a:ln w="38100" cmpd="sng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483047" y="1824690"/>
            <a:ext cx="1976409" cy="604121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86698" y="1689072"/>
            <a:ext cx="173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Proximal to MCT</a:t>
            </a:r>
            <a:endParaRPr lang="en-US" dirty="0">
              <a:solidFill>
                <a:srgbClr val="00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55519" y="1455358"/>
            <a:ext cx="1807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Highest Elevation</a:t>
            </a:r>
            <a:endParaRPr lang="en-US" dirty="0">
              <a:solidFill>
                <a:srgbClr val="0000FF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85000" y="2023915"/>
            <a:ext cx="164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Langtang</a:t>
            </a:r>
            <a:r>
              <a:rPr lang="en-US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Valley</a:t>
            </a:r>
            <a:endParaRPr lang="en-US" dirty="0"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05820" y="6395027"/>
            <a:ext cx="1677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DF02"/>
                </a:solidFill>
              </a:rPr>
              <a:t>Lower Himalaya</a:t>
            </a:r>
            <a:endParaRPr lang="en-US" dirty="0">
              <a:solidFill>
                <a:srgbClr val="00DF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990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0529445\Downloads\UVU_Horizontal_Mark_1-color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172200"/>
            <a:ext cx="2664992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3962400" cy="2971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Field Work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463" y="838200"/>
            <a:ext cx="5181600" cy="3886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0"/>
            <a:ext cx="3962400" cy="297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31066" y="4755802"/>
            <a:ext cx="282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Pegmatites</a:t>
            </a:r>
            <a:r>
              <a:rPr lang="en-US" sz="2400" b="1" dirty="0" smtClean="0"/>
              <a:t> in Gneiss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21003" y="6378175"/>
            <a:ext cx="2214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Pegmatite Samples</a:t>
            </a:r>
          </a:p>
        </p:txBody>
      </p:sp>
    </p:spTree>
    <p:extLst>
      <p:ext uri="{BB962C8B-B14F-4D97-AF65-F5344CB8AC3E}">
        <p14:creationId xmlns:p14="http://schemas.microsoft.com/office/powerpoint/2010/main" val="1870662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4B71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Field Work</a:t>
            </a:r>
            <a:endParaRPr lang="en-US" sz="4000" b="1" dirty="0"/>
          </a:p>
        </p:txBody>
      </p:sp>
      <p:pic>
        <p:nvPicPr>
          <p:cNvPr id="5" name="Picture 2" descr="C:\Users\10529445\Downloads\UVU_Horizontal_Mark_1-color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172200"/>
            <a:ext cx="2664992" cy="5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263"/>
            <a:ext cx="4495800" cy="599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40" y="851263"/>
            <a:ext cx="4632960" cy="34747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0" y="4800600"/>
            <a:ext cx="2837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Glacial Samples</a:t>
            </a:r>
          </a:p>
        </p:txBody>
      </p:sp>
    </p:spTree>
    <p:extLst>
      <p:ext uri="{BB962C8B-B14F-4D97-AF65-F5344CB8AC3E}">
        <p14:creationId xmlns:p14="http://schemas.microsoft.com/office/powerpoint/2010/main" val="2519193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ppt/theme/themeOverride10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ppt/theme/themeOverride11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ppt/theme/themeOverride12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ppt/theme/themeOverride13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ppt/theme/themeOverride14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ppt/theme/themeOverride15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ppt/theme/themeOverride16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ppt/theme/themeOverride17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ppt/theme/themeOverride18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ppt/theme/themeOverride19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ppt/theme/themeOverride2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ppt/theme/themeOverride20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ppt/theme/themeOverride21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ppt/theme/themeOverride22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ppt/theme/themeOverride23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ppt/theme/themeOverride3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ppt/theme/themeOverride4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ppt/theme/themeOverride5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ppt/theme/themeOverride6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ppt/theme/themeOverride7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ppt/theme/themeOverride8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ppt/theme/themeOverride9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2323</TotalTime>
  <Words>524</Words>
  <Application>Microsoft Office PowerPoint</Application>
  <PresentationFormat>On-screen Show (4:3)</PresentationFormat>
  <Paragraphs>151</Paragraphs>
  <Slides>27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Utah Valley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106</cp:revision>
  <dcterms:created xsi:type="dcterms:W3CDTF">2014-04-24T21:16:02Z</dcterms:created>
  <dcterms:modified xsi:type="dcterms:W3CDTF">2014-11-18T16:11:43Z</dcterms:modified>
</cp:coreProperties>
</file>