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81" r:id="rId6"/>
    <p:sldId id="272" r:id="rId7"/>
    <p:sldId id="259" r:id="rId8"/>
    <p:sldId id="260" r:id="rId9"/>
    <p:sldId id="266" r:id="rId10"/>
    <p:sldId id="284" r:id="rId11"/>
    <p:sldId id="280" r:id="rId12"/>
    <p:sldId id="274" r:id="rId13"/>
    <p:sldId id="273" r:id="rId14"/>
    <p:sldId id="282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0" autoAdjust="0"/>
    <p:restoredTop sz="92085" autoAdjust="0"/>
  </p:normalViewPr>
  <p:slideViewPr>
    <p:cSldViewPr snapToGrid="0" snapToObjects="1">
      <p:cViewPr>
        <p:scale>
          <a:sx n="94" d="100"/>
          <a:sy n="94" d="100"/>
        </p:scale>
        <p:origin x="-7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A58A0-0A6D-E647-8024-28645BEC15E7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7570F-04BF-8546-83C7-0787E55D9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4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570F-04BF-8546-83C7-0787E55D9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8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570F-04BF-8546-83C7-0787E55D9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76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570F-04BF-8546-83C7-0787E55D9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8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570F-04BF-8546-83C7-0787E55D9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7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570F-04BF-8546-83C7-0787E55D9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95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570F-04BF-8546-83C7-0787E55D9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0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570F-04BF-8546-83C7-0787E55D9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2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570F-04BF-8546-83C7-0787E55D9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6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1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7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5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2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2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3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6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7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3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5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7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631" y="328184"/>
            <a:ext cx="8270838" cy="1365149"/>
          </a:xfrm>
          <a:ln>
            <a:solidFill>
              <a:schemeClr val="tx1">
                <a:lumMod val="8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29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Equilibrium-</a:t>
            </a:r>
            <a:r>
              <a:rPr lang="en-US" sz="2900" dirty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L</a:t>
            </a:r>
            <a:r>
              <a:rPr lang="en-US" sz="29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ine </a:t>
            </a:r>
            <a:r>
              <a:rPr lang="en-US" sz="2900" dirty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A</a:t>
            </a:r>
            <a:r>
              <a:rPr lang="en-US" sz="29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ltitude </a:t>
            </a:r>
            <a:r>
              <a:rPr lang="en-US" sz="2900" dirty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R</a:t>
            </a:r>
            <a:r>
              <a:rPr lang="en-US" sz="29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econstruction in the Tropical and Subtropical Andes During the Last Glacial Maximum  </a:t>
            </a:r>
            <a:endParaRPr lang="en-US" sz="2900" dirty="0">
              <a:solidFill>
                <a:schemeClr val="tx1">
                  <a:lumMod val="85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750" y="5611562"/>
            <a:ext cx="8494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Lauren Vargo and Joseph Galewsky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(Dept. of Earth and Planetary Sciences, University of New Mexico)</a:t>
            </a:r>
          </a:p>
        </p:txBody>
      </p:sp>
      <p:pic>
        <p:nvPicPr>
          <p:cNvPr id="17" name="Picture 16" descr="IMG_13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4" y="2191899"/>
            <a:ext cx="7731058" cy="2791074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377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20 at 9.41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6" y="833142"/>
            <a:ext cx="4106451" cy="55627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4471" y="87239"/>
            <a:ext cx="6156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Lucida Sans"/>
                <a:cs typeface="Lucida Sans"/>
              </a:rPr>
              <a:t>CCSM4 Accumulation Sensitivity</a:t>
            </a:r>
            <a:endParaRPr lang="en-US" sz="2200" dirty="0">
              <a:latin typeface="Lucida Sans"/>
              <a:cs typeface="Lucida Sans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371276" y="3365615"/>
            <a:ext cx="19980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Sans"/>
                <a:cs typeface="Lucida Sans"/>
              </a:rPr>
              <a:t>ELA Depression (m)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6200" y="690240"/>
            <a:ext cx="428759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Left: ELA depression for Modern climate with LGM accumulation, at elevations over 1500 m (500 m contours). Below: Changes in annual accumulation. </a:t>
            </a:r>
          </a:p>
        </p:txBody>
      </p:sp>
      <p:pic>
        <p:nvPicPr>
          <p:cNvPr id="14" name="Picture 13" descr="Screen Shot 2014-10-20 at 9.57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72" y="2587914"/>
            <a:ext cx="3224550" cy="41412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6713280" y="4412718"/>
            <a:ext cx="34270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Sans"/>
                <a:cs typeface="Lucida Sans"/>
              </a:rPr>
              <a:t>% of Precipitation difference (m/</a:t>
            </a:r>
            <a:r>
              <a:rPr lang="en-US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Sans"/>
                <a:cs typeface="Lucida Sans"/>
              </a:rPr>
              <a:t>yr</a:t>
            </a:r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Sans"/>
                <a:cs typeface="Lucida Sans"/>
              </a:rPr>
              <a:t>)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1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6944" y="215051"/>
            <a:ext cx="5240424" cy="85387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Ablation due to Melt</a:t>
            </a:r>
            <a:br>
              <a:rPr lang="en-US" sz="36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</a:b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CCSM4 Modern </a:t>
            </a:r>
            <a:endParaRPr lang="en-US" sz="2800" dirty="0">
              <a:solidFill>
                <a:schemeClr val="tx1">
                  <a:lumMod val="85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154" y="5631144"/>
            <a:ext cx="5121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Mean annual precipitation </a:t>
            </a:r>
            <a:r>
              <a:rPr lang="en-US" dirty="0" err="1" smtClean="0">
                <a:latin typeface="Lucida Sans"/>
                <a:cs typeface="Lucida Sans"/>
              </a:rPr>
              <a:t>vs</a:t>
            </a:r>
            <a:r>
              <a:rPr lang="en-US" dirty="0" smtClean="0">
                <a:latin typeface="Lucida Sans"/>
                <a:cs typeface="Lucida Sans"/>
              </a:rPr>
              <a:t> fractional contribution of melt to total ablation at each grid point between 0.5°N and 35.3°S and at elevations over 1500 m in the Andes. 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8353" y="5921405"/>
            <a:ext cx="3538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Sans"/>
                <a:cs typeface="Lucida Sans"/>
              </a:rPr>
              <a:t>T</a:t>
            </a:r>
            <a:r>
              <a:rPr lang="en-US" dirty="0" smtClean="0">
                <a:latin typeface="Lucida Sans"/>
                <a:cs typeface="Lucida Sans"/>
              </a:rPr>
              <a:t>otal ablation due to melt at elevations over 1500 m in the Andes (500 m contours).</a:t>
            </a:r>
            <a:endParaRPr lang="en-US" dirty="0">
              <a:latin typeface="Lucida Sans"/>
              <a:cs typeface="Lucida Sans"/>
            </a:endParaRPr>
          </a:p>
        </p:txBody>
      </p:sp>
      <p:pic>
        <p:nvPicPr>
          <p:cNvPr id="8" name="Picture 7" descr="CCSM4_PI_banan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321"/>
            <a:ext cx="5797176" cy="4347882"/>
          </a:xfrm>
          <a:prstGeom prst="rect">
            <a:avLst/>
          </a:prstGeom>
        </p:spPr>
      </p:pic>
      <p:pic>
        <p:nvPicPr>
          <p:cNvPr id="9" name="Picture 8" descr="Screen Shot 2014-10-16 at 12.54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53" y="254001"/>
            <a:ext cx="3645647" cy="558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4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944" y="215051"/>
            <a:ext cx="5240424" cy="85387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Ablation due to Melt</a:t>
            </a:r>
            <a:br>
              <a:rPr lang="en-US" sz="36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</a:b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CCSM4 LGM </a:t>
            </a:r>
            <a:endParaRPr lang="en-US" sz="2800" dirty="0">
              <a:solidFill>
                <a:schemeClr val="tx1">
                  <a:lumMod val="85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154" y="5631144"/>
            <a:ext cx="5121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Mean annual precipitation </a:t>
            </a:r>
            <a:r>
              <a:rPr lang="en-US" dirty="0" err="1" smtClean="0">
                <a:latin typeface="Lucida Sans"/>
                <a:cs typeface="Lucida Sans"/>
              </a:rPr>
              <a:t>vs</a:t>
            </a:r>
            <a:r>
              <a:rPr lang="en-US" dirty="0" smtClean="0">
                <a:latin typeface="Lucida Sans"/>
                <a:cs typeface="Lucida Sans"/>
              </a:rPr>
              <a:t> fractional contribution of melt to total ablation at each grid point between 0.5°N and 35.3°S and at elevations over 1500 m in the Andes. 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2629" y="5921405"/>
            <a:ext cx="3538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Sans"/>
                <a:cs typeface="Lucida Sans"/>
              </a:rPr>
              <a:t>T</a:t>
            </a:r>
            <a:r>
              <a:rPr lang="en-US" dirty="0" smtClean="0">
                <a:latin typeface="Lucida Sans"/>
                <a:cs typeface="Lucida Sans"/>
              </a:rPr>
              <a:t>otal ablation due to melt at elevations over 1500 m in the Andes (500 m contours).</a:t>
            </a:r>
            <a:endParaRPr lang="en-US" dirty="0">
              <a:latin typeface="Lucida Sans"/>
              <a:cs typeface="Lucida Sans"/>
            </a:endParaRPr>
          </a:p>
        </p:txBody>
      </p:sp>
      <p:pic>
        <p:nvPicPr>
          <p:cNvPr id="14" name="Picture 13" descr="CCSM4_LGM_banan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803"/>
            <a:ext cx="5791200" cy="4343400"/>
          </a:xfrm>
          <a:prstGeom prst="rect">
            <a:avLst/>
          </a:prstGeom>
        </p:spPr>
      </p:pic>
      <p:pic>
        <p:nvPicPr>
          <p:cNvPr id="16" name="Picture 15" descr="Screen Shot 2014-10-16 at 4.01.43 PM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44" y="215051"/>
            <a:ext cx="3648456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5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052094"/>
            <a:ext cx="7684168" cy="5097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85000"/>
                </a:schemeClr>
              </a:solidFill>
              <a:latin typeface="Adobe Caslon Pro"/>
              <a:cs typeface="Adobe Caslon Pro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210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Preliminary Conclusions</a:t>
            </a:r>
            <a:endParaRPr lang="en-US" sz="3200" dirty="0">
              <a:solidFill>
                <a:schemeClr val="tx1">
                  <a:lumMod val="85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802105"/>
            <a:ext cx="8503356" cy="952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Different processes control glaciation in the tropical versus subtropical Andes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945744"/>
            <a:ext cx="8503356" cy="4015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Role of precipitation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Model shows that changes in ELA are more sensitive to temperature than precipitation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However, the subtropical region receives such little precipitation, that small changes in accumulation may cause significant changes in the ELA</a:t>
            </a:r>
          </a:p>
          <a:p>
            <a:pPr lvl="1"/>
            <a:endParaRPr lang="en-US" sz="2000" dirty="0" smtClean="0">
              <a:solidFill>
                <a:schemeClr val="tx1">
                  <a:lumMod val="85000"/>
                </a:schemeClr>
              </a:solidFill>
              <a:latin typeface="Lucida Sans"/>
              <a:cs typeface="Lucida Sans"/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Dominant ablation process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Ablation in the tropics is dominated by melt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Ablation in the subtropics also includes sublimation</a:t>
            </a:r>
          </a:p>
          <a:p>
            <a:endParaRPr lang="en-US" sz="2400" dirty="0" smtClean="0">
              <a:solidFill>
                <a:schemeClr val="tx1">
                  <a:lumMod val="85000"/>
                </a:schemeClr>
              </a:solidFill>
              <a:latin typeface="Lucida Sans"/>
              <a:cs typeface="Lucida Sans"/>
            </a:endParaRPr>
          </a:p>
          <a:p>
            <a:endParaRPr lang="en-US" sz="2400" dirty="0">
              <a:solidFill>
                <a:schemeClr val="tx1">
                  <a:lumMod val="85000"/>
                </a:schemeClr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72409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052094"/>
            <a:ext cx="7684168" cy="5097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85000"/>
                </a:schemeClr>
              </a:solidFill>
              <a:latin typeface="Adobe Caslon Pro"/>
              <a:cs typeface="Adobe Caslon Pro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049273"/>
            <a:ext cx="7684168" cy="5097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>
                  <a:lumMod val="85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210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Future Questions </a:t>
            </a:r>
            <a:endParaRPr lang="en-US" sz="3200" dirty="0">
              <a:solidFill>
                <a:schemeClr val="tx1">
                  <a:lumMod val="85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49273"/>
            <a:ext cx="8503356" cy="46798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How accurately does the SEMB model predict glaciers?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Test using high resolution 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DEMs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Compare model results to published values for ELA depressions in the northern Andes</a:t>
            </a:r>
          </a:p>
          <a:p>
            <a:endParaRPr lang="en-US" sz="2400" dirty="0" smtClean="0">
              <a:solidFill>
                <a:schemeClr val="tx1">
                  <a:lumMod val="85000"/>
                </a:schemeClr>
              </a:solidFill>
              <a:latin typeface="Lucida Sans"/>
              <a:cs typeface="Lucida Sans"/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What additional details do higher resolution simulations tell us about: </a:t>
            </a:r>
            <a:endParaRPr lang="en-US" sz="2000" dirty="0" smtClean="0">
              <a:solidFill>
                <a:schemeClr val="tx1">
                  <a:lumMod val="85000"/>
                </a:schemeClr>
              </a:solidFill>
              <a:latin typeface="Lucida Sans"/>
              <a:cs typeface="Lucida Sans"/>
            </a:endParaRPr>
          </a:p>
          <a:p>
            <a:pPr marL="742950" lvl="2" indent="-342900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LGM climate? </a:t>
            </a:r>
          </a:p>
          <a:p>
            <a:pPr marL="742950" lvl="2" indent="-342900"/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ELA depressions during the LGM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?</a:t>
            </a:r>
          </a:p>
          <a:p>
            <a:pPr marL="742950" lvl="2" indent="-342900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Melt vs. sublimation trends through the Andes?</a:t>
            </a:r>
          </a:p>
          <a:p>
            <a:pPr marL="742950" lvl="2" indent="-342900"/>
            <a:endParaRPr lang="en-US" sz="2000" dirty="0">
              <a:solidFill>
                <a:schemeClr val="tx1">
                  <a:lumMod val="85000"/>
                </a:schemeClr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85893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5031" y="412619"/>
            <a:ext cx="81120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Lucida Sans"/>
                <a:cs typeface="Lucida Sans"/>
              </a:rPr>
              <a:t>We thank Summer </a:t>
            </a:r>
            <a:r>
              <a:rPr lang="en-US" sz="2200" dirty="0" err="1" smtClean="0">
                <a:latin typeface="Lucida Sans"/>
                <a:cs typeface="Lucida Sans"/>
              </a:rPr>
              <a:t>Rupper</a:t>
            </a:r>
            <a:r>
              <a:rPr lang="en-US" sz="2200" dirty="0" smtClean="0">
                <a:latin typeface="Lucida Sans"/>
                <a:cs typeface="Lucida Sans"/>
              </a:rPr>
              <a:t> and Dylan Ward for their help with this research. </a:t>
            </a:r>
          </a:p>
          <a:p>
            <a:pPr algn="ctr"/>
            <a:endParaRPr lang="en-US" sz="800" dirty="0" smtClean="0">
              <a:latin typeface="Lucida Sans"/>
              <a:cs typeface="Lucida Sans"/>
            </a:endParaRPr>
          </a:p>
          <a:p>
            <a:pPr algn="ctr"/>
            <a:r>
              <a:rPr lang="en-US" sz="2200" dirty="0" smtClean="0">
                <a:latin typeface="Lucida Sans"/>
                <a:cs typeface="Lucida Sans"/>
              </a:rPr>
              <a:t>This work is supported by NSF Grant GLD-1226611.</a:t>
            </a:r>
            <a:endParaRPr lang="en-US" sz="2200" dirty="0">
              <a:latin typeface="Lucida Sans"/>
              <a:cs typeface="Lucida Sans"/>
            </a:endParaRPr>
          </a:p>
        </p:txBody>
      </p:sp>
      <p:pic>
        <p:nvPicPr>
          <p:cNvPr id="8" name="Picture 7" descr="IMG_126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51" y="2030935"/>
            <a:ext cx="6288138" cy="4716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096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094027" y="753118"/>
            <a:ext cx="4829591" cy="532256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No glaciers exist in the Andes today between 19°S and 27°S </a:t>
            </a:r>
          </a:p>
          <a:p>
            <a:endParaRPr lang="en-US" sz="2200" dirty="0" smtClean="0">
              <a:solidFill>
                <a:schemeClr val="tx1">
                  <a:lumMod val="85000"/>
                </a:schemeClr>
              </a:solidFill>
              <a:latin typeface="Lucida Sans"/>
              <a:cs typeface="Lucida Sans"/>
            </a:endParaRPr>
          </a:p>
          <a:p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Evidence for glaciation during the Last Glacial Maximum (LGM) or late </a:t>
            </a:r>
            <a:r>
              <a:rPr lang="en-US" sz="2200" dirty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g</a:t>
            </a: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lacial times </a:t>
            </a:r>
            <a:r>
              <a:rPr lang="en-US" sz="2200" i="1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(15-12 </a:t>
            </a:r>
            <a:r>
              <a:rPr lang="en-US" sz="2200" i="1" dirty="0" err="1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ka</a:t>
            </a:r>
            <a:r>
              <a:rPr lang="en-US" sz="2200" i="1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; </a:t>
            </a:r>
            <a:r>
              <a:rPr lang="en-US" sz="2200" i="1" dirty="0" err="1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Ammann</a:t>
            </a:r>
            <a:r>
              <a:rPr lang="en-US" sz="2200" i="1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 et al., </a:t>
            </a:r>
            <a:r>
              <a:rPr lang="en-US" sz="2200" i="1" dirty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2001; </a:t>
            </a:r>
            <a:r>
              <a:rPr lang="en-US" sz="2200" i="1" dirty="0" err="1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Grenon</a:t>
            </a:r>
            <a:r>
              <a:rPr lang="en-US" sz="2200" i="1" dirty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, 2007</a:t>
            </a:r>
            <a:r>
              <a:rPr lang="en-US" sz="2200" i="1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)</a:t>
            </a:r>
          </a:p>
          <a:p>
            <a:endParaRPr lang="en-US" sz="2200" i="1" dirty="0" smtClean="0">
              <a:solidFill>
                <a:schemeClr val="tx1">
                  <a:lumMod val="85000"/>
                </a:schemeClr>
              </a:solidFill>
              <a:latin typeface="Lucida Sans"/>
              <a:cs typeface="Lucida Sans"/>
            </a:endParaRPr>
          </a:p>
          <a:p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Better understand processes behind the tropical Andes being continuously glaciated, and the subtropical Andes not continuously glaciated</a:t>
            </a:r>
          </a:p>
          <a:p>
            <a:endParaRPr lang="en-US" sz="2200" dirty="0" smtClean="0">
              <a:solidFill>
                <a:schemeClr val="tx1">
                  <a:lumMod val="85000"/>
                </a:schemeClr>
              </a:solidFill>
              <a:latin typeface="Lucida Sans"/>
              <a:cs typeface="Lucida Sans"/>
            </a:endParaRPr>
          </a:p>
          <a:p>
            <a:pPr marL="0" indent="0">
              <a:buNone/>
            </a:pPr>
            <a:endParaRPr lang="en-US" sz="2200" dirty="0">
              <a:solidFill>
                <a:schemeClr val="tx1">
                  <a:lumMod val="85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440" y="6446628"/>
            <a:ext cx="192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Sagredo et al., 2014</a:t>
            </a:r>
            <a:endParaRPr lang="en-US" sz="1400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952" y="5936966"/>
            <a:ext cx="4217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CCSM4 elevation (m) of the Andes (white box indicates area of no present glaciation).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2698929" y="3071399"/>
            <a:ext cx="1290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595959"/>
                </a:solidFill>
              </a:rPr>
              <a:t>Elevation (m)</a:t>
            </a:r>
            <a:endParaRPr lang="en-US" sz="1600" dirty="0">
              <a:solidFill>
                <a:srgbClr val="595959"/>
              </a:solidFill>
            </a:endParaRPr>
          </a:p>
        </p:txBody>
      </p:sp>
      <p:pic>
        <p:nvPicPr>
          <p:cNvPr id="16" name="Picture 15" descr="Screen Shot 2014-10-20 at 4.16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8" y="239369"/>
            <a:ext cx="2370054" cy="580742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89028" y="2912031"/>
            <a:ext cx="829235" cy="583204"/>
          </a:xfrm>
          <a:prstGeom prst="rect">
            <a:avLst/>
          </a:prstGeom>
          <a:noFill/>
          <a:ln w="19050" cap="sq" cmpd="sng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0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853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Surface Energy and Mass Balance Model</a:t>
            </a:r>
            <a:endParaRPr lang="en-US" sz="3100" dirty="0">
              <a:solidFill>
                <a:schemeClr val="tx1">
                  <a:lumMod val="85000"/>
                </a:schemeClr>
              </a:solidFill>
              <a:latin typeface="Lucida Sans"/>
              <a:cs typeface="Lucida Sans"/>
            </a:endParaRPr>
          </a:p>
        </p:txBody>
      </p:sp>
      <p:pic>
        <p:nvPicPr>
          <p:cNvPr id="4" name="Picture 3" descr="sem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0" y="2099910"/>
            <a:ext cx="5994727" cy="4720398"/>
          </a:xfrm>
          <a:prstGeom prst="rect">
            <a:avLst/>
          </a:prstGeom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85940" y="880896"/>
            <a:ext cx="8769214" cy="87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>
                <a:solidFill>
                  <a:srgbClr val="262626"/>
                </a:solidFill>
                <a:latin typeface="Lucida Sans"/>
                <a:cs typeface="Lucida Sans"/>
              </a:rPr>
              <a:t>Model provided by Summer </a:t>
            </a:r>
            <a:r>
              <a:rPr lang="en-US" sz="2100" dirty="0" err="1" smtClean="0">
                <a:solidFill>
                  <a:srgbClr val="262626"/>
                </a:solidFill>
                <a:latin typeface="Lucida Sans"/>
                <a:cs typeface="Lucida Sans"/>
              </a:rPr>
              <a:t>Rupper</a:t>
            </a:r>
            <a:r>
              <a:rPr lang="en-US" sz="2100" dirty="0" smtClean="0">
                <a:solidFill>
                  <a:srgbClr val="262626"/>
                </a:solidFill>
                <a:latin typeface="Lucida Sans"/>
                <a:cs typeface="Lucida Sans"/>
              </a:rPr>
              <a:t> (</a:t>
            </a:r>
            <a:r>
              <a:rPr lang="en-US" sz="2100" dirty="0" err="1" smtClean="0">
                <a:solidFill>
                  <a:srgbClr val="262626"/>
                </a:solidFill>
                <a:latin typeface="Lucida Sans"/>
                <a:cs typeface="Lucida Sans"/>
              </a:rPr>
              <a:t>Rupper</a:t>
            </a:r>
            <a:r>
              <a:rPr lang="en-US" sz="2100" dirty="0" smtClean="0">
                <a:solidFill>
                  <a:srgbClr val="262626"/>
                </a:solidFill>
                <a:latin typeface="Lucida Sans"/>
                <a:cs typeface="Lucida Sans"/>
              </a:rPr>
              <a:t> and Roe, 2008)</a:t>
            </a:r>
          </a:p>
          <a:p>
            <a:r>
              <a:rPr lang="en-US" sz="21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Inputs: Climate data from general circulation models (GCMs) that are part of the third Paleoclimate </a:t>
            </a:r>
            <a:r>
              <a:rPr lang="en-US" sz="2100" dirty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M</a:t>
            </a:r>
            <a:r>
              <a:rPr lang="en-US" sz="21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odelling </a:t>
            </a:r>
            <a:r>
              <a:rPr lang="en-US" sz="2100" dirty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I</a:t>
            </a:r>
            <a:r>
              <a:rPr lang="en-US" sz="21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ntercomparison </a:t>
            </a:r>
            <a:r>
              <a:rPr lang="en-US" sz="2100" dirty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P</a:t>
            </a:r>
            <a:r>
              <a:rPr lang="en-US" sz="21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roject (PMIP3)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5163" y="3871755"/>
            <a:ext cx="2798837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Lucida Sans"/>
                <a:cs typeface="Lucida Sans"/>
              </a:rPr>
              <a:t>Flow chart of the surface energy mass balance model, including model inputs, main algorithms and key formulations. </a:t>
            </a:r>
            <a:r>
              <a:rPr lang="en-US" sz="1600" dirty="0" err="1" smtClean="0">
                <a:latin typeface="Lucida Sans"/>
                <a:cs typeface="Lucida Sans"/>
              </a:rPr>
              <a:t>Q</a:t>
            </a:r>
            <a:r>
              <a:rPr lang="en-US" sz="1600" baseline="-25000" dirty="0" err="1" smtClean="0">
                <a:latin typeface="Lucida Sans"/>
                <a:cs typeface="Lucida Sans"/>
              </a:rPr>
              <a:t>m</a:t>
            </a:r>
            <a:r>
              <a:rPr lang="en-US" sz="1600" dirty="0" smtClean="0">
                <a:latin typeface="Lucida Sans"/>
                <a:cs typeface="Lucida Sans"/>
              </a:rPr>
              <a:t> = energy </a:t>
            </a:r>
            <a:r>
              <a:rPr lang="en-US" sz="1600" dirty="0" err="1" smtClean="0">
                <a:latin typeface="Lucida Sans"/>
                <a:cs typeface="Lucida Sans"/>
              </a:rPr>
              <a:t>availible</a:t>
            </a:r>
            <a:r>
              <a:rPr lang="en-US" sz="1600" dirty="0" smtClean="0">
                <a:latin typeface="Lucida Sans"/>
                <a:cs typeface="Lucida Sans"/>
              </a:rPr>
              <a:t> for melting snow/ice. L</a:t>
            </a:r>
            <a:r>
              <a:rPr lang="en-US" sz="1600" baseline="-25000" dirty="0" smtClean="0">
                <a:latin typeface="Lucida Sans"/>
                <a:cs typeface="Lucida Sans"/>
              </a:rPr>
              <a:t>m</a:t>
            </a:r>
            <a:r>
              <a:rPr lang="en-US" sz="1600" dirty="0" smtClean="0">
                <a:latin typeface="Lucida Sans"/>
                <a:cs typeface="Lucida Sans"/>
              </a:rPr>
              <a:t>, </a:t>
            </a:r>
            <a:r>
              <a:rPr lang="en-US" sz="1600" dirty="0" err="1" smtClean="0">
                <a:latin typeface="Lucida Sans"/>
                <a:cs typeface="Lucida Sans"/>
              </a:rPr>
              <a:t>L</a:t>
            </a:r>
            <a:r>
              <a:rPr lang="en-US" sz="1600" baseline="-25000" dirty="0" err="1" smtClean="0">
                <a:latin typeface="Lucida Sans"/>
                <a:cs typeface="Lucida Sans"/>
              </a:rPr>
              <a:t>v</a:t>
            </a:r>
            <a:r>
              <a:rPr lang="en-US" sz="1600" dirty="0" smtClean="0">
                <a:latin typeface="Lucida Sans"/>
                <a:cs typeface="Lucida Sans"/>
              </a:rPr>
              <a:t>, </a:t>
            </a:r>
            <a:r>
              <a:rPr lang="en-US" sz="1600" dirty="0" err="1" smtClean="0">
                <a:latin typeface="Lucida Sans"/>
                <a:cs typeface="Lucida Sans"/>
              </a:rPr>
              <a:t>L</a:t>
            </a:r>
            <a:r>
              <a:rPr lang="en-US" sz="1600" baseline="-25000" dirty="0" err="1" smtClean="0">
                <a:latin typeface="Lucida Sans"/>
                <a:cs typeface="Lucida Sans"/>
              </a:rPr>
              <a:t>s</a:t>
            </a:r>
            <a:r>
              <a:rPr lang="en-US" sz="1600" dirty="0" smtClean="0">
                <a:latin typeface="Lucida Sans"/>
                <a:cs typeface="Lucida Sans"/>
              </a:rPr>
              <a:t> = latent heat of fusion, vaporization and sublimation, respectively (</a:t>
            </a:r>
            <a:r>
              <a:rPr lang="en-US" sz="1600" dirty="0">
                <a:latin typeface="Lucida Sans"/>
                <a:cs typeface="Lucida Sans"/>
              </a:rPr>
              <a:t>Sagredo et al., </a:t>
            </a:r>
            <a:r>
              <a:rPr lang="en-US" sz="1600" dirty="0" smtClean="0">
                <a:latin typeface="Lucida Sans"/>
                <a:cs typeface="Lucida Sans"/>
              </a:rPr>
              <a:t>2014). </a:t>
            </a:r>
            <a:endParaRPr lang="en-US" sz="1600" dirty="0">
              <a:latin typeface="Lucida Sans"/>
              <a:cs typeface="Lucida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9912" y="2410046"/>
            <a:ext cx="2040776" cy="101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4310" y="2413536"/>
            <a:ext cx="2040776" cy="101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4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3333" y="6171358"/>
            <a:ext cx="881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Temperature differences (°C)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 (LGM – Modern)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for CCSM4 (left) and GISS (right) at elevations over 500 m (topography indicated by 500 m contours). </a:t>
            </a:r>
          </a:p>
        </p:txBody>
      </p:sp>
      <p:pic>
        <p:nvPicPr>
          <p:cNvPr id="4" name="Picture 3" descr="GISSdTemp_500_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89" y="635001"/>
            <a:ext cx="4012364" cy="5469845"/>
          </a:xfrm>
          <a:prstGeom prst="rect">
            <a:avLst/>
          </a:prstGeom>
        </p:spPr>
      </p:pic>
      <p:pic>
        <p:nvPicPr>
          <p:cNvPr id="6" name="Picture 5" descr="CCSM4dT_500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9" y="635001"/>
            <a:ext cx="4152592" cy="54980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42830" y="3729487"/>
            <a:ext cx="8156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Sans"/>
                <a:cs typeface="Lucida Sans"/>
              </a:rPr>
              <a:t>Pacific </a:t>
            </a:r>
          </a:p>
          <a:p>
            <a:r>
              <a:rPr lang="en-US" sz="1600" dirty="0" smtClean="0">
                <a:latin typeface="Lucida Sans"/>
                <a:cs typeface="Lucida Sans"/>
              </a:rPr>
              <a:t>Ocean</a:t>
            </a:r>
            <a:endParaRPr lang="en-US" sz="1600" dirty="0">
              <a:latin typeface="Lucida Sans"/>
              <a:cs typeface="Lucida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4467" y="3729487"/>
            <a:ext cx="8156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Sans"/>
                <a:cs typeface="Lucida Sans"/>
              </a:rPr>
              <a:t>Pacific </a:t>
            </a:r>
          </a:p>
          <a:p>
            <a:r>
              <a:rPr lang="en-US" sz="1600" dirty="0" smtClean="0">
                <a:latin typeface="Lucida Sans"/>
                <a:cs typeface="Lucida Sans"/>
              </a:rPr>
              <a:t>Ocean</a:t>
            </a:r>
            <a:endParaRPr lang="en-US" sz="1600" dirty="0">
              <a:latin typeface="Lucida Sans"/>
              <a:cs typeface="Lucida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05294" y="1063610"/>
            <a:ext cx="9937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Sans"/>
                <a:cs typeface="Lucida Sans"/>
              </a:rPr>
              <a:t>South </a:t>
            </a:r>
          </a:p>
          <a:p>
            <a:r>
              <a:rPr lang="en-US" sz="1600" dirty="0" smtClean="0">
                <a:latin typeface="Lucida Sans"/>
                <a:cs typeface="Lucida Sans"/>
              </a:rPr>
              <a:t>America</a:t>
            </a:r>
            <a:endParaRPr lang="en-US" sz="1600" dirty="0">
              <a:latin typeface="Lucida Sans"/>
              <a:cs typeface="Lucida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137" y="173886"/>
            <a:ext cx="3390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Lucida Sans"/>
                <a:cs typeface="Lucida Sans"/>
              </a:rPr>
              <a:t>CCSM4</a:t>
            </a:r>
            <a:endParaRPr lang="en-US" sz="2200" dirty="0">
              <a:latin typeface="Lucida Sans"/>
              <a:cs typeface="Lucida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6183" y="173886"/>
            <a:ext cx="2981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Lucida Sans"/>
                <a:cs typeface="Lucida Sans"/>
              </a:rPr>
              <a:t>GISS </a:t>
            </a:r>
            <a:endParaRPr lang="en-US" sz="2200" dirty="0">
              <a:latin typeface="Lucida Sans"/>
              <a:cs typeface="Lucida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7351" y="1508398"/>
            <a:ext cx="9937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Sans"/>
                <a:cs typeface="Lucida Sans"/>
              </a:rPr>
              <a:t>South </a:t>
            </a:r>
          </a:p>
          <a:p>
            <a:r>
              <a:rPr lang="en-US" sz="1600" dirty="0" smtClean="0">
                <a:latin typeface="Lucida Sans"/>
                <a:cs typeface="Lucida Sans"/>
              </a:rPr>
              <a:t>America</a:t>
            </a:r>
            <a:endParaRPr lang="en-US" sz="1600" dirty="0">
              <a:latin typeface="Lucida Sans"/>
              <a:cs typeface="Lucida Sans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798329" y="3430882"/>
            <a:ext cx="3028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595959"/>
                </a:solidFill>
                <a:latin typeface="Lucida Sans"/>
                <a:cs typeface="Lucida Sans"/>
              </a:rPr>
              <a:t>Temperature differences (°C) </a:t>
            </a: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7319206" y="3239635"/>
            <a:ext cx="3028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595959"/>
                </a:solidFill>
                <a:latin typeface="Lucida Sans"/>
                <a:cs typeface="Lucida Sans"/>
              </a:rPr>
              <a:t>Temperature differences (°C) </a:t>
            </a:r>
            <a:endParaRPr lang="en-US"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2223" y="6149394"/>
            <a:ext cx="872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% of precipitation differences (m/</a:t>
            </a:r>
            <a:r>
              <a:rPr lang="en-US" b="1" dirty="0" err="1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yr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)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 (LGM – Modern) for CCSM4 (left) and GISS (right) at elevations over 500 m (500 m contours).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137" y="173886"/>
            <a:ext cx="3390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Lucida Sans"/>
                <a:cs typeface="Lucida Sans"/>
              </a:rPr>
              <a:t>CCSM4 </a:t>
            </a:r>
            <a:endParaRPr lang="en-US" sz="2200" dirty="0">
              <a:latin typeface="Lucida Sans"/>
              <a:cs typeface="Lucida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8062" y="183987"/>
            <a:ext cx="2981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Lucida Sans"/>
                <a:cs typeface="Lucida Sans"/>
              </a:rPr>
              <a:t>GISS</a:t>
            </a:r>
            <a:endParaRPr lang="en-US" sz="2200" dirty="0">
              <a:latin typeface="Lucida Sans"/>
              <a:cs typeface="Lucida Sans"/>
            </a:endParaRPr>
          </a:p>
        </p:txBody>
      </p:sp>
      <p:pic>
        <p:nvPicPr>
          <p:cNvPr id="3" name="Picture 2" descr="Screen Shot 2014-10-19 at 12.4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614875"/>
            <a:ext cx="4148666" cy="5534519"/>
          </a:xfrm>
          <a:prstGeom prst="rect">
            <a:avLst/>
          </a:prstGeom>
        </p:spPr>
      </p:pic>
      <p:pic>
        <p:nvPicPr>
          <p:cNvPr id="4" name="Picture 3" descr="Screen Shot 2014-10-19 at 1.16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52" y="614874"/>
            <a:ext cx="4105277" cy="54381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2445054" y="2939573"/>
            <a:ext cx="364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595959"/>
                </a:solidFill>
                <a:latin typeface="Lucida Sans"/>
                <a:cs typeface="Lucida Sans"/>
              </a:rPr>
              <a:t>% of Precipitation difference (m/</a:t>
            </a:r>
            <a:r>
              <a:rPr lang="en-US" sz="1600" dirty="0" err="1" smtClean="0">
                <a:solidFill>
                  <a:srgbClr val="595959"/>
                </a:solidFill>
                <a:latin typeface="Lucida Sans"/>
                <a:cs typeface="Lucida Sans"/>
              </a:rPr>
              <a:t>yr</a:t>
            </a:r>
            <a:r>
              <a:rPr lang="en-US" sz="1600" dirty="0" smtClean="0">
                <a:solidFill>
                  <a:srgbClr val="595959"/>
                </a:solidFill>
                <a:latin typeface="Lucida Sans"/>
                <a:cs typeface="Lucida Sans"/>
              </a:rPr>
              <a:t>)</a:t>
            </a: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035043" y="3091974"/>
            <a:ext cx="364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595959"/>
                </a:solidFill>
                <a:latin typeface="Lucida Sans"/>
                <a:cs typeface="Lucida Sans"/>
              </a:rPr>
              <a:t>% of Precipitation difference (m/</a:t>
            </a:r>
            <a:r>
              <a:rPr lang="en-US" sz="1600" dirty="0" err="1" smtClean="0">
                <a:solidFill>
                  <a:srgbClr val="595959"/>
                </a:solidFill>
                <a:latin typeface="Lucida Sans"/>
                <a:cs typeface="Lucida Sans"/>
              </a:rPr>
              <a:t>yr</a:t>
            </a:r>
            <a:r>
              <a:rPr lang="en-US" sz="1600" dirty="0" smtClean="0">
                <a:solidFill>
                  <a:srgbClr val="595959"/>
                </a:solidFill>
                <a:latin typeface="Lucida Sans"/>
                <a:cs typeface="Lucida Sans"/>
              </a:rPr>
              <a:t>)</a:t>
            </a:r>
            <a:endParaRPr lang="en-US"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6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1627" y="6139048"/>
            <a:ext cx="8523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Modeled ELA (in meters) for CCSM4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 LGM (left) and Modern (right) at elevations over 1500 m (500 m contours).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137" y="173886"/>
            <a:ext cx="3390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Lucida Sans"/>
                <a:cs typeface="Lucida Sans"/>
              </a:rPr>
              <a:t>LGM</a:t>
            </a:r>
            <a:endParaRPr lang="en-US" sz="2200" dirty="0">
              <a:latin typeface="Lucida Sans"/>
              <a:cs typeface="Lucida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9426" y="173886"/>
            <a:ext cx="3390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Lucida Sans"/>
                <a:cs typeface="Lucida Sans"/>
              </a:rPr>
              <a:t>Modern</a:t>
            </a:r>
            <a:endParaRPr lang="en-US" sz="2200" dirty="0">
              <a:latin typeface="Lucida Sans"/>
              <a:cs typeface="Lucida Sans"/>
            </a:endParaRPr>
          </a:p>
        </p:txBody>
      </p:sp>
      <p:pic>
        <p:nvPicPr>
          <p:cNvPr id="3" name="Picture 2" descr="Screen Shot 2014-10-20 at 4.22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" y="672323"/>
            <a:ext cx="4269676" cy="53289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3880470" y="2885533"/>
            <a:ext cx="93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595959"/>
                </a:solidFill>
                <a:latin typeface="Lucida Sans"/>
                <a:cs typeface="Lucida Sans"/>
              </a:rPr>
              <a:t>ELA (m)</a:t>
            </a:r>
            <a:endParaRPr lang="en-US" sz="1600" dirty="0">
              <a:solidFill>
                <a:srgbClr val="595959"/>
              </a:solidFill>
            </a:endParaRPr>
          </a:p>
        </p:txBody>
      </p:sp>
      <p:pic>
        <p:nvPicPr>
          <p:cNvPr id="7" name="Picture 6" descr="Screen Shot 2014-10-20 at 4.26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07" y="604772"/>
            <a:ext cx="4304495" cy="53964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8496497" y="2885532"/>
            <a:ext cx="93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595959"/>
                </a:solidFill>
                <a:latin typeface="Lucida Sans"/>
                <a:cs typeface="Lucida Sans"/>
              </a:rPr>
              <a:t>ELA (m)</a:t>
            </a:r>
            <a:endParaRPr lang="en-US"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6222" y="1852545"/>
            <a:ext cx="35277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CCSM4 modeled LGM ELA depressions </a:t>
            </a:r>
          </a:p>
          <a:p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(LGM ELA – Modern ELA) at elevations over 1500 m (500 </a:t>
            </a:r>
            <a:r>
              <a:rPr lang="en-US" sz="2200" dirty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m contours)</a:t>
            </a: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. </a:t>
            </a:r>
            <a:endParaRPr lang="en-US" sz="2200" dirty="0">
              <a:solidFill>
                <a:schemeClr val="tx1">
                  <a:lumMod val="85000"/>
                </a:schemeClr>
              </a:solidFill>
              <a:latin typeface="Lucida Sans"/>
              <a:cs typeface="Lucida Sans"/>
            </a:endParaRPr>
          </a:p>
        </p:txBody>
      </p:sp>
      <p:pic>
        <p:nvPicPr>
          <p:cNvPr id="2" name="Picture 1" descr="Screen Shot 2014-10-20 at 4.4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20" y="0"/>
            <a:ext cx="522869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4028469" y="3163690"/>
            <a:ext cx="2183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Lucida Sans"/>
              </a:rPr>
              <a:t>ELA Depression (m)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940" y="6139048"/>
            <a:ext cx="8755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Modeled LGM ELA depressions (LGM ELA – Modern ELA) for GISS (left) and MIROC (right) at elevations over 1500 m (500 m contours).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137" y="173886"/>
            <a:ext cx="3390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Lucida Sans"/>
                <a:cs typeface="Lucida Sans"/>
              </a:rPr>
              <a:t>GISS</a:t>
            </a:r>
            <a:endParaRPr lang="en-US" sz="2200" dirty="0">
              <a:latin typeface="Lucida Sans"/>
              <a:cs typeface="Lucida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2315" y="173886"/>
            <a:ext cx="3390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Lucida Sans"/>
                <a:cs typeface="Lucida Sans"/>
              </a:rPr>
              <a:t>MIROC</a:t>
            </a:r>
            <a:endParaRPr lang="en-US" sz="2200" dirty="0">
              <a:latin typeface="Lucida Sans"/>
              <a:cs typeface="Lucida Sans"/>
            </a:endParaRPr>
          </a:p>
        </p:txBody>
      </p:sp>
      <p:pic>
        <p:nvPicPr>
          <p:cNvPr id="4" name="Picture 3" descr="Screen Shot 2014-10-20 at 4.46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50" y="602722"/>
            <a:ext cx="4312877" cy="55363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7710503" y="3163691"/>
            <a:ext cx="2183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404040"/>
                </a:solidFill>
                <a:latin typeface="Lucida Sans"/>
                <a:cs typeface="Lucida Sans"/>
              </a:rPr>
              <a:t>ELA Depression (m)</a:t>
            </a:r>
            <a:endParaRPr lang="en-US" sz="1600" dirty="0">
              <a:solidFill>
                <a:srgbClr val="404040"/>
              </a:solidFill>
            </a:endParaRPr>
          </a:p>
        </p:txBody>
      </p:sp>
      <p:pic>
        <p:nvPicPr>
          <p:cNvPr id="7" name="Picture 6" descr="Screen Shot 2014-10-20 at 4.47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773"/>
            <a:ext cx="4244398" cy="55342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3128964" y="3163690"/>
            <a:ext cx="2183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"/>
                <a:cs typeface="Lucida Sans"/>
              </a:rPr>
              <a:t>ELA Depression (m)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9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4471" y="87239"/>
            <a:ext cx="6156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Lucida Sans"/>
                <a:cs typeface="Lucida Sans"/>
              </a:rPr>
              <a:t>CCSM4 Temperature Sensitivity</a:t>
            </a:r>
            <a:endParaRPr lang="en-US" sz="2200" dirty="0">
              <a:latin typeface="Lucida Sans"/>
              <a:cs typeface="Lucida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5247" y="2504066"/>
            <a:ext cx="39187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tx1">
                    <a:lumMod val="85000"/>
                  </a:schemeClr>
                </a:solidFill>
                <a:latin typeface="Lucida Sans"/>
                <a:cs typeface="Lucida Sans"/>
              </a:rPr>
              <a:t>ELA depression for Modern climate with decreased temperature, at elevations over 1500 m (500 m contours). </a:t>
            </a:r>
          </a:p>
        </p:txBody>
      </p:sp>
      <p:pic>
        <p:nvPicPr>
          <p:cNvPr id="4" name="Picture 3" descr="Screen Shot 2014-10-20 at 4.52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036"/>
            <a:ext cx="4688538" cy="6315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3663687" y="3485146"/>
            <a:ext cx="19980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Sans"/>
                <a:cs typeface="Lucida Sans"/>
              </a:rPr>
              <a:t>ELA Depression (m)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3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8771</TotalTime>
  <Words>793</Words>
  <Application>Microsoft Macintosh PowerPoint</Application>
  <PresentationFormat>On-screen Show (4:3)</PresentationFormat>
  <Paragraphs>88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Equilibrium-Line Altitude Reconstruction in the Tropical and Subtropical Andes During the Last Glacial Maximum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Ablation due to Melt CCSM4 Modern </vt:lpstr>
      <vt:lpstr>Ablation due to Melt CCSM4 LGM </vt:lpstr>
      <vt:lpstr>Preliminary Conclusions</vt:lpstr>
      <vt:lpstr>Future Questions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Equilibrium-Line Altitude Reconstruction in the Subtropical Andes During the Last Glacial Maximum  </dc:title>
  <dc:creator>Lauren Vargo</dc:creator>
  <cp:lastModifiedBy>Lauren Vargo</cp:lastModifiedBy>
  <cp:revision>159</cp:revision>
  <dcterms:created xsi:type="dcterms:W3CDTF">2014-10-13T02:01:22Z</dcterms:created>
  <dcterms:modified xsi:type="dcterms:W3CDTF">2014-10-27T22:28:58Z</dcterms:modified>
</cp:coreProperties>
</file>