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Lst>
  <p:notesMasterIdLst>
    <p:notesMasterId r:id="rId33"/>
  </p:notesMasterIdLst>
  <p:sldIdLst>
    <p:sldId id="256" r:id="rId2"/>
    <p:sldId id="293" r:id="rId3"/>
    <p:sldId id="297" r:id="rId4"/>
    <p:sldId id="273" r:id="rId5"/>
    <p:sldId id="275" r:id="rId6"/>
    <p:sldId id="260" r:id="rId7"/>
    <p:sldId id="276" r:id="rId8"/>
    <p:sldId id="282" r:id="rId9"/>
    <p:sldId id="267" r:id="rId10"/>
    <p:sldId id="268" r:id="rId11"/>
    <p:sldId id="291" r:id="rId12"/>
    <p:sldId id="292" r:id="rId13"/>
    <p:sldId id="280" r:id="rId14"/>
    <p:sldId id="300" r:id="rId15"/>
    <p:sldId id="301" r:id="rId16"/>
    <p:sldId id="298" r:id="rId17"/>
    <p:sldId id="281" r:id="rId18"/>
    <p:sldId id="263" r:id="rId19"/>
    <p:sldId id="269" r:id="rId20"/>
    <p:sldId id="302" r:id="rId21"/>
    <p:sldId id="299" r:id="rId22"/>
    <p:sldId id="286" r:id="rId23"/>
    <p:sldId id="272" r:id="rId24"/>
    <p:sldId id="285" r:id="rId25"/>
    <p:sldId id="284" r:id="rId26"/>
    <p:sldId id="290" r:id="rId27"/>
    <p:sldId id="294" r:id="rId28"/>
    <p:sldId id="287" r:id="rId29"/>
    <p:sldId id="288" r:id="rId30"/>
    <p:sldId id="289" r:id="rId31"/>
    <p:sldId id="295"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574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3" autoAdjust="0"/>
    <p:restoredTop sz="75214" autoAdjust="0"/>
  </p:normalViewPr>
  <p:slideViewPr>
    <p:cSldViewPr snapToGrid="0" snapToObjects="1">
      <p:cViewPr>
        <p:scale>
          <a:sx n="76" d="100"/>
          <a:sy n="76" d="100"/>
        </p:scale>
        <p:origin x="-2000" y="-120"/>
      </p:cViewPr>
      <p:guideLst>
        <p:guide orient="horz" pos="2160"/>
        <p:guide pos="2880"/>
      </p:guideLst>
    </p:cSldViewPr>
  </p:slideViewPr>
  <p:notesTextViewPr>
    <p:cViewPr>
      <p:scale>
        <a:sx n="100" d="100"/>
        <a:sy n="100" d="100"/>
      </p:scale>
      <p:origin x="0" y="0"/>
    </p:cViewPr>
  </p:notesTextViewPr>
  <p:sorterViewPr>
    <p:cViewPr>
      <p:scale>
        <a:sx n="141" d="100"/>
        <a:sy n="141"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69D2633-CEBA-EC4B-9418-9999BD6DEF5A}" type="datetimeFigureOut">
              <a:rPr lang="en-US" smtClean="0"/>
              <a:t>10/19/14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4140F35-015F-B34F-9B4B-B9563477AF4C}" type="slidenum">
              <a:rPr lang="en-US" smtClean="0"/>
              <a:t>‹#›</a:t>
            </a:fld>
            <a:endParaRPr lang="en-US"/>
          </a:p>
        </p:txBody>
      </p:sp>
    </p:spTree>
    <p:extLst>
      <p:ext uri="{BB962C8B-B14F-4D97-AF65-F5344CB8AC3E}">
        <p14:creationId xmlns:p14="http://schemas.microsoft.com/office/powerpoint/2010/main" val="41558924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Welcome,</a:t>
            </a:r>
            <a:r>
              <a:rPr lang="en-US" sz="1200" kern="1200" baseline="0" dirty="0" smtClean="0">
                <a:solidFill>
                  <a:schemeClr val="tx1"/>
                </a:solidFill>
                <a:effectLst/>
                <a:latin typeface="+mn-lt"/>
                <a:ea typeface="+mn-ea"/>
                <a:cs typeface="+mn-cs"/>
              </a:rPr>
              <a:t> Title</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illustration of numerical information in graphic form is an age-old practice to disseminate important information and reveal relevant trends. </a:t>
            </a:r>
            <a:endParaRPr lang="en-US" dirty="0"/>
          </a:p>
        </p:txBody>
      </p:sp>
      <p:sp>
        <p:nvSpPr>
          <p:cNvPr id="4" name="Slide Number Placeholder 3"/>
          <p:cNvSpPr>
            <a:spLocks noGrp="1"/>
          </p:cNvSpPr>
          <p:nvPr>
            <p:ph type="sldNum" sz="quarter" idx="10"/>
          </p:nvPr>
        </p:nvSpPr>
        <p:spPr/>
        <p:txBody>
          <a:bodyPr/>
          <a:lstStyle/>
          <a:p>
            <a:fld id="{14140F35-015F-B34F-9B4B-B9563477AF4C}" type="slidenum">
              <a:rPr lang="en-US" smtClean="0"/>
              <a:t>1</a:t>
            </a:fld>
            <a:endParaRPr lang="en-US"/>
          </a:p>
        </p:txBody>
      </p:sp>
    </p:spTree>
    <p:extLst>
      <p:ext uri="{BB962C8B-B14F-4D97-AF65-F5344CB8AC3E}">
        <p14:creationId xmlns:p14="http://schemas.microsoft.com/office/powerpoint/2010/main" val="1171755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Describe</a:t>
            </a:r>
            <a:r>
              <a:rPr lang="en-US" baseline="0" dirty="0" smtClean="0"/>
              <a:t> the trends present in this data.</a:t>
            </a:r>
            <a:endParaRPr lang="en-US" dirty="0"/>
          </a:p>
        </p:txBody>
      </p:sp>
      <p:sp>
        <p:nvSpPr>
          <p:cNvPr id="4" name="Slide Number Placeholder 3"/>
          <p:cNvSpPr>
            <a:spLocks noGrp="1"/>
          </p:cNvSpPr>
          <p:nvPr>
            <p:ph type="sldNum" sz="quarter" idx="10"/>
          </p:nvPr>
        </p:nvSpPr>
        <p:spPr/>
        <p:txBody>
          <a:bodyPr/>
          <a:lstStyle/>
          <a:p>
            <a:fld id="{14140F35-015F-B34F-9B4B-B9563477AF4C}" type="slidenum">
              <a:rPr lang="en-US" smtClean="0"/>
              <a:t>11</a:t>
            </a:fld>
            <a:endParaRPr lang="en-US"/>
          </a:p>
        </p:txBody>
      </p:sp>
    </p:spTree>
    <p:extLst>
      <p:ext uri="{BB962C8B-B14F-4D97-AF65-F5344CB8AC3E}">
        <p14:creationId xmlns:p14="http://schemas.microsoft.com/office/powerpoint/2010/main" val="3301512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Away</a:t>
            </a:r>
            <a:r>
              <a:rPr lang="en-US" baseline="0" dirty="0" smtClean="0"/>
              <a:t> from the qualitative, we can quantify these difference between the two populations. If only there was a way for me to represent this information in my intuitive and visual way (</a:t>
            </a:r>
            <a:r>
              <a:rPr lang="en-US" b="1" baseline="0" dirty="0" smtClean="0"/>
              <a:t>TRANSITION)</a:t>
            </a:r>
            <a:endParaRPr lang="en-US" b="1" dirty="0"/>
          </a:p>
        </p:txBody>
      </p:sp>
      <p:sp>
        <p:nvSpPr>
          <p:cNvPr id="4" name="Slide Number Placeholder 3"/>
          <p:cNvSpPr>
            <a:spLocks noGrp="1"/>
          </p:cNvSpPr>
          <p:nvPr>
            <p:ph type="sldNum" sz="quarter" idx="10"/>
          </p:nvPr>
        </p:nvSpPr>
        <p:spPr/>
        <p:txBody>
          <a:bodyPr/>
          <a:lstStyle/>
          <a:p>
            <a:fld id="{14140F35-015F-B34F-9B4B-B9563477AF4C}" type="slidenum">
              <a:rPr lang="en-US" smtClean="0"/>
              <a:t>13</a:t>
            </a:fld>
            <a:endParaRPr lang="en-US"/>
          </a:p>
        </p:txBody>
      </p:sp>
    </p:spTree>
    <p:extLst>
      <p:ext uri="{BB962C8B-B14F-4D97-AF65-F5344CB8AC3E}">
        <p14:creationId xmlns:p14="http://schemas.microsoft.com/office/powerpoint/2010/main" val="2527480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Eye-Track</a:t>
            </a:r>
            <a:r>
              <a:rPr lang="en-US" baseline="0" dirty="0" smtClean="0"/>
              <a:t> Metrics:</a:t>
            </a:r>
          </a:p>
          <a:p>
            <a:r>
              <a:rPr lang="en-US" b="1" baseline="0" dirty="0" smtClean="0"/>
              <a:t>Blinks</a:t>
            </a:r>
            <a:r>
              <a:rPr lang="en-US" baseline="0" dirty="0" smtClean="0"/>
              <a:t>: could tell us many things including stress/anxiety to perform.</a:t>
            </a:r>
          </a:p>
          <a:p>
            <a:r>
              <a:rPr lang="en-US" b="1" baseline="0" dirty="0" smtClean="0"/>
              <a:t>Fixations</a:t>
            </a:r>
            <a:r>
              <a:rPr lang="en-US" baseline="0" dirty="0" smtClean="0"/>
              <a:t>: could tell us a bit about rate of movement or deliberateness. All a bit subjective and subject to major assumptions </a:t>
            </a:r>
            <a:r>
              <a:rPr lang="en-US" b="1" baseline="0" dirty="0" smtClean="0"/>
              <a:t>(TRANSTION)</a:t>
            </a:r>
          </a:p>
          <a:p>
            <a:r>
              <a:rPr lang="en-US" b="0" baseline="0" dirty="0" smtClean="0"/>
              <a:t>Runs </a:t>
            </a:r>
            <a:r>
              <a:rPr lang="en-US" baseline="0" dirty="0" smtClean="0"/>
              <a:t>on the other hand can give us some interesting insights into strategy in our quest to quantify strategy. Let me explain how we count runs.</a:t>
            </a:r>
            <a:endParaRPr lang="en-US" dirty="0"/>
          </a:p>
        </p:txBody>
      </p:sp>
      <p:sp>
        <p:nvSpPr>
          <p:cNvPr id="4" name="Slide Number Placeholder 3"/>
          <p:cNvSpPr>
            <a:spLocks noGrp="1"/>
          </p:cNvSpPr>
          <p:nvPr>
            <p:ph type="sldNum" sz="quarter" idx="10"/>
          </p:nvPr>
        </p:nvSpPr>
        <p:spPr/>
        <p:txBody>
          <a:bodyPr/>
          <a:lstStyle/>
          <a:p>
            <a:fld id="{14140F35-015F-B34F-9B4B-B9563477AF4C}" type="slidenum">
              <a:rPr lang="en-US" smtClean="0"/>
              <a:t>15</a:t>
            </a:fld>
            <a:endParaRPr lang="en-US"/>
          </a:p>
        </p:txBody>
      </p:sp>
    </p:spTree>
    <p:extLst>
      <p:ext uri="{BB962C8B-B14F-4D97-AF65-F5344CB8AC3E}">
        <p14:creationId xmlns:p14="http://schemas.microsoft.com/office/powerpoint/2010/main" val="2527480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-Statistical difference</a:t>
            </a:r>
            <a:r>
              <a:rPr lang="en-US" baseline="0" dirty="0" smtClean="0"/>
              <a:t> between status</a:t>
            </a:r>
          </a:p>
          <a:p>
            <a:r>
              <a:rPr lang="en-US" baseline="0" dirty="0" smtClean="0"/>
              <a:t>-Novices (Student that interact with graphs more are lower)</a:t>
            </a:r>
          </a:p>
          <a:p>
            <a:r>
              <a:rPr lang="en-US" baseline="0" dirty="0" smtClean="0"/>
              <a:t>-Experts are the same.</a:t>
            </a:r>
            <a:endParaRPr lang="en-US" dirty="0"/>
          </a:p>
        </p:txBody>
      </p:sp>
      <p:sp>
        <p:nvSpPr>
          <p:cNvPr id="4" name="Slide Number Placeholder 3"/>
          <p:cNvSpPr>
            <a:spLocks noGrp="1"/>
          </p:cNvSpPr>
          <p:nvPr>
            <p:ph type="sldNum" sz="quarter" idx="10"/>
          </p:nvPr>
        </p:nvSpPr>
        <p:spPr/>
        <p:txBody>
          <a:bodyPr/>
          <a:lstStyle/>
          <a:p>
            <a:fld id="{14140F35-015F-B34F-9B4B-B9563477AF4C}" type="slidenum">
              <a:rPr lang="en-US" smtClean="0"/>
              <a:t>17</a:t>
            </a:fld>
            <a:endParaRPr lang="en-US"/>
          </a:p>
        </p:txBody>
      </p:sp>
    </p:spTree>
    <p:extLst>
      <p:ext uri="{BB962C8B-B14F-4D97-AF65-F5344CB8AC3E}">
        <p14:creationId xmlns:p14="http://schemas.microsoft.com/office/powerpoint/2010/main" val="1205016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latin typeface="Garamond"/>
              <a:cs typeface="Garamond"/>
            </a:endParaRPr>
          </a:p>
        </p:txBody>
      </p:sp>
      <p:sp>
        <p:nvSpPr>
          <p:cNvPr id="4" name="Slide Number Placeholder 3"/>
          <p:cNvSpPr>
            <a:spLocks noGrp="1"/>
          </p:cNvSpPr>
          <p:nvPr>
            <p:ph type="sldNum" sz="quarter" idx="10"/>
          </p:nvPr>
        </p:nvSpPr>
        <p:spPr/>
        <p:txBody>
          <a:bodyPr/>
          <a:lstStyle/>
          <a:p>
            <a:fld id="{14140F35-015F-B34F-9B4B-B9563477AF4C}" type="slidenum">
              <a:rPr lang="en-US" smtClean="0"/>
              <a:t>18</a:t>
            </a:fld>
            <a:endParaRPr lang="en-US"/>
          </a:p>
        </p:txBody>
      </p:sp>
    </p:spTree>
    <p:extLst>
      <p:ext uri="{BB962C8B-B14F-4D97-AF65-F5344CB8AC3E}">
        <p14:creationId xmlns:p14="http://schemas.microsoft.com/office/powerpoint/2010/main" val="1393774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140F35-015F-B34F-9B4B-B9563477AF4C}" type="slidenum">
              <a:rPr lang="en-US" smtClean="0"/>
              <a:t>19</a:t>
            </a:fld>
            <a:endParaRPr lang="en-US"/>
          </a:p>
        </p:txBody>
      </p:sp>
    </p:spTree>
    <p:extLst>
      <p:ext uri="{BB962C8B-B14F-4D97-AF65-F5344CB8AC3E}">
        <p14:creationId xmlns:p14="http://schemas.microsoft.com/office/powerpoint/2010/main" val="1393774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a:t>
            </a:r>
            <a:r>
              <a:rPr lang="en-US" sz="1200" kern="1200" baseline="0" dirty="0" smtClean="0">
                <a:solidFill>
                  <a:schemeClr val="tx1"/>
                </a:solidFill>
                <a:effectLst/>
                <a:latin typeface="+mn-lt"/>
                <a:ea typeface="+mn-ea"/>
                <a:cs typeface="+mn-cs"/>
              </a:rPr>
              <a:t> would love to take any and all of your questions… or if you all just want to see more graphs we can do that too.</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4140F35-015F-B34F-9B4B-B9563477AF4C}" type="slidenum">
              <a:rPr lang="en-US" smtClean="0"/>
              <a:t>20</a:t>
            </a:fld>
            <a:endParaRPr lang="en-US"/>
          </a:p>
        </p:txBody>
      </p:sp>
    </p:spTree>
    <p:extLst>
      <p:ext uri="{BB962C8B-B14F-4D97-AF65-F5344CB8AC3E}">
        <p14:creationId xmlns:p14="http://schemas.microsoft.com/office/powerpoint/2010/main" val="1171755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latin typeface="Garamond"/>
              <a:cs typeface="Garamond"/>
            </a:endParaRPr>
          </a:p>
        </p:txBody>
      </p:sp>
      <p:sp>
        <p:nvSpPr>
          <p:cNvPr id="4" name="Slide Number Placeholder 3"/>
          <p:cNvSpPr>
            <a:spLocks noGrp="1"/>
          </p:cNvSpPr>
          <p:nvPr>
            <p:ph type="sldNum" sz="quarter" idx="10"/>
          </p:nvPr>
        </p:nvSpPr>
        <p:spPr/>
        <p:txBody>
          <a:bodyPr/>
          <a:lstStyle/>
          <a:p>
            <a:fld id="{14140F35-015F-B34F-9B4B-B9563477AF4C}" type="slidenum">
              <a:rPr lang="en-US" smtClean="0"/>
              <a:t>21</a:t>
            </a:fld>
            <a:endParaRPr lang="en-US"/>
          </a:p>
        </p:txBody>
      </p:sp>
    </p:spTree>
    <p:extLst>
      <p:ext uri="{BB962C8B-B14F-4D97-AF65-F5344CB8AC3E}">
        <p14:creationId xmlns:p14="http://schemas.microsoft.com/office/powerpoint/2010/main" val="1393774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4140F35-015F-B34F-9B4B-B9563477AF4C}" type="slidenum">
              <a:rPr lang="en-US" smtClean="0"/>
              <a:t>23</a:t>
            </a:fld>
            <a:endParaRPr lang="en-US"/>
          </a:p>
        </p:txBody>
      </p:sp>
    </p:spTree>
    <p:extLst>
      <p:ext uri="{BB962C8B-B14F-4D97-AF65-F5344CB8AC3E}">
        <p14:creationId xmlns:p14="http://schemas.microsoft.com/office/powerpoint/2010/main" val="3560264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Our goal is to not only improve graph reading skills of students in our introductory courses (science literacy of citizenry) but also to better understand the unique challenges that our majors face in learning to use specialized graphs.</a:t>
            </a:r>
          </a:p>
          <a:p>
            <a:endParaRPr lang="en-US" dirty="0"/>
          </a:p>
        </p:txBody>
      </p:sp>
      <p:sp>
        <p:nvSpPr>
          <p:cNvPr id="4" name="Slide Number Placeholder 3"/>
          <p:cNvSpPr>
            <a:spLocks noGrp="1"/>
          </p:cNvSpPr>
          <p:nvPr>
            <p:ph type="sldNum" sz="quarter" idx="10"/>
          </p:nvPr>
        </p:nvSpPr>
        <p:spPr/>
        <p:txBody>
          <a:bodyPr/>
          <a:lstStyle/>
          <a:p>
            <a:fld id="{14140F35-015F-B34F-9B4B-B9563477AF4C}" type="slidenum">
              <a:rPr lang="en-US" smtClean="0"/>
              <a:t>27</a:t>
            </a:fld>
            <a:endParaRPr lang="en-US"/>
          </a:p>
        </p:txBody>
      </p:sp>
    </p:spTree>
    <p:extLst>
      <p:ext uri="{BB962C8B-B14F-4D97-AF65-F5344CB8AC3E}">
        <p14:creationId xmlns:p14="http://schemas.microsoft.com/office/powerpoint/2010/main" val="104279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Graph comprehension is a critical science reasoning process. Graphic visuals are pervasive in</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central to scientific research, education, media, and informed citizenship;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therefore, in order to keep up with the demands of our modern society, students need to learn how to utilize their knowledge and skills to think critically and solve problems.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Graphs are so widely used, because they seemingly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make quantitative data easy to understand and communicate; however, in many cases graph comprehension requires additional</a:t>
            </a:r>
            <a:r>
              <a:rPr lang="en-US" sz="1200" kern="1200" baseline="0" dirty="0" smtClean="0">
                <a:solidFill>
                  <a:schemeClr val="tx1"/>
                </a:solidFill>
                <a:effectLst/>
                <a:latin typeface="+mn-lt"/>
                <a:ea typeface="+mn-ea"/>
                <a:cs typeface="+mn-cs"/>
              </a:rPr>
              <a:t> levels of</a:t>
            </a:r>
            <a:r>
              <a:rPr lang="en-US" sz="1200" kern="1200" dirty="0" smtClean="0">
                <a:solidFill>
                  <a:schemeClr val="tx1"/>
                </a:solidFill>
                <a:effectLst/>
                <a:latin typeface="+mn-lt"/>
                <a:ea typeface="+mn-ea"/>
                <a:cs typeface="+mn-cs"/>
              </a:rPr>
              <a:t> cognitive work and is prone to error.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represents a traditional</a:t>
            </a:r>
            <a:r>
              <a:rPr lang="en-US" sz="1200" kern="1200" baseline="0" dirty="0" smtClean="0">
                <a:solidFill>
                  <a:schemeClr val="tx1"/>
                </a:solidFill>
                <a:effectLst/>
                <a:latin typeface="+mn-lt"/>
                <a:ea typeface="+mn-ea"/>
                <a:cs typeface="+mn-cs"/>
              </a:rPr>
              <a:t> bivariate plot with year on the x-axis and relative-to-mean temperature on the y-axis. The data consists of annual average and superposed with a 5-year average in red. This graph came from a textbook written by  Reynolds et al. and exemplifies the graphs student will regularly see and interact with.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4140F35-015F-B34F-9B4B-B9563477AF4C}" type="slidenum">
              <a:rPr lang="en-US" smtClean="0"/>
              <a:t>2</a:t>
            </a:fld>
            <a:endParaRPr lang="en-US"/>
          </a:p>
        </p:txBody>
      </p:sp>
    </p:spTree>
    <p:extLst>
      <p:ext uri="{BB962C8B-B14F-4D97-AF65-F5344CB8AC3E}">
        <p14:creationId xmlns:p14="http://schemas.microsoft.com/office/powerpoint/2010/main" val="643214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140F35-015F-B34F-9B4B-B9563477AF4C}" type="slidenum">
              <a:rPr lang="en-US" smtClean="0"/>
              <a:t>31</a:t>
            </a:fld>
            <a:endParaRPr lang="en-US"/>
          </a:p>
        </p:txBody>
      </p:sp>
    </p:spTree>
    <p:extLst>
      <p:ext uri="{BB962C8B-B14F-4D97-AF65-F5344CB8AC3E}">
        <p14:creationId xmlns:p14="http://schemas.microsoft.com/office/powerpoint/2010/main" val="1042790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in the Geosciences</a:t>
            </a:r>
            <a:r>
              <a:rPr lang="en-US" baseline="0" dirty="0" smtClean="0"/>
              <a:t> we love to add some spice to our graph-making. Sure we have plenty of graphs like the one before, but we like to add various levels of difficulty like this quintessential geothermal gradient graph that inverts the y-axis and increases in value as you move down. The x-axis serves as a ground levels and they data progresses down in true geologic manor. </a:t>
            </a:r>
            <a:endParaRPr lang="en-US" dirty="0"/>
          </a:p>
        </p:txBody>
      </p:sp>
      <p:sp>
        <p:nvSpPr>
          <p:cNvPr id="4" name="Slide Number Placeholder 3"/>
          <p:cNvSpPr>
            <a:spLocks noGrp="1"/>
          </p:cNvSpPr>
          <p:nvPr>
            <p:ph type="sldNum" sz="quarter" idx="10"/>
          </p:nvPr>
        </p:nvSpPr>
        <p:spPr/>
        <p:txBody>
          <a:bodyPr/>
          <a:lstStyle/>
          <a:p>
            <a:fld id="{14140F35-015F-B34F-9B4B-B9563477AF4C}" type="slidenum">
              <a:rPr lang="en-US" smtClean="0"/>
              <a:t>3</a:t>
            </a:fld>
            <a:endParaRPr lang="en-US"/>
          </a:p>
        </p:txBody>
      </p:sp>
    </p:spTree>
    <p:extLst>
      <p:ext uri="{BB962C8B-B14F-4D97-AF65-F5344CB8AC3E}">
        <p14:creationId xmlns:p14="http://schemas.microsoft.com/office/powerpoint/2010/main" val="805718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We also like to</a:t>
            </a:r>
            <a:r>
              <a:rPr lang="en-US" baseline="0" dirty="0" smtClean="0">
                <a:latin typeface="Arial"/>
                <a:cs typeface="Arial"/>
              </a:rPr>
              <a:t> normalize data like this graph which normalizes to Mid-Ocean ridge basalt on a log scale y-axis. Talk a levels on level of confusion. </a:t>
            </a:r>
            <a:r>
              <a:rPr lang="en-US" dirty="0" smtClean="0">
                <a:latin typeface="Arial"/>
                <a:cs typeface="Arial"/>
              </a:rPr>
              <a:t>Our goal in this</a:t>
            </a:r>
            <a:r>
              <a:rPr lang="en-US" baseline="0" dirty="0" smtClean="0">
                <a:latin typeface="Arial"/>
                <a:cs typeface="Arial"/>
              </a:rPr>
              <a:t> research </a:t>
            </a:r>
            <a:r>
              <a:rPr lang="en-US" dirty="0" smtClean="0">
                <a:latin typeface="Arial"/>
                <a:cs typeface="Arial"/>
              </a:rPr>
              <a:t>is to not only improve graph reading skills of students in our introductory courses (science literacy of citizenry) but also to better understand the unique challenges that our majors face in learning to use specialized graphs</a:t>
            </a:r>
            <a:r>
              <a:rPr lang="en-US" baseline="0" dirty="0" smtClean="0">
                <a:latin typeface="Arial"/>
                <a:cs typeface="Arial"/>
              </a:rPr>
              <a:t> like this and o</a:t>
            </a:r>
            <a:r>
              <a:rPr lang="en-US" dirty="0" smtClean="0">
                <a:latin typeface="Arial"/>
                <a:cs typeface="Arial"/>
              </a:rPr>
              <a:t>thers</a:t>
            </a:r>
            <a:r>
              <a:rPr lang="en-US" baseline="0" dirty="0" smtClean="0">
                <a:latin typeface="Arial"/>
                <a:cs typeface="Arial"/>
              </a:rPr>
              <a:t> such as </a:t>
            </a:r>
            <a:r>
              <a:rPr lang="en-US" dirty="0" smtClean="0">
                <a:latin typeface="Arial"/>
                <a:cs typeface="Arial"/>
              </a:rPr>
              <a:t>Cumulative</a:t>
            </a:r>
            <a:r>
              <a:rPr lang="en-US" baseline="0" dirty="0" smtClean="0">
                <a:latin typeface="Arial"/>
                <a:cs typeface="Arial"/>
              </a:rPr>
              <a:t> Curve, Ternary Plots, etc.</a:t>
            </a:r>
            <a:endParaRPr lang="en-US" dirty="0" smtClean="0">
              <a:latin typeface="Arial"/>
              <a:cs typeface="Arial"/>
            </a:endParaRPr>
          </a:p>
        </p:txBody>
      </p:sp>
      <p:sp>
        <p:nvSpPr>
          <p:cNvPr id="4" name="Slide Number Placeholder 3"/>
          <p:cNvSpPr>
            <a:spLocks noGrp="1"/>
          </p:cNvSpPr>
          <p:nvPr>
            <p:ph type="sldNum" sz="quarter" idx="10"/>
          </p:nvPr>
        </p:nvSpPr>
        <p:spPr/>
        <p:txBody>
          <a:bodyPr/>
          <a:lstStyle/>
          <a:p>
            <a:fld id="{14140F35-015F-B34F-9B4B-B9563477AF4C}" type="slidenum">
              <a:rPr lang="en-US" smtClean="0"/>
              <a:t>4</a:t>
            </a:fld>
            <a:endParaRPr lang="en-US"/>
          </a:p>
        </p:txBody>
      </p:sp>
    </p:spTree>
    <p:extLst>
      <p:ext uri="{BB962C8B-B14F-4D97-AF65-F5344CB8AC3E}">
        <p14:creationId xmlns:p14="http://schemas.microsoft.com/office/powerpoint/2010/main" val="1042790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Graph reading is an important skill in science literacy for our non-majors.</a:t>
            </a:r>
            <a:r>
              <a:rPr lang="en-US" baseline="0" dirty="0" smtClean="0">
                <a:latin typeface="Arial"/>
                <a:cs typeface="Arial"/>
              </a:rPr>
              <a:t> </a:t>
            </a:r>
            <a:r>
              <a:rPr lang="en-US" dirty="0" smtClean="0">
                <a:latin typeface="Arial"/>
                <a:cs typeface="Arial"/>
              </a:rPr>
              <a:t>And because it will help our majors become better scientists</a:t>
            </a:r>
            <a:r>
              <a:rPr lang="en-US" sz="1200" dirty="0" smtClean="0"/>
              <a:t>. </a:t>
            </a:r>
            <a:r>
              <a:rPr lang="en-US" sz="1200" kern="1200" dirty="0" smtClean="0">
                <a:solidFill>
                  <a:schemeClr val="tx1"/>
                </a:solidFill>
                <a:effectLst/>
                <a:latin typeface="+mn-lt"/>
                <a:ea typeface="+mn-ea"/>
                <a:cs typeface="+mn-cs"/>
              </a:rPr>
              <a:t>However, little is understood regarding the details of how students explicitly perform these tasks.</a:t>
            </a:r>
            <a:r>
              <a:rPr lang="en-US" sz="1200" kern="1200" baseline="0" dirty="0" smtClean="0">
                <a:solidFill>
                  <a:schemeClr val="tx1"/>
                </a:solidFill>
                <a:effectLst/>
                <a:latin typeface="+mn-lt"/>
                <a:ea typeface="+mn-ea"/>
                <a:cs typeface="+mn-cs"/>
              </a:rPr>
              <a:t> </a:t>
            </a:r>
            <a:r>
              <a:rPr lang="en-US" sz="1200" dirty="0" smtClean="0"/>
              <a:t>So,</a:t>
            </a:r>
            <a:r>
              <a:rPr lang="en-US" sz="1200" baseline="0" dirty="0" smtClean="0"/>
              <a:t> our initial guiding question was “How can we help students develop better graph reading skills?”</a:t>
            </a:r>
            <a:r>
              <a:rPr lang="en-US" sz="1200" dirty="0" smtClean="0"/>
              <a:t> At this</a:t>
            </a:r>
            <a:r>
              <a:rPr lang="en-US" sz="1200" baseline="0" dirty="0" smtClean="0"/>
              <a:t> point, we were thinking in the clouds reading literature from geoscience education research to statistical and scientific literacy research to the cognitive science research. Many people have written on this topic, but we were looking for more—a way to intervene against this difficulty students were having with these materials. There has been beginning to be a lot of rumination on this topic  that </a:t>
            </a:r>
            <a:r>
              <a:rPr lang="en-US" sz="1200" baseline="0" dirty="0" smtClean="0"/>
              <a:t>I have </a:t>
            </a:r>
            <a:r>
              <a:rPr lang="en-US" sz="1200" baseline="0" dirty="0" smtClean="0"/>
              <a:t>sampled on the screen on the topics related to eye tracking from geoscientists and psychologists alike, for instance at GSA in 2012, there was an entire digital </a:t>
            </a:r>
            <a:r>
              <a:rPr lang="en-US" sz="1200" baseline="0" dirty="0" smtClean="0"/>
              <a:t>poster) session on </a:t>
            </a:r>
            <a:r>
              <a:rPr lang="en-US" sz="1200" baseline="0" dirty="0" smtClean="0"/>
              <a:t>it: Seeing Through the Eyes of the </a:t>
            </a:r>
            <a:r>
              <a:rPr lang="en-US" sz="1200" baseline="0" dirty="0" smtClean="0"/>
              <a:t>Geologist. </a:t>
            </a:r>
            <a:r>
              <a:rPr lang="en-US" sz="1200" baseline="0" dirty="0" smtClean="0"/>
              <a:t>Informed by this research and our own interests, the conversation became interested in understanding how novices and experts explicitly read graphs and other multimedia. So then we were able to ask (</a:t>
            </a:r>
            <a:r>
              <a:rPr lang="en-US" sz="1200" b="1" baseline="0" dirty="0" smtClean="0"/>
              <a:t>TRANSITION</a:t>
            </a:r>
            <a:r>
              <a:rPr lang="en-US" sz="1200" baseline="0" dirty="0" smtClean="0"/>
              <a:t>) “</a:t>
            </a:r>
            <a:r>
              <a:rPr lang="en-US" dirty="0" smtClean="0">
                <a:latin typeface="Arial"/>
                <a:cs typeface="Arial"/>
              </a:rPr>
              <a:t>What is the strategic difference between how novice and expert populations read and interact with graphs?” What</a:t>
            </a:r>
            <a:r>
              <a:rPr lang="en-US" baseline="0" dirty="0" smtClean="0">
                <a:latin typeface="Arial"/>
                <a:cs typeface="Arial"/>
              </a:rPr>
              <a:t> makes them different and how do we diminish that gap.</a:t>
            </a:r>
            <a:endParaRPr lang="en-US" sz="1200" baseline="0" dirty="0" smtClean="0"/>
          </a:p>
          <a:p>
            <a:endParaRPr lang="en-US" sz="1200" dirty="0" smtClean="0"/>
          </a:p>
          <a:p>
            <a:endParaRPr lang="en-US" dirty="0" smtClean="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14140F35-015F-B34F-9B4B-B9563477AF4C}" type="slidenum">
              <a:rPr lang="en-US" smtClean="0"/>
              <a:t>5</a:t>
            </a:fld>
            <a:endParaRPr lang="en-US"/>
          </a:p>
        </p:txBody>
      </p:sp>
    </p:spTree>
    <p:extLst>
      <p:ext uri="{BB962C8B-B14F-4D97-AF65-F5344CB8AC3E}">
        <p14:creationId xmlns:p14="http://schemas.microsoft.com/office/powerpoint/2010/main" val="1383182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50000"/>
              </a:lnSpc>
            </a:pPr>
            <a:r>
              <a:rPr lang="en-US" dirty="0" smtClean="0">
                <a:latin typeface="Garamond"/>
                <a:cs typeface="Garamond"/>
              </a:rPr>
              <a:t>We recruited</a:t>
            </a:r>
            <a:r>
              <a:rPr lang="en-US" baseline="0" dirty="0" smtClean="0">
                <a:latin typeface="Garamond"/>
                <a:cs typeface="Garamond"/>
              </a:rPr>
              <a:t> from t</a:t>
            </a:r>
            <a:r>
              <a:rPr lang="en-US" dirty="0" smtClean="0">
                <a:latin typeface="Garamond"/>
                <a:cs typeface="Garamond"/>
              </a:rPr>
              <a:t>wo Populations: </a:t>
            </a:r>
            <a:r>
              <a:rPr lang="en-US" dirty="0" smtClean="0">
                <a:latin typeface="Arial"/>
                <a:cs typeface="Arial"/>
              </a:rPr>
              <a:t>Students from Introductory Level Geology Courses, who we</a:t>
            </a:r>
            <a:r>
              <a:rPr lang="en-US" baseline="0" dirty="0" smtClean="0">
                <a:latin typeface="Arial"/>
                <a:cs typeface="Arial"/>
              </a:rPr>
              <a:t> have defined as novices and </a:t>
            </a:r>
            <a:r>
              <a:rPr lang="en-US" dirty="0" smtClean="0">
                <a:latin typeface="Arial"/>
                <a:cs typeface="Arial"/>
              </a:rPr>
              <a:t>Faculty and professional staff from across the college,</a:t>
            </a:r>
            <a:r>
              <a:rPr lang="en-US" baseline="0" dirty="0" smtClean="0">
                <a:latin typeface="Arial"/>
                <a:cs typeface="Arial"/>
              </a:rPr>
              <a:t> </a:t>
            </a:r>
            <a:r>
              <a:rPr lang="en-US" dirty="0" smtClean="0">
                <a:latin typeface="Arial"/>
                <a:cs typeface="Arial"/>
              </a:rPr>
              <a:t>who we have labeled</a:t>
            </a:r>
            <a:r>
              <a:rPr lang="en-US" baseline="0" dirty="0" smtClean="0">
                <a:latin typeface="Arial"/>
                <a:cs typeface="Arial"/>
              </a:rPr>
              <a:t> a experts</a:t>
            </a:r>
            <a:r>
              <a:rPr lang="en-US" dirty="0" smtClean="0">
                <a:latin typeface="Arial"/>
                <a:cs typeface="Arial"/>
              </a:rPr>
              <a:t>. For our purposed,</a:t>
            </a:r>
            <a:r>
              <a:rPr lang="en-US" baseline="0" dirty="0" smtClean="0">
                <a:latin typeface="Arial"/>
                <a:cs typeface="Arial"/>
              </a:rPr>
              <a:t> to be an expert, you needed to have a </a:t>
            </a:r>
            <a:r>
              <a:rPr lang="en-US" baseline="0" dirty="0" err="1" smtClean="0">
                <a:latin typeface="Arial"/>
                <a:cs typeface="Arial"/>
              </a:rPr>
              <a:t>Ph.D</a:t>
            </a:r>
            <a:r>
              <a:rPr lang="en-US" baseline="0" dirty="0" smtClean="0">
                <a:latin typeface="Arial"/>
                <a:cs typeface="Arial"/>
              </a:rPr>
              <a:t> or equivalent professional degree and essentially be an expert in their field.</a:t>
            </a:r>
            <a:r>
              <a:rPr lang="en-US" dirty="0" smtClean="0">
                <a:latin typeface="Arial"/>
                <a:cs typeface="Arial"/>
              </a:rPr>
              <a:t> These</a:t>
            </a:r>
            <a:r>
              <a:rPr lang="en-US" baseline="0" dirty="0" smtClean="0">
                <a:latin typeface="Arial"/>
                <a:cs typeface="Arial"/>
              </a:rPr>
              <a:t> experts came from natural science, humanities, social science, and fine arts departments. As of this last Friday, we have run 45 novices and 23 experts through our eye tracking module. Unfortunately, not all of their data is in this presentation as I am sure you can understand</a:t>
            </a:r>
            <a:r>
              <a:rPr lang="en-US" b="1" baseline="0" dirty="0" smtClean="0">
                <a:latin typeface="Arial"/>
                <a:cs typeface="Arial"/>
              </a:rPr>
              <a:t>. (TRANSITION) </a:t>
            </a:r>
            <a:r>
              <a:rPr lang="en-US" dirty="0" smtClean="0">
                <a:latin typeface="Garamond"/>
                <a:cs typeface="Garamond"/>
              </a:rPr>
              <a:t>All participants came into the lab and</a:t>
            </a:r>
            <a:r>
              <a:rPr lang="en-US" baseline="0" dirty="0" smtClean="0">
                <a:latin typeface="Garamond"/>
                <a:cs typeface="Garamond"/>
              </a:rPr>
              <a:t> looked at 8-12 graphs that we designed of graphs that are common to the geosciences coupled with accessible content rather than disciplinary material. For each graph were asked to observe each graph for 30 seconds and then while leaving the graph up responded to three questions (a MC, interpretive, and descriptive)</a:t>
            </a:r>
            <a:endParaRPr lang="en-US" dirty="0" smtClean="0">
              <a:latin typeface="Garamond"/>
              <a:cs typeface="Garamond"/>
            </a:endParaRPr>
          </a:p>
        </p:txBody>
      </p:sp>
      <p:sp>
        <p:nvSpPr>
          <p:cNvPr id="4" name="Slide Number Placeholder 3"/>
          <p:cNvSpPr>
            <a:spLocks noGrp="1"/>
          </p:cNvSpPr>
          <p:nvPr>
            <p:ph type="sldNum" sz="quarter" idx="10"/>
          </p:nvPr>
        </p:nvSpPr>
        <p:spPr/>
        <p:txBody>
          <a:bodyPr/>
          <a:lstStyle/>
          <a:p>
            <a:fld id="{14140F35-015F-B34F-9B4B-B9563477AF4C}" type="slidenum">
              <a:rPr lang="en-US" smtClean="0"/>
              <a:t>6</a:t>
            </a:fld>
            <a:endParaRPr lang="en-US"/>
          </a:p>
        </p:txBody>
      </p:sp>
    </p:spTree>
    <p:extLst>
      <p:ext uri="{BB962C8B-B14F-4D97-AF65-F5344CB8AC3E}">
        <p14:creationId xmlns:p14="http://schemas.microsoft.com/office/powerpoint/2010/main" val="667910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role of eye tracking 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twofold. The graph modules will allow us to first quantitatively and qualitatively confirm the expert/novice difference in cognitive approaches that has been</a:t>
            </a:r>
            <a:r>
              <a:rPr lang="en-US" sz="1200" kern="1200" baseline="0" dirty="0" smtClean="0">
                <a:solidFill>
                  <a:schemeClr val="tx1"/>
                </a:solidFill>
                <a:effectLst/>
                <a:latin typeface="+mn-lt"/>
                <a:ea typeface="+mn-ea"/>
                <a:cs typeface="+mn-cs"/>
              </a:rPr>
              <a:t> started to be</a:t>
            </a:r>
            <a:r>
              <a:rPr lang="en-US" sz="1200" kern="1200" dirty="0" smtClean="0">
                <a:solidFill>
                  <a:schemeClr val="tx1"/>
                </a:solidFill>
                <a:effectLst/>
                <a:latin typeface="+mn-lt"/>
                <a:ea typeface="+mn-ea"/>
                <a:cs typeface="+mn-cs"/>
              </a:rPr>
              <a:t> seen in previous studies using a diverse pool of participants from across the college.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Second, once we established some cognitive and strategic differences, we were able to learn the common successful strategies and may be</a:t>
            </a:r>
            <a:r>
              <a:rPr lang="en-US" sz="1200" kern="1200" baseline="0" dirty="0" smtClean="0">
                <a:solidFill>
                  <a:schemeClr val="tx1"/>
                </a:solidFill>
                <a:effectLst/>
                <a:latin typeface="+mn-lt"/>
                <a:ea typeface="+mn-ea"/>
                <a:cs typeface="+mn-cs"/>
              </a:rPr>
              <a:t> able to make </a:t>
            </a:r>
            <a:r>
              <a:rPr lang="en-US" sz="1200" kern="1200" dirty="0" smtClean="0">
                <a:solidFill>
                  <a:schemeClr val="tx1"/>
                </a:solidFill>
                <a:effectLst/>
                <a:latin typeface="+mn-lt"/>
                <a:ea typeface="+mn-ea"/>
                <a:cs typeface="+mn-cs"/>
              </a:rPr>
              <a:t>recommendations for interventions in the classroom. But</a:t>
            </a:r>
            <a:r>
              <a:rPr lang="en-US" sz="1200" kern="1200" baseline="0" dirty="0" smtClean="0">
                <a:solidFill>
                  <a:schemeClr val="tx1"/>
                </a:solidFill>
                <a:effectLst/>
                <a:latin typeface="+mn-lt"/>
                <a:ea typeface="+mn-ea"/>
                <a:cs typeface="+mn-cs"/>
              </a:rPr>
              <a:t> first, we need to understand the data.</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14140F35-015F-B34F-9B4B-B9563477AF4C}" type="slidenum">
              <a:rPr lang="en-US" smtClean="0"/>
              <a:t>7</a:t>
            </a:fld>
            <a:endParaRPr lang="en-US"/>
          </a:p>
        </p:txBody>
      </p:sp>
    </p:spTree>
    <p:extLst>
      <p:ext uri="{BB962C8B-B14F-4D97-AF65-F5344CB8AC3E}">
        <p14:creationId xmlns:p14="http://schemas.microsoft.com/office/powerpoint/2010/main" val="1115984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an example of a graph that we used on the eye-track module. The y-axis is inverted and increasing down the graph. The topic is well data which is not highly disciplinary. The design is not what a conventional bivariate graph would look like and </a:t>
            </a:r>
            <a:r>
              <a:rPr lang="en-US" baseline="0" dirty="0" err="1" smtClean="0"/>
              <a:t>wouldb’t</a:t>
            </a:r>
            <a:r>
              <a:rPr lang="en-US" baseline="0" dirty="0" smtClean="0"/>
              <a:t> stand out in the geosciences. </a:t>
            </a:r>
          </a:p>
          <a:p>
            <a:endParaRPr lang="en-US" baseline="0" dirty="0" smtClean="0"/>
          </a:p>
          <a:p>
            <a:r>
              <a:rPr lang="en-US" baseline="0" dirty="0" smtClean="0"/>
              <a:t>We are able to create heat maps from the different graphs and stages that provide us with a wealth of qualitative information. When we asked participants to first observe the graph for thirty seconds, we can see some interesting trends.</a:t>
            </a:r>
            <a:endParaRPr lang="en-US" dirty="0"/>
          </a:p>
        </p:txBody>
      </p:sp>
      <p:sp>
        <p:nvSpPr>
          <p:cNvPr id="4" name="Slide Number Placeholder 3"/>
          <p:cNvSpPr>
            <a:spLocks noGrp="1"/>
          </p:cNvSpPr>
          <p:nvPr>
            <p:ph type="sldNum" sz="quarter" idx="10"/>
          </p:nvPr>
        </p:nvSpPr>
        <p:spPr/>
        <p:txBody>
          <a:bodyPr/>
          <a:lstStyle/>
          <a:p>
            <a:fld id="{14140F35-015F-B34F-9B4B-B9563477AF4C}" type="slidenum">
              <a:rPr lang="en-US" smtClean="0"/>
              <a:t>8</a:t>
            </a:fld>
            <a:endParaRPr lang="en-US"/>
          </a:p>
        </p:txBody>
      </p:sp>
    </p:spTree>
    <p:extLst>
      <p:ext uri="{BB962C8B-B14F-4D97-AF65-F5344CB8AC3E}">
        <p14:creationId xmlns:p14="http://schemas.microsoft.com/office/powerpoint/2010/main" val="3854036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140F35-015F-B34F-9B4B-B9563477AF4C}" type="slidenum">
              <a:rPr lang="en-US" smtClean="0"/>
              <a:t>10</a:t>
            </a:fld>
            <a:endParaRPr lang="en-US"/>
          </a:p>
        </p:txBody>
      </p:sp>
    </p:spTree>
    <p:extLst>
      <p:ext uri="{BB962C8B-B14F-4D97-AF65-F5344CB8AC3E}">
        <p14:creationId xmlns:p14="http://schemas.microsoft.com/office/powerpoint/2010/main" val="3301512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AF466F-BDA4-4F18-9C7B-FF0A9A1B0E80}" type="datetime1">
              <a:rPr lang="en-US" smtClean="0"/>
              <a:pPr/>
              <a:t>10/19/14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05091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10/19/14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944445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10/19/14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70550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10/19/14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40201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10/19/14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536419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EE300C-6FC5-4FC3-AF1A-075E4F50620D}" type="datetime1">
              <a:rPr lang="en-US" smtClean="0"/>
              <a:pPr/>
              <a:t>10/19/14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982555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10/19/14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505639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10/19/14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4224970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10/19/14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332440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10/19/14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363668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10/19/14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4059445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B613C-1AD7-49D3-885D-F654C5CDBAA6}" type="datetime1">
              <a:rPr lang="en-US" smtClean="0"/>
              <a:pPr/>
              <a:t>10/19/14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4047820080"/>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30717"/>
            <a:ext cx="9144000" cy="3163129"/>
          </a:xfrm>
        </p:spPr>
        <p:txBody>
          <a:bodyPr>
            <a:noAutofit/>
          </a:bodyPr>
          <a:lstStyle/>
          <a:p>
            <a:r>
              <a:rPr lang="en-US" sz="4800" dirty="0" smtClean="0">
                <a:latin typeface="Arial"/>
                <a:cs typeface="Arial"/>
              </a:rPr>
              <a:t>Understanding Graph Reading and Comprehension Through Eye-Tracking</a:t>
            </a:r>
            <a:endParaRPr lang="en-US" sz="4800" dirty="0">
              <a:latin typeface="Arial"/>
              <a:cs typeface="Arial"/>
            </a:endParaRPr>
          </a:p>
        </p:txBody>
      </p:sp>
      <p:sp>
        <p:nvSpPr>
          <p:cNvPr id="3" name="Subtitle 2"/>
          <p:cNvSpPr>
            <a:spLocks noGrp="1"/>
          </p:cNvSpPr>
          <p:nvPr>
            <p:ph type="subTitle" idx="1"/>
          </p:nvPr>
        </p:nvSpPr>
        <p:spPr>
          <a:xfrm>
            <a:off x="0" y="3250111"/>
            <a:ext cx="9144000" cy="1066800"/>
          </a:xfrm>
        </p:spPr>
        <p:txBody>
          <a:bodyPr>
            <a:normAutofit/>
          </a:bodyPr>
          <a:lstStyle/>
          <a:p>
            <a:r>
              <a:rPr lang="en-US" sz="2400" dirty="0" smtClean="0">
                <a:solidFill>
                  <a:srgbClr val="000000"/>
                </a:solidFill>
                <a:latin typeface="Arial"/>
                <a:cs typeface="Arial"/>
              </a:rPr>
              <a:t>James Lindgren and Karl Wirth</a:t>
            </a:r>
            <a:endParaRPr lang="en-US" sz="2400" dirty="0">
              <a:solidFill>
                <a:srgbClr val="000000"/>
              </a:solidFill>
              <a:latin typeface="Arial"/>
              <a:cs typeface="Arial"/>
            </a:endParaRPr>
          </a:p>
        </p:txBody>
      </p:sp>
      <p:pic>
        <p:nvPicPr>
          <p:cNvPr id="8" name="Picture 7" descr="2line-bot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620" y="4160252"/>
            <a:ext cx="2425231" cy="2437357"/>
          </a:xfrm>
          <a:prstGeom prst="rect">
            <a:avLst/>
          </a:prstGeom>
        </p:spPr>
      </p:pic>
    </p:spTree>
    <p:extLst>
      <p:ext uri="{BB962C8B-B14F-4D97-AF65-F5344CB8AC3E}">
        <p14:creationId xmlns:p14="http://schemas.microsoft.com/office/powerpoint/2010/main" val="23136942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QExpert2.bmp"/>
          <p:cNvPicPr>
            <a:picLocks noChangeAspect="1"/>
          </p:cNvPicPr>
          <p:nvPr/>
        </p:nvPicPr>
        <p:blipFill rotWithShape="1">
          <a:blip r:embed="rId3">
            <a:extLst>
              <a:ext uri="{28A0092B-C50C-407E-A947-70E740481C1C}">
                <a14:useLocalDpi xmlns:a14="http://schemas.microsoft.com/office/drawing/2010/main" val="0"/>
              </a:ext>
            </a:extLst>
          </a:blip>
          <a:srcRect l="8630" r="17478" b="26112"/>
          <a:stretch/>
        </p:blipFill>
        <p:spPr>
          <a:xfrm>
            <a:off x="370746" y="309374"/>
            <a:ext cx="8037420" cy="6027726"/>
          </a:xfrm>
          <a:prstGeom prst="rect">
            <a:avLst/>
          </a:prstGeom>
        </p:spPr>
      </p:pic>
      <p:sp>
        <p:nvSpPr>
          <p:cNvPr id="5" name="TextBox 4"/>
          <p:cNvSpPr txBox="1"/>
          <p:nvPr/>
        </p:nvSpPr>
        <p:spPr>
          <a:xfrm>
            <a:off x="0" y="6337100"/>
            <a:ext cx="9144000" cy="369332"/>
          </a:xfrm>
          <a:prstGeom prst="rect">
            <a:avLst/>
          </a:prstGeom>
          <a:noFill/>
        </p:spPr>
        <p:txBody>
          <a:bodyPr wrap="square" rtlCol="0">
            <a:spAutoFit/>
          </a:bodyPr>
          <a:lstStyle/>
          <a:p>
            <a:pPr algn="ctr"/>
            <a:r>
              <a:rPr lang="en-US" dirty="0" smtClean="0">
                <a:latin typeface="Arial"/>
                <a:cs typeface="Arial"/>
              </a:rPr>
              <a:t>Expert (Pre-Question)</a:t>
            </a:r>
            <a:endParaRPr lang="en-US" dirty="0">
              <a:latin typeface="Arial"/>
              <a:cs typeface="Arial"/>
            </a:endParaRPr>
          </a:p>
        </p:txBody>
      </p:sp>
      <p:pic>
        <p:nvPicPr>
          <p:cNvPr id="4" name="Picture 3" descr="PQNovice3.bmp"/>
          <p:cNvPicPr>
            <a:picLocks noChangeAspect="1"/>
          </p:cNvPicPr>
          <p:nvPr/>
        </p:nvPicPr>
        <p:blipFill rotWithShape="1">
          <a:blip r:embed="rId4">
            <a:extLst>
              <a:ext uri="{28A0092B-C50C-407E-A947-70E740481C1C}">
                <a14:useLocalDpi xmlns:a14="http://schemas.microsoft.com/office/drawing/2010/main" val="0"/>
              </a:ext>
            </a:extLst>
          </a:blip>
          <a:srcRect l="94085" t="33969" r="3954" b="33569"/>
          <a:stretch/>
        </p:blipFill>
        <p:spPr>
          <a:xfrm flipH="1">
            <a:off x="8894185" y="4591123"/>
            <a:ext cx="209175" cy="2226237"/>
          </a:xfrm>
          <a:prstGeom prst="rect">
            <a:avLst/>
          </a:prstGeom>
        </p:spPr>
      </p:pic>
    </p:spTree>
    <p:extLst>
      <p:ext uri="{BB962C8B-B14F-4D97-AF65-F5344CB8AC3E}">
        <p14:creationId xmlns:p14="http://schemas.microsoft.com/office/powerpoint/2010/main" val="13033853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2Expert2.bmp"/>
          <p:cNvPicPr>
            <a:picLocks noChangeAspect="1"/>
          </p:cNvPicPr>
          <p:nvPr/>
        </p:nvPicPr>
        <p:blipFill rotWithShape="1">
          <a:blip r:embed="rId3">
            <a:extLst>
              <a:ext uri="{28A0092B-C50C-407E-A947-70E740481C1C}">
                <a14:useLocalDpi xmlns:a14="http://schemas.microsoft.com/office/drawing/2010/main" val="0"/>
              </a:ext>
            </a:extLst>
          </a:blip>
          <a:srcRect l="9804" t="1" r="17484" b="24555"/>
          <a:stretch/>
        </p:blipFill>
        <p:spPr>
          <a:xfrm>
            <a:off x="500230" y="301605"/>
            <a:ext cx="7942730" cy="6180942"/>
          </a:xfrm>
          <a:prstGeom prst="rect">
            <a:avLst/>
          </a:prstGeom>
        </p:spPr>
      </p:pic>
      <p:sp>
        <p:nvSpPr>
          <p:cNvPr id="6" name="TextBox 5"/>
          <p:cNvSpPr txBox="1"/>
          <p:nvPr/>
        </p:nvSpPr>
        <p:spPr>
          <a:xfrm>
            <a:off x="0" y="6337100"/>
            <a:ext cx="9144000" cy="369332"/>
          </a:xfrm>
          <a:prstGeom prst="rect">
            <a:avLst/>
          </a:prstGeom>
          <a:noFill/>
        </p:spPr>
        <p:txBody>
          <a:bodyPr wrap="square" rtlCol="0">
            <a:spAutoFit/>
          </a:bodyPr>
          <a:lstStyle/>
          <a:p>
            <a:pPr algn="ctr"/>
            <a:r>
              <a:rPr lang="en-US" dirty="0" smtClean="0">
                <a:latin typeface="Arial"/>
                <a:cs typeface="Arial"/>
              </a:rPr>
              <a:t>Expert (Verbal: Interpretive)</a:t>
            </a:r>
          </a:p>
        </p:txBody>
      </p:sp>
      <p:pic>
        <p:nvPicPr>
          <p:cNvPr id="4" name="Picture 3" descr="PQNovice3.bmp"/>
          <p:cNvPicPr>
            <a:picLocks noChangeAspect="1"/>
          </p:cNvPicPr>
          <p:nvPr/>
        </p:nvPicPr>
        <p:blipFill rotWithShape="1">
          <a:blip r:embed="rId4">
            <a:extLst>
              <a:ext uri="{28A0092B-C50C-407E-A947-70E740481C1C}">
                <a14:useLocalDpi xmlns:a14="http://schemas.microsoft.com/office/drawing/2010/main" val="0"/>
              </a:ext>
            </a:extLst>
          </a:blip>
          <a:srcRect l="94085" t="33969" r="3954" b="33569"/>
          <a:stretch/>
        </p:blipFill>
        <p:spPr>
          <a:xfrm flipH="1">
            <a:off x="8894185" y="4591123"/>
            <a:ext cx="209175" cy="2226237"/>
          </a:xfrm>
          <a:prstGeom prst="rect">
            <a:avLst/>
          </a:prstGeom>
        </p:spPr>
      </p:pic>
    </p:spTree>
    <p:extLst>
      <p:ext uri="{BB962C8B-B14F-4D97-AF65-F5344CB8AC3E}">
        <p14:creationId xmlns:p14="http://schemas.microsoft.com/office/powerpoint/2010/main" val="40597907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2Novice3.bmp"/>
          <p:cNvPicPr>
            <a:picLocks noChangeAspect="1"/>
          </p:cNvPicPr>
          <p:nvPr/>
        </p:nvPicPr>
        <p:blipFill rotWithShape="1">
          <a:blip r:embed="rId2">
            <a:extLst>
              <a:ext uri="{28A0092B-C50C-407E-A947-70E740481C1C}">
                <a14:useLocalDpi xmlns:a14="http://schemas.microsoft.com/office/drawing/2010/main" val="0"/>
              </a:ext>
            </a:extLst>
          </a:blip>
          <a:srcRect l="11601" r="14706" b="27207"/>
          <a:stretch/>
        </p:blipFill>
        <p:spPr>
          <a:xfrm>
            <a:off x="674744" y="289275"/>
            <a:ext cx="8057450" cy="5969286"/>
          </a:xfrm>
          <a:prstGeom prst="rect">
            <a:avLst/>
          </a:prstGeom>
        </p:spPr>
      </p:pic>
      <p:sp>
        <p:nvSpPr>
          <p:cNvPr id="4" name="TextBox 3"/>
          <p:cNvSpPr txBox="1"/>
          <p:nvPr/>
        </p:nvSpPr>
        <p:spPr>
          <a:xfrm>
            <a:off x="0" y="6337100"/>
            <a:ext cx="9144000" cy="369332"/>
          </a:xfrm>
          <a:prstGeom prst="rect">
            <a:avLst/>
          </a:prstGeom>
          <a:noFill/>
        </p:spPr>
        <p:txBody>
          <a:bodyPr wrap="square" rtlCol="0">
            <a:spAutoFit/>
          </a:bodyPr>
          <a:lstStyle/>
          <a:p>
            <a:pPr algn="ctr"/>
            <a:r>
              <a:rPr lang="en-US" dirty="0" smtClean="0">
                <a:latin typeface="Arial"/>
                <a:cs typeface="Arial"/>
              </a:rPr>
              <a:t>Novice </a:t>
            </a:r>
            <a:r>
              <a:rPr lang="en-US" dirty="0" smtClean="0">
                <a:latin typeface="Arial"/>
                <a:cs typeface="Arial"/>
              </a:rPr>
              <a:t>(Verbal: Interpretive)</a:t>
            </a:r>
            <a:endParaRPr lang="en-US" dirty="0">
              <a:latin typeface="Arial"/>
              <a:cs typeface="Arial"/>
            </a:endParaRPr>
          </a:p>
        </p:txBody>
      </p:sp>
      <p:pic>
        <p:nvPicPr>
          <p:cNvPr id="5" name="Picture 4" descr="PQNovice3.bmp"/>
          <p:cNvPicPr>
            <a:picLocks noChangeAspect="1"/>
          </p:cNvPicPr>
          <p:nvPr/>
        </p:nvPicPr>
        <p:blipFill rotWithShape="1">
          <a:blip r:embed="rId3">
            <a:extLst>
              <a:ext uri="{28A0092B-C50C-407E-A947-70E740481C1C}">
                <a14:useLocalDpi xmlns:a14="http://schemas.microsoft.com/office/drawing/2010/main" val="0"/>
              </a:ext>
            </a:extLst>
          </a:blip>
          <a:srcRect l="94085" t="33969" r="3954" b="33569"/>
          <a:stretch/>
        </p:blipFill>
        <p:spPr>
          <a:xfrm flipH="1">
            <a:off x="8873865" y="4570803"/>
            <a:ext cx="209175" cy="2226237"/>
          </a:xfrm>
          <a:prstGeom prst="rect">
            <a:avLst/>
          </a:prstGeom>
        </p:spPr>
      </p:pic>
    </p:spTree>
    <p:extLst>
      <p:ext uri="{BB962C8B-B14F-4D97-AF65-F5344CB8AC3E}">
        <p14:creationId xmlns:p14="http://schemas.microsoft.com/office/powerpoint/2010/main" val="27567510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70482697"/>
              </p:ext>
            </p:extLst>
          </p:nvPr>
        </p:nvGraphicFramePr>
        <p:xfrm>
          <a:off x="230093" y="1169464"/>
          <a:ext cx="8734612" cy="1483360"/>
        </p:xfrm>
        <a:graphic>
          <a:graphicData uri="http://schemas.openxmlformats.org/drawingml/2006/table">
            <a:tbl>
              <a:tblPr firstRow="1" bandRow="1">
                <a:tableStyleId>{616DA210-FB5B-4158-B5E0-FEB733F419BA}</a:tableStyleId>
              </a:tblPr>
              <a:tblGrid>
                <a:gridCol w="2205319"/>
                <a:gridCol w="2719294"/>
                <a:gridCol w="2629647"/>
                <a:gridCol w="1180352"/>
              </a:tblGrid>
              <a:tr h="370840">
                <a:tc>
                  <a:txBody>
                    <a:bodyPr/>
                    <a:lstStyle/>
                    <a:p>
                      <a:pPr algn="ctr"/>
                      <a:r>
                        <a:rPr lang="en-US" dirty="0" smtClean="0">
                          <a:latin typeface="Arial"/>
                          <a:cs typeface="Arial"/>
                        </a:rPr>
                        <a:t>Assessment Level</a:t>
                      </a:r>
                      <a:endParaRPr lang="en-US" dirty="0">
                        <a:latin typeface="Arial"/>
                        <a:cs typeface="Arial"/>
                      </a:endParaRPr>
                    </a:p>
                  </a:txBody>
                  <a:tcPr/>
                </a:tc>
                <a:tc>
                  <a:txBody>
                    <a:bodyPr/>
                    <a:lstStyle/>
                    <a:p>
                      <a:pPr algn="ctr"/>
                      <a:r>
                        <a:rPr lang="en-US" dirty="0" smtClean="0">
                          <a:latin typeface="Arial"/>
                          <a:cs typeface="Arial"/>
                        </a:rPr>
                        <a:t>Average</a:t>
                      </a:r>
                      <a:r>
                        <a:rPr lang="en-US" baseline="0" dirty="0" smtClean="0">
                          <a:latin typeface="Arial"/>
                          <a:cs typeface="Arial"/>
                        </a:rPr>
                        <a:t> Novice Score</a:t>
                      </a:r>
                      <a:endParaRPr lang="en-US" dirty="0">
                        <a:latin typeface="Arial"/>
                        <a:cs typeface="Arial"/>
                      </a:endParaRPr>
                    </a:p>
                  </a:txBody>
                  <a:tcPr/>
                </a:tc>
                <a:tc>
                  <a:txBody>
                    <a:bodyPr/>
                    <a:lstStyle/>
                    <a:p>
                      <a:pPr algn="ctr"/>
                      <a:r>
                        <a:rPr lang="en-US" dirty="0" smtClean="0">
                          <a:latin typeface="Arial"/>
                          <a:cs typeface="Arial"/>
                        </a:rPr>
                        <a:t>Average Expert Score</a:t>
                      </a:r>
                      <a:endParaRPr lang="en-US" dirty="0">
                        <a:latin typeface="Arial"/>
                        <a:cs typeface="Arial"/>
                      </a:endParaRPr>
                    </a:p>
                  </a:txBody>
                  <a:tcPr/>
                </a:tc>
                <a:tc>
                  <a:txBody>
                    <a:bodyPr/>
                    <a:lstStyle/>
                    <a:p>
                      <a:pPr algn="ctr"/>
                      <a:r>
                        <a:rPr lang="en-US" dirty="0" smtClean="0">
                          <a:latin typeface="Arial"/>
                          <a:cs typeface="Arial"/>
                        </a:rPr>
                        <a:t>P-value</a:t>
                      </a:r>
                      <a:endParaRPr lang="en-US" dirty="0">
                        <a:latin typeface="Arial"/>
                        <a:cs typeface="Arial"/>
                      </a:endParaRPr>
                    </a:p>
                  </a:txBody>
                  <a:tcPr/>
                </a:tc>
              </a:tr>
              <a:tr h="370840">
                <a:tc>
                  <a:txBody>
                    <a:bodyPr/>
                    <a:lstStyle/>
                    <a:p>
                      <a:r>
                        <a:rPr lang="en-US" dirty="0" smtClean="0">
                          <a:latin typeface="Arial"/>
                          <a:cs typeface="Arial"/>
                        </a:rPr>
                        <a:t>Multiple Choice</a:t>
                      </a:r>
                      <a:endParaRPr lang="en-US" dirty="0">
                        <a:latin typeface="Arial"/>
                        <a:cs typeface="Arial"/>
                      </a:endParaRPr>
                    </a:p>
                  </a:txBody>
                  <a:tcPr/>
                </a:tc>
                <a:tc>
                  <a:txBody>
                    <a:bodyPr/>
                    <a:lstStyle/>
                    <a:p>
                      <a:pPr algn="ctr"/>
                      <a:r>
                        <a:rPr lang="en-US" dirty="0" smtClean="0">
                          <a:latin typeface="Arial"/>
                          <a:cs typeface="Arial"/>
                        </a:rPr>
                        <a:t>66.9%</a:t>
                      </a:r>
                      <a:endParaRPr lang="en-US" dirty="0">
                        <a:latin typeface="Arial"/>
                        <a:cs typeface="Arial"/>
                      </a:endParaRPr>
                    </a:p>
                  </a:txBody>
                  <a:tcPr/>
                </a:tc>
                <a:tc>
                  <a:txBody>
                    <a:bodyPr/>
                    <a:lstStyle/>
                    <a:p>
                      <a:pPr algn="ctr"/>
                      <a:r>
                        <a:rPr lang="en-US" dirty="0" smtClean="0">
                          <a:latin typeface="Arial"/>
                          <a:cs typeface="Arial"/>
                        </a:rPr>
                        <a:t>87.8%</a:t>
                      </a:r>
                      <a:endParaRPr lang="en-US" dirty="0">
                        <a:latin typeface="Arial"/>
                        <a:cs typeface="Arial"/>
                      </a:endParaRPr>
                    </a:p>
                  </a:txBody>
                  <a:tcPr/>
                </a:tc>
                <a:tc>
                  <a:txBody>
                    <a:bodyPr/>
                    <a:lstStyle/>
                    <a:p>
                      <a:pPr algn="ctr"/>
                      <a:r>
                        <a:rPr lang="en-US" dirty="0" smtClean="0">
                          <a:latin typeface="Arial"/>
                          <a:cs typeface="Arial"/>
                        </a:rPr>
                        <a:t>0.029</a:t>
                      </a:r>
                    </a:p>
                  </a:txBody>
                  <a:tcPr/>
                </a:tc>
              </a:tr>
              <a:tr h="370840">
                <a:tc>
                  <a:txBody>
                    <a:bodyPr/>
                    <a:lstStyle/>
                    <a:p>
                      <a:r>
                        <a:rPr lang="en-US" dirty="0" smtClean="0">
                          <a:latin typeface="Arial"/>
                          <a:cs typeface="Arial"/>
                        </a:rPr>
                        <a:t>Verbal:</a:t>
                      </a:r>
                      <a:r>
                        <a:rPr lang="en-US" baseline="0" dirty="0" smtClean="0">
                          <a:latin typeface="Arial"/>
                          <a:cs typeface="Arial"/>
                        </a:rPr>
                        <a:t> Interpretive</a:t>
                      </a:r>
                      <a:endParaRPr lang="en-US" dirty="0">
                        <a:latin typeface="Arial"/>
                        <a:cs typeface="Arial"/>
                      </a:endParaRPr>
                    </a:p>
                  </a:txBody>
                  <a:tcPr/>
                </a:tc>
                <a:tc>
                  <a:txBody>
                    <a:bodyPr/>
                    <a:lstStyle/>
                    <a:p>
                      <a:pPr algn="ctr"/>
                      <a:r>
                        <a:rPr lang="en-US" dirty="0" smtClean="0">
                          <a:latin typeface="Arial"/>
                          <a:cs typeface="Arial"/>
                        </a:rPr>
                        <a:t>71.8%</a:t>
                      </a:r>
                      <a:endParaRPr lang="en-US" dirty="0">
                        <a:latin typeface="Arial"/>
                        <a:cs typeface="Arial"/>
                      </a:endParaRPr>
                    </a:p>
                  </a:txBody>
                  <a:tcPr/>
                </a:tc>
                <a:tc>
                  <a:txBody>
                    <a:bodyPr/>
                    <a:lstStyle/>
                    <a:p>
                      <a:pPr algn="ctr"/>
                      <a:r>
                        <a:rPr lang="en-US" dirty="0" smtClean="0">
                          <a:latin typeface="Arial"/>
                          <a:cs typeface="Arial"/>
                        </a:rPr>
                        <a:t>90.0%</a:t>
                      </a:r>
                      <a:endParaRPr lang="en-US" dirty="0">
                        <a:latin typeface="Arial"/>
                        <a:cs typeface="Arial"/>
                      </a:endParaRPr>
                    </a:p>
                  </a:txBody>
                  <a:tcPr/>
                </a:tc>
                <a:tc>
                  <a:txBody>
                    <a:bodyPr/>
                    <a:lstStyle/>
                    <a:p>
                      <a:pPr algn="ctr"/>
                      <a:r>
                        <a:rPr lang="en-US" dirty="0" smtClean="0">
                          <a:latin typeface="Arial"/>
                          <a:cs typeface="Arial"/>
                        </a:rPr>
                        <a:t>0.000</a:t>
                      </a:r>
                      <a:endParaRPr lang="en-US" dirty="0">
                        <a:latin typeface="Arial"/>
                        <a:cs typeface="Arial"/>
                      </a:endParaRPr>
                    </a:p>
                  </a:txBody>
                  <a:tcPr/>
                </a:tc>
              </a:tr>
              <a:tr h="370840">
                <a:tc>
                  <a:txBody>
                    <a:bodyPr/>
                    <a:lstStyle/>
                    <a:p>
                      <a:r>
                        <a:rPr lang="en-US" dirty="0" smtClean="0">
                          <a:latin typeface="Arial"/>
                          <a:cs typeface="Arial"/>
                        </a:rPr>
                        <a:t>Verbal:</a:t>
                      </a:r>
                      <a:r>
                        <a:rPr lang="en-US" baseline="0" dirty="0" smtClean="0">
                          <a:latin typeface="Arial"/>
                          <a:cs typeface="Arial"/>
                        </a:rPr>
                        <a:t> Predictive</a:t>
                      </a:r>
                      <a:endParaRPr lang="en-US" dirty="0">
                        <a:latin typeface="Arial"/>
                        <a:cs typeface="Arial"/>
                      </a:endParaRPr>
                    </a:p>
                  </a:txBody>
                  <a:tcPr/>
                </a:tc>
                <a:tc>
                  <a:txBody>
                    <a:bodyPr/>
                    <a:lstStyle/>
                    <a:p>
                      <a:pPr algn="ctr"/>
                      <a:r>
                        <a:rPr lang="en-US" dirty="0" smtClean="0">
                          <a:latin typeface="Arial"/>
                          <a:cs typeface="Arial"/>
                        </a:rPr>
                        <a:t>60.0%</a:t>
                      </a:r>
                      <a:endParaRPr lang="en-US" dirty="0">
                        <a:latin typeface="Arial"/>
                        <a:cs typeface="Arial"/>
                      </a:endParaRPr>
                    </a:p>
                  </a:txBody>
                  <a:tcPr/>
                </a:tc>
                <a:tc>
                  <a:txBody>
                    <a:bodyPr/>
                    <a:lstStyle/>
                    <a:p>
                      <a:pPr algn="ctr"/>
                      <a:r>
                        <a:rPr lang="en-US" dirty="0" smtClean="0">
                          <a:latin typeface="Arial"/>
                          <a:cs typeface="Arial"/>
                        </a:rPr>
                        <a:t>90.4%</a:t>
                      </a:r>
                      <a:endParaRPr lang="en-US" dirty="0">
                        <a:latin typeface="Arial"/>
                        <a:cs typeface="Arial"/>
                      </a:endParaRPr>
                    </a:p>
                  </a:txBody>
                  <a:tcPr/>
                </a:tc>
                <a:tc>
                  <a:txBody>
                    <a:bodyPr/>
                    <a:lstStyle/>
                    <a:p>
                      <a:pPr algn="ctr"/>
                      <a:r>
                        <a:rPr lang="en-US" dirty="0" smtClean="0">
                          <a:latin typeface="Arial"/>
                          <a:cs typeface="Arial"/>
                        </a:rPr>
                        <a:t>0.000</a:t>
                      </a:r>
                      <a:endParaRPr lang="en-US" dirty="0">
                        <a:latin typeface="Arial"/>
                        <a:cs typeface="Arial"/>
                      </a:endParaRPr>
                    </a:p>
                  </a:txBody>
                  <a:tcPr/>
                </a:tc>
              </a:tr>
            </a:tbl>
          </a:graphicData>
        </a:graphic>
      </p:graphicFrame>
      <p:sp>
        <p:nvSpPr>
          <p:cNvPr id="3" name="TextBox 2"/>
          <p:cNvSpPr txBox="1"/>
          <p:nvPr/>
        </p:nvSpPr>
        <p:spPr>
          <a:xfrm>
            <a:off x="0" y="497467"/>
            <a:ext cx="9144000" cy="461665"/>
          </a:xfrm>
          <a:prstGeom prst="rect">
            <a:avLst/>
          </a:prstGeom>
          <a:noFill/>
        </p:spPr>
        <p:txBody>
          <a:bodyPr wrap="square" rtlCol="0">
            <a:spAutoFit/>
          </a:bodyPr>
          <a:lstStyle/>
          <a:p>
            <a:pPr algn="ctr"/>
            <a:r>
              <a:rPr lang="en-US" sz="2400" dirty="0" smtClean="0">
                <a:latin typeface="Arial"/>
                <a:cs typeface="Arial"/>
              </a:rPr>
              <a:t>Graph Reading Assessment Scores</a:t>
            </a:r>
            <a:endParaRPr lang="en-US" sz="2400" dirty="0">
              <a:latin typeface="Arial"/>
              <a:cs typeface="Arial"/>
            </a:endParaRPr>
          </a:p>
        </p:txBody>
      </p:sp>
      <p:graphicFrame>
        <p:nvGraphicFramePr>
          <p:cNvPr id="9" name="Content Placeholder 3"/>
          <p:cNvGraphicFramePr>
            <a:graphicFrameLocks/>
          </p:cNvGraphicFramePr>
          <p:nvPr>
            <p:extLst>
              <p:ext uri="{D42A27DB-BD31-4B8C-83A1-F6EECF244321}">
                <p14:modId xmlns:p14="http://schemas.microsoft.com/office/powerpoint/2010/main" val="1618630813"/>
              </p:ext>
            </p:extLst>
          </p:nvPr>
        </p:nvGraphicFramePr>
        <p:xfrm>
          <a:off x="230093" y="4160360"/>
          <a:ext cx="8734612" cy="1483360"/>
        </p:xfrm>
        <a:graphic>
          <a:graphicData uri="http://schemas.openxmlformats.org/drawingml/2006/table">
            <a:tbl>
              <a:tblPr firstRow="1" bandRow="1">
                <a:tableStyleId>{616DA210-FB5B-4158-B5E0-FEB733F419BA}</a:tableStyleId>
              </a:tblPr>
              <a:tblGrid>
                <a:gridCol w="2235201"/>
                <a:gridCol w="2719294"/>
                <a:gridCol w="2629647"/>
                <a:gridCol w="1150470"/>
              </a:tblGrid>
              <a:tr h="370840">
                <a:tc>
                  <a:txBody>
                    <a:bodyPr/>
                    <a:lstStyle/>
                    <a:p>
                      <a:pPr algn="ctr"/>
                      <a:r>
                        <a:rPr lang="en-US" dirty="0" smtClean="0">
                          <a:latin typeface="Arial"/>
                          <a:cs typeface="Arial"/>
                        </a:rPr>
                        <a:t>Metric</a:t>
                      </a:r>
                      <a:endParaRPr lang="en-US" dirty="0">
                        <a:latin typeface="Arial"/>
                        <a:cs typeface="Arial"/>
                      </a:endParaRPr>
                    </a:p>
                  </a:txBody>
                  <a:tcPr/>
                </a:tc>
                <a:tc>
                  <a:txBody>
                    <a:bodyPr/>
                    <a:lstStyle/>
                    <a:p>
                      <a:pPr algn="ctr"/>
                      <a:r>
                        <a:rPr lang="en-US" dirty="0" smtClean="0">
                          <a:latin typeface="Arial"/>
                          <a:cs typeface="Arial"/>
                        </a:rPr>
                        <a:t>Average</a:t>
                      </a:r>
                      <a:r>
                        <a:rPr lang="en-US" baseline="0" dirty="0" smtClean="0">
                          <a:latin typeface="Arial"/>
                          <a:cs typeface="Arial"/>
                        </a:rPr>
                        <a:t> Novice Value</a:t>
                      </a:r>
                      <a:endParaRPr lang="en-US" dirty="0">
                        <a:latin typeface="Arial"/>
                        <a:cs typeface="Arial"/>
                      </a:endParaRPr>
                    </a:p>
                  </a:txBody>
                  <a:tcPr/>
                </a:tc>
                <a:tc>
                  <a:txBody>
                    <a:bodyPr/>
                    <a:lstStyle/>
                    <a:p>
                      <a:pPr algn="ctr"/>
                      <a:r>
                        <a:rPr lang="en-US" dirty="0" smtClean="0">
                          <a:latin typeface="Arial"/>
                          <a:cs typeface="Arial"/>
                        </a:rPr>
                        <a:t>Average Expert Value</a:t>
                      </a:r>
                      <a:endParaRPr lang="en-US" dirty="0">
                        <a:latin typeface="Arial"/>
                        <a:cs typeface="Arial"/>
                      </a:endParaRPr>
                    </a:p>
                  </a:txBody>
                  <a:tcPr/>
                </a:tc>
                <a:tc>
                  <a:txBody>
                    <a:bodyPr/>
                    <a:lstStyle/>
                    <a:p>
                      <a:pPr algn="ctr"/>
                      <a:r>
                        <a:rPr lang="en-US" dirty="0" smtClean="0">
                          <a:latin typeface="Arial"/>
                          <a:cs typeface="Arial"/>
                        </a:rPr>
                        <a:t>P-value</a:t>
                      </a:r>
                      <a:endParaRPr lang="en-US" dirty="0">
                        <a:latin typeface="Arial"/>
                        <a:cs typeface="Arial"/>
                      </a:endParaRPr>
                    </a:p>
                  </a:txBody>
                  <a:tcPr/>
                </a:tc>
              </a:tr>
              <a:tr h="370840">
                <a:tc>
                  <a:txBody>
                    <a:bodyPr/>
                    <a:lstStyle/>
                    <a:p>
                      <a:r>
                        <a:rPr lang="en-US" dirty="0" smtClean="0">
                          <a:latin typeface="Arial"/>
                          <a:cs typeface="Arial"/>
                        </a:rPr>
                        <a:t>Number of Blinks</a:t>
                      </a:r>
                      <a:endParaRPr lang="en-US" dirty="0">
                        <a:latin typeface="Arial"/>
                        <a:cs typeface="Arial"/>
                      </a:endParaRPr>
                    </a:p>
                  </a:txBody>
                  <a:tcPr/>
                </a:tc>
                <a:tc>
                  <a:txBody>
                    <a:bodyPr/>
                    <a:lstStyle/>
                    <a:p>
                      <a:pPr algn="ctr"/>
                      <a:r>
                        <a:rPr lang="en-US" dirty="0" smtClean="0">
                          <a:latin typeface="Arial"/>
                          <a:cs typeface="Arial"/>
                        </a:rPr>
                        <a:t>40.84</a:t>
                      </a:r>
                      <a:endParaRPr lang="en-US" dirty="0">
                        <a:latin typeface="Arial"/>
                        <a:cs typeface="Arial"/>
                      </a:endParaRPr>
                    </a:p>
                  </a:txBody>
                  <a:tcPr/>
                </a:tc>
                <a:tc>
                  <a:txBody>
                    <a:bodyPr/>
                    <a:lstStyle/>
                    <a:p>
                      <a:pPr algn="ctr"/>
                      <a:r>
                        <a:rPr lang="en-US" dirty="0" smtClean="0">
                          <a:latin typeface="Arial"/>
                          <a:cs typeface="Arial"/>
                        </a:rPr>
                        <a:t>8.20</a:t>
                      </a:r>
                      <a:endParaRPr lang="en-US" dirty="0">
                        <a:latin typeface="Arial"/>
                        <a:cs typeface="Arial"/>
                      </a:endParaRPr>
                    </a:p>
                  </a:txBody>
                  <a:tcPr/>
                </a:tc>
                <a:tc>
                  <a:txBody>
                    <a:bodyPr/>
                    <a:lstStyle/>
                    <a:p>
                      <a:pPr algn="ctr"/>
                      <a:r>
                        <a:rPr lang="en-US" dirty="0" smtClean="0">
                          <a:latin typeface="Arial"/>
                          <a:cs typeface="Arial"/>
                        </a:rPr>
                        <a:t>0.006</a:t>
                      </a:r>
                    </a:p>
                  </a:txBody>
                  <a:tcPr/>
                </a:tc>
              </a:tr>
              <a:tr h="370840">
                <a:tc>
                  <a:txBody>
                    <a:bodyPr/>
                    <a:lstStyle/>
                    <a:p>
                      <a:r>
                        <a:rPr lang="en-US" dirty="0" smtClean="0">
                          <a:latin typeface="Arial"/>
                          <a:cs typeface="Arial"/>
                        </a:rPr>
                        <a:t>Number of Fixations</a:t>
                      </a:r>
                      <a:endParaRPr lang="en-US" dirty="0">
                        <a:latin typeface="Arial"/>
                        <a:cs typeface="Arial"/>
                      </a:endParaRPr>
                    </a:p>
                  </a:txBody>
                  <a:tcPr/>
                </a:tc>
                <a:tc>
                  <a:txBody>
                    <a:bodyPr/>
                    <a:lstStyle/>
                    <a:p>
                      <a:pPr algn="ctr"/>
                      <a:r>
                        <a:rPr lang="en-US" dirty="0" smtClean="0">
                          <a:latin typeface="Arial"/>
                          <a:cs typeface="Arial"/>
                        </a:rPr>
                        <a:t>344.55</a:t>
                      </a:r>
                      <a:endParaRPr lang="en-US" dirty="0">
                        <a:latin typeface="Arial"/>
                        <a:cs typeface="Arial"/>
                      </a:endParaRPr>
                    </a:p>
                  </a:txBody>
                  <a:tcPr/>
                </a:tc>
                <a:tc>
                  <a:txBody>
                    <a:bodyPr/>
                    <a:lstStyle/>
                    <a:p>
                      <a:pPr algn="ctr"/>
                      <a:r>
                        <a:rPr lang="en-US" dirty="0" smtClean="0">
                          <a:latin typeface="Arial"/>
                          <a:cs typeface="Arial"/>
                        </a:rPr>
                        <a:t>116.00</a:t>
                      </a:r>
                      <a:endParaRPr lang="en-US" dirty="0">
                        <a:latin typeface="Arial"/>
                        <a:cs typeface="Arial"/>
                      </a:endParaRPr>
                    </a:p>
                  </a:txBody>
                  <a:tcPr/>
                </a:tc>
                <a:tc>
                  <a:txBody>
                    <a:bodyPr/>
                    <a:lstStyle/>
                    <a:p>
                      <a:pPr algn="ctr"/>
                      <a:r>
                        <a:rPr lang="en-US" dirty="0" smtClean="0">
                          <a:latin typeface="Arial"/>
                          <a:cs typeface="Arial"/>
                        </a:rPr>
                        <a:t>0.002</a:t>
                      </a:r>
                    </a:p>
                  </a:txBody>
                  <a:tcPr/>
                </a:tc>
              </a:tr>
              <a:tr h="370840">
                <a:tc>
                  <a:txBody>
                    <a:bodyPr/>
                    <a:lstStyle/>
                    <a:p>
                      <a:r>
                        <a:rPr lang="en-US" dirty="0" smtClean="0">
                          <a:latin typeface="Arial"/>
                          <a:cs typeface="Arial"/>
                        </a:rPr>
                        <a:t>Number of Runs</a:t>
                      </a:r>
                      <a:endParaRPr lang="en-US" dirty="0">
                        <a:latin typeface="Arial"/>
                        <a:cs typeface="Arial"/>
                      </a:endParaRPr>
                    </a:p>
                  </a:txBody>
                  <a:tcPr/>
                </a:tc>
                <a:tc>
                  <a:txBody>
                    <a:bodyPr/>
                    <a:lstStyle/>
                    <a:p>
                      <a:pPr algn="ctr"/>
                      <a:r>
                        <a:rPr lang="en-US" dirty="0" smtClean="0">
                          <a:latin typeface="Arial"/>
                          <a:cs typeface="Arial"/>
                        </a:rPr>
                        <a:t>113.13</a:t>
                      </a:r>
                      <a:endParaRPr lang="en-US" dirty="0">
                        <a:latin typeface="Arial"/>
                        <a:cs typeface="Arial"/>
                      </a:endParaRPr>
                    </a:p>
                  </a:txBody>
                  <a:tcPr/>
                </a:tc>
                <a:tc>
                  <a:txBody>
                    <a:bodyPr/>
                    <a:lstStyle/>
                    <a:p>
                      <a:pPr algn="ctr"/>
                      <a:r>
                        <a:rPr lang="en-US" dirty="0" smtClean="0">
                          <a:latin typeface="Arial"/>
                          <a:cs typeface="Arial"/>
                        </a:rPr>
                        <a:t>30.58</a:t>
                      </a:r>
                      <a:endParaRPr lang="en-US" dirty="0">
                        <a:latin typeface="Arial"/>
                        <a:cs typeface="Arial"/>
                      </a:endParaRPr>
                    </a:p>
                  </a:txBody>
                  <a:tcPr/>
                </a:tc>
                <a:tc>
                  <a:txBody>
                    <a:bodyPr/>
                    <a:lstStyle/>
                    <a:p>
                      <a:pPr algn="ctr"/>
                      <a:r>
                        <a:rPr lang="en-US" dirty="0" smtClean="0">
                          <a:latin typeface="Arial"/>
                          <a:cs typeface="Arial"/>
                        </a:rPr>
                        <a:t>0.000</a:t>
                      </a:r>
                      <a:endParaRPr lang="en-US" dirty="0">
                        <a:latin typeface="Arial"/>
                        <a:cs typeface="Arial"/>
                      </a:endParaRPr>
                    </a:p>
                  </a:txBody>
                  <a:tcPr/>
                </a:tc>
              </a:tr>
            </a:tbl>
          </a:graphicData>
        </a:graphic>
      </p:graphicFrame>
      <p:sp>
        <p:nvSpPr>
          <p:cNvPr id="10" name="TextBox 9"/>
          <p:cNvSpPr txBox="1"/>
          <p:nvPr/>
        </p:nvSpPr>
        <p:spPr>
          <a:xfrm>
            <a:off x="0" y="3470736"/>
            <a:ext cx="9144000" cy="461665"/>
          </a:xfrm>
          <a:prstGeom prst="rect">
            <a:avLst/>
          </a:prstGeom>
          <a:noFill/>
        </p:spPr>
        <p:txBody>
          <a:bodyPr wrap="square" rtlCol="0">
            <a:spAutoFit/>
          </a:bodyPr>
          <a:lstStyle/>
          <a:p>
            <a:pPr algn="ctr"/>
            <a:r>
              <a:rPr lang="en-US" sz="2400" dirty="0" smtClean="0">
                <a:latin typeface="Arial"/>
                <a:cs typeface="Arial"/>
              </a:rPr>
              <a:t>Eye-Track Metrics</a:t>
            </a:r>
            <a:endParaRPr lang="en-US" sz="2400" dirty="0">
              <a:latin typeface="Arial"/>
              <a:cs typeface="Arial"/>
            </a:endParaRPr>
          </a:p>
        </p:txBody>
      </p:sp>
    </p:spTree>
    <p:extLst>
      <p:ext uri="{BB962C8B-B14F-4D97-AF65-F5344CB8AC3E}">
        <p14:creationId xmlns:p14="http://schemas.microsoft.com/office/powerpoint/2010/main" val="4234487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oreGraph.jpg"/>
          <p:cNvPicPr>
            <a:picLocks noChangeAspect="1"/>
          </p:cNvPicPr>
          <p:nvPr/>
        </p:nvPicPr>
        <p:blipFill rotWithShape="1">
          <a:blip r:embed="rId2">
            <a:extLst>
              <a:ext uri="{28A0092B-C50C-407E-A947-70E740481C1C}">
                <a14:useLocalDpi xmlns:a14="http://schemas.microsoft.com/office/drawing/2010/main" val="0"/>
              </a:ext>
            </a:extLst>
          </a:blip>
          <a:srcRect t="8686" r="2147"/>
          <a:stretch/>
        </p:blipFill>
        <p:spPr>
          <a:xfrm>
            <a:off x="-29883" y="627531"/>
            <a:ext cx="9172116" cy="5946590"/>
          </a:xfrm>
          <a:prstGeom prst="rect">
            <a:avLst/>
          </a:prstGeom>
        </p:spPr>
      </p:pic>
      <p:sp>
        <p:nvSpPr>
          <p:cNvPr id="6" name="TextBox 5"/>
          <p:cNvSpPr txBox="1"/>
          <p:nvPr/>
        </p:nvSpPr>
        <p:spPr>
          <a:xfrm>
            <a:off x="956235" y="224117"/>
            <a:ext cx="7918824" cy="430887"/>
          </a:xfrm>
          <a:prstGeom prst="rect">
            <a:avLst/>
          </a:prstGeom>
          <a:noFill/>
        </p:spPr>
        <p:txBody>
          <a:bodyPr wrap="square" rtlCol="0">
            <a:spAutoFit/>
          </a:bodyPr>
          <a:lstStyle/>
          <a:p>
            <a:pPr algn="ctr"/>
            <a:r>
              <a:rPr lang="en-US" sz="2200" b="1" dirty="0" smtClean="0">
                <a:latin typeface="Arial"/>
                <a:cs typeface="Arial"/>
              </a:rPr>
              <a:t>Graph Assessment Scores by Status and Question Level</a:t>
            </a:r>
            <a:endParaRPr lang="en-US" sz="2200" b="1" dirty="0">
              <a:latin typeface="Arial"/>
              <a:cs typeface="Arial"/>
            </a:endParaRPr>
          </a:p>
        </p:txBody>
      </p:sp>
    </p:spTree>
    <p:extLst>
      <p:ext uri="{BB962C8B-B14F-4D97-AF65-F5344CB8AC3E}">
        <p14:creationId xmlns:p14="http://schemas.microsoft.com/office/powerpoint/2010/main" val="36450261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20232900"/>
              </p:ext>
            </p:extLst>
          </p:nvPr>
        </p:nvGraphicFramePr>
        <p:xfrm>
          <a:off x="230093" y="1169464"/>
          <a:ext cx="8734612" cy="1483360"/>
        </p:xfrm>
        <a:graphic>
          <a:graphicData uri="http://schemas.openxmlformats.org/drawingml/2006/table">
            <a:tbl>
              <a:tblPr firstRow="1" bandRow="1">
                <a:tableStyleId>{616DA210-FB5B-4158-B5E0-FEB733F419BA}</a:tableStyleId>
              </a:tblPr>
              <a:tblGrid>
                <a:gridCol w="2205319"/>
                <a:gridCol w="2719294"/>
                <a:gridCol w="2629647"/>
                <a:gridCol w="1180352"/>
              </a:tblGrid>
              <a:tr h="370840">
                <a:tc>
                  <a:txBody>
                    <a:bodyPr/>
                    <a:lstStyle/>
                    <a:p>
                      <a:pPr algn="ctr"/>
                      <a:r>
                        <a:rPr lang="en-US" dirty="0" smtClean="0">
                          <a:latin typeface="Arial"/>
                          <a:cs typeface="Arial"/>
                        </a:rPr>
                        <a:t>Assessment Level</a:t>
                      </a:r>
                      <a:endParaRPr lang="en-US" dirty="0">
                        <a:latin typeface="Arial"/>
                        <a:cs typeface="Arial"/>
                      </a:endParaRPr>
                    </a:p>
                  </a:txBody>
                  <a:tcPr/>
                </a:tc>
                <a:tc>
                  <a:txBody>
                    <a:bodyPr/>
                    <a:lstStyle/>
                    <a:p>
                      <a:pPr algn="ctr"/>
                      <a:r>
                        <a:rPr lang="en-US" dirty="0" smtClean="0">
                          <a:latin typeface="Arial"/>
                          <a:cs typeface="Arial"/>
                        </a:rPr>
                        <a:t>Average</a:t>
                      </a:r>
                      <a:r>
                        <a:rPr lang="en-US" baseline="0" dirty="0" smtClean="0">
                          <a:latin typeface="Arial"/>
                          <a:cs typeface="Arial"/>
                        </a:rPr>
                        <a:t> Novice Score</a:t>
                      </a:r>
                      <a:endParaRPr lang="en-US" dirty="0">
                        <a:latin typeface="Arial"/>
                        <a:cs typeface="Arial"/>
                      </a:endParaRPr>
                    </a:p>
                  </a:txBody>
                  <a:tcPr/>
                </a:tc>
                <a:tc>
                  <a:txBody>
                    <a:bodyPr/>
                    <a:lstStyle/>
                    <a:p>
                      <a:pPr algn="ctr"/>
                      <a:r>
                        <a:rPr lang="en-US" dirty="0" smtClean="0">
                          <a:latin typeface="Arial"/>
                          <a:cs typeface="Arial"/>
                        </a:rPr>
                        <a:t>Average Expert Score</a:t>
                      </a:r>
                      <a:endParaRPr lang="en-US" dirty="0">
                        <a:latin typeface="Arial"/>
                        <a:cs typeface="Arial"/>
                      </a:endParaRPr>
                    </a:p>
                  </a:txBody>
                  <a:tcPr/>
                </a:tc>
                <a:tc>
                  <a:txBody>
                    <a:bodyPr/>
                    <a:lstStyle/>
                    <a:p>
                      <a:pPr algn="ctr"/>
                      <a:r>
                        <a:rPr lang="en-US" dirty="0" smtClean="0">
                          <a:latin typeface="Arial"/>
                          <a:cs typeface="Arial"/>
                        </a:rPr>
                        <a:t>P-value</a:t>
                      </a:r>
                      <a:endParaRPr lang="en-US" dirty="0">
                        <a:latin typeface="Arial"/>
                        <a:cs typeface="Arial"/>
                      </a:endParaRPr>
                    </a:p>
                  </a:txBody>
                  <a:tcPr/>
                </a:tc>
              </a:tr>
              <a:tr h="370840">
                <a:tc>
                  <a:txBody>
                    <a:bodyPr/>
                    <a:lstStyle/>
                    <a:p>
                      <a:r>
                        <a:rPr lang="en-US" dirty="0" smtClean="0">
                          <a:latin typeface="Arial"/>
                          <a:cs typeface="Arial"/>
                        </a:rPr>
                        <a:t>Multiple Choice</a:t>
                      </a:r>
                      <a:endParaRPr lang="en-US" dirty="0">
                        <a:latin typeface="Arial"/>
                        <a:cs typeface="Arial"/>
                      </a:endParaRPr>
                    </a:p>
                  </a:txBody>
                  <a:tcPr/>
                </a:tc>
                <a:tc>
                  <a:txBody>
                    <a:bodyPr/>
                    <a:lstStyle/>
                    <a:p>
                      <a:pPr algn="ctr"/>
                      <a:r>
                        <a:rPr lang="en-US" dirty="0" smtClean="0">
                          <a:latin typeface="Arial"/>
                          <a:cs typeface="Arial"/>
                        </a:rPr>
                        <a:t>66.9%</a:t>
                      </a:r>
                      <a:endParaRPr lang="en-US" dirty="0">
                        <a:latin typeface="Arial"/>
                        <a:cs typeface="Arial"/>
                      </a:endParaRPr>
                    </a:p>
                  </a:txBody>
                  <a:tcPr/>
                </a:tc>
                <a:tc>
                  <a:txBody>
                    <a:bodyPr/>
                    <a:lstStyle/>
                    <a:p>
                      <a:pPr algn="ctr"/>
                      <a:r>
                        <a:rPr lang="en-US" dirty="0" smtClean="0">
                          <a:latin typeface="Arial"/>
                          <a:cs typeface="Arial"/>
                        </a:rPr>
                        <a:t>87.8%</a:t>
                      </a:r>
                      <a:endParaRPr lang="en-US" dirty="0">
                        <a:latin typeface="Arial"/>
                        <a:cs typeface="Arial"/>
                      </a:endParaRPr>
                    </a:p>
                  </a:txBody>
                  <a:tcPr/>
                </a:tc>
                <a:tc>
                  <a:txBody>
                    <a:bodyPr/>
                    <a:lstStyle/>
                    <a:p>
                      <a:pPr algn="ctr"/>
                      <a:r>
                        <a:rPr lang="en-US" dirty="0" smtClean="0">
                          <a:latin typeface="Arial"/>
                          <a:cs typeface="Arial"/>
                        </a:rPr>
                        <a:t>0.029</a:t>
                      </a:r>
                    </a:p>
                  </a:txBody>
                  <a:tcPr/>
                </a:tc>
              </a:tr>
              <a:tr h="370840">
                <a:tc>
                  <a:txBody>
                    <a:bodyPr/>
                    <a:lstStyle/>
                    <a:p>
                      <a:r>
                        <a:rPr lang="en-US" dirty="0" smtClean="0">
                          <a:latin typeface="Arial"/>
                          <a:cs typeface="Arial"/>
                        </a:rPr>
                        <a:t>Verbal:</a:t>
                      </a:r>
                      <a:r>
                        <a:rPr lang="en-US" baseline="0" dirty="0" smtClean="0">
                          <a:latin typeface="Arial"/>
                          <a:cs typeface="Arial"/>
                        </a:rPr>
                        <a:t> Interpretive</a:t>
                      </a:r>
                      <a:endParaRPr lang="en-US" dirty="0">
                        <a:latin typeface="Arial"/>
                        <a:cs typeface="Arial"/>
                      </a:endParaRPr>
                    </a:p>
                  </a:txBody>
                  <a:tcPr/>
                </a:tc>
                <a:tc>
                  <a:txBody>
                    <a:bodyPr/>
                    <a:lstStyle/>
                    <a:p>
                      <a:pPr algn="ctr"/>
                      <a:r>
                        <a:rPr lang="en-US" dirty="0" smtClean="0">
                          <a:latin typeface="Arial"/>
                          <a:cs typeface="Arial"/>
                        </a:rPr>
                        <a:t>71.8%</a:t>
                      </a:r>
                      <a:endParaRPr lang="en-US" dirty="0">
                        <a:latin typeface="Arial"/>
                        <a:cs typeface="Arial"/>
                      </a:endParaRPr>
                    </a:p>
                  </a:txBody>
                  <a:tcPr/>
                </a:tc>
                <a:tc>
                  <a:txBody>
                    <a:bodyPr/>
                    <a:lstStyle/>
                    <a:p>
                      <a:pPr algn="ctr"/>
                      <a:r>
                        <a:rPr lang="en-US" dirty="0" smtClean="0">
                          <a:latin typeface="Arial"/>
                          <a:cs typeface="Arial"/>
                        </a:rPr>
                        <a:t>90.0%</a:t>
                      </a:r>
                      <a:endParaRPr lang="en-US" dirty="0">
                        <a:latin typeface="Arial"/>
                        <a:cs typeface="Arial"/>
                      </a:endParaRPr>
                    </a:p>
                  </a:txBody>
                  <a:tcPr/>
                </a:tc>
                <a:tc>
                  <a:txBody>
                    <a:bodyPr/>
                    <a:lstStyle/>
                    <a:p>
                      <a:pPr algn="ctr"/>
                      <a:r>
                        <a:rPr lang="en-US" dirty="0" smtClean="0">
                          <a:latin typeface="Arial"/>
                          <a:cs typeface="Arial"/>
                        </a:rPr>
                        <a:t>0.000</a:t>
                      </a:r>
                      <a:endParaRPr lang="en-US" dirty="0">
                        <a:latin typeface="Arial"/>
                        <a:cs typeface="Arial"/>
                      </a:endParaRPr>
                    </a:p>
                  </a:txBody>
                  <a:tcPr/>
                </a:tc>
              </a:tr>
              <a:tr h="370840">
                <a:tc>
                  <a:txBody>
                    <a:bodyPr/>
                    <a:lstStyle/>
                    <a:p>
                      <a:r>
                        <a:rPr lang="en-US" dirty="0" smtClean="0">
                          <a:latin typeface="Arial"/>
                          <a:cs typeface="Arial"/>
                        </a:rPr>
                        <a:t>Verbal:</a:t>
                      </a:r>
                      <a:r>
                        <a:rPr lang="en-US" baseline="0" dirty="0" smtClean="0">
                          <a:latin typeface="Arial"/>
                          <a:cs typeface="Arial"/>
                        </a:rPr>
                        <a:t> Predictive</a:t>
                      </a:r>
                      <a:endParaRPr lang="en-US" dirty="0">
                        <a:latin typeface="Arial"/>
                        <a:cs typeface="Arial"/>
                      </a:endParaRPr>
                    </a:p>
                  </a:txBody>
                  <a:tcPr/>
                </a:tc>
                <a:tc>
                  <a:txBody>
                    <a:bodyPr/>
                    <a:lstStyle/>
                    <a:p>
                      <a:pPr algn="ctr"/>
                      <a:r>
                        <a:rPr lang="en-US" dirty="0" smtClean="0">
                          <a:latin typeface="Arial"/>
                          <a:cs typeface="Arial"/>
                        </a:rPr>
                        <a:t>60.0%</a:t>
                      </a:r>
                      <a:endParaRPr lang="en-US" dirty="0">
                        <a:latin typeface="Arial"/>
                        <a:cs typeface="Arial"/>
                      </a:endParaRPr>
                    </a:p>
                  </a:txBody>
                  <a:tcPr/>
                </a:tc>
                <a:tc>
                  <a:txBody>
                    <a:bodyPr/>
                    <a:lstStyle/>
                    <a:p>
                      <a:pPr algn="ctr"/>
                      <a:r>
                        <a:rPr lang="en-US" dirty="0" smtClean="0">
                          <a:latin typeface="Arial"/>
                          <a:cs typeface="Arial"/>
                        </a:rPr>
                        <a:t>90.4%</a:t>
                      </a:r>
                      <a:endParaRPr lang="en-US" dirty="0">
                        <a:latin typeface="Arial"/>
                        <a:cs typeface="Arial"/>
                      </a:endParaRPr>
                    </a:p>
                  </a:txBody>
                  <a:tcPr/>
                </a:tc>
                <a:tc>
                  <a:txBody>
                    <a:bodyPr/>
                    <a:lstStyle/>
                    <a:p>
                      <a:pPr algn="ctr"/>
                      <a:r>
                        <a:rPr lang="en-US" dirty="0" smtClean="0">
                          <a:latin typeface="Arial"/>
                          <a:cs typeface="Arial"/>
                        </a:rPr>
                        <a:t>0.000</a:t>
                      </a:r>
                      <a:endParaRPr lang="en-US" dirty="0">
                        <a:latin typeface="Arial"/>
                        <a:cs typeface="Arial"/>
                      </a:endParaRPr>
                    </a:p>
                  </a:txBody>
                  <a:tcPr/>
                </a:tc>
              </a:tr>
            </a:tbl>
          </a:graphicData>
        </a:graphic>
      </p:graphicFrame>
      <p:sp>
        <p:nvSpPr>
          <p:cNvPr id="3" name="TextBox 2"/>
          <p:cNvSpPr txBox="1"/>
          <p:nvPr/>
        </p:nvSpPr>
        <p:spPr>
          <a:xfrm>
            <a:off x="0" y="497467"/>
            <a:ext cx="9144000" cy="461665"/>
          </a:xfrm>
          <a:prstGeom prst="rect">
            <a:avLst/>
          </a:prstGeom>
          <a:noFill/>
        </p:spPr>
        <p:txBody>
          <a:bodyPr wrap="square" rtlCol="0">
            <a:spAutoFit/>
          </a:bodyPr>
          <a:lstStyle/>
          <a:p>
            <a:pPr algn="ctr"/>
            <a:r>
              <a:rPr lang="en-US" sz="2400" dirty="0" smtClean="0">
                <a:latin typeface="Arial"/>
                <a:cs typeface="Arial"/>
              </a:rPr>
              <a:t>Graph Reading Assessment Scores</a:t>
            </a:r>
            <a:endParaRPr lang="en-US" sz="2400" dirty="0">
              <a:latin typeface="Arial"/>
              <a:cs typeface="Arial"/>
            </a:endParaRPr>
          </a:p>
        </p:txBody>
      </p:sp>
      <p:graphicFrame>
        <p:nvGraphicFramePr>
          <p:cNvPr id="9" name="Content Placeholder 3"/>
          <p:cNvGraphicFramePr>
            <a:graphicFrameLocks/>
          </p:cNvGraphicFramePr>
          <p:nvPr>
            <p:extLst>
              <p:ext uri="{D42A27DB-BD31-4B8C-83A1-F6EECF244321}">
                <p14:modId xmlns:p14="http://schemas.microsoft.com/office/powerpoint/2010/main" val="3758999690"/>
              </p:ext>
            </p:extLst>
          </p:nvPr>
        </p:nvGraphicFramePr>
        <p:xfrm>
          <a:off x="230093" y="4160360"/>
          <a:ext cx="8734612" cy="1483360"/>
        </p:xfrm>
        <a:graphic>
          <a:graphicData uri="http://schemas.openxmlformats.org/drawingml/2006/table">
            <a:tbl>
              <a:tblPr firstRow="1" bandRow="1">
                <a:tableStyleId>{616DA210-FB5B-4158-B5E0-FEB733F419BA}</a:tableStyleId>
              </a:tblPr>
              <a:tblGrid>
                <a:gridCol w="2235201"/>
                <a:gridCol w="2719294"/>
                <a:gridCol w="2629647"/>
                <a:gridCol w="1150470"/>
              </a:tblGrid>
              <a:tr h="370840">
                <a:tc>
                  <a:txBody>
                    <a:bodyPr/>
                    <a:lstStyle/>
                    <a:p>
                      <a:pPr algn="ctr"/>
                      <a:r>
                        <a:rPr lang="en-US" dirty="0" smtClean="0">
                          <a:latin typeface="Arial"/>
                          <a:cs typeface="Arial"/>
                        </a:rPr>
                        <a:t>Metric</a:t>
                      </a:r>
                      <a:endParaRPr lang="en-US" dirty="0">
                        <a:latin typeface="Arial"/>
                        <a:cs typeface="Arial"/>
                      </a:endParaRPr>
                    </a:p>
                  </a:txBody>
                  <a:tcPr/>
                </a:tc>
                <a:tc>
                  <a:txBody>
                    <a:bodyPr/>
                    <a:lstStyle/>
                    <a:p>
                      <a:pPr algn="ctr"/>
                      <a:r>
                        <a:rPr lang="en-US" dirty="0" smtClean="0">
                          <a:latin typeface="Arial"/>
                          <a:cs typeface="Arial"/>
                        </a:rPr>
                        <a:t>Average</a:t>
                      </a:r>
                      <a:r>
                        <a:rPr lang="en-US" baseline="0" dirty="0" smtClean="0">
                          <a:latin typeface="Arial"/>
                          <a:cs typeface="Arial"/>
                        </a:rPr>
                        <a:t> Novice Value</a:t>
                      </a:r>
                      <a:endParaRPr lang="en-US" dirty="0">
                        <a:latin typeface="Arial"/>
                        <a:cs typeface="Arial"/>
                      </a:endParaRPr>
                    </a:p>
                  </a:txBody>
                  <a:tcPr/>
                </a:tc>
                <a:tc>
                  <a:txBody>
                    <a:bodyPr/>
                    <a:lstStyle/>
                    <a:p>
                      <a:pPr algn="ctr"/>
                      <a:r>
                        <a:rPr lang="en-US" dirty="0" smtClean="0">
                          <a:latin typeface="Arial"/>
                          <a:cs typeface="Arial"/>
                        </a:rPr>
                        <a:t>Average Expert Value</a:t>
                      </a:r>
                      <a:endParaRPr lang="en-US" dirty="0">
                        <a:latin typeface="Arial"/>
                        <a:cs typeface="Arial"/>
                      </a:endParaRPr>
                    </a:p>
                  </a:txBody>
                  <a:tcPr/>
                </a:tc>
                <a:tc>
                  <a:txBody>
                    <a:bodyPr/>
                    <a:lstStyle/>
                    <a:p>
                      <a:pPr algn="ctr"/>
                      <a:r>
                        <a:rPr lang="en-US" dirty="0" smtClean="0">
                          <a:latin typeface="Arial"/>
                          <a:cs typeface="Arial"/>
                        </a:rPr>
                        <a:t>P-value</a:t>
                      </a:r>
                      <a:endParaRPr lang="en-US" dirty="0">
                        <a:latin typeface="Arial"/>
                        <a:cs typeface="Arial"/>
                      </a:endParaRPr>
                    </a:p>
                  </a:txBody>
                  <a:tcPr/>
                </a:tc>
              </a:tr>
              <a:tr h="370840">
                <a:tc>
                  <a:txBody>
                    <a:bodyPr/>
                    <a:lstStyle/>
                    <a:p>
                      <a:r>
                        <a:rPr lang="en-US" dirty="0" smtClean="0">
                          <a:latin typeface="Arial"/>
                          <a:cs typeface="Arial"/>
                        </a:rPr>
                        <a:t>Number of Blinks</a:t>
                      </a:r>
                      <a:endParaRPr lang="en-US" dirty="0">
                        <a:latin typeface="Arial"/>
                        <a:cs typeface="Arial"/>
                      </a:endParaRPr>
                    </a:p>
                  </a:txBody>
                  <a:tcPr/>
                </a:tc>
                <a:tc>
                  <a:txBody>
                    <a:bodyPr/>
                    <a:lstStyle/>
                    <a:p>
                      <a:pPr algn="ctr"/>
                      <a:r>
                        <a:rPr lang="en-US" dirty="0" smtClean="0">
                          <a:latin typeface="Arial"/>
                          <a:cs typeface="Arial"/>
                        </a:rPr>
                        <a:t>40.84</a:t>
                      </a:r>
                      <a:endParaRPr lang="en-US" dirty="0">
                        <a:latin typeface="Arial"/>
                        <a:cs typeface="Arial"/>
                      </a:endParaRPr>
                    </a:p>
                  </a:txBody>
                  <a:tcPr/>
                </a:tc>
                <a:tc>
                  <a:txBody>
                    <a:bodyPr/>
                    <a:lstStyle/>
                    <a:p>
                      <a:pPr algn="ctr"/>
                      <a:r>
                        <a:rPr lang="en-US" dirty="0" smtClean="0">
                          <a:latin typeface="Arial"/>
                          <a:cs typeface="Arial"/>
                        </a:rPr>
                        <a:t>8.20</a:t>
                      </a:r>
                      <a:endParaRPr lang="en-US" dirty="0">
                        <a:latin typeface="Arial"/>
                        <a:cs typeface="Arial"/>
                      </a:endParaRPr>
                    </a:p>
                  </a:txBody>
                  <a:tcPr/>
                </a:tc>
                <a:tc>
                  <a:txBody>
                    <a:bodyPr/>
                    <a:lstStyle/>
                    <a:p>
                      <a:pPr algn="ctr"/>
                      <a:r>
                        <a:rPr lang="en-US" dirty="0" smtClean="0">
                          <a:latin typeface="Arial"/>
                          <a:cs typeface="Arial"/>
                        </a:rPr>
                        <a:t>0.006</a:t>
                      </a:r>
                    </a:p>
                  </a:txBody>
                  <a:tcPr/>
                </a:tc>
              </a:tr>
              <a:tr h="370840">
                <a:tc>
                  <a:txBody>
                    <a:bodyPr/>
                    <a:lstStyle/>
                    <a:p>
                      <a:r>
                        <a:rPr lang="en-US" dirty="0" smtClean="0">
                          <a:latin typeface="Arial"/>
                          <a:cs typeface="Arial"/>
                        </a:rPr>
                        <a:t>Number of Fixations</a:t>
                      </a:r>
                      <a:endParaRPr lang="en-US" dirty="0">
                        <a:latin typeface="Arial"/>
                        <a:cs typeface="Arial"/>
                      </a:endParaRPr>
                    </a:p>
                  </a:txBody>
                  <a:tcPr/>
                </a:tc>
                <a:tc>
                  <a:txBody>
                    <a:bodyPr/>
                    <a:lstStyle/>
                    <a:p>
                      <a:pPr algn="ctr"/>
                      <a:r>
                        <a:rPr lang="en-US" dirty="0" smtClean="0">
                          <a:latin typeface="Arial"/>
                          <a:cs typeface="Arial"/>
                        </a:rPr>
                        <a:t>344.55</a:t>
                      </a:r>
                      <a:endParaRPr lang="en-US" dirty="0">
                        <a:latin typeface="Arial"/>
                        <a:cs typeface="Arial"/>
                      </a:endParaRPr>
                    </a:p>
                  </a:txBody>
                  <a:tcPr/>
                </a:tc>
                <a:tc>
                  <a:txBody>
                    <a:bodyPr/>
                    <a:lstStyle/>
                    <a:p>
                      <a:pPr algn="ctr"/>
                      <a:r>
                        <a:rPr lang="en-US" dirty="0" smtClean="0">
                          <a:latin typeface="Arial"/>
                          <a:cs typeface="Arial"/>
                        </a:rPr>
                        <a:t>116.00</a:t>
                      </a:r>
                      <a:endParaRPr lang="en-US" dirty="0">
                        <a:latin typeface="Arial"/>
                        <a:cs typeface="Arial"/>
                      </a:endParaRPr>
                    </a:p>
                  </a:txBody>
                  <a:tcPr/>
                </a:tc>
                <a:tc>
                  <a:txBody>
                    <a:bodyPr/>
                    <a:lstStyle/>
                    <a:p>
                      <a:pPr algn="ctr"/>
                      <a:r>
                        <a:rPr lang="en-US" dirty="0" smtClean="0">
                          <a:latin typeface="Arial"/>
                          <a:cs typeface="Arial"/>
                        </a:rPr>
                        <a:t>0.002</a:t>
                      </a:r>
                    </a:p>
                  </a:txBody>
                  <a:tcPr/>
                </a:tc>
              </a:tr>
              <a:tr h="370840">
                <a:tc>
                  <a:txBody>
                    <a:bodyPr/>
                    <a:lstStyle/>
                    <a:p>
                      <a:r>
                        <a:rPr lang="en-US" dirty="0" smtClean="0">
                          <a:latin typeface="Arial"/>
                          <a:cs typeface="Arial"/>
                        </a:rPr>
                        <a:t>Number of Runs</a:t>
                      </a:r>
                      <a:endParaRPr lang="en-US" dirty="0">
                        <a:latin typeface="Arial"/>
                        <a:cs typeface="Arial"/>
                      </a:endParaRPr>
                    </a:p>
                  </a:txBody>
                  <a:tcPr/>
                </a:tc>
                <a:tc>
                  <a:txBody>
                    <a:bodyPr/>
                    <a:lstStyle/>
                    <a:p>
                      <a:pPr algn="ctr"/>
                      <a:r>
                        <a:rPr lang="en-US" dirty="0" smtClean="0">
                          <a:latin typeface="Arial"/>
                          <a:cs typeface="Arial"/>
                        </a:rPr>
                        <a:t>113.13</a:t>
                      </a:r>
                      <a:endParaRPr lang="en-US" dirty="0">
                        <a:latin typeface="Arial"/>
                        <a:cs typeface="Arial"/>
                      </a:endParaRPr>
                    </a:p>
                  </a:txBody>
                  <a:tcPr/>
                </a:tc>
                <a:tc>
                  <a:txBody>
                    <a:bodyPr/>
                    <a:lstStyle/>
                    <a:p>
                      <a:pPr algn="ctr"/>
                      <a:r>
                        <a:rPr lang="en-US" dirty="0" smtClean="0">
                          <a:latin typeface="Arial"/>
                          <a:cs typeface="Arial"/>
                        </a:rPr>
                        <a:t>30.58</a:t>
                      </a:r>
                      <a:endParaRPr lang="en-US" dirty="0">
                        <a:latin typeface="Arial"/>
                        <a:cs typeface="Arial"/>
                      </a:endParaRPr>
                    </a:p>
                  </a:txBody>
                  <a:tcPr/>
                </a:tc>
                <a:tc>
                  <a:txBody>
                    <a:bodyPr/>
                    <a:lstStyle/>
                    <a:p>
                      <a:pPr algn="ctr"/>
                      <a:r>
                        <a:rPr lang="en-US" dirty="0" smtClean="0">
                          <a:latin typeface="Arial"/>
                          <a:cs typeface="Arial"/>
                        </a:rPr>
                        <a:t>0.000</a:t>
                      </a:r>
                      <a:endParaRPr lang="en-US" dirty="0">
                        <a:latin typeface="Arial"/>
                        <a:cs typeface="Arial"/>
                      </a:endParaRPr>
                    </a:p>
                  </a:txBody>
                  <a:tcPr/>
                </a:tc>
              </a:tr>
            </a:tbl>
          </a:graphicData>
        </a:graphic>
      </p:graphicFrame>
      <p:sp>
        <p:nvSpPr>
          <p:cNvPr id="10" name="TextBox 9"/>
          <p:cNvSpPr txBox="1"/>
          <p:nvPr/>
        </p:nvSpPr>
        <p:spPr>
          <a:xfrm>
            <a:off x="0" y="3470736"/>
            <a:ext cx="9144000" cy="461665"/>
          </a:xfrm>
          <a:prstGeom prst="rect">
            <a:avLst/>
          </a:prstGeom>
          <a:noFill/>
        </p:spPr>
        <p:txBody>
          <a:bodyPr wrap="square" rtlCol="0">
            <a:spAutoFit/>
          </a:bodyPr>
          <a:lstStyle/>
          <a:p>
            <a:pPr algn="ctr"/>
            <a:r>
              <a:rPr lang="en-US" sz="2400" dirty="0" smtClean="0">
                <a:latin typeface="Arial"/>
                <a:cs typeface="Arial"/>
              </a:rPr>
              <a:t>Eye-Track Metrics</a:t>
            </a:r>
            <a:endParaRPr lang="en-US" sz="2400" dirty="0">
              <a:latin typeface="Arial"/>
              <a:cs typeface="Arial"/>
            </a:endParaRPr>
          </a:p>
        </p:txBody>
      </p:sp>
      <p:sp>
        <p:nvSpPr>
          <p:cNvPr id="2" name="Rounded Rectangle 1"/>
          <p:cNvSpPr/>
          <p:nvPr/>
        </p:nvSpPr>
        <p:spPr>
          <a:xfrm>
            <a:off x="155388" y="5184588"/>
            <a:ext cx="8913907" cy="552824"/>
          </a:xfrm>
          <a:prstGeom prst="roundRect">
            <a:avLst/>
          </a:prstGeom>
          <a:noFill/>
          <a:ln w="60325">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28706" y="497467"/>
            <a:ext cx="10189882" cy="2371239"/>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1388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vertedAxis-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0" y="49315"/>
            <a:ext cx="9142309" cy="7064511"/>
          </a:xfrm>
          <a:prstGeom prst="rect">
            <a:avLst/>
          </a:prstGeom>
        </p:spPr>
      </p:pic>
      <p:sp>
        <p:nvSpPr>
          <p:cNvPr id="5" name="Rectangle 4"/>
          <p:cNvSpPr/>
          <p:nvPr/>
        </p:nvSpPr>
        <p:spPr>
          <a:xfrm>
            <a:off x="803002" y="421342"/>
            <a:ext cx="7556521" cy="454016"/>
          </a:xfrm>
          <a:prstGeom prst="rect">
            <a:avLst/>
          </a:prstGeom>
          <a:solidFill>
            <a:schemeClr val="accent1">
              <a:alpha val="3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992391" y="945906"/>
            <a:ext cx="7169858" cy="595217"/>
          </a:xfrm>
          <a:prstGeom prst="rect">
            <a:avLst/>
          </a:prstGeom>
          <a:solidFill>
            <a:schemeClr val="accent2">
              <a:alpha val="3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15978" y="1541123"/>
            <a:ext cx="753979" cy="4672687"/>
          </a:xfrm>
          <a:prstGeom prst="rect">
            <a:avLst/>
          </a:prstGeom>
          <a:solidFill>
            <a:srgbClr val="C0504D">
              <a:alpha val="35000"/>
            </a:srgb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470392" y="2437714"/>
            <a:ext cx="6366130" cy="3455543"/>
          </a:xfrm>
          <a:prstGeom prst="rect">
            <a:avLst/>
          </a:prstGeom>
          <a:solidFill>
            <a:schemeClr val="accent3">
              <a:alpha val="3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99725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7462" r="39053" b="2141"/>
          <a:stretch/>
        </p:blipFill>
        <p:spPr>
          <a:xfrm>
            <a:off x="850750" y="522940"/>
            <a:ext cx="7307428" cy="6335059"/>
          </a:xfrm>
          <a:prstGeom prst="rect">
            <a:avLst/>
          </a:prstGeom>
        </p:spPr>
      </p:pic>
      <p:sp>
        <p:nvSpPr>
          <p:cNvPr id="2" name="TextBox 1"/>
          <p:cNvSpPr txBox="1"/>
          <p:nvPr/>
        </p:nvSpPr>
        <p:spPr>
          <a:xfrm>
            <a:off x="1464235" y="104589"/>
            <a:ext cx="6693944" cy="369332"/>
          </a:xfrm>
          <a:prstGeom prst="rect">
            <a:avLst/>
          </a:prstGeom>
          <a:noFill/>
        </p:spPr>
        <p:txBody>
          <a:bodyPr wrap="square" rtlCol="0">
            <a:spAutoFit/>
          </a:bodyPr>
          <a:lstStyle/>
          <a:p>
            <a:pPr algn="ctr"/>
            <a:r>
              <a:rPr lang="en-US" b="1" dirty="0" smtClean="0">
                <a:latin typeface="Arial"/>
                <a:cs typeface="Arial"/>
              </a:rPr>
              <a:t>Mean Number of Runs per Graph by Status and Division</a:t>
            </a:r>
            <a:endParaRPr lang="en-US" b="1" dirty="0">
              <a:latin typeface="Arial"/>
              <a:cs typeface="Arial"/>
            </a:endParaRPr>
          </a:p>
        </p:txBody>
      </p:sp>
    </p:spTree>
    <p:extLst>
      <p:ext uri="{BB962C8B-B14F-4D97-AF65-F5344CB8AC3E}">
        <p14:creationId xmlns:p14="http://schemas.microsoft.com/office/powerpoint/2010/main" val="10233623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3029"/>
          </a:xfrm>
        </p:spPr>
        <p:txBody>
          <a:bodyPr>
            <a:normAutofit/>
          </a:bodyPr>
          <a:lstStyle/>
          <a:p>
            <a:pPr algn="ctr"/>
            <a:r>
              <a:rPr lang="en-US" dirty="0" smtClean="0">
                <a:latin typeface="Arial"/>
                <a:cs typeface="Arial"/>
              </a:rPr>
              <a:t>Preliminary Findings</a:t>
            </a:r>
            <a:endParaRPr lang="en-US" dirty="0">
              <a:latin typeface="Arial"/>
              <a:cs typeface="Arial"/>
            </a:endParaRPr>
          </a:p>
        </p:txBody>
      </p:sp>
      <p:sp>
        <p:nvSpPr>
          <p:cNvPr id="3" name="Content Placeholder 2"/>
          <p:cNvSpPr>
            <a:spLocks noGrp="1"/>
          </p:cNvSpPr>
          <p:nvPr>
            <p:ph idx="1"/>
          </p:nvPr>
        </p:nvSpPr>
        <p:spPr>
          <a:xfrm>
            <a:off x="209176" y="986118"/>
            <a:ext cx="8705183" cy="5677647"/>
          </a:xfrm>
        </p:spPr>
        <p:txBody>
          <a:bodyPr>
            <a:noAutofit/>
          </a:bodyPr>
          <a:lstStyle/>
          <a:p>
            <a:pPr>
              <a:lnSpc>
                <a:spcPct val="120000"/>
              </a:lnSpc>
              <a:spcBef>
                <a:spcPts val="0"/>
              </a:spcBef>
              <a:spcAft>
                <a:spcPts val="600"/>
              </a:spcAft>
            </a:pPr>
            <a:r>
              <a:rPr lang="en-US" dirty="0">
                <a:latin typeface="Arial"/>
                <a:cs typeface="Arial"/>
              </a:rPr>
              <a:t>Experts are more successful graph </a:t>
            </a:r>
            <a:r>
              <a:rPr lang="en-US" dirty="0" smtClean="0">
                <a:latin typeface="Arial"/>
                <a:cs typeface="Arial"/>
              </a:rPr>
              <a:t>users</a:t>
            </a:r>
          </a:p>
          <a:p>
            <a:pPr>
              <a:lnSpc>
                <a:spcPct val="120000"/>
              </a:lnSpc>
              <a:spcBef>
                <a:spcPts val="0"/>
              </a:spcBef>
              <a:spcAft>
                <a:spcPts val="600"/>
              </a:spcAft>
            </a:pPr>
            <a:r>
              <a:rPr lang="en-US" dirty="0" smtClean="0">
                <a:latin typeface="Arial"/>
                <a:cs typeface="Arial"/>
              </a:rPr>
              <a:t>Novices and “experts” approach graphs in distinctly different ways</a:t>
            </a:r>
          </a:p>
          <a:p>
            <a:pPr>
              <a:lnSpc>
                <a:spcPct val="120000"/>
              </a:lnSpc>
              <a:spcBef>
                <a:spcPts val="0"/>
              </a:spcBef>
              <a:spcAft>
                <a:spcPts val="600"/>
              </a:spcAft>
            </a:pPr>
            <a:r>
              <a:rPr lang="en-US" dirty="0" smtClean="0">
                <a:latin typeface="Arial"/>
                <a:cs typeface="Arial"/>
              </a:rPr>
              <a:t>Approaches not affected by graph style</a:t>
            </a:r>
          </a:p>
          <a:p>
            <a:pPr>
              <a:lnSpc>
                <a:spcPct val="120000"/>
              </a:lnSpc>
              <a:spcBef>
                <a:spcPts val="0"/>
              </a:spcBef>
              <a:spcAft>
                <a:spcPts val="600"/>
              </a:spcAft>
            </a:pPr>
            <a:r>
              <a:rPr lang="en-US" dirty="0" smtClean="0">
                <a:latin typeface="Arial"/>
                <a:cs typeface="Arial"/>
              </a:rPr>
              <a:t>Expertise </a:t>
            </a:r>
            <a:r>
              <a:rPr lang="en-US" dirty="0" smtClean="0">
                <a:latin typeface="Arial"/>
                <a:cs typeface="Arial"/>
              </a:rPr>
              <a:t>appears independent of disciplinary training</a:t>
            </a:r>
            <a:r>
              <a:rPr lang="en-US" dirty="0" smtClean="0">
                <a:latin typeface="Arial"/>
                <a:cs typeface="Arial"/>
              </a:rPr>
              <a:t>.</a:t>
            </a:r>
            <a:endParaRPr lang="en-US" dirty="0">
              <a:latin typeface="Arial"/>
              <a:cs typeface="Arial"/>
            </a:endParaRPr>
          </a:p>
          <a:p>
            <a:pPr lvl="1">
              <a:lnSpc>
                <a:spcPct val="120000"/>
              </a:lnSpc>
              <a:spcBef>
                <a:spcPts val="0"/>
              </a:spcBef>
              <a:spcAft>
                <a:spcPts val="600"/>
              </a:spcAft>
            </a:pPr>
            <a:r>
              <a:rPr lang="en-US" dirty="0" smtClean="0">
                <a:latin typeface="Arial"/>
                <a:cs typeface="Arial"/>
              </a:rPr>
              <a:t>Analogous to critical thinking development (?)</a:t>
            </a:r>
            <a:endParaRPr lang="en-US" dirty="0">
              <a:latin typeface="Arial"/>
              <a:cs typeface="Arial"/>
            </a:endParaRPr>
          </a:p>
          <a:p>
            <a:pPr>
              <a:lnSpc>
                <a:spcPct val="120000"/>
              </a:lnSpc>
              <a:spcBef>
                <a:spcPts val="0"/>
              </a:spcBef>
              <a:spcAft>
                <a:spcPts val="600"/>
              </a:spcAft>
            </a:pPr>
            <a:r>
              <a:rPr lang="en-US" dirty="0" smtClean="0">
                <a:latin typeface="Arial"/>
                <a:cs typeface="Arial"/>
              </a:rPr>
              <a:t>Expert </a:t>
            </a:r>
            <a:r>
              <a:rPr lang="en-US" dirty="0" smtClean="0">
                <a:latin typeface="Arial"/>
                <a:cs typeface="Arial"/>
              </a:rPr>
              <a:t>strategies include thorough narration and problem-solving.</a:t>
            </a:r>
          </a:p>
          <a:p>
            <a:pPr>
              <a:lnSpc>
                <a:spcPct val="120000"/>
              </a:lnSpc>
              <a:spcBef>
                <a:spcPts val="0"/>
              </a:spcBef>
              <a:spcAft>
                <a:spcPts val="600"/>
              </a:spcAft>
            </a:pPr>
            <a:endParaRPr lang="en-US" dirty="0" smtClean="0">
              <a:latin typeface="Arial"/>
              <a:cs typeface="Arial"/>
            </a:endParaRPr>
          </a:p>
          <a:p>
            <a:pPr>
              <a:lnSpc>
                <a:spcPct val="120000"/>
              </a:lnSpc>
              <a:spcBef>
                <a:spcPts val="0"/>
              </a:spcBef>
              <a:spcAft>
                <a:spcPts val="600"/>
              </a:spcAft>
            </a:pPr>
            <a:endParaRPr lang="en-US" dirty="0" smtClean="0"/>
          </a:p>
          <a:p>
            <a:pPr>
              <a:lnSpc>
                <a:spcPct val="120000"/>
              </a:lnSpc>
              <a:spcBef>
                <a:spcPts val="0"/>
              </a:spcBef>
              <a:spcAft>
                <a:spcPts val="600"/>
              </a:spcAft>
            </a:pPr>
            <a:endParaRPr lang="en-US" dirty="0"/>
          </a:p>
        </p:txBody>
      </p:sp>
    </p:spTree>
    <p:extLst>
      <p:ext uri="{BB962C8B-B14F-4D97-AF65-F5344CB8AC3E}">
        <p14:creationId xmlns:p14="http://schemas.microsoft.com/office/powerpoint/2010/main" val="5097128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118" y="1105647"/>
            <a:ext cx="8665882" cy="5319060"/>
          </a:xfrm>
        </p:spPr>
        <p:txBody>
          <a:bodyPr>
            <a:normAutofit/>
          </a:bodyPr>
          <a:lstStyle/>
          <a:p>
            <a:r>
              <a:rPr lang="en-US" dirty="0" smtClean="0">
                <a:latin typeface="Arial"/>
                <a:cs typeface="Arial"/>
              </a:rPr>
              <a:t>Dr. Brooke Lea and the Macalester </a:t>
            </a:r>
            <a:r>
              <a:rPr lang="en-US" dirty="0" err="1" smtClean="0">
                <a:latin typeface="Arial"/>
                <a:cs typeface="Arial"/>
              </a:rPr>
              <a:t>iLab</a:t>
            </a:r>
            <a:endParaRPr lang="en-US" dirty="0">
              <a:latin typeface="Arial"/>
              <a:cs typeface="Arial"/>
            </a:endParaRPr>
          </a:p>
          <a:p>
            <a:pPr marL="0" indent="0">
              <a:buNone/>
            </a:pPr>
            <a:endParaRPr lang="en-US" dirty="0">
              <a:latin typeface="Arial"/>
              <a:cs typeface="Arial"/>
            </a:endParaRPr>
          </a:p>
          <a:p>
            <a:r>
              <a:rPr lang="en-US" dirty="0" smtClean="0">
                <a:latin typeface="Arial"/>
                <a:cs typeface="Arial"/>
              </a:rPr>
              <a:t>Macalester College Travel Grant</a:t>
            </a:r>
          </a:p>
          <a:p>
            <a:endParaRPr lang="en-US" dirty="0">
              <a:latin typeface="Arial"/>
              <a:cs typeface="Arial"/>
            </a:endParaRPr>
          </a:p>
          <a:p>
            <a:r>
              <a:rPr lang="en-US" dirty="0" smtClean="0">
                <a:latin typeface="Arial"/>
                <a:cs typeface="Arial"/>
              </a:rPr>
              <a:t>Geoscience Education Division Travel Award</a:t>
            </a:r>
          </a:p>
          <a:p>
            <a:endParaRPr lang="en-US" dirty="0" smtClean="0">
              <a:latin typeface="Arial"/>
              <a:cs typeface="Arial"/>
            </a:endParaRPr>
          </a:p>
          <a:p>
            <a:r>
              <a:rPr lang="en-US" dirty="0" smtClean="0">
                <a:latin typeface="Arial"/>
                <a:cs typeface="Arial"/>
              </a:rPr>
              <a:t>Macalester College Geology Department</a:t>
            </a:r>
          </a:p>
          <a:p>
            <a:endParaRPr lang="en-US" dirty="0" smtClean="0"/>
          </a:p>
          <a:p>
            <a:endParaRPr lang="en-US" dirty="0"/>
          </a:p>
        </p:txBody>
      </p:sp>
      <p:sp>
        <p:nvSpPr>
          <p:cNvPr id="4" name="Title 1"/>
          <p:cNvSpPr txBox="1">
            <a:spLocks/>
          </p:cNvSpPr>
          <p:nvPr/>
        </p:nvSpPr>
        <p:spPr>
          <a:xfrm>
            <a:off x="0" y="0"/>
            <a:ext cx="9144000" cy="86302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latin typeface="Arial"/>
                <a:cs typeface="Arial"/>
              </a:rPr>
              <a:t>Acknowledgements</a:t>
            </a:r>
            <a:endParaRPr lang="en-US" dirty="0">
              <a:latin typeface="Arial"/>
              <a:cs typeface="Arial"/>
            </a:endParaRPr>
          </a:p>
        </p:txBody>
      </p:sp>
    </p:spTree>
    <p:extLst>
      <p:ext uri="{BB962C8B-B14F-4D97-AF65-F5344CB8AC3E}">
        <p14:creationId xmlns:p14="http://schemas.microsoft.com/office/powerpoint/2010/main" val="27402401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l Temp vs Tim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219" y="489471"/>
            <a:ext cx="8002578" cy="6032563"/>
          </a:xfrm>
          <a:prstGeom prst="rect">
            <a:avLst/>
          </a:prstGeom>
        </p:spPr>
      </p:pic>
      <p:sp>
        <p:nvSpPr>
          <p:cNvPr id="3" name="TextBox 2"/>
          <p:cNvSpPr txBox="1"/>
          <p:nvPr/>
        </p:nvSpPr>
        <p:spPr>
          <a:xfrm>
            <a:off x="6522402" y="6299844"/>
            <a:ext cx="2497351" cy="369332"/>
          </a:xfrm>
          <a:prstGeom prst="rect">
            <a:avLst/>
          </a:prstGeom>
          <a:noFill/>
        </p:spPr>
        <p:txBody>
          <a:bodyPr wrap="none" rtlCol="0">
            <a:spAutoFit/>
          </a:bodyPr>
          <a:lstStyle/>
          <a:p>
            <a:r>
              <a:rPr lang="en-US" i="1" dirty="0" smtClean="0">
                <a:solidFill>
                  <a:srgbClr val="000000"/>
                </a:solidFill>
                <a:latin typeface="Arial"/>
                <a:cs typeface="Arial"/>
              </a:rPr>
              <a:t>Reynolds et al. (2013)</a:t>
            </a:r>
            <a:endParaRPr lang="en-US" i="1" dirty="0">
              <a:solidFill>
                <a:srgbClr val="000000"/>
              </a:solidFill>
              <a:latin typeface="Arial"/>
              <a:cs typeface="Arial"/>
            </a:endParaRPr>
          </a:p>
        </p:txBody>
      </p:sp>
    </p:spTree>
    <p:extLst>
      <p:ext uri="{BB962C8B-B14F-4D97-AF65-F5344CB8AC3E}">
        <p14:creationId xmlns:p14="http://schemas.microsoft.com/office/powerpoint/2010/main" val="42542036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etafacies and Paths.png"/>
          <p:cNvPicPr>
            <a:picLocks noChangeAspect="1"/>
          </p:cNvPicPr>
          <p:nvPr/>
        </p:nvPicPr>
        <p:blipFill>
          <a:blip r:embed="rId3">
            <a:alphaModFix amt="29000"/>
            <a:extLst>
              <a:ext uri="{28A0092B-C50C-407E-A947-70E740481C1C}">
                <a14:useLocalDpi xmlns:a14="http://schemas.microsoft.com/office/drawing/2010/main" val="0"/>
              </a:ext>
            </a:extLst>
          </a:blip>
          <a:stretch>
            <a:fillRect/>
          </a:stretch>
        </p:blipFill>
        <p:spPr>
          <a:xfrm>
            <a:off x="-33418" y="-484629"/>
            <a:ext cx="9273494" cy="8247228"/>
          </a:xfrm>
          <a:prstGeom prst="rect">
            <a:avLst/>
          </a:prstGeom>
        </p:spPr>
      </p:pic>
      <p:sp>
        <p:nvSpPr>
          <p:cNvPr id="2" name="Title 1"/>
          <p:cNvSpPr>
            <a:spLocks noGrp="1"/>
          </p:cNvSpPr>
          <p:nvPr>
            <p:ph type="ctrTitle"/>
          </p:nvPr>
        </p:nvSpPr>
        <p:spPr>
          <a:xfrm>
            <a:off x="129495" y="3205642"/>
            <a:ext cx="9144000" cy="1289763"/>
          </a:xfrm>
        </p:spPr>
        <p:txBody>
          <a:bodyPr>
            <a:noAutofit/>
          </a:bodyPr>
          <a:lstStyle/>
          <a:p>
            <a:r>
              <a:rPr lang="en-US" sz="4800" dirty="0" smtClean="0">
                <a:latin typeface="Arial"/>
                <a:cs typeface="Arial"/>
              </a:rPr>
              <a:t>Thank you!</a:t>
            </a:r>
            <a:br>
              <a:rPr lang="en-US" sz="4800" dirty="0" smtClean="0">
                <a:latin typeface="Arial"/>
                <a:cs typeface="Arial"/>
              </a:rPr>
            </a:br>
            <a:r>
              <a:rPr lang="en-US" sz="4800" dirty="0">
                <a:latin typeface="Arial"/>
                <a:cs typeface="Arial"/>
              </a:rPr>
              <a:t/>
            </a:r>
            <a:br>
              <a:rPr lang="en-US" sz="4800" dirty="0">
                <a:latin typeface="Arial"/>
                <a:cs typeface="Arial"/>
              </a:rPr>
            </a:br>
            <a:r>
              <a:rPr lang="en-US" sz="4800" dirty="0" smtClean="0">
                <a:latin typeface="Arial"/>
                <a:cs typeface="Arial"/>
              </a:rPr>
              <a:t/>
            </a:r>
            <a:br>
              <a:rPr lang="en-US" sz="4800" dirty="0" smtClean="0">
                <a:latin typeface="Arial"/>
                <a:cs typeface="Arial"/>
              </a:rPr>
            </a:br>
            <a:r>
              <a:rPr lang="en-US" sz="4800" dirty="0" smtClean="0">
                <a:latin typeface="Arial"/>
                <a:cs typeface="Arial"/>
              </a:rPr>
              <a:t>Questions?</a:t>
            </a:r>
            <a:endParaRPr lang="en-US" sz="4800" dirty="0">
              <a:latin typeface="Arial"/>
              <a:cs typeface="Arial"/>
            </a:endParaRPr>
          </a:p>
        </p:txBody>
      </p:sp>
    </p:spTree>
    <p:extLst>
      <p:ext uri="{BB962C8B-B14F-4D97-AF65-F5344CB8AC3E}">
        <p14:creationId xmlns:p14="http://schemas.microsoft.com/office/powerpoint/2010/main" val="204163758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3029"/>
          </a:xfrm>
        </p:spPr>
        <p:txBody>
          <a:bodyPr/>
          <a:lstStyle/>
          <a:p>
            <a:pPr algn="ctr"/>
            <a:r>
              <a:rPr lang="en-US" dirty="0" smtClean="0">
                <a:latin typeface="Arial"/>
                <a:cs typeface="Arial"/>
              </a:rPr>
              <a:t>Next Steps</a:t>
            </a:r>
            <a:endParaRPr lang="en-US" dirty="0">
              <a:latin typeface="Arial"/>
              <a:cs typeface="Arial"/>
            </a:endParaRPr>
          </a:p>
        </p:txBody>
      </p:sp>
      <p:sp>
        <p:nvSpPr>
          <p:cNvPr id="3" name="Content Placeholder 2"/>
          <p:cNvSpPr>
            <a:spLocks noGrp="1"/>
          </p:cNvSpPr>
          <p:nvPr>
            <p:ph idx="1"/>
          </p:nvPr>
        </p:nvSpPr>
        <p:spPr>
          <a:xfrm>
            <a:off x="209176" y="986118"/>
            <a:ext cx="8705183" cy="5560575"/>
          </a:xfrm>
        </p:spPr>
        <p:txBody>
          <a:bodyPr>
            <a:noAutofit/>
          </a:bodyPr>
          <a:lstStyle/>
          <a:p>
            <a:pPr>
              <a:lnSpc>
                <a:spcPct val="120000"/>
              </a:lnSpc>
              <a:spcBef>
                <a:spcPts val="0"/>
              </a:spcBef>
              <a:spcAft>
                <a:spcPts val="600"/>
              </a:spcAft>
            </a:pPr>
            <a:r>
              <a:rPr lang="en-US" dirty="0" smtClean="0">
                <a:latin typeface="Arial"/>
                <a:cs typeface="Arial"/>
              </a:rPr>
              <a:t>Experts in different disciplines</a:t>
            </a:r>
          </a:p>
          <a:p>
            <a:pPr>
              <a:lnSpc>
                <a:spcPct val="120000"/>
              </a:lnSpc>
              <a:spcBef>
                <a:spcPts val="0"/>
              </a:spcBef>
              <a:spcAft>
                <a:spcPts val="600"/>
              </a:spcAft>
            </a:pPr>
            <a:r>
              <a:rPr lang="en-US" dirty="0" smtClean="0">
                <a:latin typeface="Arial"/>
                <a:cs typeface="Arial"/>
              </a:rPr>
              <a:t>Cross-sectional study of novices</a:t>
            </a:r>
          </a:p>
          <a:p>
            <a:pPr>
              <a:lnSpc>
                <a:spcPct val="120000"/>
              </a:lnSpc>
              <a:spcBef>
                <a:spcPts val="0"/>
              </a:spcBef>
              <a:spcAft>
                <a:spcPts val="600"/>
              </a:spcAft>
            </a:pPr>
            <a:r>
              <a:rPr lang="en-US" dirty="0" smtClean="0">
                <a:latin typeface="Arial"/>
                <a:cs typeface="Arial"/>
              </a:rPr>
              <a:t>Development of graphing skills across major</a:t>
            </a:r>
          </a:p>
          <a:p>
            <a:pPr>
              <a:lnSpc>
                <a:spcPct val="120000"/>
              </a:lnSpc>
              <a:spcBef>
                <a:spcPts val="0"/>
              </a:spcBef>
              <a:spcAft>
                <a:spcPts val="600"/>
              </a:spcAft>
            </a:pPr>
            <a:r>
              <a:rPr lang="en-US" dirty="0" smtClean="0">
                <a:latin typeface="Arial"/>
                <a:cs typeface="Arial"/>
              </a:rPr>
              <a:t>Analysis of temporal eye-track data</a:t>
            </a:r>
          </a:p>
          <a:p>
            <a:pPr>
              <a:lnSpc>
                <a:spcPct val="120000"/>
              </a:lnSpc>
              <a:spcBef>
                <a:spcPts val="0"/>
              </a:spcBef>
              <a:spcAft>
                <a:spcPts val="600"/>
              </a:spcAft>
            </a:pPr>
            <a:r>
              <a:rPr lang="en-US" dirty="0" smtClean="0">
                <a:latin typeface="Arial"/>
                <a:cs typeface="Arial"/>
              </a:rPr>
              <a:t>Survey of faculty instructional practices</a:t>
            </a:r>
          </a:p>
          <a:p>
            <a:pPr marL="0" indent="0">
              <a:lnSpc>
                <a:spcPct val="120000"/>
              </a:lnSpc>
              <a:spcBef>
                <a:spcPts val="0"/>
              </a:spcBef>
              <a:spcAft>
                <a:spcPts val="600"/>
              </a:spcAft>
              <a:buNone/>
            </a:pPr>
            <a:endParaRPr lang="en-US" dirty="0" smtClean="0">
              <a:latin typeface="Arial"/>
              <a:cs typeface="Arial"/>
            </a:endParaRPr>
          </a:p>
          <a:p>
            <a:pPr>
              <a:lnSpc>
                <a:spcPct val="120000"/>
              </a:lnSpc>
              <a:spcBef>
                <a:spcPts val="0"/>
              </a:spcBef>
              <a:spcAft>
                <a:spcPts val="600"/>
              </a:spcAft>
            </a:pPr>
            <a:r>
              <a:rPr lang="en-US" dirty="0" smtClean="0">
                <a:latin typeface="Arial"/>
                <a:cs typeface="Arial"/>
              </a:rPr>
              <a:t>Development of instructional interventions</a:t>
            </a:r>
          </a:p>
          <a:p>
            <a:pPr>
              <a:lnSpc>
                <a:spcPct val="120000"/>
              </a:lnSpc>
              <a:spcBef>
                <a:spcPts val="0"/>
              </a:spcBef>
              <a:spcAft>
                <a:spcPts val="600"/>
              </a:spcAft>
            </a:pPr>
            <a:endParaRPr lang="en-US" dirty="0" smtClean="0"/>
          </a:p>
          <a:p>
            <a:pPr>
              <a:lnSpc>
                <a:spcPct val="120000"/>
              </a:lnSpc>
              <a:spcBef>
                <a:spcPts val="0"/>
              </a:spcBef>
              <a:spcAft>
                <a:spcPts val="600"/>
              </a:spcAft>
            </a:pPr>
            <a:endParaRPr lang="en-US" dirty="0"/>
          </a:p>
        </p:txBody>
      </p:sp>
    </p:spTree>
    <p:extLst>
      <p:ext uri="{BB962C8B-B14F-4D97-AF65-F5344CB8AC3E}">
        <p14:creationId xmlns:p14="http://schemas.microsoft.com/office/powerpoint/2010/main" val="2281168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ial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875059" cy="6858000"/>
          </a:xfrm>
          <a:prstGeom prst="rect">
            <a:avLst/>
          </a:prstGeom>
        </p:spPr>
      </p:pic>
    </p:spTree>
    <p:extLst>
      <p:ext uri="{BB962C8B-B14F-4D97-AF65-F5344CB8AC3E}">
        <p14:creationId xmlns:p14="http://schemas.microsoft.com/office/powerpoint/2010/main" val="12773482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nergy Use with Ti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1725"/>
            <a:ext cx="9144000" cy="4328160"/>
          </a:xfrm>
          <a:prstGeom prst="rect">
            <a:avLst/>
          </a:prstGeom>
        </p:spPr>
      </p:pic>
      <p:sp>
        <p:nvSpPr>
          <p:cNvPr id="2" name="TextBox 1"/>
          <p:cNvSpPr txBox="1"/>
          <p:nvPr/>
        </p:nvSpPr>
        <p:spPr>
          <a:xfrm>
            <a:off x="6522402" y="6299844"/>
            <a:ext cx="2497013" cy="369332"/>
          </a:xfrm>
          <a:prstGeom prst="rect">
            <a:avLst/>
          </a:prstGeom>
          <a:noFill/>
        </p:spPr>
        <p:txBody>
          <a:bodyPr wrap="none" rtlCol="0">
            <a:spAutoFit/>
          </a:bodyPr>
          <a:lstStyle/>
          <a:p>
            <a:r>
              <a:rPr lang="en-US" i="1" dirty="0" smtClean="0">
                <a:latin typeface="Arial"/>
                <a:cs typeface="Arial"/>
              </a:rPr>
              <a:t>Press &amp; </a:t>
            </a:r>
            <a:r>
              <a:rPr lang="en-US" i="1" dirty="0" err="1" smtClean="0">
                <a:latin typeface="Arial"/>
                <a:cs typeface="Arial"/>
              </a:rPr>
              <a:t>Siever</a:t>
            </a:r>
            <a:r>
              <a:rPr lang="en-US" i="1" dirty="0">
                <a:latin typeface="Arial"/>
                <a:cs typeface="Arial"/>
              </a:rPr>
              <a:t> </a:t>
            </a:r>
            <a:r>
              <a:rPr lang="en-US" i="1" dirty="0" smtClean="0">
                <a:latin typeface="Arial"/>
                <a:cs typeface="Arial"/>
              </a:rPr>
              <a:t>(2001)</a:t>
            </a:r>
            <a:endParaRPr lang="en-US" i="1" dirty="0">
              <a:latin typeface="Arial"/>
              <a:cs typeface="Arial"/>
            </a:endParaRPr>
          </a:p>
        </p:txBody>
      </p:sp>
    </p:spTree>
    <p:extLst>
      <p:ext uri="{BB962C8B-B14F-4D97-AF65-F5344CB8AC3E}">
        <p14:creationId xmlns:p14="http://schemas.microsoft.com/office/powerpoint/2010/main" val="149057354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ial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875059" cy="6858000"/>
          </a:xfrm>
          <a:prstGeom prst="rect">
            <a:avLst/>
          </a:prstGeom>
        </p:spPr>
      </p:pic>
    </p:spTree>
    <p:extLst>
      <p:ext uri="{BB962C8B-B14F-4D97-AF65-F5344CB8AC3E}">
        <p14:creationId xmlns:p14="http://schemas.microsoft.com/office/powerpoint/2010/main" val="35250236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75059" cy="6858000"/>
          </a:xfrm>
          <a:prstGeom prst="rect">
            <a:avLst/>
          </a:prstGeom>
        </p:spPr>
      </p:pic>
    </p:spTree>
    <p:extLst>
      <p:ext uri="{BB962C8B-B14F-4D97-AF65-F5344CB8AC3E}">
        <p14:creationId xmlns:p14="http://schemas.microsoft.com/office/powerpoint/2010/main" val="332196128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rnary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75059" cy="6858000"/>
          </a:xfrm>
          <a:prstGeom prst="rect">
            <a:avLst/>
          </a:prstGeom>
        </p:spPr>
      </p:pic>
    </p:spTree>
    <p:extLst>
      <p:ext uri="{BB962C8B-B14F-4D97-AF65-F5344CB8AC3E}">
        <p14:creationId xmlns:p14="http://schemas.microsoft.com/office/powerpoint/2010/main" val="346487878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FM.png"/>
          <p:cNvPicPr>
            <a:picLocks noChangeAspect="1"/>
          </p:cNvPicPr>
          <p:nvPr/>
        </p:nvPicPr>
        <p:blipFill rotWithShape="1">
          <a:blip r:embed="rId3" cstate="print">
            <a:extLst>
              <a:ext uri="{28A0092B-C50C-407E-A947-70E740481C1C}">
                <a14:useLocalDpi xmlns:a14="http://schemas.microsoft.com/office/drawing/2010/main" val="0"/>
              </a:ext>
            </a:extLst>
          </a:blip>
          <a:srcRect l="3845" r="3206"/>
          <a:stretch/>
        </p:blipFill>
        <p:spPr>
          <a:xfrm>
            <a:off x="961715" y="378088"/>
            <a:ext cx="7151215" cy="6154977"/>
          </a:xfrm>
          <a:prstGeom prst="rect">
            <a:avLst/>
          </a:prstGeom>
        </p:spPr>
      </p:pic>
      <p:sp>
        <p:nvSpPr>
          <p:cNvPr id="3" name="TextBox 2"/>
          <p:cNvSpPr txBox="1"/>
          <p:nvPr/>
        </p:nvSpPr>
        <p:spPr>
          <a:xfrm>
            <a:off x="7367853" y="6447792"/>
            <a:ext cx="1690903" cy="369332"/>
          </a:xfrm>
          <a:prstGeom prst="rect">
            <a:avLst/>
          </a:prstGeom>
          <a:noFill/>
        </p:spPr>
        <p:txBody>
          <a:bodyPr wrap="none" rtlCol="0">
            <a:spAutoFit/>
          </a:bodyPr>
          <a:lstStyle/>
          <a:p>
            <a:r>
              <a:rPr lang="en-US" i="1" dirty="0" smtClean="0">
                <a:solidFill>
                  <a:srgbClr val="000000"/>
                </a:solidFill>
                <a:latin typeface="Arial"/>
                <a:cs typeface="Arial"/>
              </a:rPr>
              <a:t>Winter (2010)</a:t>
            </a:r>
            <a:endParaRPr lang="en-US" i="1" dirty="0">
              <a:solidFill>
                <a:srgbClr val="000000"/>
              </a:solidFill>
              <a:latin typeface="Arial"/>
              <a:cs typeface="Arial"/>
            </a:endParaRPr>
          </a:p>
        </p:txBody>
      </p:sp>
    </p:spTree>
    <p:extLst>
      <p:ext uri="{BB962C8B-B14F-4D97-AF65-F5344CB8AC3E}">
        <p14:creationId xmlns:p14="http://schemas.microsoft.com/office/powerpoint/2010/main" val="124347468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Curv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75059" cy="6858000"/>
          </a:xfrm>
          <a:prstGeom prst="rect">
            <a:avLst/>
          </a:prstGeom>
        </p:spPr>
      </p:pic>
    </p:spTree>
    <p:extLst>
      <p:ext uri="{BB962C8B-B14F-4D97-AF65-F5344CB8AC3E}">
        <p14:creationId xmlns:p14="http://schemas.microsoft.com/office/powerpoint/2010/main" val="318081895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vertedAxi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75059" cy="6858000"/>
          </a:xfrm>
          <a:prstGeom prst="rect">
            <a:avLst/>
          </a:prstGeom>
        </p:spPr>
      </p:pic>
    </p:spTree>
    <p:extLst>
      <p:ext uri="{BB962C8B-B14F-4D97-AF65-F5344CB8AC3E}">
        <p14:creationId xmlns:p14="http://schemas.microsoft.com/office/powerpoint/2010/main" val="35003995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other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1169" y="343289"/>
            <a:ext cx="3542207" cy="6166417"/>
          </a:xfrm>
          <a:prstGeom prst="rect">
            <a:avLst/>
          </a:prstGeom>
        </p:spPr>
      </p:pic>
      <p:sp>
        <p:nvSpPr>
          <p:cNvPr id="3" name="TextBox 2"/>
          <p:cNvSpPr txBox="1"/>
          <p:nvPr/>
        </p:nvSpPr>
        <p:spPr>
          <a:xfrm>
            <a:off x="6522402" y="6299844"/>
            <a:ext cx="2497351" cy="369332"/>
          </a:xfrm>
          <a:prstGeom prst="rect">
            <a:avLst/>
          </a:prstGeom>
          <a:noFill/>
        </p:spPr>
        <p:txBody>
          <a:bodyPr wrap="none" rtlCol="0">
            <a:spAutoFit/>
          </a:bodyPr>
          <a:lstStyle/>
          <a:p>
            <a:r>
              <a:rPr lang="en-US" i="1" dirty="0" smtClean="0">
                <a:solidFill>
                  <a:srgbClr val="000000"/>
                </a:solidFill>
                <a:latin typeface="Arial"/>
                <a:cs typeface="Arial"/>
              </a:rPr>
              <a:t>Reynolds et al. (2013)</a:t>
            </a:r>
            <a:endParaRPr lang="en-US" i="1" dirty="0">
              <a:solidFill>
                <a:srgbClr val="000000"/>
              </a:solidFill>
              <a:latin typeface="Arial"/>
              <a:cs typeface="Arial"/>
            </a:endParaRPr>
          </a:p>
        </p:txBody>
      </p:sp>
    </p:spTree>
    <p:extLst>
      <p:ext uri="{BB962C8B-B14F-4D97-AF65-F5344CB8AC3E}">
        <p14:creationId xmlns:p14="http://schemas.microsoft.com/office/powerpoint/2010/main" val="321798831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rml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75059" cy="6858000"/>
          </a:xfrm>
          <a:prstGeom prst="rect">
            <a:avLst/>
          </a:prstGeom>
        </p:spPr>
      </p:pic>
    </p:spTree>
    <p:extLst>
      <p:ext uri="{BB962C8B-B14F-4D97-AF65-F5344CB8AC3E}">
        <p14:creationId xmlns:p14="http://schemas.microsoft.com/office/powerpoint/2010/main" val="140776600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tafacies and Path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355" y="355638"/>
            <a:ext cx="6911608" cy="6146724"/>
          </a:xfrm>
          <a:prstGeom prst="rect">
            <a:avLst/>
          </a:prstGeom>
        </p:spPr>
      </p:pic>
      <p:sp>
        <p:nvSpPr>
          <p:cNvPr id="4" name="TextBox 3"/>
          <p:cNvSpPr txBox="1"/>
          <p:nvPr/>
        </p:nvSpPr>
        <p:spPr>
          <a:xfrm>
            <a:off x="6547062" y="6410805"/>
            <a:ext cx="2497013" cy="369332"/>
          </a:xfrm>
          <a:prstGeom prst="rect">
            <a:avLst/>
          </a:prstGeom>
          <a:noFill/>
        </p:spPr>
        <p:txBody>
          <a:bodyPr wrap="none" rtlCol="0">
            <a:spAutoFit/>
          </a:bodyPr>
          <a:lstStyle/>
          <a:p>
            <a:r>
              <a:rPr lang="en-US" i="1" dirty="0" smtClean="0">
                <a:solidFill>
                  <a:srgbClr val="000000"/>
                </a:solidFill>
                <a:latin typeface="Arial"/>
                <a:cs typeface="Arial"/>
              </a:rPr>
              <a:t>Press &amp; </a:t>
            </a:r>
            <a:r>
              <a:rPr lang="en-US" i="1" dirty="0" err="1" smtClean="0">
                <a:solidFill>
                  <a:srgbClr val="000000"/>
                </a:solidFill>
                <a:latin typeface="Arial"/>
                <a:cs typeface="Arial"/>
              </a:rPr>
              <a:t>Siever</a:t>
            </a:r>
            <a:r>
              <a:rPr lang="en-US" i="1" dirty="0">
                <a:solidFill>
                  <a:srgbClr val="000000"/>
                </a:solidFill>
                <a:latin typeface="Arial"/>
                <a:cs typeface="Arial"/>
              </a:rPr>
              <a:t> </a:t>
            </a:r>
            <a:r>
              <a:rPr lang="en-US" i="1" dirty="0" smtClean="0">
                <a:solidFill>
                  <a:srgbClr val="000000"/>
                </a:solidFill>
                <a:latin typeface="Arial"/>
                <a:cs typeface="Arial"/>
              </a:rPr>
              <a:t>(2001)</a:t>
            </a:r>
            <a:endParaRPr lang="en-US" i="1" dirty="0">
              <a:solidFill>
                <a:srgbClr val="000000"/>
              </a:solidFill>
              <a:latin typeface="Arial"/>
              <a:cs typeface="Arial"/>
            </a:endParaRPr>
          </a:p>
        </p:txBody>
      </p:sp>
    </p:spTree>
    <p:extLst>
      <p:ext uri="{BB962C8B-B14F-4D97-AF65-F5344CB8AC3E}">
        <p14:creationId xmlns:p14="http://schemas.microsoft.com/office/powerpoint/2010/main" val="30310079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c Trac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251" y="512895"/>
            <a:ext cx="8475973" cy="5935166"/>
          </a:xfrm>
          <a:prstGeom prst="rect">
            <a:avLst/>
          </a:prstGeom>
        </p:spPr>
      </p:pic>
      <p:sp>
        <p:nvSpPr>
          <p:cNvPr id="5" name="TextBox 4"/>
          <p:cNvSpPr txBox="1"/>
          <p:nvPr/>
        </p:nvSpPr>
        <p:spPr>
          <a:xfrm>
            <a:off x="7367853" y="6447792"/>
            <a:ext cx="1690903" cy="369332"/>
          </a:xfrm>
          <a:prstGeom prst="rect">
            <a:avLst/>
          </a:prstGeom>
          <a:noFill/>
        </p:spPr>
        <p:txBody>
          <a:bodyPr wrap="none" rtlCol="0">
            <a:spAutoFit/>
          </a:bodyPr>
          <a:lstStyle/>
          <a:p>
            <a:r>
              <a:rPr lang="en-US" i="1" dirty="0" smtClean="0">
                <a:solidFill>
                  <a:srgbClr val="000000"/>
                </a:solidFill>
                <a:latin typeface="Arial"/>
                <a:cs typeface="Arial"/>
              </a:rPr>
              <a:t>Winter (2010)</a:t>
            </a:r>
            <a:endParaRPr lang="en-US" i="1" dirty="0">
              <a:solidFill>
                <a:srgbClr val="000000"/>
              </a:solidFill>
              <a:latin typeface="Arial"/>
              <a:cs typeface="Arial"/>
            </a:endParaRPr>
          </a:p>
        </p:txBody>
      </p:sp>
    </p:spTree>
    <p:extLst>
      <p:ext uri="{BB962C8B-B14F-4D97-AF65-F5344CB8AC3E}">
        <p14:creationId xmlns:p14="http://schemas.microsoft.com/office/powerpoint/2010/main" val="19134430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6118"/>
          </a:xfrm>
        </p:spPr>
        <p:txBody>
          <a:bodyPr/>
          <a:lstStyle/>
          <a:p>
            <a:r>
              <a:rPr lang="en-US" dirty="0" smtClean="0">
                <a:latin typeface="Arial"/>
                <a:cs typeface="Arial"/>
              </a:rPr>
              <a:t>Research Question</a:t>
            </a:r>
            <a:endParaRPr lang="en-US" dirty="0">
              <a:latin typeface="Arial"/>
              <a:cs typeface="Arial"/>
            </a:endParaRPr>
          </a:p>
        </p:txBody>
      </p:sp>
      <p:sp>
        <p:nvSpPr>
          <p:cNvPr id="3" name="Content Placeholder 2"/>
          <p:cNvSpPr>
            <a:spLocks noGrp="1"/>
          </p:cNvSpPr>
          <p:nvPr>
            <p:ph idx="1"/>
          </p:nvPr>
        </p:nvSpPr>
        <p:spPr>
          <a:xfrm>
            <a:off x="149412" y="1195294"/>
            <a:ext cx="8770473" cy="5304118"/>
          </a:xfrm>
        </p:spPr>
        <p:txBody>
          <a:bodyPr>
            <a:normAutofit fontScale="92500" lnSpcReduction="10000"/>
          </a:bodyPr>
          <a:lstStyle/>
          <a:p>
            <a:r>
              <a:rPr lang="en-US" sz="3300" dirty="0" smtClean="0">
                <a:latin typeface="Arial"/>
                <a:cs typeface="Arial"/>
              </a:rPr>
              <a:t>How can we help students develop better graph reading skills?</a:t>
            </a:r>
          </a:p>
          <a:p>
            <a:pPr lvl="1"/>
            <a:r>
              <a:rPr lang="en-US" sz="2200" dirty="0" smtClean="0">
                <a:latin typeface="Arial"/>
                <a:cs typeface="Arial"/>
              </a:rPr>
              <a:t>Critical Look at graph design (</a:t>
            </a:r>
            <a:r>
              <a:rPr lang="en-US" sz="2200" dirty="0" err="1" smtClean="0">
                <a:latin typeface="Arial"/>
                <a:cs typeface="Arial"/>
              </a:rPr>
              <a:t>Acarturk</a:t>
            </a:r>
            <a:r>
              <a:rPr lang="en-US" sz="2200" dirty="0" smtClean="0">
                <a:latin typeface="Arial"/>
                <a:cs typeface="Arial"/>
              </a:rPr>
              <a:t> et al</a:t>
            </a:r>
            <a:r>
              <a:rPr lang="en-US" sz="2200" dirty="0" smtClean="0">
                <a:latin typeface="Arial"/>
                <a:cs typeface="Arial"/>
              </a:rPr>
              <a:t>., </a:t>
            </a:r>
            <a:r>
              <a:rPr lang="en-US" sz="2200" dirty="0" smtClean="0">
                <a:latin typeface="Arial"/>
                <a:cs typeface="Arial"/>
              </a:rPr>
              <a:t>2008)</a:t>
            </a:r>
          </a:p>
          <a:p>
            <a:pPr lvl="1"/>
            <a:r>
              <a:rPr lang="en-US" sz="2200" dirty="0" smtClean="0">
                <a:latin typeface="Arial"/>
                <a:cs typeface="Arial"/>
              </a:rPr>
              <a:t>Eye-Track in </a:t>
            </a:r>
            <a:r>
              <a:rPr lang="en-US" sz="2200" dirty="0">
                <a:latin typeface="Arial"/>
                <a:cs typeface="Arial"/>
              </a:rPr>
              <a:t>p</a:t>
            </a:r>
            <a:r>
              <a:rPr lang="en-US" sz="2200" dirty="0" smtClean="0">
                <a:latin typeface="Arial"/>
                <a:cs typeface="Arial"/>
              </a:rPr>
              <a:t>roblem solving (Schneider et al</a:t>
            </a:r>
            <a:r>
              <a:rPr lang="en-US" sz="2200" dirty="0" smtClean="0">
                <a:latin typeface="Arial"/>
                <a:cs typeface="Arial"/>
              </a:rPr>
              <a:t>., </a:t>
            </a:r>
            <a:r>
              <a:rPr lang="en-US" sz="2200" dirty="0" smtClean="0">
                <a:latin typeface="Arial"/>
                <a:cs typeface="Arial"/>
              </a:rPr>
              <a:t>2012; </a:t>
            </a:r>
            <a:r>
              <a:rPr lang="en-US" sz="2200" dirty="0" err="1" smtClean="0">
                <a:latin typeface="Arial"/>
                <a:cs typeface="Arial"/>
              </a:rPr>
              <a:t>Susac</a:t>
            </a:r>
            <a:r>
              <a:rPr lang="en-US" sz="2200" dirty="0" smtClean="0">
                <a:latin typeface="Arial"/>
                <a:cs typeface="Arial"/>
              </a:rPr>
              <a:t> et al</a:t>
            </a:r>
            <a:r>
              <a:rPr lang="en-US" sz="2200" dirty="0" smtClean="0">
                <a:latin typeface="Arial"/>
                <a:cs typeface="Arial"/>
              </a:rPr>
              <a:t>., </a:t>
            </a:r>
            <a:r>
              <a:rPr lang="en-US" sz="2200" dirty="0" smtClean="0">
                <a:latin typeface="Arial"/>
                <a:cs typeface="Arial"/>
              </a:rPr>
              <a:t>2014)</a:t>
            </a:r>
          </a:p>
          <a:p>
            <a:pPr lvl="1"/>
            <a:r>
              <a:rPr lang="en-US" sz="2200" dirty="0">
                <a:latin typeface="Arial"/>
                <a:cs typeface="Arial"/>
              </a:rPr>
              <a:t>Signaling in Photographs (</a:t>
            </a:r>
            <a:r>
              <a:rPr lang="en-US" sz="2200" dirty="0" err="1">
                <a:latin typeface="Arial"/>
                <a:cs typeface="Arial"/>
              </a:rPr>
              <a:t>Coyan</a:t>
            </a:r>
            <a:r>
              <a:rPr lang="en-US" sz="2200" dirty="0">
                <a:latin typeface="Arial"/>
                <a:cs typeface="Arial"/>
              </a:rPr>
              <a:t> et al</a:t>
            </a:r>
            <a:r>
              <a:rPr lang="en-US" sz="2200" dirty="0" smtClean="0">
                <a:latin typeface="Arial"/>
                <a:cs typeface="Arial"/>
              </a:rPr>
              <a:t>., </a:t>
            </a:r>
            <a:r>
              <a:rPr lang="en-US" sz="2200" dirty="0">
                <a:latin typeface="Arial"/>
                <a:cs typeface="Arial"/>
              </a:rPr>
              <a:t>2010; Mason &amp; </a:t>
            </a:r>
            <a:r>
              <a:rPr lang="en-US" sz="2200" dirty="0" err="1">
                <a:latin typeface="Arial"/>
                <a:cs typeface="Arial"/>
              </a:rPr>
              <a:t>Pluchino</a:t>
            </a:r>
            <a:r>
              <a:rPr lang="en-US" sz="2200" dirty="0">
                <a:latin typeface="Arial"/>
                <a:cs typeface="Arial"/>
              </a:rPr>
              <a:t>, 2013)</a:t>
            </a:r>
          </a:p>
          <a:p>
            <a:pPr lvl="1"/>
            <a:r>
              <a:rPr lang="en-US" sz="2200" dirty="0">
                <a:latin typeface="Arial"/>
                <a:cs typeface="Arial"/>
              </a:rPr>
              <a:t>Geology field course (Maltese et al</a:t>
            </a:r>
            <a:r>
              <a:rPr lang="en-US" sz="2200" dirty="0" smtClean="0">
                <a:latin typeface="Arial"/>
                <a:cs typeface="Arial"/>
              </a:rPr>
              <a:t>., </a:t>
            </a:r>
            <a:r>
              <a:rPr lang="en-US" sz="2200" dirty="0">
                <a:latin typeface="Arial"/>
                <a:cs typeface="Arial"/>
              </a:rPr>
              <a:t>2013</a:t>
            </a:r>
            <a:r>
              <a:rPr lang="en-US" sz="2200" dirty="0" smtClean="0">
                <a:latin typeface="Arial"/>
                <a:cs typeface="Arial"/>
              </a:rPr>
              <a:t>)</a:t>
            </a:r>
          </a:p>
          <a:p>
            <a:pPr lvl="1"/>
            <a:r>
              <a:rPr lang="en-US" sz="2200" dirty="0" smtClean="0">
                <a:latin typeface="Arial"/>
                <a:cs typeface="Arial"/>
              </a:rPr>
              <a:t>Expert</a:t>
            </a:r>
            <a:r>
              <a:rPr lang="en-US" sz="2200" dirty="0" smtClean="0">
                <a:latin typeface="Arial"/>
                <a:cs typeface="Arial"/>
              </a:rPr>
              <a:t>/Novice Continuum </a:t>
            </a:r>
            <a:r>
              <a:rPr lang="en-US" sz="2200" dirty="0" smtClean="0">
                <a:latin typeface="Arial"/>
                <a:cs typeface="Arial"/>
              </a:rPr>
              <a:t>(</a:t>
            </a:r>
            <a:r>
              <a:rPr lang="en-US" sz="2200" dirty="0" err="1" smtClean="0">
                <a:latin typeface="Arial"/>
                <a:cs typeface="Arial"/>
              </a:rPr>
              <a:t>Petcovic</a:t>
            </a:r>
            <a:r>
              <a:rPr lang="en-US" sz="2200" dirty="0" smtClean="0">
                <a:latin typeface="Arial"/>
                <a:cs typeface="Arial"/>
              </a:rPr>
              <a:t> &amp; </a:t>
            </a:r>
            <a:r>
              <a:rPr lang="en-US" sz="2200" dirty="0" err="1" smtClean="0">
                <a:latin typeface="Arial"/>
                <a:cs typeface="Arial"/>
              </a:rPr>
              <a:t>Libarkin</a:t>
            </a:r>
            <a:r>
              <a:rPr lang="en-US" sz="2200" smtClean="0">
                <a:latin typeface="Arial"/>
                <a:cs typeface="Arial"/>
              </a:rPr>
              <a:t>,</a:t>
            </a:r>
            <a:r>
              <a:rPr lang="en-US" sz="2200" smtClean="0">
                <a:latin typeface="Arial"/>
                <a:cs typeface="Arial"/>
              </a:rPr>
              <a:t> </a:t>
            </a:r>
            <a:r>
              <a:rPr lang="en-US" sz="2200" dirty="0" smtClean="0">
                <a:latin typeface="Arial"/>
                <a:cs typeface="Arial"/>
              </a:rPr>
              <a:t>2007)</a:t>
            </a:r>
            <a:endParaRPr lang="en-US" sz="2200" dirty="0">
              <a:latin typeface="Arial"/>
              <a:cs typeface="Arial"/>
            </a:endParaRPr>
          </a:p>
          <a:p>
            <a:pPr marL="0" indent="0">
              <a:buNone/>
            </a:pPr>
            <a:endParaRPr lang="en-US" dirty="0" smtClean="0">
              <a:latin typeface="Arial"/>
              <a:cs typeface="Arial"/>
            </a:endParaRPr>
          </a:p>
          <a:p>
            <a:r>
              <a:rPr lang="en-US" dirty="0" smtClean="0">
                <a:latin typeface="Arial"/>
                <a:cs typeface="Arial"/>
              </a:rPr>
              <a:t>What is the strategic difference between how novice and expert populations read and interact with graphs?</a:t>
            </a:r>
          </a:p>
          <a:p>
            <a:pPr lvl="1"/>
            <a:endParaRPr lang="en-US" dirty="0" smtClean="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1879570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824" y="986118"/>
            <a:ext cx="8621058" cy="5710246"/>
          </a:xfrm>
        </p:spPr>
        <p:txBody>
          <a:bodyPr>
            <a:normAutofit fontScale="85000" lnSpcReduction="10000"/>
          </a:bodyPr>
          <a:lstStyle/>
          <a:p>
            <a:pPr>
              <a:lnSpc>
                <a:spcPct val="150000"/>
              </a:lnSpc>
            </a:pPr>
            <a:r>
              <a:rPr lang="en-US" dirty="0" smtClean="0">
                <a:latin typeface="Arial"/>
                <a:cs typeface="Arial"/>
              </a:rPr>
              <a:t>Recruited Two Populations</a:t>
            </a:r>
          </a:p>
          <a:p>
            <a:pPr lvl="1">
              <a:lnSpc>
                <a:spcPct val="150000"/>
              </a:lnSpc>
            </a:pPr>
            <a:r>
              <a:rPr lang="en-US" dirty="0" smtClean="0">
                <a:latin typeface="Arial"/>
                <a:cs typeface="Arial"/>
              </a:rPr>
              <a:t>Students from Introductory Level Geology Courses </a:t>
            </a:r>
          </a:p>
          <a:p>
            <a:pPr lvl="1">
              <a:lnSpc>
                <a:spcPct val="150000"/>
              </a:lnSpc>
            </a:pPr>
            <a:r>
              <a:rPr lang="en-US" dirty="0" smtClean="0">
                <a:latin typeface="Arial"/>
                <a:cs typeface="Arial"/>
              </a:rPr>
              <a:t>Faculty and professional staff from across the college</a:t>
            </a:r>
          </a:p>
          <a:p>
            <a:pPr>
              <a:lnSpc>
                <a:spcPct val="150000"/>
              </a:lnSpc>
            </a:pPr>
            <a:endParaRPr lang="en-US" dirty="0" smtClean="0">
              <a:latin typeface="Arial"/>
              <a:cs typeface="Arial"/>
            </a:endParaRPr>
          </a:p>
          <a:p>
            <a:pPr>
              <a:lnSpc>
                <a:spcPct val="150000"/>
              </a:lnSpc>
            </a:pPr>
            <a:r>
              <a:rPr lang="en-US" dirty="0" smtClean="0">
                <a:latin typeface="Arial"/>
                <a:cs typeface="Arial"/>
              </a:rPr>
              <a:t>All participants looked at 8-12 graphs that we designed. For each graph, they were asked 3 questions.</a:t>
            </a:r>
          </a:p>
          <a:p>
            <a:pPr lvl="1">
              <a:lnSpc>
                <a:spcPct val="150000"/>
              </a:lnSpc>
            </a:pPr>
            <a:r>
              <a:rPr lang="en-US" dirty="0" smtClean="0">
                <a:latin typeface="Arial"/>
                <a:cs typeface="Arial"/>
              </a:rPr>
              <a:t>Modeled off graph types common to the geosciences. </a:t>
            </a:r>
          </a:p>
          <a:p>
            <a:pPr lvl="1">
              <a:lnSpc>
                <a:spcPct val="150000"/>
              </a:lnSpc>
            </a:pPr>
            <a:r>
              <a:rPr lang="en-US" dirty="0">
                <a:latin typeface="Arial"/>
                <a:cs typeface="Arial"/>
              </a:rPr>
              <a:t>C</a:t>
            </a:r>
            <a:r>
              <a:rPr lang="en-US" dirty="0" smtClean="0">
                <a:latin typeface="Arial"/>
                <a:cs typeface="Arial"/>
              </a:rPr>
              <a:t>oupled with accessible content. </a:t>
            </a:r>
          </a:p>
          <a:p>
            <a:pPr>
              <a:lnSpc>
                <a:spcPct val="150000"/>
              </a:lnSpc>
            </a:pPr>
            <a:endParaRPr lang="en-US" dirty="0" smtClean="0">
              <a:latin typeface="Arial"/>
              <a:cs typeface="Arial"/>
            </a:endParaRPr>
          </a:p>
        </p:txBody>
      </p:sp>
      <p:sp>
        <p:nvSpPr>
          <p:cNvPr id="4" name="Title 1"/>
          <p:cNvSpPr txBox="1">
            <a:spLocks/>
          </p:cNvSpPr>
          <p:nvPr/>
        </p:nvSpPr>
        <p:spPr>
          <a:xfrm>
            <a:off x="0" y="0"/>
            <a:ext cx="9144000" cy="9861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latin typeface="Arial"/>
                <a:cs typeface="Arial"/>
              </a:rPr>
              <a:t>Methods</a:t>
            </a:r>
            <a:endParaRPr lang="en-US" dirty="0">
              <a:latin typeface="Arial"/>
              <a:cs typeface="Arial"/>
            </a:endParaRPr>
          </a:p>
        </p:txBody>
      </p:sp>
    </p:spTree>
    <p:extLst>
      <p:ext uri="{BB962C8B-B14F-4D97-AF65-F5344CB8AC3E}">
        <p14:creationId xmlns:p14="http://schemas.microsoft.com/office/powerpoint/2010/main" val="16472091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Eye Tracker_954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228" y="177202"/>
            <a:ext cx="8117549" cy="6494038"/>
          </a:xfrm>
          <a:prstGeom prst="rect">
            <a:avLst/>
          </a:prstGeom>
        </p:spPr>
      </p:pic>
    </p:spTree>
    <p:extLst>
      <p:ext uri="{BB962C8B-B14F-4D97-AF65-F5344CB8AC3E}">
        <p14:creationId xmlns:p14="http://schemas.microsoft.com/office/powerpoint/2010/main" val="10867192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vertedAxis-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0" y="49315"/>
            <a:ext cx="9142309" cy="7064511"/>
          </a:xfrm>
          <a:prstGeom prst="rect">
            <a:avLst/>
          </a:prstGeom>
        </p:spPr>
      </p:pic>
    </p:spTree>
    <p:extLst>
      <p:ext uri="{BB962C8B-B14F-4D97-AF65-F5344CB8AC3E}">
        <p14:creationId xmlns:p14="http://schemas.microsoft.com/office/powerpoint/2010/main" val="16337339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QNovice3.bmp"/>
          <p:cNvPicPr>
            <a:picLocks noChangeAspect="1"/>
          </p:cNvPicPr>
          <p:nvPr/>
        </p:nvPicPr>
        <p:blipFill rotWithShape="1">
          <a:blip r:embed="rId2">
            <a:extLst>
              <a:ext uri="{28A0092B-C50C-407E-A947-70E740481C1C}">
                <a14:useLocalDpi xmlns:a14="http://schemas.microsoft.com/office/drawing/2010/main" val="0"/>
              </a:ext>
            </a:extLst>
          </a:blip>
          <a:srcRect l="11112" r="17974" b="28297"/>
          <a:stretch/>
        </p:blipFill>
        <p:spPr>
          <a:xfrm>
            <a:off x="630555" y="299344"/>
            <a:ext cx="7747000" cy="5874851"/>
          </a:xfrm>
          <a:prstGeom prst="rect">
            <a:avLst/>
          </a:prstGeom>
        </p:spPr>
      </p:pic>
      <p:sp>
        <p:nvSpPr>
          <p:cNvPr id="5" name="TextBox 4"/>
          <p:cNvSpPr txBox="1"/>
          <p:nvPr/>
        </p:nvSpPr>
        <p:spPr>
          <a:xfrm>
            <a:off x="0" y="6337100"/>
            <a:ext cx="9144000" cy="369332"/>
          </a:xfrm>
          <a:prstGeom prst="rect">
            <a:avLst/>
          </a:prstGeom>
          <a:noFill/>
        </p:spPr>
        <p:txBody>
          <a:bodyPr wrap="square" rtlCol="0">
            <a:spAutoFit/>
          </a:bodyPr>
          <a:lstStyle/>
          <a:p>
            <a:pPr algn="ctr"/>
            <a:r>
              <a:rPr lang="en-US" dirty="0" smtClean="0">
                <a:latin typeface="Arial"/>
                <a:cs typeface="Arial"/>
              </a:rPr>
              <a:t>Novice (Pre-Question)</a:t>
            </a:r>
            <a:endParaRPr lang="en-US" dirty="0">
              <a:latin typeface="Arial"/>
              <a:cs typeface="Arial"/>
            </a:endParaRPr>
          </a:p>
        </p:txBody>
      </p:sp>
      <p:pic>
        <p:nvPicPr>
          <p:cNvPr id="4" name="Picture 3" descr="PQNovice3.bmp"/>
          <p:cNvPicPr>
            <a:picLocks noChangeAspect="1"/>
          </p:cNvPicPr>
          <p:nvPr/>
        </p:nvPicPr>
        <p:blipFill rotWithShape="1">
          <a:blip r:embed="rId2">
            <a:extLst>
              <a:ext uri="{28A0092B-C50C-407E-A947-70E740481C1C}">
                <a14:useLocalDpi xmlns:a14="http://schemas.microsoft.com/office/drawing/2010/main" val="0"/>
              </a:ext>
            </a:extLst>
          </a:blip>
          <a:srcRect l="94085" t="33969" r="3954" b="33569"/>
          <a:stretch/>
        </p:blipFill>
        <p:spPr>
          <a:xfrm flipH="1">
            <a:off x="8894185" y="4580963"/>
            <a:ext cx="209175" cy="2226237"/>
          </a:xfrm>
          <a:prstGeom prst="rect">
            <a:avLst/>
          </a:prstGeom>
        </p:spPr>
      </p:pic>
    </p:spTree>
    <p:extLst>
      <p:ext uri="{BB962C8B-B14F-4D97-AF65-F5344CB8AC3E}">
        <p14:creationId xmlns:p14="http://schemas.microsoft.com/office/powerpoint/2010/main" val="40404414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884</TotalTime>
  <Words>1713</Words>
  <Application>Microsoft Macintosh PowerPoint</Application>
  <PresentationFormat>On-screen Show (4:3)</PresentationFormat>
  <Paragraphs>169</Paragraphs>
  <Slides>31</Slides>
  <Notes>20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Understanding Graph Reading and Comprehension Through Eye-Tracking</vt:lpstr>
      <vt:lpstr>PowerPoint Presentation</vt:lpstr>
      <vt:lpstr>PowerPoint Presentation</vt:lpstr>
      <vt:lpstr>PowerPoint Presentation</vt:lpstr>
      <vt:lpstr>Research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Preliminary Findings</vt:lpstr>
      <vt:lpstr>PowerPoint Presentation</vt:lpstr>
      <vt:lpstr>Thank you!   Questions?</vt:lpstr>
      <vt:lpstr>Next 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Macalester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Graph Reading and Comprehension Through Eye-Tracking</dc:title>
  <dc:creator>ITS</dc:creator>
  <cp:lastModifiedBy>James Lindgren</cp:lastModifiedBy>
  <cp:revision>81</cp:revision>
  <dcterms:created xsi:type="dcterms:W3CDTF">2014-10-04T23:03:57Z</dcterms:created>
  <dcterms:modified xsi:type="dcterms:W3CDTF">2014-10-19T22:03:15Z</dcterms:modified>
</cp:coreProperties>
</file>