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87" r:id="rId5"/>
    <p:sldId id="308" r:id="rId6"/>
    <p:sldId id="307" r:id="rId7"/>
    <p:sldId id="305" r:id="rId8"/>
    <p:sldId id="309" r:id="rId9"/>
    <p:sldId id="321" r:id="rId10"/>
    <p:sldId id="320" r:id="rId11"/>
    <p:sldId id="319" r:id="rId12"/>
    <p:sldId id="318" r:id="rId13"/>
    <p:sldId id="317" r:id="rId14"/>
    <p:sldId id="259" r:id="rId15"/>
    <p:sldId id="279" r:id="rId16"/>
    <p:sldId id="262" r:id="rId17"/>
    <p:sldId id="293" r:id="rId18"/>
    <p:sldId id="263" r:id="rId19"/>
    <p:sldId id="264" r:id="rId20"/>
    <p:sldId id="294" r:id="rId21"/>
    <p:sldId id="265" r:id="rId22"/>
    <p:sldId id="295" r:id="rId23"/>
    <p:sldId id="315" r:id="rId24"/>
    <p:sldId id="322" r:id="rId25"/>
    <p:sldId id="324" r:id="rId26"/>
    <p:sldId id="302" r:id="rId27"/>
    <p:sldId id="301" r:id="rId28"/>
    <p:sldId id="303" r:id="rId29"/>
    <p:sldId id="316" r:id="rId30"/>
    <p:sldId id="268" r:id="rId31"/>
    <p:sldId id="269" r:id="rId32"/>
    <p:sldId id="29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4" autoAdjust="0"/>
    <p:restoredTop sz="88265" autoAdjust="0"/>
  </p:normalViewPr>
  <p:slideViewPr>
    <p:cSldViewPr>
      <p:cViewPr varScale="1">
        <p:scale>
          <a:sx n="59" d="100"/>
          <a:sy n="59" d="100"/>
        </p:scale>
        <p:origin x="-140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910E1-4D7B-495E-831F-6F8358A61F0C}" type="datetimeFigureOut">
              <a:rPr lang="en-CA" smtClean="0"/>
              <a:t>17/10/2014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70D46-1788-481C-AD64-8EAD64D32BC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831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This talk is going to be about</a:t>
            </a:r>
            <a:r>
              <a:rPr lang="en-CA" baseline="0" dirty="0" smtClean="0"/>
              <a:t> the preliminary field work of my PhD research. Any conclusions are speculative and warrant further work that I will be doing over the course of my PhD.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502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1055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105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1055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1055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1055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105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452-DD4A-4896-A4EC-4D054DD6B7E8}" type="datetimeFigureOut">
              <a:rPr lang="en-CA" smtClean="0"/>
              <a:t>17/10/2014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06FC0-5B98-4AE9-BF08-6D67E91B7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569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452-DD4A-4896-A4EC-4D054DD6B7E8}" type="datetimeFigureOut">
              <a:rPr lang="en-CA" smtClean="0"/>
              <a:t>17/10/2014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06FC0-5B98-4AE9-BF08-6D67E91B7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199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452-DD4A-4896-A4EC-4D054DD6B7E8}" type="datetimeFigureOut">
              <a:rPr lang="en-CA" smtClean="0"/>
              <a:t>17/10/2014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06FC0-5B98-4AE9-BF08-6D67E91B7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6134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icture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207944"/>
            <a:ext cx="9144000" cy="792956"/>
          </a:xfrm>
          <a:prstGeom prst="rect">
            <a:avLst/>
          </a:prstGeom>
        </p:spPr>
      </p:pic>
      <p:sp>
        <p:nvSpPr>
          <p:cNvPr id="16" name="Round Same Side Corner Rectangle 15"/>
          <p:cNvSpPr/>
          <p:nvPr userDrawn="1"/>
        </p:nvSpPr>
        <p:spPr>
          <a:xfrm>
            <a:off x="5000628" y="6358006"/>
            <a:ext cx="4000528" cy="571456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icture2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-285776"/>
            <a:ext cx="9144000" cy="1624169"/>
          </a:xfrm>
          <a:prstGeom prst="rect">
            <a:avLst/>
          </a:prstGeom>
        </p:spPr>
      </p:pic>
      <p:pic>
        <p:nvPicPr>
          <p:cNvPr id="17" name="Picture 16" descr="Picture1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3504" y="6357958"/>
            <a:ext cx="3714776" cy="46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2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452-DD4A-4896-A4EC-4D054DD6B7E8}" type="datetimeFigureOut">
              <a:rPr lang="en-CA" smtClean="0"/>
              <a:t>17/10/2014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06FC0-5B98-4AE9-BF08-6D67E91B7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968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452-DD4A-4896-A4EC-4D054DD6B7E8}" type="datetimeFigureOut">
              <a:rPr lang="en-CA" smtClean="0"/>
              <a:t>17/10/2014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06FC0-5B98-4AE9-BF08-6D67E91B7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946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452-DD4A-4896-A4EC-4D054DD6B7E8}" type="datetimeFigureOut">
              <a:rPr lang="en-CA" smtClean="0"/>
              <a:t>17/10/2014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06FC0-5B98-4AE9-BF08-6D67E91B7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156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452-DD4A-4896-A4EC-4D054DD6B7E8}" type="datetimeFigureOut">
              <a:rPr lang="en-CA" smtClean="0"/>
              <a:t>17/10/2014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06FC0-5B98-4AE9-BF08-6D67E91B7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9152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452-DD4A-4896-A4EC-4D054DD6B7E8}" type="datetimeFigureOut">
              <a:rPr lang="en-CA" smtClean="0"/>
              <a:t>17/10/2014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06FC0-5B98-4AE9-BF08-6D67E91B7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094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452-DD4A-4896-A4EC-4D054DD6B7E8}" type="datetimeFigureOut">
              <a:rPr lang="en-CA" smtClean="0"/>
              <a:t>17/10/2014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06FC0-5B98-4AE9-BF08-6D67E91B7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53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452-DD4A-4896-A4EC-4D054DD6B7E8}" type="datetimeFigureOut">
              <a:rPr lang="en-CA" smtClean="0"/>
              <a:t>17/10/2014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06FC0-5B98-4AE9-BF08-6D67E91B7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816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452-DD4A-4896-A4EC-4D054DD6B7E8}" type="datetimeFigureOut">
              <a:rPr lang="en-CA" smtClean="0"/>
              <a:t>17/10/2014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06FC0-5B98-4AE9-BF08-6D67E91B7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42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E2452-DD4A-4896-A4EC-4D054DD6B7E8}" type="datetimeFigureOut">
              <a:rPr lang="en-CA" smtClean="0"/>
              <a:t>17/10/2014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06FC0-5B98-4AE9-BF08-6D67E91B7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779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6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90492"/>
            <a:ext cx="8136904" cy="55707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spc="50" dirty="0" smtClean="0">
                <a:ln w="11430">
                  <a:solidFill>
                    <a:prstClr val="white">
                      <a:alpha val="85000"/>
                    </a:prstClr>
                  </a:solidFill>
                </a:ln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 Relationships from the White Mountain Gold Deposit, Jilin Province, China: Defining Ore Controls in an “Enigmatic Breccia-Hosted Gold Deposit”</a:t>
            </a:r>
            <a:r>
              <a:rPr lang="en-US" sz="3600" b="1" spc="50" dirty="0">
                <a:ln w="11430">
                  <a:solidFill>
                    <a:prstClr val="white">
                      <a:alpha val="85000"/>
                    </a:prstClr>
                  </a:solidFill>
                </a:ln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600" b="1" spc="50" dirty="0">
                <a:ln w="11430">
                  <a:solidFill>
                    <a:prstClr val="white">
                      <a:alpha val="85000"/>
                    </a:prstClr>
                  </a:solidFill>
                </a:ln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3600" b="1" spc="50" dirty="0">
              <a:ln w="11430">
                <a:solidFill>
                  <a:prstClr val="white">
                    <a:alpha val="85000"/>
                  </a:prstClr>
                </a:solidFill>
              </a:ln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prstClr val="white">
                      <a:alpha val="85000"/>
                    </a:prstClr>
                  </a:solidFill>
                </a:ln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Halley Keevil, Thomas </a:t>
            </a:r>
            <a:r>
              <a:rPr lang="en-US" sz="2800" b="1" spc="50" dirty="0" err="1" smtClean="0">
                <a:ln w="11430">
                  <a:solidFill>
                    <a:prstClr val="white">
                      <a:alpha val="85000"/>
                    </a:prstClr>
                  </a:solidFill>
                </a:ln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Monecke</a:t>
            </a:r>
            <a:r>
              <a:rPr lang="en-US" sz="2800" b="1" spc="50" dirty="0" smtClean="0">
                <a:ln w="11430">
                  <a:solidFill>
                    <a:prstClr val="white">
                      <a:alpha val="85000"/>
                    </a:prstClr>
                  </a:solidFill>
                </a:ln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Richard Goldfarb, Greg Collins, Tao Feng, and Tim Baker</a:t>
            </a:r>
          </a:p>
          <a:p>
            <a:pPr algn="ctr"/>
            <a:r>
              <a:rPr lang="en-US" sz="2800" b="1" spc="50" dirty="0">
                <a:ln w="11430">
                  <a:solidFill>
                    <a:prstClr val="white">
                      <a:alpha val="85000"/>
                    </a:prstClr>
                  </a:solidFill>
                </a:ln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800" b="1" spc="50" dirty="0">
                <a:ln w="11430">
                  <a:solidFill>
                    <a:prstClr val="white">
                      <a:alpha val="85000"/>
                    </a:prstClr>
                  </a:solidFill>
                </a:ln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spc="50" dirty="0" smtClean="0">
                <a:ln w="11430">
                  <a:solidFill>
                    <a:prstClr val="white">
                      <a:alpha val="85000"/>
                    </a:prstClr>
                  </a:solidFill>
                </a:ln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GSA - October 21</a:t>
            </a:r>
            <a:r>
              <a:rPr lang="en-US" sz="2800" b="1" spc="50" baseline="30000" dirty="0" smtClean="0">
                <a:ln w="11430">
                  <a:solidFill>
                    <a:prstClr val="white">
                      <a:alpha val="85000"/>
                    </a:prstClr>
                  </a:solidFill>
                </a:ln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lang="en-US" sz="2800" b="1" spc="50" dirty="0" smtClean="0">
                <a:ln w="11430">
                  <a:solidFill>
                    <a:prstClr val="white">
                      <a:alpha val="85000"/>
                    </a:prstClr>
                  </a:solidFill>
                </a:ln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2014</a:t>
            </a:r>
            <a:endParaRPr lang="en-CA" sz="28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3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" y="1333308"/>
            <a:ext cx="6592768" cy="432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9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Geologic Setting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1786" y="5672251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Simplified geologic map of the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Hunjiang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basin, showing the location of the White Mountain gold deposit.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585175" y="1303445"/>
            <a:ext cx="246249" cy="936104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31832" y="1040488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White Mountain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71599" y="1329347"/>
            <a:ext cx="864097" cy="115827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6499" y="1087205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Iron Mines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77" y="1329346"/>
            <a:ext cx="2468487" cy="495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10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" y="1333308"/>
            <a:ext cx="6592768" cy="432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9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Geologic Setting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1786" y="5672251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Simplified geologic map of the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Hunjiang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basin, showing the location of the White Mountain gold deposit.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585175" y="1303445"/>
            <a:ext cx="246249" cy="936104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31832" y="1040488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White Mountain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71599" y="1329347"/>
            <a:ext cx="864097" cy="115827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6499" y="1087205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Iron Mines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187193" y="1294883"/>
            <a:ext cx="1736735" cy="164805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44340" y="1038700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Cu-Au Porphyry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77" y="1329346"/>
            <a:ext cx="2468487" cy="495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7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" y="1333308"/>
            <a:ext cx="6592768" cy="432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9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Geologic Setting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1786" y="5672251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Simplified geologic map of the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Hunjiang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basin, showing the location of the White Mountain gold deposit.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585175" y="1303445"/>
            <a:ext cx="246249" cy="936104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31832" y="1040488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White Mountain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71599" y="1329347"/>
            <a:ext cx="864097" cy="115827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6499" y="1087205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Iron Mines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187193" y="1294883"/>
            <a:ext cx="1736735" cy="164805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44340" y="1038700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Cu-Au Porphyry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529840" y="3933056"/>
            <a:ext cx="237104" cy="619096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99309" y="4552152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Epithermal</a:t>
            </a:r>
            <a:br>
              <a:rPr lang="en-US" sz="1400" b="1" dirty="0" smtClean="0">
                <a:latin typeface="Arial" pitchFamily="34" charset="0"/>
                <a:cs typeface="Arial" pitchFamily="34" charset="0"/>
              </a:rPr>
            </a:b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(Au and Zn-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Pb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mines)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77" y="1329346"/>
            <a:ext cx="2468487" cy="495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3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" y="1333308"/>
            <a:ext cx="6592768" cy="432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9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Geologic Setting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1786" y="5672251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Simplified geologic map of the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Hunjiang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basin, showing the location of the White Mountain gold deposit.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585175" y="1303445"/>
            <a:ext cx="246249" cy="936104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31832" y="1040488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White Mountain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71599" y="1329347"/>
            <a:ext cx="864097" cy="115827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6499" y="1087205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Iron Mines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187193" y="1294883"/>
            <a:ext cx="1736735" cy="164805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44340" y="1038700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Cu-Au Porphyry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529840" y="3933056"/>
            <a:ext cx="237104" cy="619096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99309" y="4552152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Epithermal</a:t>
            </a:r>
            <a:br>
              <a:rPr lang="en-US" sz="1400" b="1" dirty="0" smtClean="0">
                <a:latin typeface="Arial" pitchFamily="34" charset="0"/>
                <a:cs typeface="Arial" pitchFamily="34" charset="0"/>
              </a:rPr>
            </a:b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(Au and Zn-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Pb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mines)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776614" y="1262609"/>
            <a:ext cx="2088232" cy="172630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6052" y="976349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Au occurrence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77" y="1329346"/>
            <a:ext cx="2468487" cy="495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87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Mine Scale Stratigraphy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0470" y="1099924"/>
            <a:ext cx="4462559" cy="510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962045" y="4909230"/>
            <a:ext cx="93610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CA" sz="1000" b="1" dirty="0" err="1" smtClean="0"/>
              <a:t>Zhenzhumen</a:t>
            </a:r>
            <a:r>
              <a:rPr lang="en-CA" sz="1000" b="1" dirty="0" smtClean="0"/>
              <a:t> </a:t>
            </a:r>
            <a:br>
              <a:rPr lang="en-CA" sz="1000" b="1" dirty="0" smtClean="0"/>
            </a:br>
            <a:r>
              <a:rPr lang="en-CA" sz="1000" b="1" dirty="0" smtClean="0"/>
              <a:t>dolomite</a:t>
            </a:r>
            <a:endParaRPr lang="en-CA" sz="1000" dirty="0"/>
          </a:p>
        </p:txBody>
      </p:sp>
      <p:sp>
        <p:nvSpPr>
          <p:cNvPr id="10" name="Rectangle 9"/>
          <p:cNvSpPr/>
          <p:nvPr/>
        </p:nvSpPr>
        <p:spPr>
          <a:xfrm>
            <a:off x="3605365" y="3705999"/>
            <a:ext cx="79208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CA" sz="1000" b="1" dirty="0" smtClean="0"/>
              <a:t>Likely </a:t>
            </a:r>
            <a:r>
              <a:rPr lang="en-CA" sz="1000" b="1" dirty="0" err="1" smtClean="0"/>
              <a:t>Nanfen</a:t>
            </a:r>
            <a:r>
              <a:rPr lang="en-CA" sz="1000" b="1" dirty="0" smtClean="0"/>
              <a:t> mudstone</a:t>
            </a:r>
            <a:endParaRPr lang="en-CA" sz="1000" dirty="0"/>
          </a:p>
        </p:txBody>
      </p:sp>
      <p:sp>
        <p:nvSpPr>
          <p:cNvPr id="11" name="Rectangle 10"/>
          <p:cNvSpPr/>
          <p:nvPr/>
        </p:nvSpPr>
        <p:spPr>
          <a:xfrm>
            <a:off x="5780070" y="3068960"/>
            <a:ext cx="85722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CA" sz="1000" b="1" dirty="0" err="1" smtClean="0"/>
              <a:t>Diaoyutai</a:t>
            </a:r>
            <a:r>
              <a:rPr lang="en-CA" sz="1000" b="1" dirty="0" smtClean="0"/>
              <a:t> sandstone</a:t>
            </a:r>
            <a:endParaRPr lang="en-CA" sz="1000" dirty="0"/>
          </a:p>
        </p:txBody>
      </p:sp>
      <p:sp>
        <p:nvSpPr>
          <p:cNvPr id="12" name="Rectangle 11"/>
          <p:cNvSpPr/>
          <p:nvPr/>
        </p:nvSpPr>
        <p:spPr>
          <a:xfrm>
            <a:off x="6777001" y="2044879"/>
            <a:ext cx="75296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CA" sz="1000" b="1" dirty="0" err="1" smtClean="0"/>
              <a:t>Nanfen</a:t>
            </a:r>
            <a:r>
              <a:rPr lang="en-CA" sz="1000" b="1" dirty="0" smtClean="0"/>
              <a:t> mudstone</a:t>
            </a:r>
            <a:endParaRPr lang="en-CA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7649533" y="1283851"/>
            <a:ext cx="151744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Cross-section of the White Mountain gold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deposit, with rock formations labeled on the section.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Courtesy of Eldorado Gold Corp.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30" y="1052736"/>
            <a:ext cx="312861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Hosted along contact between Proterozoic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Zhenzhumen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dolomite and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Diaoyutai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sandstone (both dipping SE) </a:t>
            </a:r>
          </a:p>
          <a:p>
            <a:pPr>
              <a:buClr>
                <a:srgbClr val="C00000"/>
              </a:buClr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Gold-bearing breccias are restricted to the deposit, but contact is brecciated regionally</a:t>
            </a:r>
          </a:p>
          <a:p>
            <a:pPr>
              <a:buClr>
                <a:srgbClr val="C00000"/>
              </a:buClr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No known mineralization below the F102 fault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51508" y="1474622"/>
            <a:ext cx="74426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CA" sz="1000" b="1" dirty="0" smtClean="0"/>
              <a:t>F102 Fault</a:t>
            </a:r>
            <a:endParaRPr lang="en-CA" sz="10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191504" y="1720843"/>
            <a:ext cx="432048" cy="648072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40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Footwall Dolomite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6882"/>
          <a:stretch/>
        </p:blipFill>
        <p:spPr>
          <a:xfrm>
            <a:off x="3214444" y="1134768"/>
            <a:ext cx="6181372" cy="431869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36512" y="5517232"/>
            <a:ext cx="90910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a)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Zhenzhumen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dolomite in core, showing dissolution features. </a:t>
            </a: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b)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Brecciated dolomite with hematite-rich matrix. </a:t>
            </a: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c)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Stromatolitic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dolomite in outcrop.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" t="14406" r="9558" b="6406"/>
          <a:stretch/>
        </p:blipFill>
        <p:spPr>
          <a:xfrm>
            <a:off x="-274051" y="3382566"/>
            <a:ext cx="3488496" cy="208166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70" y="1124743"/>
            <a:ext cx="3379195" cy="225279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0" y="1124744"/>
            <a:ext cx="42366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CA" sz="2000" b="1" dirty="0"/>
              <a:t>a</a:t>
            </a:r>
            <a:r>
              <a:rPr lang="en-CA" sz="2000" b="1" dirty="0" smtClean="0"/>
              <a:t>) </a:t>
            </a:r>
            <a:endParaRPr lang="en-CA" sz="2000" dirty="0"/>
          </a:p>
        </p:txBody>
      </p:sp>
      <p:sp>
        <p:nvSpPr>
          <p:cNvPr id="11" name="Rectangle 10"/>
          <p:cNvSpPr/>
          <p:nvPr/>
        </p:nvSpPr>
        <p:spPr>
          <a:xfrm>
            <a:off x="811" y="3356992"/>
            <a:ext cx="42366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CA" sz="2000" b="1" dirty="0" smtClean="0"/>
              <a:t>b) </a:t>
            </a:r>
            <a:endParaRPr lang="en-CA" sz="2000" dirty="0"/>
          </a:p>
        </p:txBody>
      </p:sp>
      <p:sp>
        <p:nvSpPr>
          <p:cNvPr id="12" name="Rectangle 11"/>
          <p:cNvSpPr/>
          <p:nvPr/>
        </p:nvSpPr>
        <p:spPr>
          <a:xfrm>
            <a:off x="3214443" y="1124744"/>
            <a:ext cx="42366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CA" sz="2000" b="1" dirty="0" smtClean="0"/>
              <a:t>c) 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11791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3" y="0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Hanging Wall Sandstone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28800"/>
            <a:ext cx="4536000" cy="3024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-36512" y="4653136"/>
            <a:ext cx="47094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Hanging wall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Diaoyutai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quartz-rich sandstone. View to the NE.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20" y="1628800"/>
            <a:ext cx="4536000" cy="3024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572000" y="4685655"/>
            <a:ext cx="4680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Hanging wall conglomerate, seen in outcrop and core below the sandstone.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8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7314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Hanging Wall Mudstone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39145"/>
            <a:ext cx="3780000" cy="2520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8538" y="1358275"/>
            <a:ext cx="23318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Nanfen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mudstone is broadly folded, but cut by extensional features</a:t>
            </a:r>
          </a:p>
          <a:p>
            <a:pPr>
              <a:buClr>
                <a:srgbClr val="C00000"/>
              </a:buClr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orphyry dike cuts the mudstone on White Mountain property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73017"/>
            <a:ext cx="3780000" cy="2520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260458" y="1126192"/>
            <a:ext cx="143397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Nanfen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mudstone in outcrop, showing general southeast dip. View to the northwest.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24912" y="4071263"/>
            <a:ext cx="14401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Porphyritic outcrop on White Mountain exploration license.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83" y="1147391"/>
            <a:ext cx="88943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Contact = hematite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cement-supported scalloped quartz breccia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Can contain dolomite clasts, but mostly contains scalloped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quartz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Clasts range from parallel to randomly oriented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3" y="0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Favorable Interval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05" y="2492896"/>
            <a:ext cx="4175983" cy="278398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0182" y="5405735"/>
            <a:ext cx="42857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Scalloped quartz breccia in core at White Mountain.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3" r="2604" b="4780"/>
          <a:stretch/>
        </p:blipFill>
        <p:spPr>
          <a:xfrm>
            <a:off x="36661" y="2643993"/>
            <a:ext cx="4608007" cy="259196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716016" y="5395180"/>
            <a:ext cx="4680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Scalloped quartz breccia in outcrop (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unmineralized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).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3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3" y="0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Footwall Breccias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81" y="1589486"/>
            <a:ext cx="6036601" cy="402440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7504" y="1094211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Clast-supported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monomictic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dolomite crackle breccia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20656" y="5579948"/>
            <a:ext cx="62646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Outcrop of hematite cement crackle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breccia, showing brick red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hematitic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cement.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35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276265"/>
            <a:ext cx="46085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Regional geologic setting</a:t>
            </a:r>
          </a:p>
          <a:p>
            <a:pPr marL="177800" indent="-1778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Mine scale stratigraphy</a:t>
            </a:r>
          </a:p>
          <a:p>
            <a:pPr marL="177800" indent="-1778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Breccia classification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Geology of the ore interval (polymictic breccia)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Geochemistry</a:t>
            </a:r>
          </a:p>
          <a:p>
            <a:pPr marL="177800" indent="-1778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Preliminary ore controls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Key research questions and future work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3" y="0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Overview: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76265"/>
            <a:ext cx="3294367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7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84" y="1196752"/>
            <a:ext cx="5149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atrix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to cement-supported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monomict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dolomite clast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breccia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3" y="0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Footwall Breccias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2" y="2228760"/>
            <a:ext cx="4644036" cy="309602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96" y="1196752"/>
            <a:ext cx="3096024" cy="412803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32488" y="5313979"/>
            <a:ext cx="49341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Matrix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to cement-supported dolomite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clast breccia in outcrop near the White Mountain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mine.</a:t>
            </a: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25338" y="5324784"/>
            <a:ext cx="34563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Similar breccia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in core, showing later hematite influx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0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Geology of the Ore Interval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" y="1916832"/>
            <a:ext cx="4590000" cy="3060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41436" y="1196752"/>
            <a:ext cx="5654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Ore horizon = silicified, polymictic breccia</a:t>
            </a:r>
          </a:p>
          <a:p>
            <a:pPr>
              <a:buClr>
                <a:srgbClr val="C00000"/>
              </a:buClr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6396" r="12772" b="5077"/>
          <a:stretch/>
        </p:blipFill>
        <p:spPr>
          <a:xfrm>
            <a:off x="4840295" y="1916832"/>
            <a:ext cx="4196201" cy="3060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9275" y="4974340"/>
            <a:ext cx="43289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Gold-bearing polymictic breccia in outcrop on the White Mountain exploration license.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6016" y="4952630"/>
            <a:ext cx="46085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Example of polymictic breccia from an open stope, underground White Mountain.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8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Geology of the Ore Interval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436" y="1196752"/>
            <a:ext cx="8463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Hematitic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breccia from favorable horizon is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rebrecciated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Late barite and late hematite cement are common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5981" y="5030958"/>
            <a:ext cx="46169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Gold-bearing polymictic breccia with hematite and barite cement, showing evidence of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rebrecciation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9987" y="5023934"/>
            <a:ext cx="47160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Polymictic breccia with clasts of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hematitic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breccia from favorable horizon.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2850" r="6118" b="10"/>
          <a:stretch/>
        </p:blipFill>
        <p:spPr>
          <a:xfrm>
            <a:off x="-36512" y="2148082"/>
            <a:ext cx="4628773" cy="2916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t="38731" r="17734" b="10385"/>
          <a:stretch/>
        </p:blipFill>
        <p:spPr>
          <a:xfrm>
            <a:off x="4593516" y="2148082"/>
            <a:ext cx="4533722" cy="2916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2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Geology of the Ore Interval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436" y="1196752"/>
            <a:ext cx="8463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Hematitic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breccia from favorable horizon is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rebrecciated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Late barite and late hematite cement are common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5981" y="5030958"/>
            <a:ext cx="46169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Gold-bearing polymictic breccia with hematite and barite cement, showing evidence of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rebrecciation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9987" y="5023934"/>
            <a:ext cx="47160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Polymictic breccia with clasts of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hematitic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breccia from favorable horizon.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2850" r="6118" b="10"/>
          <a:stretch/>
        </p:blipFill>
        <p:spPr>
          <a:xfrm>
            <a:off x="-36512" y="2148082"/>
            <a:ext cx="4628773" cy="2916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t="38731" r="17734" b="10385"/>
          <a:stretch/>
        </p:blipFill>
        <p:spPr>
          <a:xfrm>
            <a:off x="4593516" y="2148082"/>
            <a:ext cx="4533722" cy="2916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Oval 13"/>
          <p:cNvSpPr/>
          <p:nvPr/>
        </p:nvSpPr>
        <p:spPr>
          <a:xfrm>
            <a:off x="4526500" y="2148082"/>
            <a:ext cx="1555793" cy="71321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175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Geology of the Ore Interval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436" y="1196752"/>
            <a:ext cx="8463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Hematitic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breccia from favorable horizon is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rebrecciated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Late barite and late hematite cement are common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5981" y="5030958"/>
            <a:ext cx="46169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Gold-bearing polymictic breccia with hematite and barite cement, showing evidence of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rebrecciation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9987" y="5023934"/>
            <a:ext cx="47160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Polymictic breccia with clasts of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hematitic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breccia from favorable horizon.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2850" r="6118" b="10"/>
          <a:stretch/>
        </p:blipFill>
        <p:spPr>
          <a:xfrm>
            <a:off x="-36512" y="2148082"/>
            <a:ext cx="4628773" cy="2916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t="38731" r="17734" b="10385"/>
          <a:stretch/>
        </p:blipFill>
        <p:spPr>
          <a:xfrm>
            <a:off x="4593516" y="2148082"/>
            <a:ext cx="4533722" cy="2916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/>
          <p:cNvSpPr/>
          <p:nvPr/>
        </p:nvSpPr>
        <p:spPr>
          <a:xfrm rot="20722846">
            <a:off x="7191558" y="2659266"/>
            <a:ext cx="1760129" cy="1068969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/>
          <p:cNvSpPr/>
          <p:nvPr/>
        </p:nvSpPr>
        <p:spPr>
          <a:xfrm>
            <a:off x="4526500" y="2148082"/>
            <a:ext cx="1555793" cy="71321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79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Geology of the Ore Interval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436" y="1147391"/>
            <a:ext cx="8463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Hematitic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breccia from favorable horizon is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rebrecciated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Late barite and late hematite cement are common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5981" y="5030958"/>
            <a:ext cx="46169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Gold-bearing polymictic breccia with hematite and barite cement, showing evidence of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rebrecciation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9987" y="5045695"/>
            <a:ext cx="47160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Polymictic breccia with clasts of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hematitic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breccia from favorable horizon.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2850" r="6118" b="10"/>
          <a:stretch/>
        </p:blipFill>
        <p:spPr>
          <a:xfrm>
            <a:off x="-36512" y="2148082"/>
            <a:ext cx="4628773" cy="2916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t="3765" r="31177" b="22255"/>
          <a:stretch/>
        </p:blipFill>
        <p:spPr>
          <a:xfrm>
            <a:off x="4819907" y="1898585"/>
            <a:ext cx="3456395" cy="317795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/>
          <p:cNvSpPr/>
          <p:nvPr/>
        </p:nvSpPr>
        <p:spPr>
          <a:xfrm>
            <a:off x="5567268" y="3068960"/>
            <a:ext cx="2709034" cy="182965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151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Geochemistry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552" y="4496053"/>
            <a:ext cx="476852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Frequency distribution of gold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from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White Mountain core. (Geochemical data courtesy of Eldorado Gold)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3894" y="4496053"/>
            <a:ext cx="38766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Graph of As vs. Au (ppm), only showing values &gt;0.5ppm Au.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08" y="1628800"/>
            <a:ext cx="439351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75879"/>
            <a:ext cx="5831078" cy="290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47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77" y="3141248"/>
            <a:ext cx="505785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77" y="981008"/>
            <a:ext cx="505785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140968"/>
            <a:ext cx="505785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00" y="981008"/>
            <a:ext cx="505785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Geochemistry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186" y="5549751"/>
            <a:ext cx="89804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Histograms showing the frequency distribution of </a:t>
            </a: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a)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arsenic, </a:t>
            </a: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b)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antimony, </a:t>
            </a: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c)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mercury and </a:t>
            </a: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d)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barium for all samples with gold &gt;0.5ppm.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2318" y="1073916"/>
            <a:ext cx="42366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CA" sz="2000" b="1" dirty="0"/>
              <a:t>a</a:t>
            </a:r>
            <a:r>
              <a:rPr lang="en-CA" sz="2000" b="1" dirty="0" smtClean="0"/>
              <a:t>) </a:t>
            </a:r>
            <a:endParaRPr lang="en-CA" sz="2000" dirty="0"/>
          </a:p>
        </p:txBody>
      </p:sp>
      <p:sp>
        <p:nvSpPr>
          <p:cNvPr id="19" name="Rectangle 18"/>
          <p:cNvSpPr/>
          <p:nvPr/>
        </p:nvSpPr>
        <p:spPr>
          <a:xfrm>
            <a:off x="611560" y="3244914"/>
            <a:ext cx="42366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CA" sz="2000" b="1" dirty="0"/>
              <a:t>b</a:t>
            </a:r>
            <a:r>
              <a:rPr lang="en-CA" sz="2000" b="1" dirty="0" smtClean="0"/>
              <a:t>) </a:t>
            </a:r>
            <a:endParaRPr lang="en-CA" sz="2000" dirty="0"/>
          </a:p>
        </p:txBody>
      </p:sp>
      <p:sp>
        <p:nvSpPr>
          <p:cNvPr id="20" name="Rectangle 19"/>
          <p:cNvSpPr/>
          <p:nvPr/>
        </p:nvSpPr>
        <p:spPr>
          <a:xfrm>
            <a:off x="4932040" y="1084674"/>
            <a:ext cx="42366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CA" sz="2000" b="1" dirty="0"/>
              <a:t>c</a:t>
            </a:r>
            <a:r>
              <a:rPr lang="en-CA" sz="2000" b="1" dirty="0" smtClean="0"/>
              <a:t>) </a:t>
            </a:r>
            <a:endParaRPr lang="en-CA" sz="2000" dirty="0"/>
          </a:p>
        </p:txBody>
      </p:sp>
      <p:sp>
        <p:nvSpPr>
          <p:cNvPr id="21" name="Rectangle 20"/>
          <p:cNvSpPr/>
          <p:nvPr/>
        </p:nvSpPr>
        <p:spPr>
          <a:xfrm>
            <a:off x="4932040" y="3244914"/>
            <a:ext cx="42366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CA" sz="2000" b="1" dirty="0" smtClean="0"/>
              <a:t>d) 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7181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042" y="1053205"/>
            <a:ext cx="23331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High grade ore is always strongly silicified, often with dissolution of dolomite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Rebrecciation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associated with high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grade ore</a:t>
            </a:r>
          </a:p>
          <a:p>
            <a:pPr>
              <a:buClr>
                <a:srgbClr val="C00000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Barite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spatially associated with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ore (also pyrite</a:t>
            </a:r>
            <a:r>
              <a:rPr lang="en-CA" dirty="0" smtClean="0">
                <a:latin typeface="Arial" pitchFamily="34" charset="0"/>
                <a:cs typeface="Arial" pitchFamily="34" charset="0"/>
              </a:rPr>
              <a:t>/marcasite)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Alteration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minerals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= kaolinite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dickite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Preliminary Ore Controls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6" y="1196752"/>
            <a:ext cx="6876256" cy="447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11760" y="5589240"/>
            <a:ext cx="67687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Stability fields of aluminum silicates as a function of temperature and acidity. From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Giggenbach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(1992). 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3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042" y="1053205"/>
            <a:ext cx="23331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High grade ore is always strongly silicified, often with dissolution of dolomite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Rebrecciation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associated with high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grade ore</a:t>
            </a:r>
          </a:p>
          <a:p>
            <a:pPr>
              <a:buClr>
                <a:srgbClr val="C00000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Barite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spatially associated with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ore (also pyrite</a:t>
            </a:r>
            <a:r>
              <a:rPr lang="en-CA" dirty="0" smtClean="0">
                <a:latin typeface="Arial" pitchFamily="34" charset="0"/>
                <a:cs typeface="Arial" pitchFamily="34" charset="0"/>
              </a:rPr>
              <a:t>/marcasite)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Alteration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minerals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= kaolinite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dickite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Preliminary Ore Controls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6" y="1196752"/>
            <a:ext cx="6876256" cy="447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11760" y="5589240"/>
            <a:ext cx="67687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Stability fields of aluminum silicates as a function of temperature and acidity. From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Giggenbach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(1992). 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28542" y="2295090"/>
            <a:ext cx="1327274" cy="46151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28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9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Geologic Setting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0" y="2590088"/>
            <a:ext cx="2747256" cy="23510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41" y="1232057"/>
            <a:ext cx="5949354" cy="371496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79714" y="3178292"/>
            <a:ext cx="504056" cy="3309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170992" y="1675752"/>
            <a:ext cx="4658609" cy="15280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829601" y="1675752"/>
            <a:ext cx="1872208" cy="14800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678293" y="3155786"/>
            <a:ext cx="6023516" cy="3534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372387" y="4734475"/>
            <a:ext cx="1127909" cy="0"/>
          </a:xfrm>
          <a:prstGeom prst="line">
            <a:avLst/>
          </a:prstGeom>
          <a:ln w="142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11140" y="4302427"/>
            <a:ext cx="4761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en-US" sz="2400" b="1" dirty="0" smtClean="0"/>
              <a:t>350km</a:t>
            </a:r>
            <a:endParaRPr lang="en-GB" altLang="en-US" sz="2000" dirty="0" smtClean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820472" y="3774030"/>
            <a:ext cx="0" cy="648072"/>
          </a:xfrm>
          <a:prstGeom prst="straightConnector1">
            <a:avLst/>
          </a:prstGeom>
          <a:ln w="762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613431" y="4353275"/>
            <a:ext cx="19445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en-US" sz="2800" b="1" dirty="0" smtClean="0"/>
              <a:t>N</a:t>
            </a:r>
            <a:endParaRPr lang="en-GB" altLang="en-US" sz="24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107504" y="5086925"/>
            <a:ext cx="8651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Map of China with Jilin Province filled in red (left), and Google Earth map of Jilin Province showing the location of the White Mountain mine (right).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5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250" y="1109057"/>
            <a:ext cx="42227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White Mountain is a comparably low-temperature (&lt;300°C) hydrothermal deposit that formed from moderately acidic fluids</a:t>
            </a:r>
          </a:p>
          <a:p>
            <a:pPr>
              <a:buClr>
                <a:srgbClr val="C00000"/>
              </a:buClr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hematite-rich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breccia provided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original permeability, 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could have been a chemical trap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moderately acidic nature could have caused dissolution of dolomite clasts and formed a collapse breccia</a:t>
            </a:r>
          </a:p>
          <a:p>
            <a:pPr>
              <a:buClr>
                <a:srgbClr val="C00000"/>
              </a:buClr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NOT an orogenic gold deposit! The strong stratigraphic control on the gold zones, geochemistry, ore associations and alteration minerals all show Carlin-like characteristics 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3" y="0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Interpretation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62" y="3141556"/>
            <a:ext cx="2336150" cy="311486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57612" y="3344771"/>
            <a:ext cx="134977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Soft sediment deformation below hematite clast in polymict, indicating possible collapse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7812" y="991486"/>
            <a:ext cx="127454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Formation of euhedral quartz in open spaces within polymictic breccia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68" y="1045282"/>
            <a:ext cx="3096344" cy="206422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71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96" y="1086991"/>
            <a:ext cx="44644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Determine generations of hematite and relation to ore (at least 2), which will help determine the importance of stratigraphic controls on mineralization</a:t>
            </a:r>
          </a:p>
          <a:p>
            <a:pPr>
              <a:buClr>
                <a:srgbClr val="C00000"/>
              </a:buClr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Ore microscopy to determine where the gold is, and controls on gold distribution</a:t>
            </a:r>
          </a:p>
          <a:p>
            <a:pPr>
              <a:buClr>
                <a:srgbClr val="C00000"/>
              </a:buClr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CL work (and microscopy) to determine what the generations of silica clasts are</a:t>
            </a:r>
          </a:p>
          <a:p>
            <a:pPr>
              <a:buClr>
                <a:srgbClr val="C00000"/>
              </a:buClr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Dating of intrusions throughout the basin to compare ages</a:t>
            </a:r>
          </a:p>
          <a:p>
            <a:pPr>
              <a:buClr>
                <a:srgbClr val="C00000"/>
              </a:buClr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More regional mapping and sampling, especially to determine regional extent of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hematitic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horizon, and structural analyses to determine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upflow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zones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3" y="0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Future Work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99"/>
          <a:stretch/>
        </p:blipFill>
        <p:spPr>
          <a:xfrm>
            <a:off x="4615032" y="1317026"/>
            <a:ext cx="4236513" cy="414971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499992" y="5445224"/>
            <a:ext cx="4752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Structural measurements being taken on a normal fault,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Hunjiang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basin. View to the north.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8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8520" y="-343410"/>
            <a:ext cx="9252520" cy="734481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43597" y="75396"/>
            <a:ext cx="91369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CA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References Cited:</a:t>
            </a:r>
          </a:p>
          <a:p>
            <a:pPr>
              <a:buClr>
                <a:srgbClr val="C00000"/>
              </a:buClr>
            </a:pPr>
            <a:endParaRPr lang="en-C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Giggenbach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, W.F., 1992. Magma degassing and mineral deposition in hydrothermal systems along convergent plate boundaries: Economic Geology, v. 87, p. 1927-1944.</a:t>
            </a:r>
          </a:p>
          <a:p>
            <a:pPr>
              <a:buClr>
                <a:srgbClr val="C00000"/>
              </a:buClr>
            </a:pPr>
            <a:endParaRPr lang="en-C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Hart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, C.J.R., Goldfarb, R.J.,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Qiu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, Y.,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Snee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, L., Miller, L.D., and Miller, M.L., 2002. Gold deposits of the northern margin of the North China Craton: multiple late Paleozoic-Mesozoic mineralizing events: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Mineralium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Deposita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, v. 37, p. 326-351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C00000"/>
              </a:buClr>
            </a:pPr>
            <a:endParaRPr lang="en-C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Zhao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, G., and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Cawood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, P.A., 2012. Precambrian geology of China: Precambrian Research, v. 222-223, p. 13-54. </a:t>
            </a:r>
            <a:endParaRPr lang="en-C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5663973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Thank You!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9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9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Geologic Setting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197632" y="4930291"/>
            <a:ext cx="45321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Simplified tectonic map of China, showing the major Precambrian blocks that are connected by Phanerozoic fold belts (map from Zhao and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Cawood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2012).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4"/>
          <a:stretch>
            <a:fillRect/>
          </a:stretch>
        </p:blipFill>
        <p:spPr>
          <a:xfrm>
            <a:off x="4139952" y="980728"/>
            <a:ext cx="4651658" cy="38884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202229" y="1239718"/>
            <a:ext cx="364969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China incorporates 3 large tectonic “blocks” (not cratons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sensu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stricto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Clr>
                <a:srgbClr val="C00000"/>
              </a:buClr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The northern margin of the North China Craton contains over 900 gold deposits and occurrences (Hart 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2002)</a:t>
            </a:r>
          </a:p>
          <a:p>
            <a:pPr>
              <a:buClr>
                <a:srgbClr val="C00000"/>
              </a:buClr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Minimal research has been done on the gold deposits of this area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1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9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Geologic Setting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3528" y="4809518"/>
            <a:ext cx="84969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Distribution of major gold deposits along the northern margin of the North China block, showing major fault systems and fold belts (from Hart </a:t>
            </a:r>
            <a:r>
              <a:rPr lang="en-US" sz="1700" i="1" dirty="0" smtClean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2002).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04" y="5733256"/>
            <a:ext cx="9254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Most gold deposits are orogenic deposits along an E-W belt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2663788" y="-1215516"/>
            <a:ext cx="3816424" cy="8352928"/>
          </a:xfrm>
          <a:prstGeom prst="rect">
            <a:avLst/>
          </a:prstGeom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151681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9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Geologic Setting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3528" y="4809518"/>
            <a:ext cx="84969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Distribution of major gold deposits along the northern margin of the North China block, showing major fault systems and fold belts (from Hart </a:t>
            </a:r>
            <a:r>
              <a:rPr lang="en-US" sz="1700" i="1" dirty="0" smtClean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2002).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04" y="5733256"/>
            <a:ext cx="9254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Tan-Lu fault = major geologic feature in this part of China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2663788" y="-1215516"/>
            <a:ext cx="3816424" cy="8352928"/>
          </a:xfrm>
          <a:prstGeom prst="rect">
            <a:avLst/>
          </a:prstGeom>
          <a:ln w="6350">
            <a:noFill/>
          </a:ln>
        </p:spPr>
      </p:pic>
      <p:sp>
        <p:nvSpPr>
          <p:cNvPr id="9" name="Oval 8"/>
          <p:cNvSpPr/>
          <p:nvPr/>
        </p:nvSpPr>
        <p:spPr>
          <a:xfrm rot="19112063">
            <a:off x="5300261" y="2034625"/>
            <a:ext cx="3165924" cy="44653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99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9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Geologic Setting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3528" y="4809518"/>
            <a:ext cx="84969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Distribution of major gold deposits along the northern margin of the North China block, showing major fault systems and fold belts (from Hart </a:t>
            </a:r>
            <a:r>
              <a:rPr lang="en-US" sz="1700" i="1" dirty="0" smtClean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2002).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04" y="5733256"/>
            <a:ext cx="9254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White Mountain is outside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of the main belt of orogenic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deposits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2663788" y="-1215516"/>
            <a:ext cx="3816424" cy="8352928"/>
          </a:xfrm>
          <a:prstGeom prst="rect">
            <a:avLst/>
          </a:prstGeom>
          <a:ln w="6350">
            <a:noFill/>
          </a:ln>
        </p:spPr>
      </p:pic>
      <p:sp>
        <p:nvSpPr>
          <p:cNvPr id="9" name="Oval 8"/>
          <p:cNvSpPr/>
          <p:nvPr/>
        </p:nvSpPr>
        <p:spPr>
          <a:xfrm rot="19112063">
            <a:off x="5300261" y="2034625"/>
            <a:ext cx="3165924" cy="44653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7314642" y="2346425"/>
            <a:ext cx="350336" cy="34427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47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" y="1333308"/>
            <a:ext cx="6592768" cy="432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9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Geologic Setting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1786" y="5672251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Simplified geologic map of the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Hunjiang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basin, showing the location of the White Mountain gold deposit.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77" y="1329346"/>
            <a:ext cx="2468487" cy="495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61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" y="1333308"/>
            <a:ext cx="6592768" cy="432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10" y="17647"/>
            <a:ext cx="1563585" cy="694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669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Geologic Setting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" y="6339137"/>
            <a:ext cx="704996" cy="584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1786" y="5672251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Simplified geologic map of the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Hunjiang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basin, showing the location of the White Mountain gold deposit. 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585175" y="1303445"/>
            <a:ext cx="246249" cy="936104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31832" y="1040488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White Mountain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77" y="1329346"/>
            <a:ext cx="2468487" cy="495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1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10943</TotalTime>
  <Words>1489</Words>
  <Application>Microsoft Office PowerPoint</Application>
  <PresentationFormat>On-screen Show (4:3)</PresentationFormat>
  <Paragraphs>185</Paragraphs>
  <Slides>32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Halley</dc:creator>
  <cp:lastModifiedBy>Halley</cp:lastModifiedBy>
  <cp:revision>82</cp:revision>
  <dcterms:created xsi:type="dcterms:W3CDTF">2014-10-09T02:39:26Z</dcterms:created>
  <dcterms:modified xsi:type="dcterms:W3CDTF">2014-10-21T00:09:57Z</dcterms:modified>
</cp:coreProperties>
</file>