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17"/>
  </p:notesMasterIdLst>
  <p:handoutMasterIdLst>
    <p:handoutMasterId r:id="rId18"/>
  </p:handoutMasterIdLst>
  <p:sldIdLst>
    <p:sldId id="267" r:id="rId3"/>
    <p:sldId id="268" r:id="rId4"/>
    <p:sldId id="262" r:id="rId5"/>
    <p:sldId id="273" r:id="rId6"/>
    <p:sldId id="260" r:id="rId7"/>
    <p:sldId id="266" r:id="rId8"/>
    <p:sldId id="269" r:id="rId9"/>
    <p:sldId id="265" r:id="rId10"/>
    <p:sldId id="256" r:id="rId11"/>
    <p:sldId id="257" r:id="rId12"/>
    <p:sldId id="261" r:id="rId13"/>
    <p:sldId id="270" r:id="rId14"/>
    <p:sldId id="274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>
      <p:cViewPr varScale="1">
        <p:scale>
          <a:sx n="126" d="100"/>
          <a:sy n="126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3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05051-64DE-447F-896D-1EE1695D5008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74C30-5ED1-4021-BA47-0B7603F8B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75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57F81-BA55-462E-BF4A-BFAACB251707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9D690-A36E-4B87-B135-BDACBF864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9288A-BD78-EC48-81B6-C08E556E160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55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55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9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4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65532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969B2-525E-479D-A7A5-6E1D41CE3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82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39333" y="2429933"/>
            <a:ext cx="6426200" cy="40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dirty="0" smtClean="0"/>
              <a:t>Click to Edit Paragraph Header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435608" y="2834640"/>
            <a:ext cx="6428232" cy="235000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 baseline="0"/>
            </a:lvl1pPr>
            <a:lvl2pPr marL="457200" indent="-228600">
              <a:tabLst>
                <a:tab pos="742950" algn="l"/>
              </a:tabLst>
              <a:defRPr sz="1600"/>
            </a:lvl2pPr>
            <a:lvl3pPr marL="685800" indent="-228600">
              <a:tabLst>
                <a:tab pos="1025525" algn="l"/>
              </a:tabLst>
              <a:defRPr sz="1600"/>
            </a:lvl3pPr>
            <a:lvl4pPr marL="914400" indent="-228600">
              <a:defRPr sz="1600"/>
            </a:lvl4pPr>
            <a:lvl5pPr marL="1143000" indent="-228600">
              <a:tabLst>
                <a:tab pos="1598613" algn="l"/>
              </a:tabLst>
              <a:defRPr sz="1600"/>
            </a:lvl5pPr>
          </a:lstStyle>
          <a:p>
            <a:pPr marL="0" indent="0">
              <a:buNone/>
            </a:pPr>
            <a:r>
              <a:rPr lang="en-US" dirty="0" smtClean="0"/>
              <a:t>Click to edit text. Note: If you don’t want to begin or continue with bullets, turn off the bullet function manually.</a:t>
            </a:r>
          </a:p>
          <a:p>
            <a:r>
              <a:rPr lang="en-US" dirty="0" smtClean="0"/>
              <a:t>“Enter” will begin bullet list again.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94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659997"/>
            <a:ext cx="3962400" cy="40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dirty="0" smtClean="0"/>
              <a:t>Click to Edit Paragraph Header</a:t>
            </a:r>
            <a:endParaRPr lang="en-US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065867"/>
            <a:ext cx="3962400" cy="40555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tabLst>
                <a:tab pos="228600" algn="l"/>
              </a:tabLst>
              <a:defRPr sz="1600" baseline="0"/>
            </a:lvl1pPr>
            <a:lvl2pPr marL="457200" indent="-228600">
              <a:defRPr sz="1600"/>
            </a:lvl2pPr>
            <a:lvl3pPr marL="685800">
              <a:defRPr sz="1600"/>
            </a:lvl3pPr>
            <a:lvl4pPr marL="914400">
              <a:defRPr sz="1600"/>
            </a:lvl4pPr>
            <a:lvl5pPr marL="1143000">
              <a:defRPr sz="1600"/>
            </a:lvl5pPr>
          </a:lstStyle>
          <a:p>
            <a:pPr marL="0" indent="0">
              <a:buNone/>
            </a:pPr>
            <a:r>
              <a:rPr lang="en-US" dirty="0" smtClean="0"/>
              <a:t>Click to edit text. Note: If you don’t want to begin or continue with bullets, turn off the bullet function manually.</a:t>
            </a:r>
          </a:p>
          <a:p>
            <a:r>
              <a:rPr lang="en-US" dirty="0" smtClean="0"/>
              <a:t>“Enter” will begin bullet list again.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4724400" y="1659997"/>
            <a:ext cx="3962400" cy="40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dirty="0" smtClean="0"/>
              <a:t>Click to Edit Paragraph Header</a:t>
            </a:r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724400" y="2065867"/>
            <a:ext cx="3962400" cy="40555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1600" baseline="0"/>
            </a:lvl1pPr>
            <a:lvl2pPr marL="457200" indent="-2286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>
              <a:defRPr sz="1600"/>
            </a:lvl5pPr>
          </a:lstStyle>
          <a:p>
            <a:pPr marL="0" indent="0">
              <a:buNone/>
            </a:pPr>
            <a:r>
              <a:rPr lang="en-US" dirty="0" smtClean="0"/>
              <a:t>Click to edit text.</a:t>
            </a:r>
          </a:p>
          <a:p>
            <a:r>
              <a:rPr lang="en-US" dirty="0" smtClean="0"/>
              <a:t>“Enter” will begin bullet list again.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9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2353733" y="2091796"/>
            <a:ext cx="4445000" cy="40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dirty="0" smtClean="0"/>
              <a:t>Click to Edit List Header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350008" y="2497665"/>
            <a:ext cx="4443984" cy="2350008"/>
          </a:xfrm>
          <a:prstGeom prst="rect">
            <a:avLst/>
          </a:prstGeom>
        </p:spPr>
        <p:txBody>
          <a:bodyPr/>
          <a:lstStyle>
            <a:lvl1pPr marL="228600" indent="-228600">
              <a:defRPr sz="1600"/>
            </a:lvl1pPr>
            <a:lvl2pPr marL="457200" indent="-228600">
              <a:tabLst>
                <a:tab pos="742950" algn="l"/>
              </a:tabLst>
              <a:defRPr sz="1600"/>
            </a:lvl2pPr>
            <a:lvl3pPr marL="685800" indent="-228600">
              <a:tabLst>
                <a:tab pos="1025525" algn="l"/>
              </a:tabLst>
              <a:defRPr sz="1600"/>
            </a:lvl3pPr>
            <a:lvl4pPr marL="914400" indent="-228600">
              <a:defRPr sz="1600"/>
            </a:lvl4pPr>
            <a:lvl5pPr marL="1143000" indent="-228600">
              <a:tabLst>
                <a:tab pos="1598613" algn="l"/>
              </a:tabLst>
              <a:defRPr sz="1600"/>
            </a:lvl5pPr>
          </a:lstStyle>
          <a:p>
            <a:pPr lvl="0"/>
            <a:r>
              <a:rPr lang="en-US" dirty="0" smtClean="0"/>
              <a:t>Click to edit bulleted text.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8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659997"/>
            <a:ext cx="3962400" cy="40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dirty="0" smtClean="0"/>
              <a:t>Click to Edit List Header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4724400" y="1659997"/>
            <a:ext cx="3962400" cy="40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dirty="0" smtClean="0"/>
              <a:t>Click to Edit List Header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065867"/>
            <a:ext cx="3962400" cy="40555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defTabSz="228600">
              <a:buFont typeface="Arial" panose="020B0604020202020204" pitchFamily="34" charset="0"/>
              <a:buChar char="•"/>
              <a:tabLst>
                <a:tab pos="228600" algn="l"/>
              </a:tabLst>
              <a:defRPr sz="1600"/>
            </a:lvl1pPr>
            <a:lvl2pPr marL="457200" indent="-228600" defTabSz="228600">
              <a:defRPr sz="1600"/>
            </a:lvl2pPr>
            <a:lvl3pPr marL="685800" defTabSz="228600">
              <a:defRPr sz="1600"/>
            </a:lvl3pPr>
            <a:lvl4pPr marL="914400" defTabSz="228600">
              <a:defRPr sz="1600"/>
            </a:lvl4pPr>
            <a:lvl5pPr marL="1143000" defTabSz="228600">
              <a:defRPr sz="1600"/>
            </a:lvl5pPr>
          </a:lstStyle>
          <a:p>
            <a:r>
              <a:rPr lang="en-US" dirty="0" smtClean="0"/>
              <a:t>Click to edit bulleted list.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724400" y="2065867"/>
            <a:ext cx="3962400" cy="40555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1600"/>
            </a:lvl1pPr>
            <a:lvl2pPr marL="457200" indent="-2286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>
              <a:defRPr sz="1600"/>
            </a:lvl5pPr>
          </a:lstStyle>
          <a:p>
            <a:r>
              <a:rPr lang="en-US" dirty="0" smtClean="0"/>
              <a:t>Click to edit bulleted list.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25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with Gr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95048" y="2573240"/>
            <a:ext cx="1814285" cy="22282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/>
          <a:lstStyle/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051704" y="2943127"/>
            <a:ext cx="5152495" cy="1858351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/>
            </a:lvl1pPr>
            <a:lvl2pPr marL="457200" indent="-228600">
              <a:defRPr sz="1600"/>
            </a:lvl2pPr>
            <a:lvl3pPr marL="685800">
              <a:defRPr sz="1600"/>
            </a:lvl3pPr>
            <a:lvl4pPr marL="914400">
              <a:defRPr sz="1600"/>
            </a:lvl4pPr>
            <a:lvl5pPr marL="1143000" indent="-228600">
              <a:buFont typeface="Arial" panose="020B0604020202020204" pitchFamily="34" charset="0"/>
              <a:buChar char="»"/>
              <a:defRPr sz="1600"/>
            </a:lvl5pPr>
          </a:lstStyle>
          <a:p>
            <a:pPr marL="0" indent="0">
              <a:buNone/>
            </a:pPr>
            <a:r>
              <a:rPr lang="en-US" dirty="0" smtClean="0"/>
              <a:t>Click to edit text. Note: If you don’t want to begin or continue with bullets, turn off the bullet function manually.</a:t>
            </a:r>
          </a:p>
          <a:p>
            <a:r>
              <a:rPr lang="en-US" dirty="0" smtClean="0"/>
              <a:t>“Enter” will begin bullet list again.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051705" y="2573240"/>
            <a:ext cx="5152494" cy="36988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Paragraph Header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357691" y="3374496"/>
            <a:ext cx="1003904" cy="701599"/>
          </a:xfrm>
          <a:prstGeom prst="rect">
            <a:avLst/>
          </a:prstGeom>
        </p:spPr>
        <p:txBody>
          <a:bodyPr vert="horz" lIns="27432" rIns="27432"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Click to edit text.</a:t>
            </a:r>
          </a:p>
        </p:txBody>
      </p:sp>
    </p:spTree>
    <p:extLst>
      <p:ext uri="{BB962C8B-B14F-4D97-AF65-F5344CB8AC3E}">
        <p14:creationId xmlns:p14="http://schemas.microsoft.com/office/powerpoint/2010/main" val="291155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/>
          <a:lstStyle/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6" y="1714582"/>
            <a:ext cx="8212664" cy="634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and highlight areas of text.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3438" y="2715851"/>
            <a:ext cx="4041775" cy="36988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Paragraph Header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5722" y="2715851"/>
            <a:ext cx="4041775" cy="32616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an icon to add a Table, Chart, SmartArt Graphic, Picture, Clip Art or Media.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643438" y="3085737"/>
            <a:ext cx="4043362" cy="2891729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/>
            </a:lvl1pPr>
            <a:lvl2pPr marL="457200" indent="-228600">
              <a:defRPr sz="1600"/>
            </a:lvl2pPr>
            <a:lvl3pPr marL="685800">
              <a:defRPr sz="1600"/>
            </a:lvl3pPr>
            <a:lvl4pPr marL="914400">
              <a:defRPr sz="1600"/>
            </a:lvl4pPr>
            <a:lvl5pPr marL="1143000">
              <a:defRPr sz="1600"/>
            </a:lvl5pPr>
          </a:lstStyle>
          <a:p>
            <a:pPr marL="0" indent="0">
              <a:buNone/>
            </a:pPr>
            <a:r>
              <a:rPr lang="en-US" dirty="0" smtClean="0"/>
              <a:t>Click to edit text. Note: If you don’t want to begin or continue with bullets, turn off the bullet function manually.</a:t>
            </a:r>
          </a:p>
          <a:p>
            <a:r>
              <a:rPr lang="en-US" dirty="0" smtClean="0"/>
              <a:t>“Enter” will begin bullet list again.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46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741863" y="2024063"/>
            <a:ext cx="3944937" cy="40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dirty="0" smtClean="0"/>
              <a:t>Click to Edit List Header</a:t>
            </a:r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741863" y="2429933"/>
            <a:ext cx="3944937" cy="3081867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/>
            </a:lvl1pPr>
            <a:lvl2pPr marL="457200" indent="-228600">
              <a:defRPr sz="2000"/>
            </a:lvl2pPr>
            <a:lvl3pPr marL="685800">
              <a:defRPr sz="2000"/>
            </a:lvl3pPr>
            <a:lvl4pPr marL="914400">
              <a:defRPr sz="2000"/>
            </a:lvl4pPr>
            <a:lvl5pPr marL="1143000">
              <a:defRPr sz="2000"/>
            </a:lvl5pPr>
          </a:lstStyle>
          <a:p>
            <a:pPr lvl="0"/>
            <a:r>
              <a:rPr lang="en-US" dirty="0" smtClean="0"/>
              <a:t>Click to edit bulleted text.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454025" y="1464733"/>
            <a:ext cx="4202642" cy="4682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an icon to add a Table, Chart, SmartArt Graphic, Picture, Clip Art or Media.</a:t>
            </a:r>
            <a:endParaRPr lang="en-US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0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16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07069"/>
            <a:ext cx="4038600" cy="4644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an icon to add a Table, Chart, SmartArt Graphic, Picture, Clip Art or Media.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07069"/>
            <a:ext cx="4038600" cy="4644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an icon to add a Table, Chart, SmartArt Graphic, Picture, Clip Art or Media.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16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2590801" y="5232930"/>
            <a:ext cx="3962400" cy="405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dirty="0" smtClean="0"/>
              <a:t>Click to Edit Caption</a:t>
            </a:r>
            <a:endParaRPr lang="en-US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590801" y="5638800"/>
            <a:ext cx="3962400" cy="508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</a:lstStyle>
          <a:p>
            <a:pPr lvl="0"/>
            <a:r>
              <a:rPr lang="en-US" dirty="0" smtClean="0"/>
              <a:t>Click to edit text.</a:t>
            </a:r>
          </a:p>
          <a:p>
            <a:pPr lvl="0"/>
            <a:endParaRPr lang="en-US" dirty="0"/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1185333" y="1464733"/>
            <a:ext cx="6832600" cy="365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an icon to add a Table, Chart, SmartArt Graphic, Picture, Clip Art or Media.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7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36988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Caption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548467"/>
            <a:ext cx="4040188" cy="35776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an icon to add a Table, Chart, SmartArt Graphic, Picture, Clip Art or Media.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5249865"/>
            <a:ext cx="4041775" cy="36988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Caption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1535114"/>
            <a:ext cx="4041775" cy="35533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an icon to add a Table, Chart, SmartArt Graphic, Picture, Clip Art or Media.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54026" y="1905000"/>
            <a:ext cx="4043362" cy="508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</a:lstStyle>
          <a:p>
            <a:pPr lvl="0"/>
            <a:r>
              <a:rPr lang="en-US" dirty="0" smtClean="0"/>
              <a:t>Click to edit text.</a:t>
            </a:r>
          </a:p>
          <a:p>
            <a:pPr lvl="0"/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645025" y="5619752"/>
            <a:ext cx="4043362" cy="508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/>
            </a:lvl1pPr>
          </a:lstStyle>
          <a:p>
            <a:pPr lvl="0"/>
            <a:r>
              <a:rPr lang="en-US" dirty="0" smtClean="0"/>
              <a:t>Click to edit text.</a:t>
            </a:r>
          </a:p>
          <a:p>
            <a:pPr lvl="0"/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1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2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430867"/>
            <a:ext cx="9144000" cy="476673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\</a:t>
            </a:r>
          </a:p>
          <a:p>
            <a:r>
              <a:rPr lang="en-US" dirty="0" smtClean="0"/>
              <a:t>Click Icon to Add Picture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90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430866"/>
            <a:ext cx="9144000" cy="542713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\</a:t>
            </a:r>
          </a:p>
          <a:p>
            <a:r>
              <a:rPr lang="en-US" dirty="0" smtClean="0"/>
              <a:t>Click Icon to Add Picture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96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\</a:t>
            </a:r>
          </a:p>
          <a:p>
            <a:r>
              <a:rPr lang="en-US" dirty="0" smtClean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4527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4135" y="890056"/>
            <a:ext cx="8231188" cy="43973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Edit Subhead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958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cap="none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7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4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7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2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4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0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2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1A78-859E-4D00-BD48-57370F7E0E95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88CE0-D4D3-4736-8458-E2C3B4FD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6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2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13525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356350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This document has been reviewed and determined not to contain export controlled technical data.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356350"/>
            <a:ext cx="12678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BB0B505-5A34-8746-A5A9-793D5E51F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9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first.org/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sa.gov/home/hqnews/2010/nov/HQ_10-307_Student_Robotics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robotics.nasa.gov/index.php" TargetMode="External"/><Relationship Id="rId4" Type="http://schemas.openxmlformats.org/officeDocument/2006/relationships/hyperlink" Target="http://www.nasa.gov/audience/forstudents/9-12/features/first-robotics-index.html#.U8_qnRAoBy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ASA Trio Use w White Bk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3" y="0"/>
            <a:ext cx="4407294" cy="2311478"/>
          </a:xfrm>
          <a:prstGeom prst="rect">
            <a:avLst/>
          </a:prstGeom>
        </p:spPr>
      </p:pic>
      <p:sp>
        <p:nvSpPr>
          <p:cNvPr id="2" name="Text Placeholder 1"/>
          <p:cNvSpPr txBox="1">
            <a:spLocks/>
          </p:cNvSpPr>
          <p:nvPr/>
        </p:nvSpPr>
        <p:spPr>
          <a:xfrm>
            <a:off x="1234424" y="1828800"/>
            <a:ext cx="7524221" cy="965356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/>
              <a:t>Curiosity Connections with Pre-College Robotics Competitions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1221811" y="4495800"/>
            <a:ext cx="3578789" cy="144780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0" marR="0" indent="0" algn="l" defTabSz="4570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defTabSz="45709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33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25" indent="-228546" algn="l" defTabSz="4570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19" indent="-228546" algn="l" defTabSz="4570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12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 dirty="0"/>
              <a:t>David E. </a:t>
            </a:r>
            <a:r>
              <a:rPr lang="en-US" altLang="en-US" sz="1800" b="1" dirty="0" err="1"/>
              <a:t>Brinza</a:t>
            </a:r>
            <a:r>
              <a:rPr lang="en-US" altLang="en-US" sz="1800" b="1" dirty="0"/>
              <a:t>, PhD</a:t>
            </a:r>
          </a:p>
          <a:p>
            <a:pPr>
              <a:lnSpc>
                <a:spcPct val="90000"/>
              </a:lnSpc>
            </a:pPr>
            <a:r>
              <a:rPr lang="en-US" altLang="en-US" sz="1600" b="1" dirty="0"/>
              <a:t>Principal Systems Engineer</a:t>
            </a:r>
          </a:p>
          <a:p>
            <a:pPr>
              <a:lnSpc>
                <a:spcPct val="90000"/>
              </a:lnSpc>
            </a:pPr>
            <a:r>
              <a:rPr lang="en-US" altLang="en-US" sz="1600" b="1" dirty="0"/>
              <a:t>Jet Propulsion Laboratory</a:t>
            </a:r>
          </a:p>
          <a:p>
            <a:pPr>
              <a:lnSpc>
                <a:spcPct val="90000"/>
              </a:lnSpc>
            </a:pPr>
            <a:r>
              <a:rPr lang="en-US" altLang="en-US" sz="1600" b="1" dirty="0"/>
              <a:t>California Institute of Technology</a:t>
            </a:r>
          </a:p>
          <a:p>
            <a:pPr>
              <a:lnSpc>
                <a:spcPct val="90000"/>
              </a:lnSpc>
            </a:pPr>
            <a:r>
              <a:rPr lang="en-US" altLang="en-US" sz="1600" b="1" u="sng" dirty="0"/>
              <a:t>and</a:t>
            </a:r>
            <a:r>
              <a:rPr lang="en-US" altLang="en-US" sz="1600" b="1" dirty="0"/>
              <a:t> Lead Mentor, </a:t>
            </a:r>
            <a:r>
              <a:rPr lang="en-US" altLang="en-US" sz="1600" b="1" i="1" dirty="0"/>
              <a:t>FRC</a:t>
            </a:r>
            <a:r>
              <a:rPr lang="en-US" altLang="en-US" sz="1600" b="1" dirty="0"/>
              <a:t> Team </a:t>
            </a:r>
            <a:r>
              <a:rPr lang="en-US" altLang="en-US" sz="1600" b="1" dirty="0" smtClean="0"/>
              <a:t>980</a:t>
            </a:r>
            <a:endParaRPr lang="en-US" altLang="en-US" sz="1800" b="1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1234424" y="5943600"/>
            <a:ext cx="7498993" cy="76200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0" marR="0" indent="0" algn="l" defTabSz="4570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defTabSz="45709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33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25" indent="-228546" algn="l" defTabSz="4570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19" indent="-228546" algn="l" defTabSz="4570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12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October 21, </a:t>
            </a:r>
            <a:r>
              <a:rPr lang="en-US" dirty="0" smtClean="0">
                <a:solidFill>
                  <a:prstClr val="black"/>
                </a:solidFill>
              </a:rPr>
              <a:t>2014</a:t>
            </a:r>
            <a:endParaRPr lang="en-US" sz="1200" dirty="0" smtClean="0">
              <a:solidFill>
                <a:prstClr val="black"/>
              </a:solidFill>
            </a:endParaRPr>
          </a:p>
          <a:p>
            <a:r>
              <a:rPr lang="en-US" sz="1200" dirty="0"/>
              <a:t>CL#14-4506</a:t>
            </a:r>
            <a:endParaRPr lang="en-US" sz="1200" dirty="0" smtClean="0">
              <a:solidFill>
                <a:prstClr val="black"/>
              </a:solidFill>
            </a:endParaRPr>
          </a:p>
          <a:p>
            <a:r>
              <a:rPr lang="en-US" sz="1200" dirty="0" smtClean="0">
                <a:solidFill>
                  <a:prstClr val="black"/>
                </a:solidFill>
              </a:rPr>
              <a:t>© 2014 California Institute of Technology. Government sponsorship acknowledged. 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221811" y="3419380"/>
            <a:ext cx="7524221" cy="539752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" name="Picture 5" descr="IMG_02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04" y="2819400"/>
            <a:ext cx="4481283" cy="2286419"/>
          </a:xfrm>
          <a:prstGeom prst="rect">
            <a:avLst/>
          </a:prstGeom>
          <a:noFill/>
          <a:ln w="508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4876800" y="5181600"/>
            <a:ext cx="3962400" cy="1219200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0" marR="0" indent="0" algn="l" defTabSz="4570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defTabSz="45709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33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25" indent="-228546" algn="l" defTabSz="45709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19" indent="-228546" algn="l" defTabSz="45709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12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45709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200" b="1" dirty="0" smtClean="0"/>
              <a:t>Robert D. Steele, Robotics Software Engineer,</a:t>
            </a:r>
          </a:p>
          <a:p>
            <a:pPr>
              <a:lnSpc>
                <a:spcPct val="90000"/>
              </a:lnSpc>
            </a:pPr>
            <a:r>
              <a:rPr lang="en-US" altLang="en-US" sz="1200" b="1" dirty="0" smtClean="0"/>
              <a:t>	Jet Propulsion Laboratory - Caltech</a:t>
            </a:r>
          </a:p>
          <a:p>
            <a:pPr>
              <a:lnSpc>
                <a:spcPct val="90000"/>
              </a:lnSpc>
            </a:pPr>
            <a:r>
              <a:rPr lang="en-US" altLang="en-US" sz="1200" b="1" dirty="0" smtClean="0"/>
              <a:t>Mark J. Leon, Robotics Alliance Program Manager, 	NASA Ames Research Center</a:t>
            </a:r>
          </a:p>
          <a:p>
            <a:pPr>
              <a:lnSpc>
                <a:spcPct val="90000"/>
              </a:lnSpc>
            </a:pPr>
            <a:r>
              <a:rPr lang="en-US" altLang="en-US" sz="1200" b="1" dirty="0" smtClean="0"/>
              <a:t>David B. </a:t>
            </a:r>
            <a:r>
              <a:rPr lang="en-US" altLang="en-US" sz="1200" b="1" dirty="0" err="1" smtClean="0"/>
              <a:t>Lavery</a:t>
            </a:r>
            <a:r>
              <a:rPr lang="en-US" altLang="en-US" sz="1200" b="1" dirty="0" smtClean="0"/>
              <a:t>,</a:t>
            </a:r>
            <a:r>
              <a:rPr lang="en-US" altLang="en-US" sz="1200" b="1" dirty="0" smtClean="0"/>
              <a:t> </a:t>
            </a:r>
            <a:r>
              <a:rPr lang="en-US" altLang="en-US" sz="1200" b="1" dirty="0"/>
              <a:t>Program </a:t>
            </a:r>
            <a:r>
              <a:rPr lang="en-US" altLang="en-US" sz="1200" b="1" dirty="0" smtClean="0"/>
              <a:t>Executive for SMD</a:t>
            </a:r>
            <a:r>
              <a:rPr lang="en-US" altLang="en-US" sz="1200" b="1" dirty="0"/>
              <a:t>, </a:t>
            </a:r>
            <a:endParaRPr lang="en-US" altLang="en-US" sz="1200" b="1" dirty="0" smtClean="0"/>
          </a:p>
          <a:p>
            <a:pPr>
              <a:lnSpc>
                <a:spcPct val="90000"/>
              </a:lnSpc>
            </a:pPr>
            <a:r>
              <a:rPr lang="en-US" altLang="en-US" sz="1200" b="1" dirty="0"/>
              <a:t>	</a:t>
            </a:r>
            <a:r>
              <a:rPr lang="en-US" altLang="en-US" sz="1200" b="1" dirty="0" smtClean="0"/>
              <a:t>NASA Headquarters</a:t>
            </a:r>
            <a:endParaRPr lang="en-US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300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0207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Key Figure: Dave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Lavery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NASA HQ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657600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2009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Volunteer of the Year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Executive Advisory Board, Game Design Committee ,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Team 116 Mentor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Responsible for NASA grants to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Robotics Competition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Develops Game Animation released at annual kickoff event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1954612"/>
            <a:ext cx="5484495" cy="156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76800"/>
            <a:ext cx="23812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295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2013 Service to America Medal “Sammy”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leading the Curiosity mission to Mars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7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1066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Connections between Curiosity and </a:t>
            </a:r>
            <a:r>
              <a:rPr lang="en-US" alt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</a:p>
        </p:txBody>
      </p:sp>
      <p:sp>
        <p:nvSpPr>
          <p:cNvPr id="1229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3733800" cy="2971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Product: Incredible Robots!</a:t>
            </a:r>
          </a:p>
          <a:p>
            <a:pPr lvl="1" eaLnBrk="1" hangingPunct="1"/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 Mars Exploration</a:t>
            </a:r>
          </a:p>
          <a:p>
            <a:pPr lvl="1" eaLnBrk="1" hangingPunct="1"/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 Education</a:t>
            </a:r>
          </a:p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in </a:t>
            </a:r>
            <a:r>
              <a:rPr lang="en-US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eaLnBrk="1" hangingPunct="1"/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Dozens of NASA Mentors</a:t>
            </a:r>
          </a:p>
          <a:p>
            <a:pPr lvl="1" eaLnBrk="1" hangingPunct="1"/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Hundreds of volunteers</a:t>
            </a:r>
          </a:p>
          <a:p>
            <a:pPr lvl="1" eaLnBrk="1" hangingPunct="1"/>
            <a:r>
              <a:rPr lang="en-US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“alumni” on Curiosity team</a:t>
            </a:r>
          </a:p>
        </p:txBody>
      </p:sp>
      <p:pic>
        <p:nvPicPr>
          <p:cNvPr id="12292" name="Picture 9" descr="FRC696_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97012"/>
            <a:ext cx="40132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Lavery_Curio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4572000"/>
            <a:ext cx="223996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 descr="Lavery_C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62275"/>
            <a:ext cx="2084388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 descr="Lavery_116Men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/>
          <a:stretch/>
        </p:blipFill>
        <p:spPr bwMode="auto">
          <a:xfrm>
            <a:off x="4191000" y="4481345"/>
            <a:ext cx="3962400" cy="20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59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NASA’s Return on Investment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848600" cy="4953000"/>
          </a:xfrm>
        </p:spPr>
        <p:txBody>
          <a:bodyPr>
            <a:normAutofit fontScale="92500"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Dozens of JPL Interns working on Mars Programs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involvement (or other robotics programs) is often a discriminator on applications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These students fit well in the professional environment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Early-career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involved in MSL development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Several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alumni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served in mission critical roles</a:t>
            </a:r>
          </a:p>
          <a:p>
            <a:pPr lvl="2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ttribute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involvement to their career choices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Next Generation Mars Explorers are emerging from programs like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Video: you too can participate!</a:t>
            </a:r>
          </a:p>
          <a:p>
            <a:pPr lvl="2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Find a nearby team and/or volunteer at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www.usfirst.org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ee you at a competition…meet me in St. Louis!!</a:t>
            </a:r>
          </a:p>
          <a:p>
            <a:pPr marL="45720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5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Conclusion: Let’s get </a:t>
            </a:r>
            <a:r>
              <a:rPr lang="en-US" dirty="0"/>
              <a:t>i</a:t>
            </a:r>
            <a:r>
              <a:rPr lang="en-US" dirty="0" smtClean="0"/>
              <a:t>nvolved!</a:t>
            </a:r>
            <a:endParaRPr lang="en-US" dirty="0"/>
          </a:p>
        </p:txBody>
      </p:sp>
      <p:pic>
        <p:nvPicPr>
          <p:cNvPr id="5" name="FIRST_WhiteHouse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477000" cy="4857750"/>
          </a:xfrm>
        </p:spPr>
      </p:pic>
    </p:spTree>
    <p:extLst>
      <p:ext uri="{BB962C8B-B14F-4D97-AF65-F5344CB8AC3E}">
        <p14:creationId xmlns:p14="http://schemas.microsoft.com/office/powerpoint/2010/main" val="210704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SA Trio Use w White Bk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5" y="2118765"/>
            <a:ext cx="4407294" cy="26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2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Pre-college robotics programs introduce youth to technical careers</a:t>
            </a:r>
          </a:p>
          <a:p>
            <a:pPr lvl="1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Robotics Competition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inspires youth to change the culture and change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Similar programs: VEX Robotics, BEST,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Botball,etc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 won’t be discussing these other programs today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NASA’s investment in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Mentors and volunteers from NASA Centers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support to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teams and events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return on investment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Interns/early-career employees in NASA: Curiosity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You can make an investment too!</a:t>
            </a: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Changing the Culture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447800"/>
            <a:ext cx="45720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alt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nspiration and </a:t>
            </a:r>
            <a:r>
              <a:rPr lang="en-US" alt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ecognition of </a:t>
            </a:r>
            <a:r>
              <a:rPr lang="en-US" alt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cience and </a:t>
            </a:r>
            <a:r>
              <a:rPr lang="en-US" altLang="en-US" sz="2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echnology</a:t>
            </a:r>
            <a:endParaRPr lang="en-US" alt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Giving </a:t>
            </a:r>
            <a:r>
              <a:rPr lang="en-US" alt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 opportunity to become our future innovators, engineers, and scientists</a:t>
            </a:r>
          </a:p>
        </p:txBody>
      </p:sp>
      <p:pic>
        <p:nvPicPr>
          <p:cNvPr id="9220" name="Picture 6" descr="IRI 2007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22" y="1524000"/>
            <a:ext cx="382541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533400" y="5257800"/>
            <a:ext cx="8147050" cy="1092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/>
              <a:t>FIRST’s vision is to positively transform culture by inspiring young people, their schools, and communities to appreciate and celebrate science and technology. FIRST is about more than robots. It is a life-changing experience – and a lot of fun!</a:t>
            </a:r>
          </a:p>
        </p:txBody>
      </p:sp>
    </p:spTree>
    <p:extLst>
      <p:ext uri="{BB962C8B-B14F-4D97-AF65-F5344CB8AC3E}">
        <p14:creationId xmlns:p14="http://schemas.microsoft.com/office/powerpoint/2010/main" val="19421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10668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Robotics Competition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066800"/>
            <a:ext cx="4343400" cy="5486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 Statistics (as of 03/06/14):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23rd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Season game: Aerial Assist (SM)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2,727 teams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2,334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veteran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teams, 393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rookie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68,175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16,362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Mentor/adult supporters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U.S. (2,410 teams)</a:t>
            </a:r>
          </a:p>
          <a:p>
            <a:pPr lvl="1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Canada (178 teams)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Israel (52 teams)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Mexico (38 teams)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Australia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(17 teams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China (10 teams)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Brazil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(5 teams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Turkey (5 teams)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Chile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(3 teams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Dominican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Republic (2 teams)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Colombia, Germany, Netherlands, Singapore, Taiwan, United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Arab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Emirates, U.K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55626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Scholarships:</a:t>
            </a:r>
          </a:p>
          <a:p>
            <a:pPr lvl="1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Over $19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available!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 150 Scholarship p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roviders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Nearly 900 Scholarship 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pportunities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Hundreds of Internships</a:t>
            </a: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3,000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Sponsors (including NASA)</a:t>
            </a: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Kit of Parts factoids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246,120 lbs. of totes shipped to almost 100 Kickoff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more than 225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pallets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More than 110 Kit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Parts contributors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350 distinct items distributed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Kit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than 32 miles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54 miles of cable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ties</a:t>
            </a:r>
          </a:p>
          <a:p>
            <a:pPr algn="just"/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Events: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Live and 94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Kickoffs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(NASA TV)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54 Regional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 District Championships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Championship: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Edward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Jones Dome in St. Louis,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(NASA TV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42888"/>
            <a:ext cx="6553200" cy="10668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a </a:t>
            </a:r>
            <a:r>
              <a:rPr lang="en-US" alt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robot?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4876800" cy="5181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robots are amazing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creations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fast, strong, maneuverable and even incredibly autonomous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create robots based on how they plan to play the game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strategy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Managing critical resources: (schedule, mass and money)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Robot is team-built, student-driven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Identical ‘Kit of Parts’ provides key parts (radio, controllers, motors, ...), but </a:t>
            </a:r>
            <a:r>
              <a:rPr lang="en-US" altLang="en-US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INSTRUCTION BOOK!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Robot designed and built from scratch, subject to size/weight limits (perimeter, 60” tall,  &lt;120 lbs.), many other rules on allowable components and safety</a:t>
            </a:r>
          </a:p>
        </p:txBody>
      </p:sp>
      <p:pic>
        <p:nvPicPr>
          <p:cNvPr id="13316" name="Picture 4" descr="IMG_06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26072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4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Team Organization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4094467" cy="449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Teams work in a structured environment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Team Org Chart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Sub-teams with student leadership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Mentors as “shadows”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Schedule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process</a:t>
            </a:r>
          </a:p>
          <a:p>
            <a:pPr lvl="2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 progress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67" y="3733800"/>
            <a:ext cx="4014672" cy="289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66" y="1295400"/>
            <a:ext cx="3999431" cy="21905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940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What’s it like??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4038600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hands-on project-based experience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design, build and operate a functional robot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Useful skills developed: problem-solving, teamwork, meeting deadlines, focus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Mentoring: almost magic!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Experienced professionals advising the team members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Volunteers who are fully committed to helping students learn and succeed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 and Excitement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Competitions are exciting to watch: dramatic action, team spirit in a noisy stadium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 yourself! Dancing, spiked hair, costumes and cheering!!</a:t>
            </a:r>
          </a:p>
        </p:txBody>
      </p:sp>
      <p:pic>
        <p:nvPicPr>
          <p:cNvPr id="17412" name="Picture 4" descr="IMG_1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32275"/>
            <a:ext cx="37576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37115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5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NASA: Inspiring our Youth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NASA </a:t>
            </a:r>
            <a:r>
              <a:rPr lang="en-US" sz="2800" u="sng" dirty="0" smtClean="0"/>
              <a:t>missions</a:t>
            </a:r>
            <a:r>
              <a:rPr lang="en-US" sz="2800" dirty="0" smtClean="0"/>
              <a:t> have inspired youth to pursue technical </a:t>
            </a:r>
            <a:r>
              <a:rPr lang="en-US" sz="2800" dirty="0"/>
              <a:t>careers for decades </a:t>
            </a:r>
            <a:endParaRPr lang="en-US" sz="28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Mercury, Gemini, Apollo moon landings, Space Shuttle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Mars Exploration: Sojourner, Spirit/Opportunity, </a:t>
            </a:r>
          </a:p>
          <a:p>
            <a:pPr lvl="2"/>
            <a:r>
              <a:rPr lang="en-US" sz="2200" b="1" dirty="0" smtClean="0"/>
              <a:t>Curiosity: “Seven Minutes of Terror!”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NASA also supports </a:t>
            </a:r>
            <a:r>
              <a:rPr lang="en-US" sz="2800" u="sng" dirty="0" smtClean="0"/>
              <a:t>robotics education</a:t>
            </a:r>
            <a:r>
              <a:rPr lang="en-US" sz="2800" dirty="0" smtClean="0"/>
              <a:t> to “change the culture” and inspire future innovators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Significant investment in </a:t>
            </a:r>
            <a:r>
              <a:rPr lang="en-US" sz="2400" i="1" dirty="0" smtClean="0"/>
              <a:t>FIRST Robotics Competition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i="1" dirty="0" smtClean="0"/>
              <a:t>Mentors, volunteers, program assistance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Grants via NASA Robotics Alliance Program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2010 Cooperative Agreement NASA - 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$20M over 5 years</a:t>
            </a:r>
          </a:p>
          <a:p>
            <a:pPr marL="457200" lvl="1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http://www.nasa.gov/home/hqnews/2010/nov/HQ_10-307_Student_Robotics.html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Hundreds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FRC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teams submit grant proposals to NASA each year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2012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241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shared $1.4M in grants</a:t>
            </a:r>
          </a:p>
        </p:txBody>
      </p:sp>
    </p:spTree>
    <p:extLst>
      <p:ext uri="{BB962C8B-B14F-4D97-AF65-F5344CB8AC3E}">
        <p14:creationId xmlns:p14="http://schemas.microsoft.com/office/powerpoint/2010/main" val="5865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1682"/>
          </a:xfrm>
        </p:spPr>
        <p:txBody>
          <a:bodyPr>
            <a:noAutofit/>
          </a:bodyPr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FRC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NASA Websites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8" t="77" r="24640" b="21622"/>
          <a:stretch/>
        </p:blipFill>
        <p:spPr bwMode="auto">
          <a:xfrm>
            <a:off x="152400" y="1752600"/>
            <a:ext cx="4545417" cy="441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t="3084" r="27448"/>
          <a:stretch/>
        </p:blipFill>
        <p:spPr bwMode="auto">
          <a:xfrm>
            <a:off x="4826977" y="1608992"/>
            <a:ext cx="4088423" cy="488412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076980"/>
            <a:ext cx="812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http://www.nasa.gov/audience/forstudents/9-12/features/first-robotics-index.html#.U8_qnRAoByI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http://robotics.nasa.gov/index.php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450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PL White Templa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4054</TotalTime>
  <Words>946</Words>
  <Application>Microsoft Office PowerPoint</Application>
  <PresentationFormat>On-screen Show (4:3)</PresentationFormat>
  <Paragraphs>136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JPL White Templates</vt:lpstr>
      <vt:lpstr>PowerPoint Presentation</vt:lpstr>
      <vt:lpstr>Overview</vt:lpstr>
      <vt:lpstr> FIRST: Changing the Culture</vt:lpstr>
      <vt:lpstr>FIRST Robotics Competition Facts</vt:lpstr>
      <vt:lpstr>What is a FIRST robot?</vt:lpstr>
      <vt:lpstr>FRC Team Organization</vt:lpstr>
      <vt:lpstr>FRC: What’s it like??</vt:lpstr>
      <vt:lpstr>NASA: Inspiring our Youth</vt:lpstr>
      <vt:lpstr>FRC on NASA Websites </vt:lpstr>
      <vt:lpstr>A Key Figure: Dave Lavery, NASA HQ</vt:lpstr>
      <vt:lpstr>Connections between Curiosity and FRC</vt:lpstr>
      <vt:lpstr>NASA’s Return on Investment</vt:lpstr>
      <vt:lpstr>Conclusion: Let’s get involved!</vt:lpstr>
      <vt:lpstr>PowerPoint Presentation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Robotics Competition on NASA Website:  http://www.nasa.gov/audience/forstudents/9-12/features/first-robotics-index.html#.U8_qnRAoByI</dc:title>
  <dc:creator>David E. Brinza</dc:creator>
  <cp:lastModifiedBy>David E. Brinza</cp:lastModifiedBy>
  <cp:revision>50</cp:revision>
  <dcterms:created xsi:type="dcterms:W3CDTF">2014-07-23T18:42:48Z</dcterms:created>
  <dcterms:modified xsi:type="dcterms:W3CDTF">2014-11-06T19:42:19Z</dcterms:modified>
</cp:coreProperties>
</file>