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Lst>
  <p:sldIdLst>
    <p:sldId id="256" r:id="rId2"/>
    <p:sldId id="260" r:id="rId3"/>
    <p:sldId id="257" r:id="rId4"/>
    <p:sldId id="273" r:id="rId5"/>
    <p:sldId id="258" r:id="rId6"/>
    <p:sldId id="259" r:id="rId7"/>
    <p:sldId id="267" r:id="rId8"/>
    <p:sldId id="272" r:id="rId9"/>
    <p:sldId id="261" r:id="rId10"/>
    <p:sldId id="266" r:id="rId11"/>
    <p:sldId id="262" r:id="rId12"/>
    <p:sldId id="263" r:id="rId13"/>
    <p:sldId id="268" r:id="rId14"/>
    <p:sldId id="264" r:id="rId15"/>
    <p:sldId id="274" r:id="rId16"/>
    <p:sldId id="271" r:id="rId17"/>
    <p:sldId id="270"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eremiah%20Reagan\Desktop\Thesis\Data%20Analy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Thesis\Data%20Analysi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Owner\Downloads\TL05_Data_Aug05_2013.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Jeremiah%20Reagan\Desktop\Thesis\Data%20Analysi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Thesis\Data%20Analysis.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Owner\Downloads\TL05_Data_Aug05_2013.xlsx"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eremiah%20Reagan\Desktop\Thesis\Data%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err="1"/>
              <a:t>P</a:t>
            </a:r>
            <a:r>
              <a:rPr lang="en-US" sz="1800" b="1" baseline="-25000" dirty="0" err="1"/>
              <a:t>aq</a:t>
            </a:r>
            <a:r>
              <a:rPr lang="en-US" sz="1800" b="1" baseline="0" dirty="0"/>
              <a:t> = (C</a:t>
            </a:r>
            <a:r>
              <a:rPr lang="en-US" sz="1800" b="1" baseline="-25000" dirty="0"/>
              <a:t>23</a:t>
            </a:r>
            <a:r>
              <a:rPr lang="en-US" sz="1800" b="1" baseline="0" dirty="0"/>
              <a:t>+C</a:t>
            </a:r>
            <a:r>
              <a:rPr lang="en-US" sz="1800" b="1" baseline="-25000" dirty="0"/>
              <a:t>25</a:t>
            </a:r>
            <a:r>
              <a:rPr lang="en-US" sz="1800" b="1" baseline="0" dirty="0"/>
              <a:t>)/(C</a:t>
            </a:r>
            <a:r>
              <a:rPr lang="en-US" sz="1800" b="1" baseline="-25000" dirty="0"/>
              <a:t>23</a:t>
            </a:r>
            <a:r>
              <a:rPr lang="en-US" sz="1800" b="1" baseline="0" dirty="0"/>
              <a:t>+C</a:t>
            </a:r>
            <a:r>
              <a:rPr lang="en-US" sz="1800" b="1" baseline="-25000" dirty="0"/>
              <a:t>25</a:t>
            </a:r>
            <a:r>
              <a:rPr lang="en-US" sz="1800" b="1" baseline="0" dirty="0"/>
              <a:t>+C</a:t>
            </a:r>
            <a:r>
              <a:rPr lang="en-US" sz="1800" b="1" baseline="-25000" dirty="0"/>
              <a:t>29</a:t>
            </a:r>
            <a:r>
              <a:rPr lang="en-US" sz="1800" b="1" baseline="0" dirty="0"/>
              <a:t>+C</a:t>
            </a:r>
            <a:r>
              <a:rPr lang="en-US" sz="1800" b="1" baseline="-25000" dirty="0"/>
              <a:t>31</a:t>
            </a:r>
            <a:r>
              <a:rPr lang="en-US" sz="1800" b="1" baseline="0" dirty="0"/>
              <a:t>)</a:t>
            </a:r>
            <a:endParaRPr lang="en-US" sz="1800" b="1" baseline="-25000" dirty="0"/>
          </a:p>
        </c:rich>
      </c:tx>
      <c:overlay val="0"/>
      <c:spPr>
        <a:noFill/>
        <a:ln>
          <a:noFill/>
        </a:ln>
        <a:effectLst/>
      </c:spPr>
    </c:title>
    <c:autoTitleDeleted val="0"/>
    <c:plotArea>
      <c:layout>
        <c:manualLayout>
          <c:layoutTarget val="inner"/>
          <c:xMode val="edge"/>
          <c:yMode val="edge"/>
          <c:x val="6.10700005631582E-2"/>
          <c:y val="0.119786428090666"/>
          <c:w val="0.89847595314523898"/>
          <c:h val="0.68640170502605602"/>
        </c:manualLayout>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Paq!$C$2:$C$35</c:f>
              <c:numCache>
                <c:formatCode>@</c:formatCode>
                <c:ptCount val="34"/>
                <c:pt idx="0">
                  <c:v>1802</c:v>
                </c:pt>
                <c:pt idx="1">
                  <c:v>1942</c:v>
                </c:pt>
                <c:pt idx="2">
                  <c:v>2093</c:v>
                </c:pt>
                <c:pt idx="3">
                  <c:v>2256</c:v>
                </c:pt>
                <c:pt idx="4">
                  <c:v>2431</c:v>
                </c:pt>
                <c:pt idx="5">
                  <c:v>4210</c:v>
                </c:pt>
                <c:pt idx="6">
                  <c:v>4528</c:v>
                </c:pt>
                <c:pt idx="7">
                  <c:v>4880</c:v>
                </c:pt>
                <c:pt idx="8">
                  <c:v>5260</c:v>
                </c:pt>
                <c:pt idx="9">
                  <c:v>6110</c:v>
                </c:pt>
                <c:pt idx="10">
                  <c:v>6586</c:v>
                </c:pt>
                <c:pt idx="11">
                  <c:v>7098</c:v>
                </c:pt>
                <c:pt idx="12">
                  <c:v>7650</c:v>
                </c:pt>
                <c:pt idx="13">
                  <c:v>8245</c:v>
                </c:pt>
                <c:pt idx="14">
                  <c:v>8975</c:v>
                </c:pt>
                <c:pt idx="15">
                  <c:v>9841</c:v>
                </c:pt>
                <c:pt idx="16">
                  <c:v>10667</c:v>
                </c:pt>
                <c:pt idx="17">
                  <c:v>11454</c:v>
                </c:pt>
                <c:pt idx="18">
                  <c:v>12202</c:v>
                </c:pt>
                <c:pt idx="19">
                  <c:v>13166</c:v>
                </c:pt>
                <c:pt idx="20">
                  <c:v>13774</c:v>
                </c:pt>
                <c:pt idx="21">
                  <c:v>14393</c:v>
                </c:pt>
                <c:pt idx="22">
                  <c:v>14972</c:v>
                </c:pt>
                <c:pt idx="23">
                  <c:v>15513</c:v>
                </c:pt>
                <c:pt idx="24">
                  <c:v>16014</c:v>
                </c:pt>
                <c:pt idx="25">
                  <c:v>16476</c:v>
                </c:pt>
                <c:pt idx="26">
                  <c:v>16898</c:v>
                </c:pt>
                <c:pt idx="27">
                  <c:v>17282</c:v>
                </c:pt>
                <c:pt idx="28">
                  <c:v>17626</c:v>
                </c:pt>
                <c:pt idx="29">
                  <c:v>17931</c:v>
                </c:pt>
                <c:pt idx="30">
                  <c:v>18197</c:v>
                </c:pt>
                <c:pt idx="31">
                  <c:v>18424</c:v>
                </c:pt>
                <c:pt idx="32">
                  <c:v>18611</c:v>
                </c:pt>
                <c:pt idx="33">
                  <c:v>18759</c:v>
                </c:pt>
              </c:numCache>
            </c:numRef>
          </c:xVal>
          <c:yVal>
            <c:numRef>
              <c:f>Paq!$D$2:$D$35</c:f>
              <c:numCache>
                <c:formatCode>@</c:formatCode>
                <c:ptCount val="34"/>
                <c:pt idx="0">
                  <c:v>0.24575181205253799</c:v>
                </c:pt>
                <c:pt idx="1">
                  <c:v>0.29118836247915098</c:v>
                </c:pt>
                <c:pt idx="2">
                  <c:v>0.37326148813383397</c:v>
                </c:pt>
                <c:pt idx="3">
                  <c:v>0.34996933564525701</c:v>
                </c:pt>
                <c:pt idx="4">
                  <c:v>0.38901682702573198</c:v>
                </c:pt>
                <c:pt idx="5">
                  <c:v>0.41630237013640498</c:v>
                </c:pt>
                <c:pt idx="6">
                  <c:v>0.51078730592353006</c:v>
                </c:pt>
                <c:pt idx="7">
                  <c:v>0.476731400456959</c:v>
                </c:pt>
                <c:pt idx="8">
                  <c:v>0.49283591575561903</c:v>
                </c:pt>
                <c:pt idx="9">
                  <c:v>0.31872737094024201</c:v>
                </c:pt>
                <c:pt idx="10">
                  <c:v>0.45839154516469</c:v>
                </c:pt>
                <c:pt idx="11">
                  <c:v>0.42353984468239098</c:v>
                </c:pt>
                <c:pt idx="12">
                  <c:v>0.42691172420097201</c:v>
                </c:pt>
                <c:pt idx="13">
                  <c:v>0.43059163031074599</c:v>
                </c:pt>
                <c:pt idx="14">
                  <c:v>0.43015873925577702</c:v>
                </c:pt>
                <c:pt idx="15">
                  <c:v>0.426137688341929</c:v>
                </c:pt>
                <c:pt idx="16">
                  <c:v>0.391006579561268</c:v>
                </c:pt>
                <c:pt idx="17">
                  <c:v>0.45842226372216599</c:v>
                </c:pt>
                <c:pt idx="18">
                  <c:v>0.44539938426201398</c:v>
                </c:pt>
                <c:pt idx="19">
                  <c:v>0.44320959490404199</c:v>
                </c:pt>
                <c:pt idx="20">
                  <c:v>0.34964478060203402</c:v>
                </c:pt>
                <c:pt idx="21">
                  <c:v>0.41047845207411199</c:v>
                </c:pt>
                <c:pt idx="22">
                  <c:v>0.360314543177706</c:v>
                </c:pt>
                <c:pt idx="23">
                  <c:v>0.42624469709270801</c:v>
                </c:pt>
                <c:pt idx="24">
                  <c:v>0.40513833422127798</c:v>
                </c:pt>
                <c:pt idx="25">
                  <c:v>0.42287863961692601</c:v>
                </c:pt>
                <c:pt idx="26">
                  <c:v>0.41614649153467398</c:v>
                </c:pt>
                <c:pt idx="27">
                  <c:v>0.377844087292388</c:v>
                </c:pt>
                <c:pt idx="28">
                  <c:v>0.39662238334619399</c:v>
                </c:pt>
                <c:pt idx="29">
                  <c:v>0.43930212273034702</c:v>
                </c:pt>
                <c:pt idx="30">
                  <c:v>0.44574960914539402</c:v>
                </c:pt>
                <c:pt idx="31">
                  <c:v>0.465148355347201</c:v>
                </c:pt>
                <c:pt idx="32">
                  <c:v>0.46747858402866799</c:v>
                </c:pt>
                <c:pt idx="33">
                  <c:v>0.46817104605076298</c:v>
                </c:pt>
              </c:numCache>
            </c:numRef>
          </c:yVal>
          <c:smooth val="0"/>
        </c:ser>
        <c:dLbls>
          <c:showLegendKey val="0"/>
          <c:showVal val="0"/>
          <c:showCatName val="0"/>
          <c:showSerName val="0"/>
          <c:showPercent val="0"/>
          <c:showBubbleSize val="0"/>
        </c:dLbls>
        <c:axId val="239370648"/>
        <c:axId val="239371040"/>
      </c:scatterChart>
      <c:valAx>
        <c:axId val="2393706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a:t>Cal </a:t>
                </a:r>
                <a:r>
                  <a:rPr lang="en-US" sz="1200" dirty="0" err="1"/>
                  <a:t>yr</a:t>
                </a:r>
                <a:r>
                  <a:rPr lang="en-US" sz="1200" dirty="0"/>
                  <a:t> BP</a:t>
                </a:r>
              </a:p>
            </c:rich>
          </c:tx>
          <c:overlay val="0"/>
          <c:spPr>
            <a:noFill/>
            <a:ln>
              <a:noFill/>
            </a:ln>
            <a:effectLst/>
          </c:spPr>
        </c:title>
        <c:numFmt formatCode="@"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9371040"/>
        <c:crosses val="autoZero"/>
        <c:crossBetween val="midCat"/>
      </c:valAx>
      <c:valAx>
        <c:axId val="239371040"/>
        <c:scaling>
          <c:orientation val="minMax"/>
        </c:scaling>
        <c:delete val="0"/>
        <c:axPos val="l"/>
        <c:majorGridlines>
          <c:spPr>
            <a:ln w="9525" cap="flat" cmpd="sng" algn="ctr">
              <a:solidFill>
                <a:schemeClr val="tx1">
                  <a:lumMod val="15000"/>
                  <a:lumOff val="85000"/>
                </a:schemeClr>
              </a:solidFill>
              <a:round/>
            </a:ln>
            <a:effectLst/>
          </c:spPr>
        </c:majorGridlines>
        <c:numFmt formatCode="@"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93706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Carbon</a:t>
            </a:r>
            <a:r>
              <a:rPr lang="en-US" sz="1600" baseline="0" dirty="0"/>
              <a:t> Preference </a:t>
            </a:r>
            <a:r>
              <a:rPr lang="en-US" sz="1600" baseline="0" dirty="0" smtClean="0"/>
              <a:t>Index  </a:t>
            </a:r>
            <a:r>
              <a:rPr lang="en-US" sz="1600" baseline="0" dirty="0" err="1" smtClean="0"/>
              <a:t>C</a:t>
            </a:r>
            <a:r>
              <a:rPr lang="en-US" sz="1600" baseline="-25000" dirty="0" err="1" smtClean="0"/>
              <a:t>odd</a:t>
            </a:r>
            <a:r>
              <a:rPr lang="en-US" sz="1600" baseline="0" dirty="0" smtClean="0"/>
              <a:t>/</a:t>
            </a:r>
            <a:r>
              <a:rPr lang="en-US" sz="1600" baseline="0" dirty="0" err="1" smtClean="0"/>
              <a:t>C</a:t>
            </a:r>
            <a:r>
              <a:rPr lang="en-US" sz="1600" baseline="-25000" dirty="0" err="1" smtClean="0"/>
              <a:t>even</a:t>
            </a:r>
            <a:endParaRPr lang="en-US" sz="1600" baseline="-25000" dirty="0"/>
          </a:p>
        </c:rich>
      </c:tx>
      <c:overlay val="0"/>
      <c:spPr>
        <a:noFill/>
        <a:ln>
          <a:noFill/>
        </a:ln>
        <a:effectLst/>
      </c:spPr>
    </c:title>
    <c:autoTitleDeleted val="0"/>
    <c:plotArea>
      <c:layout>
        <c:manualLayout>
          <c:layoutTarget val="inner"/>
          <c:xMode val="edge"/>
          <c:yMode val="edge"/>
          <c:x val="6.0456706034146601E-2"/>
          <c:y val="0.12905047110059101"/>
          <c:w val="0.89089045278981105"/>
          <c:h val="0.67516366006786799"/>
        </c:manualLayout>
      </c:layout>
      <c:scatterChart>
        <c:scatterStyle val="lineMarker"/>
        <c:varyColors val="0"/>
        <c:ser>
          <c:idx val="0"/>
          <c:order val="0"/>
          <c:tx>
            <c:v>CPI</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CPI!$C$2:$C$35</c:f>
              <c:numCache>
                <c:formatCode>General</c:formatCode>
                <c:ptCount val="34"/>
                <c:pt idx="0">
                  <c:v>1802</c:v>
                </c:pt>
                <c:pt idx="1">
                  <c:v>1942</c:v>
                </c:pt>
                <c:pt idx="2">
                  <c:v>2093</c:v>
                </c:pt>
                <c:pt idx="3">
                  <c:v>2256</c:v>
                </c:pt>
                <c:pt idx="4">
                  <c:v>2431</c:v>
                </c:pt>
                <c:pt idx="5">
                  <c:v>4210</c:v>
                </c:pt>
                <c:pt idx="6">
                  <c:v>4528</c:v>
                </c:pt>
                <c:pt idx="7">
                  <c:v>4880</c:v>
                </c:pt>
                <c:pt idx="8">
                  <c:v>5260</c:v>
                </c:pt>
                <c:pt idx="9">
                  <c:v>6110</c:v>
                </c:pt>
                <c:pt idx="10">
                  <c:v>6586</c:v>
                </c:pt>
                <c:pt idx="11">
                  <c:v>7098</c:v>
                </c:pt>
                <c:pt idx="12">
                  <c:v>7650</c:v>
                </c:pt>
                <c:pt idx="13">
                  <c:v>8245</c:v>
                </c:pt>
                <c:pt idx="14">
                  <c:v>8975</c:v>
                </c:pt>
                <c:pt idx="15">
                  <c:v>9841</c:v>
                </c:pt>
                <c:pt idx="16">
                  <c:v>10667</c:v>
                </c:pt>
                <c:pt idx="17">
                  <c:v>11454</c:v>
                </c:pt>
                <c:pt idx="18">
                  <c:v>12202</c:v>
                </c:pt>
                <c:pt idx="19">
                  <c:v>13166</c:v>
                </c:pt>
                <c:pt idx="20">
                  <c:v>13774</c:v>
                </c:pt>
                <c:pt idx="21">
                  <c:v>14393</c:v>
                </c:pt>
                <c:pt idx="22">
                  <c:v>14972</c:v>
                </c:pt>
                <c:pt idx="23">
                  <c:v>15513</c:v>
                </c:pt>
                <c:pt idx="24">
                  <c:v>16014</c:v>
                </c:pt>
                <c:pt idx="25">
                  <c:v>16476</c:v>
                </c:pt>
                <c:pt idx="26">
                  <c:v>16898</c:v>
                </c:pt>
                <c:pt idx="27">
                  <c:v>17282</c:v>
                </c:pt>
                <c:pt idx="28">
                  <c:v>17626</c:v>
                </c:pt>
                <c:pt idx="29">
                  <c:v>17931</c:v>
                </c:pt>
                <c:pt idx="30">
                  <c:v>18197</c:v>
                </c:pt>
                <c:pt idx="31">
                  <c:v>18424</c:v>
                </c:pt>
                <c:pt idx="32">
                  <c:v>18611</c:v>
                </c:pt>
                <c:pt idx="33">
                  <c:v>18759</c:v>
                </c:pt>
              </c:numCache>
            </c:numRef>
          </c:xVal>
          <c:yVal>
            <c:numRef>
              <c:f>CPI!$D$2:$D$35</c:f>
              <c:numCache>
                <c:formatCode>General</c:formatCode>
                <c:ptCount val="34"/>
                <c:pt idx="0">
                  <c:v>1.9658497629512199</c:v>
                </c:pt>
                <c:pt idx="1">
                  <c:v>1.1939710841337481</c:v>
                </c:pt>
                <c:pt idx="2">
                  <c:v>0.92553863810838199</c:v>
                </c:pt>
                <c:pt idx="3">
                  <c:v>1.2326548586970829</c:v>
                </c:pt>
                <c:pt idx="4">
                  <c:v>1.6999862837139681</c:v>
                </c:pt>
                <c:pt idx="5">
                  <c:v>1.249461009451837</c:v>
                </c:pt>
                <c:pt idx="6">
                  <c:v>1.2584939870604539</c:v>
                </c:pt>
                <c:pt idx="7">
                  <c:v>1.169007967497234</c:v>
                </c:pt>
                <c:pt idx="8">
                  <c:v>1.1324699472109661</c:v>
                </c:pt>
                <c:pt idx="9">
                  <c:v>1.7408316936777759</c:v>
                </c:pt>
                <c:pt idx="10">
                  <c:v>1.2824946613545609</c:v>
                </c:pt>
                <c:pt idx="11">
                  <c:v>1.029394796321367</c:v>
                </c:pt>
                <c:pt idx="12">
                  <c:v>1.0029553082305109</c:v>
                </c:pt>
                <c:pt idx="13">
                  <c:v>1.06493216414307</c:v>
                </c:pt>
                <c:pt idx="14">
                  <c:v>1.021169066427394</c:v>
                </c:pt>
                <c:pt idx="15">
                  <c:v>1.390856386636562</c:v>
                </c:pt>
                <c:pt idx="16">
                  <c:v>1.12601811108703</c:v>
                </c:pt>
                <c:pt idx="17">
                  <c:v>0.76985555576689502</c:v>
                </c:pt>
                <c:pt idx="18">
                  <c:v>0.991584034637635</c:v>
                </c:pt>
                <c:pt idx="19">
                  <c:v>1.2584238208026099</c:v>
                </c:pt>
                <c:pt idx="20">
                  <c:v>1.5678831061989029</c:v>
                </c:pt>
                <c:pt idx="21">
                  <c:v>1.1138797631645689</c:v>
                </c:pt>
                <c:pt idx="22">
                  <c:v>1.378215546087403</c:v>
                </c:pt>
                <c:pt idx="23">
                  <c:v>1.2968912670814461</c:v>
                </c:pt>
                <c:pt idx="24">
                  <c:v>1.0810403626991709</c:v>
                </c:pt>
                <c:pt idx="25">
                  <c:v>1.042368545346223</c:v>
                </c:pt>
                <c:pt idx="26">
                  <c:v>1.2087217008458471</c:v>
                </c:pt>
                <c:pt idx="27">
                  <c:v>1.615292915414734</c:v>
                </c:pt>
                <c:pt idx="28">
                  <c:v>1.23078173785433</c:v>
                </c:pt>
                <c:pt idx="29">
                  <c:v>0.98770071087895395</c:v>
                </c:pt>
                <c:pt idx="30">
                  <c:v>0.65855819205618205</c:v>
                </c:pt>
                <c:pt idx="31">
                  <c:v>1.2993511163912479</c:v>
                </c:pt>
                <c:pt idx="32">
                  <c:v>1.0557350034316251</c:v>
                </c:pt>
                <c:pt idx="33">
                  <c:v>1.1396966486836571</c:v>
                </c:pt>
              </c:numCache>
            </c:numRef>
          </c:yVal>
          <c:smooth val="0"/>
        </c:ser>
        <c:dLbls>
          <c:showLegendKey val="0"/>
          <c:showVal val="0"/>
          <c:showCatName val="0"/>
          <c:showSerName val="0"/>
          <c:showPercent val="0"/>
          <c:showBubbleSize val="0"/>
        </c:dLbls>
        <c:axId val="239366728"/>
        <c:axId val="198156272"/>
      </c:scatterChart>
      <c:valAx>
        <c:axId val="2393667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Calyr BP</a:t>
                </a:r>
              </a:p>
            </c:rich>
          </c:tx>
          <c:overlay val="0"/>
          <c:spPr>
            <a:noFill/>
            <a:ln>
              <a:noFill/>
            </a:ln>
            <a:effectLst/>
          </c:sp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8156272"/>
        <c:crosses val="autoZero"/>
        <c:crossBetween val="midCat"/>
      </c:valAx>
      <c:valAx>
        <c:axId val="198156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9366728"/>
        <c:crosses val="autoZero"/>
        <c:crossBetween val="midCat"/>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scatterChart>
        <c:scatterStyle val="lineMarker"/>
        <c:varyColors val="0"/>
        <c:ser>
          <c:idx val="0"/>
          <c:order val="0"/>
          <c:tx>
            <c:strRef>
              <c:f>Sheet2!$C$1</c:f>
              <c:strCache>
                <c:ptCount val="1"/>
                <c:pt idx="0">
                  <c:v>C/N mol</c:v>
                </c:pt>
              </c:strCache>
            </c:strRef>
          </c:tx>
          <c:spPr>
            <a:ln w="22225" cap="rnd">
              <a:solidFill>
                <a:schemeClr val="accent5"/>
              </a:solidFill>
              <a:round/>
            </a:ln>
            <a:effectLst/>
          </c:spPr>
          <c:marker>
            <c:symbol val="none"/>
          </c:marker>
          <c:xVal>
            <c:numRef>
              <c:f>Sheet2!$B$2:$B$333</c:f>
              <c:numCache>
                <c:formatCode>General</c:formatCode>
                <c:ptCount val="332"/>
                <c:pt idx="0">
                  <c:v>1788.4392797563601</c:v>
                </c:pt>
                <c:pt idx="1">
                  <c:v>1801.887877070423</c:v>
                </c:pt>
                <c:pt idx="2">
                  <c:v>1815.437604331566</c:v>
                </c:pt>
                <c:pt idx="3">
                  <c:v>1829.089222010635</c:v>
                </c:pt>
                <c:pt idx="4">
                  <c:v>1842.84349629701</c:v>
                </c:pt>
                <c:pt idx="5">
                  <c:v>1856.7011991416671</c:v>
                </c:pt>
                <c:pt idx="6">
                  <c:v>1870.6631083003449</c:v>
                </c:pt>
                <c:pt idx="7">
                  <c:v>1884.730007377427</c:v>
                </c:pt>
                <c:pt idx="8">
                  <c:v>1898.9026858697109</c:v>
                </c:pt>
                <c:pt idx="9">
                  <c:v>1913.1819392108191</c:v>
                </c:pt>
                <c:pt idx="10">
                  <c:v>1927.568568815886</c:v>
                </c:pt>
                <c:pt idx="11">
                  <c:v>1942.063382126395</c:v>
                </c:pt>
                <c:pt idx="12">
                  <c:v>1956.667192655633</c:v>
                </c:pt>
                <c:pt idx="13">
                  <c:v>1971.380820034278</c:v>
                </c:pt>
                <c:pt idx="14">
                  <c:v>1986.20509005642</c:v>
                </c:pt>
                <c:pt idx="15">
                  <c:v>2001.1408347259</c:v>
                </c:pt>
                <c:pt idx="16">
                  <c:v>2016.1888923030231</c:v>
                </c:pt>
                <c:pt idx="17">
                  <c:v>2031.3501073515799</c:v>
                </c:pt>
                <c:pt idx="18">
                  <c:v>2046.6253307862701</c:v>
                </c:pt>
                <c:pt idx="19">
                  <c:v>2077.5212385142322</c:v>
                </c:pt>
                <c:pt idx="20">
                  <c:v>2108.883551646245</c:v>
                </c:pt>
                <c:pt idx="21">
                  <c:v>2124.7418063766959</c:v>
                </c:pt>
                <c:pt idx="22">
                  <c:v>2140.7193110500511</c:v>
                </c:pt>
                <c:pt idx="23">
                  <c:v>2156.8169623947902</c:v>
                </c:pt>
                <c:pt idx="24">
                  <c:v>2173.0356638825838</c:v>
                </c:pt>
                <c:pt idx="25">
                  <c:v>2272.9413827233061</c:v>
                </c:pt>
                <c:pt idx="26">
                  <c:v>2290.0333095897772</c:v>
                </c:pt>
                <c:pt idx="27">
                  <c:v>2307.2537632921062</c:v>
                </c:pt>
                <c:pt idx="28">
                  <c:v>2324.6037103186</c:v>
                </c:pt>
                <c:pt idx="29">
                  <c:v>2342.0841244253102</c:v>
                </c:pt>
                <c:pt idx="30">
                  <c:v>2359.69598669069</c:v>
                </c:pt>
                <c:pt idx="31">
                  <c:v>2377.4402855706262</c:v>
                </c:pt>
                <c:pt idx="32">
                  <c:v>2395.3180169539651</c:v>
                </c:pt>
                <c:pt idx="33">
                  <c:v>2413.3301842183319</c:v>
                </c:pt>
                <c:pt idx="34">
                  <c:v>2449.761877683221</c:v>
                </c:pt>
                <c:pt idx="35">
                  <c:v>2468.1834485921299</c:v>
                </c:pt>
                <c:pt idx="36">
                  <c:v>2486.743544913586</c:v>
                </c:pt>
                <c:pt idx="37">
                  <c:v>2505.4432083225952</c:v>
                </c:pt>
                <c:pt idx="38">
                  <c:v>3044.2282872802161</c:v>
                </c:pt>
                <c:pt idx="39">
                  <c:v>3113.4214130896871</c:v>
                </c:pt>
                <c:pt idx="40">
                  <c:v>3136.8335307542911</c:v>
                </c:pt>
                <c:pt idx="41">
                  <c:v>3160.4217014424762</c:v>
                </c:pt>
                <c:pt idx="42">
                  <c:v>3184.187249027118</c:v>
                </c:pt>
                <c:pt idx="43">
                  <c:v>3208.1315073363162</c:v>
                </c:pt>
                <c:pt idx="44">
                  <c:v>3232.2558202280452</c:v>
                </c:pt>
                <c:pt idx="45">
                  <c:v>3256.5615416659061</c:v>
                </c:pt>
                <c:pt idx="46">
                  <c:v>3281.0500357948772</c:v>
                </c:pt>
                <c:pt idx="47">
                  <c:v>3305.72267701795</c:v>
                </c:pt>
                <c:pt idx="48">
                  <c:v>3330.580850073321</c:v>
                </c:pt>
                <c:pt idx="49">
                  <c:v>3355.6259501119839</c:v>
                </c:pt>
                <c:pt idx="50">
                  <c:v>3380.8593827761629</c:v>
                </c:pt>
                <c:pt idx="51">
                  <c:v>3406.2825642780822</c:v>
                </c:pt>
                <c:pt idx="52">
                  <c:v>3431.8969214795952</c:v>
                </c:pt>
                <c:pt idx="53">
                  <c:v>3483.7049241574182</c:v>
                </c:pt>
                <c:pt idx="54">
                  <c:v>3509.9014773288618</c:v>
                </c:pt>
                <c:pt idx="55">
                  <c:v>3536.2950217532862</c:v>
                </c:pt>
                <c:pt idx="56">
                  <c:v>3562.8870387535908</c:v>
                </c:pt>
                <c:pt idx="57">
                  <c:v>3589.6790207918189</c:v>
                </c:pt>
                <c:pt idx="58">
                  <c:v>3616.672471552949</c:v>
                </c:pt>
                <c:pt idx="59">
                  <c:v>3643.8689060292718</c:v>
                </c:pt>
                <c:pt idx="60">
                  <c:v>3671.2698506054298</c:v>
                </c:pt>
                <c:pt idx="61">
                  <c:v>3698.8768431440781</c:v>
                </c:pt>
                <c:pt idx="62">
                  <c:v>3726.6914330722111</c:v>
                </c:pt>
                <c:pt idx="63">
                  <c:v>3754.7151814680542</c:v>
                </c:pt>
                <c:pt idx="64">
                  <c:v>3782.9496611488048</c:v>
                </c:pt>
                <c:pt idx="65">
                  <c:v>3811.396456758845</c:v>
                </c:pt>
                <c:pt idx="66">
                  <c:v>3840.0571648585969</c:v>
                </c:pt>
                <c:pt idx="67">
                  <c:v>3868.9333940142219</c:v>
                </c:pt>
                <c:pt idx="68">
                  <c:v>3898.0267648879039</c:v>
                </c:pt>
                <c:pt idx="69">
                  <c:v>3927.3389103287959</c:v>
                </c:pt>
                <c:pt idx="70">
                  <c:v>3956.871475464618</c:v>
                </c:pt>
                <c:pt idx="71">
                  <c:v>3986.626117794036</c:v>
                </c:pt>
                <c:pt idx="72">
                  <c:v>4016.604507279671</c:v>
                </c:pt>
                <c:pt idx="73">
                  <c:v>4046.8083264418301</c:v>
                </c:pt>
                <c:pt idx="74">
                  <c:v>4077.2392704529261</c:v>
                </c:pt>
                <c:pt idx="75">
                  <c:v>4107.8990472326468</c:v>
                </c:pt>
                <c:pt idx="76">
                  <c:v>4138.7893775437706</c:v>
                </c:pt>
                <c:pt idx="77">
                  <c:v>4169.9119950887734</c:v>
                </c:pt>
                <c:pt idx="78">
                  <c:v>4232.8610919733101</c:v>
                </c:pt>
                <c:pt idx="79">
                  <c:v>4264.6911042956199</c:v>
                </c:pt>
                <c:pt idx="80">
                  <c:v>4296.7604700155944</c:v>
                </c:pt>
                <c:pt idx="81">
                  <c:v>4329.0709890085027</c:v>
                </c:pt>
                <c:pt idx="82">
                  <c:v>4361.6244746840948</c:v>
                </c:pt>
                <c:pt idx="83">
                  <c:v>4394.4227540884403</c:v>
                </c:pt>
                <c:pt idx="84">
                  <c:v>4427.4676680066514</c:v>
                </c:pt>
                <c:pt idx="85">
                  <c:v>4460.7610710660119</c:v>
                </c:pt>
                <c:pt idx="86">
                  <c:v>4494.3048318400006</c:v>
                </c:pt>
                <c:pt idx="87">
                  <c:v>4528.1008329535034</c:v>
                </c:pt>
                <c:pt idx="88">
                  <c:v>4562.1509711880944</c:v>
                </c:pt>
                <c:pt idx="89">
                  <c:v>4596.4571575886876</c:v>
                </c:pt>
                <c:pt idx="90">
                  <c:v>4631.021317570784</c:v>
                </c:pt>
                <c:pt idx="91">
                  <c:v>4665.8453910284716</c:v>
                </c:pt>
                <c:pt idx="92">
                  <c:v>4700.9313324433697</c:v>
                </c:pt>
                <c:pt idx="93">
                  <c:v>4736.2811109942577</c:v>
                </c:pt>
                <c:pt idx="94">
                  <c:v>4771.89671066767</c:v>
                </c:pt>
                <c:pt idx="95">
                  <c:v>4807.7801303691112</c:v>
                </c:pt>
                <c:pt idx="96">
                  <c:v>4843.9333840354566</c:v>
                </c:pt>
                <c:pt idx="97">
                  <c:v>4880.3585007477941</c:v>
                </c:pt>
                <c:pt idx="98">
                  <c:v>4917.0575248453724</c:v>
                </c:pt>
                <c:pt idx="99">
                  <c:v>4954.0325160403409</c:v>
                </c:pt>
                <c:pt idx="100">
                  <c:v>4991.2855495333724</c:v>
                </c:pt>
                <c:pt idx="101">
                  <c:v>5028.8187161300684</c:v>
                </c:pt>
                <c:pt idx="102">
                  <c:v>5066.6341223583904</c:v>
                </c:pt>
                <c:pt idx="103">
                  <c:v>5104.7338905867746</c:v>
                </c:pt>
                <c:pt idx="104">
                  <c:v>5143.1201591434501</c:v>
                </c:pt>
                <c:pt idx="105">
                  <c:v>5181.7950824360914</c:v>
                </c:pt>
                <c:pt idx="106">
                  <c:v>5220.7608310732039</c:v>
                </c:pt>
                <c:pt idx="107">
                  <c:v>5260.0195919854914</c:v>
                </c:pt>
                <c:pt idx="108">
                  <c:v>5299.573568548979</c:v>
                </c:pt>
                <c:pt idx="109">
                  <c:v>5339.4249807084016</c:v>
                </c:pt>
                <c:pt idx="110">
                  <c:v>5379.5760651019582</c:v>
                </c:pt>
                <c:pt idx="111">
                  <c:v>5420.0290751866814</c:v>
                </c:pt>
                <c:pt idx="112">
                  <c:v>5460.7862813651554</c:v>
                </c:pt>
                <c:pt idx="113">
                  <c:v>5501.8499711127024</c:v>
                </c:pt>
                <c:pt idx="114">
                  <c:v>5543.2224491059296</c:v>
                </c:pt>
                <c:pt idx="115">
                  <c:v>5584.9060373518814</c:v>
                </c:pt>
                <c:pt idx="116">
                  <c:v>5626.9030753186453</c:v>
                </c:pt>
                <c:pt idx="117">
                  <c:v>5669.215920066511</c:v>
                </c:pt>
                <c:pt idx="118">
                  <c:v>5711.8469463800284</c:v>
                </c:pt>
                <c:pt idx="119">
                  <c:v>5754.7985469017412</c:v>
                </c:pt>
                <c:pt idx="120">
                  <c:v>5798.0731322661304</c:v>
                </c:pt>
                <c:pt idx="121">
                  <c:v>5841.6731312350439</c:v>
                </c:pt>
                <c:pt idx="122">
                  <c:v>5885.6009908339984</c:v>
                </c:pt>
                <c:pt idx="123">
                  <c:v>5929.8591764894982</c:v>
                </c:pt>
                <c:pt idx="124">
                  <c:v>5974.4501721673032</c:v>
                </c:pt>
                <c:pt idx="125">
                  <c:v>6019.37648051218</c:v>
                </c:pt>
                <c:pt idx="126">
                  <c:v>6064.640622987974</c:v>
                </c:pt>
                <c:pt idx="127">
                  <c:v>6110.245140019244</c:v>
                </c:pt>
                <c:pt idx="128">
                  <c:v>6156.1925911340113</c:v>
                </c:pt>
                <c:pt idx="129">
                  <c:v>6202.4855551071914</c:v>
                </c:pt>
                <c:pt idx="130">
                  <c:v>6249.1266301055002</c:v>
                </c:pt>
                <c:pt idx="131">
                  <c:v>6296.1184338329604</c:v>
                </c:pt>
                <c:pt idx="132">
                  <c:v>6343.463603678375</c:v>
                </c:pt>
                <c:pt idx="133">
                  <c:v>6391.164796862824</c:v>
                </c:pt>
                <c:pt idx="134">
                  <c:v>6439.2246905890142</c:v>
                </c:pt>
                <c:pt idx="135">
                  <c:v>6487.6459821915414</c:v>
                </c:pt>
                <c:pt idx="136">
                  <c:v>6536.4313892882556</c:v>
                </c:pt>
                <c:pt idx="137">
                  <c:v>6585.583649932827</c:v>
                </c:pt>
                <c:pt idx="138">
                  <c:v>6635.10552276831</c:v>
                </c:pt>
                <c:pt idx="139">
                  <c:v>6684.9997871819987</c:v>
                </c:pt>
                <c:pt idx="140">
                  <c:v>6735.2692434616401</c:v>
                </c:pt>
                <c:pt idx="141">
                  <c:v>6785.9167129521175</c:v>
                </c:pt>
                <c:pt idx="142">
                  <c:v>6836.9450382144096</c:v>
                </c:pt>
                <c:pt idx="143">
                  <c:v>6888.3570831846273</c:v>
                </c:pt>
                <c:pt idx="144">
                  <c:v>6940.1557333349729</c:v>
                </c:pt>
                <c:pt idx="145">
                  <c:v>6992.3438958356319</c:v>
                </c:pt>
                <c:pt idx="146">
                  <c:v>7044.9244997180194</c:v>
                </c:pt>
                <c:pt idx="147">
                  <c:v>7097.9004960390184</c:v>
                </c:pt>
                <c:pt idx="148">
                  <c:v>7151.274858046695</c:v>
                </c:pt>
                <c:pt idx="149">
                  <c:v>7205.0505813473073</c:v>
                </c:pt>
                <c:pt idx="150">
                  <c:v>7259.2306840730844</c:v>
                </c:pt>
                <c:pt idx="151">
                  <c:v>7313.818207051977</c:v>
                </c:pt>
                <c:pt idx="152">
                  <c:v>7368.8162139780234</c:v>
                </c:pt>
                <c:pt idx="153">
                  <c:v>7424.2277915836303</c:v>
                </c:pt>
                <c:pt idx="154">
                  <c:v>7480.0560498125014</c:v>
                </c:pt>
                <c:pt idx="155">
                  <c:v>7536.3041219943334</c:v>
                </c:pt>
                <c:pt idx="156">
                  <c:v>7592.9751650206472</c:v>
                </c:pt>
                <c:pt idx="157">
                  <c:v>7650.0723595219724</c:v>
                </c:pt>
                <c:pt idx="158">
                  <c:v>7707.5989100463366</c:v>
                </c:pt>
                <c:pt idx="159">
                  <c:v>7765.5580452391487</c:v>
                </c:pt>
                <c:pt idx="160">
                  <c:v>7823.9530180243564</c:v>
                </c:pt>
                <c:pt idx="161">
                  <c:v>7882.7871057871507</c:v>
                </c:pt>
                <c:pt idx="162">
                  <c:v>7942.0636105576796</c:v>
                </c:pt>
                <c:pt idx="163">
                  <c:v>8001.7858591964896</c:v>
                </c:pt>
                <c:pt idx="164">
                  <c:v>8061.9572035813944</c:v>
                </c:pt>
                <c:pt idx="165">
                  <c:v>8122.58102079536</c:v>
                </c:pt>
                <c:pt idx="166">
                  <c:v>8183.6607133160805</c:v>
                </c:pt>
                <c:pt idx="167">
                  <c:v>8245.1997092071251</c:v>
                </c:pt>
                <c:pt idx="168">
                  <c:v>8307.2014623102095</c:v>
                </c:pt>
                <c:pt idx="169">
                  <c:v>8369.6694524387349</c:v>
                </c:pt>
                <c:pt idx="170">
                  <c:v>8432.607185573841</c:v>
                </c:pt>
                <c:pt idx="171">
                  <c:v>8496.0181940604198</c:v>
                </c:pt>
                <c:pt idx="172">
                  <c:v>8559.9060368059509</c:v>
                </c:pt>
                <c:pt idx="173">
                  <c:v>8624.2742994796026</c:v>
                </c:pt>
                <c:pt idx="174">
                  <c:v>8707.4768063056054</c:v>
                </c:pt>
                <c:pt idx="175">
                  <c:v>8796.9862333025012</c:v>
                </c:pt>
                <c:pt idx="176">
                  <c:v>8930.5152722932253</c:v>
                </c:pt>
                <c:pt idx="177">
                  <c:v>9063.1621894783384</c:v>
                </c:pt>
                <c:pt idx="178">
                  <c:v>9151.1033999321025</c:v>
                </c:pt>
                <c:pt idx="179">
                  <c:v>9238.6525562500046</c:v>
                </c:pt>
                <c:pt idx="180">
                  <c:v>9325.8096584321065</c:v>
                </c:pt>
                <c:pt idx="181">
                  <c:v>9412.5747064784027</c:v>
                </c:pt>
                <c:pt idx="182">
                  <c:v>9498.9477003889042</c:v>
                </c:pt>
                <c:pt idx="183">
                  <c:v>9584.9286401636073</c:v>
                </c:pt>
                <c:pt idx="184">
                  <c:v>9755.7143573056801</c:v>
                </c:pt>
                <c:pt idx="185">
                  <c:v>9840.5191346728552</c:v>
                </c:pt>
                <c:pt idx="186">
                  <c:v>9924.9318579044011</c:v>
                </c:pt>
                <c:pt idx="187">
                  <c:v>10134.248429139099</c:v>
                </c:pt>
                <c:pt idx="188">
                  <c:v>10258.662209472401</c:v>
                </c:pt>
                <c:pt idx="189">
                  <c:v>10341.11466202494</c:v>
                </c:pt>
                <c:pt idx="190">
                  <c:v>10423.17506044161</c:v>
                </c:pt>
                <c:pt idx="191">
                  <c:v>10545.53055656206</c:v>
                </c:pt>
                <c:pt idx="192">
                  <c:v>10667.00393087691</c:v>
                </c:pt>
                <c:pt idx="193">
                  <c:v>10747.49611275039</c:v>
                </c:pt>
                <c:pt idx="194">
                  <c:v>10827.59624048809</c:v>
                </c:pt>
                <c:pt idx="195">
                  <c:v>10907.304314089961</c:v>
                </c:pt>
                <c:pt idx="196">
                  <c:v>10986.6203335561</c:v>
                </c:pt>
                <c:pt idx="197">
                  <c:v>11065.54429888648</c:v>
                </c:pt>
                <c:pt idx="198">
                  <c:v>11144.076210080861</c:v>
                </c:pt>
                <c:pt idx="199">
                  <c:v>11222.21606713968</c:v>
                </c:pt>
                <c:pt idx="200">
                  <c:v>11299.9638700625</c:v>
                </c:pt>
                <c:pt idx="201">
                  <c:v>11377.3196188496</c:v>
                </c:pt>
                <c:pt idx="202">
                  <c:v>11454.28331350091</c:v>
                </c:pt>
                <c:pt idx="203">
                  <c:v>11530.8549540164</c:v>
                </c:pt>
                <c:pt idx="204">
                  <c:v>11607.03454039618</c:v>
                </c:pt>
                <c:pt idx="205">
                  <c:v>11682.82207264001</c:v>
                </c:pt>
                <c:pt idx="206">
                  <c:v>11758.217550748101</c:v>
                </c:pt>
                <c:pt idx="207">
                  <c:v>11833.2209747204</c:v>
                </c:pt>
                <c:pt idx="208">
                  <c:v>11907.832344556949</c:v>
                </c:pt>
                <c:pt idx="209">
                  <c:v>11982.051660257561</c:v>
                </c:pt>
                <c:pt idx="210">
                  <c:v>12055.87892182249</c:v>
                </c:pt>
                <c:pt idx="211">
                  <c:v>12129.31412925159</c:v>
                </c:pt>
                <c:pt idx="212">
                  <c:v>12202.357282544859</c:v>
                </c:pt>
                <c:pt idx="213">
                  <c:v>12275.008381702401</c:v>
                </c:pt>
                <c:pt idx="214">
                  <c:v>13116.241349000011</c:v>
                </c:pt>
                <c:pt idx="215">
                  <c:v>13183.79574439215</c:v>
                </c:pt>
                <c:pt idx="216">
                  <c:v>13250.958085648321</c:v>
                </c:pt>
                <c:pt idx="217">
                  <c:v>13317.72837276891</c:v>
                </c:pt>
                <c:pt idx="218">
                  <c:v>13384.106605753561</c:v>
                </c:pt>
                <c:pt idx="219">
                  <c:v>13450.092784602501</c:v>
                </c:pt>
                <c:pt idx="220">
                  <c:v>13515.686909315609</c:v>
                </c:pt>
                <c:pt idx="221">
                  <c:v>13580.88897989289</c:v>
                </c:pt>
                <c:pt idx="222">
                  <c:v>13645.6989963344</c:v>
                </c:pt>
                <c:pt idx="223">
                  <c:v>13710.11695864009</c:v>
                </c:pt>
                <c:pt idx="224">
                  <c:v>13774.14286681008</c:v>
                </c:pt>
                <c:pt idx="225">
                  <c:v>13837.7767208441</c:v>
                </c:pt>
                <c:pt idx="226">
                  <c:v>13901.0185207424</c:v>
                </c:pt>
                <c:pt idx="227">
                  <c:v>13963.868266504909</c:v>
                </c:pt>
                <c:pt idx="228">
                  <c:v>14026.325958131611</c:v>
                </c:pt>
                <c:pt idx="229">
                  <c:v>14088.391595622459</c:v>
                </c:pt>
                <c:pt idx="230">
                  <c:v>14150.065178977549</c:v>
                </c:pt>
                <c:pt idx="231">
                  <c:v>14211.34670819697</c:v>
                </c:pt>
                <c:pt idx="232">
                  <c:v>14272.236183280331</c:v>
                </c:pt>
                <c:pt idx="233">
                  <c:v>14332.733604228109</c:v>
                </c:pt>
                <c:pt idx="234">
                  <c:v>14392.838971040001</c:v>
                </c:pt>
                <c:pt idx="235">
                  <c:v>14452.552283716101</c:v>
                </c:pt>
                <c:pt idx="236">
                  <c:v>14511.87354225646</c:v>
                </c:pt>
                <c:pt idx="237">
                  <c:v>14570.802746660909</c:v>
                </c:pt>
                <c:pt idx="238">
                  <c:v>14629.33989692959</c:v>
                </c:pt>
                <c:pt idx="239">
                  <c:v>14687.48499306246</c:v>
                </c:pt>
                <c:pt idx="240">
                  <c:v>14745.23803505961</c:v>
                </c:pt>
                <c:pt idx="241">
                  <c:v>14802.5990229209</c:v>
                </c:pt>
                <c:pt idx="242">
                  <c:v>14859.56795664636</c:v>
                </c:pt>
                <c:pt idx="243">
                  <c:v>14916.144836236161</c:v>
                </c:pt>
                <c:pt idx="244">
                  <c:v>14972.329661689961</c:v>
                </c:pt>
                <c:pt idx="245">
                  <c:v>15028.1224330081</c:v>
                </c:pt>
                <c:pt idx="246">
                  <c:v>15083.52315019044</c:v>
                </c:pt>
                <c:pt idx="247">
                  <c:v>15138.53181323691</c:v>
                </c:pt>
                <c:pt idx="248">
                  <c:v>15193.14842214764</c:v>
                </c:pt>
                <c:pt idx="249">
                  <c:v>15247.372976922459</c:v>
                </c:pt>
                <c:pt idx="250">
                  <c:v>15301.205477561611</c:v>
                </c:pt>
                <c:pt idx="251">
                  <c:v>15354.645924064849</c:v>
                </c:pt>
                <c:pt idx="252">
                  <c:v>15407.69431643244</c:v>
                </c:pt>
                <c:pt idx="253">
                  <c:v>15460.350654664</c:v>
                </c:pt>
                <c:pt idx="254">
                  <c:v>15512.61493876</c:v>
                </c:pt>
                <c:pt idx="255">
                  <c:v>15564.48716872009</c:v>
                </c:pt>
                <c:pt idx="256">
                  <c:v>15615.96734454436</c:v>
                </c:pt>
                <c:pt idx="257">
                  <c:v>15667.05546623291</c:v>
                </c:pt>
                <c:pt idx="258">
                  <c:v>15717.751533785549</c:v>
                </c:pt>
                <c:pt idx="259">
                  <c:v>15768.055547202501</c:v>
                </c:pt>
                <c:pt idx="260">
                  <c:v>15817.967506483519</c:v>
                </c:pt>
                <c:pt idx="261">
                  <c:v>15867.48741162889</c:v>
                </c:pt>
                <c:pt idx="262">
                  <c:v>15916.61526263841</c:v>
                </c:pt>
                <c:pt idx="263">
                  <c:v>15965.35105951211</c:v>
                </c:pt>
                <c:pt idx="264">
                  <c:v>16013.69480225004</c:v>
                </c:pt>
                <c:pt idx="265">
                  <c:v>16061.64649085217</c:v>
                </c:pt>
                <c:pt idx="266">
                  <c:v>16109.206125318409</c:v>
                </c:pt>
                <c:pt idx="267">
                  <c:v>16156.373705648861</c:v>
                </c:pt>
                <c:pt idx="268">
                  <c:v>16203.14923184361</c:v>
                </c:pt>
                <c:pt idx="269">
                  <c:v>16249.532703902511</c:v>
                </c:pt>
                <c:pt idx="270">
                  <c:v>16295.524121825611</c:v>
                </c:pt>
                <c:pt idx="271">
                  <c:v>16341.12348561297</c:v>
                </c:pt>
                <c:pt idx="272">
                  <c:v>16386.33079526453</c:v>
                </c:pt>
                <c:pt idx="273">
                  <c:v>16431.146050780109</c:v>
                </c:pt>
                <c:pt idx="274">
                  <c:v>16519.600399404109</c:v>
                </c:pt>
                <c:pt idx="275">
                  <c:v>17133.021111769729</c:v>
                </c:pt>
                <c:pt idx="276">
                  <c:v>17170.779392840901</c:v>
                </c:pt>
                <c:pt idx="277">
                  <c:v>17208.1456197763</c:v>
                </c:pt>
                <c:pt idx="278">
                  <c:v>17245.119792575959</c:v>
                </c:pt>
                <c:pt idx="279">
                  <c:v>17281.701911240001</c:v>
                </c:pt>
                <c:pt idx="280">
                  <c:v>17317.8919757681</c:v>
                </c:pt>
                <c:pt idx="281">
                  <c:v>17353.689986160411</c:v>
                </c:pt>
                <c:pt idx="282">
                  <c:v>17389.095942416901</c:v>
                </c:pt>
                <c:pt idx="283">
                  <c:v>17424.109844537499</c:v>
                </c:pt>
                <c:pt idx="284">
                  <c:v>17458.73169252252</c:v>
                </c:pt>
                <c:pt idx="285">
                  <c:v>17492.961486371601</c:v>
                </c:pt>
                <c:pt idx="286">
                  <c:v>17526.799226084819</c:v>
                </c:pt>
                <c:pt idx="287">
                  <c:v>17560.24491166251</c:v>
                </c:pt>
                <c:pt idx="288">
                  <c:v>17593.29854310412</c:v>
                </c:pt>
                <c:pt idx="289">
                  <c:v>17625.960120410069</c:v>
                </c:pt>
                <c:pt idx="290">
                  <c:v>17658.2296435801</c:v>
                </c:pt>
                <c:pt idx="291">
                  <c:v>17690.107112614529</c:v>
                </c:pt>
                <c:pt idx="292">
                  <c:v>17721.592527512901</c:v>
                </c:pt>
                <c:pt idx="293">
                  <c:v>17752.685888275621</c:v>
                </c:pt>
                <c:pt idx="294">
                  <c:v>17783.38719490264</c:v>
                </c:pt>
                <c:pt idx="295">
                  <c:v>17813.69644739361</c:v>
                </c:pt>
                <c:pt idx="296">
                  <c:v>17843.613645748901</c:v>
                </c:pt>
                <c:pt idx="297">
                  <c:v>17873.138789968401</c:v>
                </c:pt>
                <c:pt idx="298">
                  <c:v>17902.271880052169</c:v>
                </c:pt>
                <c:pt idx="299">
                  <c:v>17931.012916</c:v>
                </c:pt>
                <c:pt idx="300">
                  <c:v>17959.361897812101</c:v>
                </c:pt>
                <c:pt idx="301">
                  <c:v>17987.318825488419</c:v>
                </c:pt>
                <c:pt idx="302">
                  <c:v>18014.88369902892</c:v>
                </c:pt>
                <c:pt idx="303">
                  <c:v>18042.056518433499</c:v>
                </c:pt>
                <c:pt idx="304">
                  <c:v>18068.83728370252</c:v>
                </c:pt>
                <c:pt idx="305">
                  <c:v>18095.2259948356</c:v>
                </c:pt>
                <c:pt idx="306">
                  <c:v>18121.222651832901</c:v>
                </c:pt>
                <c:pt idx="307">
                  <c:v>18146.827254694421</c:v>
                </c:pt>
                <c:pt idx="308">
                  <c:v>18172.03980342011</c:v>
                </c:pt>
                <c:pt idx="309">
                  <c:v>18196.860298010011</c:v>
                </c:pt>
                <c:pt idx="310">
                  <c:v>18221.288738464169</c:v>
                </c:pt>
                <c:pt idx="311">
                  <c:v>18245.325124782499</c:v>
                </c:pt>
                <c:pt idx="312">
                  <c:v>18268.969456964911</c:v>
                </c:pt>
                <c:pt idx="313">
                  <c:v>18292.221735011699</c:v>
                </c:pt>
                <c:pt idx="314">
                  <c:v>18315.081958922499</c:v>
                </c:pt>
                <c:pt idx="315">
                  <c:v>18337.55012869761</c:v>
                </c:pt>
                <c:pt idx="316">
                  <c:v>18359.6262443368</c:v>
                </c:pt>
                <c:pt idx="317">
                  <c:v>18381.310305840299</c:v>
                </c:pt>
                <c:pt idx="318">
                  <c:v>18402.60231320811</c:v>
                </c:pt>
                <c:pt idx="319">
                  <c:v>18423.50226643982</c:v>
                </c:pt>
                <c:pt idx="320">
                  <c:v>18576.587943406419</c:v>
                </c:pt>
                <c:pt idx="321">
                  <c:v>18593.9594094161</c:v>
                </c:pt>
                <c:pt idx="322">
                  <c:v>18610.938821290099</c:v>
                </c:pt>
                <c:pt idx="323">
                  <c:v>18627.526179028111</c:v>
                </c:pt>
                <c:pt idx="324">
                  <c:v>18643.721482630499</c:v>
                </c:pt>
                <c:pt idx="325">
                  <c:v>18659.52473209691</c:v>
                </c:pt>
                <c:pt idx="326">
                  <c:v>18674.93592742761</c:v>
                </c:pt>
                <c:pt idx="327">
                  <c:v>18689.955068622501</c:v>
                </c:pt>
                <c:pt idx="328">
                  <c:v>18718.81718860492</c:v>
                </c:pt>
                <c:pt idx="329">
                  <c:v>18732.6601673923</c:v>
                </c:pt>
                <c:pt idx="330">
                  <c:v>18746.11109204411</c:v>
                </c:pt>
                <c:pt idx="331">
                  <c:v>18759.169962559899</c:v>
                </c:pt>
              </c:numCache>
            </c:numRef>
          </c:xVal>
          <c:yVal>
            <c:numRef>
              <c:f>Sheet2!$C$2:$C$333</c:f>
              <c:numCache>
                <c:formatCode>General</c:formatCode>
                <c:ptCount val="332"/>
                <c:pt idx="0">
                  <c:v>0.302914639791455</c:v>
                </c:pt>
                <c:pt idx="1">
                  <c:v>9.9228720746353751</c:v>
                </c:pt>
                <c:pt idx="2">
                  <c:v>8.4531831804559072</c:v>
                </c:pt>
                <c:pt idx="3">
                  <c:v>4.7445243727771347</c:v>
                </c:pt>
                <c:pt idx="4">
                  <c:v>7.5939219381227456</c:v>
                </c:pt>
                <c:pt idx="5">
                  <c:v>7.6715858071115672</c:v>
                </c:pt>
                <c:pt idx="6">
                  <c:v>7.4701011959522141</c:v>
                </c:pt>
                <c:pt idx="7">
                  <c:v>6.0710402224252462</c:v>
                </c:pt>
                <c:pt idx="8">
                  <c:v>6.0578481172074836</c:v>
                </c:pt>
                <c:pt idx="9">
                  <c:v>5.5407880661752591</c:v>
                </c:pt>
                <c:pt idx="10">
                  <c:v>3.6257241965777012</c:v>
                </c:pt>
                <c:pt idx="11">
                  <c:v>3.0274040726587401</c:v>
                </c:pt>
                <c:pt idx="12">
                  <c:v>5.6491273306317566</c:v>
                </c:pt>
                <c:pt idx="13">
                  <c:v>5.0306433914256399</c:v>
                </c:pt>
                <c:pt idx="14">
                  <c:v>6.5188869063436936</c:v>
                </c:pt>
                <c:pt idx="15">
                  <c:v>22.00486147093785</c:v>
                </c:pt>
                <c:pt idx="16">
                  <c:v>1.6965738260369729</c:v>
                </c:pt>
                <c:pt idx="17">
                  <c:v>6.5499776071509359</c:v>
                </c:pt>
                <c:pt idx="18">
                  <c:v>1.9280060309084099</c:v>
                </c:pt>
                <c:pt idx="19">
                  <c:v>6.6015867315289256</c:v>
                </c:pt>
                <c:pt idx="20">
                  <c:v>6.9524666539591928</c:v>
                </c:pt>
                <c:pt idx="21">
                  <c:v>6.0073785611805706</c:v>
                </c:pt>
                <c:pt idx="22">
                  <c:v>2.2888920374043682</c:v>
                </c:pt>
                <c:pt idx="23">
                  <c:v>0.59797175661080004</c:v>
                </c:pt>
                <c:pt idx="24">
                  <c:v>5.0586710328830824</c:v>
                </c:pt>
                <c:pt idx="25">
                  <c:v>39.231887815490502</c:v>
                </c:pt>
                <c:pt idx="26">
                  <c:v>7.3480173187904256</c:v>
                </c:pt>
                <c:pt idx="27">
                  <c:v>33.955997715728238</c:v>
                </c:pt>
                <c:pt idx="28">
                  <c:v>46.840864475299448</c:v>
                </c:pt>
                <c:pt idx="29">
                  <c:v>24.061365690744189</c:v>
                </c:pt>
                <c:pt idx="30">
                  <c:v>35.614023809869288</c:v>
                </c:pt>
                <c:pt idx="31">
                  <c:v>26.136897460176861</c:v>
                </c:pt>
                <c:pt idx="32">
                  <c:v>12.231303528072431</c:v>
                </c:pt>
                <c:pt idx="33">
                  <c:v>13.88729802214567</c:v>
                </c:pt>
                <c:pt idx="34">
                  <c:v>16.031311527253131</c:v>
                </c:pt>
                <c:pt idx="35">
                  <c:v>13.3594624368535</c:v>
                </c:pt>
                <c:pt idx="36">
                  <c:v>11.27358652207645</c:v>
                </c:pt>
                <c:pt idx="37">
                  <c:v>9.2826838110343264</c:v>
                </c:pt>
                <c:pt idx="38">
                  <c:v>0.77543026141651406</c:v>
                </c:pt>
                <c:pt idx="39">
                  <c:v>7.3560621459530902</c:v>
                </c:pt>
                <c:pt idx="40">
                  <c:v>1.2887961613325341</c:v>
                </c:pt>
                <c:pt idx="41">
                  <c:v>5.1490038059302714</c:v>
                </c:pt>
                <c:pt idx="42">
                  <c:v>2.5222680789086831</c:v>
                </c:pt>
                <c:pt idx="43">
                  <c:v>0.63890710386481497</c:v>
                </c:pt>
                <c:pt idx="44">
                  <c:v>0.402046745439404</c:v>
                </c:pt>
                <c:pt idx="45">
                  <c:v>0.49146015016309402</c:v>
                </c:pt>
                <c:pt idx="46">
                  <c:v>1.9100602017082871</c:v>
                </c:pt>
                <c:pt idx="47">
                  <c:v>0.299648804918486</c:v>
                </c:pt>
                <c:pt idx="48">
                  <c:v>0.32337326162003999</c:v>
                </c:pt>
                <c:pt idx="49">
                  <c:v>3.5263711449792088</c:v>
                </c:pt>
                <c:pt idx="50">
                  <c:v>2.4037576425995808</c:v>
                </c:pt>
                <c:pt idx="51">
                  <c:v>10.536289418522321</c:v>
                </c:pt>
                <c:pt idx="52">
                  <c:v>0.41588058961830898</c:v>
                </c:pt>
                <c:pt idx="53">
                  <c:v>10.270309024341699</c:v>
                </c:pt>
                <c:pt idx="54">
                  <c:v>5.8259720660384957</c:v>
                </c:pt>
                <c:pt idx="55">
                  <c:v>23.505939342731519</c:v>
                </c:pt>
                <c:pt idx="56">
                  <c:v>11.55238432081852</c:v>
                </c:pt>
                <c:pt idx="57">
                  <c:v>5.2964491019982098</c:v>
                </c:pt>
                <c:pt idx="58">
                  <c:v>4.1322737036969581</c:v>
                </c:pt>
                <c:pt idx="59">
                  <c:v>4.5180463468976946</c:v>
                </c:pt>
                <c:pt idx="60">
                  <c:v>1.4857419653150601</c:v>
                </c:pt>
                <c:pt idx="61">
                  <c:v>6.5170290532126103</c:v>
                </c:pt>
                <c:pt idx="62">
                  <c:v>3.7799628704279482</c:v>
                </c:pt>
                <c:pt idx="63">
                  <c:v>2.648253261120685</c:v>
                </c:pt>
                <c:pt idx="64">
                  <c:v>6.3796685408736602</c:v>
                </c:pt>
                <c:pt idx="65">
                  <c:v>4.1713454294605414</c:v>
                </c:pt>
                <c:pt idx="66">
                  <c:v>7.6804670565621027</c:v>
                </c:pt>
                <c:pt idx="67">
                  <c:v>4.6060714199649189</c:v>
                </c:pt>
                <c:pt idx="68">
                  <c:v>6.8351272537771406</c:v>
                </c:pt>
                <c:pt idx="69">
                  <c:v>1.94070212437111</c:v>
                </c:pt>
                <c:pt idx="70">
                  <c:v>2.717059775693607</c:v>
                </c:pt>
                <c:pt idx="71">
                  <c:v>4.8032270811642199</c:v>
                </c:pt>
                <c:pt idx="72">
                  <c:v>7.3047902553359707</c:v>
                </c:pt>
                <c:pt idx="73">
                  <c:v>3.3866227457906182</c:v>
                </c:pt>
                <c:pt idx="74">
                  <c:v>5.4817220988106703</c:v>
                </c:pt>
                <c:pt idx="75">
                  <c:v>2.9499860190492142</c:v>
                </c:pt>
                <c:pt idx="76">
                  <c:v>4.5653584229222126</c:v>
                </c:pt>
                <c:pt idx="77">
                  <c:v>15.577161277439419</c:v>
                </c:pt>
                <c:pt idx="78">
                  <c:v>8.5410128832702483</c:v>
                </c:pt>
                <c:pt idx="79">
                  <c:v>5.7723770031209733</c:v>
                </c:pt>
                <c:pt idx="80">
                  <c:v>8.0641149327943502</c:v>
                </c:pt>
                <c:pt idx="81">
                  <c:v>8.4681917845038104</c:v>
                </c:pt>
                <c:pt idx="82">
                  <c:v>7.4922765109097211</c:v>
                </c:pt>
                <c:pt idx="83">
                  <c:v>9.1923715602382483</c:v>
                </c:pt>
                <c:pt idx="84">
                  <c:v>7.6759870821258946</c:v>
                </c:pt>
                <c:pt idx="85">
                  <c:v>8.043533941725272</c:v>
                </c:pt>
                <c:pt idx="86">
                  <c:v>8.4183048745324349</c:v>
                </c:pt>
                <c:pt idx="87">
                  <c:v>7.7025277712947373</c:v>
                </c:pt>
                <c:pt idx="88">
                  <c:v>2.5822839612149142</c:v>
                </c:pt>
                <c:pt idx="89">
                  <c:v>8.4012487578732049</c:v>
                </c:pt>
                <c:pt idx="90">
                  <c:v>7.8341458640519246</c:v>
                </c:pt>
                <c:pt idx="91">
                  <c:v>8.7599856775730007</c:v>
                </c:pt>
                <c:pt idx="92">
                  <c:v>8.5957952931589894</c:v>
                </c:pt>
                <c:pt idx="93">
                  <c:v>8.1380836712309179</c:v>
                </c:pt>
                <c:pt idx="94">
                  <c:v>6.2475603421567456</c:v>
                </c:pt>
                <c:pt idx="95">
                  <c:v>7.9873388846793398</c:v>
                </c:pt>
                <c:pt idx="96">
                  <c:v>9.1620418034342368</c:v>
                </c:pt>
                <c:pt idx="97">
                  <c:v>11.132546535378729</c:v>
                </c:pt>
                <c:pt idx="98">
                  <c:v>8.3294872079573405</c:v>
                </c:pt>
                <c:pt idx="99">
                  <c:v>8.7067904049873714</c:v>
                </c:pt>
                <c:pt idx="100">
                  <c:v>8.2746713615450975</c:v>
                </c:pt>
                <c:pt idx="101">
                  <c:v>8.0244714943550584</c:v>
                </c:pt>
                <c:pt idx="102">
                  <c:v>7.3581998807987086</c:v>
                </c:pt>
                <c:pt idx="103">
                  <c:v>6.8841747671149269</c:v>
                </c:pt>
                <c:pt idx="104">
                  <c:v>4.2884765215196801</c:v>
                </c:pt>
                <c:pt idx="105">
                  <c:v>2.0080918449967422</c:v>
                </c:pt>
                <c:pt idx="106">
                  <c:v>8.4868500542374754</c:v>
                </c:pt>
                <c:pt idx="107">
                  <c:v>8.1768999387760548</c:v>
                </c:pt>
                <c:pt idx="108">
                  <c:v>3.6612355227038229</c:v>
                </c:pt>
                <c:pt idx="109">
                  <c:v>5.3646788914858679</c:v>
                </c:pt>
                <c:pt idx="110">
                  <c:v>2.6684583063473402</c:v>
                </c:pt>
                <c:pt idx="111">
                  <c:v>11.83070130713425</c:v>
                </c:pt>
                <c:pt idx="112">
                  <c:v>14.924202496532549</c:v>
                </c:pt>
                <c:pt idx="113">
                  <c:v>5.7498377634334874</c:v>
                </c:pt>
                <c:pt idx="114">
                  <c:v>8.3025799035191028</c:v>
                </c:pt>
                <c:pt idx="115">
                  <c:v>6.9083139499121824</c:v>
                </c:pt>
                <c:pt idx="116">
                  <c:v>5.5924239626009946</c:v>
                </c:pt>
                <c:pt idx="117">
                  <c:v>4.9934418553445532</c:v>
                </c:pt>
                <c:pt idx="118">
                  <c:v>4.5265567717607382</c:v>
                </c:pt>
                <c:pt idx="119">
                  <c:v>4.9765345746713709</c:v>
                </c:pt>
                <c:pt idx="120">
                  <c:v>4.9699548944076808</c:v>
                </c:pt>
                <c:pt idx="121">
                  <c:v>6.6561437647392374</c:v>
                </c:pt>
                <c:pt idx="122">
                  <c:v>5.760855175496661</c:v>
                </c:pt>
                <c:pt idx="123">
                  <c:v>7.4969393567241633</c:v>
                </c:pt>
                <c:pt idx="124">
                  <c:v>6.5920676844562527</c:v>
                </c:pt>
                <c:pt idx="125">
                  <c:v>7.9147939084876304</c:v>
                </c:pt>
                <c:pt idx="126">
                  <c:v>6.3645547599899288</c:v>
                </c:pt>
                <c:pt idx="127">
                  <c:v>5.6741519712745356</c:v>
                </c:pt>
                <c:pt idx="128">
                  <c:v>5.281120521979946</c:v>
                </c:pt>
                <c:pt idx="129">
                  <c:v>4.0485186857047832</c:v>
                </c:pt>
                <c:pt idx="130">
                  <c:v>6.0739256929744103</c:v>
                </c:pt>
                <c:pt idx="131">
                  <c:v>4.6908513445962736</c:v>
                </c:pt>
                <c:pt idx="132">
                  <c:v>6.2847529380018896</c:v>
                </c:pt>
                <c:pt idx="133">
                  <c:v>11.85652401109423</c:v>
                </c:pt>
                <c:pt idx="134">
                  <c:v>5.6777734999358334</c:v>
                </c:pt>
                <c:pt idx="135">
                  <c:v>6.5871926758252046</c:v>
                </c:pt>
                <c:pt idx="136">
                  <c:v>8.8319482431175409</c:v>
                </c:pt>
                <c:pt idx="137">
                  <c:v>7.7446737549860734</c:v>
                </c:pt>
                <c:pt idx="138">
                  <c:v>7.3903812734636016</c:v>
                </c:pt>
                <c:pt idx="139">
                  <c:v>6.6072251892352156</c:v>
                </c:pt>
                <c:pt idx="140">
                  <c:v>6.3083787605441524</c:v>
                </c:pt>
                <c:pt idx="141">
                  <c:v>6.6730082656368577</c:v>
                </c:pt>
                <c:pt idx="142">
                  <c:v>6.7647873102880256</c:v>
                </c:pt>
                <c:pt idx="143">
                  <c:v>7.1594556407994254</c:v>
                </c:pt>
                <c:pt idx="144">
                  <c:v>7.1160313168400764</c:v>
                </c:pt>
                <c:pt idx="145">
                  <c:v>7.1380686487106404</c:v>
                </c:pt>
                <c:pt idx="146">
                  <c:v>6.3062851497741503</c:v>
                </c:pt>
                <c:pt idx="147">
                  <c:v>7.6910285609860747</c:v>
                </c:pt>
                <c:pt idx="148">
                  <c:v>7.0926966437958168</c:v>
                </c:pt>
                <c:pt idx="149">
                  <c:v>7.5055014842220498</c:v>
                </c:pt>
                <c:pt idx="150">
                  <c:v>7.9476308294107856</c:v>
                </c:pt>
                <c:pt idx="151">
                  <c:v>6.6343826087388846</c:v>
                </c:pt>
                <c:pt idx="152">
                  <c:v>2.6623225239956669</c:v>
                </c:pt>
                <c:pt idx="153">
                  <c:v>5.7454960465222547</c:v>
                </c:pt>
                <c:pt idx="154">
                  <c:v>5.9272731054987471</c:v>
                </c:pt>
                <c:pt idx="155">
                  <c:v>6.4513108177109846</c:v>
                </c:pt>
                <c:pt idx="156">
                  <c:v>6.3358170125793674</c:v>
                </c:pt>
                <c:pt idx="157">
                  <c:v>6.8230144610071326</c:v>
                </c:pt>
                <c:pt idx="158">
                  <c:v>6.0825950063245866</c:v>
                </c:pt>
                <c:pt idx="159">
                  <c:v>6.5536199063288576</c:v>
                </c:pt>
                <c:pt idx="160">
                  <c:v>7.7362102498042482</c:v>
                </c:pt>
                <c:pt idx="161">
                  <c:v>7.6981233950088903</c:v>
                </c:pt>
                <c:pt idx="162">
                  <c:v>7.2826014852896703</c:v>
                </c:pt>
                <c:pt idx="163">
                  <c:v>7.1522439477913684</c:v>
                </c:pt>
                <c:pt idx="164">
                  <c:v>7.1911632027320884</c:v>
                </c:pt>
                <c:pt idx="165">
                  <c:v>7.4381090549718909</c:v>
                </c:pt>
                <c:pt idx="166">
                  <c:v>7.6412364429136934</c:v>
                </c:pt>
                <c:pt idx="167">
                  <c:v>7.7390307973229824</c:v>
                </c:pt>
                <c:pt idx="168">
                  <c:v>8.1665223526874247</c:v>
                </c:pt>
                <c:pt idx="169">
                  <c:v>8.2677668535455844</c:v>
                </c:pt>
                <c:pt idx="170">
                  <c:v>8.1615336785023267</c:v>
                </c:pt>
                <c:pt idx="171">
                  <c:v>6.8812012405993928</c:v>
                </c:pt>
                <c:pt idx="172">
                  <c:v>7.1353760566147084</c:v>
                </c:pt>
                <c:pt idx="173">
                  <c:v>6.9739837782276988</c:v>
                </c:pt>
                <c:pt idx="174">
                  <c:v>6.8000655709000046</c:v>
                </c:pt>
                <c:pt idx="175">
                  <c:v>7.7762469101582834</c:v>
                </c:pt>
                <c:pt idx="176">
                  <c:v>6.9480458661080284</c:v>
                </c:pt>
                <c:pt idx="177">
                  <c:v>5.9579904383919056</c:v>
                </c:pt>
                <c:pt idx="178">
                  <c:v>5.7018304951374406</c:v>
                </c:pt>
                <c:pt idx="179">
                  <c:v>6.0668456721456856</c:v>
                </c:pt>
                <c:pt idx="180">
                  <c:v>6.2696573634361163</c:v>
                </c:pt>
                <c:pt idx="181">
                  <c:v>6.3876166071662341</c:v>
                </c:pt>
                <c:pt idx="182">
                  <c:v>5.8560873084796716</c:v>
                </c:pt>
                <c:pt idx="183">
                  <c:v>5.7896666618888704</c:v>
                </c:pt>
                <c:pt idx="184">
                  <c:v>5.8874414150608834</c:v>
                </c:pt>
                <c:pt idx="185">
                  <c:v>5.693357486498746</c:v>
                </c:pt>
                <c:pt idx="186">
                  <c:v>5.6260873283272712</c:v>
                </c:pt>
                <c:pt idx="187">
                  <c:v>5.2014287844680478</c:v>
                </c:pt>
                <c:pt idx="188">
                  <c:v>5.1928989890043153</c:v>
                </c:pt>
                <c:pt idx="189">
                  <c:v>5.0435777829126378</c:v>
                </c:pt>
                <c:pt idx="190">
                  <c:v>5.1866658118143114</c:v>
                </c:pt>
                <c:pt idx="191">
                  <c:v>5.7434069647268853</c:v>
                </c:pt>
                <c:pt idx="192">
                  <c:v>5.6131911904613734</c:v>
                </c:pt>
                <c:pt idx="193">
                  <c:v>4.8583813652169656</c:v>
                </c:pt>
                <c:pt idx="194">
                  <c:v>1.9163185134376759</c:v>
                </c:pt>
                <c:pt idx="195">
                  <c:v>5.6067611635692503</c:v>
                </c:pt>
                <c:pt idx="196">
                  <c:v>5.5390745177152736</c:v>
                </c:pt>
                <c:pt idx="197">
                  <c:v>4.0718633328263802</c:v>
                </c:pt>
                <c:pt idx="198">
                  <c:v>3.7509296752334511</c:v>
                </c:pt>
                <c:pt idx="199">
                  <c:v>4.0121502992011164</c:v>
                </c:pt>
                <c:pt idx="200">
                  <c:v>4.3815161979937507</c:v>
                </c:pt>
                <c:pt idx="201">
                  <c:v>4.0733498791602454</c:v>
                </c:pt>
                <c:pt idx="202">
                  <c:v>4.1527064214011018</c:v>
                </c:pt>
                <c:pt idx="203">
                  <c:v>4.331106181445997</c:v>
                </c:pt>
                <c:pt idx="204">
                  <c:v>5.1399800754478253</c:v>
                </c:pt>
                <c:pt idx="205">
                  <c:v>5.2970958324803776</c:v>
                </c:pt>
                <c:pt idx="206">
                  <c:v>6.28631904917642</c:v>
                </c:pt>
                <c:pt idx="207">
                  <c:v>5.6262652946733134</c:v>
                </c:pt>
                <c:pt idx="208">
                  <c:v>5.3426623263437953</c:v>
                </c:pt>
                <c:pt idx="209">
                  <c:v>6.255238461644181</c:v>
                </c:pt>
                <c:pt idx="210">
                  <c:v>5.2119480412609924</c:v>
                </c:pt>
                <c:pt idx="211">
                  <c:v>5.1606448885424756</c:v>
                </c:pt>
                <c:pt idx="212">
                  <c:v>5.0071928031900752</c:v>
                </c:pt>
                <c:pt idx="213">
                  <c:v>5.9952241244129834</c:v>
                </c:pt>
                <c:pt idx="214">
                  <c:v>5.6340435327035499</c:v>
                </c:pt>
                <c:pt idx="215">
                  <c:v>4.9170251574491486</c:v>
                </c:pt>
                <c:pt idx="216">
                  <c:v>5.3933109900851797</c:v>
                </c:pt>
                <c:pt idx="217">
                  <c:v>5.5747506970898462</c:v>
                </c:pt>
                <c:pt idx="218">
                  <c:v>5.5007297644413509</c:v>
                </c:pt>
                <c:pt idx="219">
                  <c:v>4.5661788688831164</c:v>
                </c:pt>
                <c:pt idx="220">
                  <c:v>5.0868453090028733</c:v>
                </c:pt>
                <c:pt idx="221">
                  <c:v>5.0618447462415617</c:v>
                </c:pt>
                <c:pt idx="222">
                  <c:v>4.9212712497453417</c:v>
                </c:pt>
                <c:pt idx="223">
                  <c:v>5.5835244694463846</c:v>
                </c:pt>
                <c:pt idx="224">
                  <c:v>5.407711420375354</c:v>
                </c:pt>
                <c:pt idx="225">
                  <c:v>6.8914983902422122</c:v>
                </c:pt>
                <c:pt idx="226">
                  <c:v>6.4471588294503466</c:v>
                </c:pt>
                <c:pt idx="227">
                  <c:v>5.8487539820592804</c:v>
                </c:pt>
                <c:pt idx="228">
                  <c:v>7.3340662827600784</c:v>
                </c:pt>
                <c:pt idx="229">
                  <c:v>5.7589392346869657</c:v>
                </c:pt>
                <c:pt idx="230">
                  <c:v>4.9658327513693949</c:v>
                </c:pt>
                <c:pt idx="231">
                  <c:v>5.4088810685879656</c:v>
                </c:pt>
                <c:pt idx="232">
                  <c:v>4.8897041962852557</c:v>
                </c:pt>
                <c:pt idx="233">
                  <c:v>5.2679188009864832</c:v>
                </c:pt>
                <c:pt idx="234">
                  <c:v>5.2805744104837764</c:v>
                </c:pt>
                <c:pt idx="235">
                  <c:v>5.5074528426328966</c:v>
                </c:pt>
                <c:pt idx="236">
                  <c:v>5.7535589097932611</c:v>
                </c:pt>
                <c:pt idx="237">
                  <c:v>6.2623161962004774</c:v>
                </c:pt>
                <c:pt idx="238">
                  <c:v>7.7558540270040446</c:v>
                </c:pt>
                <c:pt idx="239">
                  <c:v>6.7007499542710924</c:v>
                </c:pt>
                <c:pt idx="240">
                  <c:v>8.4392505990250548</c:v>
                </c:pt>
                <c:pt idx="241">
                  <c:v>8.6722070423261322</c:v>
                </c:pt>
                <c:pt idx="242">
                  <c:v>8.5504793466683093</c:v>
                </c:pt>
                <c:pt idx="243">
                  <c:v>7.7039325124621874</c:v>
                </c:pt>
                <c:pt idx="244">
                  <c:v>8.1437316050512187</c:v>
                </c:pt>
                <c:pt idx="245">
                  <c:v>9.1177645121449267</c:v>
                </c:pt>
                <c:pt idx="246">
                  <c:v>8.744373371238952</c:v>
                </c:pt>
                <c:pt idx="247">
                  <c:v>9.1879963102590843</c:v>
                </c:pt>
                <c:pt idx="248">
                  <c:v>9.3680124223602501</c:v>
                </c:pt>
                <c:pt idx="249">
                  <c:v>9.3262976110524818</c:v>
                </c:pt>
                <c:pt idx="250">
                  <c:v>9.1675834327523038</c:v>
                </c:pt>
                <c:pt idx="251">
                  <c:v>8.4650468935327901</c:v>
                </c:pt>
                <c:pt idx="252">
                  <c:v>8.7370889266662672</c:v>
                </c:pt>
                <c:pt idx="253">
                  <c:v>9.659262439553487</c:v>
                </c:pt>
                <c:pt idx="254">
                  <c:v>9.6628321511264748</c:v>
                </c:pt>
                <c:pt idx="255">
                  <c:v>8.9001796453956086</c:v>
                </c:pt>
                <c:pt idx="256">
                  <c:v>9.6214128164132227</c:v>
                </c:pt>
                <c:pt idx="257">
                  <c:v>9.5570727655045182</c:v>
                </c:pt>
                <c:pt idx="258">
                  <c:v>9.5586878458730666</c:v>
                </c:pt>
                <c:pt idx="259">
                  <c:v>9.9211469067500957</c:v>
                </c:pt>
                <c:pt idx="260">
                  <c:v>8.5782791739223185</c:v>
                </c:pt>
                <c:pt idx="261">
                  <c:v>8.7298396149540238</c:v>
                </c:pt>
                <c:pt idx="262">
                  <c:v>8.9156414837736886</c:v>
                </c:pt>
                <c:pt idx="263">
                  <c:v>9.1425859462453705</c:v>
                </c:pt>
                <c:pt idx="264">
                  <c:v>8.9058532977513547</c:v>
                </c:pt>
                <c:pt idx="265">
                  <c:v>9.3810586734693864</c:v>
                </c:pt>
                <c:pt idx="266">
                  <c:v>8.8021361815754346</c:v>
                </c:pt>
                <c:pt idx="267">
                  <c:v>8.3510044642857224</c:v>
                </c:pt>
                <c:pt idx="268">
                  <c:v>8.3241362953593807</c:v>
                </c:pt>
                <c:pt idx="269">
                  <c:v>8.3852954862726854</c:v>
                </c:pt>
                <c:pt idx="270">
                  <c:v>8.5183715496686929</c:v>
                </c:pt>
                <c:pt idx="271">
                  <c:v>8.8815499855850248</c:v>
                </c:pt>
                <c:pt idx="272">
                  <c:v>8.2913319518618032</c:v>
                </c:pt>
                <c:pt idx="273">
                  <c:v>5.6291647649475056</c:v>
                </c:pt>
                <c:pt idx="274">
                  <c:v>1.762822807619314</c:v>
                </c:pt>
                <c:pt idx="275">
                  <c:v>2.7494505283653452</c:v>
                </c:pt>
                <c:pt idx="276">
                  <c:v>5.3161286815381503</c:v>
                </c:pt>
                <c:pt idx="277">
                  <c:v>5.1040782693641358</c:v>
                </c:pt>
                <c:pt idx="278">
                  <c:v>3.6016683459528438</c:v>
                </c:pt>
                <c:pt idx="279">
                  <c:v>4.4693904639951514</c:v>
                </c:pt>
                <c:pt idx="280">
                  <c:v>4.8785622727001732</c:v>
                </c:pt>
                <c:pt idx="281">
                  <c:v>4.9027731425838921</c:v>
                </c:pt>
                <c:pt idx="282">
                  <c:v>4.5362548662752014</c:v>
                </c:pt>
                <c:pt idx="283">
                  <c:v>3.7489235302050452</c:v>
                </c:pt>
                <c:pt idx="284">
                  <c:v>2.4791945281777452</c:v>
                </c:pt>
                <c:pt idx="285">
                  <c:v>1.8501971559348229</c:v>
                </c:pt>
                <c:pt idx="286">
                  <c:v>1.933247653203886</c:v>
                </c:pt>
                <c:pt idx="287">
                  <c:v>1.4612252103118371</c:v>
                </c:pt>
                <c:pt idx="288">
                  <c:v>1.091103353967215</c:v>
                </c:pt>
                <c:pt idx="289">
                  <c:v>0.14311118321604399</c:v>
                </c:pt>
                <c:pt idx="290">
                  <c:v>3.3703069891425281</c:v>
                </c:pt>
                <c:pt idx="291">
                  <c:v>4.2868861330890224</c:v>
                </c:pt>
                <c:pt idx="292">
                  <c:v>3.9129024533477441</c:v>
                </c:pt>
                <c:pt idx="293">
                  <c:v>4.3200995676581346</c:v>
                </c:pt>
                <c:pt idx="294">
                  <c:v>4.2477731211407423</c:v>
                </c:pt>
                <c:pt idx="295">
                  <c:v>4.1754466746232914</c:v>
                </c:pt>
                <c:pt idx="296">
                  <c:v>3.9848715100904082</c:v>
                </c:pt>
                <c:pt idx="297">
                  <c:v>3.7633212273343681</c:v>
                </c:pt>
                <c:pt idx="298">
                  <c:v>3.9226297678008608</c:v>
                </c:pt>
                <c:pt idx="299">
                  <c:v>3.6014823850211881</c:v>
                </c:pt>
                <c:pt idx="300">
                  <c:v>3.44831579831928</c:v>
                </c:pt>
                <c:pt idx="301">
                  <c:v>3.3114968737500972</c:v>
                </c:pt>
                <c:pt idx="302">
                  <c:v>3.1199294625550782</c:v>
                </c:pt>
                <c:pt idx="303">
                  <c:v>4.4313799397109124</c:v>
                </c:pt>
                <c:pt idx="304">
                  <c:v>3.9894952045200309</c:v>
                </c:pt>
                <c:pt idx="305">
                  <c:v>3.429778704931866</c:v>
                </c:pt>
                <c:pt idx="306">
                  <c:v>6.1999273509762656</c:v>
                </c:pt>
                <c:pt idx="307">
                  <c:v>4.8940437670752406</c:v>
                </c:pt>
                <c:pt idx="308">
                  <c:v>5.3945207032866076</c:v>
                </c:pt>
                <c:pt idx="309">
                  <c:v>4.4132376172169856</c:v>
                </c:pt>
                <c:pt idx="310">
                  <c:v>5.1999707158852004</c:v>
                </c:pt>
                <c:pt idx="311">
                  <c:v>4.1408487270645624</c:v>
                </c:pt>
                <c:pt idx="312">
                  <c:v>12.1658972839643</c:v>
                </c:pt>
                <c:pt idx="313">
                  <c:v>11.647733666770799</c:v>
                </c:pt>
                <c:pt idx="314">
                  <c:v>7.0958314480027749</c:v>
                </c:pt>
                <c:pt idx="315">
                  <c:v>6.8068869493762607</c:v>
                </c:pt>
                <c:pt idx="316">
                  <c:v>6.8005241743414446</c:v>
                </c:pt>
                <c:pt idx="317">
                  <c:v>1.6782340496372521</c:v>
                </c:pt>
                <c:pt idx="318">
                  <c:v>0.117107345695892</c:v>
                </c:pt>
                <c:pt idx="319">
                  <c:v>3.6128915340101728</c:v>
                </c:pt>
                <c:pt idx="320">
                  <c:v>2.0489690125199602</c:v>
                </c:pt>
                <c:pt idx="321">
                  <c:v>3.5370623678766431</c:v>
                </c:pt>
                <c:pt idx="322">
                  <c:v>3.3795187659337631</c:v>
                </c:pt>
                <c:pt idx="323">
                  <c:v>3.3315680643629868</c:v>
                </c:pt>
                <c:pt idx="324">
                  <c:v>3.5394778274298031</c:v>
                </c:pt>
                <c:pt idx="325">
                  <c:v>2.7290646422398082</c:v>
                </c:pt>
                <c:pt idx="326">
                  <c:v>2.4603589025271431</c:v>
                </c:pt>
                <c:pt idx="327">
                  <c:v>3.3224636963369432</c:v>
                </c:pt>
                <c:pt idx="328">
                  <c:v>2.8630200173372251</c:v>
                </c:pt>
                <c:pt idx="329">
                  <c:v>3.4689695271103602</c:v>
                </c:pt>
                <c:pt idx="330">
                  <c:v>4.2509247225832274</c:v>
                </c:pt>
                <c:pt idx="331">
                  <c:v>4.4566743487885496</c:v>
                </c:pt>
              </c:numCache>
            </c:numRef>
          </c:yVal>
          <c:smooth val="0"/>
        </c:ser>
        <c:dLbls>
          <c:showLegendKey val="0"/>
          <c:showVal val="0"/>
          <c:showCatName val="0"/>
          <c:showSerName val="0"/>
          <c:showPercent val="0"/>
          <c:showBubbleSize val="0"/>
        </c:dLbls>
        <c:axId val="240796096"/>
        <c:axId val="240791392"/>
      </c:scatterChart>
      <c:valAx>
        <c:axId val="2407960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Age (yr)</a:t>
                </a:r>
              </a:p>
            </c:rich>
          </c:tx>
          <c:layout/>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91392"/>
        <c:crosses val="autoZero"/>
        <c:crossBetween val="midCat"/>
      </c:valAx>
      <c:valAx>
        <c:axId val="240791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C/N (molar ratio)</a:t>
                </a:r>
              </a:p>
            </c:rich>
          </c:tx>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960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11151409118531"/>
          <c:y val="4.0743261959377101E-2"/>
          <c:w val="0.86546629030822153"/>
          <c:h val="0.81035581555327996"/>
        </c:manualLayout>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Paq!$C$2:$C$35</c:f>
              <c:numCache>
                <c:formatCode>@</c:formatCode>
                <c:ptCount val="34"/>
                <c:pt idx="0">
                  <c:v>1802</c:v>
                </c:pt>
                <c:pt idx="1">
                  <c:v>1942</c:v>
                </c:pt>
                <c:pt idx="2">
                  <c:v>2093</c:v>
                </c:pt>
                <c:pt idx="3">
                  <c:v>2256</c:v>
                </c:pt>
                <c:pt idx="4">
                  <c:v>2431</c:v>
                </c:pt>
                <c:pt idx="5">
                  <c:v>4210</c:v>
                </c:pt>
                <c:pt idx="6">
                  <c:v>4528</c:v>
                </c:pt>
                <c:pt idx="7">
                  <c:v>4880</c:v>
                </c:pt>
                <c:pt idx="8">
                  <c:v>5260</c:v>
                </c:pt>
                <c:pt idx="9">
                  <c:v>6110</c:v>
                </c:pt>
                <c:pt idx="10">
                  <c:v>6586</c:v>
                </c:pt>
                <c:pt idx="11">
                  <c:v>7098</c:v>
                </c:pt>
                <c:pt idx="12">
                  <c:v>7650</c:v>
                </c:pt>
                <c:pt idx="13">
                  <c:v>8245</c:v>
                </c:pt>
                <c:pt idx="14">
                  <c:v>8975</c:v>
                </c:pt>
                <c:pt idx="15">
                  <c:v>9841</c:v>
                </c:pt>
                <c:pt idx="16">
                  <c:v>10667</c:v>
                </c:pt>
                <c:pt idx="17">
                  <c:v>11454</c:v>
                </c:pt>
                <c:pt idx="18">
                  <c:v>12202</c:v>
                </c:pt>
                <c:pt idx="19">
                  <c:v>13166</c:v>
                </c:pt>
                <c:pt idx="20">
                  <c:v>13774</c:v>
                </c:pt>
                <c:pt idx="21">
                  <c:v>14393</c:v>
                </c:pt>
                <c:pt idx="22">
                  <c:v>14972</c:v>
                </c:pt>
                <c:pt idx="23">
                  <c:v>15513</c:v>
                </c:pt>
                <c:pt idx="24">
                  <c:v>16014</c:v>
                </c:pt>
                <c:pt idx="25">
                  <c:v>16476</c:v>
                </c:pt>
                <c:pt idx="26">
                  <c:v>16898</c:v>
                </c:pt>
                <c:pt idx="27">
                  <c:v>17282</c:v>
                </c:pt>
                <c:pt idx="28">
                  <c:v>17626</c:v>
                </c:pt>
                <c:pt idx="29">
                  <c:v>17931</c:v>
                </c:pt>
                <c:pt idx="30">
                  <c:v>18197</c:v>
                </c:pt>
                <c:pt idx="31">
                  <c:v>18424</c:v>
                </c:pt>
                <c:pt idx="32">
                  <c:v>18611</c:v>
                </c:pt>
                <c:pt idx="33">
                  <c:v>18759</c:v>
                </c:pt>
              </c:numCache>
            </c:numRef>
          </c:xVal>
          <c:yVal>
            <c:numRef>
              <c:f>Paq!$D$2:$D$35</c:f>
              <c:numCache>
                <c:formatCode>@</c:formatCode>
                <c:ptCount val="34"/>
                <c:pt idx="0">
                  <c:v>0.24575181205253799</c:v>
                </c:pt>
                <c:pt idx="1">
                  <c:v>0.29118836247915098</c:v>
                </c:pt>
                <c:pt idx="2">
                  <c:v>0.37326148813383397</c:v>
                </c:pt>
                <c:pt idx="3">
                  <c:v>0.34996933564525701</c:v>
                </c:pt>
                <c:pt idx="4">
                  <c:v>0.38901682702573198</c:v>
                </c:pt>
                <c:pt idx="5">
                  <c:v>0.41630237013640498</c:v>
                </c:pt>
                <c:pt idx="6">
                  <c:v>0.51078730592353006</c:v>
                </c:pt>
                <c:pt idx="7">
                  <c:v>0.476731400456959</c:v>
                </c:pt>
                <c:pt idx="8">
                  <c:v>0.49283591575561903</c:v>
                </c:pt>
                <c:pt idx="9">
                  <c:v>0.31872737094024201</c:v>
                </c:pt>
                <c:pt idx="10">
                  <c:v>0.45839154516469</c:v>
                </c:pt>
                <c:pt idx="11">
                  <c:v>0.42353984468239098</c:v>
                </c:pt>
                <c:pt idx="12">
                  <c:v>0.42691172420097201</c:v>
                </c:pt>
                <c:pt idx="13">
                  <c:v>0.43059163031074599</c:v>
                </c:pt>
                <c:pt idx="14">
                  <c:v>0.43015873925577702</c:v>
                </c:pt>
                <c:pt idx="15">
                  <c:v>0.426137688341929</c:v>
                </c:pt>
                <c:pt idx="16">
                  <c:v>0.391006579561268</c:v>
                </c:pt>
                <c:pt idx="17">
                  <c:v>0.45842226372216599</c:v>
                </c:pt>
                <c:pt idx="18">
                  <c:v>0.44539938426201398</c:v>
                </c:pt>
                <c:pt idx="19">
                  <c:v>0.44320959490404199</c:v>
                </c:pt>
                <c:pt idx="20">
                  <c:v>0.34964478060203402</c:v>
                </c:pt>
                <c:pt idx="21">
                  <c:v>0.41047845207411199</c:v>
                </c:pt>
                <c:pt idx="22">
                  <c:v>0.360314543177706</c:v>
                </c:pt>
                <c:pt idx="23">
                  <c:v>0.42624469709270801</c:v>
                </c:pt>
                <c:pt idx="24">
                  <c:v>0.40513833422127798</c:v>
                </c:pt>
                <c:pt idx="25">
                  <c:v>0.42287863961692601</c:v>
                </c:pt>
                <c:pt idx="26">
                  <c:v>0.41614649153467398</c:v>
                </c:pt>
                <c:pt idx="27">
                  <c:v>0.377844087292388</c:v>
                </c:pt>
                <c:pt idx="28">
                  <c:v>0.39662238334619399</c:v>
                </c:pt>
                <c:pt idx="29">
                  <c:v>0.43930212273034702</c:v>
                </c:pt>
                <c:pt idx="30">
                  <c:v>0.44574960914539402</c:v>
                </c:pt>
                <c:pt idx="31">
                  <c:v>0.465148355347201</c:v>
                </c:pt>
                <c:pt idx="32">
                  <c:v>0.46747858402866799</c:v>
                </c:pt>
                <c:pt idx="33">
                  <c:v>0.46817104605076298</c:v>
                </c:pt>
              </c:numCache>
            </c:numRef>
          </c:yVal>
          <c:smooth val="0"/>
        </c:ser>
        <c:dLbls>
          <c:showLegendKey val="0"/>
          <c:showVal val="0"/>
          <c:showCatName val="0"/>
          <c:showSerName val="0"/>
          <c:showPercent val="0"/>
          <c:showBubbleSize val="0"/>
        </c:dLbls>
        <c:axId val="240792568"/>
        <c:axId val="240793744"/>
      </c:scatterChart>
      <c:valAx>
        <c:axId val="240792568"/>
        <c:scaling>
          <c:orientation val="minMax"/>
        </c:scaling>
        <c:delete val="1"/>
        <c:axPos val="b"/>
        <c:majorGridlines>
          <c:spPr>
            <a:ln w="9525" cap="flat" cmpd="sng" algn="ctr">
              <a:solidFill>
                <a:schemeClr val="tx1">
                  <a:lumMod val="15000"/>
                  <a:lumOff val="85000"/>
                </a:schemeClr>
              </a:solidFill>
              <a:round/>
            </a:ln>
            <a:effectLst/>
          </c:spPr>
        </c:majorGridlines>
        <c:numFmt formatCode="@" sourceLinked="1"/>
        <c:majorTickMark val="none"/>
        <c:minorTickMark val="none"/>
        <c:tickLblPos val="nextTo"/>
        <c:crossAx val="240793744"/>
        <c:crosses val="autoZero"/>
        <c:crossBetween val="midCat"/>
      </c:valAx>
      <c:valAx>
        <c:axId val="240793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1200" b="0"/>
                </a:pPr>
                <a:r>
                  <a:rPr lang="en-US" sz="1200" b="0" dirty="0" smtClean="0"/>
                  <a:t>(C23+C25)/</a:t>
                </a:r>
              </a:p>
              <a:p>
                <a:pPr>
                  <a:defRPr sz="1200" b="0"/>
                </a:pPr>
                <a:r>
                  <a:rPr lang="en-US" sz="1200" b="0" dirty="0" smtClean="0"/>
                  <a:t>(C23</a:t>
                </a:r>
                <a:r>
                  <a:rPr lang="en-US" sz="1200" b="0" baseline="0" dirty="0" smtClean="0"/>
                  <a:t> +C25+C29+C31)</a:t>
                </a:r>
                <a:endParaRPr lang="en-US" sz="1200" b="0" dirty="0" smtClean="0"/>
              </a:p>
            </c:rich>
          </c:tx>
          <c:layout>
            <c:manualLayout>
              <c:xMode val="edge"/>
              <c:yMode val="edge"/>
              <c:x val="6.6117143985167581E-3"/>
              <c:y val="8.2760228824519375E-2"/>
            </c:manualLayout>
          </c:layout>
          <c:overlay val="0"/>
        </c:title>
        <c:numFmt formatCode="@"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07925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0475425371947877"/>
          <c:y val="5.9006717074956201E-2"/>
          <c:w val="0.84892690006279448"/>
          <c:h val="0.74703963964558096"/>
        </c:manualLayout>
      </c:layout>
      <c:scatterChart>
        <c:scatterStyle val="lineMarker"/>
        <c:varyColors val="0"/>
        <c:ser>
          <c:idx val="0"/>
          <c:order val="0"/>
          <c:tx>
            <c:v>CPI</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CPI!$C$2:$C$35</c:f>
              <c:numCache>
                <c:formatCode>General</c:formatCode>
                <c:ptCount val="34"/>
                <c:pt idx="0">
                  <c:v>1802</c:v>
                </c:pt>
                <c:pt idx="1">
                  <c:v>1942</c:v>
                </c:pt>
                <c:pt idx="2">
                  <c:v>2093</c:v>
                </c:pt>
                <c:pt idx="3">
                  <c:v>2256</c:v>
                </c:pt>
                <c:pt idx="4">
                  <c:v>2431</c:v>
                </c:pt>
                <c:pt idx="5">
                  <c:v>4210</c:v>
                </c:pt>
                <c:pt idx="6">
                  <c:v>4528</c:v>
                </c:pt>
                <c:pt idx="7">
                  <c:v>4880</c:v>
                </c:pt>
                <c:pt idx="8">
                  <c:v>5260</c:v>
                </c:pt>
                <c:pt idx="9">
                  <c:v>6110</c:v>
                </c:pt>
                <c:pt idx="10">
                  <c:v>6586</c:v>
                </c:pt>
                <c:pt idx="11">
                  <c:v>7098</c:v>
                </c:pt>
                <c:pt idx="12">
                  <c:v>7650</c:v>
                </c:pt>
                <c:pt idx="13">
                  <c:v>8245</c:v>
                </c:pt>
                <c:pt idx="14">
                  <c:v>8975</c:v>
                </c:pt>
                <c:pt idx="15">
                  <c:v>9841</c:v>
                </c:pt>
                <c:pt idx="16">
                  <c:v>10667</c:v>
                </c:pt>
                <c:pt idx="17">
                  <c:v>11454</c:v>
                </c:pt>
                <c:pt idx="18">
                  <c:v>12202</c:v>
                </c:pt>
                <c:pt idx="19">
                  <c:v>13166</c:v>
                </c:pt>
                <c:pt idx="20">
                  <c:v>13774</c:v>
                </c:pt>
                <c:pt idx="21">
                  <c:v>14393</c:v>
                </c:pt>
                <c:pt idx="22">
                  <c:v>14972</c:v>
                </c:pt>
                <c:pt idx="23">
                  <c:v>15513</c:v>
                </c:pt>
                <c:pt idx="24">
                  <c:v>16014</c:v>
                </c:pt>
                <c:pt idx="25">
                  <c:v>16476</c:v>
                </c:pt>
                <c:pt idx="26">
                  <c:v>16898</c:v>
                </c:pt>
                <c:pt idx="27">
                  <c:v>17282</c:v>
                </c:pt>
                <c:pt idx="28">
                  <c:v>17626</c:v>
                </c:pt>
                <c:pt idx="29">
                  <c:v>17931</c:v>
                </c:pt>
                <c:pt idx="30">
                  <c:v>18197</c:v>
                </c:pt>
                <c:pt idx="31">
                  <c:v>18424</c:v>
                </c:pt>
                <c:pt idx="32">
                  <c:v>18611</c:v>
                </c:pt>
                <c:pt idx="33">
                  <c:v>18759</c:v>
                </c:pt>
              </c:numCache>
            </c:numRef>
          </c:xVal>
          <c:yVal>
            <c:numRef>
              <c:f>CPI!$D$2:$D$35</c:f>
              <c:numCache>
                <c:formatCode>General</c:formatCode>
                <c:ptCount val="34"/>
                <c:pt idx="0">
                  <c:v>1.9658497629512199</c:v>
                </c:pt>
                <c:pt idx="1">
                  <c:v>1.1939710841337481</c:v>
                </c:pt>
                <c:pt idx="2">
                  <c:v>0.92553863810838199</c:v>
                </c:pt>
                <c:pt idx="3">
                  <c:v>1.2326548586970829</c:v>
                </c:pt>
                <c:pt idx="4">
                  <c:v>1.6999862837139681</c:v>
                </c:pt>
                <c:pt idx="5">
                  <c:v>1.249461009451837</c:v>
                </c:pt>
                <c:pt idx="6">
                  <c:v>1.2584939870604539</c:v>
                </c:pt>
                <c:pt idx="7">
                  <c:v>1.169007967497234</c:v>
                </c:pt>
                <c:pt idx="8">
                  <c:v>1.1324699472109661</c:v>
                </c:pt>
                <c:pt idx="9">
                  <c:v>1.7408316936777759</c:v>
                </c:pt>
                <c:pt idx="10">
                  <c:v>1.2824946613545609</c:v>
                </c:pt>
                <c:pt idx="11">
                  <c:v>1.029394796321367</c:v>
                </c:pt>
                <c:pt idx="12">
                  <c:v>1.0029553082305109</c:v>
                </c:pt>
                <c:pt idx="13">
                  <c:v>1.06493216414307</c:v>
                </c:pt>
                <c:pt idx="14">
                  <c:v>1.021169066427394</c:v>
                </c:pt>
                <c:pt idx="15">
                  <c:v>1.390856386636562</c:v>
                </c:pt>
                <c:pt idx="16">
                  <c:v>1.12601811108703</c:v>
                </c:pt>
                <c:pt idx="17">
                  <c:v>0.76985555576689502</c:v>
                </c:pt>
                <c:pt idx="18">
                  <c:v>0.991584034637635</c:v>
                </c:pt>
                <c:pt idx="19">
                  <c:v>1.2584238208026099</c:v>
                </c:pt>
                <c:pt idx="20">
                  <c:v>1.5678831061989029</c:v>
                </c:pt>
                <c:pt idx="21">
                  <c:v>1.1138797631645689</c:v>
                </c:pt>
                <c:pt idx="22">
                  <c:v>1.378215546087403</c:v>
                </c:pt>
                <c:pt idx="23">
                  <c:v>1.2968912670814461</c:v>
                </c:pt>
                <c:pt idx="24">
                  <c:v>1.0810403626991709</c:v>
                </c:pt>
                <c:pt idx="25">
                  <c:v>1.042368545346223</c:v>
                </c:pt>
                <c:pt idx="26">
                  <c:v>1.2087217008458471</c:v>
                </c:pt>
                <c:pt idx="27">
                  <c:v>1.615292915414734</c:v>
                </c:pt>
                <c:pt idx="28">
                  <c:v>1.23078173785433</c:v>
                </c:pt>
                <c:pt idx="29">
                  <c:v>0.98770071087895395</c:v>
                </c:pt>
                <c:pt idx="30">
                  <c:v>0.65855819205618205</c:v>
                </c:pt>
                <c:pt idx="31">
                  <c:v>1.2993511163912479</c:v>
                </c:pt>
                <c:pt idx="32">
                  <c:v>1.0557350034316251</c:v>
                </c:pt>
                <c:pt idx="33">
                  <c:v>1.1396966486836571</c:v>
                </c:pt>
              </c:numCache>
            </c:numRef>
          </c:yVal>
          <c:smooth val="0"/>
        </c:ser>
        <c:dLbls>
          <c:showLegendKey val="0"/>
          <c:showVal val="0"/>
          <c:showCatName val="0"/>
          <c:showSerName val="0"/>
          <c:showPercent val="0"/>
          <c:showBubbleSize val="0"/>
        </c:dLbls>
        <c:axId val="240792960"/>
        <c:axId val="240798840"/>
      </c:scatterChart>
      <c:valAx>
        <c:axId val="240792960"/>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sz="1200"/>
                </a:pPr>
                <a:r>
                  <a:rPr lang="en-US" sz="1200" dirty="0" smtClean="0"/>
                  <a:t>Cal </a:t>
                </a:r>
                <a:r>
                  <a:rPr lang="en-US" sz="1200" dirty="0" err="1" smtClean="0"/>
                  <a:t>yr</a:t>
                </a:r>
                <a:r>
                  <a:rPr lang="en-US" sz="1200" dirty="0" smtClean="0"/>
                  <a:t> BP</a:t>
                </a:r>
                <a:endParaRPr lang="en-US" sz="1200" dirty="0"/>
              </a:p>
            </c:rich>
          </c:tx>
          <c:layout/>
          <c:overlay val="0"/>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0798840"/>
        <c:crosses val="autoZero"/>
        <c:crossBetween val="midCat"/>
      </c:valAx>
      <c:valAx>
        <c:axId val="240798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b="0"/>
                </a:pPr>
                <a:r>
                  <a:rPr lang="en-US" sz="1400" b="0" dirty="0" err="1" smtClean="0"/>
                  <a:t>Codd</a:t>
                </a:r>
                <a:r>
                  <a:rPr lang="en-US" sz="1400" b="0" dirty="0" smtClean="0"/>
                  <a:t> / </a:t>
                </a:r>
                <a:r>
                  <a:rPr lang="en-US" sz="1400" b="0" dirty="0" err="1" smtClean="0"/>
                  <a:t>Ceven</a:t>
                </a:r>
                <a:endParaRPr lang="en-US" sz="1400" b="0" dirty="0"/>
              </a:p>
            </c:rich>
          </c:tx>
          <c:layout>
            <c:manualLayout>
              <c:xMode val="edge"/>
              <c:yMode val="edge"/>
              <c:x val="1.9325369016881654E-2"/>
              <c:y val="0.15584483385517081"/>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0792960"/>
        <c:crosses val="autoZero"/>
        <c:crossBetween val="midCat"/>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0432631055191521"/>
          <c:y val="7.2935064687021767E-2"/>
          <c:w val="0.85694391953242488"/>
          <c:h val="0.75665551743648873"/>
        </c:manualLayout>
      </c:layout>
      <c:scatterChart>
        <c:scatterStyle val="lineMarker"/>
        <c:varyColors val="0"/>
        <c:ser>
          <c:idx val="0"/>
          <c:order val="0"/>
          <c:tx>
            <c:strRef>
              <c:f>Sheet2!$C$1</c:f>
              <c:strCache>
                <c:ptCount val="1"/>
                <c:pt idx="0">
                  <c:v>C/N mol</c:v>
                </c:pt>
              </c:strCache>
            </c:strRef>
          </c:tx>
          <c:spPr>
            <a:ln w="22225" cap="rnd">
              <a:solidFill>
                <a:schemeClr val="accent5"/>
              </a:solidFill>
              <a:round/>
            </a:ln>
            <a:effectLst/>
          </c:spPr>
          <c:marker>
            <c:symbol val="none"/>
          </c:marker>
          <c:xVal>
            <c:numRef>
              <c:f>Sheet2!$B$2:$B$333</c:f>
              <c:numCache>
                <c:formatCode>General</c:formatCode>
                <c:ptCount val="332"/>
                <c:pt idx="0">
                  <c:v>1788.4392797563601</c:v>
                </c:pt>
                <c:pt idx="1">
                  <c:v>1801.887877070423</c:v>
                </c:pt>
                <c:pt idx="2">
                  <c:v>1815.437604331566</c:v>
                </c:pt>
                <c:pt idx="3">
                  <c:v>1829.089222010635</c:v>
                </c:pt>
                <c:pt idx="4">
                  <c:v>1842.84349629701</c:v>
                </c:pt>
                <c:pt idx="5">
                  <c:v>1856.7011991416671</c:v>
                </c:pt>
                <c:pt idx="6">
                  <c:v>1870.6631083003449</c:v>
                </c:pt>
                <c:pt idx="7">
                  <c:v>1884.730007377427</c:v>
                </c:pt>
                <c:pt idx="8">
                  <c:v>1898.9026858697109</c:v>
                </c:pt>
                <c:pt idx="9">
                  <c:v>1913.1819392108191</c:v>
                </c:pt>
                <c:pt idx="10">
                  <c:v>1927.568568815886</c:v>
                </c:pt>
                <c:pt idx="11">
                  <c:v>1942.063382126395</c:v>
                </c:pt>
                <c:pt idx="12">
                  <c:v>1956.667192655633</c:v>
                </c:pt>
                <c:pt idx="13">
                  <c:v>1971.380820034278</c:v>
                </c:pt>
                <c:pt idx="14">
                  <c:v>1986.20509005642</c:v>
                </c:pt>
                <c:pt idx="15">
                  <c:v>2001.1408347259</c:v>
                </c:pt>
                <c:pt idx="16">
                  <c:v>2016.1888923030231</c:v>
                </c:pt>
                <c:pt idx="17">
                  <c:v>2031.3501073515799</c:v>
                </c:pt>
                <c:pt idx="18">
                  <c:v>2046.6253307862701</c:v>
                </c:pt>
                <c:pt idx="19">
                  <c:v>2077.5212385142322</c:v>
                </c:pt>
                <c:pt idx="20">
                  <c:v>2108.883551646245</c:v>
                </c:pt>
                <c:pt idx="21">
                  <c:v>2124.7418063766959</c:v>
                </c:pt>
                <c:pt idx="22">
                  <c:v>2140.7193110500511</c:v>
                </c:pt>
                <c:pt idx="23">
                  <c:v>2156.8169623947902</c:v>
                </c:pt>
                <c:pt idx="24">
                  <c:v>2173.0356638825838</c:v>
                </c:pt>
                <c:pt idx="25">
                  <c:v>2272.9413827233061</c:v>
                </c:pt>
                <c:pt idx="26">
                  <c:v>2290.0333095897772</c:v>
                </c:pt>
                <c:pt idx="27">
                  <c:v>2307.2537632921062</c:v>
                </c:pt>
                <c:pt idx="28">
                  <c:v>2324.6037103186</c:v>
                </c:pt>
                <c:pt idx="29">
                  <c:v>2342.0841244253102</c:v>
                </c:pt>
                <c:pt idx="30">
                  <c:v>2359.69598669069</c:v>
                </c:pt>
                <c:pt idx="31">
                  <c:v>2377.4402855706262</c:v>
                </c:pt>
                <c:pt idx="32">
                  <c:v>2395.3180169539651</c:v>
                </c:pt>
                <c:pt idx="33">
                  <c:v>2413.3301842183319</c:v>
                </c:pt>
                <c:pt idx="34">
                  <c:v>2449.761877683221</c:v>
                </c:pt>
                <c:pt idx="35">
                  <c:v>2468.1834485921299</c:v>
                </c:pt>
                <c:pt idx="36">
                  <c:v>2486.743544913586</c:v>
                </c:pt>
                <c:pt idx="37">
                  <c:v>2505.4432083225952</c:v>
                </c:pt>
                <c:pt idx="38">
                  <c:v>3044.2282872802161</c:v>
                </c:pt>
                <c:pt idx="39">
                  <c:v>3113.4214130896871</c:v>
                </c:pt>
                <c:pt idx="40">
                  <c:v>3136.8335307542911</c:v>
                </c:pt>
                <c:pt idx="41">
                  <c:v>3160.4217014424762</c:v>
                </c:pt>
                <c:pt idx="42">
                  <c:v>3184.187249027118</c:v>
                </c:pt>
                <c:pt idx="43">
                  <c:v>3208.1315073363162</c:v>
                </c:pt>
                <c:pt idx="44">
                  <c:v>3232.2558202280452</c:v>
                </c:pt>
                <c:pt idx="45">
                  <c:v>3256.5615416659061</c:v>
                </c:pt>
                <c:pt idx="46">
                  <c:v>3281.0500357948772</c:v>
                </c:pt>
                <c:pt idx="47">
                  <c:v>3305.72267701795</c:v>
                </c:pt>
                <c:pt idx="48">
                  <c:v>3330.580850073321</c:v>
                </c:pt>
                <c:pt idx="49">
                  <c:v>3355.6259501119839</c:v>
                </c:pt>
                <c:pt idx="50">
                  <c:v>3380.8593827761629</c:v>
                </c:pt>
                <c:pt idx="51">
                  <c:v>3406.2825642780822</c:v>
                </c:pt>
                <c:pt idx="52">
                  <c:v>3431.8969214795952</c:v>
                </c:pt>
                <c:pt idx="53">
                  <c:v>3483.7049241574182</c:v>
                </c:pt>
                <c:pt idx="54">
                  <c:v>3509.9014773288618</c:v>
                </c:pt>
                <c:pt idx="55">
                  <c:v>3536.2950217532862</c:v>
                </c:pt>
                <c:pt idx="56">
                  <c:v>3562.8870387535908</c:v>
                </c:pt>
                <c:pt idx="57">
                  <c:v>3589.6790207918189</c:v>
                </c:pt>
                <c:pt idx="58">
                  <c:v>3616.672471552949</c:v>
                </c:pt>
                <c:pt idx="59">
                  <c:v>3643.8689060292718</c:v>
                </c:pt>
                <c:pt idx="60">
                  <c:v>3671.2698506054298</c:v>
                </c:pt>
                <c:pt idx="61">
                  <c:v>3698.8768431440781</c:v>
                </c:pt>
                <c:pt idx="62">
                  <c:v>3726.6914330722111</c:v>
                </c:pt>
                <c:pt idx="63">
                  <c:v>3754.7151814680542</c:v>
                </c:pt>
                <c:pt idx="64">
                  <c:v>3782.9496611488048</c:v>
                </c:pt>
                <c:pt idx="65">
                  <c:v>3811.396456758845</c:v>
                </c:pt>
                <c:pt idx="66">
                  <c:v>3840.0571648585969</c:v>
                </c:pt>
                <c:pt idx="67">
                  <c:v>3868.9333940142219</c:v>
                </c:pt>
                <c:pt idx="68">
                  <c:v>3898.0267648879039</c:v>
                </c:pt>
                <c:pt idx="69">
                  <c:v>3927.3389103287959</c:v>
                </c:pt>
                <c:pt idx="70">
                  <c:v>3956.871475464618</c:v>
                </c:pt>
                <c:pt idx="71">
                  <c:v>3986.626117794036</c:v>
                </c:pt>
                <c:pt idx="72">
                  <c:v>4016.604507279671</c:v>
                </c:pt>
                <c:pt idx="73">
                  <c:v>4046.8083264418301</c:v>
                </c:pt>
                <c:pt idx="74">
                  <c:v>4077.2392704529261</c:v>
                </c:pt>
                <c:pt idx="75">
                  <c:v>4107.8990472326468</c:v>
                </c:pt>
                <c:pt idx="76">
                  <c:v>4138.7893775437706</c:v>
                </c:pt>
                <c:pt idx="77">
                  <c:v>4169.9119950887734</c:v>
                </c:pt>
                <c:pt idx="78">
                  <c:v>4232.8610919733101</c:v>
                </c:pt>
                <c:pt idx="79">
                  <c:v>4264.6911042956199</c:v>
                </c:pt>
                <c:pt idx="80">
                  <c:v>4296.7604700155944</c:v>
                </c:pt>
                <c:pt idx="81">
                  <c:v>4329.0709890085027</c:v>
                </c:pt>
                <c:pt idx="82">
                  <c:v>4361.6244746840948</c:v>
                </c:pt>
                <c:pt idx="83">
                  <c:v>4394.4227540884403</c:v>
                </c:pt>
                <c:pt idx="84">
                  <c:v>4427.4676680066514</c:v>
                </c:pt>
                <c:pt idx="85">
                  <c:v>4460.7610710660119</c:v>
                </c:pt>
                <c:pt idx="86">
                  <c:v>4494.3048318400006</c:v>
                </c:pt>
                <c:pt idx="87">
                  <c:v>4528.1008329535034</c:v>
                </c:pt>
                <c:pt idx="88">
                  <c:v>4562.1509711880944</c:v>
                </c:pt>
                <c:pt idx="89">
                  <c:v>4596.4571575886876</c:v>
                </c:pt>
                <c:pt idx="90">
                  <c:v>4631.021317570784</c:v>
                </c:pt>
                <c:pt idx="91">
                  <c:v>4665.8453910284716</c:v>
                </c:pt>
                <c:pt idx="92">
                  <c:v>4700.9313324433697</c:v>
                </c:pt>
                <c:pt idx="93">
                  <c:v>4736.2811109942577</c:v>
                </c:pt>
                <c:pt idx="94">
                  <c:v>4771.89671066767</c:v>
                </c:pt>
                <c:pt idx="95">
                  <c:v>4807.7801303691112</c:v>
                </c:pt>
                <c:pt idx="96">
                  <c:v>4843.9333840354566</c:v>
                </c:pt>
                <c:pt idx="97">
                  <c:v>4880.3585007477941</c:v>
                </c:pt>
                <c:pt idx="98">
                  <c:v>4917.0575248453724</c:v>
                </c:pt>
                <c:pt idx="99">
                  <c:v>4954.0325160403409</c:v>
                </c:pt>
                <c:pt idx="100">
                  <c:v>4991.2855495333724</c:v>
                </c:pt>
                <c:pt idx="101">
                  <c:v>5028.8187161300684</c:v>
                </c:pt>
                <c:pt idx="102">
                  <c:v>5066.6341223583904</c:v>
                </c:pt>
                <c:pt idx="103">
                  <c:v>5104.7338905867746</c:v>
                </c:pt>
                <c:pt idx="104">
                  <c:v>5143.1201591434501</c:v>
                </c:pt>
                <c:pt idx="105">
                  <c:v>5181.7950824360914</c:v>
                </c:pt>
                <c:pt idx="106">
                  <c:v>5220.7608310732039</c:v>
                </c:pt>
                <c:pt idx="107">
                  <c:v>5260.0195919854914</c:v>
                </c:pt>
                <c:pt idx="108">
                  <c:v>5299.573568548979</c:v>
                </c:pt>
                <c:pt idx="109">
                  <c:v>5339.4249807084016</c:v>
                </c:pt>
                <c:pt idx="110">
                  <c:v>5379.5760651019582</c:v>
                </c:pt>
                <c:pt idx="111">
                  <c:v>5420.0290751866814</c:v>
                </c:pt>
                <c:pt idx="112">
                  <c:v>5460.7862813651554</c:v>
                </c:pt>
                <c:pt idx="113">
                  <c:v>5501.8499711127024</c:v>
                </c:pt>
                <c:pt idx="114">
                  <c:v>5543.2224491059296</c:v>
                </c:pt>
                <c:pt idx="115">
                  <c:v>5584.9060373518814</c:v>
                </c:pt>
                <c:pt idx="116">
                  <c:v>5626.9030753186453</c:v>
                </c:pt>
                <c:pt idx="117">
                  <c:v>5669.215920066511</c:v>
                </c:pt>
                <c:pt idx="118">
                  <c:v>5711.8469463800284</c:v>
                </c:pt>
                <c:pt idx="119">
                  <c:v>5754.7985469017412</c:v>
                </c:pt>
                <c:pt idx="120">
                  <c:v>5798.0731322661304</c:v>
                </c:pt>
                <c:pt idx="121">
                  <c:v>5841.6731312350439</c:v>
                </c:pt>
                <c:pt idx="122">
                  <c:v>5885.6009908339984</c:v>
                </c:pt>
                <c:pt idx="123">
                  <c:v>5929.8591764894982</c:v>
                </c:pt>
                <c:pt idx="124">
                  <c:v>5974.4501721673032</c:v>
                </c:pt>
                <c:pt idx="125">
                  <c:v>6019.37648051218</c:v>
                </c:pt>
                <c:pt idx="126">
                  <c:v>6064.640622987974</c:v>
                </c:pt>
                <c:pt idx="127">
                  <c:v>6110.245140019244</c:v>
                </c:pt>
                <c:pt idx="128">
                  <c:v>6156.1925911340113</c:v>
                </c:pt>
                <c:pt idx="129">
                  <c:v>6202.4855551071914</c:v>
                </c:pt>
                <c:pt idx="130">
                  <c:v>6249.1266301055002</c:v>
                </c:pt>
                <c:pt idx="131">
                  <c:v>6296.1184338329604</c:v>
                </c:pt>
                <c:pt idx="132">
                  <c:v>6343.463603678375</c:v>
                </c:pt>
                <c:pt idx="133">
                  <c:v>6391.164796862824</c:v>
                </c:pt>
                <c:pt idx="134">
                  <c:v>6439.2246905890142</c:v>
                </c:pt>
                <c:pt idx="135">
                  <c:v>6487.6459821915414</c:v>
                </c:pt>
                <c:pt idx="136">
                  <c:v>6536.4313892882556</c:v>
                </c:pt>
                <c:pt idx="137">
                  <c:v>6585.583649932827</c:v>
                </c:pt>
                <c:pt idx="138">
                  <c:v>6635.10552276831</c:v>
                </c:pt>
                <c:pt idx="139">
                  <c:v>6684.9997871819987</c:v>
                </c:pt>
                <c:pt idx="140">
                  <c:v>6735.2692434616401</c:v>
                </c:pt>
                <c:pt idx="141">
                  <c:v>6785.9167129521175</c:v>
                </c:pt>
                <c:pt idx="142">
                  <c:v>6836.9450382144096</c:v>
                </c:pt>
                <c:pt idx="143">
                  <c:v>6888.3570831846273</c:v>
                </c:pt>
                <c:pt idx="144">
                  <c:v>6940.1557333349729</c:v>
                </c:pt>
                <c:pt idx="145">
                  <c:v>6992.3438958356319</c:v>
                </c:pt>
                <c:pt idx="146">
                  <c:v>7044.9244997180194</c:v>
                </c:pt>
                <c:pt idx="147">
                  <c:v>7097.9004960390184</c:v>
                </c:pt>
                <c:pt idx="148">
                  <c:v>7151.274858046695</c:v>
                </c:pt>
                <c:pt idx="149">
                  <c:v>7205.0505813473073</c:v>
                </c:pt>
                <c:pt idx="150">
                  <c:v>7259.2306840730844</c:v>
                </c:pt>
                <c:pt idx="151">
                  <c:v>7313.818207051977</c:v>
                </c:pt>
                <c:pt idx="152">
                  <c:v>7368.8162139780234</c:v>
                </c:pt>
                <c:pt idx="153">
                  <c:v>7424.2277915836303</c:v>
                </c:pt>
                <c:pt idx="154">
                  <c:v>7480.0560498125014</c:v>
                </c:pt>
                <c:pt idx="155">
                  <c:v>7536.3041219943334</c:v>
                </c:pt>
                <c:pt idx="156">
                  <c:v>7592.9751650206472</c:v>
                </c:pt>
                <c:pt idx="157">
                  <c:v>7650.0723595219724</c:v>
                </c:pt>
                <c:pt idx="158">
                  <c:v>7707.5989100463366</c:v>
                </c:pt>
                <c:pt idx="159">
                  <c:v>7765.5580452391487</c:v>
                </c:pt>
                <c:pt idx="160">
                  <c:v>7823.9530180243564</c:v>
                </c:pt>
                <c:pt idx="161">
                  <c:v>7882.7871057871507</c:v>
                </c:pt>
                <c:pt idx="162">
                  <c:v>7942.0636105576796</c:v>
                </c:pt>
                <c:pt idx="163">
                  <c:v>8001.7858591964896</c:v>
                </c:pt>
                <c:pt idx="164">
                  <c:v>8061.9572035813944</c:v>
                </c:pt>
                <c:pt idx="165">
                  <c:v>8122.58102079536</c:v>
                </c:pt>
                <c:pt idx="166">
                  <c:v>8183.6607133160805</c:v>
                </c:pt>
                <c:pt idx="167">
                  <c:v>8245.1997092071251</c:v>
                </c:pt>
                <c:pt idx="168">
                  <c:v>8307.2014623102095</c:v>
                </c:pt>
                <c:pt idx="169">
                  <c:v>8369.6694524387349</c:v>
                </c:pt>
                <c:pt idx="170">
                  <c:v>8432.607185573841</c:v>
                </c:pt>
                <c:pt idx="171">
                  <c:v>8496.0181940604198</c:v>
                </c:pt>
                <c:pt idx="172">
                  <c:v>8559.9060368059509</c:v>
                </c:pt>
                <c:pt idx="173">
                  <c:v>8624.2742994796026</c:v>
                </c:pt>
                <c:pt idx="174">
                  <c:v>8707.4768063056054</c:v>
                </c:pt>
                <c:pt idx="175">
                  <c:v>8796.9862333025012</c:v>
                </c:pt>
                <c:pt idx="176">
                  <c:v>8930.5152722932253</c:v>
                </c:pt>
                <c:pt idx="177">
                  <c:v>9063.1621894783384</c:v>
                </c:pt>
                <c:pt idx="178">
                  <c:v>9151.1033999321025</c:v>
                </c:pt>
                <c:pt idx="179">
                  <c:v>9238.6525562500046</c:v>
                </c:pt>
                <c:pt idx="180">
                  <c:v>9325.8096584321065</c:v>
                </c:pt>
                <c:pt idx="181">
                  <c:v>9412.5747064784027</c:v>
                </c:pt>
                <c:pt idx="182">
                  <c:v>9498.9477003889042</c:v>
                </c:pt>
                <c:pt idx="183">
                  <c:v>9584.9286401636073</c:v>
                </c:pt>
                <c:pt idx="184">
                  <c:v>9755.7143573056801</c:v>
                </c:pt>
                <c:pt idx="185">
                  <c:v>9840.5191346728552</c:v>
                </c:pt>
                <c:pt idx="186">
                  <c:v>9924.9318579044011</c:v>
                </c:pt>
                <c:pt idx="187">
                  <c:v>10134.248429139099</c:v>
                </c:pt>
                <c:pt idx="188">
                  <c:v>10258.662209472401</c:v>
                </c:pt>
                <c:pt idx="189">
                  <c:v>10341.11466202494</c:v>
                </c:pt>
                <c:pt idx="190">
                  <c:v>10423.17506044161</c:v>
                </c:pt>
                <c:pt idx="191">
                  <c:v>10545.53055656206</c:v>
                </c:pt>
                <c:pt idx="192">
                  <c:v>10667.00393087691</c:v>
                </c:pt>
                <c:pt idx="193">
                  <c:v>10747.49611275039</c:v>
                </c:pt>
                <c:pt idx="194">
                  <c:v>10827.59624048809</c:v>
                </c:pt>
                <c:pt idx="195">
                  <c:v>10907.304314089961</c:v>
                </c:pt>
                <c:pt idx="196">
                  <c:v>10986.6203335561</c:v>
                </c:pt>
                <c:pt idx="197">
                  <c:v>11065.54429888648</c:v>
                </c:pt>
                <c:pt idx="198">
                  <c:v>11144.076210080861</c:v>
                </c:pt>
                <c:pt idx="199">
                  <c:v>11222.21606713968</c:v>
                </c:pt>
                <c:pt idx="200">
                  <c:v>11299.9638700625</c:v>
                </c:pt>
                <c:pt idx="201">
                  <c:v>11377.3196188496</c:v>
                </c:pt>
                <c:pt idx="202">
                  <c:v>11454.28331350091</c:v>
                </c:pt>
                <c:pt idx="203">
                  <c:v>11530.8549540164</c:v>
                </c:pt>
                <c:pt idx="204">
                  <c:v>11607.03454039618</c:v>
                </c:pt>
                <c:pt idx="205">
                  <c:v>11682.82207264001</c:v>
                </c:pt>
                <c:pt idx="206">
                  <c:v>11758.217550748101</c:v>
                </c:pt>
                <c:pt idx="207">
                  <c:v>11833.2209747204</c:v>
                </c:pt>
                <c:pt idx="208">
                  <c:v>11907.832344556949</c:v>
                </c:pt>
                <c:pt idx="209">
                  <c:v>11982.051660257561</c:v>
                </c:pt>
                <c:pt idx="210">
                  <c:v>12055.87892182249</c:v>
                </c:pt>
                <c:pt idx="211">
                  <c:v>12129.31412925159</c:v>
                </c:pt>
                <c:pt idx="212">
                  <c:v>12202.357282544859</c:v>
                </c:pt>
                <c:pt idx="213">
                  <c:v>12275.008381702401</c:v>
                </c:pt>
                <c:pt idx="214">
                  <c:v>13116.241349000011</c:v>
                </c:pt>
                <c:pt idx="215">
                  <c:v>13183.79574439215</c:v>
                </c:pt>
                <c:pt idx="216">
                  <c:v>13250.958085648321</c:v>
                </c:pt>
                <c:pt idx="217">
                  <c:v>13317.72837276891</c:v>
                </c:pt>
                <c:pt idx="218">
                  <c:v>13384.106605753561</c:v>
                </c:pt>
                <c:pt idx="219">
                  <c:v>13450.092784602501</c:v>
                </c:pt>
                <c:pt idx="220">
                  <c:v>13515.686909315609</c:v>
                </c:pt>
                <c:pt idx="221">
                  <c:v>13580.88897989289</c:v>
                </c:pt>
                <c:pt idx="222">
                  <c:v>13645.6989963344</c:v>
                </c:pt>
                <c:pt idx="223">
                  <c:v>13710.11695864009</c:v>
                </c:pt>
                <c:pt idx="224">
                  <c:v>13774.14286681008</c:v>
                </c:pt>
                <c:pt idx="225">
                  <c:v>13837.7767208441</c:v>
                </c:pt>
                <c:pt idx="226">
                  <c:v>13901.0185207424</c:v>
                </c:pt>
                <c:pt idx="227">
                  <c:v>13963.868266504909</c:v>
                </c:pt>
                <c:pt idx="228">
                  <c:v>14026.325958131611</c:v>
                </c:pt>
                <c:pt idx="229">
                  <c:v>14088.391595622459</c:v>
                </c:pt>
                <c:pt idx="230">
                  <c:v>14150.065178977549</c:v>
                </c:pt>
                <c:pt idx="231">
                  <c:v>14211.34670819697</c:v>
                </c:pt>
                <c:pt idx="232">
                  <c:v>14272.236183280331</c:v>
                </c:pt>
                <c:pt idx="233">
                  <c:v>14332.733604228109</c:v>
                </c:pt>
                <c:pt idx="234">
                  <c:v>14392.838971040001</c:v>
                </c:pt>
                <c:pt idx="235">
                  <c:v>14452.552283716101</c:v>
                </c:pt>
                <c:pt idx="236">
                  <c:v>14511.87354225646</c:v>
                </c:pt>
                <c:pt idx="237">
                  <c:v>14570.802746660909</c:v>
                </c:pt>
                <c:pt idx="238">
                  <c:v>14629.33989692959</c:v>
                </c:pt>
                <c:pt idx="239">
                  <c:v>14687.48499306246</c:v>
                </c:pt>
                <c:pt idx="240">
                  <c:v>14745.23803505961</c:v>
                </c:pt>
                <c:pt idx="241">
                  <c:v>14802.5990229209</c:v>
                </c:pt>
                <c:pt idx="242">
                  <c:v>14859.56795664636</c:v>
                </c:pt>
                <c:pt idx="243">
                  <c:v>14916.144836236161</c:v>
                </c:pt>
                <c:pt idx="244">
                  <c:v>14972.329661689961</c:v>
                </c:pt>
                <c:pt idx="245">
                  <c:v>15028.1224330081</c:v>
                </c:pt>
                <c:pt idx="246">
                  <c:v>15083.52315019044</c:v>
                </c:pt>
                <c:pt idx="247">
                  <c:v>15138.53181323691</c:v>
                </c:pt>
                <c:pt idx="248">
                  <c:v>15193.14842214764</c:v>
                </c:pt>
                <c:pt idx="249">
                  <c:v>15247.372976922459</c:v>
                </c:pt>
                <c:pt idx="250">
                  <c:v>15301.205477561611</c:v>
                </c:pt>
                <c:pt idx="251">
                  <c:v>15354.645924064849</c:v>
                </c:pt>
                <c:pt idx="252">
                  <c:v>15407.69431643244</c:v>
                </c:pt>
                <c:pt idx="253">
                  <c:v>15460.350654664</c:v>
                </c:pt>
                <c:pt idx="254">
                  <c:v>15512.61493876</c:v>
                </c:pt>
                <c:pt idx="255">
                  <c:v>15564.48716872009</c:v>
                </c:pt>
                <c:pt idx="256">
                  <c:v>15615.96734454436</c:v>
                </c:pt>
                <c:pt idx="257">
                  <c:v>15667.05546623291</c:v>
                </c:pt>
                <c:pt idx="258">
                  <c:v>15717.751533785549</c:v>
                </c:pt>
                <c:pt idx="259">
                  <c:v>15768.055547202501</c:v>
                </c:pt>
                <c:pt idx="260">
                  <c:v>15817.967506483519</c:v>
                </c:pt>
                <c:pt idx="261">
                  <c:v>15867.48741162889</c:v>
                </c:pt>
                <c:pt idx="262">
                  <c:v>15916.61526263841</c:v>
                </c:pt>
                <c:pt idx="263">
                  <c:v>15965.35105951211</c:v>
                </c:pt>
                <c:pt idx="264">
                  <c:v>16013.69480225004</c:v>
                </c:pt>
                <c:pt idx="265">
                  <c:v>16061.64649085217</c:v>
                </c:pt>
                <c:pt idx="266">
                  <c:v>16109.206125318409</c:v>
                </c:pt>
                <c:pt idx="267">
                  <c:v>16156.373705648861</c:v>
                </c:pt>
                <c:pt idx="268">
                  <c:v>16203.14923184361</c:v>
                </c:pt>
                <c:pt idx="269">
                  <c:v>16249.532703902511</c:v>
                </c:pt>
                <c:pt idx="270">
                  <c:v>16295.524121825611</c:v>
                </c:pt>
                <c:pt idx="271">
                  <c:v>16341.12348561297</c:v>
                </c:pt>
                <c:pt idx="272">
                  <c:v>16386.33079526453</c:v>
                </c:pt>
                <c:pt idx="273">
                  <c:v>16431.146050780109</c:v>
                </c:pt>
                <c:pt idx="274">
                  <c:v>16519.600399404109</c:v>
                </c:pt>
                <c:pt idx="275">
                  <c:v>17133.021111769729</c:v>
                </c:pt>
                <c:pt idx="276">
                  <c:v>17170.779392840901</c:v>
                </c:pt>
                <c:pt idx="277">
                  <c:v>17208.1456197763</c:v>
                </c:pt>
                <c:pt idx="278">
                  <c:v>17245.119792575959</c:v>
                </c:pt>
                <c:pt idx="279">
                  <c:v>17281.701911240001</c:v>
                </c:pt>
                <c:pt idx="280">
                  <c:v>17317.8919757681</c:v>
                </c:pt>
                <c:pt idx="281">
                  <c:v>17353.689986160411</c:v>
                </c:pt>
                <c:pt idx="282">
                  <c:v>17389.095942416901</c:v>
                </c:pt>
                <c:pt idx="283">
                  <c:v>17424.109844537499</c:v>
                </c:pt>
                <c:pt idx="284">
                  <c:v>17458.73169252252</c:v>
                </c:pt>
                <c:pt idx="285">
                  <c:v>17492.961486371601</c:v>
                </c:pt>
                <c:pt idx="286">
                  <c:v>17526.799226084819</c:v>
                </c:pt>
                <c:pt idx="287">
                  <c:v>17560.24491166251</c:v>
                </c:pt>
                <c:pt idx="288">
                  <c:v>17593.29854310412</c:v>
                </c:pt>
                <c:pt idx="289">
                  <c:v>17625.960120410069</c:v>
                </c:pt>
                <c:pt idx="290">
                  <c:v>17658.2296435801</c:v>
                </c:pt>
                <c:pt idx="291">
                  <c:v>17690.107112614529</c:v>
                </c:pt>
                <c:pt idx="292">
                  <c:v>17721.592527512901</c:v>
                </c:pt>
                <c:pt idx="293">
                  <c:v>17752.685888275621</c:v>
                </c:pt>
                <c:pt idx="294">
                  <c:v>17783.38719490264</c:v>
                </c:pt>
                <c:pt idx="295">
                  <c:v>17813.69644739361</c:v>
                </c:pt>
                <c:pt idx="296">
                  <c:v>17843.613645748901</c:v>
                </c:pt>
                <c:pt idx="297">
                  <c:v>17873.138789968401</c:v>
                </c:pt>
                <c:pt idx="298">
                  <c:v>17902.271880052169</c:v>
                </c:pt>
                <c:pt idx="299">
                  <c:v>17931.012916</c:v>
                </c:pt>
                <c:pt idx="300">
                  <c:v>17959.361897812101</c:v>
                </c:pt>
                <c:pt idx="301">
                  <c:v>17987.318825488419</c:v>
                </c:pt>
                <c:pt idx="302">
                  <c:v>18014.88369902892</c:v>
                </c:pt>
                <c:pt idx="303">
                  <c:v>18042.056518433499</c:v>
                </c:pt>
                <c:pt idx="304">
                  <c:v>18068.83728370252</c:v>
                </c:pt>
                <c:pt idx="305">
                  <c:v>18095.2259948356</c:v>
                </c:pt>
                <c:pt idx="306">
                  <c:v>18121.222651832901</c:v>
                </c:pt>
                <c:pt idx="307">
                  <c:v>18146.827254694421</c:v>
                </c:pt>
                <c:pt idx="308">
                  <c:v>18172.03980342011</c:v>
                </c:pt>
                <c:pt idx="309">
                  <c:v>18196.860298010011</c:v>
                </c:pt>
                <c:pt idx="310">
                  <c:v>18221.288738464169</c:v>
                </c:pt>
                <c:pt idx="311">
                  <c:v>18245.325124782499</c:v>
                </c:pt>
                <c:pt idx="312">
                  <c:v>18268.969456964911</c:v>
                </c:pt>
                <c:pt idx="313">
                  <c:v>18292.221735011699</c:v>
                </c:pt>
                <c:pt idx="314">
                  <c:v>18315.081958922499</c:v>
                </c:pt>
                <c:pt idx="315">
                  <c:v>18337.55012869761</c:v>
                </c:pt>
                <c:pt idx="316">
                  <c:v>18359.6262443368</c:v>
                </c:pt>
                <c:pt idx="317">
                  <c:v>18381.310305840299</c:v>
                </c:pt>
                <c:pt idx="318">
                  <c:v>18402.60231320811</c:v>
                </c:pt>
                <c:pt idx="319">
                  <c:v>18423.50226643982</c:v>
                </c:pt>
                <c:pt idx="320">
                  <c:v>18576.587943406419</c:v>
                </c:pt>
                <c:pt idx="321">
                  <c:v>18593.9594094161</c:v>
                </c:pt>
                <c:pt idx="322">
                  <c:v>18610.938821290099</c:v>
                </c:pt>
                <c:pt idx="323">
                  <c:v>18627.526179028111</c:v>
                </c:pt>
                <c:pt idx="324">
                  <c:v>18643.721482630499</c:v>
                </c:pt>
                <c:pt idx="325">
                  <c:v>18659.52473209691</c:v>
                </c:pt>
                <c:pt idx="326">
                  <c:v>18674.93592742761</c:v>
                </c:pt>
                <c:pt idx="327">
                  <c:v>18689.955068622501</c:v>
                </c:pt>
                <c:pt idx="328">
                  <c:v>18718.81718860492</c:v>
                </c:pt>
                <c:pt idx="329">
                  <c:v>18732.6601673923</c:v>
                </c:pt>
                <c:pt idx="330">
                  <c:v>18746.11109204411</c:v>
                </c:pt>
                <c:pt idx="331">
                  <c:v>18759.169962559899</c:v>
                </c:pt>
              </c:numCache>
            </c:numRef>
          </c:xVal>
          <c:yVal>
            <c:numRef>
              <c:f>Sheet2!$C$2:$C$333</c:f>
              <c:numCache>
                <c:formatCode>General</c:formatCode>
                <c:ptCount val="332"/>
                <c:pt idx="0">
                  <c:v>0.302914639791455</c:v>
                </c:pt>
                <c:pt idx="1">
                  <c:v>9.9228720746353751</c:v>
                </c:pt>
                <c:pt idx="2">
                  <c:v>8.4531831804559072</c:v>
                </c:pt>
                <c:pt idx="3">
                  <c:v>4.7445243727771347</c:v>
                </c:pt>
                <c:pt idx="4">
                  <c:v>7.5939219381227456</c:v>
                </c:pt>
                <c:pt idx="5">
                  <c:v>7.6715858071115672</c:v>
                </c:pt>
                <c:pt idx="6">
                  <c:v>7.4701011959522141</c:v>
                </c:pt>
                <c:pt idx="7">
                  <c:v>6.0710402224252462</c:v>
                </c:pt>
                <c:pt idx="8">
                  <c:v>6.0578481172074836</c:v>
                </c:pt>
                <c:pt idx="9">
                  <c:v>5.5407880661752591</c:v>
                </c:pt>
                <c:pt idx="10">
                  <c:v>3.6257241965777012</c:v>
                </c:pt>
                <c:pt idx="11">
                  <c:v>3.0274040726587401</c:v>
                </c:pt>
                <c:pt idx="12">
                  <c:v>5.6491273306317566</c:v>
                </c:pt>
                <c:pt idx="13">
                  <c:v>5.0306433914256399</c:v>
                </c:pt>
                <c:pt idx="14">
                  <c:v>6.5188869063436936</c:v>
                </c:pt>
                <c:pt idx="15">
                  <c:v>22.00486147093785</c:v>
                </c:pt>
                <c:pt idx="16">
                  <c:v>1.6965738260369729</c:v>
                </c:pt>
                <c:pt idx="17">
                  <c:v>6.5499776071509359</c:v>
                </c:pt>
                <c:pt idx="18">
                  <c:v>1.9280060309084099</c:v>
                </c:pt>
                <c:pt idx="19">
                  <c:v>6.6015867315289256</c:v>
                </c:pt>
                <c:pt idx="20">
                  <c:v>6.9524666539591928</c:v>
                </c:pt>
                <c:pt idx="21">
                  <c:v>6.0073785611805706</c:v>
                </c:pt>
                <c:pt idx="22">
                  <c:v>2.2888920374043682</c:v>
                </c:pt>
                <c:pt idx="23">
                  <c:v>0.59797175661080004</c:v>
                </c:pt>
                <c:pt idx="24">
                  <c:v>5.0586710328830824</c:v>
                </c:pt>
                <c:pt idx="25">
                  <c:v>39.231887815490502</c:v>
                </c:pt>
                <c:pt idx="26">
                  <c:v>7.3480173187904256</c:v>
                </c:pt>
                <c:pt idx="27">
                  <c:v>33.955997715728238</c:v>
                </c:pt>
                <c:pt idx="28">
                  <c:v>46.840864475299448</c:v>
                </c:pt>
                <c:pt idx="29">
                  <c:v>24.061365690744189</c:v>
                </c:pt>
                <c:pt idx="30">
                  <c:v>35.614023809869288</c:v>
                </c:pt>
                <c:pt idx="31">
                  <c:v>26.136897460176861</c:v>
                </c:pt>
                <c:pt idx="32">
                  <c:v>12.231303528072431</c:v>
                </c:pt>
                <c:pt idx="33">
                  <c:v>13.88729802214567</c:v>
                </c:pt>
                <c:pt idx="34">
                  <c:v>16.031311527253131</c:v>
                </c:pt>
                <c:pt idx="35">
                  <c:v>13.3594624368535</c:v>
                </c:pt>
                <c:pt idx="36">
                  <c:v>11.27358652207645</c:v>
                </c:pt>
                <c:pt idx="37">
                  <c:v>9.2826838110343264</c:v>
                </c:pt>
                <c:pt idx="38">
                  <c:v>0.77543026141651406</c:v>
                </c:pt>
                <c:pt idx="39">
                  <c:v>7.3560621459530902</c:v>
                </c:pt>
                <c:pt idx="40">
                  <c:v>1.2887961613325341</c:v>
                </c:pt>
                <c:pt idx="41">
                  <c:v>5.1490038059302714</c:v>
                </c:pt>
                <c:pt idx="42">
                  <c:v>2.5222680789086831</c:v>
                </c:pt>
                <c:pt idx="43">
                  <c:v>0.63890710386481497</c:v>
                </c:pt>
                <c:pt idx="44">
                  <c:v>0.402046745439404</c:v>
                </c:pt>
                <c:pt idx="45">
                  <c:v>0.49146015016309402</c:v>
                </c:pt>
                <c:pt idx="46">
                  <c:v>1.9100602017082871</c:v>
                </c:pt>
                <c:pt idx="47">
                  <c:v>0.299648804918486</c:v>
                </c:pt>
                <c:pt idx="48">
                  <c:v>0.32337326162003999</c:v>
                </c:pt>
                <c:pt idx="49">
                  <c:v>3.5263711449792088</c:v>
                </c:pt>
                <c:pt idx="50">
                  <c:v>2.4037576425995808</c:v>
                </c:pt>
                <c:pt idx="51">
                  <c:v>10.536289418522321</c:v>
                </c:pt>
                <c:pt idx="52">
                  <c:v>0.41588058961830898</c:v>
                </c:pt>
                <c:pt idx="53">
                  <c:v>10.270309024341699</c:v>
                </c:pt>
                <c:pt idx="54">
                  <c:v>5.8259720660384957</c:v>
                </c:pt>
                <c:pt idx="55">
                  <c:v>23.505939342731519</c:v>
                </c:pt>
                <c:pt idx="56">
                  <c:v>11.55238432081852</c:v>
                </c:pt>
                <c:pt idx="57">
                  <c:v>5.2964491019982098</c:v>
                </c:pt>
                <c:pt idx="58">
                  <c:v>4.1322737036969581</c:v>
                </c:pt>
                <c:pt idx="59">
                  <c:v>4.5180463468976946</c:v>
                </c:pt>
                <c:pt idx="60">
                  <c:v>1.4857419653150601</c:v>
                </c:pt>
                <c:pt idx="61">
                  <c:v>6.5170290532126103</c:v>
                </c:pt>
                <c:pt idx="62">
                  <c:v>3.7799628704279482</c:v>
                </c:pt>
                <c:pt idx="63">
                  <c:v>2.648253261120685</c:v>
                </c:pt>
                <c:pt idx="64">
                  <c:v>6.3796685408736602</c:v>
                </c:pt>
                <c:pt idx="65">
                  <c:v>4.1713454294605414</c:v>
                </c:pt>
                <c:pt idx="66">
                  <c:v>7.6804670565621027</c:v>
                </c:pt>
                <c:pt idx="67">
                  <c:v>4.6060714199649189</c:v>
                </c:pt>
                <c:pt idx="68">
                  <c:v>6.8351272537771406</c:v>
                </c:pt>
                <c:pt idx="69">
                  <c:v>1.94070212437111</c:v>
                </c:pt>
                <c:pt idx="70">
                  <c:v>2.717059775693607</c:v>
                </c:pt>
                <c:pt idx="71">
                  <c:v>4.8032270811642199</c:v>
                </c:pt>
                <c:pt idx="72">
                  <c:v>7.3047902553359707</c:v>
                </c:pt>
                <c:pt idx="73">
                  <c:v>3.3866227457906182</c:v>
                </c:pt>
                <c:pt idx="74">
                  <c:v>5.4817220988106703</c:v>
                </c:pt>
                <c:pt idx="75">
                  <c:v>2.9499860190492142</c:v>
                </c:pt>
                <c:pt idx="76">
                  <c:v>4.5653584229222126</c:v>
                </c:pt>
                <c:pt idx="77">
                  <c:v>15.577161277439419</c:v>
                </c:pt>
                <c:pt idx="78">
                  <c:v>8.5410128832702483</c:v>
                </c:pt>
                <c:pt idx="79">
                  <c:v>5.7723770031209733</c:v>
                </c:pt>
                <c:pt idx="80">
                  <c:v>8.0641149327943502</c:v>
                </c:pt>
                <c:pt idx="81">
                  <c:v>8.4681917845038104</c:v>
                </c:pt>
                <c:pt idx="82">
                  <c:v>7.4922765109097211</c:v>
                </c:pt>
                <c:pt idx="83">
                  <c:v>9.1923715602382483</c:v>
                </c:pt>
                <c:pt idx="84">
                  <c:v>7.6759870821258946</c:v>
                </c:pt>
                <c:pt idx="85">
                  <c:v>8.043533941725272</c:v>
                </c:pt>
                <c:pt idx="86">
                  <c:v>8.4183048745324349</c:v>
                </c:pt>
                <c:pt idx="87">
                  <c:v>7.7025277712947373</c:v>
                </c:pt>
                <c:pt idx="88">
                  <c:v>2.5822839612149142</c:v>
                </c:pt>
                <c:pt idx="89">
                  <c:v>8.4012487578732049</c:v>
                </c:pt>
                <c:pt idx="90">
                  <c:v>7.8341458640519246</c:v>
                </c:pt>
                <c:pt idx="91">
                  <c:v>8.7599856775730007</c:v>
                </c:pt>
                <c:pt idx="92">
                  <c:v>8.5957952931589894</c:v>
                </c:pt>
                <c:pt idx="93">
                  <c:v>8.1380836712309179</c:v>
                </c:pt>
                <c:pt idx="94">
                  <c:v>6.2475603421567456</c:v>
                </c:pt>
                <c:pt idx="95">
                  <c:v>7.9873388846793398</c:v>
                </c:pt>
                <c:pt idx="96">
                  <c:v>9.1620418034342368</c:v>
                </c:pt>
                <c:pt idx="97">
                  <c:v>11.132546535378729</c:v>
                </c:pt>
                <c:pt idx="98">
                  <c:v>8.3294872079573405</c:v>
                </c:pt>
                <c:pt idx="99">
                  <c:v>8.7067904049873714</c:v>
                </c:pt>
                <c:pt idx="100">
                  <c:v>8.2746713615450975</c:v>
                </c:pt>
                <c:pt idx="101">
                  <c:v>8.0244714943550584</c:v>
                </c:pt>
                <c:pt idx="102">
                  <c:v>7.3581998807987086</c:v>
                </c:pt>
                <c:pt idx="103">
                  <c:v>6.8841747671149269</c:v>
                </c:pt>
                <c:pt idx="104">
                  <c:v>4.2884765215196801</c:v>
                </c:pt>
                <c:pt idx="105">
                  <c:v>2.0080918449967422</c:v>
                </c:pt>
                <c:pt idx="106">
                  <c:v>8.4868500542374754</c:v>
                </c:pt>
                <c:pt idx="107">
                  <c:v>8.1768999387760548</c:v>
                </c:pt>
                <c:pt idx="108">
                  <c:v>3.6612355227038229</c:v>
                </c:pt>
                <c:pt idx="109">
                  <c:v>5.3646788914858679</c:v>
                </c:pt>
                <c:pt idx="110">
                  <c:v>2.6684583063473402</c:v>
                </c:pt>
                <c:pt idx="111">
                  <c:v>11.83070130713425</c:v>
                </c:pt>
                <c:pt idx="112">
                  <c:v>14.924202496532549</c:v>
                </c:pt>
                <c:pt idx="113">
                  <c:v>5.7498377634334874</c:v>
                </c:pt>
                <c:pt idx="114">
                  <c:v>8.3025799035191028</c:v>
                </c:pt>
                <c:pt idx="115">
                  <c:v>6.9083139499121824</c:v>
                </c:pt>
                <c:pt idx="116">
                  <c:v>5.5924239626009946</c:v>
                </c:pt>
                <c:pt idx="117">
                  <c:v>4.9934418553445532</c:v>
                </c:pt>
                <c:pt idx="118">
                  <c:v>4.5265567717607382</c:v>
                </c:pt>
                <c:pt idx="119">
                  <c:v>4.9765345746713709</c:v>
                </c:pt>
                <c:pt idx="120">
                  <c:v>4.9699548944076808</c:v>
                </c:pt>
                <c:pt idx="121">
                  <c:v>6.6561437647392374</c:v>
                </c:pt>
                <c:pt idx="122">
                  <c:v>5.760855175496661</c:v>
                </c:pt>
                <c:pt idx="123">
                  <c:v>7.4969393567241633</c:v>
                </c:pt>
                <c:pt idx="124">
                  <c:v>6.5920676844562527</c:v>
                </c:pt>
                <c:pt idx="125">
                  <c:v>7.9147939084876304</c:v>
                </c:pt>
                <c:pt idx="126">
                  <c:v>6.3645547599899288</c:v>
                </c:pt>
                <c:pt idx="127">
                  <c:v>5.6741519712745356</c:v>
                </c:pt>
                <c:pt idx="128">
                  <c:v>5.281120521979946</c:v>
                </c:pt>
                <c:pt idx="129">
                  <c:v>4.0485186857047832</c:v>
                </c:pt>
                <c:pt idx="130">
                  <c:v>6.0739256929744103</c:v>
                </c:pt>
                <c:pt idx="131">
                  <c:v>4.6908513445962736</c:v>
                </c:pt>
                <c:pt idx="132">
                  <c:v>6.2847529380018896</c:v>
                </c:pt>
                <c:pt idx="133">
                  <c:v>11.85652401109423</c:v>
                </c:pt>
                <c:pt idx="134">
                  <c:v>5.6777734999358334</c:v>
                </c:pt>
                <c:pt idx="135">
                  <c:v>6.5871926758252046</c:v>
                </c:pt>
                <c:pt idx="136">
                  <c:v>8.8319482431175409</c:v>
                </c:pt>
                <c:pt idx="137">
                  <c:v>7.7446737549860734</c:v>
                </c:pt>
                <c:pt idx="138">
                  <c:v>7.3903812734636016</c:v>
                </c:pt>
                <c:pt idx="139">
                  <c:v>6.6072251892352156</c:v>
                </c:pt>
                <c:pt idx="140">
                  <c:v>6.3083787605441524</c:v>
                </c:pt>
                <c:pt idx="141">
                  <c:v>6.6730082656368577</c:v>
                </c:pt>
                <c:pt idx="142">
                  <c:v>6.7647873102880256</c:v>
                </c:pt>
                <c:pt idx="143">
                  <c:v>7.1594556407994254</c:v>
                </c:pt>
                <c:pt idx="144">
                  <c:v>7.1160313168400764</c:v>
                </c:pt>
                <c:pt idx="145">
                  <c:v>7.1380686487106404</c:v>
                </c:pt>
                <c:pt idx="146">
                  <c:v>6.3062851497741503</c:v>
                </c:pt>
                <c:pt idx="147">
                  <c:v>7.6910285609860747</c:v>
                </c:pt>
                <c:pt idx="148">
                  <c:v>7.0926966437958168</c:v>
                </c:pt>
                <c:pt idx="149">
                  <c:v>7.5055014842220498</c:v>
                </c:pt>
                <c:pt idx="150">
                  <c:v>7.9476308294107856</c:v>
                </c:pt>
                <c:pt idx="151">
                  <c:v>6.6343826087388846</c:v>
                </c:pt>
                <c:pt idx="152">
                  <c:v>2.6623225239956669</c:v>
                </c:pt>
                <c:pt idx="153">
                  <c:v>5.7454960465222547</c:v>
                </c:pt>
                <c:pt idx="154">
                  <c:v>5.9272731054987471</c:v>
                </c:pt>
                <c:pt idx="155">
                  <c:v>6.4513108177109846</c:v>
                </c:pt>
                <c:pt idx="156">
                  <c:v>6.3358170125793674</c:v>
                </c:pt>
                <c:pt idx="157">
                  <c:v>6.8230144610071326</c:v>
                </c:pt>
                <c:pt idx="158">
                  <c:v>6.0825950063245866</c:v>
                </c:pt>
                <c:pt idx="159">
                  <c:v>6.5536199063288576</c:v>
                </c:pt>
                <c:pt idx="160">
                  <c:v>7.7362102498042482</c:v>
                </c:pt>
                <c:pt idx="161">
                  <c:v>7.6981233950088903</c:v>
                </c:pt>
                <c:pt idx="162">
                  <c:v>7.2826014852896703</c:v>
                </c:pt>
                <c:pt idx="163">
                  <c:v>7.1522439477913684</c:v>
                </c:pt>
                <c:pt idx="164">
                  <c:v>7.1911632027320884</c:v>
                </c:pt>
                <c:pt idx="165">
                  <c:v>7.4381090549718909</c:v>
                </c:pt>
                <c:pt idx="166">
                  <c:v>7.6412364429136934</c:v>
                </c:pt>
                <c:pt idx="167">
                  <c:v>7.7390307973229824</c:v>
                </c:pt>
                <c:pt idx="168">
                  <c:v>8.1665223526874247</c:v>
                </c:pt>
                <c:pt idx="169">
                  <c:v>8.2677668535455844</c:v>
                </c:pt>
                <c:pt idx="170">
                  <c:v>8.1615336785023267</c:v>
                </c:pt>
                <c:pt idx="171">
                  <c:v>6.8812012405993928</c:v>
                </c:pt>
                <c:pt idx="172">
                  <c:v>7.1353760566147084</c:v>
                </c:pt>
                <c:pt idx="173">
                  <c:v>6.9739837782276988</c:v>
                </c:pt>
                <c:pt idx="174">
                  <c:v>6.8000655709000046</c:v>
                </c:pt>
                <c:pt idx="175">
                  <c:v>7.7762469101582834</c:v>
                </c:pt>
                <c:pt idx="176">
                  <c:v>6.9480458661080284</c:v>
                </c:pt>
                <c:pt idx="177">
                  <c:v>5.9579904383919056</c:v>
                </c:pt>
                <c:pt idx="178">
                  <c:v>5.7018304951374406</c:v>
                </c:pt>
                <c:pt idx="179">
                  <c:v>6.0668456721456856</c:v>
                </c:pt>
                <c:pt idx="180">
                  <c:v>6.2696573634361163</c:v>
                </c:pt>
                <c:pt idx="181">
                  <c:v>6.3876166071662341</c:v>
                </c:pt>
                <c:pt idx="182">
                  <c:v>5.8560873084796716</c:v>
                </c:pt>
                <c:pt idx="183">
                  <c:v>5.7896666618888704</c:v>
                </c:pt>
                <c:pt idx="184">
                  <c:v>5.8874414150608834</c:v>
                </c:pt>
                <c:pt idx="185">
                  <c:v>5.693357486498746</c:v>
                </c:pt>
                <c:pt idx="186">
                  <c:v>5.6260873283272712</c:v>
                </c:pt>
                <c:pt idx="187">
                  <c:v>5.2014287844680478</c:v>
                </c:pt>
                <c:pt idx="188">
                  <c:v>5.1928989890043153</c:v>
                </c:pt>
                <c:pt idx="189">
                  <c:v>5.0435777829126378</c:v>
                </c:pt>
                <c:pt idx="190">
                  <c:v>5.1866658118143114</c:v>
                </c:pt>
                <c:pt idx="191">
                  <c:v>5.7434069647268853</c:v>
                </c:pt>
                <c:pt idx="192">
                  <c:v>5.6131911904613734</c:v>
                </c:pt>
                <c:pt idx="193">
                  <c:v>4.8583813652169656</c:v>
                </c:pt>
                <c:pt idx="194">
                  <c:v>1.9163185134376759</c:v>
                </c:pt>
                <c:pt idx="195">
                  <c:v>5.6067611635692503</c:v>
                </c:pt>
                <c:pt idx="196">
                  <c:v>5.5390745177152736</c:v>
                </c:pt>
                <c:pt idx="197">
                  <c:v>4.0718633328263802</c:v>
                </c:pt>
                <c:pt idx="198">
                  <c:v>3.7509296752334511</c:v>
                </c:pt>
                <c:pt idx="199">
                  <c:v>4.0121502992011164</c:v>
                </c:pt>
                <c:pt idx="200">
                  <c:v>4.3815161979937507</c:v>
                </c:pt>
                <c:pt idx="201">
                  <c:v>4.0733498791602454</c:v>
                </c:pt>
                <c:pt idx="202">
                  <c:v>4.1527064214011018</c:v>
                </c:pt>
                <c:pt idx="203">
                  <c:v>4.331106181445997</c:v>
                </c:pt>
                <c:pt idx="204">
                  <c:v>5.1399800754478253</c:v>
                </c:pt>
                <c:pt idx="205">
                  <c:v>5.2970958324803776</c:v>
                </c:pt>
                <c:pt idx="206">
                  <c:v>6.28631904917642</c:v>
                </c:pt>
                <c:pt idx="207">
                  <c:v>5.6262652946733134</c:v>
                </c:pt>
                <c:pt idx="208">
                  <c:v>5.3426623263437953</c:v>
                </c:pt>
                <c:pt idx="209">
                  <c:v>6.255238461644181</c:v>
                </c:pt>
                <c:pt idx="210">
                  <c:v>5.2119480412609924</c:v>
                </c:pt>
                <c:pt idx="211">
                  <c:v>5.1606448885424756</c:v>
                </c:pt>
                <c:pt idx="212">
                  <c:v>5.0071928031900752</c:v>
                </c:pt>
                <c:pt idx="213">
                  <c:v>5.9952241244129834</c:v>
                </c:pt>
                <c:pt idx="214">
                  <c:v>5.6340435327035499</c:v>
                </c:pt>
                <c:pt idx="215">
                  <c:v>4.9170251574491486</c:v>
                </c:pt>
                <c:pt idx="216">
                  <c:v>5.3933109900851797</c:v>
                </c:pt>
                <c:pt idx="217">
                  <c:v>5.5747506970898462</c:v>
                </c:pt>
                <c:pt idx="218">
                  <c:v>5.5007297644413509</c:v>
                </c:pt>
                <c:pt idx="219">
                  <c:v>4.5661788688831164</c:v>
                </c:pt>
                <c:pt idx="220">
                  <c:v>5.0868453090028733</c:v>
                </c:pt>
                <c:pt idx="221">
                  <c:v>5.0618447462415617</c:v>
                </c:pt>
                <c:pt idx="222">
                  <c:v>4.9212712497453417</c:v>
                </c:pt>
                <c:pt idx="223">
                  <c:v>5.5835244694463846</c:v>
                </c:pt>
                <c:pt idx="224">
                  <c:v>5.407711420375354</c:v>
                </c:pt>
                <c:pt idx="225">
                  <c:v>6.8914983902422122</c:v>
                </c:pt>
                <c:pt idx="226">
                  <c:v>6.4471588294503466</c:v>
                </c:pt>
                <c:pt idx="227">
                  <c:v>5.8487539820592804</c:v>
                </c:pt>
                <c:pt idx="228">
                  <c:v>7.3340662827600784</c:v>
                </c:pt>
                <c:pt idx="229">
                  <c:v>5.7589392346869657</c:v>
                </c:pt>
                <c:pt idx="230">
                  <c:v>4.9658327513693949</c:v>
                </c:pt>
                <c:pt idx="231">
                  <c:v>5.4088810685879656</c:v>
                </c:pt>
                <c:pt idx="232">
                  <c:v>4.8897041962852557</c:v>
                </c:pt>
                <c:pt idx="233">
                  <c:v>5.2679188009864832</c:v>
                </c:pt>
                <c:pt idx="234">
                  <c:v>5.2805744104837764</c:v>
                </c:pt>
                <c:pt idx="235">
                  <c:v>5.5074528426328966</c:v>
                </c:pt>
                <c:pt idx="236">
                  <c:v>5.7535589097932611</c:v>
                </c:pt>
                <c:pt idx="237">
                  <c:v>6.2623161962004774</c:v>
                </c:pt>
                <c:pt idx="238">
                  <c:v>7.7558540270040446</c:v>
                </c:pt>
                <c:pt idx="239">
                  <c:v>6.7007499542710924</c:v>
                </c:pt>
                <c:pt idx="240">
                  <c:v>8.4392505990250548</c:v>
                </c:pt>
                <c:pt idx="241">
                  <c:v>8.6722070423261322</c:v>
                </c:pt>
                <c:pt idx="242">
                  <c:v>8.5504793466683093</c:v>
                </c:pt>
                <c:pt idx="243">
                  <c:v>7.7039325124621874</c:v>
                </c:pt>
                <c:pt idx="244">
                  <c:v>8.1437316050512187</c:v>
                </c:pt>
                <c:pt idx="245">
                  <c:v>9.1177645121449267</c:v>
                </c:pt>
                <c:pt idx="246">
                  <c:v>8.744373371238952</c:v>
                </c:pt>
                <c:pt idx="247">
                  <c:v>9.1879963102590843</c:v>
                </c:pt>
                <c:pt idx="248">
                  <c:v>9.3680124223602501</c:v>
                </c:pt>
                <c:pt idx="249">
                  <c:v>9.3262976110524818</c:v>
                </c:pt>
                <c:pt idx="250">
                  <c:v>9.1675834327523038</c:v>
                </c:pt>
                <c:pt idx="251">
                  <c:v>8.4650468935327901</c:v>
                </c:pt>
                <c:pt idx="252">
                  <c:v>8.7370889266662672</c:v>
                </c:pt>
                <c:pt idx="253">
                  <c:v>9.659262439553487</c:v>
                </c:pt>
                <c:pt idx="254">
                  <c:v>9.6628321511264748</c:v>
                </c:pt>
                <c:pt idx="255">
                  <c:v>8.9001796453956086</c:v>
                </c:pt>
                <c:pt idx="256">
                  <c:v>9.6214128164132227</c:v>
                </c:pt>
                <c:pt idx="257">
                  <c:v>9.5570727655045182</c:v>
                </c:pt>
                <c:pt idx="258">
                  <c:v>9.5586878458730666</c:v>
                </c:pt>
                <c:pt idx="259">
                  <c:v>9.9211469067500957</c:v>
                </c:pt>
                <c:pt idx="260">
                  <c:v>8.5782791739223185</c:v>
                </c:pt>
                <c:pt idx="261">
                  <c:v>8.7298396149540238</c:v>
                </c:pt>
                <c:pt idx="262">
                  <c:v>8.9156414837736886</c:v>
                </c:pt>
                <c:pt idx="263">
                  <c:v>9.1425859462453705</c:v>
                </c:pt>
                <c:pt idx="264">
                  <c:v>8.9058532977513547</c:v>
                </c:pt>
                <c:pt idx="265">
                  <c:v>9.3810586734693864</c:v>
                </c:pt>
                <c:pt idx="266">
                  <c:v>8.8021361815754346</c:v>
                </c:pt>
                <c:pt idx="267">
                  <c:v>8.3510044642857224</c:v>
                </c:pt>
                <c:pt idx="268">
                  <c:v>8.3241362953593807</c:v>
                </c:pt>
                <c:pt idx="269">
                  <c:v>8.3852954862726854</c:v>
                </c:pt>
                <c:pt idx="270">
                  <c:v>8.5183715496686929</c:v>
                </c:pt>
                <c:pt idx="271">
                  <c:v>8.8815499855850248</c:v>
                </c:pt>
                <c:pt idx="272">
                  <c:v>8.2913319518618032</c:v>
                </c:pt>
                <c:pt idx="273">
                  <c:v>5.6291647649475056</c:v>
                </c:pt>
                <c:pt idx="274">
                  <c:v>1.762822807619314</c:v>
                </c:pt>
                <c:pt idx="275">
                  <c:v>2.7494505283653452</c:v>
                </c:pt>
                <c:pt idx="276">
                  <c:v>5.3161286815381503</c:v>
                </c:pt>
                <c:pt idx="277">
                  <c:v>5.1040782693641358</c:v>
                </c:pt>
                <c:pt idx="278">
                  <c:v>3.6016683459528438</c:v>
                </c:pt>
                <c:pt idx="279">
                  <c:v>4.4693904639951514</c:v>
                </c:pt>
                <c:pt idx="280">
                  <c:v>4.8785622727001732</c:v>
                </c:pt>
                <c:pt idx="281">
                  <c:v>4.9027731425838921</c:v>
                </c:pt>
                <c:pt idx="282">
                  <c:v>4.5362548662752014</c:v>
                </c:pt>
                <c:pt idx="283">
                  <c:v>3.7489235302050452</c:v>
                </c:pt>
                <c:pt idx="284">
                  <c:v>2.4791945281777452</c:v>
                </c:pt>
                <c:pt idx="285">
                  <c:v>1.8501971559348229</c:v>
                </c:pt>
                <c:pt idx="286">
                  <c:v>1.933247653203886</c:v>
                </c:pt>
                <c:pt idx="287">
                  <c:v>1.4612252103118371</c:v>
                </c:pt>
                <c:pt idx="288">
                  <c:v>1.091103353967215</c:v>
                </c:pt>
                <c:pt idx="289">
                  <c:v>0.14311118321604399</c:v>
                </c:pt>
                <c:pt idx="290">
                  <c:v>3.3703069891425281</c:v>
                </c:pt>
                <c:pt idx="291">
                  <c:v>4.2868861330890224</c:v>
                </c:pt>
                <c:pt idx="292">
                  <c:v>3.9129024533477441</c:v>
                </c:pt>
                <c:pt idx="293">
                  <c:v>4.3200995676581346</c:v>
                </c:pt>
                <c:pt idx="294">
                  <c:v>4.2477731211407423</c:v>
                </c:pt>
                <c:pt idx="295">
                  <c:v>4.1754466746232914</c:v>
                </c:pt>
                <c:pt idx="296">
                  <c:v>3.9848715100904082</c:v>
                </c:pt>
                <c:pt idx="297">
                  <c:v>3.7633212273343681</c:v>
                </c:pt>
                <c:pt idx="298">
                  <c:v>3.9226297678008608</c:v>
                </c:pt>
                <c:pt idx="299">
                  <c:v>3.6014823850211881</c:v>
                </c:pt>
                <c:pt idx="300">
                  <c:v>3.44831579831928</c:v>
                </c:pt>
                <c:pt idx="301">
                  <c:v>3.3114968737500972</c:v>
                </c:pt>
                <c:pt idx="302">
                  <c:v>3.1199294625550782</c:v>
                </c:pt>
                <c:pt idx="303">
                  <c:v>4.4313799397109124</c:v>
                </c:pt>
                <c:pt idx="304">
                  <c:v>3.9894952045200309</c:v>
                </c:pt>
                <c:pt idx="305">
                  <c:v>3.429778704931866</c:v>
                </c:pt>
                <c:pt idx="306">
                  <c:v>6.1999273509762656</c:v>
                </c:pt>
                <c:pt idx="307">
                  <c:v>4.8940437670752406</c:v>
                </c:pt>
                <c:pt idx="308">
                  <c:v>5.3945207032866076</c:v>
                </c:pt>
                <c:pt idx="309">
                  <c:v>4.4132376172169856</c:v>
                </c:pt>
                <c:pt idx="310">
                  <c:v>5.1999707158852004</c:v>
                </c:pt>
                <c:pt idx="311">
                  <c:v>4.1408487270645624</c:v>
                </c:pt>
                <c:pt idx="312">
                  <c:v>12.1658972839643</c:v>
                </c:pt>
                <c:pt idx="313">
                  <c:v>11.647733666770799</c:v>
                </c:pt>
                <c:pt idx="314">
                  <c:v>7.0958314480027749</c:v>
                </c:pt>
                <c:pt idx="315">
                  <c:v>6.8068869493762607</c:v>
                </c:pt>
                <c:pt idx="316">
                  <c:v>6.8005241743414446</c:v>
                </c:pt>
                <c:pt idx="317">
                  <c:v>1.6782340496372521</c:v>
                </c:pt>
                <c:pt idx="318">
                  <c:v>0.117107345695892</c:v>
                </c:pt>
                <c:pt idx="319">
                  <c:v>3.6128915340101728</c:v>
                </c:pt>
                <c:pt idx="320">
                  <c:v>2.0489690125199602</c:v>
                </c:pt>
                <c:pt idx="321">
                  <c:v>3.5370623678766431</c:v>
                </c:pt>
                <c:pt idx="322">
                  <c:v>3.3795187659337631</c:v>
                </c:pt>
                <c:pt idx="323">
                  <c:v>3.3315680643629868</c:v>
                </c:pt>
                <c:pt idx="324">
                  <c:v>3.5394778274298031</c:v>
                </c:pt>
                <c:pt idx="325">
                  <c:v>2.7290646422398082</c:v>
                </c:pt>
                <c:pt idx="326">
                  <c:v>2.4603589025271431</c:v>
                </c:pt>
                <c:pt idx="327">
                  <c:v>3.3224636963369432</c:v>
                </c:pt>
                <c:pt idx="328">
                  <c:v>2.8630200173372251</c:v>
                </c:pt>
                <c:pt idx="329">
                  <c:v>3.4689695271103602</c:v>
                </c:pt>
                <c:pt idx="330">
                  <c:v>4.2509247225832274</c:v>
                </c:pt>
                <c:pt idx="331">
                  <c:v>4.4566743487885496</c:v>
                </c:pt>
              </c:numCache>
            </c:numRef>
          </c:yVal>
          <c:smooth val="0"/>
        </c:ser>
        <c:dLbls>
          <c:showLegendKey val="0"/>
          <c:showVal val="0"/>
          <c:showCatName val="0"/>
          <c:showSerName val="0"/>
          <c:showPercent val="0"/>
          <c:showBubbleSize val="0"/>
        </c:dLbls>
        <c:axId val="240792176"/>
        <c:axId val="240793352"/>
      </c:scatterChart>
      <c:valAx>
        <c:axId val="2407921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93352"/>
        <c:crosses val="autoZero"/>
        <c:crossBetween val="midCat"/>
      </c:valAx>
      <c:valAx>
        <c:axId val="240793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C/N (molar ratio)</a:t>
                </a:r>
              </a:p>
            </c:rich>
          </c:tx>
          <c:layout>
            <c:manualLayout>
              <c:xMode val="edge"/>
              <c:yMode val="edge"/>
              <c:x val="2.5837134169304419E-2"/>
              <c:y val="6.4361855785781991E-2"/>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9217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smtClean="0"/>
              <a:t>C31/(C27+C29+C31)</a:t>
            </a:r>
            <a:endParaRPr lang="en-US" sz="1600" dirty="0"/>
          </a:p>
        </c:rich>
      </c:tx>
      <c:layout>
        <c:manualLayout>
          <c:xMode val="edge"/>
          <c:yMode val="edge"/>
          <c:x val="0.38196619531231601"/>
          <c:y val="3.3487571645273301E-2"/>
        </c:manualLayout>
      </c:layout>
      <c:overlay val="0"/>
      <c:spPr>
        <a:noFill/>
        <a:ln>
          <a:noFill/>
        </a:ln>
        <a:effectLst/>
      </c:spPr>
    </c:title>
    <c:autoTitleDeleted val="0"/>
    <c:plotArea>
      <c:layout>
        <c:manualLayout>
          <c:layoutTarget val="inner"/>
          <c:xMode val="edge"/>
          <c:yMode val="edge"/>
          <c:x val="7.4859042498587006E-2"/>
          <c:y val="0.11515283601390799"/>
          <c:w val="0.88438608380251305"/>
          <c:h val="0.73801783380394503"/>
        </c:manualLayout>
      </c:layout>
      <c:scatterChart>
        <c:scatterStyle val="lineMarker"/>
        <c:varyColors val="0"/>
        <c:ser>
          <c:idx val="2"/>
          <c:order val="0"/>
          <c:tx>
            <c:strRef>
              <c:f>'Terrestrial breakdown'!$F$1</c:f>
              <c:strCache>
                <c:ptCount val="1"/>
                <c:pt idx="0">
                  <c:v>C31/(C27+C29+C31)</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'Terrestrial breakdown'!$C$2:$C$35</c:f>
              <c:numCache>
                <c:formatCode>@</c:formatCode>
                <c:ptCount val="34"/>
                <c:pt idx="0">
                  <c:v>1802</c:v>
                </c:pt>
                <c:pt idx="1">
                  <c:v>1942</c:v>
                </c:pt>
                <c:pt idx="2">
                  <c:v>2093</c:v>
                </c:pt>
                <c:pt idx="3">
                  <c:v>2256</c:v>
                </c:pt>
                <c:pt idx="4">
                  <c:v>2431</c:v>
                </c:pt>
                <c:pt idx="5">
                  <c:v>4210</c:v>
                </c:pt>
                <c:pt idx="6">
                  <c:v>4528</c:v>
                </c:pt>
                <c:pt idx="7">
                  <c:v>4880</c:v>
                </c:pt>
                <c:pt idx="8">
                  <c:v>5260</c:v>
                </c:pt>
                <c:pt idx="9">
                  <c:v>6110</c:v>
                </c:pt>
                <c:pt idx="10">
                  <c:v>6586</c:v>
                </c:pt>
                <c:pt idx="11">
                  <c:v>7098</c:v>
                </c:pt>
                <c:pt idx="12">
                  <c:v>7650</c:v>
                </c:pt>
                <c:pt idx="13">
                  <c:v>8245</c:v>
                </c:pt>
                <c:pt idx="14">
                  <c:v>8975</c:v>
                </c:pt>
                <c:pt idx="15">
                  <c:v>9841</c:v>
                </c:pt>
                <c:pt idx="16">
                  <c:v>10667</c:v>
                </c:pt>
                <c:pt idx="17">
                  <c:v>11454</c:v>
                </c:pt>
                <c:pt idx="18">
                  <c:v>12202</c:v>
                </c:pt>
                <c:pt idx="19">
                  <c:v>13166</c:v>
                </c:pt>
                <c:pt idx="20">
                  <c:v>13774</c:v>
                </c:pt>
                <c:pt idx="21">
                  <c:v>14393</c:v>
                </c:pt>
                <c:pt idx="22">
                  <c:v>14972</c:v>
                </c:pt>
                <c:pt idx="23">
                  <c:v>15513</c:v>
                </c:pt>
                <c:pt idx="24">
                  <c:v>16014</c:v>
                </c:pt>
                <c:pt idx="25">
                  <c:v>16476</c:v>
                </c:pt>
                <c:pt idx="26">
                  <c:v>16898</c:v>
                </c:pt>
                <c:pt idx="27">
                  <c:v>17282</c:v>
                </c:pt>
                <c:pt idx="28">
                  <c:v>17626</c:v>
                </c:pt>
                <c:pt idx="29">
                  <c:v>17931</c:v>
                </c:pt>
                <c:pt idx="30">
                  <c:v>18197</c:v>
                </c:pt>
                <c:pt idx="31">
                  <c:v>18424</c:v>
                </c:pt>
                <c:pt idx="32">
                  <c:v>18611</c:v>
                </c:pt>
                <c:pt idx="33">
                  <c:v>18759</c:v>
                </c:pt>
              </c:numCache>
            </c:numRef>
          </c:xVal>
          <c:yVal>
            <c:numRef>
              <c:f>'Terrestrial breakdown'!$F$2:$F$35</c:f>
              <c:numCache>
                <c:formatCode>General</c:formatCode>
                <c:ptCount val="34"/>
                <c:pt idx="0">
                  <c:v>35.560248999555363</c:v>
                </c:pt>
                <c:pt idx="1">
                  <c:v>32.446487790171837</c:v>
                </c:pt>
                <c:pt idx="2">
                  <c:v>38.346686088856508</c:v>
                </c:pt>
                <c:pt idx="3">
                  <c:v>36.888080072793443</c:v>
                </c:pt>
                <c:pt idx="4">
                  <c:v>35.940099833610653</c:v>
                </c:pt>
                <c:pt idx="5">
                  <c:v>38.053818972546892</c:v>
                </c:pt>
                <c:pt idx="6">
                  <c:v>28.259807911443929</c:v>
                </c:pt>
                <c:pt idx="7">
                  <c:v>29.451433017766821</c:v>
                </c:pt>
                <c:pt idx="8">
                  <c:v>27.560843699296921</c:v>
                </c:pt>
                <c:pt idx="9">
                  <c:v>59.712981082844102</c:v>
                </c:pt>
                <c:pt idx="10">
                  <c:v>30.789066529138729</c:v>
                </c:pt>
                <c:pt idx="11">
                  <c:v>37.405731523378577</c:v>
                </c:pt>
                <c:pt idx="12">
                  <c:v>37.85134291068082</c:v>
                </c:pt>
                <c:pt idx="13">
                  <c:v>38.556167044350929</c:v>
                </c:pt>
                <c:pt idx="14">
                  <c:v>38.734667527437047</c:v>
                </c:pt>
                <c:pt idx="15">
                  <c:v>38.593648736228133</c:v>
                </c:pt>
                <c:pt idx="16">
                  <c:v>38.446346280447663</c:v>
                </c:pt>
                <c:pt idx="17">
                  <c:v>36.563741974931212</c:v>
                </c:pt>
                <c:pt idx="18">
                  <c:v>35.518376302797577</c:v>
                </c:pt>
                <c:pt idx="19">
                  <c:v>31.64556962025317</c:v>
                </c:pt>
                <c:pt idx="20">
                  <c:v>22.4683154915713</c:v>
                </c:pt>
                <c:pt idx="21">
                  <c:v>31.56981786643539</c:v>
                </c:pt>
                <c:pt idx="22">
                  <c:v>27.91884057971015</c:v>
                </c:pt>
                <c:pt idx="23">
                  <c:v>31.972514147130159</c:v>
                </c:pt>
                <c:pt idx="24">
                  <c:v>33.859938693704301</c:v>
                </c:pt>
                <c:pt idx="25">
                  <c:v>37.503814464449192</c:v>
                </c:pt>
                <c:pt idx="26">
                  <c:v>36.737629459148437</c:v>
                </c:pt>
                <c:pt idx="27">
                  <c:v>26.958774012518891</c:v>
                </c:pt>
                <c:pt idx="28">
                  <c:v>32.882639264467272</c:v>
                </c:pt>
                <c:pt idx="29">
                  <c:v>36.205490622451762</c:v>
                </c:pt>
                <c:pt idx="30">
                  <c:v>33.9215231019271</c:v>
                </c:pt>
                <c:pt idx="31">
                  <c:v>36.610268378062997</c:v>
                </c:pt>
                <c:pt idx="32">
                  <c:v>27.410332346166498</c:v>
                </c:pt>
                <c:pt idx="33">
                  <c:v>36.82892906815021</c:v>
                </c:pt>
              </c:numCache>
            </c:numRef>
          </c:yVal>
          <c:smooth val="0"/>
        </c:ser>
        <c:dLbls>
          <c:showLegendKey val="0"/>
          <c:showVal val="0"/>
          <c:showCatName val="0"/>
          <c:showSerName val="0"/>
          <c:showPercent val="0"/>
          <c:showBubbleSize val="0"/>
        </c:dLbls>
        <c:axId val="240794528"/>
        <c:axId val="240795312"/>
      </c:scatterChart>
      <c:valAx>
        <c:axId val="2407945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Cal </a:t>
                </a:r>
                <a:r>
                  <a:rPr lang="en-US" sz="1400" dirty="0" err="1"/>
                  <a:t>yr</a:t>
                </a:r>
                <a:r>
                  <a:rPr lang="en-US" sz="1400" dirty="0"/>
                  <a:t> BP</a:t>
                </a:r>
              </a:p>
            </c:rich>
          </c:tx>
          <c:layout>
            <c:manualLayout>
              <c:xMode val="edge"/>
              <c:yMode val="edge"/>
              <c:x val="0.44309396052528199"/>
              <c:y val="0.92592638226865998"/>
            </c:manualLayout>
          </c:layout>
          <c:overlay val="0"/>
          <c:spPr>
            <a:noFill/>
            <a:ln>
              <a:noFill/>
            </a:ln>
            <a:effectLst/>
          </c:spPr>
        </c:title>
        <c:numFmt formatCode="@"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0795312"/>
        <c:crosses val="autoZero"/>
        <c:crossBetween val="midCat"/>
      </c:valAx>
      <c:valAx>
        <c:axId val="240795312"/>
        <c:scaling>
          <c:orientation val="minMax"/>
          <c:max val="50"/>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07945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0.67969</cdr:x>
      <cdr:y>0.31391</cdr:y>
    </cdr:from>
    <cdr:to>
      <cdr:x>0.93393</cdr:x>
      <cdr:y>0.44424</cdr:y>
    </cdr:to>
    <cdr:sp macro="" textlink="">
      <cdr:nvSpPr>
        <cdr:cNvPr id="4" name="Title 1"/>
        <cdr:cNvSpPr>
          <a:spLocks xmlns:a="http://schemas.openxmlformats.org/drawingml/2006/main" noGrp="1"/>
        </cdr:cNvSpPr>
      </cdr:nvSpPr>
      <cdr:spPr>
        <a:xfrm xmlns:a="http://schemas.openxmlformats.org/drawingml/2006/main">
          <a:off x="8011486" y="1115152"/>
          <a:ext cx="2996588" cy="462987"/>
        </a:xfrm>
        <a:prstGeom xmlns:a="http://schemas.openxmlformats.org/drawingml/2006/main" prst="rect">
          <a:avLst/>
        </a:prstGeom>
      </cdr:spPr>
      <cdr:txBody>
        <a:bodyPr xmlns:a="http://schemas.openxmlformats.org/drawingml/2006/main" vert="horz" lIns="91440" tIns="45720" rIns="91440" bIns="45720" rtlCol="0" anchor="ctr">
          <a:normAutofit fontScale="90000"/>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smtClean="0">
              <a:solidFill>
                <a:schemeClr val="tx1"/>
              </a:solidFill>
              <a:effectLst>
                <a:outerShdw blurRad="38100" dist="38100" dir="2700000" algn="tl">
                  <a:srgbClr val="000000">
                    <a:alpha val="43137"/>
                  </a:srgbClr>
                </a:outerShdw>
              </a:effectLst>
              <a:latin typeface="+mj-lt"/>
            </a:rPr>
            <a:t>Glacial</a:t>
          </a:r>
          <a:r>
            <a:rPr lang="en-US" sz="1800" b="1" dirty="0" smtClean="0">
              <a:solidFill>
                <a:schemeClr val="tx1"/>
              </a:solidFill>
              <a:effectLst>
                <a:outerShdw blurRad="38100" dist="38100" dir="2700000" algn="tl">
                  <a:srgbClr val="000000">
                    <a:alpha val="43137"/>
                  </a:srgbClr>
                </a:outerShdw>
              </a:effectLst>
              <a:latin typeface="+mj-lt"/>
            </a:rPr>
            <a:t> </a:t>
          </a:r>
          <a:r>
            <a:rPr lang="en-US" sz="2000" b="1" dirty="0" smtClean="0">
              <a:solidFill>
                <a:schemeClr val="tx1"/>
              </a:solidFill>
              <a:effectLst>
                <a:outerShdw blurRad="38100" dist="38100" dir="2700000" algn="tl">
                  <a:srgbClr val="000000">
                    <a:alpha val="43137"/>
                  </a:srgbClr>
                </a:outerShdw>
              </a:effectLst>
              <a:latin typeface="+mj-lt"/>
            </a:rPr>
            <a:t>Dynamics</a:t>
          </a:r>
          <a:endParaRPr lang="en-US" sz="2000" b="1" dirty="0">
            <a:solidFill>
              <a:schemeClr val="tx1"/>
            </a:solidFill>
            <a:effectLst>
              <a:outerShdw blurRad="38100" dist="38100" dir="2700000" algn="tl">
                <a:srgbClr val="000000">
                  <a:alpha val="43137"/>
                </a:srgbClr>
              </a:outerShdw>
            </a:effectLst>
            <a:latin typeface="+mj-lt"/>
          </a:endParaRPr>
        </a:p>
      </cdr:txBody>
    </cdr:sp>
  </cdr:relSizeAnchor>
  <cdr:relSizeAnchor xmlns:cdr="http://schemas.openxmlformats.org/drawingml/2006/chartDrawing">
    <cdr:from>
      <cdr:x>0.38211</cdr:x>
      <cdr:y>0.23207</cdr:y>
    </cdr:from>
    <cdr:to>
      <cdr:x>0.60248</cdr:x>
      <cdr:y>0.3624</cdr:y>
    </cdr:to>
    <cdr:sp macro="" textlink="">
      <cdr:nvSpPr>
        <cdr:cNvPr id="5" name="Title 1"/>
        <cdr:cNvSpPr>
          <a:spLocks xmlns:a="http://schemas.openxmlformats.org/drawingml/2006/main" noGrp="1"/>
        </cdr:cNvSpPr>
      </cdr:nvSpPr>
      <cdr:spPr>
        <a:xfrm xmlns:a="http://schemas.openxmlformats.org/drawingml/2006/main">
          <a:off x="4503839" y="824429"/>
          <a:ext cx="2597532" cy="462987"/>
        </a:xfrm>
        <a:prstGeom xmlns:a="http://schemas.openxmlformats.org/drawingml/2006/main" prst="rect">
          <a:avLst/>
        </a:prstGeom>
      </cdr:spPr>
      <cdr:txBody>
        <a:bodyPr xmlns:a="http://schemas.openxmlformats.org/drawingml/2006/main" vert="horz" lIns="91440" tIns="45720" rIns="91440" bIns="4572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smtClean="0">
              <a:solidFill>
                <a:schemeClr val="tx1"/>
              </a:solidFill>
              <a:effectLst>
                <a:outerShdw blurRad="38100" dist="38100" dir="2700000" algn="tl">
                  <a:srgbClr val="000000">
                    <a:alpha val="43137"/>
                  </a:srgbClr>
                </a:outerShdw>
              </a:effectLst>
              <a:latin typeface="+mj-lt"/>
            </a:rPr>
            <a:t>Holocene </a:t>
          </a:r>
          <a:r>
            <a:rPr lang="en-US" sz="1800" b="1" dirty="0" err="1" smtClean="0">
              <a:solidFill>
                <a:schemeClr val="tx1"/>
              </a:solidFill>
              <a:effectLst>
                <a:outerShdw blurRad="38100" dist="38100" dir="2700000" algn="tl">
                  <a:srgbClr val="000000">
                    <a:alpha val="43137"/>
                  </a:srgbClr>
                </a:outerShdw>
              </a:effectLst>
              <a:latin typeface="+mj-lt"/>
            </a:rPr>
            <a:t>Highstand</a:t>
          </a:r>
          <a:r>
            <a:rPr lang="en-US" sz="1800" b="1" dirty="0" smtClean="0">
              <a:solidFill>
                <a:schemeClr val="tx1"/>
              </a:solidFill>
              <a:effectLst>
                <a:outerShdw blurRad="38100" dist="38100" dir="2700000" algn="tl">
                  <a:srgbClr val="000000">
                    <a:alpha val="43137"/>
                  </a:srgbClr>
                </a:outerShdw>
              </a:effectLst>
              <a:latin typeface="+mj-lt"/>
            </a:rPr>
            <a:t> Lots of Grass Here</a:t>
          </a:r>
          <a:endParaRPr lang="en-US" sz="1800" b="1" dirty="0">
            <a:solidFill>
              <a:schemeClr val="tx1"/>
            </a:solidFill>
            <a:effectLst>
              <a:outerShdw blurRad="38100" dist="38100" dir="2700000" algn="tl">
                <a:srgbClr val="000000">
                  <a:alpha val="43137"/>
                </a:srgbClr>
              </a:outerShdw>
            </a:effectLst>
            <a:latin typeface="+mj-lt"/>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549EB7-FD18-49BD-83EC-28A5CB6935B1}"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7EA49-CA53-4CAE-91DA-8FFD3B09A1E5}" type="slidenum">
              <a:rPr lang="en-US" smtClean="0"/>
              <a:pPr/>
              <a:t>‹#›</a:t>
            </a:fld>
            <a:endParaRPr lang="en-US"/>
          </a:p>
        </p:txBody>
      </p:sp>
    </p:spTree>
    <p:extLst>
      <p:ext uri="{BB962C8B-B14F-4D97-AF65-F5344CB8AC3E}">
        <p14:creationId xmlns:p14="http://schemas.microsoft.com/office/powerpoint/2010/main" val="248528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49EB7-FD18-49BD-83EC-28A5CB6935B1}"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7EA49-CA53-4CAE-91DA-8FFD3B09A1E5}" type="slidenum">
              <a:rPr lang="en-US" smtClean="0"/>
              <a:pPr/>
              <a:t>‹#›</a:t>
            </a:fld>
            <a:endParaRPr lang="en-US"/>
          </a:p>
        </p:txBody>
      </p:sp>
    </p:spTree>
    <p:extLst>
      <p:ext uri="{BB962C8B-B14F-4D97-AF65-F5344CB8AC3E}">
        <p14:creationId xmlns:p14="http://schemas.microsoft.com/office/powerpoint/2010/main" val="338488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49EB7-FD18-49BD-83EC-28A5CB6935B1}"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7EA49-CA53-4CAE-91DA-8FFD3B09A1E5}" type="slidenum">
              <a:rPr lang="en-US" smtClean="0"/>
              <a:pPr/>
              <a:t>‹#›</a:t>
            </a:fld>
            <a:endParaRPr lang="en-US"/>
          </a:p>
        </p:txBody>
      </p:sp>
    </p:spTree>
    <p:extLst>
      <p:ext uri="{BB962C8B-B14F-4D97-AF65-F5344CB8AC3E}">
        <p14:creationId xmlns:p14="http://schemas.microsoft.com/office/powerpoint/2010/main" val="3873214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49EB7-FD18-49BD-83EC-28A5CB6935B1}"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7EA49-CA53-4CAE-91DA-8FFD3B09A1E5}"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34717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49EB7-FD18-49BD-83EC-28A5CB6935B1}"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7EA49-CA53-4CAE-91DA-8FFD3B09A1E5}" type="slidenum">
              <a:rPr lang="en-US" smtClean="0"/>
              <a:pPr/>
              <a:t>‹#›</a:t>
            </a:fld>
            <a:endParaRPr lang="en-US"/>
          </a:p>
        </p:txBody>
      </p:sp>
    </p:spTree>
    <p:extLst>
      <p:ext uri="{BB962C8B-B14F-4D97-AF65-F5344CB8AC3E}">
        <p14:creationId xmlns:p14="http://schemas.microsoft.com/office/powerpoint/2010/main" val="2535145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5549EB7-FD18-49BD-83EC-28A5CB6935B1}" type="datetimeFigureOut">
              <a:rPr lang="en-US" smtClean="0"/>
              <a:pPr/>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E7EA49-CA53-4CAE-91DA-8FFD3B09A1E5}" type="slidenum">
              <a:rPr lang="en-US" smtClean="0"/>
              <a:pPr/>
              <a:t>‹#›</a:t>
            </a:fld>
            <a:endParaRPr lang="en-US"/>
          </a:p>
        </p:txBody>
      </p:sp>
    </p:spTree>
    <p:extLst>
      <p:ext uri="{BB962C8B-B14F-4D97-AF65-F5344CB8AC3E}">
        <p14:creationId xmlns:p14="http://schemas.microsoft.com/office/powerpoint/2010/main" val="3565830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5549EB7-FD18-49BD-83EC-28A5CB6935B1}" type="datetimeFigureOut">
              <a:rPr lang="en-US" smtClean="0"/>
              <a:pPr/>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E7EA49-CA53-4CAE-91DA-8FFD3B09A1E5}" type="slidenum">
              <a:rPr lang="en-US" smtClean="0"/>
              <a:pPr/>
              <a:t>‹#›</a:t>
            </a:fld>
            <a:endParaRPr lang="en-US"/>
          </a:p>
        </p:txBody>
      </p:sp>
    </p:spTree>
    <p:extLst>
      <p:ext uri="{BB962C8B-B14F-4D97-AF65-F5344CB8AC3E}">
        <p14:creationId xmlns:p14="http://schemas.microsoft.com/office/powerpoint/2010/main" val="296736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549EB7-FD18-49BD-83EC-28A5CB6935B1}"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7EA49-CA53-4CAE-91DA-8FFD3B09A1E5}" type="slidenum">
              <a:rPr lang="en-US" smtClean="0"/>
              <a:pPr/>
              <a:t>‹#›</a:t>
            </a:fld>
            <a:endParaRPr lang="en-US"/>
          </a:p>
        </p:txBody>
      </p:sp>
    </p:spTree>
    <p:extLst>
      <p:ext uri="{BB962C8B-B14F-4D97-AF65-F5344CB8AC3E}">
        <p14:creationId xmlns:p14="http://schemas.microsoft.com/office/powerpoint/2010/main" val="4252019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549EB7-FD18-49BD-83EC-28A5CB6935B1}"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7EA49-CA53-4CAE-91DA-8FFD3B09A1E5}" type="slidenum">
              <a:rPr lang="en-US" smtClean="0"/>
              <a:pPr/>
              <a:t>‹#›</a:t>
            </a:fld>
            <a:endParaRPr lang="en-US"/>
          </a:p>
        </p:txBody>
      </p:sp>
    </p:spTree>
    <p:extLst>
      <p:ext uri="{BB962C8B-B14F-4D97-AF65-F5344CB8AC3E}">
        <p14:creationId xmlns:p14="http://schemas.microsoft.com/office/powerpoint/2010/main" val="2347139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549EB7-FD18-49BD-83EC-28A5CB6935B1}"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7EA49-CA53-4CAE-91DA-8FFD3B09A1E5}" type="slidenum">
              <a:rPr lang="en-US" smtClean="0"/>
              <a:pPr/>
              <a:t>‹#›</a:t>
            </a:fld>
            <a:endParaRPr lang="en-US"/>
          </a:p>
        </p:txBody>
      </p:sp>
    </p:spTree>
    <p:extLst>
      <p:ext uri="{BB962C8B-B14F-4D97-AF65-F5344CB8AC3E}">
        <p14:creationId xmlns:p14="http://schemas.microsoft.com/office/powerpoint/2010/main" val="1775934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549EB7-FD18-49BD-83EC-28A5CB6935B1}"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7EA49-CA53-4CAE-91DA-8FFD3B09A1E5}" type="slidenum">
              <a:rPr lang="en-US" smtClean="0"/>
              <a:pPr/>
              <a:t>‹#›</a:t>
            </a:fld>
            <a:endParaRPr lang="en-US"/>
          </a:p>
        </p:txBody>
      </p:sp>
    </p:spTree>
    <p:extLst>
      <p:ext uri="{BB962C8B-B14F-4D97-AF65-F5344CB8AC3E}">
        <p14:creationId xmlns:p14="http://schemas.microsoft.com/office/powerpoint/2010/main" val="316947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549EB7-FD18-49BD-83EC-28A5CB6935B1}"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7EA49-CA53-4CAE-91DA-8FFD3B09A1E5}" type="slidenum">
              <a:rPr lang="en-US" smtClean="0"/>
              <a:pPr/>
              <a:t>‹#›</a:t>
            </a:fld>
            <a:endParaRPr lang="en-US"/>
          </a:p>
        </p:txBody>
      </p:sp>
    </p:spTree>
    <p:extLst>
      <p:ext uri="{BB962C8B-B14F-4D97-AF65-F5344CB8AC3E}">
        <p14:creationId xmlns:p14="http://schemas.microsoft.com/office/powerpoint/2010/main" val="150004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549EB7-FD18-49BD-83EC-28A5CB6935B1}" type="datetimeFigureOut">
              <a:rPr lang="en-US" smtClean="0"/>
              <a:pPr/>
              <a:t>10/28/2014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E7EA49-CA53-4CAE-91DA-8FFD3B09A1E5}" type="slidenum">
              <a:rPr lang="en-US" smtClean="0"/>
              <a:pPr/>
              <a:t>‹#›</a:t>
            </a:fld>
            <a:endParaRPr lang="en-US"/>
          </a:p>
        </p:txBody>
      </p:sp>
    </p:spTree>
    <p:extLst>
      <p:ext uri="{BB962C8B-B14F-4D97-AF65-F5344CB8AC3E}">
        <p14:creationId xmlns:p14="http://schemas.microsoft.com/office/powerpoint/2010/main" val="2432987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549EB7-FD18-49BD-83EC-28A5CB6935B1}" type="datetimeFigureOut">
              <a:rPr lang="en-US" smtClean="0"/>
              <a:pPr/>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E7EA49-CA53-4CAE-91DA-8FFD3B09A1E5}" type="slidenum">
              <a:rPr lang="en-US" smtClean="0"/>
              <a:pPr/>
              <a:t>‹#›</a:t>
            </a:fld>
            <a:endParaRPr lang="en-US"/>
          </a:p>
        </p:txBody>
      </p:sp>
    </p:spTree>
    <p:extLst>
      <p:ext uri="{BB962C8B-B14F-4D97-AF65-F5344CB8AC3E}">
        <p14:creationId xmlns:p14="http://schemas.microsoft.com/office/powerpoint/2010/main" val="299753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49EB7-FD18-49BD-83EC-28A5CB6935B1}" type="datetimeFigureOut">
              <a:rPr lang="en-US" smtClean="0"/>
              <a:pPr/>
              <a:t>10/28/2014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E7EA49-CA53-4CAE-91DA-8FFD3B09A1E5}" type="slidenum">
              <a:rPr lang="en-US" smtClean="0"/>
              <a:pPr/>
              <a:t>‹#›</a:t>
            </a:fld>
            <a:endParaRPr lang="en-US"/>
          </a:p>
        </p:txBody>
      </p:sp>
    </p:spTree>
    <p:extLst>
      <p:ext uri="{BB962C8B-B14F-4D97-AF65-F5344CB8AC3E}">
        <p14:creationId xmlns:p14="http://schemas.microsoft.com/office/powerpoint/2010/main" val="412537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49EB7-FD18-49BD-83EC-28A5CB6935B1}"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7EA49-CA53-4CAE-91DA-8FFD3B09A1E5}" type="slidenum">
              <a:rPr lang="en-US" smtClean="0"/>
              <a:pPr/>
              <a:t>‹#›</a:t>
            </a:fld>
            <a:endParaRPr lang="en-US"/>
          </a:p>
        </p:txBody>
      </p:sp>
    </p:spTree>
    <p:extLst>
      <p:ext uri="{BB962C8B-B14F-4D97-AF65-F5344CB8AC3E}">
        <p14:creationId xmlns:p14="http://schemas.microsoft.com/office/powerpoint/2010/main" val="1285260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49EB7-FD18-49BD-83EC-28A5CB6935B1}"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7EA49-CA53-4CAE-91DA-8FFD3B09A1E5}" type="slidenum">
              <a:rPr lang="en-US" smtClean="0"/>
              <a:pPr/>
              <a:t>‹#›</a:t>
            </a:fld>
            <a:endParaRPr lang="en-US"/>
          </a:p>
        </p:txBody>
      </p:sp>
    </p:spTree>
    <p:extLst>
      <p:ext uri="{BB962C8B-B14F-4D97-AF65-F5344CB8AC3E}">
        <p14:creationId xmlns:p14="http://schemas.microsoft.com/office/powerpoint/2010/main" val="2616417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5549EB7-FD18-49BD-83EC-28A5CB6935B1}" type="datetimeFigureOut">
              <a:rPr lang="en-US" smtClean="0"/>
              <a:pPr/>
              <a:t>10/28/2014</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E7EA49-CA53-4CAE-91DA-8FFD3B09A1E5}" type="slidenum">
              <a:rPr lang="en-US" smtClean="0"/>
              <a:pPr/>
              <a:t>‹#›</a:t>
            </a:fld>
            <a:endParaRPr lang="en-US"/>
          </a:p>
        </p:txBody>
      </p:sp>
    </p:spTree>
    <p:extLst>
      <p:ext uri="{BB962C8B-B14F-4D97-AF65-F5344CB8AC3E}">
        <p14:creationId xmlns:p14="http://schemas.microsoft.com/office/powerpoint/2010/main" val="2935958841"/>
      </p:ext>
    </p:extLst>
  </p:cSld>
  <p:clrMap bg1="dk1" tx1="lt1" bg2="dk2" tx2="lt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089" r:id="rId15"/>
    <p:sldLayoutId id="2147484090" r:id="rId16"/>
    <p:sldLayoutId id="214748409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568" y="0"/>
            <a:ext cx="10223653" cy="3091148"/>
          </a:xfrm>
        </p:spPr>
        <p:txBody>
          <a:bodyPr>
            <a:normAutofit fontScale="90000"/>
          </a:bodyPr>
          <a:lstStyle/>
          <a:p>
            <a:pPr algn="ctr"/>
            <a:r>
              <a:rPr lang="en-US" sz="4400" dirty="0"/>
              <a:t>Leaf Wax n-Alkanes as </a:t>
            </a:r>
            <a:r>
              <a:rPr lang="en-US" sz="4400" dirty="0" smtClean="0"/>
              <a:t>a Biomarker </a:t>
            </a:r>
            <a:r>
              <a:rPr lang="en-US" sz="4400" dirty="0"/>
              <a:t>for </a:t>
            </a:r>
            <a:r>
              <a:rPr lang="en-US" sz="4400" dirty="0" smtClean="0"/>
              <a:t>Holocene </a:t>
            </a:r>
            <a:r>
              <a:rPr lang="en-US" sz="4400" dirty="0" err="1" smtClean="0"/>
              <a:t>Paleoclimate</a:t>
            </a:r>
            <a:r>
              <a:rPr lang="en-US" sz="4400" dirty="0" smtClean="0"/>
              <a:t> </a:t>
            </a:r>
            <a:r>
              <a:rPr lang="en-US" sz="4400" dirty="0"/>
              <a:t>in Tulare </a:t>
            </a:r>
            <a:r>
              <a:rPr lang="en-US" sz="4400" dirty="0" smtClean="0"/>
              <a:t>Lake, California</a:t>
            </a:r>
            <a:r>
              <a:rPr lang="en-US" sz="4800" dirty="0"/>
              <a:t/>
            </a:r>
            <a:br>
              <a:rPr lang="en-US" sz="4800" dirty="0"/>
            </a:br>
            <a:endParaRPr lang="en-US" sz="4800" dirty="0"/>
          </a:p>
        </p:txBody>
      </p:sp>
      <p:sp>
        <p:nvSpPr>
          <p:cNvPr id="5" name="TextBox 4"/>
          <p:cNvSpPr txBox="1"/>
          <p:nvPr/>
        </p:nvSpPr>
        <p:spPr>
          <a:xfrm>
            <a:off x="3610802" y="2465835"/>
            <a:ext cx="4173183" cy="1815882"/>
          </a:xfrm>
          <a:prstGeom prst="rect">
            <a:avLst/>
          </a:prstGeom>
          <a:noFill/>
        </p:spPr>
        <p:txBody>
          <a:bodyPr wrap="square" rtlCol="0">
            <a:spAutoFit/>
          </a:bodyPr>
          <a:lstStyle/>
          <a:p>
            <a:pPr algn="ctr"/>
            <a:r>
              <a:rPr lang="en-US" sz="2800" dirty="0" smtClean="0"/>
              <a:t>Jeremiah Reagan</a:t>
            </a:r>
          </a:p>
          <a:p>
            <a:pPr algn="ctr"/>
            <a:r>
              <a:rPr lang="en-US" sz="2800" dirty="0" smtClean="0"/>
              <a:t>Roy </a:t>
            </a:r>
            <a:r>
              <a:rPr lang="en-US" sz="2800" dirty="0" err="1" smtClean="0"/>
              <a:t>Lafever</a:t>
            </a:r>
            <a:endParaRPr lang="en-US" sz="2800" dirty="0" smtClean="0"/>
          </a:p>
          <a:p>
            <a:pPr algn="ctr"/>
            <a:r>
              <a:rPr lang="en-US" sz="2800" dirty="0"/>
              <a:t>Robert </a:t>
            </a:r>
            <a:r>
              <a:rPr lang="en-US" sz="2800" dirty="0" err="1"/>
              <a:t>Negrini</a:t>
            </a:r>
            <a:endParaRPr lang="en-US" sz="2800" dirty="0"/>
          </a:p>
          <a:p>
            <a:pPr algn="ctr"/>
            <a:endParaRPr lang="en-US" sz="2800" dirty="0" smtClean="0"/>
          </a:p>
        </p:txBody>
      </p:sp>
      <p:pic>
        <p:nvPicPr>
          <p:cNvPr id="7" name="Picture 6"/>
          <p:cNvPicPr>
            <a:picLocks noChangeAspect="1"/>
          </p:cNvPicPr>
          <p:nvPr/>
        </p:nvPicPr>
        <p:blipFill>
          <a:blip r:embed="rId2" cstate="print">
            <a:extLst/>
          </a:blip>
          <a:stretch>
            <a:fillRect/>
          </a:stretch>
        </p:blipFill>
        <p:spPr bwMode="auto">
          <a:xfrm>
            <a:off x="9315908" y="3972863"/>
            <a:ext cx="2364760" cy="2365138"/>
          </a:xfrm>
          <a:prstGeom prst="ellipse">
            <a:avLst/>
          </a:prstGeom>
          <a:ln>
            <a:solidFill>
              <a:schemeClr val="accent4">
                <a:lumMod val="75000"/>
              </a:schemeClr>
            </a:solidFill>
          </a:ln>
        </p:spPr>
      </p:pic>
      <p:pic>
        <p:nvPicPr>
          <p:cNvPr id="8" name="Picture 2"/>
          <p:cNvPicPr>
            <a:picLocks noChangeAspect="1" noChangeArrowheads="1"/>
          </p:cNvPicPr>
          <p:nvPr/>
        </p:nvPicPr>
        <p:blipFill rotWithShape="1">
          <a:blip r:embed="rId3" cstate="print">
            <a:extLst/>
          </a:blip>
          <a:srcRect l="76361" b="3154"/>
          <a:stretch/>
        </p:blipFill>
        <p:spPr bwMode="auto">
          <a:xfrm>
            <a:off x="410231" y="3972863"/>
            <a:ext cx="2356118" cy="2343802"/>
          </a:xfrm>
          <a:prstGeom prst="ellipse">
            <a:avLst/>
          </a:prstGeom>
          <a:noFill/>
          <a:ln w="9525">
            <a:solidFill>
              <a:schemeClr val="accent4">
                <a:lumMod val="75000"/>
              </a:schemeClr>
            </a:solidFill>
            <a:miter lim="800000"/>
            <a:headEnd/>
            <a:tailEnd/>
          </a:ln>
          <a:effectLst/>
          <a:extLst/>
        </p:spPr>
      </p:pic>
      <p:pic>
        <p:nvPicPr>
          <p:cNvPr id="9" name="Picture 5"/>
          <p:cNvPicPr>
            <a:picLocks noChangeAspect="1" noChangeArrowheads="1"/>
          </p:cNvPicPr>
          <p:nvPr/>
        </p:nvPicPr>
        <p:blipFill>
          <a:blip r:embed="rId4" cstate="print"/>
          <a:srcRect/>
          <a:stretch>
            <a:fillRect/>
          </a:stretch>
        </p:blipFill>
        <p:spPr bwMode="auto">
          <a:xfrm>
            <a:off x="4618036" y="3930955"/>
            <a:ext cx="2347094" cy="2448953"/>
          </a:xfrm>
          <a:prstGeom prst="rect">
            <a:avLst/>
          </a:prstGeom>
          <a:noFill/>
          <a:ln w="9525">
            <a:solidFill>
              <a:schemeClr val="accent4">
                <a:lumMod val="75000"/>
              </a:schemeClr>
            </a:solidFill>
            <a:miter lim="800000"/>
            <a:headEnd/>
            <a:tailEnd/>
          </a:ln>
        </p:spPr>
      </p:pic>
    </p:spTree>
    <p:extLst>
      <p:ext uri="{BB962C8B-B14F-4D97-AF65-F5344CB8AC3E}">
        <p14:creationId xmlns:p14="http://schemas.microsoft.com/office/powerpoint/2010/main" val="2367149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4466" y="4983981"/>
            <a:ext cx="8686800" cy="584775"/>
          </a:xfrm>
          <a:prstGeom prst="rect">
            <a:avLst/>
          </a:prstGeom>
          <a:noFill/>
        </p:spPr>
        <p:txBody>
          <a:bodyPr wrap="square" rtlCol="0">
            <a:spAutoFit/>
          </a:bodyPr>
          <a:lstStyle/>
          <a:p>
            <a:endParaRPr lang="en-US" sz="1600" dirty="0">
              <a:latin typeface="Helvetica" pitchFamily="34" charset="0"/>
              <a:cs typeface="Helvetica" pitchFamily="34" charset="0"/>
            </a:endParaRPr>
          </a:p>
          <a:p>
            <a:endParaRPr lang="en-US" sz="1600" dirty="0">
              <a:latin typeface="Helvetica" pitchFamily="34" charset="0"/>
              <a:cs typeface="Helvetica" pitchFamily="34" charset="0"/>
            </a:endParaRPr>
          </a:p>
        </p:txBody>
      </p:sp>
      <p:grpSp>
        <p:nvGrpSpPr>
          <p:cNvPr id="6" name="Group 398"/>
          <p:cNvGrpSpPr/>
          <p:nvPr/>
        </p:nvGrpSpPr>
        <p:grpSpPr>
          <a:xfrm>
            <a:off x="517793" y="579732"/>
            <a:ext cx="10697378" cy="4843727"/>
            <a:chOff x="245157" y="1437341"/>
            <a:chExt cx="8653686" cy="3287059"/>
          </a:xfrm>
        </p:grpSpPr>
        <p:graphicFrame>
          <p:nvGraphicFramePr>
            <p:cNvPr id="10" name="Chart 9"/>
            <p:cNvGraphicFramePr/>
            <p:nvPr>
              <p:extLst>
                <p:ext uri="{D42A27DB-BD31-4B8C-83A1-F6EECF244321}">
                  <p14:modId xmlns:p14="http://schemas.microsoft.com/office/powerpoint/2010/main" val="2596926279"/>
                </p:ext>
              </p:extLst>
            </p:nvPr>
          </p:nvGraphicFramePr>
          <p:xfrm>
            <a:off x="245157" y="1437341"/>
            <a:ext cx="8653686" cy="328705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rot="954485">
              <a:off x="2256578" y="2524648"/>
              <a:ext cx="2287414" cy="647478"/>
            </a:xfrm>
            <a:prstGeom prst="rect">
              <a:avLst/>
            </a:prstGeom>
            <a:noFill/>
          </p:spPr>
          <p:txBody>
            <a:bodyPr wrap="square" rtlCol="0">
              <a:spAutoFit/>
            </a:bodyPr>
            <a:lstStyle/>
            <a:p>
              <a:r>
                <a:rPr lang="en-US" sz="1400" b="1" dirty="0" smtClean="0">
                  <a:latin typeface="Helvetica" pitchFamily="34" charset="0"/>
                  <a:cs typeface="Helvetica" pitchFamily="34" charset="0"/>
                </a:rPr>
                <a:t>Higher C/N and high frequency variations (Increased run-off corresponding to storm events surrounding the Lake?)</a:t>
              </a:r>
            </a:p>
          </p:txBody>
        </p:sp>
        <p:sp>
          <p:nvSpPr>
            <p:cNvPr id="14" name="Left Arrow 13"/>
            <p:cNvSpPr/>
            <p:nvPr/>
          </p:nvSpPr>
          <p:spPr>
            <a:xfrm rot="945057">
              <a:off x="2508741" y="3165310"/>
              <a:ext cx="1073325" cy="1341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623280" y="3276983"/>
              <a:ext cx="2299037" cy="501274"/>
            </a:xfrm>
            <a:prstGeom prst="rect">
              <a:avLst/>
            </a:prstGeom>
            <a:noFill/>
          </p:spPr>
          <p:txBody>
            <a:bodyPr wrap="square" rtlCol="0">
              <a:spAutoFit/>
            </a:bodyPr>
            <a:lstStyle/>
            <a:p>
              <a:r>
                <a:rPr lang="en-US" sz="1400" b="1" dirty="0" smtClean="0">
                  <a:latin typeface="Helvetica" pitchFamily="34" charset="0"/>
                  <a:cs typeface="Helvetica" pitchFamily="34" charset="0"/>
                </a:rPr>
                <a:t>Low C/N (Organic matter dominated by lacustrine organisms)</a:t>
              </a:r>
            </a:p>
          </p:txBody>
        </p:sp>
        <p:sp>
          <p:nvSpPr>
            <p:cNvPr id="21" name="TextBox 20"/>
            <p:cNvSpPr txBox="1"/>
            <p:nvPr/>
          </p:nvSpPr>
          <p:spPr>
            <a:xfrm>
              <a:off x="935297" y="2566421"/>
              <a:ext cx="685800" cy="563933"/>
            </a:xfrm>
            <a:prstGeom prst="rect">
              <a:avLst/>
            </a:prstGeom>
            <a:noFill/>
          </p:spPr>
          <p:txBody>
            <a:bodyPr wrap="square" rtlCol="0">
              <a:spAutoFit/>
            </a:bodyPr>
            <a:lstStyle/>
            <a:p>
              <a:pPr algn="ctr"/>
              <a:r>
                <a:rPr lang="en-US" sz="1600" b="1" dirty="0"/>
                <a:t>L</a:t>
              </a:r>
              <a:r>
                <a:rPr lang="en-US" sz="1600" b="1" dirty="0" smtClean="0"/>
                <a:t>and </a:t>
              </a:r>
              <a:r>
                <a:rPr lang="en-US" sz="1600" b="1" dirty="0"/>
                <a:t>P</a:t>
              </a:r>
              <a:r>
                <a:rPr lang="en-US" sz="1600" b="1" dirty="0" smtClean="0"/>
                <a:t>lant</a:t>
              </a:r>
            </a:p>
            <a:p>
              <a:pPr algn="ctr"/>
              <a:r>
                <a:rPr lang="en-US" sz="1600" b="1" dirty="0" smtClean="0"/>
                <a:t>C/N</a:t>
              </a:r>
              <a:endParaRPr lang="en-US" sz="1600" b="1" dirty="0"/>
            </a:p>
          </p:txBody>
        </p:sp>
      </p:grpSp>
      <p:sp>
        <p:nvSpPr>
          <p:cNvPr id="9" name="TextBox 8"/>
          <p:cNvSpPr txBox="1"/>
          <p:nvPr/>
        </p:nvSpPr>
        <p:spPr>
          <a:xfrm>
            <a:off x="3097475" y="5439164"/>
            <a:ext cx="7004992" cy="338554"/>
          </a:xfrm>
          <a:prstGeom prst="rect">
            <a:avLst/>
          </a:prstGeom>
          <a:noFill/>
        </p:spPr>
        <p:txBody>
          <a:bodyPr wrap="square" rtlCol="0">
            <a:spAutoFit/>
          </a:bodyPr>
          <a:lstStyle/>
          <a:p>
            <a:r>
              <a:rPr lang="en-US" sz="1600" b="1" dirty="0" smtClean="0">
                <a:latin typeface="Helvetica" panose="020B0604020202020204" pitchFamily="34" charset="0"/>
                <a:cs typeface="Helvetica" panose="020B0604020202020204" pitchFamily="34" charset="0"/>
              </a:rPr>
              <a:t>C/N ratio: TL05-4A 1-3 and B2 cores.  Data from </a:t>
            </a:r>
            <a:r>
              <a:rPr lang="en-US" sz="1600" b="1" dirty="0" smtClean="0">
                <a:latin typeface="Helvetica" panose="020B0604020202020204" pitchFamily="34" charset="0"/>
                <a:cs typeface="Helvetica" panose="020B0604020202020204" pitchFamily="34" charset="0"/>
              </a:rPr>
              <a:t>Padilla et al., 2014</a:t>
            </a:r>
            <a:r>
              <a:rPr lang="en-US" sz="1600" b="1" dirty="0" smtClean="0">
                <a:latin typeface="Helvetica" panose="020B0604020202020204" pitchFamily="34" charset="0"/>
                <a:cs typeface="Helvetica" panose="020B0604020202020204" pitchFamily="34" charset="0"/>
              </a:rPr>
              <a:t>.</a:t>
            </a:r>
            <a:endParaRPr lang="en-US" sz="1600" b="1" dirty="0">
              <a:latin typeface="Helvetica" panose="020B0604020202020204" pitchFamily="34" charset="0"/>
              <a:cs typeface="Helvetica" panose="020B0604020202020204" pitchFamily="34" charset="0"/>
            </a:endParaRPr>
          </a:p>
        </p:txBody>
      </p:sp>
      <p:sp>
        <p:nvSpPr>
          <p:cNvPr id="25" name="TextBox 24"/>
          <p:cNvSpPr txBox="1"/>
          <p:nvPr/>
        </p:nvSpPr>
        <p:spPr>
          <a:xfrm>
            <a:off x="437676" y="5966394"/>
            <a:ext cx="9639860" cy="338554"/>
          </a:xfrm>
          <a:prstGeom prst="rect">
            <a:avLst/>
          </a:prstGeom>
          <a:noFill/>
        </p:spPr>
        <p:txBody>
          <a:bodyPr wrap="square" rtlCol="0">
            <a:spAutoFit/>
          </a:bodyPr>
          <a:lstStyle/>
          <a:p>
            <a:r>
              <a:rPr lang="en-US" sz="1600" b="1" dirty="0" smtClean="0">
                <a:latin typeface="Helvetica" panose="020B0604020202020204" pitchFamily="34" charset="0"/>
                <a:cs typeface="Helvetica" panose="020B0604020202020204" pitchFamily="34" charset="0"/>
              </a:rPr>
              <a:t>Threshold  for terrestrial input.  Similar to a value of 1 for CPI.</a:t>
            </a:r>
            <a:endParaRPr lang="en-US" sz="1600" b="1" dirty="0">
              <a:latin typeface="Helvetica" panose="020B0604020202020204" pitchFamily="34" charset="0"/>
              <a:cs typeface="Helvetica" panose="020B0604020202020204" pitchFamily="34" charset="0"/>
            </a:endParaRPr>
          </a:p>
        </p:txBody>
      </p:sp>
      <p:cxnSp>
        <p:nvCxnSpPr>
          <p:cNvPr id="27" name="Straight Arrow Connector 26"/>
          <p:cNvCxnSpPr/>
          <p:nvPr/>
        </p:nvCxnSpPr>
        <p:spPr>
          <a:xfrm flipV="1">
            <a:off x="1200839" y="4263528"/>
            <a:ext cx="133627" cy="1669176"/>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sp>
        <p:nvSpPr>
          <p:cNvPr id="29" name="TextBox 28"/>
          <p:cNvSpPr txBox="1"/>
          <p:nvPr/>
        </p:nvSpPr>
        <p:spPr>
          <a:xfrm>
            <a:off x="624652" y="34069"/>
            <a:ext cx="9639860" cy="584775"/>
          </a:xfrm>
          <a:prstGeom prst="rect">
            <a:avLst/>
          </a:prstGeom>
          <a:noFill/>
        </p:spPr>
        <p:txBody>
          <a:bodyPr wrap="square" rtlCol="0">
            <a:spAutoFit/>
          </a:bodyPr>
          <a:lstStyle/>
          <a:p>
            <a:pPr algn="ctr"/>
            <a:r>
              <a:rPr lang="en-US" sz="3200" b="1" dirty="0" smtClean="0">
                <a:latin typeface="Helvetica" panose="020B0604020202020204" pitchFamily="34" charset="0"/>
                <a:cs typeface="Helvetica" panose="020B0604020202020204" pitchFamily="34" charset="0"/>
              </a:rPr>
              <a:t>PRIOR DATA</a:t>
            </a:r>
            <a:endParaRPr lang="en-US" sz="3200" b="1" dirty="0">
              <a:latin typeface="Helvetica" panose="020B0604020202020204" pitchFamily="34" charset="0"/>
              <a:cs typeface="Helvetica"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834" y="0"/>
            <a:ext cx="9404723" cy="694481"/>
          </a:xfrm>
        </p:spPr>
        <p:txBody>
          <a:bodyPr>
            <a:normAutofit/>
          </a:bodyPr>
          <a:lstStyle/>
          <a:p>
            <a:pPr algn="ctr"/>
            <a:r>
              <a:rPr lang="en-US" sz="3200" dirty="0" smtClean="0"/>
              <a:t>Agreements!</a:t>
            </a:r>
            <a:endParaRPr lang="en-US" sz="3200" dirty="0"/>
          </a:p>
        </p:txBody>
      </p:sp>
      <p:graphicFrame>
        <p:nvGraphicFramePr>
          <p:cNvPr id="7" name="Chart 6"/>
          <p:cNvGraphicFramePr/>
          <p:nvPr>
            <p:extLst>
              <p:ext uri="{D42A27DB-BD31-4B8C-83A1-F6EECF244321}">
                <p14:modId xmlns:p14="http://schemas.microsoft.com/office/powerpoint/2010/main" val="4255247355"/>
              </p:ext>
            </p:extLst>
          </p:nvPr>
        </p:nvGraphicFramePr>
        <p:xfrm>
          <a:off x="680834" y="2638684"/>
          <a:ext cx="8856706" cy="22686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2826212049"/>
              </p:ext>
            </p:extLst>
          </p:nvPr>
        </p:nvGraphicFramePr>
        <p:xfrm>
          <a:off x="680834" y="4693533"/>
          <a:ext cx="9007176" cy="216446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9517242" y="2840705"/>
            <a:ext cx="1898247" cy="1754326"/>
          </a:xfrm>
          <a:prstGeom prst="rect">
            <a:avLst/>
          </a:prstGeom>
          <a:noFill/>
        </p:spPr>
        <p:txBody>
          <a:bodyPr wrap="square" rtlCol="0">
            <a:spAutoFit/>
          </a:bodyPr>
          <a:lstStyle/>
          <a:p>
            <a:r>
              <a:rPr lang="en-US" dirty="0" smtClean="0"/>
              <a:t>Low Runoff</a:t>
            </a:r>
          </a:p>
          <a:p>
            <a:endParaRPr lang="en-US" dirty="0"/>
          </a:p>
          <a:p>
            <a:endParaRPr lang="en-US" dirty="0" smtClean="0"/>
          </a:p>
          <a:p>
            <a:endParaRPr lang="en-US" dirty="0" smtClean="0"/>
          </a:p>
          <a:p>
            <a:endParaRPr lang="en-US" dirty="0"/>
          </a:p>
          <a:p>
            <a:r>
              <a:rPr lang="en-US" dirty="0" smtClean="0"/>
              <a:t>High Runoff</a:t>
            </a:r>
            <a:endParaRPr lang="en-US" dirty="0"/>
          </a:p>
        </p:txBody>
      </p:sp>
      <p:sp>
        <p:nvSpPr>
          <p:cNvPr id="11" name="TextBox 10"/>
          <p:cNvSpPr txBox="1"/>
          <p:nvPr/>
        </p:nvSpPr>
        <p:spPr>
          <a:xfrm>
            <a:off x="9517242" y="4709930"/>
            <a:ext cx="1898247" cy="1754326"/>
          </a:xfrm>
          <a:prstGeom prst="rect">
            <a:avLst/>
          </a:prstGeom>
          <a:noFill/>
        </p:spPr>
        <p:txBody>
          <a:bodyPr wrap="square" rtlCol="0">
            <a:spAutoFit/>
          </a:bodyPr>
          <a:lstStyle/>
          <a:p>
            <a:r>
              <a:rPr lang="en-US" dirty="0" smtClean="0"/>
              <a:t>High Runoff</a:t>
            </a:r>
          </a:p>
          <a:p>
            <a:endParaRPr lang="en-US" dirty="0"/>
          </a:p>
          <a:p>
            <a:endParaRPr lang="en-US" dirty="0" smtClean="0"/>
          </a:p>
          <a:p>
            <a:endParaRPr lang="en-US" dirty="0"/>
          </a:p>
          <a:p>
            <a:endParaRPr lang="en-US" dirty="0"/>
          </a:p>
          <a:p>
            <a:r>
              <a:rPr lang="en-US" dirty="0" smtClean="0"/>
              <a:t>Low Runoff</a:t>
            </a:r>
            <a:endParaRPr lang="en-US" dirty="0"/>
          </a:p>
        </p:txBody>
      </p:sp>
      <p:graphicFrame>
        <p:nvGraphicFramePr>
          <p:cNvPr id="15" name="Chart 14"/>
          <p:cNvGraphicFramePr/>
          <p:nvPr>
            <p:extLst>
              <p:ext uri="{D42A27DB-BD31-4B8C-83A1-F6EECF244321}">
                <p14:modId xmlns:p14="http://schemas.microsoft.com/office/powerpoint/2010/main" val="2786383616"/>
              </p:ext>
            </p:extLst>
          </p:nvPr>
        </p:nvGraphicFramePr>
        <p:xfrm>
          <a:off x="680835" y="607295"/>
          <a:ext cx="8927422" cy="2094315"/>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9517243" y="694481"/>
            <a:ext cx="1898247" cy="2031325"/>
          </a:xfrm>
          <a:prstGeom prst="rect">
            <a:avLst/>
          </a:prstGeom>
          <a:noFill/>
        </p:spPr>
        <p:txBody>
          <a:bodyPr wrap="square" rtlCol="0">
            <a:spAutoFit/>
          </a:bodyPr>
          <a:lstStyle/>
          <a:p>
            <a:r>
              <a:rPr lang="en-US" dirty="0" smtClean="0"/>
              <a:t>High Runoff</a:t>
            </a:r>
          </a:p>
          <a:p>
            <a:endParaRPr lang="en-US" dirty="0"/>
          </a:p>
          <a:p>
            <a:endParaRPr lang="en-US" dirty="0" smtClean="0"/>
          </a:p>
          <a:p>
            <a:endParaRPr lang="en-US" dirty="0" smtClean="0"/>
          </a:p>
          <a:p>
            <a:endParaRPr lang="en-US" dirty="0"/>
          </a:p>
          <a:p>
            <a:endParaRPr lang="en-US" dirty="0"/>
          </a:p>
          <a:p>
            <a:r>
              <a:rPr lang="en-US" dirty="0" smtClean="0"/>
              <a:t>Low Runoff</a:t>
            </a:r>
            <a:endParaRPr lang="en-US" dirty="0"/>
          </a:p>
        </p:txBody>
      </p:sp>
    </p:spTree>
    <p:extLst>
      <p:ext uri="{BB962C8B-B14F-4D97-AF65-F5344CB8AC3E}">
        <p14:creationId xmlns:p14="http://schemas.microsoft.com/office/powerpoint/2010/main" val="299754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402817970"/>
              </p:ext>
            </p:extLst>
          </p:nvPr>
        </p:nvGraphicFramePr>
        <p:xfrm>
          <a:off x="169762" y="3305533"/>
          <a:ext cx="11786886" cy="355246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a:xfrm>
            <a:off x="680834" y="0"/>
            <a:ext cx="9404723" cy="462987"/>
          </a:xfrm>
        </p:spPr>
        <p:txBody>
          <a:bodyPr>
            <a:normAutofit fontScale="90000"/>
          </a:bodyPr>
          <a:lstStyle/>
          <a:p>
            <a:pPr algn="ctr"/>
            <a:r>
              <a:rPr lang="en-US" sz="3200" dirty="0" smtClean="0"/>
              <a:t>Grass</a:t>
            </a:r>
            <a:endParaRPr lang="en-US" sz="3200" dirty="0"/>
          </a:p>
        </p:txBody>
      </p:sp>
      <p:sp>
        <p:nvSpPr>
          <p:cNvPr id="10" name="TextBox 9"/>
          <p:cNvSpPr txBox="1"/>
          <p:nvPr/>
        </p:nvSpPr>
        <p:spPr>
          <a:xfrm>
            <a:off x="324091" y="462987"/>
            <a:ext cx="11632557" cy="2862322"/>
          </a:xfrm>
          <a:prstGeom prst="rect">
            <a:avLst/>
          </a:prstGeom>
          <a:noFill/>
        </p:spPr>
        <p:txBody>
          <a:bodyPr wrap="square" rtlCol="0">
            <a:spAutoFit/>
          </a:bodyPr>
          <a:lstStyle/>
          <a:p>
            <a:r>
              <a:rPr lang="en-US" dirty="0"/>
              <a:t>Relative abundance of </a:t>
            </a:r>
            <a:r>
              <a:rPr lang="en-US" dirty="0" smtClean="0"/>
              <a:t>C</a:t>
            </a:r>
            <a:r>
              <a:rPr lang="en-US" baseline="-25000" dirty="0" smtClean="0"/>
              <a:t>31</a:t>
            </a:r>
            <a:r>
              <a:rPr lang="en-US" dirty="0" smtClean="0"/>
              <a:t> </a:t>
            </a:r>
            <a:r>
              <a:rPr lang="en-US" dirty="0"/>
              <a:t>vs C</a:t>
            </a:r>
            <a:r>
              <a:rPr lang="en-US" baseline="-25000" dirty="0"/>
              <a:t>29</a:t>
            </a:r>
            <a:r>
              <a:rPr lang="en-US" dirty="0"/>
              <a:t> and C</a:t>
            </a:r>
            <a:r>
              <a:rPr lang="en-US" baseline="-25000" dirty="0"/>
              <a:t>27</a:t>
            </a:r>
            <a:r>
              <a:rPr lang="en-US" dirty="0"/>
              <a:t> is used to represent change in the contribution of grasses vs. woody angiosperms to terrestrial carbon </a:t>
            </a:r>
            <a:r>
              <a:rPr lang="en-US" dirty="0" smtClean="0"/>
              <a:t>input.  Elevated C31 is representative of grasses, while C27 and C29 are representative of  trees and shrubs (Meyers, 1993). </a:t>
            </a:r>
          </a:p>
          <a:p>
            <a:endParaRPr lang="en-US" dirty="0"/>
          </a:p>
          <a:p>
            <a:r>
              <a:rPr lang="en-US" dirty="0" smtClean="0"/>
              <a:t>As each plant produces significant amounts of all three alkanes,  this ratio is only suitable for qualitative shifts in grass levels, and not for quantitative determination of relative contribution between grasses and woody angiosperms (Bush &amp; </a:t>
            </a:r>
            <a:r>
              <a:rPr lang="en-US" dirty="0" err="1" smtClean="0"/>
              <a:t>McInerney</a:t>
            </a:r>
            <a:r>
              <a:rPr lang="en-US" dirty="0" smtClean="0"/>
              <a:t>, 2013)</a:t>
            </a:r>
          </a:p>
          <a:p>
            <a:endParaRPr lang="en-US" dirty="0"/>
          </a:p>
          <a:p>
            <a:r>
              <a:rPr lang="en-US" dirty="0"/>
              <a:t>Initial results show systematic variations in grass abundance over </a:t>
            </a:r>
            <a:r>
              <a:rPr lang="en-US" dirty="0" smtClean="0"/>
              <a:t>time, </a:t>
            </a:r>
            <a:r>
              <a:rPr lang="en-US" dirty="0"/>
              <a:t>including abundant grasses during the early Holocene lake </a:t>
            </a:r>
            <a:r>
              <a:rPr lang="en-US" dirty="0" err="1"/>
              <a:t>highstand</a:t>
            </a:r>
            <a:r>
              <a:rPr lang="en-US" dirty="0"/>
              <a:t> observed in lake records throughout central and southern </a:t>
            </a:r>
            <a:r>
              <a:rPr lang="en-US" dirty="0" smtClean="0"/>
              <a:t>California.</a:t>
            </a:r>
            <a:endParaRPr lang="en-US" dirty="0"/>
          </a:p>
        </p:txBody>
      </p:sp>
    </p:spTree>
    <p:extLst>
      <p:ext uri="{BB962C8B-B14F-4D97-AF65-F5344CB8AC3E}">
        <p14:creationId xmlns:p14="http://schemas.microsoft.com/office/powerpoint/2010/main" val="150880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846" y="124857"/>
            <a:ext cx="10353761" cy="481071"/>
          </a:xfrm>
        </p:spPr>
        <p:txBody>
          <a:bodyPr>
            <a:normAutofit fontScale="90000"/>
          </a:bodyPr>
          <a:lstStyle/>
          <a:p>
            <a:r>
              <a:rPr lang="en-US" dirty="0" smtClean="0"/>
              <a:t>More agreement!</a:t>
            </a:r>
            <a:endParaRPr lang="en-US" dirty="0"/>
          </a:p>
        </p:txBody>
      </p:sp>
      <p:pic>
        <p:nvPicPr>
          <p:cNvPr id="24" name="Picture 488" descr="Picture 4.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359" y="683046"/>
            <a:ext cx="7677006" cy="594039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24" descr="Picture 2.png"/>
          <p:cNvPicPr>
            <a:picLocks noChangeAspect="1"/>
          </p:cNvPicPr>
          <p:nvPr/>
        </p:nvPicPr>
        <p:blipFill>
          <a:blip r:embed="rId3">
            <a:alphaModFix amt="44000"/>
          </a:blip>
          <a:stretch>
            <a:fillRect/>
          </a:stretch>
        </p:blipFill>
        <p:spPr>
          <a:xfrm>
            <a:off x="946846" y="520860"/>
            <a:ext cx="4010744" cy="3742667"/>
          </a:xfrm>
          <a:prstGeom prst="rect">
            <a:avLst/>
          </a:prstGeom>
          <a:effectLst>
            <a:outerShdw blurRad="50800" dist="50800" dir="5400000" algn="ctr" rotWithShape="0">
              <a:srgbClr val="000000">
                <a:alpha val="60000"/>
              </a:srgbClr>
            </a:outerShdw>
          </a:effectLst>
        </p:spPr>
      </p:pic>
      <p:sp>
        <p:nvSpPr>
          <p:cNvPr id="27" name="TextBox 26"/>
          <p:cNvSpPr txBox="1"/>
          <p:nvPr/>
        </p:nvSpPr>
        <p:spPr>
          <a:xfrm>
            <a:off x="8206450" y="1067920"/>
            <a:ext cx="3889093" cy="2585323"/>
          </a:xfrm>
          <a:prstGeom prst="rect">
            <a:avLst/>
          </a:prstGeom>
          <a:noFill/>
        </p:spPr>
        <p:txBody>
          <a:bodyPr wrap="square" rtlCol="0">
            <a:spAutoFit/>
          </a:bodyPr>
          <a:lstStyle/>
          <a:p>
            <a:r>
              <a:rPr lang="en-US" dirty="0" smtClean="0"/>
              <a:t>Figure from </a:t>
            </a:r>
            <a:r>
              <a:rPr lang="en-US" dirty="0" smtClean="0"/>
              <a:t>Blunt and </a:t>
            </a:r>
            <a:r>
              <a:rPr lang="en-US" dirty="0" err="1" smtClean="0"/>
              <a:t>Negrini</a:t>
            </a:r>
            <a:r>
              <a:rPr lang="en-US" dirty="0" smtClean="0"/>
              <a:t>, 2014</a:t>
            </a:r>
            <a:endParaRPr lang="en-US" dirty="0" smtClean="0"/>
          </a:p>
          <a:p>
            <a:endParaRPr lang="en-US" dirty="0"/>
          </a:p>
          <a:p>
            <a:pPr marL="285750" indent="-285750">
              <a:buFont typeface="Arial" panose="020B0604020202020204" pitchFamily="34" charset="0"/>
              <a:buChar char="•"/>
            </a:pPr>
            <a:r>
              <a:rPr lang="en-US" dirty="0" smtClean="0"/>
              <a:t>Clay% acts as a proxy for lake level. </a:t>
            </a:r>
          </a:p>
          <a:p>
            <a:endParaRPr lang="en-US" dirty="0"/>
          </a:p>
          <a:p>
            <a:pPr marL="285750" indent="-285750">
              <a:buFont typeface="Arial" panose="020B0604020202020204" pitchFamily="34" charset="0"/>
              <a:buChar char="•"/>
            </a:pPr>
            <a:r>
              <a:rPr lang="en-US" dirty="0" smtClean="0"/>
              <a:t>After the end of glacial dynamics, Holocene lake levels follow sea surface temperatures.</a:t>
            </a:r>
            <a:endParaRPr lang="en-US" dirty="0"/>
          </a:p>
        </p:txBody>
      </p:sp>
      <p:sp>
        <p:nvSpPr>
          <p:cNvPr id="12" name="Freeform 11"/>
          <p:cNvSpPr/>
          <p:nvPr/>
        </p:nvSpPr>
        <p:spPr>
          <a:xfrm>
            <a:off x="1850834" y="1299990"/>
            <a:ext cx="3106756" cy="1222873"/>
          </a:xfrm>
          <a:custGeom>
            <a:avLst/>
            <a:gdLst>
              <a:gd name="connsiteX0" fmla="*/ 0 w 3106756"/>
              <a:gd name="connsiteY0" fmla="*/ 903383 h 1222873"/>
              <a:gd name="connsiteX1" fmla="*/ 44067 w 3106756"/>
              <a:gd name="connsiteY1" fmla="*/ 1035586 h 1222873"/>
              <a:gd name="connsiteX2" fmla="*/ 77118 w 3106756"/>
              <a:gd name="connsiteY2" fmla="*/ 815248 h 1222873"/>
              <a:gd name="connsiteX3" fmla="*/ 143219 w 3106756"/>
              <a:gd name="connsiteY3" fmla="*/ 859316 h 1222873"/>
              <a:gd name="connsiteX4" fmla="*/ 187286 w 3106756"/>
              <a:gd name="connsiteY4" fmla="*/ 914400 h 1222873"/>
              <a:gd name="connsiteX5" fmla="*/ 694062 w 3106756"/>
              <a:gd name="connsiteY5" fmla="*/ 837282 h 1222873"/>
              <a:gd name="connsiteX6" fmla="*/ 771180 w 3106756"/>
              <a:gd name="connsiteY6" fmla="*/ 1189822 h 1222873"/>
              <a:gd name="connsiteX7" fmla="*/ 870332 w 3106756"/>
              <a:gd name="connsiteY7" fmla="*/ 1134738 h 1222873"/>
              <a:gd name="connsiteX8" fmla="*/ 969484 w 3106756"/>
              <a:gd name="connsiteY8" fmla="*/ 1222873 h 1222873"/>
              <a:gd name="connsiteX9" fmla="*/ 1200838 w 3106756"/>
              <a:gd name="connsiteY9" fmla="*/ 0 h 1222873"/>
              <a:gd name="connsiteX10" fmla="*/ 1333041 w 3106756"/>
              <a:gd name="connsiteY10" fmla="*/ 1090670 h 1222873"/>
              <a:gd name="connsiteX11" fmla="*/ 1476260 w 3106756"/>
              <a:gd name="connsiteY11" fmla="*/ 848299 h 1222873"/>
              <a:gd name="connsiteX12" fmla="*/ 1630496 w 3106756"/>
              <a:gd name="connsiteY12" fmla="*/ 826265 h 1222873"/>
              <a:gd name="connsiteX13" fmla="*/ 1795749 w 3106756"/>
              <a:gd name="connsiteY13" fmla="*/ 815248 h 1222873"/>
              <a:gd name="connsiteX14" fmla="*/ 1983036 w 3106756"/>
              <a:gd name="connsiteY14" fmla="*/ 804232 h 1222873"/>
              <a:gd name="connsiteX15" fmla="*/ 2236424 w 3106756"/>
              <a:gd name="connsiteY15" fmla="*/ 804232 h 1222873"/>
              <a:gd name="connsiteX16" fmla="*/ 2467778 w 3106756"/>
              <a:gd name="connsiteY16" fmla="*/ 815248 h 1222873"/>
              <a:gd name="connsiteX17" fmla="*/ 2688115 w 3106756"/>
              <a:gd name="connsiteY17" fmla="*/ 881350 h 1222873"/>
              <a:gd name="connsiteX18" fmla="*/ 2886419 w 3106756"/>
              <a:gd name="connsiteY18" fmla="*/ 914400 h 1222873"/>
              <a:gd name="connsiteX19" fmla="*/ 3095739 w 3106756"/>
              <a:gd name="connsiteY19" fmla="*/ 1035586 h 1222873"/>
              <a:gd name="connsiteX20" fmla="*/ 3106756 w 3106756"/>
              <a:gd name="connsiteY20" fmla="*/ 1046603 h 122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6756" h="1222873">
                <a:moveTo>
                  <a:pt x="0" y="903383"/>
                </a:moveTo>
                <a:lnTo>
                  <a:pt x="44067" y="1035586"/>
                </a:lnTo>
                <a:lnTo>
                  <a:pt x="77118" y="815248"/>
                </a:lnTo>
                <a:lnTo>
                  <a:pt x="143219" y="859316"/>
                </a:lnTo>
                <a:lnTo>
                  <a:pt x="187286" y="914400"/>
                </a:lnTo>
                <a:lnTo>
                  <a:pt x="694062" y="837282"/>
                </a:lnTo>
                <a:lnTo>
                  <a:pt x="771180" y="1189822"/>
                </a:lnTo>
                <a:lnTo>
                  <a:pt x="870332" y="1134738"/>
                </a:lnTo>
                <a:lnTo>
                  <a:pt x="969484" y="1222873"/>
                </a:lnTo>
                <a:lnTo>
                  <a:pt x="1200838" y="0"/>
                </a:lnTo>
                <a:lnTo>
                  <a:pt x="1333041" y="1090670"/>
                </a:lnTo>
                <a:lnTo>
                  <a:pt x="1476260" y="848299"/>
                </a:lnTo>
                <a:lnTo>
                  <a:pt x="1630496" y="826265"/>
                </a:lnTo>
                <a:lnTo>
                  <a:pt x="1795749" y="815248"/>
                </a:lnTo>
                <a:lnTo>
                  <a:pt x="1983036" y="804232"/>
                </a:lnTo>
                <a:lnTo>
                  <a:pt x="2236424" y="804232"/>
                </a:lnTo>
                <a:lnTo>
                  <a:pt x="2467778" y="815248"/>
                </a:lnTo>
                <a:lnTo>
                  <a:pt x="2688115" y="881350"/>
                </a:lnTo>
                <a:lnTo>
                  <a:pt x="2886419" y="914400"/>
                </a:lnTo>
                <a:lnTo>
                  <a:pt x="3095739" y="1035586"/>
                </a:lnTo>
                <a:lnTo>
                  <a:pt x="3106756" y="104660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409857" y="976824"/>
            <a:ext cx="1542361" cy="646331"/>
          </a:xfrm>
          <a:prstGeom prst="rect">
            <a:avLst/>
          </a:prstGeom>
          <a:noFill/>
        </p:spPr>
        <p:txBody>
          <a:bodyPr wrap="square" rtlCol="0">
            <a:spAutoFit/>
          </a:bodyPr>
          <a:lstStyle/>
          <a:p>
            <a:r>
              <a:rPr lang="en-US" dirty="0" smtClean="0">
                <a:solidFill>
                  <a:schemeClr val="bg1"/>
                </a:solidFill>
              </a:rPr>
              <a:t>Single point anomaly</a:t>
            </a:r>
            <a:endParaRPr lang="en-US" dirty="0">
              <a:solidFill>
                <a:schemeClr val="bg1"/>
              </a:solidFill>
            </a:endParaRPr>
          </a:p>
        </p:txBody>
      </p:sp>
      <p:cxnSp>
        <p:nvCxnSpPr>
          <p:cNvPr id="15" name="Straight Arrow Connector 14"/>
          <p:cNvCxnSpPr/>
          <p:nvPr/>
        </p:nvCxnSpPr>
        <p:spPr>
          <a:xfrm>
            <a:off x="2544896" y="1462719"/>
            <a:ext cx="4073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flipV="1">
            <a:off x="3822853" y="2174344"/>
            <a:ext cx="165253" cy="7194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3404212" y="2732786"/>
            <a:ext cx="1542361" cy="646331"/>
          </a:xfrm>
          <a:prstGeom prst="rect">
            <a:avLst/>
          </a:prstGeom>
          <a:noFill/>
        </p:spPr>
        <p:txBody>
          <a:bodyPr wrap="square" rtlCol="0">
            <a:spAutoFit/>
          </a:bodyPr>
          <a:lstStyle/>
          <a:p>
            <a:r>
              <a:rPr lang="en-US" dirty="0" smtClean="0">
                <a:solidFill>
                  <a:schemeClr val="bg1"/>
                </a:solidFill>
              </a:rPr>
              <a:t>Grassy </a:t>
            </a:r>
            <a:r>
              <a:rPr lang="en-US" dirty="0" err="1" smtClean="0">
                <a:solidFill>
                  <a:schemeClr val="bg1"/>
                </a:solidFill>
              </a:rPr>
              <a:t>Highstand</a:t>
            </a:r>
            <a:endParaRPr lang="en-US" dirty="0">
              <a:solidFill>
                <a:schemeClr val="bg1"/>
              </a:solidFill>
            </a:endParaRPr>
          </a:p>
        </p:txBody>
      </p:sp>
    </p:spTree>
    <p:extLst>
      <p:ext uri="{BB962C8B-B14F-4D97-AF65-F5344CB8AC3E}">
        <p14:creationId xmlns:p14="http://schemas.microsoft.com/office/powerpoint/2010/main" val="421545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par>
                          <p:cTn id="13" fill="hold">
                            <p:stCondLst>
                              <p:cond delay="1000"/>
                            </p:stCondLst>
                            <p:childTnLst>
                              <p:par>
                                <p:cTn id="14" presetID="10" presetClass="exit" presetSubtype="0" fill="hold" nodeType="afterEffect">
                                  <p:stCondLst>
                                    <p:cond delay="0"/>
                                  </p:stCondLst>
                                  <p:childTnLst>
                                    <p:animEffect transition="out" filter="fad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923" y="111890"/>
            <a:ext cx="10353761" cy="478419"/>
          </a:xfrm>
        </p:spPr>
        <p:txBody>
          <a:bodyPr>
            <a:normAutofit fontScale="90000"/>
          </a:bodyPr>
          <a:lstStyle/>
          <a:p>
            <a:r>
              <a:rPr lang="en-US" dirty="0" smtClean="0"/>
              <a:t> Predictions for Upcoming Isotope Data</a:t>
            </a:r>
            <a:endParaRPr lang="en-US" dirty="0"/>
          </a:p>
        </p:txBody>
      </p:sp>
      <p:sp>
        <p:nvSpPr>
          <p:cNvPr id="3" name="Content Placeholder 2"/>
          <p:cNvSpPr>
            <a:spLocks noGrp="1"/>
          </p:cNvSpPr>
          <p:nvPr>
            <p:ph idx="1"/>
          </p:nvPr>
        </p:nvSpPr>
        <p:spPr>
          <a:xfrm>
            <a:off x="219312" y="788124"/>
            <a:ext cx="6366683" cy="3691279"/>
          </a:xfrm>
        </p:spPr>
        <p:txBody>
          <a:bodyPr>
            <a:normAutofit lnSpcReduction="10000"/>
          </a:bodyPr>
          <a:lstStyle/>
          <a:p>
            <a:r>
              <a:rPr lang="en-US" dirty="0" smtClean="0"/>
              <a:t>The Central Valley of California is deficient in C4 grasses.  Nearly all grasses in the area are C3 (</a:t>
            </a:r>
            <a:r>
              <a:rPr lang="en-US" dirty="0" err="1" smtClean="0"/>
              <a:t>Teeri</a:t>
            </a:r>
            <a:r>
              <a:rPr lang="en-US" dirty="0" smtClean="0"/>
              <a:t> &amp; Stowe, 1976)</a:t>
            </a:r>
          </a:p>
          <a:p>
            <a:r>
              <a:rPr lang="en-US" dirty="0" smtClean="0"/>
              <a:t>C3 plants thrive more in wet climates than C4 plants.</a:t>
            </a:r>
          </a:p>
          <a:p>
            <a:r>
              <a:rPr lang="en-US" dirty="0" smtClean="0"/>
              <a:t>We see a large jump in grass in the wet early Holocene.</a:t>
            </a:r>
          </a:p>
          <a:p>
            <a:pPr marL="0" indent="0">
              <a:buNone/>
            </a:pPr>
            <a:r>
              <a:rPr lang="en-US" dirty="0" smtClean="0">
                <a:sym typeface="Wingdings" panose="05000000000000000000" pitchFamily="2" charset="2"/>
              </a:rPr>
              <a:t> </a:t>
            </a:r>
            <a:r>
              <a:rPr lang="en-US" dirty="0" smtClean="0"/>
              <a:t> </a:t>
            </a:r>
            <a:r>
              <a:rPr lang="en-US" b="1" u="sng" dirty="0" smtClean="0">
                <a:effectLst/>
              </a:rPr>
              <a:t>We should see a large negative swing in 𝛿</a:t>
            </a:r>
            <a:r>
              <a:rPr lang="en-US" b="1" u="sng" baseline="30000" dirty="0">
                <a:effectLst/>
              </a:rPr>
              <a:t>13</a:t>
            </a:r>
            <a:r>
              <a:rPr lang="en-US" b="1" u="sng" dirty="0">
                <a:effectLst/>
              </a:rPr>
              <a:t>C </a:t>
            </a:r>
            <a:r>
              <a:rPr lang="en-US" b="1" u="sng" dirty="0" smtClean="0">
                <a:effectLst/>
              </a:rPr>
              <a:t>during the early Holocene.</a:t>
            </a:r>
            <a:endParaRPr lang="en-US" b="1" u="sng" dirty="0">
              <a:effectLst/>
            </a:endParaRPr>
          </a:p>
        </p:txBody>
      </p:sp>
      <p:pic>
        <p:nvPicPr>
          <p:cNvPr id="4" name="Picture 3"/>
          <p:cNvPicPr>
            <a:picLocks noChangeAspect="1"/>
          </p:cNvPicPr>
          <p:nvPr/>
        </p:nvPicPr>
        <p:blipFill>
          <a:blip r:embed="rId2"/>
          <a:stretch>
            <a:fillRect/>
          </a:stretch>
        </p:blipFill>
        <p:spPr>
          <a:xfrm>
            <a:off x="6585995" y="590309"/>
            <a:ext cx="5606005" cy="5561636"/>
          </a:xfrm>
          <a:prstGeom prst="rect">
            <a:avLst/>
          </a:prstGeom>
        </p:spPr>
      </p:pic>
      <p:sp>
        <p:nvSpPr>
          <p:cNvPr id="5" name="TextBox 4"/>
          <p:cNvSpPr txBox="1"/>
          <p:nvPr/>
        </p:nvSpPr>
        <p:spPr>
          <a:xfrm>
            <a:off x="381661" y="5103132"/>
            <a:ext cx="6041984" cy="1323439"/>
          </a:xfrm>
          <a:prstGeom prst="rect">
            <a:avLst/>
          </a:prstGeom>
          <a:noFill/>
        </p:spPr>
        <p:txBody>
          <a:bodyPr wrap="square" rtlCol="0">
            <a:spAutoFit/>
          </a:bodyPr>
          <a:lstStyle/>
          <a:p>
            <a:r>
              <a:rPr lang="en-US" sz="2000" dirty="0" smtClean="0"/>
              <a:t>n-Alkanes </a:t>
            </a:r>
            <a:r>
              <a:rPr lang="en-US" sz="2000" dirty="0"/>
              <a:t>from aquatic sources, such as </a:t>
            </a:r>
            <a:r>
              <a:rPr lang="en-US" sz="2000" dirty="0" smtClean="0"/>
              <a:t>algae, </a:t>
            </a:r>
            <a:r>
              <a:rPr lang="en-US" sz="2000" dirty="0"/>
              <a:t>are minor and swamped by terrestrially derived alkanes</a:t>
            </a:r>
            <a:r>
              <a:rPr lang="en-US" sz="2000" dirty="0" smtClean="0"/>
              <a:t>.  </a:t>
            </a:r>
            <a:r>
              <a:rPr lang="en-US" sz="2000" dirty="0"/>
              <a:t>Aquatics contribute more to n-acids and </a:t>
            </a:r>
            <a:r>
              <a:rPr lang="en-US" sz="2000" dirty="0" smtClean="0"/>
              <a:t>n-alcohols (</a:t>
            </a:r>
            <a:r>
              <a:rPr lang="en-US" sz="2000" dirty="0" err="1" smtClean="0"/>
              <a:t>Eigenbrode</a:t>
            </a:r>
            <a:r>
              <a:rPr lang="en-US" sz="2000" dirty="0" smtClean="0"/>
              <a:t> 1999)</a:t>
            </a:r>
            <a:endParaRPr lang="en-US" sz="2000" dirty="0"/>
          </a:p>
        </p:txBody>
      </p:sp>
      <p:cxnSp>
        <p:nvCxnSpPr>
          <p:cNvPr id="7" name="Straight Arrow Connector 6"/>
          <p:cNvCxnSpPr/>
          <p:nvPr/>
        </p:nvCxnSpPr>
        <p:spPr>
          <a:xfrm flipH="1">
            <a:off x="6296628" y="4356278"/>
            <a:ext cx="1157545" cy="829180"/>
          </a:xfrm>
          <a:prstGeom prst="straightConnector1">
            <a:avLst/>
          </a:prstGeom>
          <a:ln>
            <a:solidFill>
              <a:srgbClr val="C00000"/>
            </a:solidFill>
            <a:tailEnd type="triangle"/>
          </a:ln>
        </p:spPr>
        <p:style>
          <a:lnRef idx="3">
            <a:schemeClr val="accent4"/>
          </a:lnRef>
          <a:fillRef idx="0">
            <a:schemeClr val="accent4"/>
          </a:fillRef>
          <a:effectRef idx="2">
            <a:schemeClr val="accent4"/>
          </a:effectRef>
          <a:fontRef idx="minor">
            <a:schemeClr val="tx1"/>
          </a:fontRef>
        </p:style>
      </p:cxnSp>
      <p:sp>
        <p:nvSpPr>
          <p:cNvPr id="12" name="TextBox 11"/>
          <p:cNvSpPr txBox="1"/>
          <p:nvPr/>
        </p:nvSpPr>
        <p:spPr>
          <a:xfrm>
            <a:off x="6585995" y="6248095"/>
            <a:ext cx="5173883" cy="369332"/>
          </a:xfrm>
          <a:prstGeom prst="rect">
            <a:avLst/>
          </a:prstGeom>
          <a:noFill/>
        </p:spPr>
        <p:txBody>
          <a:bodyPr wrap="square" rtlCol="0">
            <a:spAutoFit/>
          </a:bodyPr>
          <a:lstStyle/>
          <a:p>
            <a:r>
              <a:rPr lang="en-US" dirty="0" smtClean="0"/>
              <a:t>Figure from Meyers, 1999</a:t>
            </a:r>
            <a:endParaRPr lang="en-US" dirty="0"/>
          </a:p>
        </p:txBody>
      </p:sp>
    </p:spTree>
    <p:extLst>
      <p:ext uri="{BB962C8B-B14F-4D97-AF65-F5344CB8AC3E}">
        <p14:creationId xmlns:p14="http://schemas.microsoft.com/office/powerpoint/2010/main" val="36935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627" y="190959"/>
            <a:ext cx="10353761" cy="448019"/>
          </a:xfrm>
        </p:spPr>
        <p:txBody>
          <a:bodyPr>
            <a:normAutofit fontScale="90000"/>
          </a:bodyPr>
          <a:lstStyle/>
          <a:p>
            <a:r>
              <a:rPr lang="en-US" dirty="0" smtClean="0"/>
              <a:t>Future work</a:t>
            </a:r>
            <a:endParaRPr lang="en-US" dirty="0"/>
          </a:p>
        </p:txBody>
      </p:sp>
      <p:sp>
        <p:nvSpPr>
          <p:cNvPr id="3" name="Content Placeholder 2"/>
          <p:cNvSpPr>
            <a:spLocks noGrp="1"/>
          </p:cNvSpPr>
          <p:nvPr>
            <p:ph idx="1"/>
          </p:nvPr>
        </p:nvSpPr>
        <p:spPr>
          <a:xfrm>
            <a:off x="660406" y="1027427"/>
            <a:ext cx="10819169" cy="4899647"/>
          </a:xfrm>
        </p:spPr>
        <p:txBody>
          <a:bodyPr>
            <a:normAutofit/>
          </a:bodyPr>
          <a:lstStyle/>
          <a:p>
            <a:r>
              <a:rPr lang="en-US" sz="3200" dirty="0" smtClean="0">
                <a:effectLst/>
              </a:rPr>
              <a:t>Use </a:t>
            </a:r>
            <a:r>
              <a:rPr lang="en-US" sz="3200" b="1" dirty="0" smtClean="0"/>
              <a:t>𝛿</a:t>
            </a:r>
            <a:r>
              <a:rPr lang="en-US" sz="3200" baseline="30000" dirty="0"/>
              <a:t>13</a:t>
            </a:r>
            <a:r>
              <a:rPr lang="en-US" sz="3200" dirty="0"/>
              <a:t>C </a:t>
            </a:r>
            <a:r>
              <a:rPr lang="en-US" sz="3200" dirty="0" smtClean="0"/>
              <a:t>to build C3 vs C4 vegetation signal (serves as a proxy for precipitation).</a:t>
            </a:r>
          </a:p>
          <a:p>
            <a:r>
              <a:rPr lang="en-US" sz="3200" dirty="0" smtClean="0"/>
              <a:t>Use vegetation signal to correct leaf wax </a:t>
            </a:r>
            <a:r>
              <a:rPr lang="en-US" sz="3200" b="1" dirty="0" smtClean="0"/>
              <a:t>𝛿</a:t>
            </a:r>
            <a:r>
              <a:rPr lang="en-US" sz="3200" dirty="0" smtClean="0"/>
              <a:t>D into meteoric water </a:t>
            </a:r>
            <a:r>
              <a:rPr lang="en-US" sz="3200" b="1" dirty="0"/>
              <a:t>𝛿</a:t>
            </a:r>
            <a:r>
              <a:rPr lang="en-US" sz="3200" dirty="0" smtClean="0"/>
              <a:t>D (second precipitation proxy).</a:t>
            </a:r>
          </a:p>
        </p:txBody>
      </p:sp>
    </p:spTree>
    <p:extLst>
      <p:ext uri="{BB962C8B-B14F-4D97-AF65-F5344CB8AC3E}">
        <p14:creationId xmlns:p14="http://schemas.microsoft.com/office/powerpoint/2010/main" val="2922690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9762"/>
            <a:ext cx="10353761" cy="1326321"/>
          </a:xfrm>
        </p:spPr>
        <p:txBody>
          <a:bodyPr/>
          <a:lstStyle/>
          <a:p>
            <a:r>
              <a:rPr lang="en-US" dirty="0" smtClean="0"/>
              <a:t>Acknowledgements</a:t>
            </a:r>
            <a:endParaRPr lang="en-US" dirty="0"/>
          </a:p>
        </p:txBody>
      </p:sp>
      <p:sp>
        <p:nvSpPr>
          <p:cNvPr id="3" name="Content Placeholder 2"/>
          <p:cNvSpPr>
            <a:spLocks noGrp="1"/>
          </p:cNvSpPr>
          <p:nvPr>
            <p:ph idx="1"/>
          </p:nvPr>
        </p:nvSpPr>
        <p:spPr>
          <a:xfrm>
            <a:off x="913795" y="1354238"/>
            <a:ext cx="10353762" cy="4436962"/>
          </a:xfrm>
        </p:spPr>
        <p:txBody>
          <a:bodyPr>
            <a:normAutofit/>
          </a:bodyPr>
          <a:lstStyle/>
          <a:p>
            <a:pPr algn="ctr"/>
            <a:r>
              <a:rPr lang="en-US" sz="2800" dirty="0" smtClean="0"/>
              <a:t>Ashleigh Blunt</a:t>
            </a:r>
          </a:p>
          <a:p>
            <a:pPr algn="ctr"/>
            <a:r>
              <a:rPr lang="en-US" sz="2800" dirty="0" err="1" smtClean="0"/>
              <a:t>Janosch</a:t>
            </a:r>
            <a:r>
              <a:rPr lang="en-US" sz="2800" dirty="0" smtClean="0"/>
              <a:t> </a:t>
            </a:r>
            <a:r>
              <a:rPr lang="en-US" sz="2800" dirty="0" err="1" smtClean="0"/>
              <a:t>Missbach</a:t>
            </a:r>
            <a:endParaRPr lang="en-US" sz="2800" dirty="0" smtClean="0"/>
          </a:p>
          <a:p>
            <a:pPr algn="ctr"/>
            <a:r>
              <a:rPr lang="en-US" sz="2800" dirty="0" smtClean="0"/>
              <a:t>The National Science Foundation</a:t>
            </a:r>
          </a:p>
          <a:p>
            <a:pPr algn="ctr"/>
            <a:r>
              <a:rPr lang="en-US" sz="2800" dirty="0" smtClean="0"/>
              <a:t>Center for Research Excellence in Science and Technology (CREST)</a:t>
            </a:r>
          </a:p>
          <a:p>
            <a:pPr marL="0" indent="0" algn="ctr">
              <a:buNone/>
            </a:pPr>
            <a:endParaRPr lang="en-US" sz="2800" dirty="0"/>
          </a:p>
        </p:txBody>
      </p:sp>
    </p:spTree>
    <p:extLst>
      <p:ext uri="{BB962C8B-B14F-4D97-AF65-F5344CB8AC3E}">
        <p14:creationId xmlns:p14="http://schemas.microsoft.com/office/powerpoint/2010/main" val="43852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7711"/>
            <a:ext cx="12192000" cy="8356922"/>
          </a:xfrm>
          <a:prstGeom prst="rect">
            <a:avLst/>
          </a:prstGeom>
        </p:spPr>
      </p:pic>
      <p:sp>
        <p:nvSpPr>
          <p:cNvPr id="5" name="TextBox 4"/>
          <p:cNvSpPr txBox="1"/>
          <p:nvPr/>
        </p:nvSpPr>
        <p:spPr>
          <a:xfrm>
            <a:off x="1076446" y="127322"/>
            <a:ext cx="10197296" cy="707886"/>
          </a:xfrm>
          <a:prstGeom prst="rect">
            <a:avLst/>
          </a:prstGeom>
          <a:noFill/>
        </p:spPr>
        <p:txBody>
          <a:bodyPr wrap="square" rtlCol="0">
            <a:spAutoFit/>
          </a:bodyPr>
          <a:lstStyle/>
          <a:p>
            <a:pPr algn="ctr"/>
            <a:r>
              <a:rPr lang="en-US" sz="4000" dirty="0" smtClean="0"/>
              <a:t>In Memory of Sample 2-50</a:t>
            </a:r>
            <a:endParaRPr lang="en-US" sz="4000" dirty="0"/>
          </a:p>
        </p:txBody>
      </p:sp>
    </p:spTree>
    <p:extLst>
      <p:ext uri="{BB962C8B-B14F-4D97-AF65-F5344CB8AC3E}">
        <p14:creationId xmlns:p14="http://schemas.microsoft.com/office/powerpoint/2010/main" val="2589275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59435"/>
            <a:ext cx="10353761" cy="600222"/>
          </a:xfrm>
        </p:spPr>
        <p:txBody>
          <a:bodyPr/>
          <a:lstStyle/>
          <a:p>
            <a:r>
              <a:rPr lang="en-US" dirty="0" smtClean="0"/>
              <a:t>References</a:t>
            </a:r>
            <a:endParaRPr lang="en-US" dirty="0"/>
          </a:p>
        </p:txBody>
      </p:sp>
      <p:sp>
        <p:nvSpPr>
          <p:cNvPr id="3" name="Content Placeholder 2"/>
          <p:cNvSpPr>
            <a:spLocks noGrp="1"/>
          </p:cNvSpPr>
          <p:nvPr>
            <p:ph idx="1"/>
          </p:nvPr>
        </p:nvSpPr>
        <p:spPr>
          <a:xfrm>
            <a:off x="405114" y="1026919"/>
            <a:ext cx="11389489" cy="5292858"/>
          </a:xfrm>
        </p:spPr>
        <p:txBody>
          <a:bodyPr>
            <a:normAutofit fontScale="85000" lnSpcReduction="20000"/>
          </a:bodyPr>
          <a:lstStyle/>
          <a:p>
            <a:r>
              <a:rPr lang="en-US" sz="2100" dirty="0" smtClean="0">
                <a:effectLst/>
              </a:rPr>
              <a:t>Blunt, A.,  </a:t>
            </a:r>
            <a:r>
              <a:rPr lang="en-US" sz="2100" dirty="0" err="1" smtClean="0">
                <a:effectLst/>
              </a:rPr>
              <a:t>Negrini</a:t>
            </a:r>
            <a:r>
              <a:rPr lang="en-US" sz="2100" dirty="0" smtClean="0">
                <a:effectLst/>
              </a:rPr>
              <a:t>, R., 2014, Latest Pleistocene through Holocene Lake Levels from the TL05-4 Cores, Tulare Lake, CA.</a:t>
            </a:r>
            <a:r>
              <a:rPr lang="en-US" sz="2100" dirty="0">
                <a:effectLst/>
              </a:rPr>
              <a:t> </a:t>
            </a:r>
            <a:r>
              <a:rPr lang="en-US" sz="2100" dirty="0" smtClean="0">
                <a:effectLst/>
              </a:rPr>
              <a:t>Department </a:t>
            </a:r>
            <a:r>
              <a:rPr lang="en-US" sz="2100" dirty="0">
                <a:effectLst/>
              </a:rPr>
              <a:t>of Geological Sciences, California State University, </a:t>
            </a:r>
            <a:r>
              <a:rPr lang="en-US" sz="2100" dirty="0" smtClean="0">
                <a:effectLst/>
              </a:rPr>
              <a:t>Bakersfield.</a:t>
            </a:r>
          </a:p>
          <a:p>
            <a:r>
              <a:rPr lang="en-US" sz="2100" dirty="0" smtClean="0">
                <a:effectLst/>
              </a:rPr>
              <a:t> Bush</a:t>
            </a:r>
            <a:r>
              <a:rPr lang="en-US" sz="2100" dirty="0">
                <a:effectLst/>
              </a:rPr>
              <a:t>, R. T., </a:t>
            </a:r>
            <a:r>
              <a:rPr lang="en-US" sz="2100" dirty="0" smtClean="0">
                <a:effectLst/>
              </a:rPr>
              <a:t> </a:t>
            </a:r>
            <a:r>
              <a:rPr lang="en-US" sz="2100" dirty="0" err="1">
                <a:effectLst/>
              </a:rPr>
              <a:t>McInerney</a:t>
            </a:r>
            <a:r>
              <a:rPr lang="en-US" sz="2100" dirty="0">
                <a:effectLst/>
              </a:rPr>
              <a:t>, F. A., 2013, Leaf wax n-alkane distributions in and across modern plants: Implications for paleoecology and </a:t>
            </a:r>
            <a:r>
              <a:rPr lang="en-US" sz="2100" dirty="0" smtClean="0">
                <a:effectLst/>
              </a:rPr>
              <a:t>chemotaxonomy. </a:t>
            </a:r>
            <a:r>
              <a:rPr lang="en-US" sz="2100" dirty="0" err="1">
                <a:effectLst/>
              </a:rPr>
              <a:t>Geochimica</a:t>
            </a:r>
            <a:r>
              <a:rPr lang="en-US" sz="2100" dirty="0">
                <a:effectLst/>
              </a:rPr>
              <a:t> et </a:t>
            </a:r>
            <a:r>
              <a:rPr lang="en-US" sz="2100" dirty="0" err="1">
                <a:effectLst/>
              </a:rPr>
              <a:t>Cosmochimica</a:t>
            </a:r>
            <a:r>
              <a:rPr lang="en-US" sz="2100" dirty="0">
                <a:effectLst/>
              </a:rPr>
              <a:t> </a:t>
            </a:r>
            <a:r>
              <a:rPr lang="en-US" sz="2100" dirty="0" err="1">
                <a:effectLst/>
              </a:rPr>
              <a:t>Acta</a:t>
            </a:r>
            <a:r>
              <a:rPr lang="en-US" sz="2100" dirty="0">
                <a:effectLst/>
              </a:rPr>
              <a:t>, 117, 161-179</a:t>
            </a:r>
            <a:r>
              <a:rPr lang="en-US" sz="2100" dirty="0" smtClean="0">
                <a:effectLst/>
              </a:rPr>
              <a:t>.</a:t>
            </a:r>
          </a:p>
          <a:p>
            <a:r>
              <a:rPr lang="en-US" sz="2100" dirty="0" err="1" smtClean="0">
                <a:effectLst/>
              </a:rPr>
              <a:t>Ficken</a:t>
            </a:r>
            <a:r>
              <a:rPr lang="en-US" sz="2100" dirty="0">
                <a:effectLst/>
              </a:rPr>
              <a:t>, K. J., et al</a:t>
            </a:r>
            <a:r>
              <a:rPr lang="en-US" sz="2100" dirty="0" smtClean="0">
                <a:effectLst/>
              </a:rPr>
              <a:t>., 2000,  An n-alkane </a:t>
            </a:r>
            <a:r>
              <a:rPr lang="en-US" sz="2100" dirty="0">
                <a:effectLst/>
              </a:rPr>
              <a:t>proxy for the sedimentary input of submerged/floating freshwater aquatic </a:t>
            </a:r>
            <a:r>
              <a:rPr lang="en-US" sz="2100" dirty="0" err="1" smtClean="0">
                <a:effectLst/>
              </a:rPr>
              <a:t>macrophytes</a:t>
            </a:r>
            <a:r>
              <a:rPr lang="en-US" sz="2100" dirty="0">
                <a:effectLst/>
              </a:rPr>
              <a:t>.</a:t>
            </a:r>
            <a:r>
              <a:rPr lang="en-US" sz="2100" dirty="0" smtClean="0">
                <a:effectLst/>
              </a:rPr>
              <a:t> </a:t>
            </a:r>
            <a:r>
              <a:rPr lang="en-US" sz="2100" dirty="0">
                <a:effectLst/>
              </a:rPr>
              <a:t>Organic Geochemistry </a:t>
            </a:r>
            <a:r>
              <a:rPr lang="en-US" sz="2100" dirty="0" smtClean="0">
                <a:effectLst/>
              </a:rPr>
              <a:t>31.7: </a:t>
            </a:r>
            <a:r>
              <a:rPr lang="en-US" sz="2100" dirty="0">
                <a:effectLst/>
              </a:rPr>
              <a:t>745-749.</a:t>
            </a:r>
          </a:p>
          <a:p>
            <a:r>
              <a:rPr lang="en-US" sz="2100" dirty="0" smtClean="0"/>
              <a:t>Meyers</a:t>
            </a:r>
            <a:r>
              <a:rPr lang="en-US" sz="2100" dirty="0"/>
              <a:t>, P. A., &amp; </a:t>
            </a:r>
            <a:r>
              <a:rPr lang="en-US" sz="2100" dirty="0" err="1"/>
              <a:t>Ishiwatari</a:t>
            </a:r>
            <a:r>
              <a:rPr lang="en-US" sz="2100" dirty="0"/>
              <a:t>, </a:t>
            </a:r>
            <a:r>
              <a:rPr lang="en-US" sz="2100" dirty="0" smtClean="0"/>
              <a:t>R., 1993, </a:t>
            </a:r>
            <a:r>
              <a:rPr lang="en-US" sz="2100" dirty="0"/>
              <a:t>Lacustrine organic geochemistry—an overview of indicators of organic matter sources and </a:t>
            </a:r>
            <a:r>
              <a:rPr lang="en-US" sz="2100" dirty="0" err="1"/>
              <a:t>diagenesis</a:t>
            </a:r>
            <a:r>
              <a:rPr lang="en-US" sz="2100" dirty="0"/>
              <a:t> in lake </a:t>
            </a:r>
            <a:r>
              <a:rPr lang="en-US" sz="2100" dirty="0" smtClean="0"/>
              <a:t>sediments. </a:t>
            </a:r>
            <a:r>
              <a:rPr lang="en-US" sz="2100" dirty="0"/>
              <a:t>Organic geochemistry, 20(7), 867-900</a:t>
            </a:r>
            <a:r>
              <a:rPr lang="en-US" sz="2100" dirty="0" smtClean="0"/>
              <a:t>.</a:t>
            </a:r>
          </a:p>
          <a:p>
            <a:r>
              <a:rPr lang="en-US" sz="2100" dirty="0"/>
              <a:t>Meyers, P. A., &amp; </a:t>
            </a:r>
            <a:r>
              <a:rPr lang="en-US" sz="2100" dirty="0" err="1"/>
              <a:t>Lallier-Vergès</a:t>
            </a:r>
            <a:r>
              <a:rPr lang="en-US" sz="2100" dirty="0"/>
              <a:t>, E</a:t>
            </a:r>
            <a:r>
              <a:rPr lang="en-US" sz="2100" dirty="0" smtClean="0"/>
              <a:t>., 1999, </a:t>
            </a:r>
            <a:r>
              <a:rPr lang="en-US" sz="2100" dirty="0"/>
              <a:t>Lacustrine sedimentary organic matter records of Late Quaternary </a:t>
            </a:r>
            <a:r>
              <a:rPr lang="en-US" sz="2100" dirty="0" err="1" smtClean="0"/>
              <a:t>paleoclimates</a:t>
            </a:r>
            <a:r>
              <a:rPr lang="en-US" sz="2100" dirty="0"/>
              <a:t>.</a:t>
            </a:r>
            <a:r>
              <a:rPr lang="en-US" sz="2100" dirty="0" smtClean="0"/>
              <a:t> </a:t>
            </a:r>
            <a:r>
              <a:rPr lang="en-US" sz="2100" i="1" dirty="0"/>
              <a:t>Journal of </a:t>
            </a:r>
            <a:r>
              <a:rPr lang="en-US" sz="2100" i="1" dirty="0" err="1"/>
              <a:t>Paleolimnology</a:t>
            </a:r>
            <a:r>
              <a:rPr lang="en-US" sz="2100" dirty="0"/>
              <a:t>, </a:t>
            </a:r>
            <a:r>
              <a:rPr lang="en-US" sz="2100" i="1" dirty="0"/>
              <a:t>21</a:t>
            </a:r>
            <a:r>
              <a:rPr lang="en-US" sz="2100" dirty="0"/>
              <a:t>(3), 345-372</a:t>
            </a:r>
            <a:r>
              <a:rPr lang="en-US" sz="2100" dirty="0" smtClean="0"/>
              <a:t>.</a:t>
            </a:r>
          </a:p>
          <a:p>
            <a:r>
              <a:rPr lang="en-US" sz="2100" dirty="0" smtClean="0"/>
              <a:t>Padilla, K., Blunt, A., Medina, L., </a:t>
            </a:r>
            <a:r>
              <a:rPr lang="en-US" sz="2100" dirty="0" err="1" smtClean="0"/>
              <a:t>Negrini</a:t>
            </a:r>
            <a:r>
              <a:rPr lang="en-US" sz="2100" dirty="0" smtClean="0"/>
              <a:t>, R., 2014, Latest Pleistocene through Holocene Lake Levels from Tulare Lake, CA: Testing results using the Smear Slide Technique. Poster presented at GSA annual meeting, Vancouver, Canada.</a:t>
            </a:r>
          </a:p>
          <a:p>
            <a:r>
              <a:rPr lang="en-US" sz="2100" dirty="0" err="1" smtClean="0">
                <a:effectLst/>
              </a:rPr>
              <a:t>Teeri</a:t>
            </a:r>
            <a:r>
              <a:rPr lang="en-US" sz="2100" dirty="0" smtClean="0">
                <a:effectLst/>
              </a:rPr>
              <a:t> JA, Stowe LG., 1976, Climatic Patterns and the distribution of C4 grasses in North America. </a:t>
            </a:r>
            <a:r>
              <a:rPr lang="en-US" sz="2100" dirty="0" err="1" smtClean="0">
                <a:effectLst/>
              </a:rPr>
              <a:t>Oecologia</a:t>
            </a:r>
            <a:r>
              <a:rPr lang="en-US" sz="2100" dirty="0" smtClean="0">
                <a:effectLst/>
              </a:rPr>
              <a:t> 23: 1-12</a:t>
            </a:r>
          </a:p>
          <a:p>
            <a:endParaRPr lang="en-US" dirty="0" smtClean="0"/>
          </a:p>
          <a:p>
            <a:endParaRPr lang="en-US" dirty="0"/>
          </a:p>
        </p:txBody>
      </p:sp>
    </p:spTree>
    <p:extLst>
      <p:ext uri="{BB962C8B-B14F-4D97-AF65-F5344CB8AC3E}">
        <p14:creationId xmlns:p14="http://schemas.microsoft.com/office/powerpoint/2010/main" val="3119685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76" y="111194"/>
            <a:ext cx="4463293" cy="593886"/>
          </a:xfrm>
        </p:spPr>
        <p:txBody>
          <a:bodyPr>
            <a:normAutofit fontScale="90000"/>
          </a:bodyPr>
          <a:lstStyle/>
          <a:p>
            <a:pPr algn="ctr"/>
            <a:r>
              <a:rPr lang="en-US" sz="4000" dirty="0" smtClean="0"/>
              <a:t>The Lake</a:t>
            </a:r>
            <a:endParaRPr lang="en-US" sz="4000" dirty="0"/>
          </a:p>
        </p:txBody>
      </p:sp>
      <p:pic>
        <p:nvPicPr>
          <p:cNvPr id="8" name="Picture 7"/>
          <p:cNvPicPr>
            <a:picLocks noChangeAspect="1"/>
          </p:cNvPicPr>
          <p:nvPr/>
        </p:nvPicPr>
        <p:blipFill>
          <a:blip r:embed="rId2"/>
          <a:stretch>
            <a:fillRect/>
          </a:stretch>
        </p:blipFill>
        <p:spPr>
          <a:xfrm>
            <a:off x="6235547" y="0"/>
            <a:ext cx="5956453" cy="6858000"/>
          </a:xfrm>
          <a:prstGeom prst="rect">
            <a:avLst/>
          </a:prstGeom>
        </p:spPr>
      </p:pic>
      <p:sp>
        <p:nvSpPr>
          <p:cNvPr id="9" name="TextBox 8"/>
          <p:cNvSpPr txBox="1"/>
          <p:nvPr/>
        </p:nvSpPr>
        <p:spPr>
          <a:xfrm>
            <a:off x="0" y="881350"/>
            <a:ext cx="6312665" cy="6247864"/>
          </a:xfrm>
          <a:prstGeom prst="rect">
            <a:avLst/>
          </a:prstGeom>
          <a:noFill/>
        </p:spPr>
        <p:txBody>
          <a:bodyPr wrap="square" rtlCol="0">
            <a:spAutoFit/>
          </a:bodyPr>
          <a:lstStyle/>
          <a:p>
            <a:r>
              <a:rPr lang="en-US" sz="2000" dirty="0" smtClean="0"/>
              <a:t>Situated in the San Joaquin Valley between Sierra Nevada on the east and </a:t>
            </a:r>
            <a:r>
              <a:rPr lang="en-US" sz="2000" dirty="0" err="1" smtClean="0"/>
              <a:t>Kettleman</a:t>
            </a:r>
            <a:r>
              <a:rPr lang="en-US" sz="2000" dirty="0" smtClean="0"/>
              <a:t> Hills on the west.</a:t>
            </a:r>
          </a:p>
          <a:p>
            <a:endParaRPr lang="en-US" sz="2000" dirty="0"/>
          </a:p>
          <a:p>
            <a:r>
              <a:rPr lang="en-US" sz="2000" dirty="0"/>
              <a:t>L</a:t>
            </a:r>
            <a:r>
              <a:rPr lang="en-US" sz="2000" dirty="0" smtClean="0"/>
              <a:t>argest freshwater lake west of the Mississippi River prior to agricultural diversion.</a:t>
            </a:r>
          </a:p>
          <a:p>
            <a:endParaRPr lang="en-US" sz="2000" dirty="0"/>
          </a:p>
          <a:p>
            <a:r>
              <a:rPr lang="en-US" sz="2000" dirty="0" smtClean="0"/>
              <a:t>Has fluctuated several tens of meters over past 19,000 </a:t>
            </a:r>
            <a:r>
              <a:rPr lang="en-US" sz="2000" dirty="0" err="1" smtClean="0"/>
              <a:t>yrs</a:t>
            </a:r>
            <a:r>
              <a:rPr lang="en-US" sz="2000" dirty="0" smtClean="0"/>
              <a:t> in response to regional climate and elevation change of northern, alluvial fan formed,  spillover sill.</a:t>
            </a:r>
          </a:p>
          <a:p>
            <a:endParaRPr lang="en-US" sz="2000" dirty="0"/>
          </a:p>
          <a:p>
            <a:r>
              <a:rPr lang="en-US" sz="2000" dirty="0"/>
              <a:t>L</a:t>
            </a:r>
            <a:r>
              <a:rPr lang="en-US" sz="2000" dirty="0" smtClean="0"/>
              <a:t>ake </a:t>
            </a:r>
            <a:r>
              <a:rPr lang="en-US" sz="2000" dirty="0"/>
              <a:t>level history </a:t>
            </a:r>
            <a:r>
              <a:rPr lang="en-US" sz="2000" dirty="0" smtClean="0"/>
              <a:t>is important for understanding: </a:t>
            </a:r>
          </a:p>
          <a:p>
            <a:r>
              <a:rPr lang="en-US" sz="2000" dirty="0" smtClean="0"/>
              <a:t>1) Western North American </a:t>
            </a:r>
            <a:r>
              <a:rPr lang="en-US" sz="2000" dirty="0" err="1" smtClean="0"/>
              <a:t>paleoclimate</a:t>
            </a:r>
            <a:r>
              <a:rPr lang="en-US" sz="2000" dirty="0" smtClean="0"/>
              <a:t> after last </a:t>
            </a:r>
            <a:r>
              <a:rPr lang="en-US" sz="2000" dirty="0"/>
              <a:t>glacial </a:t>
            </a:r>
            <a:r>
              <a:rPr lang="en-US" sz="2000" dirty="0" smtClean="0"/>
              <a:t>maximum</a:t>
            </a:r>
          </a:p>
          <a:p>
            <a:r>
              <a:rPr lang="en-US" sz="2000" dirty="0" smtClean="0"/>
              <a:t>2) Change in the San </a:t>
            </a:r>
            <a:r>
              <a:rPr lang="en-US" sz="2000" dirty="0"/>
              <a:t>Joaquin Basin relative to other California lakes </a:t>
            </a:r>
            <a:endParaRPr lang="en-US" sz="2000" dirty="0" smtClean="0"/>
          </a:p>
          <a:p>
            <a:r>
              <a:rPr lang="en-US" sz="2000" dirty="0" smtClean="0"/>
              <a:t>3) Development of future forecast of water supply in San Joaquin Valley</a:t>
            </a:r>
          </a:p>
          <a:p>
            <a:endParaRPr lang="en-US" sz="2000" dirty="0"/>
          </a:p>
          <a:p>
            <a:endParaRPr lang="en-US" sz="2000" dirty="0"/>
          </a:p>
        </p:txBody>
      </p:sp>
    </p:spTree>
    <p:extLst>
      <p:ext uri="{BB962C8B-B14F-4D97-AF65-F5344CB8AC3E}">
        <p14:creationId xmlns:p14="http://schemas.microsoft.com/office/powerpoint/2010/main" val="26927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601" y="287465"/>
            <a:ext cx="9404723" cy="704053"/>
          </a:xfrm>
        </p:spPr>
        <p:txBody>
          <a:bodyPr/>
          <a:lstStyle/>
          <a:p>
            <a:pPr algn="ctr"/>
            <a:r>
              <a:rPr lang="en-US" dirty="0" smtClean="0"/>
              <a:t>Background Theory</a:t>
            </a:r>
            <a:endParaRPr lang="en-US" dirty="0"/>
          </a:p>
        </p:txBody>
      </p:sp>
      <p:sp>
        <p:nvSpPr>
          <p:cNvPr id="3" name="Content Placeholder 2"/>
          <p:cNvSpPr>
            <a:spLocks noGrp="1"/>
          </p:cNvSpPr>
          <p:nvPr>
            <p:ph idx="1"/>
          </p:nvPr>
        </p:nvSpPr>
        <p:spPr>
          <a:xfrm>
            <a:off x="363557" y="991518"/>
            <a:ext cx="10983816" cy="5177928"/>
          </a:xfrm>
        </p:spPr>
        <p:txBody>
          <a:bodyPr>
            <a:normAutofit/>
          </a:bodyPr>
          <a:lstStyle/>
          <a:p>
            <a:pPr lvl="1"/>
            <a:r>
              <a:rPr lang="en-US" sz="2400" dirty="0" smtClean="0"/>
              <a:t>C3 vs C4 Photosynthesis: C3 and C4 plants do photosynthesis differently.  This manifests as differences in isotopic discrimination of hydrogen and carbon in the long chain n-alkanes of leaf waxes.</a:t>
            </a:r>
          </a:p>
          <a:p>
            <a:pPr marL="457200" lvl="1" indent="0">
              <a:buNone/>
            </a:pPr>
            <a:endParaRPr lang="en-US" sz="2400" dirty="0" smtClean="0"/>
          </a:p>
          <a:p>
            <a:pPr lvl="1"/>
            <a:r>
              <a:rPr lang="en-US" sz="2400" dirty="0" smtClean="0"/>
              <a:t>When washed into a lake, these n-alkanes leave a record of C3 vs C4 dominance in surrounding vegetation.</a:t>
            </a:r>
          </a:p>
          <a:p>
            <a:pPr lvl="1"/>
            <a:endParaRPr lang="en-US" sz="2400" dirty="0"/>
          </a:p>
          <a:p>
            <a:pPr lvl="1"/>
            <a:r>
              <a:rPr lang="en-US" sz="2400" dirty="0" smtClean="0"/>
              <a:t>C4 plants are more efficient in arid conditions and vice versa </a:t>
            </a:r>
            <a:r>
              <a:rPr lang="en-US" sz="2400" dirty="0" smtClean="0">
                <a:sym typeface="Wingdings" panose="05000000000000000000" pitchFamily="2" charset="2"/>
              </a:rPr>
              <a:t> </a:t>
            </a:r>
            <a:r>
              <a:rPr lang="en-US" sz="2400" u="sng" dirty="0" smtClean="0"/>
              <a:t>A record of vegetation shift provides a proxy for local precipitation and climate.</a:t>
            </a:r>
            <a:endParaRPr lang="en-US" sz="2400" u="sng" dirty="0"/>
          </a:p>
        </p:txBody>
      </p:sp>
    </p:spTree>
    <p:extLst>
      <p:ext uri="{BB962C8B-B14F-4D97-AF65-F5344CB8AC3E}">
        <p14:creationId xmlns:p14="http://schemas.microsoft.com/office/powerpoint/2010/main" val="254443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592" y="168925"/>
            <a:ext cx="10353761" cy="569205"/>
          </a:xfrm>
        </p:spPr>
        <p:txBody>
          <a:bodyPr/>
          <a:lstStyle/>
          <a:p>
            <a:r>
              <a:rPr lang="en-US" dirty="0" smtClean="0"/>
              <a:t>Objectives</a:t>
            </a:r>
            <a:endParaRPr lang="en-US" dirty="0"/>
          </a:p>
        </p:txBody>
      </p:sp>
      <p:sp>
        <p:nvSpPr>
          <p:cNvPr id="3" name="Content Placeholder 2"/>
          <p:cNvSpPr>
            <a:spLocks noGrp="1"/>
          </p:cNvSpPr>
          <p:nvPr>
            <p:ph idx="1"/>
          </p:nvPr>
        </p:nvSpPr>
        <p:spPr>
          <a:xfrm>
            <a:off x="781592" y="1170647"/>
            <a:ext cx="10995441" cy="4613208"/>
          </a:xfrm>
        </p:spPr>
        <p:txBody>
          <a:bodyPr>
            <a:normAutofit/>
          </a:bodyPr>
          <a:lstStyle/>
          <a:p>
            <a:r>
              <a:rPr lang="en-US" sz="2800" dirty="0" err="1" smtClean="0"/>
              <a:t>Resolvably</a:t>
            </a:r>
            <a:r>
              <a:rPr lang="en-US" sz="2800" dirty="0" smtClean="0"/>
              <a:t>  extract n-alkanes from sediment samples.</a:t>
            </a:r>
          </a:p>
          <a:p>
            <a:pPr marL="0" indent="0">
              <a:buNone/>
            </a:pPr>
            <a:endParaRPr lang="en-US" sz="2800" dirty="0" smtClean="0"/>
          </a:p>
          <a:p>
            <a:r>
              <a:rPr lang="en-US" sz="2800" dirty="0" smtClean="0"/>
              <a:t>Run </a:t>
            </a:r>
            <a:r>
              <a:rPr lang="en-US" sz="2800" b="1" dirty="0"/>
              <a:t>𝛿</a:t>
            </a:r>
            <a:r>
              <a:rPr lang="en-US" sz="2800" baseline="30000" dirty="0"/>
              <a:t>13</a:t>
            </a:r>
            <a:r>
              <a:rPr lang="en-US" sz="2800" dirty="0"/>
              <a:t>C and </a:t>
            </a:r>
            <a:r>
              <a:rPr lang="en-US" sz="2800" b="1" dirty="0"/>
              <a:t>𝛿</a:t>
            </a:r>
            <a:r>
              <a:rPr lang="en-US" sz="2800" dirty="0"/>
              <a:t>D analysis </a:t>
            </a:r>
            <a:r>
              <a:rPr lang="en-US" sz="2800" dirty="0" smtClean="0"/>
              <a:t>on individual n-alkanes (in progress).</a:t>
            </a:r>
          </a:p>
          <a:p>
            <a:pPr marL="0" indent="0">
              <a:buNone/>
            </a:pPr>
            <a:endParaRPr lang="en-US" sz="2800" dirty="0" smtClean="0"/>
          </a:p>
          <a:p>
            <a:r>
              <a:rPr lang="en-US" sz="2800" dirty="0" smtClean="0"/>
              <a:t>Use </a:t>
            </a:r>
            <a:r>
              <a:rPr lang="en-US" sz="2800" b="1" dirty="0"/>
              <a:t>𝛿</a:t>
            </a:r>
            <a:r>
              <a:rPr lang="en-US" sz="2800" baseline="30000" dirty="0"/>
              <a:t>13</a:t>
            </a:r>
            <a:r>
              <a:rPr lang="en-US" sz="2800" dirty="0"/>
              <a:t>C and </a:t>
            </a:r>
            <a:r>
              <a:rPr lang="en-US" sz="2800" b="1" dirty="0"/>
              <a:t>𝛿</a:t>
            </a:r>
            <a:r>
              <a:rPr lang="en-US" sz="2800" dirty="0"/>
              <a:t>D </a:t>
            </a:r>
            <a:r>
              <a:rPr lang="en-US" sz="2800" dirty="0" smtClean="0"/>
              <a:t>data to determine C3 and C4 vegetation shifts over time.</a:t>
            </a:r>
          </a:p>
          <a:p>
            <a:endParaRPr lang="en-US" dirty="0"/>
          </a:p>
        </p:txBody>
      </p:sp>
    </p:spTree>
    <p:extLst>
      <p:ext uri="{BB962C8B-B14F-4D97-AF65-F5344CB8AC3E}">
        <p14:creationId xmlns:p14="http://schemas.microsoft.com/office/powerpoint/2010/main" val="3779385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823" y="111196"/>
            <a:ext cx="9404723" cy="781171"/>
          </a:xfrm>
        </p:spPr>
        <p:txBody>
          <a:bodyPr>
            <a:normAutofit fontScale="90000"/>
          </a:bodyPr>
          <a:lstStyle/>
          <a:p>
            <a:pPr algn="ctr"/>
            <a:r>
              <a:rPr lang="en-US" sz="3200" dirty="0" smtClean="0"/>
              <a:t>The Cores and the Chemistry (methods)</a:t>
            </a:r>
            <a:endParaRPr lang="en-US" sz="3200" dirty="0"/>
          </a:p>
        </p:txBody>
      </p:sp>
      <p:sp>
        <p:nvSpPr>
          <p:cNvPr id="3" name="Content Placeholder 2"/>
          <p:cNvSpPr>
            <a:spLocks noGrp="1"/>
          </p:cNvSpPr>
          <p:nvPr>
            <p:ph idx="1"/>
          </p:nvPr>
        </p:nvSpPr>
        <p:spPr>
          <a:xfrm>
            <a:off x="783823" y="969485"/>
            <a:ext cx="10618635" cy="5310129"/>
          </a:xfrm>
        </p:spPr>
        <p:txBody>
          <a:bodyPr>
            <a:normAutofit/>
          </a:bodyPr>
          <a:lstStyle/>
          <a:p>
            <a:r>
              <a:rPr lang="en-US" sz="2400" dirty="0" smtClean="0"/>
              <a:t>34 samples taken from sediment cores TL05-4A-(1, 2, and 3), spanning a cumulative </a:t>
            </a:r>
            <a:r>
              <a:rPr lang="en-US" sz="2400" dirty="0"/>
              <a:t>depth of 34cm to 440cm below ground </a:t>
            </a:r>
            <a:r>
              <a:rPr lang="en-US" sz="2400" dirty="0" smtClean="0"/>
              <a:t>surface.</a:t>
            </a:r>
          </a:p>
          <a:p>
            <a:r>
              <a:rPr lang="en-US" sz="2400" dirty="0" smtClean="0"/>
              <a:t>Using the timescale from (Blunt &amp; </a:t>
            </a:r>
            <a:r>
              <a:rPr lang="en-US" sz="2400" dirty="0" err="1" smtClean="0"/>
              <a:t>Negrini</a:t>
            </a:r>
            <a:r>
              <a:rPr lang="en-US" sz="2400" dirty="0" smtClean="0"/>
              <a:t>, 2014) gives a range of 1,802 </a:t>
            </a:r>
            <a:r>
              <a:rPr lang="en-US" sz="2400" dirty="0"/>
              <a:t>– </a:t>
            </a:r>
            <a:r>
              <a:rPr lang="en-US" sz="2400" dirty="0" smtClean="0"/>
              <a:t>18,759 calendar years before present.</a:t>
            </a:r>
          </a:p>
          <a:p>
            <a:r>
              <a:rPr lang="en-US" sz="2400" dirty="0" smtClean="0"/>
              <a:t>Powdered samples mixed overnight in 9:1 dichloromethane and methanol solvent to extract n-alkanes.</a:t>
            </a:r>
          </a:p>
          <a:p>
            <a:r>
              <a:rPr lang="en-US" sz="2400" dirty="0" smtClean="0"/>
              <a:t>Pipetted and concentrated to dryness, then eluted through chromatography column with hexane to filter out polar substances.</a:t>
            </a:r>
          </a:p>
        </p:txBody>
      </p:sp>
    </p:spTree>
    <p:extLst>
      <p:ext uri="{BB962C8B-B14F-4D97-AF65-F5344CB8AC3E}">
        <p14:creationId xmlns:p14="http://schemas.microsoft.com/office/powerpoint/2010/main" val="236055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250"/>
                            </p:stCondLst>
                            <p:childTnLst>
                              <p:par>
                                <p:cTn id="13" presetID="22" presetClass="entr" presetSubtype="4" fill="hold" nodeType="after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2000"/>
                            </p:stCondLst>
                            <p:childTnLst>
                              <p:par>
                                <p:cTn id="17" presetID="22" presetClass="entr" presetSubtype="4" fill="hold" nodeType="afterEffect">
                                  <p:stCondLst>
                                    <p:cond delay="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177296"/>
            <a:ext cx="9404723" cy="648969"/>
          </a:xfrm>
        </p:spPr>
        <p:txBody>
          <a:bodyPr>
            <a:normAutofit fontScale="90000"/>
          </a:bodyPr>
          <a:lstStyle/>
          <a:p>
            <a:pPr algn="ctr"/>
            <a:r>
              <a:rPr lang="en-US" sz="3200" dirty="0"/>
              <a:t>The Cores and the </a:t>
            </a:r>
            <a:r>
              <a:rPr lang="en-US" sz="3200" dirty="0" smtClean="0"/>
              <a:t>Chemistry (Methods)</a:t>
            </a:r>
            <a:endParaRPr lang="en-US" sz="3200" dirty="0"/>
          </a:p>
        </p:txBody>
      </p:sp>
      <p:sp>
        <p:nvSpPr>
          <p:cNvPr id="3" name="Content Placeholder 2"/>
          <p:cNvSpPr>
            <a:spLocks noGrp="1"/>
          </p:cNvSpPr>
          <p:nvPr>
            <p:ph idx="1"/>
          </p:nvPr>
        </p:nvSpPr>
        <p:spPr>
          <a:xfrm>
            <a:off x="874220" y="984282"/>
            <a:ext cx="10396035" cy="5240248"/>
          </a:xfrm>
        </p:spPr>
        <p:txBody>
          <a:bodyPr/>
          <a:lstStyle/>
          <a:p>
            <a:r>
              <a:rPr lang="en-US" sz="2400" dirty="0"/>
              <a:t>Concentrated to dryness again and washed into GCMS vials with 1ml of the dichloromethane/methanol solvent.</a:t>
            </a:r>
          </a:p>
          <a:p>
            <a:r>
              <a:rPr lang="en-US" sz="2400" dirty="0"/>
              <a:t>Ran 1ml solutions through Gas Chromatography Mass Spectrometer (GCMS) to find n-alkane peaks. Calibrated to prepared standards of  0, 0.01, and 0.1 mg/ml mixtures of C</a:t>
            </a:r>
            <a:r>
              <a:rPr lang="en-US" sz="2400" baseline="-25000" dirty="0"/>
              <a:t>27</a:t>
            </a:r>
            <a:r>
              <a:rPr lang="en-US" sz="2400" dirty="0"/>
              <a:t>, C</a:t>
            </a:r>
            <a:r>
              <a:rPr lang="en-US" sz="2400" baseline="-25000" dirty="0"/>
              <a:t>29</a:t>
            </a:r>
            <a:r>
              <a:rPr lang="en-US" sz="2400" dirty="0"/>
              <a:t>, C</a:t>
            </a:r>
            <a:r>
              <a:rPr lang="en-US" sz="2400" baseline="-25000" dirty="0"/>
              <a:t>31</a:t>
            </a:r>
            <a:r>
              <a:rPr lang="en-US" sz="2400" dirty="0"/>
              <a:t>, C</a:t>
            </a:r>
            <a:r>
              <a:rPr lang="en-US" sz="2400" baseline="-25000" dirty="0"/>
              <a:t>33</a:t>
            </a:r>
            <a:r>
              <a:rPr lang="en-US" sz="2400" dirty="0"/>
              <a:t>, and C</a:t>
            </a:r>
            <a:r>
              <a:rPr lang="en-US" sz="2400" baseline="-25000" dirty="0"/>
              <a:t>35</a:t>
            </a:r>
            <a:r>
              <a:rPr lang="en-US" sz="2400" dirty="0"/>
              <a:t>.</a:t>
            </a:r>
          </a:p>
          <a:p>
            <a:r>
              <a:rPr lang="en-US" sz="2400" dirty="0"/>
              <a:t>Samples sent to Florida for </a:t>
            </a:r>
            <a:r>
              <a:rPr lang="en-US" sz="2400" b="1" dirty="0"/>
              <a:t>𝛿</a:t>
            </a:r>
            <a:r>
              <a:rPr lang="en-US" sz="2400" baseline="30000" dirty="0" smtClean="0"/>
              <a:t>13</a:t>
            </a:r>
            <a:r>
              <a:rPr lang="en-US" sz="2400" dirty="0" smtClean="0"/>
              <a:t>C </a:t>
            </a:r>
            <a:r>
              <a:rPr lang="en-US" sz="2400" dirty="0"/>
              <a:t>and </a:t>
            </a:r>
            <a:r>
              <a:rPr lang="en-US" sz="2400" b="1" dirty="0"/>
              <a:t>𝛿</a:t>
            </a:r>
            <a:r>
              <a:rPr lang="en-US" sz="2400" dirty="0" smtClean="0"/>
              <a:t>D </a:t>
            </a:r>
            <a:r>
              <a:rPr lang="en-US" sz="2400" dirty="0"/>
              <a:t>analysis of individual peaks.</a:t>
            </a:r>
          </a:p>
          <a:p>
            <a:endParaRPr lang="en-US" dirty="0"/>
          </a:p>
        </p:txBody>
      </p:sp>
    </p:spTree>
    <p:extLst>
      <p:ext uri="{BB962C8B-B14F-4D97-AF65-F5344CB8AC3E}">
        <p14:creationId xmlns:p14="http://schemas.microsoft.com/office/powerpoint/2010/main" val="244764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18000"/>
                <a:satMod val="160000"/>
                <a:lumMod val="28000"/>
              </a:schemeClr>
              <a:schemeClr val="bg2">
                <a:tint val="95000"/>
                <a:satMod val="160000"/>
                <a:lumMod val="116000"/>
              </a:schemeClr>
            </a:duotone>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95" y="-2566686"/>
            <a:ext cx="12890338" cy="9667754"/>
          </a:xfrm>
          <a:prstGeom prst="rect">
            <a:avLst/>
          </a:prstGeom>
        </p:spPr>
      </p:pic>
    </p:spTree>
    <p:extLst>
      <p:ext uri="{BB962C8B-B14F-4D97-AF65-F5344CB8AC3E}">
        <p14:creationId xmlns:p14="http://schemas.microsoft.com/office/powerpoint/2010/main" val="3811499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12000" t="-7998" r="-12000" b="9332"/>
          <a:stretch/>
        </p:blipFill>
        <p:spPr>
          <a:xfrm>
            <a:off x="0" y="-629663"/>
            <a:ext cx="13878046" cy="7406640"/>
          </a:xfrm>
          <a:prstGeom prst="rect">
            <a:avLst/>
          </a:prstGeom>
        </p:spPr>
      </p:pic>
      <p:cxnSp>
        <p:nvCxnSpPr>
          <p:cNvPr id="7" name="Straight Arrow Connector 6"/>
          <p:cNvCxnSpPr/>
          <p:nvPr/>
        </p:nvCxnSpPr>
        <p:spPr>
          <a:xfrm flipH="1">
            <a:off x="6458567" y="4430899"/>
            <a:ext cx="1006997" cy="4282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a:off x="3664371" y="4114434"/>
            <a:ext cx="876832" cy="3896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a:off x="3986584" y="4444585"/>
            <a:ext cx="1109239" cy="2565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7647236" y="4075253"/>
            <a:ext cx="1250066" cy="369332"/>
          </a:xfrm>
          <a:prstGeom prst="rect">
            <a:avLst/>
          </a:prstGeom>
          <a:noFill/>
        </p:spPr>
        <p:txBody>
          <a:bodyPr wrap="square" rtlCol="0">
            <a:spAutoFit/>
          </a:bodyPr>
          <a:lstStyle/>
          <a:p>
            <a:r>
              <a:rPr lang="en-US" dirty="0" smtClean="0">
                <a:solidFill>
                  <a:schemeClr val="bg1"/>
                </a:solidFill>
              </a:rPr>
              <a:t>C36</a:t>
            </a:r>
            <a:endParaRPr lang="en-US" dirty="0">
              <a:solidFill>
                <a:schemeClr val="bg1"/>
              </a:solidFill>
            </a:endParaRPr>
          </a:p>
        </p:txBody>
      </p:sp>
      <p:sp>
        <p:nvSpPr>
          <p:cNvPr id="12" name="TextBox 11"/>
          <p:cNvSpPr txBox="1"/>
          <p:nvPr/>
        </p:nvSpPr>
        <p:spPr>
          <a:xfrm>
            <a:off x="5095823" y="4309275"/>
            <a:ext cx="1343445" cy="369332"/>
          </a:xfrm>
          <a:prstGeom prst="rect">
            <a:avLst/>
          </a:prstGeom>
          <a:noFill/>
        </p:spPr>
        <p:txBody>
          <a:bodyPr wrap="square" rtlCol="0">
            <a:spAutoFit/>
          </a:bodyPr>
          <a:lstStyle/>
          <a:p>
            <a:r>
              <a:rPr lang="en-US" dirty="0" smtClean="0">
                <a:solidFill>
                  <a:schemeClr val="bg1"/>
                </a:solidFill>
              </a:rPr>
              <a:t>C31</a:t>
            </a:r>
            <a:endParaRPr lang="en-US" dirty="0">
              <a:solidFill>
                <a:schemeClr val="bg1"/>
              </a:solidFill>
            </a:endParaRPr>
          </a:p>
        </p:txBody>
      </p:sp>
      <p:sp>
        <p:nvSpPr>
          <p:cNvPr id="13" name="TextBox 12"/>
          <p:cNvSpPr txBox="1"/>
          <p:nvPr/>
        </p:nvSpPr>
        <p:spPr>
          <a:xfrm>
            <a:off x="4413685" y="3307968"/>
            <a:ext cx="1250066" cy="369332"/>
          </a:xfrm>
          <a:prstGeom prst="rect">
            <a:avLst/>
          </a:prstGeom>
          <a:noFill/>
        </p:spPr>
        <p:txBody>
          <a:bodyPr wrap="square" rtlCol="0">
            <a:spAutoFit/>
          </a:bodyPr>
          <a:lstStyle/>
          <a:p>
            <a:r>
              <a:rPr lang="en-US" dirty="0" smtClean="0">
                <a:solidFill>
                  <a:schemeClr val="bg1"/>
                </a:solidFill>
              </a:rPr>
              <a:t>C29</a:t>
            </a:r>
            <a:endParaRPr lang="en-US" dirty="0">
              <a:solidFill>
                <a:schemeClr val="bg1"/>
              </a:solidFill>
            </a:endParaRPr>
          </a:p>
        </p:txBody>
      </p:sp>
      <p:cxnSp>
        <p:nvCxnSpPr>
          <p:cNvPr id="9" name="Straight Arrow Connector 8"/>
          <p:cNvCxnSpPr/>
          <p:nvPr/>
        </p:nvCxnSpPr>
        <p:spPr>
          <a:xfrm flipH="1">
            <a:off x="3452907" y="3607338"/>
            <a:ext cx="976938" cy="4041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4501489" y="3869348"/>
            <a:ext cx="1250066" cy="369332"/>
          </a:xfrm>
          <a:prstGeom prst="rect">
            <a:avLst/>
          </a:prstGeom>
          <a:noFill/>
        </p:spPr>
        <p:txBody>
          <a:bodyPr wrap="square" rtlCol="0">
            <a:spAutoFit/>
          </a:bodyPr>
          <a:lstStyle/>
          <a:p>
            <a:r>
              <a:rPr lang="en-US" dirty="0" smtClean="0">
                <a:solidFill>
                  <a:schemeClr val="bg1"/>
                </a:solidFill>
              </a:rPr>
              <a:t>C30</a:t>
            </a:r>
            <a:endParaRPr lang="en-US" dirty="0">
              <a:solidFill>
                <a:schemeClr val="bg1"/>
              </a:solidFill>
            </a:endParaRPr>
          </a:p>
        </p:txBody>
      </p:sp>
    </p:spTree>
    <p:extLst>
      <p:ext uri="{BB962C8B-B14F-4D97-AF65-F5344CB8AC3E}">
        <p14:creationId xmlns:p14="http://schemas.microsoft.com/office/powerpoint/2010/main" val="2090911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71" y="0"/>
            <a:ext cx="9692870" cy="528874"/>
          </a:xfrm>
        </p:spPr>
        <p:txBody>
          <a:bodyPr>
            <a:normAutofit fontScale="90000"/>
          </a:bodyPr>
          <a:lstStyle/>
          <a:p>
            <a:pPr algn="r"/>
            <a:r>
              <a:rPr lang="en-US" sz="4000" dirty="0" smtClean="0"/>
              <a:t>The Data</a:t>
            </a:r>
            <a:endParaRPr lang="en-US" sz="4000" dirty="0"/>
          </a:p>
        </p:txBody>
      </p:sp>
      <p:graphicFrame>
        <p:nvGraphicFramePr>
          <p:cNvPr id="4" name="Chart 3"/>
          <p:cNvGraphicFramePr/>
          <p:nvPr>
            <p:extLst>
              <p:ext uri="{D42A27DB-BD31-4B8C-83A1-F6EECF244321}">
                <p14:modId xmlns:p14="http://schemas.microsoft.com/office/powerpoint/2010/main" val="1166556457"/>
              </p:ext>
            </p:extLst>
          </p:nvPr>
        </p:nvGraphicFramePr>
        <p:xfrm>
          <a:off x="0" y="0"/>
          <a:ext cx="7102800" cy="34261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4170382393"/>
              </p:ext>
            </p:extLst>
          </p:nvPr>
        </p:nvGraphicFramePr>
        <p:xfrm>
          <a:off x="0" y="3252485"/>
          <a:ext cx="7211028" cy="346083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095281" y="528874"/>
            <a:ext cx="4884517" cy="3046988"/>
          </a:xfrm>
          <a:prstGeom prst="rect">
            <a:avLst/>
          </a:prstGeom>
          <a:noFill/>
        </p:spPr>
        <p:txBody>
          <a:bodyPr wrap="square" rtlCol="0">
            <a:spAutoFit/>
          </a:bodyPr>
          <a:lstStyle/>
          <a:p>
            <a:r>
              <a:rPr lang="en-US" sz="1600" dirty="0" err="1" smtClean="0"/>
              <a:t>P</a:t>
            </a:r>
            <a:r>
              <a:rPr lang="en-US" sz="1600" baseline="-25000" dirty="0" err="1" smtClean="0"/>
              <a:t>aq</a:t>
            </a:r>
            <a:r>
              <a:rPr lang="en-US" sz="1600" dirty="0" smtClean="0"/>
              <a:t> </a:t>
            </a:r>
            <a:r>
              <a:rPr lang="en-US" sz="1600" dirty="0"/>
              <a:t>has been used in other studies </a:t>
            </a:r>
            <a:r>
              <a:rPr lang="en-US" sz="1600" dirty="0" smtClean="0"/>
              <a:t>(</a:t>
            </a:r>
            <a:r>
              <a:rPr lang="en-US" sz="1600" dirty="0" err="1" smtClean="0"/>
              <a:t>Ficken</a:t>
            </a:r>
            <a:r>
              <a:rPr lang="en-US" sz="1600" dirty="0" smtClean="0"/>
              <a:t>, 2000) to </a:t>
            </a:r>
            <a:r>
              <a:rPr lang="en-US" sz="1600" dirty="0"/>
              <a:t>estimate the relative contribution of aquatic vs terrestrial plants. </a:t>
            </a:r>
          </a:p>
          <a:p>
            <a:endParaRPr lang="en-US" sz="1600" dirty="0"/>
          </a:p>
          <a:p>
            <a:r>
              <a:rPr lang="en-US" sz="1600" dirty="0" smtClean="0"/>
              <a:t>Terrestrial plant average: 0.09</a:t>
            </a:r>
          </a:p>
          <a:p>
            <a:r>
              <a:rPr lang="en-US" sz="1600" dirty="0" smtClean="0"/>
              <a:t>Emergent plant average: 0.25</a:t>
            </a:r>
          </a:p>
          <a:p>
            <a:r>
              <a:rPr lang="en-US" sz="1600" dirty="0" smtClean="0"/>
              <a:t>Floating/Submerged plant average: 0.69</a:t>
            </a:r>
          </a:p>
          <a:p>
            <a:endParaRPr lang="en-US" sz="1600" dirty="0" smtClean="0"/>
          </a:p>
          <a:p>
            <a:r>
              <a:rPr lang="en-US" sz="1600" dirty="0" smtClean="0"/>
              <a:t>Values above </a:t>
            </a:r>
            <a:r>
              <a:rPr lang="en-US" sz="1600" dirty="0"/>
              <a:t>0.3 </a:t>
            </a:r>
            <a:r>
              <a:rPr lang="en-US" sz="1600" dirty="0" smtClean="0"/>
              <a:t>suggests </a:t>
            </a:r>
            <a:r>
              <a:rPr lang="en-US" sz="1600" dirty="0"/>
              <a:t>terrestrial input into a dominantly aquatic </a:t>
            </a:r>
            <a:r>
              <a:rPr lang="en-US" sz="1600" dirty="0" smtClean="0"/>
              <a:t>assemblage, consistent with C/N data from prior studies of Tulare Lake.</a:t>
            </a:r>
            <a:endParaRPr lang="en-US" sz="1600" dirty="0"/>
          </a:p>
          <a:p>
            <a:endParaRPr lang="en-US" sz="1600" dirty="0"/>
          </a:p>
        </p:txBody>
      </p:sp>
      <p:sp>
        <p:nvSpPr>
          <p:cNvPr id="11" name="TextBox 10"/>
          <p:cNvSpPr txBox="1"/>
          <p:nvPr/>
        </p:nvSpPr>
        <p:spPr>
          <a:xfrm>
            <a:off x="7095280" y="3564791"/>
            <a:ext cx="4988690" cy="3293209"/>
          </a:xfrm>
          <a:prstGeom prst="rect">
            <a:avLst/>
          </a:prstGeom>
          <a:noFill/>
        </p:spPr>
        <p:txBody>
          <a:bodyPr wrap="square" rtlCol="0">
            <a:spAutoFit/>
          </a:bodyPr>
          <a:lstStyle/>
          <a:p>
            <a:r>
              <a:rPr lang="en-US" sz="1600" dirty="0" smtClean="0"/>
              <a:t>Carbon Preference Index (CPI) is a ratio of odd over even n-alkanes, with values &gt;1 indicative of a terrestrial source. </a:t>
            </a:r>
          </a:p>
          <a:p>
            <a:endParaRPr lang="en-US" sz="1600" dirty="0"/>
          </a:p>
          <a:p>
            <a:r>
              <a:rPr lang="en-US" sz="1600" dirty="0" smtClean="0"/>
              <a:t>Values here exceed 1, but are far below the 10.61 average value measured in terrestrial plants (Bush &amp; </a:t>
            </a:r>
            <a:r>
              <a:rPr lang="en-US" sz="1600" dirty="0" err="1" smtClean="0"/>
              <a:t>McInerney</a:t>
            </a:r>
            <a:r>
              <a:rPr lang="en-US" sz="1600" dirty="0" smtClean="0"/>
              <a:t>, 2013), suggesting terrestrial contribution was significant but not dominant.</a:t>
            </a:r>
          </a:p>
          <a:p>
            <a:endParaRPr lang="en-US" sz="1600" dirty="0"/>
          </a:p>
          <a:p>
            <a:r>
              <a:rPr lang="en-US" sz="1600" dirty="0" smtClean="0"/>
              <a:t>Strong negative correlation with </a:t>
            </a:r>
            <a:r>
              <a:rPr lang="en-US" sz="1600" dirty="0" err="1" smtClean="0"/>
              <a:t>P</a:t>
            </a:r>
            <a:r>
              <a:rPr lang="en-US" sz="1600" baseline="-25000" dirty="0" err="1" smtClean="0"/>
              <a:t>aq</a:t>
            </a:r>
            <a:r>
              <a:rPr lang="en-US" sz="1600" dirty="0" smtClean="0"/>
              <a:t> above shows agreement on shifts in runoff over time.</a:t>
            </a:r>
          </a:p>
          <a:p>
            <a:endParaRPr lang="en-US" sz="1600" dirty="0"/>
          </a:p>
          <a:p>
            <a:endParaRPr lang="en-US" sz="1600" dirty="0"/>
          </a:p>
        </p:txBody>
      </p:sp>
    </p:spTree>
    <p:extLst>
      <p:ext uri="{BB962C8B-B14F-4D97-AF65-F5344CB8AC3E}">
        <p14:creationId xmlns:p14="http://schemas.microsoft.com/office/powerpoint/2010/main" val="378660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P spid="7" grpId="0"/>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TC104033921[[fn=Damask]]</Template>
  <TotalTime>1047</TotalTime>
  <Words>1275</Words>
  <Application>Microsoft Office PowerPoint</Application>
  <PresentationFormat>Widescreen</PresentationFormat>
  <Paragraphs>134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Bookman Old Style</vt:lpstr>
      <vt:lpstr>Helvetica</vt:lpstr>
      <vt:lpstr>Rockwell</vt:lpstr>
      <vt:lpstr>Wingdings</vt:lpstr>
      <vt:lpstr>Damask</vt:lpstr>
      <vt:lpstr>Leaf Wax n-Alkanes as a Biomarker for Holocene Paleoclimate in Tulare Lake, California </vt:lpstr>
      <vt:lpstr>The Lake</vt:lpstr>
      <vt:lpstr>Background Theory</vt:lpstr>
      <vt:lpstr>Objectives</vt:lpstr>
      <vt:lpstr>The Cores and the Chemistry (methods)</vt:lpstr>
      <vt:lpstr>The Cores and the Chemistry (Methods)</vt:lpstr>
      <vt:lpstr>PowerPoint Presentation</vt:lpstr>
      <vt:lpstr>PowerPoint Presentation</vt:lpstr>
      <vt:lpstr>The Data</vt:lpstr>
      <vt:lpstr>PowerPoint Presentation</vt:lpstr>
      <vt:lpstr>Agreements!</vt:lpstr>
      <vt:lpstr>Grass</vt:lpstr>
      <vt:lpstr>More agreement!</vt:lpstr>
      <vt:lpstr> Predictions for Upcoming Isotope Data</vt:lpstr>
      <vt:lpstr>Future work</vt:lpstr>
      <vt:lpstr>Acknowledgements</vt:lpstr>
      <vt:lpstr>PowerPoint Presentation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Reagan</dc:creator>
  <cp:lastModifiedBy>Jeremiah Reagan</cp:lastModifiedBy>
  <cp:revision>105</cp:revision>
  <dcterms:created xsi:type="dcterms:W3CDTF">2014-10-10T20:16:54Z</dcterms:created>
  <dcterms:modified xsi:type="dcterms:W3CDTF">2014-10-29T06:56:16Z</dcterms:modified>
</cp:coreProperties>
</file>