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18"/>
  </p:notesMasterIdLst>
  <p:handoutMasterIdLst>
    <p:handoutMasterId r:id="rId19"/>
  </p:handoutMasterIdLst>
  <p:sldIdLst>
    <p:sldId id="258" r:id="rId2"/>
    <p:sldId id="259" r:id="rId3"/>
    <p:sldId id="267" r:id="rId4"/>
    <p:sldId id="270" r:id="rId5"/>
    <p:sldId id="269" r:id="rId6"/>
    <p:sldId id="271" r:id="rId7"/>
    <p:sldId id="273" r:id="rId8"/>
    <p:sldId id="272" r:id="rId9"/>
    <p:sldId id="274" r:id="rId10"/>
    <p:sldId id="266" r:id="rId11"/>
    <p:sldId id="275" r:id="rId12"/>
    <p:sldId id="276" r:id="rId13"/>
    <p:sldId id="277" r:id="rId14"/>
    <p:sldId id="279" r:id="rId15"/>
    <p:sldId id="280" r:id="rId16"/>
    <p:sldId id="278"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Verdana" panose="020B060403050404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DC84A0-DE25-468D-BC5F-B23268C7208A}">
          <p14:sldIdLst>
            <p14:sldId id="258"/>
            <p14:sldId id="259"/>
            <p14:sldId id="267"/>
            <p14:sldId id="270"/>
            <p14:sldId id="269"/>
            <p14:sldId id="271"/>
            <p14:sldId id="273"/>
            <p14:sldId id="272"/>
            <p14:sldId id="274"/>
            <p14:sldId id="266"/>
            <p14:sldId id="275"/>
            <p14:sldId id="276"/>
            <p14:sldId id="277"/>
            <p14:sldId id="279"/>
            <p14:sldId id="280"/>
            <p14:sldId id="278"/>
          </p14:sldIdLst>
        </p14:section>
      </p14:sectionLst>
    </p:ext>
    <p:ext uri="{EFAFB233-063F-42B5-8137-9DF3F51BA10A}">
      <p15:sldGuideLst xmlns="" xmlns:p15="http://schemas.microsoft.com/office/powerpoint/2012/main">
        <p15:guide id="1" orient="horz" pos="2928">
          <p15:clr>
            <a:srgbClr val="A4A3A4"/>
          </p15:clr>
        </p15:guide>
        <p15:guide id="2" pos="160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E37B"/>
    <a:srgbClr val="8EB4E3"/>
    <a:srgbClr val="8D7255"/>
    <a:srgbClr val="D1B488"/>
    <a:srgbClr val="F6E7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8058" autoAdjust="0"/>
  </p:normalViewPr>
  <p:slideViewPr>
    <p:cSldViewPr>
      <p:cViewPr varScale="1">
        <p:scale>
          <a:sx n="81" d="100"/>
          <a:sy n="81" d="100"/>
        </p:scale>
        <p:origin x="-1242" y="-84"/>
      </p:cViewPr>
      <p:guideLst>
        <p:guide orient="horz" pos="2928"/>
        <p:guide pos="1605"/>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276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2D7DB8-CA19-4E41-B00B-BDBA3949F279}" type="datetimeFigureOut">
              <a:rPr lang="en-US" smtClean="0"/>
              <a:t>10/14/2014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7AEFBB0-7A4E-4652-AD4A-DF8CBF5B35C3}" type="slidenum">
              <a:rPr lang="en-US" smtClean="0"/>
              <a:t>‹#›</a:t>
            </a:fld>
            <a:endParaRPr lang="en-US"/>
          </a:p>
        </p:txBody>
      </p:sp>
    </p:spTree>
    <p:extLst>
      <p:ext uri="{BB962C8B-B14F-4D97-AF65-F5344CB8AC3E}">
        <p14:creationId xmlns:p14="http://schemas.microsoft.com/office/powerpoint/2010/main" val="3742024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304800"/>
            <a:ext cx="5486400" cy="81534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AD3E5-24ED-4704-887A-74E4483A0D3E}" type="slidenum">
              <a:rPr lang="en-US" smtClean="0"/>
              <a:t>‹#›</a:t>
            </a:fld>
            <a:endParaRPr lang="en-US"/>
          </a:p>
        </p:txBody>
      </p:sp>
    </p:spTree>
    <p:extLst>
      <p:ext uri="{BB962C8B-B14F-4D97-AF65-F5344CB8AC3E}">
        <p14:creationId xmlns:p14="http://schemas.microsoft.com/office/powerpoint/2010/main" val="1392436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Hello, I’m Joshua</a:t>
            </a:r>
            <a:r>
              <a:rPr lang="en-US" baseline="0" dirty="0" smtClean="0"/>
              <a:t> Olsen, a Graduate of Wheaton College and student of Northern Illinois University. </a:t>
            </a:r>
            <a:r>
              <a:rPr lang="en-US" dirty="0" smtClean="0"/>
              <a:t>Unlike</a:t>
            </a:r>
            <a:r>
              <a:rPr lang="en-US" baseline="0" dirty="0" smtClean="0"/>
              <a:t> the other talks in this session which have focused on big concepts in geoscience history, this talk will be on a much lesser known attempt to educate the general public about what we as geologists can contribute. That attempt was a book titled </a:t>
            </a:r>
            <a:r>
              <a:rPr lang="en-US" i="1" baseline="0" dirty="0" smtClean="0"/>
              <a:t>What a Geologist can do in War</a:t>
            </a:r>
            <a:r>
              <a:rPr lang="en-US" i="0" baseline="0" dirty="0" smtClean="0"/>
              <a:t>, written by Richard Alexander Fullerton Penrose, Jr., who as you all know was former GSA president and the namesake of the Penrose Medal. I and Melissa </a:t>
            </a:r>
            <a:r>
              <a:rPr lang="en-US" i="0" baseline="0" dirty="0" err="1" smtClean="0"/>
              <a:t>Lenczewski</a:t>
            </a:r>
            <a:r>
              <a:rPr lang="en-US" i="0" baseline="0" dirty="0" smtClean="0"/>
              <a:t> chose to research this topic as we both have a strong interest not only in geology but in military history as well.</a:t>
            </a:r>
          </a:p>
          <a:p>
            <a:endParaRPr lang="en-US" i="0" baseline="0" dirty="0" smtClean="0"/>
          </a:p>
          <a:p>
            <a:r>
              <a:rPr lang="en-US" i="0" baseline="0" dirty="0" smtClean="0"/>
              <a:t>&lt;27sec&gt;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a:t>
            </a:fld>
            <a:endParaRPr lang="en-US"/>
          </a:p>
        </p:txBody>
      </p:sp>
    </p:spTree>
    <p:extLst>
      <p:ext uri="{BB962C8B-B14F-4D97-AF65-F5344CB8AC3E}">
        <p14:creationId xmlns:p14="http://schemas.microsoft.com/office/powerpoint/2010/main" val="3794424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While doing our research, we</a:t>
            </a:r>
            <a:r>
              <a:rPr lang="en-US" baseline="0" dirty="0" smtClean="0"/>
              <a:t> came across enough information to be able to tabulate the estimated number of geologists in WWI. To our knowledge, this is the first time this information has been collected together. Each hammer represents one geologist and grey hammers show estimated maximums. The data currently displayed is for shortly after </a:t>
            </a:r>
            <a:r>
              <a:rPr lang="en-US" i="1" baseline="0" dirty="0" smtClean="0"/>
              <a:t>What a Geologist can Do in War </a:t>
            </a:r>
            <a:r>
              <a:rPr lang="en-US" baseline="0" dirty="0" smtClean="0"/>
              <a:t>was published in 1917.</a:t>
            </a:r>
          </a:p>
          <a:p>
            <a:endParaRPr lang="en-US" baseline="0" dirty="0" smtClean="0"/>
          </a:p>
          <a:p>
            <a:r>
              <a:rPr lang="en-US" baseline="0" dirty="0" smtClean="0"/>
              <a:t>As you can see, Germany far outranked any other country in this regard and as far as we know none of the other smaller powers had any geologists.</a:t>
            </a:r>
          </a:p>
          <a:p>
            <a:endParaRPr lang="en-US" baseline="0" dirty="0" smtClean="0"/>
          </a:p>
          <a:p>
            <a:r>
              <a:rPr lang="en-US" baseline="0" dirty="0" smtClean="0"/>
              <a:t>If we fast forward to armistice day, however… *click*</a:t>
            </a:r>
          </a:p>
          <a:p>
            <a:endParaRPr lang="en-US" baseline="0" dirty="0" smtClean="0"/>
          </a:p>
          <a:p>
            <a:r>
              <a:rPr lang="en-US" dirty="0" smtClean="0"/>
              <a:t>We see that the shear number of active</a:t>
            </a:r>
            <a:r>
              <a:rPr lang="en-US" baseline="0" dirty="0" smtClean="0"/>
              <a:t> geologists had almost increased by a-hundred-and-fifty percent. </a:t>
            </a:r>
          </a:p>
          <a:p>
            <a:r>
              <a:rPr lang="en-US" baseline="0" dirty="0" smtClean="0"/>
              <a:t>Among the smaller nations;</a:t>
            </a:r>
          </a:p>
          <a:p>
            <a:r>
              <a:rPr lang="en-US" baseline="0" dirty="0" smtClean="0"/>
              <a:t>Russia had attached a geologist to each of its seventeen major divisions, </a:t>
            </a:r>
          </a:p>
          <a:p>
            <a:r>
              <a:rPr lang="en-US" baseline="0" dirty="0" smtClean="0"/>
              <a:t>France had developed a geological advisory section of older geologists but those of military age were drafted into the regular army,</a:t>
            </a:r>
          </a:p>
          <a:p>
            <a:r>
              <a:rPr lang="en-US" baseline="0" dirty="0" smtClean="0"/>
              <a:t>Romania had commissioned several members of its geological institute,</a:t>
            </a:r>
          </a:p>
          <a:p>
            <a:r>
              <a:rPr lang="en-US" baseline="0" dirty="0" smtClean="0"/>
              <a:t>Italy had a few geologists but lacked any organized corps,</a:t>
            </a:r>
          </a:p>
          <a:p>
            <a:r>
              <a:rPr lang="en-US" baseline="0" dirty="0" smtClean="0"/>
              <a:t>And Belgium had one geological advisor.</a:t>
            </a:r>
          </a:p>
          <a:p>
            <a:endParaRPr lang="en-US" baseline="0" dirty="0" smtClean="0"/>
          </a:p>
          <a:p>
            <a:r>
              <a:rPr lang="en-US" baseline="0" dirty="0" smtClean="0"/>
              <a:t>With the major powers, however,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Britain had added two additional geologists and the number of German geologists </a:t>
            </a:r>
            <a:r>
              <a:rPr lang="en-US" i="1" baseline="0" dirty="0" smtClean="0"/>
              <a:t>doubled</a:t>
            </a:r>
            <a:r>
              <a:rPr lang="en-US" baseline="0" dirty="0" smtClean="0"/>
              <a:t>. </a:t>
            </a:r>
            <a:r>
              <a:rPr lang="en-US" i="1" u="sng" baseline="0" dirty="0" smtClean="0"/>
              <a:t>But, as we know, that didn’t really help.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USA had five geologists after </a:t>
            </a:r>
            <a:r>
              <a:rPr lang="en-US" i="1" baseline="0" dirty="0" smtClean="0"/>
              <a:t>What a Geologist can do in War </a:t>
            </a:r>
            <a:r>
              <a:rPr lang="en-US" baseline="0" dirty="0" smtClean="0"/>
              <a:t>was written… but was it because of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&lt;1min8sec&gt;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10</a:t>
            </a:fld>
            <a:endParaRPr lang="en-US"/>
          </a:p>
        </p:txBody>
      </p:sp>
    </p:spTree>
    <p:extLst>
      <p:ext uri="{BB962C8B-B14F-4D97-AF65-F5344CB8AC3E}">
        <p14:creationId xmlns:p14="http://schemas.microsoft.com/office/powerpoint/2010/main" val="3795520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To answer this, we looked for references</a:t>
            </a:r>
            <a:r>
              <a:rPr lang="en-US" baseline="0" dirty="0" smtClean="0"/>
              <a:t> that directly cited Penrose’s work. We found one in an article written by petroleum geologist Joseph Pogue for Science three months after </a:t>
            </a:r>
            <a:r>
              <a:rPr lang="en-US" i="1" baseline="0" dirty="0" smtClean="0"/>
              <a:t>What a Geologist can do in War </a:t>
            </a:r>
            <a:r>
              <a:rPr lang="en-US" baseline="0" dirty="0" smtClean="0"/>
              <a:t>was published. Even this long after, it was still the case that, quote; “The problem facing the geologist, at the present moment, is not so much to apply his knowledge as [it is] to lead military authorities to see clearly the service that he is prepared to render.”</a:t>
            </a:r>
          </a:p>
          <a:p>
            <a:endParaRPr lang="en-US" baseline="0" dirty="0" smtClean="0"/>
          </a:p>
          <a:p>
            <a:r>
              <a:rPr lang="en-US" baseline="0" dirty="0" smtClean="0"/>
              <a:t>However, Pogue built upon Penrose to argue for a </a:t>
            </a:r>
            <a:r>
              <a:rPr lang="en-US" baseline="0" dirty="0" err="1" smtClean="0"/>
              <a:t>homefront</a:t>
            </a:r>
            <a:r>
              <a:rPr lang="en-US" baseline="0" dirty="0" smtClean="0"/>
              <a:t> geological section that would cooperate with geologists overseas, and, as others did, he argued for increased geological education in army courses. Both of these points would later gain traction.</a:t>
            </a:r>
          </a:p>
          <a:p>
            <a:endParaRPr lang="en-US" baseline="0" dirty="0" smtClean="0"/>
          </a:p>
          <a:p>
            <a:r>
              <a:rPr lang="en-US" baseline="0" dirty="0" smtClean="0"/>
              <a:t>&lt;34sec&gt;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11</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The American headquarters </a:t>
            </a:r>
            <a:r>
              <a:rPr lang="en-US" baseline="0" dirty="0" smtClean="0"/>
              <a:t>finally added two geologists in September, 1917. The Chief Geologist was Lieutenant Colonel Alfred H. Brooks and he was assisted by another man who only lasted a month. </a:t>
            </a:r>
          </a:p>
          <a:p>
            <a:endParaRPr lang="en-US" baseline="0" dirty="0" smtClean="0"/>
          </a:p>
          <a:p>
            <a:r>
              <a:rPr lang="en-US" baseline="0" dirty="0" smtClean="0"/>
              <a:t>Two-thirds of a year later… *Click* </a:t>
            </a:r>
          </a:p>
          <a:p>
            <a:endParaRPr lang="en-US" baseline="0" dirty="0" smtClean="0"/>
          </a:p>
          <a:p>
            <a:r>
              <a:rPr lang="en-US" baseline="0" dirty="0" smtClean="0"/>
              <a:t>in April, 1918 one more geologist joined Brooks’ staff.</a:t>
            </a:r>
          </a:p>
          <a:p>
            <a:endParaRPr lang="en-US" baseline="0" dirty="0" smtClean="0"/>
          </a:p>
          <a:p>
            <a:r>
              <a:rPr lang="en-US" baseline="0" dirty="0" smtClean="0"/>
              <a:t>Several months again later… *Click*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Brooks had pushed hard enough for more geologists that command authorized the commission of eighteen officers distributed throughout the army. Some have mistaken this as meaning that there were eighteen geologists in theatre, but the key word is that they were </a:t>
            </a:r>
            <a:r>
              <a:rPr lang="en-US" i="1" u="sng" baseline="0" dirty="0" smtClean="0"/>
              <a:t>authorized</a:t>
            </a:r>
            <a:r>
              <a:rPr lang="en-US" baseline="0" dirty="0" smtClean="0"/>
              <a:t>, </a:t>
            </a:r>
            <a:r>
              <a:rPr lang="en-US" i="0" u="none" baseline="0" dirty="0" smtClean="0"/>
              <a:t>it was still up to army officers to </a:t>
            </a:r>
            <a:r>
              <a:rPr lang="en-US" i="1" u="sng" baseline="0" dirty="0" smtClean="0"/>
              <a:t>request</a:t>
            </a:r>
            <a:r>
              <a:rPr lang="en-US" i="0" u="none" baseline="0" dirty="0" smtClean="0"/>
              <a:t> them</a:t>
            </a:r>
            <a:r>
              <a:rPr lang="en-US" baseline="0" dirty="0" smtClean="0"/>
              <a:t>. As it happened though, </a:t>
            </a:r>
            <a:r>
              <a:rPr lang="en-US" b="0" i="0" dirty="0" smtClean="0"/>
              <a:t>division commanders,</a:t>
            </a:r>
            <a:r>
              <a:rPr lang="en-US" b="0" i="0" baseline="0" dirty="0" smtClean="0"/>
              <a:t> quote;</a:t>
            </a:r>
            <a:r>
              <a:rPr lang="en-US" b="0" i="0" dirty="0" smtClean="0"/>
              <a:t> “</a:t>
            </a:r>
            <a:r>
              <a:rPr lang="en-US" b="1" i="1" dirty="0" smtClean="0"/>
              <a:t>did NOT ask for their full quota of geologists</a:t>
            </a:r>
            <a:r>
              <a:rPr lang="en-US" b="0" i="1" dirty="0" smtClean="0"/>
              <a:t>.</a:t>
            </a:r>
            <a:r>
              <a:rPr lang="en-US" b="0" i="0" dirty="0" smtClean="0"/>
              <a:t>”</a:t>
            </a:r>
            <a:r>
              <a:rPr lang="en-US" b="0" i="1" dirty="0" smtClean="0"/>
              <a:t> </a:t>
            </a:r>
            <a:r>
              <a:rPr lang="en-US" b="0" i="0" dirty="0" smtClean="0"/>
              <a:t>Because of this, only one actually</a:t>
            </a:r>
            <a:r>
              <a:rPr lang="en-US" b="0" i="0" baseline="0" dirty="0" smtClean="0"/>
              <a:t> arrived in France.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By September, 1918… </a:t>
            </a:r>
            <a:r>
              <a:rPr lang="en-US" baseline="0" dirty="0" smtClean="0"/>
              <a:t>*Click* </a:t>
            </a: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Brooks managed to scratch together just five other men trained in geology who were serving as officers or enlisted men in non-geological capacities. But this wasn’t an easy task.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&lt;54sec&gt;</a:t>
            </a:r>
            <a:endParaRPr lang="en-US" b="0" i="1"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12</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Penrose would stay with the National</a:t>
            </a:r>
            <a:r>
              <a:rPr lang="en-US" baseline="0" dirty="0" smtClean="0"/>
              <a:t> Research Council until 1923 when he was struck with an illness he would not recover from. But, during this time he significantly shaped the NRC we know today. While he was active, the NRC lobbied for and succeeded in adding a geology curriculum to the Army Training Corps, which was a forerunner to today’s Reserve Officer Training Corps.</a:t>
            </a:r>
          </a:p>
          <a:p>
            <a:endParaRPr lang="en-US" baseline="0" dirty="0" smtClean="0"/>
          </a:p>
          <a:p>
            <a:r>
              <a:rPr lang="en-US" baseline="0" dirty="0" smtClean="0"/>
              <a:t>By the second World War, army students could still opt to take geology during their training. The pictured book is a 1944 War Department textbook for such a course. In addition, an organized Military Geology Unit had been established that consisted of about one-hundred-and-sixty men. However, to say these were a direct effect of Penrose’s work would be a huge overstatement. As a 1943 article on War Geology said when; “</a:t>
            </a:r>
            <a:r>
              <a:rPr lang="en-US" i="1" baseline="0" dirty="0" smtClean="0"/>
              <a:t>What a Geologist can do in War </a:t>
            </a:r>
            <a:r>
              <a:rPr lang="en-US" baseline="0" dirty="0" smtClean="0"/>
              <a:t>was written, it attracted so little attention that it was soon forgotten.”</a:t>
            </a:r>
          </a:p>
          <a:p>
            <a:endParaRPr lang="en-US" baseline="0" dirty="0" smtClean="0"/>
          </a:p>
          <a:p>
            <a:r>
              <a:rPr lang="en-US" baseline="0" dirty="0" smtClean="0"/>
              <a:t>&lt;48sec&gt;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13</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So,</a:t>
            </a:r>
            <a:r>
              <a:rPr lang="en-US" baseline="0" dirty="0" smtClean="0"/>
              <a:t> in conclusion, </a:t>
            </a:r>
            <a:r>
              <a:rPr lang="en-US" i="1" baseline="0" dirty="0" smtClean="0"/>
              <a:t>What a Geologist can do in War </a:t>
            </a:r>
            <a:r>
              <a:rPr lang="en-US" baseline="0" dirty="0" smtClean="0"/>
              <a:t>WAS a Great Idea… *Click* In theory.</a:t>
            </a:r>
          </a:p>
          <a:p>
            <a:endParaRPr lang="en-US" baseline="0" dirty="0" smtClean="0"/>
          </a:p>
          <a:p>
            <a:r>
              <a:rPr lang="en-US" baseline="0" dirty="0" smtClean="0"/>
              <a:t>*Click* Did it work though?...</a:t>
            </a:r>
          </a:p>
          <a:p>
            <a:endParaRPr lang="en-US" baseline="0" dirty="0" smtClean="0"/>
          </a:p>
          <a:p>
            <a:r>
              <a:rPr lang="en-US" baseline="0" dirty="0" smtClean="0"/>
              <a:t>Not really.</a:t>
            </a:r>
          </a:p>
          <a:p>
            <a:endParaRPr lang="en-US" baseline="0" dirty="0" smtClean="0"/>
          </a:p>
          <a:p>
            <a:r>
              <a:rPr lang="en-US" baseline="0" dirty="0" smtClean="0"/>
              <a:t>It failed to convince army officers that geologists could be of assistance enough for them to request the eighteen geologists they were allotted. Which is exactly what Penrose intended to do.</a:t>
            </a:r>
          </a:p>
          <a:p>
            <a:endParaRPr lang="en-US" baseline="0" dirty="0" smtClean="0"/>
          </a:p>
          <a:p>
            <a:r>
              <a:rPr lang="en-US" baseline="0" dirty="0" smtClean="0"/>
              <a:t>Why Didn’t it work?</a:t>
            </a:r>
          </a:p>
          <a:p>
            <a:endParaRPr lang="en-US" baseline="0" dirty="0" smtClean="0"/>
          </a:p>
          <a:p>
            <a:r>
              <a:rPr lang="en-US" baseline="0" dirty="0" smtClean="0"/>
              <a:t>It’s hard to say. Perhaps it was SO simple that officers just disregarded it. Or maybe it wasn’t publicized in the circles of army officers enough. Most likely though it simply wasn’t the right time and officers had more pressing matters like worrying about mustard gas or troop moral to sit down and read it. If it had come out before we entered the war, perhaps it would have been better recognized.</a:t>
            </a:r>
          </a:p>
          <a:p>
            <a:endParaRPr lang="en-US" baseline="0" dirty="0" smtClean="0"/>
          </a:p>
          <a:p>
            <a:r>
              <a:rPr lang="en-US" dirty="0" smtClean="0"/>
              <a:t>Yet despite</a:t>
            </a:r>
            <a:r>
              <a:rPr lang="en-US" baseline="0" dirty="0" smtClean="0"/>
              <a:t> this limited recognition, *click*</a:t>
            </a:r>
          </a:p>
          <a:p>
            <a:endParaRPr lang="en-US" baseline="0" dirty="0" smtClean="0"/>
          </a:p>
          <a:p>
            <a:r>
              <a:rPr lang="en-US" baseline="0" dirty="0" smtClean="0"/>
              <a:t>&lt;43sec&gt;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14</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aseline="0" dirty="0" smtClean="0"/>
              <a:t>Penrose’s conclusion is perhaps the most poetic description of a geologist I have ever heard.</a:t>
            </a:r>
            <a:endParaRPr lang="en-US" dirty="0" smtClean="0"/>
          </a:p>
          <a:p>
            <a:endParaRPr lang="en-US" dirty="0" smtClean="0"/>
          </a:p>
          <a:p>
            <a:r>
              <a:rPr lang="en-US" dirty="0" smtClean="0"/>
              <a:t>“In addition to the matters already mentioned,” [Penrose writes,] “the geologist whose work has been in the more newly settled parts</a:t>
            </a:r>
            <a:r>
              <a:rPr lang="en-US" baseline="0" dirty="0" smtClean="0"/>
              <a:t> of the world, and not in the older settled region where he has lived in civilization, is an efficient scout. His training has been in the wilds among mountains, hills and plains; often without trails, where he has had to take his course by the blazes on the trees or from the stars, the moon, or his compass, and often surrounded by hostile natives. He can fight, cook, withstand bad weather and discomfort, and still keep on with his scientific work; he has acquired the woodcraft of the old trapper, together with the education of a scientist. Few other men [or women] possess this unique combination of accomplishments.”</a:t>
            </a:r>
          </a:p>
          <a:p>
            <a:endParaRPr lang="en-US" baseline="0" dirty="0" smtClean="0"/>
          </a:p>
          <a:p>
            <a:r>
              <a:rPr lang="en-US" baseline="0" dirty="0" smtClean="0"/>
              <a:t>&lt;44sec&gt;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15</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Thank you for listening. Are there any questions?</a:t>
            </a:r>
          </a:p>
          <a:p>
            <a:endParaRPr lang="en-US" dirty="0" smtClean="0"/>
          </a:p>
          <a:p>
            <a:r>
              <a:rPr lang="en-US" dirty="0" smtClean="0"/>
              <a:t>&lt;2sec&gt;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16</a:t>
            </a:fld>
            <a:endParaRPr lang="en-US"/>
          </a:p>
        </p:txBody>
      </p:sp>
    </p:spTree>
    <p:extLst>
      <p:ext uri="{BB962C8B-B14F-4D97-AF65-F5344CB8AC3E}">
        <p14:creationId xmlns:p14="http://schemas.microsoft.com/office/powerpoint/2010/main" val="2816919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We will</a:t>
            </a:r>
            <a:r>
              <a:rPr lang="en-US" baseline="0" dirty="0" smtClean="0"/>
              <a:t> approach this topic by answering a series of questions. These questions will begin with descriptions of the book, its contents, and, of course, the author himself. Then we will move towards the meat of our historical research asking why the book was written, the causes. Thirdly we will contemplate what Penrose actually accomplished by writing this brochure, the effects. And we conclude by asking the question; “Was it a Great Idea?”</a:t>
            </a:r>
          </a:p>
          <a:p>
            <a:endParaRPr lang="en-US" baseline="0" dirty="0" smtClean="0"/>
          </a:p>
          <a:p>
            <a:r>
              <a:rPr lang="en-US" baseline="0" dirty="0" smtClean="0"/>
              <a:t>&lt;18sec&gt;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2</a:t>
            </a:fld>
            <a:endParaRPr lang="en-US"/>
          </a:p>
        </p:txBody>
      </p:sp>
    </p:spTree>
    <p:extLst>
      <p:ext uri="{BB962C8B-B14F-4D97-AF65-F5344CB8AC3E}">
        <p14:creationId xmlns:p14="http://schemas.microsoft.com/office/powerpoint/2010/main" val="5391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b="0" i="1" baseline="0" dirty="0" smtClean="0"/>
              <a:t>What a Geologist can do in War</a:t>
            </a:r>
            <a:r>
              <a:rPr lang="en-US" b="0" i="0" baseline="0" dirty="0" smtClean="0"/>
              <a:t> was p</a:t>
            </a:r>
            <a:r>
              <a:rPr lang="en-US" b="0" dirty="0" smtClean="0"/>
              <a:t>ublished on April</a:t>
            </a:r>
            <a:r>
              <a:rPr lang="en-US" b="0" baseline="0" dirty="0" smtClean="0"/>
              <a:t> 24, 1917, just eighteen days after America officially declared war on Austria-Hungary. It measured about four by six inches, of appropriate size for the pocket of a military tunic, and it was distributed to military officers free-of-charge. In scarcely more than sixteen-hundred words, the book clearly and simply explained the ways in which a geological mindset can contribute to the strategies and logistics of war in both offensive and defensive manners.</a:t>
            </a:r>
          </a:p>
          <a:p>
            <a:endParaRPr lang="en-US" b="0" baseline="0" dirty="0" smtClean="0"/>
          </a:p>
          <a:p>
            <a:r>
              <a:rPr lang="en-US" b="0" baseline="0" dirty="0" smtClean="0"/>
              <a:t>The pictured copy – which is owned by my co-author – is autographed by Penrose himself. It was given by Penrose to a Major General Wendell P. Bowman, who had been commanding officer of the 28</a:t>
            </a:r>
            <a:r>
              <a:rPr lang="en-US" b="0" baseline="30000" dirty="0" smtClean="0"/>
              <a:t>th</a:t>
            </a:r>
            <a:r>
              <a:rPr lang="en-US" b="0" baseline="0" dirty="0" smtClean="0"/>
              <a:t> infantry division in 1910 but who was also a business associate, traveling companion, and personal friend of Penrose. </a:t>
            </a:r>
          </a:p>
          <a:p>
            <a:endParaRPr lang="en-US" b="0" baseline="0" dirty="0" smtClean="0"/>
          </a:p>
          <a:p>
            <a:r>
              <a:rPr lang="en-US" b="0" baseline="0" dirty="0" smtClean="0"/>
              <a:t>&lt;36sec&gt;</a:t>
            </a:r>
            <a:endParaRPr lang="en-US" b="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3</a:t>
            </a:fld>
            <a:endParaRPr lang="en-US"/>
          </a:p>
        </p:txBody>
      </p:sp>
    </p:spTree>
    <p:extLst>
      <p:ext uri="{BB962C8B-B14F-4D97-AF65-F5344CB8AC3E}">
        <p14:creationId xmlns:p14="http://schemas.microsoft.com/office/powerpoint/2010/main" val="2015511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In the opening</a:t>
            </a:r>
            <a:r>
              <a:rPr lang="en-US" baseline="0" dirty="0" smtClean="0"/>
              <a:t> sentence of the book, Penrose says that; </a:t>
            </a:r>
            <a:r>
              <a:rPr lang="en-US" dirty="0" smtClean="0"/>
              <a:t>“A knowledge</a:t>
            </a:r>
            <a:r>
              <a:rPr lang="en-US" baseline="0" dirty="0" smtClean="0"/>
              <a:t> of Geology can be made of use in many ways in time of war, not only to the army in camp but to the army on the march and the army in battle.” In the proceeding eight chapters, Penrose explains that Geologists can: </a:t>
            </a:r>
            <a:br>
              <a:rPr lang="en-US" baseline="0" dirty="0" smtClean="0"/>
            </a:br>
            <a:r>
              <a:rPr lang="en-US" baseline="0" dirty="0" smtClean="0"/>
              <a:t>(One) Help to site camps through their knowledge of water drainage and topography, </a:t>
            </a:r>
            <a:br>
              <a:rPr lang="en-US" baseline="0" dirty="0" smtClean="0"/>
            </a:br>
            <a:r>
              <a:rPr lang="en-US" baseline="0" dirty="0" smtClean="0"/>
              <a:t>(Two) Determine which soil is easy to dig and will remain dry for habitable trenches and tunnels,</a:t>
            </a:r>
          </a:p>
          <a:p>
            <a:r>
              <a:rPr lang="en-US" baseline="0" dirty="0" smtClean="0"/>
              <a:t>(Three) Pick ground which will not shift under the barrage of a howitzer, thereby increasing its accuracy,</a:t>
            </a:r>
          </a:p>
          <a:p>
            <a:r>
              <a:rPr lang="en-US" baseline="0" dirty="0" smtClean="0"/>
              <a:t>(Four) Build roads out of competent materials and site the quarries for those materials,</a:t>
            </a:r>
          </a:p>
          <a:p>
            <a:r>
              <a:rPr lang="en-US" baseline="0" dirty="0" smtClean="0"/>
              <a:t>(Five) [Geologists can] Read maps and interpret contours and the </a:t>
            </a:r>
            <a:r>
              <a:rPr lang="en-US" baseline="0" dirty="0" err="1" smtClean="0"/>
              <a:t>passability</a:t>
            </a:r>
            <a:r>
              <a:rPr lang="en-US" baseline="0" dirty="0" smtClean="0"/>
              <a:t> of valleys and rivers,</a:t>
            </a:r>
          </a:p>
          <a:p>
            <a:r>
              <a:rPr lang="en-US" baseline="0" dirty="0" smtClean="0"/>
              <a:t>(Six) Predict the landscape beyond that which can be seen to guide army movements,</a:t>
            </a:r>
          </a:p>
          <a:p>
            <a:r>
              <a:rPr lang="en-US" baseline="0" dirty="0" smtClean="0"/>
              <a:t>(Seven) Determine where to site wells,</a:t>
            </a:r>
          </a:p>
          <a:p>
            <a:r>
              <a:rPr lang="en-US" baseline="0" dirty="0" smtClean="0"/>
              <a:t>(And Eight) Asses the avalanche or landslide risks associated with heavy cannonading or use seismology to determine the distance of enemy fire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are interested, I have made a “video audiobook” which can be found at the URL shown.</a:t>
            </a:r>
          </a:p>
          <a:p>
            <a:endParaRPr lang="en-US" baseline="0" dirty="0" smtClean="0"/>
          </a:p>
          <a:p>
            <a:r>
              <a:rPr lang="en-US" baseline="0" dirty="0" smtClean="0"/>
              <a:t>All of these services, save for the fact that trench warfare is out of date, are still applicable today.</a:t>
            </a:r>
          </a:p>
          <a:p>
            <a:endParaRPr lang="en-US" baseline="0" dirty="0" smtClean="0"/>
          </a:p>
          <a:p>
            <a:r>
              <a:rPr lang="en-US" baseline="0" dirty="0" smtClean="0"/>
              <a:t>&lt;52sec&gt;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4</a:t>
            </a:fld>
            <a:endParaRPr lang="en-US"/>
          </a:p>
        </p:txBody>
      </p:sp>
    </p:spTree>
    <p:extLst>
      <p:ext uri="{BB962C8B-B14F-4D97-AF65-F5344CB8AC3E}">
        <p14:creationId xmlns:p14="http://schemas.microsoft.com/office/powerpoint/2010/main" val="68283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By</a:t>
            </a:r>
            <a:r>
              <a:rPr lang="en-US" baseline="0" dirty="0" smtClean="0"/>
              <a:t> April, 1917, Penrose was fifty-three years old and naturally far too old to serve in the military himself. </a:t>
            </a:r>
          </a:p>
          <a:p>
            <a:endParaRPr lang="en-US" baseline="0" dirty="0" smtClean="0"/>
          </a:p>
          <a:p>
            <a:r>
              <a:rPr lang="en-US" baseline="0" dirty="0" smtClean="0"/>
              <a:t>Thanks to various mineral prospecting ventures, he had already traveled to every continent and had spent time with the peoples of various nations. He was thus familiarized with and had a vested interest in preserving these cultures because he enjoyed these experiences. In fact, during time he spent in Tibet, there is one account of him </a:t>
            </a:r>
            <a:r>
              <a:rPr lang="en-US" u="sng" baseline="0" dirty="0" smtClean="0"/>
              <a:t>“climbing to the top of the Grand Lama’s mountain and </a:t>
            </a:r>
            <a:r>
              <a:rPr lang="en-US" i="1" u="sng" baseline="0" dirty="0" smtClean="0"/>
              <a:t>giving him… </a:t>
            </a:r>
            <a:r>
              <a:rPr lang="en-US" u="sng" baseline="0" dirty="0" smtClean="0"/>
              <a:t>a banana which he ate with great enjoyment.”</a:t>
            </a:r>
            <a:br>
              <a:rPr lang="en-US" u="sng" baseline="0" dirty="0" smtClean="0"/>
            </a:br>
            <a:r>
              <a:rPr lang="en-US" baseline="0" dirty="0" smtClean="0"/>
              <a:t/>
            </a:r>
            <a:br>
              <a:rPr lang="en-US" baseline="0" dirty="0" smtClean="0"/>
            </a:br>
            <a:r>
              <a:rPr lang="en-US" baseline="0" dirty="0" smtClean="0"/>
              <a:t>{Laughter}</a:t>
            </a:r>
          </a:p>
          <a:p>
            <a:endParaRPr lang="en-US" baseline="0" dirty="0" smtClean="0"/>
          </a:p>
          <a:p>
            <a:r>
              <a:rPr lang="en-US" baseline="0" dirty="0" smtClean="0"/>
              <a:t>Needless to say, by this point in Penrose’s life he had accumulated a large wealth, but he chose to live in a hotel suite and not squander it all away. The pictured business card was found inside the autographed book and shows the name of this residence.</a:t>
            </a:r>
          </a:p>
          <a:p>
            <a:endParaRPr lang="en-US" baseline="0" dirty="0" smtClean="0"/>
          </a:p>
          <a:p>
            <a:r>
              <a:rPr lang="en-US" baseline="0" dirty="0" smtClean="0"/>
              <a:t>&lt;38sec&gt;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5</a:t>
            </a:fld>
            <a:endParaRPr lang="en-US"/>
          </a:p>
        </p:txBody>
      </p:sp>
    </p:spTree>
    <p:extLst>
      <p:ext uri="{BB962C8B-B14F-4D97-AF65-F5344CB8AC3E}">
        <p14:creationId xmlns:p14="http://schemas.microsoft.com/office/powerpoint/2010/main" val="1211484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In order to understand </a:t>
            </a:r>
            <a:r>
              <a:rPr lang="en-US" baseline="0" dirty="0" smtClean="0"/>
              <a:t>why the book was written, we first researched Penrose’s genealogy to see if this would have conditioned him towards national service. We found that his father’s side was rife with military men. This began as early as the Revolutionary War with Penrose’s Great-Grandfather who was a standard-bearer in a Pennsylvania regiment when he was young. Next, Penrose’s Grandfather enlisted during the War of 1812 but never got called to battle. And finally, R.A.F. Penrose, Sr., known for his medical ability, was a surgeon in the largest army hospital in Philadelphia during the Civil War. </a:t>
            </a:r>
          </a:p>
          <a:p>
            <a:endParaRPr lang="en-US" baseline="0" dirty="0" smtClean="0"/>
          </a:p>
          <a:p>
            <a:r>
              <a:rPr lang="en-US" baseline="0" dirty="0" smtClean="0"/>
              <a:t>Penrose, Sr. passed on his proper military attitude to his 6 surviving sons by instructing them to keep their “nose at angle forty-five degrees, shoulders back.”</a:t>
            </a:r>
          </a:p>
          <a:p>
            <a:endParaRPr lang="en-US" baseline="0" dirty="0" smtClean="0"/>
          </a:p>
          <a:p>
            <a:r>
              <a:rPr lang="en-US" baseline="0" dirty="0" smtClean="0"/>
              <a:t>Penrose, Jr. himself had grown up in the Civil War era and thus knew the struggles of war. Perhaps because of this experience, he helped fund the Belgian Relief Commission in 1915. </a:t>
            </a:r>
          </a:p>
          <a:p>
            <a:endParaRPr lang="en-US" baseline="0" dirty="0" smtClean="0"/>
          </a:p>
          <a:p>
            <a:r>
              <a:rPr lang="en-US" baseline="0" dirty="0" smtClean="0"/>
              <a:t>He was of course also very familiar with almost every field of geology and also able to express the science in writing.</a:t>
            </a:r>
          </a:p>
          <a:p>
            <a:endParaRPr lang="en-US" baseline="0" dirty="0" smtClean="0"/>
          </a:p>
          <a:p>
            <a:r>
              <a:rPr lang="en-US" baseline="0" dirty="0" smtClean="0"/>
              <a:t>Because of these facts and those already mentioned, it comes as no surprise that Penrose would come to the aid his country through whatever means he could.</a:t>
            </a:r>
            <a:br>
              <a:rPr lang="en-US" baseline="0" dirty="0" smtClean="0"/>
            </a:br>
            <a:endParaRPr lang="en-US" baseline="0" dirty="0" smtClean="0"/>
          </a:p>
          <a:p>
            <a:r>
              <a:rPr lang="en-US" baseline="0" dirty="0" smtClean="0"/>
              <a:t>&lt;53sec&gt;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6</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The next step was to</a:t>
            </a:r>
            <a:r>
              <a:rPr lang="en-US" baseline="0" dirty="0" smtClean="0"/>
              <a:t> understand who Penrose wrote the book for, specifically, the geology and paleontology committee of the National Research Council, which was founded in early 1917. The chairman of this committee was John Mason Clarke, who was the state geologist of New York. </a:t>
            </a:r>
          </a:p>
          <a:p>
            <a:endParaRPr lang="en-US" baseline="0" dirty="0" smtClean="0"/>
          </a:p>
          <a:p>
            <a:r>
              <a:rPr lang="en-US" baseline="0" dirty="0" smtClean="0"/>
              <a:t>Penrose was also a member of this committee and the publishing of </a:t>
            </a:r>
            <a:r>
              <a:rPr lang="en-US" i="1" baseline="0" dirty="0" smtClean="0"/>
              <a:t>What a Geologist can do in War </a:t>
            </a:r>
            <a:r>
              <a:rPr lang="en-US" baseline="0" dirty="0" smtClean="0"/>
              <a:t>was one of the first actions they took. To reiterate, the book was written to, quote “Make clear to the military officers the nature of the service which geologists could render…”</a:t>
            </a:r>
          </a:p>
          <a:p>
            <a:endParaRPr lang="en-US" baseline="0" dirty="0" smtClean="0"/>
          </a:p>
          <a:p>
            <a:r>
              <a:rPr lang="en-US" baseline="0" dirty="0" smtClean="0"/>
              <a:t>The committee also worked on many other projects and pushed for more geology courses in army education, a cause which was later realized. They did much research on how seismology can be used to locate enemy artillery, but one of their most unusual projects was the designing of new armor which was, </a:t>
            </a:r>
            <a:r>
              <a:rPr lang="en-US" u="sng" baseline="0" dirty="0" smtClean="0"/>
              <a:t>no joke</a:t>
            </a:r>
            <a:r>
              <a:rPr lang="en-US" u="none" baseline="0" dirty="0" smtClean="0"/>
              <a:t>, </a:t>
            </a:r>
            <a:r>
              <a:rPr lang="en-US" baseline="0" dirty="0" smtClean="0"/>
              <a:t>based on Devonian Armored Fish fossils. This armor was actually produced and tested in the field. </a:t>
            </a:r>
            <a:r>
              <a:rPr lang="en-US" u="sng" baseline="0" dirty="0" smtClean="0"/>
              <a:t>I included these pictures because I know </a:t>
            </a:r>
            <a:r>
              <a:rPr lang="en-US" b="1" i="1" u="sng" baseline="0" dirty="0" smtClean="0"/>
              <a:t>“I” </a:t>
            </a:r>
            <a:r>
              <a:rPr lang="en-US" u="sng" baseline="0" dirty="0" smtClean="0"/>
              <a:t>would be curious.</a:t>
            </a:r>
          </a:p>
          <a:p>
            <a:endParaRPr lang="en-US" u="sng" baseline="0" dirty="0" smtClean="0"/>
          </a:p>
          <a:p>
            <a:r>
              <a:rPr lang="en-US" u="none" baseline="0" dirty="0" smtClean="0"/>
              <a:t>&lt;44sec&gt;</a:t>
            </a:r>
            <a:endParaRPr lang="en-US" u="none"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7</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It is</a:t>
            </a:r>
            <a:r>
              <a:rPr lang="en-US" baseline="0" dirty="0" smtClean="0"/>
              <a:t> easiest to understand why this book was necessary if we perform a little survey:</a:t>
            </a:r>
          </a:p>
          <a:p>
            <a:endParaRPr lang="en-US" baseline="0" dirty="0" smtClean="0"/>
          </a:p>
          <a:p>
            <a:r>
              <a:rPr lang="en-US" baseline="0" dirty="0" smtClean="0"/>
              <a:t>Please raise your hand if someone has ever confused you with an archaeologist or a “dinosaur hunter” and wished you luck on your next “dig.”</a:t>
            </a:r>
          </a:p>
          <a:p>
            <a:endParaRPr lang="en-US" baseline="0" dirty="0" smtClean="0"/>
          </a:p>
          <a:p>
            <a:r>
              <a:rPr lang="en-US" baseline="0" dirty="0" smtClean="0"/>
              <a:t>{Feign Counting}</a:t>
            </a:r>
          </a:p>
          <a:p>
            <a:endParaRPr lang="en-US" baseline="0" dirty="0" smtClean="0"/>
          </a:p>
          <a:p>
            <a:r>
              <a:rPr lang="en-US" baseline="0" dirty="0" smtClean="0"/>
              <a:t>Roughly </a:t>
            </a:r>
            <a:r>
              <a:rPr lang="en-US" b="1" i="1" u="sng" baseline="0" dirty="0" smtClean="0"/>
              <a:t>everyone in the room</a:t>
            </a:r>
            <a:r>
              <a:rPr lang="en-US" baseline="0" dirty="0" smtClean="0"/>
              <a:t>. </a:t>
            </a:r>
          </a:p>
          <a:p>
            <a:endParaRPr lang="en-US" baseline="0" dirty="0" smtClean="0"/>
          </a:p>
          <a:p>
            <a:r>
              <a:rPr lang="en-US" baseline="0" dirty="0" smtClean="0"/>
              <a:t>And if it’s like that now, imagine what it was like a hundred years ago. Because of the nature of military education, most officials wouldn’t have the slightest clue what a geologist does, and those that did most likely thought we only dealt with hard rocks, not soils, water, or topography.</a:t>
            </a:r>
          </a:p>
          <a:p>
            <a:endParaRPr lang="en-US" baseline="0" dirty="0" smtClean="0"/>
          </a:p>
          <a:p>
            <a:r>
              <a:rPr lang="en-US" baseline="0" dirty="0" smtClean="0"/>
              <a:t>Yet despite this poor understanding, there was an ever-increasing need for our services in the war. Soldiers were often faced with water shortages, or an over-abundance of it in their trenches giving them </a:t>
            </a:r>
            <a:r>
              <a:rPr lang="en-US" baseline="0" dirty="0" err="1" smtClean="0"/>
              <a:t>trenchfoot</a:t>
            </a:r>
            <a:r>
              <a:rPr lang="en-US" baseline="0" dirty="0" smtClean="0"/>
              <a:t>. In addition, a heated “mining war” between Britain and Germany was being waged in which one side would tunnel under the other and light explosives under their feet. Before 1917 though, America had no geological corps in the military.</a:t>
            </a:r>
          </a:p>
          <a:p>
            <a:endParaRPr lang="en-US" baseline="0" dirty="0" smtClean="0"/>
          </a:p>
          <a:p>
            <a:r>
              <a:rPr lang="en-US" baseline="0" dirty="0" smtClean="0"/>
              <a:t>Stories that involved complete disregard for geological advice were frequent, including the one quoted here where a hydrogeological team submitted a report to a basecamp only to receive the response “What is the use of digging wells in a country which is already saturated with water?” No wells were dug. Summer came. And all their water dried up. “For heavens sake, come dig us some wells! We have no water!” they cried. But now, the team was too busy to respond. That particular unit never did anything without consulting a geologist first again.</a:t>
            </a:r>
          </a:p>
          <a:p>
            <a:endParaRPr lang="en-US" baseline="0" dirty="0" smtClean="0"/>
          </a:p>
          <a:p>
            <a:r>
              <a:rPr lang="en-US" baseline="0" dirty="0" smtClean="0"/>
              <a:t>&lt;1min16sec&gt;</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8</a:t>
            </a:fld>
            <a:endParaRPr lang="en-US"/>
          </a:p>
        </p:txBody>
      </p:sp>
    </p:spTree>
    <p:extLst>
      <p:ext uri="{BB962C8B-B14F-4D97-AF65-F5344CB8AC3E}">
        <p14:creationId xmlns:p14="http://schemas.microsoft.com/office/powerpoint/2010/main" val="165760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dirty="0" smtClean="0"/>
              <a:t>While America had no geological corps in early 1917, other nations, </a:t>
            </a:r>
            <a:r>
              <a:rPr lang="en-US" u="none" dirty="0" smtClean="0">
                <a:solidFill>
                  <a:srgbClr val="FF0000"/>
                </a:solidFill>
              </a:rPr>
              <a:t>which had</a:t>
            </a:r>
            <a:r>
              <a:rPr lang="en-US" u="none" baseline="0" dirty="0" smtClean="0">
                <a:solidFill>
                  <a:srgbClr val="FF0000"/>
                </a:solidFill>
              </a:rPr>
              <a:t> been at war for two years, better valued geologists</a:t>
            </a:r>
            <a:r>
              <a:rPr lang="en-US" baseline="0" dirty="0" smtClean="0"/>
              <a:t>. For example, Britain had realized the importance of scientific expertise in early 1915. In April of that year, they appointed their first geologist, Captain William King. He was followed almost a year later by Lieutenant Colonel </a:t>
            </a:r>
            <a:r>
              <a:rPr lang="en-US" baseline="0" dirty="0" err="1" smtClean="0"/>
              <a:t>Edgeworth</a:t>
            </a:r>
            <a:r>
              <a:rPr lang="en-US" baseline="0" dirty="0" smtClean="0"/>
              <a:t> David and together they had explicit authority to oversee military operations.</a:t>
            </a:r>
          </a:p>
          <a:p>
            <a:endParaRPr lang="en-US" baseline="0" dirty="0" smtClean="0"/>
          </a:p>
          <a:p>
            <a:r>
              <a:rPr lang="en-US" dirty="0" smtClean="0"/>
              <a:t>In contrast</a:t>
            </a:r>
            <a:r>
              <a:rPr lang="en-US" baseline="0" dirty="0" smtClean="0"/>
              <a:t>, by 1917 the German army had about </a:t>
            </a:r>
            <a:r>
              <a:rPr lang="en-US" i="1" u="sng" baseline="0" dirty="0" smtClean="0"/>
              <a:t>forty to sixty </a:t>
            </a:r>
            <a:r>
              <a:rPr lang="en-US" baseline="0" dirty="0" smtClean="0"/>
              <a:t>geologists. However these men, or “</a:t>
            </a:r>
            <a:r>
              <a:rPr lang="en-US" baseline="0" dirty="0" err="1" smtClean="0"/>
              <a:t>Kriegsgeologen</a:t>
            </a:r>
            <a:r>
              <a:rPr lang="en-US" baseline="0" dirty="0" smtClean="0"/>
              <a:t>” which means simply “War Geologists”, were mostly only ranked as private and many were inexperienced. This caused one event where a geological team led a general to believe that a certain area was not able to be mined, </a:t>
            </a:r>
            <a:r>
              <a:rPr lang="en-US" i="1" u="sng" baseline="0" dirty="0" smtClean="0"/>
              <a:t>but the British did it anyway</a:t>
            </a:r>
            <a:r>
              <a:rPr lang="en-US" baseline="0" dirty="0" smtClean="0"/>
              <a:t>. Needless to say, these particular </a:t>
            </a:r>
            <a:r>
              <a:rPr lang="en-US" baseline="0" dirty="0" err="1" smtClean="0"/>
              <a:t>Kriegsgeologen</a:t>
            </a:r>
            <a:r>
              <a:rPr lang="en-US" baseline="0" dirty="0" smtClean="0"/>
              <a:t> were quickly </a:t>
            </a:r>
            <a:r>
              <a:rPr lang="en-US" b="0" u="sng" baseline="0" dirty="0" smtClean="0"/>
              <a:t>{mmm..} </a:t>
            </a:r>
            <a:r>
              <a:rPr lang="en-US" b="1" u="sng" baseline="0" dirty="0" smtClean="0"/>
              <a:t>“sent to zee front.”</a:t>
            </a:r>
          </a:p>
          <a:p>
            <a:endParaRPr lang="en-US" b="1" u="sng" baseline="0" dirty="0" smtClean="0"/>
          </a:p>
          <a:p>
            <a:r>
              <a:rPr lang="en-US" b="0" u="none" baseline="0" dirty="0" smtClean="0"/>
              <a:t>{Laughter}</a:t>
            </a:r>
          </a:p>
          <a:p>
            <a:endParaRPr lang="en-US" baseline="0" dirty="0" smtClean="0"/>
          </a:p>
          <a:p>
            <a:r>
              <a:rPr lang="en-US" baseline="0" dirty="0" smtClean="0"/>
              <a:t>Talking about this story after the war, a British official said </a:t>
            </a:r>
            <a:r>
              <a:rPr lang="en-US" dirty="0" smtClean="0"/>
              <a:t>“The moral perhaps is that it is  better to employ two first-class geologists like our own than twenty second-class… </a:t>
            </a:r>
            <a:r>
              <a:rPr lang="en-US" b="1" i="1" u="sng" dirty="0" smtClean="0"/>
              <a:t>or German ones</a:t>
            </a:r>
            <a:r>
              <a:rPr lang="en-US" b="1" u="sng" dirty="0" smtClean="0"/>
              <a:t>.”</a:t>
            </a:r>
          </a:p>
          <a:p>
            <a:endParaRPr lang="en-US" b="1" u="sng" dirty="0" smtClean="0"/>
          </a:p>
          <a:p>
            <a:r>
              <a:rPr lang="en-US" b="0" u="none" dirty="0" smtClean="0"/>
              <a:t>{Laughter}</a:t>
            </a:r>
          </a:p>
          <a:p>
            <a:endParaRPr lang="en-US"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u="none" dirty="0" smtClean="0">
                <a:effectLst/>
              </a:rPr>
              <a:t>So, take THAT</a:t>
            </a:r>
            <a:r>
              <a:rPr lang="en-US" b="0" u="none" baseline="0" dirty="0" smtClean="0">
                <a:effectLst/>
              </a:rPr>
              <a:t> as you will…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u="none"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u="none" baseline="0" dirty="0" smtClean="0">
                <a:effectLst/>
              </a:rPr>
              <a:t>&lt;59sec&gt;</a:t>
            </a:r>
            <a:endParaRPr lang="en-US" b="1" u="sng"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6A350C6-0DAD-4672-92FC-80ADC4B9AA4B}" type="slidenum">
              <a:rPr lang="en-US" smtClean="0"/>
              <a:t>9</a:t>
            </a:fld>
            <a:endParaRPr lang="en-US"/>
          </a:p>
        </p:txBody>
      </p:sp>
    </p:spTree>
    <p:extLst>
      <p:ext uri="{BB962C8B-B14F-4D97-AF65-F5344CB8AC3E}">
        <p14:creationId xmlns:p14="http://schemas.microsoft.com/office/powerpoint/2010/main" val="16576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0E1B20-79EC-4488-A40C-46CD8B9D70FE}" type="datetime13">
              <a:rPr lang="en-US" smtClean="0"/>
              <a:t>7:30:19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E09C3-4353-4EBD-A7B9-0C6D2412FB5F}" type="datetime13">
              <a:rPr lang="en-US" smtClean="0"/>
              <a:t>7:30:19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EB1EFA-E76F-4E4E-9DA2-AB238747DD27}" type="datetime13">
              <a:rPr lang="en-US" smtClean="0"/>
              <a:t>7:30:19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16000"/>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418" y="6501437"/>
            <a:ext cx="2133600" cy="365125"/>
          </a:xfrm>
        </p:spPr>
        <p:txBody>
          <a:bodyPr/>
          <a:lstStyle>
            <a:lvl1pPr>
              <a:defRPr b="1">
                <a:solidFill>
                  <a:schemeClr val="bg1"/>
                </a:solidFill>
                <a:effectLst>
                  <a:outerShdw blurRad="50800" dist="38100" dir="2700000" algn="tl" rotWithShape="0">
                    <a:prstClr val="black">
                      <a:alpha val="40000"/>
                    </a:prstClr>
                  </a:outerShdw>
                </a:effectLst>
              </a:defRPr>
            </a:lvl1pPr>
          </a:lstStyle>
          <a:p>
            <a:fld id="{CBA04EFE-E5C7-4F29-83AF-CC01AE5807D5}" type="datetime13">
              <a:rPr lang="en-US" smtClean="0"/>
              <a:pPr/>
              <a:t>7:30:19 PM</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userDrawn="1"/>
        </p:nvSpPr>
        <p:spPr>
          <a:xfrm>
            <a:off x="0" y="0"/>
            <a:ext cx="9144000" cy="250371"/>
          </a:xfrm>
          <a:prstGeom prst="rect">
            <a:avLst/>
          </a:prstGeom>
          <a:solidFill>
            <a:srgbClr val="8D72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5620"/>
            <a:ext cx="9144000" cy="261610"/>
          </a:xfrm>
          <a:prstGeom prst="rect">
            <a:avLst/>
          </a:prstGeom>
          <a:noFill/>
        </p:spPr>
        <p:txBody>
          <a:bodyPr wrap="square" rtlCol="0">
            <a:spAutoFit/>
          </a:bodyPr>
          <a:lstStyle/>
          <a:p>
            <a:pPr algn="ctr"/>
            <a:r>
              <a:rPr lang="en-US"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Penrose’s</a:t>
            </a:r>
            <a:r>
              <a:rPr lang="en-US" sz="11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What a Geologist Can do in War</a:t>
            </a:r>
            <a:r>
              <a:rPr lang="en-US"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Cause and Effect Perspective      </a:t>
            </a:r>
            <a:r>
              <a:rPr lang="en-US" sz="1100" b="1" i="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1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T149 “Great Ideas,… in Geology”</a:t>
            </a:r>
            <a:endPar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3E5CF-F4E7-40B0-BCEA-E462946040E0}" type="datetime13">
              <a:rPr lang="en-US" smtClean="0"/>
              <a:t>7:30:19 PM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9ED154-E6F2-499B-B01E-FD812B1EDD7D}" type="datetime13">
              <a:rPr lang="en-US" smtClean="0"/>
              <a:t>7:30:19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169F42-18E0-4BCC-AEE3-C785615AFE6A}" type="datetime13">
              <a:rPr lang="en-US" smtClean="0"/>
              <a:t>7:30:19 PM</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98CB28-E79D-4FC3-9160-BEE2D4D0E5DF}" type="datetime13">
              <a:rPr lang="en-US" smtClean="0"/>
              <a:t>7:30:19 PM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11583-4953-47C7-93F9-84242EA46C16}" type="datetime13">
              <a:rPr lang="en-US" smtClean="0"/>
              <a:t>7:30:19 PM</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87AC1-BC6F-4FB1-80D0-6F2EDDA5DBC5}" type="datetime13">
              <a:rPr lang="en-US" smtClean="0"/>
              <a:t>7:30:19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DDE435-C051-44E0-8F47-0D2E5A2BAB63}" type="datetime13">
              <a:rPr lang="en-US" smtClean="0"/>
              <a:t>7:30:19 PM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C297A9-7650-4976-9699-6A5AA7313E07}" type="datetime13">
              <a:rPr lang="en-US" smtClean="0"/>
              <a:t>7:30:19 PM</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0.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tinyurl.com/WWIGeol" TargetMode="External"/><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tinyurl.com/WWIGeo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944" y="685800"/>
            <a:ext cx="5218113" cy="277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28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437004" y="1524001"/>
            <a:ext cx="8269992" cy="4264782"/>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7003" y="1525185"/>
            <a:ext cx="8269992" cy="42624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37329" y="1525352"/>
            <a:ext cx="8269339" cy="426207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4111682" y="365933"/>
            <a:ext cx="920637" cy="369332"/>
          </a:xfrm>
          <a:prstGeom prst="rect">
            <a:avLst/>
          </a:prstGeom>
          <a:solidFill>
            <a:schemeClr val="accent6">
              <a:lumMod val="60000"/>
              <a:lumOff val="40000"/>
            </a:schemeClr>
          </a:solidFill>
        </p:spPr>
        <p:txBody>
          <a:bodyPr wrap="none" rtlCol="0">
            <a:spAutoFit/>
          </a:bodyPr>
          <a:lstStyle/>
          <a:p>
            <a:pPr algn="ctr"/>
            <a:r>
              <a:rPr lang="en-US" b="1" dirty="0" smtClean="0"/>
              <a:t>CAUSES</a:t>
            </a:r>
            <a:endParaRPr lang="en-US" b="1" dirty="0"/>
          </a:p>
        </p:txBody>
      </p:sp>
      <p:sp>
        <p:nvSpPr>
          <p:cNvPr id="52" name="TextBox 51"/>
          <p:cNvSpPr txBox="1"/>
          <p:nvPr/>
        </p:nvSpPr>
        <p:spPr>
          <a:xfrm>
            <a:off x="288772" y="6206025"/>
            <a:ext cx="8566454" cy="646331"/>
          </a:xfrm>
          <a:prstGeom prst="rect">
            <a:avLst/>
          </a:prstGeom>
          <a:noFill/>
        </p:spPr>
        <p:txBody>
          <a:bodyPr wrap="square" lIns="0" tIns="0" rIns="0" bIns="0" rtlCol="0">
            <a:spAutoFit/>
          </a:bodyPr>
          <a:lstStyle/>
          <a:p>
            <a:pPr algn="just"/>
            <a:r>
              <a:rPr lang="en-US" sz="1050" dirty="0"/>
              <a:t>Macleod, R., 1995, </a:t>
            </a:r>
            <a:r>
              <a:rPr lang="en-US" sz="1050" u="sng" dirty="0"/>
              <a:t>“</a:t>
            </a:r>
            <a:r>
              <a:rPr lang="en-US" sz="1050" u="sng" dirty="0" err="1"/>
              <a:t>Kriegsgeologen</a:t>
            </a:r>
            <a:r>
              <a:rPr lang="en-US" sz="1050" u="sng" dirty="0"/>
              <a:t> and practical men”: military geology and modern memory, 1914–18</a:t>
            </a:r>
            <a:r>
              <a:rPr lang="en-US" sz="1050" dirty="0"/>
              <a:t>: The British Journal for the History of Science, v. 28, </a:t>
            </a:r>
            <a:endParaRPr lang="en-US" sz="1050" dirty="0" smtClean="0"/>
          </a:p>
          <a:p>
            <a:pPr algn="just"/>
            <a:r>
              <a:rPr lang="en-US" sz="1050" dirty="0" smtClean="0"/>
              <a:t>Brooks</a:t>
            </a:r>
            <a:r>
              <a:rPr lang="en-US" sz="1050" dirty="0"/>
              <a:t>, A.H., 1920, </a:t>
            </a:r>
            <a:r>
              <a:rPr lang="en-US" sz="1050" u="sng" dirty="0"/>
              <a:t>The Use of Geology on the Western Front</a:t>
            </a:r>
            <a:r>
              <a:rPr lang="en-US" sz="1050" dirty="0"/>
              <a:t>: Washington, D.C., Government Printing Office</a:t>
            </a:r>
            <a:r>
              <a:rPr lang="en-US" sz="1050" dirty="0" smtClean="0"/>
              <a:t>.</a:t>
            </a:r>
          </a:p>
          <a:p>
            <a:pPr algn="just"/>
            <a:r>
              <a:rPr lang="en-US" sz="1050" dirty="0" smtClean="0"/>
              <a:t>Johnson</a:t>
            </a:r>
            <a:r>
              <a:rPr lang="en-US" sz="1050" dirty="0"/>
              <a:t>, D.W., 1920, </a:t>
            </a:r>
            <a:r>
              <a:rPr lang="en-US" sz="1050" u="sng" dirty="0"/>
              <a:t>Contributions of Geology</a:t>
            </a:r>
            <a:r>
              <a:rPr lang="en-US" sz="1050" dirty="0"/>
              <a:t>, </a:t>
            </a:r>
            <a:r>
              <a:rPr lang="en-US" sz="1050" i="1" dirty="0"/>
              <a:t>in</a:t>
            </a:r>
            <a:r>
              <a:rPr lang="en-US" sz="1050" dirty="0"/>
              <a:t> Yerkes, R.M. ed., The New World of Science: It’s Development During the War, </a:t>
            </a:r>
            <a:r>
              <a:rPr lang="en-US" sz="1050" dirty="0" smtClean="0"/>
              <a:t>New </a:t>
            </a:r>
            <a:r>
              <a:rPr lang="en-US" sz="1050" dirty="0"/>
              <a:t>York, The Century Co</a:t>
            </a:r>
            <a:r>
              <a:rPr lang="en-US" sz="1050" dirty="0" smtClean="0"/>
              <a:t>. </a:t>
            </a:r>
          </a:p>
          <a:p>
            <a:pPr algn="just"/>
            <a:r>
              <a:rPr lang="en-US" sz="1050" dirty="0" smtClean="0"/>
              <a:t>King</a:t>
            </a:r>
            <a:r>
              <a:rPr lang="en-US" sz="1050" dirty="0"/>
              <a:t>, W.B.R., 1919, </a:t>
            </a:r>
            <a:r>
              <a:rPr lang="en-US" sz="1050" u="sng" dirty="0"/>
              <a:t>Geological Work on the Western Front</a:t>
            </a:r>
            <a:r>
              <a:rPr lang="en-US" sz="1050" dirty="0"/>
              <a:t>: The Geographical Journal, v. 54, p. 201–215</a:t>
            </a:r>
            <a:r>
              <a:rPr lang="en-US" sz="1050" dirty="0" smtClean="0"/>
              <a:t>.</a:t>
            </a:r>
            <a:endParaRPr lang="en-US" sz="1050" dirty="0">
              <a:effectLst/>
            </a:endParaRPr>
          </a:p>
        </p:txBody>
      </p:sp>
      <p:sp>
        <p:nvSpPr>
          <p:cNvPr id="54" name="TextBox 53"/>
          <p:cNvSpPr txBox="1"/>
          <p:nvPr/>
        </p:nvSpPr>
        <p:spPr>
          <a:xfrm>
            <a:off x="228600" y="990600"/>
            <a:ext cx="8478396" cy="50597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Why was it necessary? </a:t>
            </a:r>
            <a:r>
              <a:rPr lang="en-US" sz="2400" b="1" dirty="0"/>
              <a:t>– Military Geology in </a:t>
            </a:r>
            <a:r>
              <a:rPr lang="en-US" sz="2400" b="1" dirty="0" smtClean="0"/>
              <a:t>1917</a:t>
            </a:r>
          </a:p>
        </p:txBody>
      </p:sp>
      <p:sp>
        <p:nvSpPr>
          <p:cNvPr id="2" name="Rectangle 1"/>
          <p:cNvSpPr/>
          <p:nvPr/>
        </p:nvSpPr>
        <p:spPr>
          <a:xfrm>
            <a:off x="6781800" y="1034907"/>
            <a:ext cx="1646605" cy="461665"/>
          </a:xfrm>
          <a:prstGeom prst="rect">
            <a:avLst/>
          </a:prstGeom>
        </p:spPr>
        <p:txBody>
          <a:bodyPr wrap="none">
            <a:spAutoFit/>
          </a:bodyPr>
          <a:lstStyle/>
          <a:p>
            <a:r>
              <a:rPr lang="en-US" sz="2400" b="1" dirty="0"/>
              <a:t>… and 1918</a:t>
            </a:r>
            <a:endParaRPr lang="en-US" sz="2400" dirty="0"/>
          </a:p>
        </p:txBody>
      </p:sp>
      <p:sp>
        <p:nvSpPr>
          <p:cNvPr id="3" name="TextBox 2"/>
          <p:cNvSpPr txBox="1"/>
          <p:nvPr/>
        </p:nvSpPr>
        <p:spPr>
          <a:xfrm>
            <a:off x="5811809" y="5787428"/>
            <a:ext cx="2570191" cy="307777"/>
          </a:xfrm>
          <a:prstGeom prst="rect">
            <a:avLst/>
          </a:prstGeom>
          <a:noFill/>
        </p:spPr>
        <p:txBody>
          <a:bodyPr wrap="none" rtlCol="0">
            <a:spAutoFit/>
          </a:bodyPr>
          <a:lstStyle/>
          <a:p>
            <a:r>
              <a:rPr lang="en-US" sz="1400" dirty="0" smtClean="0"/>
              <a:t>Estimated Maximum Total:    105</a:t>
            </a:r>
            <a:endParaRPr lang="en-US" sz="1400" dirty="0"/>
          </a:p>
        </p:txBody>
      </p:sp>
      <p:sp>
        <p:nvSpPr>
          <p:cNvPr id="11" name="TextBox 10"/>
          <p:cNvSpPr txBox="1"/>
          <p:nvPr/>
        </p:nvSpPr>
        <p:spPr>
          <a:xfrm>
            <a:off x="8304220" y="5788783"/>
            <a:ext cx="458780" cy="307777"/>
          </a:xfrm>
          <a:prstGeom prst="rect">
            <a:avLst/>
          </a:prstGeom>
          <a:noFill/>
        </p:spPr>
        <p:txBody>
          <a:bodyPr wrap="none" rtlCol="0">
            <a:spAutoFit/>
          </a:bodyPr>
          <a:lstStyle/>
          <a:p>
            <a:r>
              <a:rPr lang="en-US" sz="1400" b="1" dirty="0" smtClean="0"/>
              <a:t>253</a:t>
            </a:r>
            <a:endParaRPr lang="en-US" sz="1400" b="1" dirty="0"/>
          </a:p>
        </p:txBody>
      </p:sp>
      <p:sp>
        <p:nvSpPr>
          <p:cNvPr id="12" name="TextBox 11"/>
          <p:cNvSpPr txBox="1"/>
          <p:nvPr/>
        </p:nvSpPr>
        <p:spPr>
          <a:xfrm>
            <a:off x="4091037" y="365933"/>
            <a:ext cx="961930" cy="369332"/>
          </a:xfrm>
          <a:prstGeom prst="rect">
            <a:avLst/>
          </a:prstGeom>
          <a:solidFill>
            <a:schemeClr val="accent4">
              <a:lumMod val="60000"/>
              <a:lumOff val="40000"/>
            </a:schemeClr>
          </a:solidFill>
        </p:spPr>
        <p:txBody>
          <a:bodyPr wrap="none" rtlCol="0">
            <a:spAutoFit/>
          </a:bodyPr>
          <a:lstStyle/>
          <a:p>
            <a:pPr algn="ctr"/>
            <a:r>
              <a:rPr lang="en-US" b="1" dirty="0" smtClean="0"/>
              <a:t>EFFECTS</a:t>
            </a:r>
            <a:endParaRPr lang="en-US" b="1" dirty="0"/>
          </a:p>
        </p:txBody>
      </p:sp>
    </p:spTree>
    <p:extLst>
      <p:ext uri="{BB962C8B-B14F-4D97-AF65-F5344CB8AC3E}">
        <p14:creationId xmlns:p14="http://schemas.microsoft.com/office/powerpoint/2010/main" val="93427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7:30:24 PM</a:t>
            </a:fld>
            <a:endParaRPr lang="en-US"/>
          </a:p>
        </p:txBody>
      </p:sp>
      <p:sp>
        <p:nvSpPr>
          <p:cNvPr id="6" name="Rectangle 5"/>
          <p:cNvSpPr/>
          <p:nvPr/>
        </p:nvSpPr>
        <p:spPr>
          <a:xfrm>
            <a:off x="228599" y="990600"/>
            <a:ext cx="8788615" cy="52453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5105400" cy="31947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What were the immediate effects?</a:t>
            </a:r>
          </a:p>
          <a:p>
            <a:pPr marL="742950" lvl="1" indent="-285750">
              <a:lnSpc>
                <a:spcPct val="120000"/>
              </a:lnSpc>
              <a:buFont typeface="Arial" panose="020B0604020202020204" pitchFamily="34" charset="0"/>
              <a:buChar char="•"/>
            </a:pPr>
            <a:r>
              <a:rPr lang="en-US" sz="2400" dirty="0" smtClean="0"/>
              <a:t>Joseph Pogue, July, 1917</a:t>
            </a:r>
          </a:p>
          <a:p>
            <a:pPr marL="1200150" lvl="2" indent="-285750">
              <a:lnSpc>
                <a:spcPct val="120000"/>
              </a:lnSpc>
              <a:buFont typeface="Arial" panose="020B0604020202020204" pitchFamily="34" charset="0"/>
              <a:buChar char="•"/>
            </a:pPr>
            <a:r>
              <a:rPr lang="en-US" sz="2400" dirty="0" smtClean="0"/>
              <a:t>Copied Penrose’s book</a:t>
            </a:r>
          </a:p>
          <a:p>
            <a:pPr marL="1200150" lvl="2" indent="-285750">
              <a:lnSpc>
                <a:spcPct val="120000"/>
              </a:lnSpc>
              <a:buFont typeface="Arial" panose="020B0604020202020204" pitchFamily="34" charset="0"/>
              <a:buChar char="•"/>
            </a:pPr>
            <a:r>
              <a:rPr lang="en-US" sz="2400" dirty="0" smtClean="0"/>
              <a:t>Argued further for:</a:t>
            </a:r>
          </a:p>
          <a:p>
            <a:pPr marL="1657350" lvl="3" indent="-285750">
              <a:lnSpc>
                <a:spcPct val="120000"/>
              </a:lnSpc>
              <a:buFont typeface="Arial" panose="020B0604020202020204" pitchFamily="34" charset="0"/>
              <a:buChar char="•"/>
            </a:pPr>
            <a:r>
              <a:rPr lang="en-US" sz="2400" dirty="0" smtClean="0"/>
              <a:t>Field and </a:t>
            </a:r>
            <a:r>
              <a:rPr lang="en-US" sz="2400" dirty="0" err="1" smtClean="0"/>
              <a:t>Homefront</a:t>
            </a:r>
            <a:r>
              <a:rPr lang="en-US" sz="2400" dirty="0" smtClean="0"/>
              <a:t> Geology Sections</a:t>
            </a:r>
          </a:p>
          <a:p>
            <a:pPr marL="1657350" lvl="3" indent="-285750">
              <a:lnSpc>
                <a:spcPct val="120000"/>
              </a:lnSpc>
              <a:buFont typeface="Arial" panose="020B0604020202020204" pitchFamily="34" charset="0"/>
              <a:buChar char="•"/>
            </a:pPr>
            <a:r>
              <a:rPr lang="en-US" sz="2400" dirty="0" smtClean="0"/>
              <a:t>Army Geology Training</a:t>
            </a:r>
          </a:p>
        </p:txBody>
      </p:sp>
      <p:sp>
        <p:nvSpPr>
          <p:cNvPr id="12" name="TextBox 11"/>
          <p:cNvSpPr txBox="1"/>
          <p:nvPr/>
        </p:nvSpPr>
        <p:spPr>
          <a:xfrm>
            <a:off x="5816017" y="6266212"/>
            <a:ext cx="3201197" cy="161583"/>
          </a:xfrm>
          <a:prstGeom prst="rect">
            <a:avLst/>
          </a:prstGeom>
          <a:noFill/>
        </p:spPr>
        <p:txBody>
          <a:bodyPr wrap="none" lIns="0" tIns="0" rIns="0" bIns="0" rtlCol="0">
            <a:spAutoFit/>
          </a:bodyPr>
          <a:lstStyle/>
          <a:p>
            <a:r>
              <a:rPr lang="en-US" sz="1050" dirty="0"/>
              <a:t>Pogue, J.E., 1917, </a:t>
            </a:r>
            <a:r>
              <a:rPr lang="en-US" sz="1050" u="sng" dirty="0"/>
              <a:t>Military Geology</a:t>
            </a:r>
            <a:r>
              <a:rPr lang="en-US" sz="1050" dirty="0"/>
              <a:t>: Science, v. 46, p. 8–10.</a:t>
            </a:r>
            <a:endParaRPr lang="en-US" sz="1050" dirty="0">
              <a:effectLst/>
            </a:endParaRPr>
          </a:p>
        </p:txBody>
      </p:sp>
      <p:sp>
        <p:nvSpPr>
          <p:cNvPr id="10" name="TextBox 9"/>
          <p:cNvSpPr txBox="1"/>
          <p:nvPr/>
        </p:nvSpPr>
        <p:spPr>
          <a:xfrm>
            <a:off x="4091037" y="365933"/>
            <a:ext cx="961930" cy="369332"/>
          </a:xfrm>
          <a:prstGeom prst="rect">
            <a:avLst/>
          </a:prstGeom>
          <a:solidFill>
            <a:schemeClr val="accent4">
              <a:lumMod val="60000"/>
              <a:lumOff val="40000"/>
            </a:schemeClr>
          </a:solidFill>
        </p:spPr>
        <p:txBody>
          <a:bodyPr wrap="none" rtlCol="0">
            <a:spAutoFit/>
          </a:bodyPr>
          <a:lstStyle/>
          <a:p>
            <a:pPr algn="ctr"/>
            <a:r>
              <a:rPr lang="en-US" b="1" dirty="0" smtClean="0"/>
              <a:t>EFFECTS</a:t>
            </a:r>
            <a:endParaRPr lang="en-US" b="1" dirty="0"/>
          </a:p>
        </p:txBody>
      </p:sp>
      <p:sp>
        <p:nvSpPr>
          <p:cNvPr id="3" name="TextBox 2"/>
          <p:cNvSpPr txBox="1"/>
          <p:nvPr/>
        </p:nvSpPr>
        <p:spPr>
          <a:xfrm>
            <a:off x="5105400" y="1828800"/>
            <a:ext cx="3607014" cy="2031325"/>
          </a:xfrm>
          <a:prstGeom prst="rect">
            <a:avLst/>
          </a:prstGeom>
          <a:noFill/>
        </p:spPr>
        <p:txBody>
          <a:bodyPr wrap="square" rtlCol="0">
            <a:spAutoFit/>
          </a:bodyPr>
          <a:lstStyle/>
          <a:p>
            <a:pPr algn="just"/>
            <a:r>
              <a:rPr lang="en-US" dirty="0"/>
              <a:t>“</a:t>
            </a:r>
            <a:r>
              <a:rPr lang="en-US" b="1" dirty="0"/>
              <a:t>The problem facing the geologist</a:t>
            </a:r>
            <a:r>
              <a:rPr lang="en-US" dirty="0"/>
              <a:t>, at the present moment, is not so much to apply his knowledge as [it is] </a:t>
            </a:r>
            <a:r>
              <a:rPr lang="en-US" b="1" dirty="0"/>
              <a:t>to lead military  authorities to see clearly the service that he is prepared to render</a:t>
            </a:r>
            <a:r>
              <a:rPr lang="en-US" dirty="0"/>
              <a:t>.”</a:t>
            </a:r>
          </a:p>
          <a:p>
            <a:pPr algn="r"/>
            <a:r>
              <a:rPr lang="en-US" dirty="0" smtClean="0"/>
              <a:t>Joseph Pogue</a:t>
            </a:r>
            <a:endParaRPr lang="en-US" dirty="0"/>
          </a:p>
        </p:txBody>
      </p:sp>
      <p:sp>
        <p:nvSpPr>
          <p:cNvPr id="2" name="Rectangle 1"/>
          <p:cNvSpPr/>
          <p:nvPr/>
        </p:nvSpPr>
        <p:spPr>
          <a:xfrm>
            <a:off x="5802351" y="4691920"/>
            <a:ext cx="118764" cy="1023079"/>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026" y="4303111"/>
            <a:ext cx="8259760" cy="158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03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7:30:25 PM</a:t>
            </a:fld>
            <a:endParaRPr lang="en-US"/>
          </a:p>
        </p:txBody>
      </p:sp>
      <p:sp>
        <p:nvSpPr>
          <p:cNvPr id="6" name="Rectangle 5"/>
          <p:cNvSpPr/>
          <p:nvPr/>
        </p:nvSpPr>
        <p:spPr>
          <a:xfrm>
            <a:off x="228599" y="990600"/>
            <a:ext cx="8788615" cy="52453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7086600" cy="1421928"/>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What were the immediate effects?</a:t>
            </a:r>
          </a:p>
          <a:p>
            <a:pPr marL="742950" lvl="1" indent="-285750">
              <a:lnSpc>
                <a:spcPct val="120000"/>
              </a:lnSpc>
              <a:buFont typeface="Arial" panose="020B0604020202020204" pitchFamily="34" charset="0"/>
              <a:buChar char="•"/>
            </a:pPr>
            <a:r>
              <a:rPr lang="en-US" sz="2400" dirty="0" smtClean="0"/>
              <a:t>American Expeditionary Force</a:t>
            </a:r>
          </a:p>
          <a:p>
            <a:pPr marL="1200150" lvl="2" indent="-285750">
              <a:lnSpc>
                <a:spcPct val="120000"/>
              </a:lnSpc>
              <a:buFont typeface="Arial" panose="020B0604020202020204" pitchFamily="34" charset="0"/>
              <a:buChar char="•"/>
            </a:pPr>
            <a:r>
              <a:rPr lang="en-US" sz="2400" dirty="0" smtClean="0"/>
              <a:t>September ‘17: 2 Geologists</a:t>
            </a:r>
          </a:p>
        </p:txBody>
      </p:sp>
      <p:sp>
        <p:nvSpPr>
          <p:cNvPr id="12" name="TextBox 11"/>
          <p:cNvSpPr txBox="1"/>
          <p:nvPr/>
        </p:nvSpPr>
        <p:spPr>
          <a:xfrm>
            <a:off x="3055646" y="6266212"/>
            <a:ext cx="5961568" cy="161583"/>
          </a:xfrm>
          <a:prstGeom prst="rect">
            <a:avLst/>
          </a:prstGeom>
          <a:noFill/>
        </p:spPr>
        <p:txBody>
          <a:bodyPr wrap="none" lIns="0" tIns="0" rIns="0" bIns="0" rtlCol="0">
            <a:spAutoFit/>
          </a:bodyPr>
          <a:lstStyle/>
          <a:p>
            <a:r>
              <a:rPr lang="en-US" sz="1050" dirty="0"/>
              <a:t>Brooks, A.H., 1920, </a:t>
            </a:r>
            <a:r>
              <a:rPr lang="en-US" sz="1050" u="sng" dirty="0"/>
              <a:t>The Use of Geology on the Western Front</a:t>
            </a:r>
            <a:r>
              <a:rPr lang="en-US" sz="1050" dirty="0"/>
              <a:t>: Washington, D.C., Government Printing Office.</a:t>
            </a:r>
            <a:endParaRPr lang="en-US" sz="1050" dirty="0">
              <a:effectLst/>
            </a:endParaRPr>
          </a:p>
        </p:txBody>
      </p:sp>
      <p:sp>
        <p:nvSpPr>
          <p:cNvPr id="10" name="TextBox 9"/>
          <p:cNvSpPr txBox="1"/>
          <p:nvPr/>
        </p:nvSpPr>
        <p:spPr>
          <a:xfrm>
            <a:off x="4091037" y="365933"/>
            <a:ext cx="961930" cy="369332"/>
          </a:xfrm>
          <a:prstGeom prst="rect">
            <a:avLst/>
          </a:prstGeom>
          <a:solidFill>
            <a:schemeClr val="accent4">
              <a:lumMod val="60000"/>
              <a:lumOff val="40000"/>
            </a:schemeClr>
          </a:solidFill>
        </p:spPr>
        <p:txBody>
          <a:bodyPr wrap="none" rtlCol="0">
            <a:spAutoFit/>
          </a:bodyPr>
          <a:lstStyle/>
          <a:p>
            <a:pPr algn="ctr"/>
            <a:r>
              <a:rPr lang="en-US" b="1" dirty="0" smtClean="0"/>
              <a:t>EFFECTS</a:t>
            </a:r>
            <a:endParaRPr lang="en-US" b="1" dirty="0"/>
          </a:p>
        </p:txBody>
      </p:sp>
      <p:sp>
        <p:nvSpPr>
          <p:cNvPr id="15" name="TextBox 14"/>
          <p:cNvSpPr txBox="1"/>
          <p:nvPr/>
        </p:nvSpPr>
        <p:spPr>
          <a:xfrm>
            <a:off x="228600" y="2732183"/>
            <a:ext cx="4731639" cy="535531"/>
          </a:xfrm>
          <a:prstGeom prst="rect">
            <a:avLst/>
          </a:prstGeom>
          <a:noFill/>
        </p:spPr>
        <p:txBody>
          <a:bodyPr wrap="square" rtlCol="0">
            <a:spAutoFit/>
          </a:bodyPr>
          <a:lstStyle/>
          <a:p>
            <a:pPr marL="1200150" lvl="2" indent="-285750">
              <a:lnSpc>
                <a:spcPct val="120000"/>
              </a:lnSpc>
              <a:buFont typeface="Arial" panose="020B0604020202020204" pitchFamily="34" charset="0"/>
              <a:buChar char="•"/>
            </a:pPr>
            <a:r>
              <a:rPr lang="en-US" sz="2400" dirty="0" smtClean="0"/>
              <a:t>June ’18: +1</a:t>
            </a:r>
          </a:p>
        </p:txBody>
      </p:sp>
      <p:sp>
        <p:nvSpPr>
          <p:cNvPr id="16" name="TextBox 15"/>
          <p:cNvSpPr txBox="1"/>
          <p:nvPr/>
        </p:nvSpPr>
        <p:spPr>
          <a:xfrm>
            <a:off x="228600" y="3421392"/>
            <a:ext cx="4876800" cy="978729"/>
          </a:xfrm>
          <a:prstGeom prst="rect">
            <a:avLst/>
          </a:prstGeom>
          <a:noFill/>
        </p:spPr>
        <p:txBody>
          <a:bodyPr wrap="square" rtlCol="0">
            <a:spAutoFit/>
          </a:bodyPr>
          <a:lstStyle/>
          <a:p>
            <a:pPr marL="1200150" lvl="2" indent="-285750">
              <a:lnSpc>
                <a:spcPct val="120000"/>
              </a:lnSpc>
              <a:buFont typeface="Arial" panose="020B0604020202020204" pitchFamily="34" charset="0"/>
              <a:buChar char="•"/>
            </a:pPr>
            <a:r>
              <a:rPr lang="en-US" sz="2400" dirty="0" smtClean="0"/>
              <a:t>September ’18: +5</a:t>
            </a:r>
          </a:p>
          <a:p>
            <a:pPr marL="1657350" lvl="3" indent="-285750">
              <a:lnSpc>
                <a:spcPct val="120000"/>
              </a:lnSpc>
              <a:buFont typeface="Arial" panose="020B0604020202020204" pitchFamily="34" charset="0"/>
              <a:buChar char="•"/>
            </a:pPr>
            <a:r>
              <a:rPr lang="en-US" sz="2400" dirty="0" smtClean="0"/>
              <a:t>Pulled from other ranks</a:t>
            </a:r>
          </a:p>
        </p:txBody>
      </p:sp>
      <p:sp>
        <p:nvSpPr>
          <p:cNvPr id="14" name="Rectangle 13"/>
          <p:cNvSpPr/>
          <p:nvPr/>
        </p:nvSpPr>
        <p:spPr>
          <a:xfrm>
            <a:off x="6074530" y="4691919"/>
            <a:ext cx="275470" cy="1023079"/>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599" y="2277071"/>
            <a:ext cx="4731639" cy="505972"/>
          </a:xfrm>
          <a:prstGeom prst="rect">
            <a:avLst/>
          </a:prstGeom>
          <a:noFill/>
        </p:spPr>
        <p:txBody>
          <a:bodyPr wrap="square" rtlCol="0">
            <a:spAutoFit/>
          </a:bodyPr>
          <a:lstStyle/>
          <a:p>
            <a:pPr marL="1200150" lvl="2" indent="-285750">
              <a:lnSpc>
                <a:spcPct val="120000"/>
              </a:lnSpc>
              <a:buFont typeface="Arial" panose="020B0604020202020204" pitchFamily="34" charset="0"/>
              <a:buChar char="•"/>
            </a:pPr>
            <a:r>
              <a:rPr lang="en-US" sz="2400" dirty="0"/>
              <a:t>April ‘18: +1</a:t>
            </a:r>
          </a:p>
        </p:txBody>
      </p:sp>
      <p:sp>
        <p:nvSpPr>
          <p:cNvPr id="18" name="Rectangle 17"/>
          <p:cNvSpPr/>
          <p:nvPr/>
        </p:nvSpPr>
        <p:spPr>
          <a:xfrm>
            <a:off x="7035800" y="4691919"/>
            <a:ext cx="190500" cy="1023079"/>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91400" y="4691918"/>
            <a:ext cx="203200" cy="1023079"/>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594600" y="4691918"/>
            <a:ext cx="203200" cy="1023079"/>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C:\Users\Joshua\Documents\My Dropbox\_GeologyAndWar\Figures\AlfredBrooks-sm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38395" y="1138747"/>
            <a:ext cx="2541021" cy="3003026"/>
          </a:xfrm>
          <a:prstGeom prst="rect">
            <a:avLst/>
          </a:prstGeom>
          <a:noFill/>
          <a:ln>
            <a:solidFill>
              <a:schemeClr val="tx1"/>
            </a:solidFill>
          </a:ln>
          <a:effectLst>
            <a:softEdge rad="635000"/>
          </a:effectLst>
          <a:extLst>
            <a:ext uri="{909E8E84-426E-40DD-AFC4-6F175D3DCCD1}">
              <a14:hiddenFill xmlns:a14="http://schemas.microsoft.com/office/drawing/2010/main">
                <a:solidFill>
                  <a:srgbClr val="FFFFFF"/>
                </a:solidFill>
              </a14:hiddenFill>
            </a:ext>
          </a:extLst>
        </p:spPr>
      </p:pic>
      <p:pic>
        <p:nvPicPr>
          <p:cNvPr id="1026" name="Picture 2" descr="C:\Users\Joshua\Documents\My Dropbox\_GeologyAndWar\Figures\AlfredBrooks-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396" y="1138747"/>
            <a:ext cx="2541021" cy="3003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5400" y="1371600"/>
            <a:ext cx="3607014" cy="2585323"/>
          </a:xfrm>
          <a:prstGeom prst="rect">
            <a:avLst/>
          </a:prstGeom>
          <a:noFill/>
        </p:spPr>
        <p:txBody>
          <a:bodyPr wrap="square" rtlCol="0">
            <a:spAutoFit/>
          </a:bodyPr>
          <a:lstStyle/>
          <a:p>
            <a:pPr algn="just"/>
            <a:r>
              <a:rPr lang="en-US" dirty="0" smtClean="0"/>
              <a:t>“In midsummer, 1918, a total of </a:t>
            </a:r>
            <a:r>
              <a:rPr lang="en-US" i="1" dirty="0" smtClean="0"/>
              <a:t>18 geologic officers had been authorized</a:t>
            </a:r>
            <a:r>
              <a:rPr lang="en-US" dirty="0" smtClean="0"/>
              <a:t>… though requisition had been made [in June]… </a:t>
            </a:r>
            <a:r>
              <a:rPr lang="en-US" b="1" dirty="0" smtClean="0"/>
              <a:t>but one arrived before the signing of the armistice</a:t>
            </a:r>
            <a:r>
              <a:rPr lang="en-US" dirty="0" smtClean="0"/>
              <a:t>… </a:t>
            </a:r>
            <a:r>
              <a:rPr lang="en-US" b="1" i="1" dirty="0" smtClean="0"/>
              <a:t>because the armies did not ask for their full quota of geologists</a:t>
            </a:r>
            <a:r>
              <a:rPr lang="en-US" b="1" dirty="0" smtClean="0"/>
              <a:t>.”</a:t>
            </a:r>
          </a:p>
          <a:p>
            <a:pPr algn="r"/>
            <a:r>
              <a:rPr lang="en-US" dirty="0" smtClean="0"/>
              <a:t>Alfred Brooks, Chief Geol., AEF</a:t>
            </a:r>
            <a:endParaRPr lang="en-US" dirty="0"/>
          </a:p>
        </p:txBody>
      </p:sp>
      <p:sp>
        <p:nvSpPr>
          <p:cNvPr id="22" name="TextBox 21"/>
          <p:cNvSpPr txBox="1"/>
          <p:nvPr/>
        </p:nvSpPr>
        <p:spPr>
          <a:xfrm>
            <a:off x="5597151" y="3864774"/>
            <a:ext cx="1226554" cy="276999"/>
          </a:xfrm>
          <a:prstGeom prst="rect">
            <a:avLst/>
          </a:prstGeom>
          <a:noFill/>
        </p:spPr>
        <p:txBody>
          <a:bodyPr wrap="none" rtlCol="0">
            <a:spAutoFit/>
          </a:bodyPr>
          <a:lstStyle/>
          <a:p>
            <a:r>
              <a:rPr lang="en-US" sz="1200" b="1" dirty="0" smtClean="0">
                <a:solidFill>
                  <a:schemeClr val="bg1"/>
                </a:solidFill>
              </a:rPr>
              <a:t>Alfred H. Brooks</a:t>
            </a:r>
            <a:endParaRPr lang="en-US" sz="1200" b="1" dirty="0">
              <a:solidFill>
                <a:schemeClr val="bg1"/>
              </a:solidFill>
            </a:endParaRPr>
          </a:p>
        </p:txBody>
      </p:sp>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93026" y="4303111"/>
            <a:ext cx="8259760" cy="158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89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grpId="1"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26"/>
                                        </p:tgtEl>
                                      </p:cBhvr>
                                    </p:animEffect>
                                    <p:set>
                                      <p:cBhvr>
                                        <p:cTn id="24" dur="1" fill="hold">
                                          <p:stCondLst>
                                            <p:cond delay="499"/>
                                          </p:stCondLst>
                                        </p:cTn>
                                        <p:tgtEl>
                                          <p:spTgt spid="1026"/>
                                        </p:tgtEl>
                                        <p:attrNameLst>
                                          <p:attrName>style.visibility</p:attrName>
                                        </p:attrNameLst>
                                      </p:cBhvr>
                                      <p:to>
                                        <p:strVal val="hidden"/>
                                      </p:to>
                                    </p:set>
                                  </p:childTnLst>
                                </p:cTn>
                              </p:par>
                              <p:par>
                                <p:cTn id="25" presetID="9" presetClass="emph" presetSubtype="0" nodeType="withEffect">
                                  <p:stCondLst>
                                    <p:cond delay="0"/>
                                  </p:stCondLst>
                                  <p:childTnLst>
                                    <p:set>
                                      <p:cBhvr rctx="PPT">
                                        <p:cTn id="26" dur="indefinite"/>
                                        <p:tgtEl>
                                          <p:spTgt spid="21"/>
                                        </p:tgtEl>
                                        <p:attrNameLst>
                                          <p:attrName>style.opacity</p:attrName>
                                        </p:attrNameLst>
                                      </p:cBhvr>
                                      <p:to>
                                        <p:strVal val="0.25"/>
                                      </p:to>
                                    </p:set>
                                    <p:animEffect filter="image" prLst="opacity: 0.25">
                                      <p:cBhvr rctx="IE">
                                        <p:cTn id="27" dur="indefinite"/>
                                        <p:tgtEl>
                                          <p:spTgt spid="21"/>
                                        </p:tgtEl>
                                      </p:cBhvr>
                                    </p:animEffect>
                                  </p:childTnLst>
                                </p:cTn>
                              </p:par>
                              <p:par>
                                <p:cTn id="28" presetID="10" presetClass="exit" presetSubtype="0" fill="hold" grpId="0" nodeType="with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10" presetClass="entr" presetSubtype="0" fill="hold" grpId="1"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animBg="1"/>
      <p:bldP spid="17" grpId="0"/>
      <p:bldP spid="18" grpId="0" animBg="1"/>
      <p:bldP spid="18" grpId="1" animBg="1"/>
      <p:bldP spid="19" grpId="1" animBg="1"/>
      <p:bldP spid="19" grpId="2" animBg="1"/>
      <p:bldP spid="20" grpId="0" animBg="1"/>
      <p:bldP spid="3"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599" y="990600"/>
            <a:ext cx="8788615" cy="520447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599" y="990600"/>
            <a:ext cx="5397394"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What were the long-term effects?</a:t>
            </a:r>
            <a:endParaRPr lang="en-US" sz="2400" dirty="0" smtClean="0"/>
          </a:p>
          <a:p>
            <a:pPr marL="742950" lvl="1" indent="-285750">
              <a:lnSpc>
                <a:spcPct val="120000"/>
              </a:lnSpc>
              <a:buFont typeface="Arial" panose="020B0604020202020204" pitchFamily="34" charset="0"/>
              <a:buChar char="•"/>
            </a:pPr>
            <a:r>
              <a:rPr lang="en-US" sz="2400" dirty="0" smtClean="0"/>
              <a:t>Penrose stayed with NRC until 1923</a:t>
            </a:r>
          </a:p>
          <a:p>
            <a:pPr marL="742950" lvl="1" indent="-285750">
              <a:lnSpc>
                <a:spcPct val="120000"/>
              </a:lnSpc>
              <a:buFont typeface="Arial" panose="020B0604020202020204" pitchFamily="34" charset="0"/>
              <a:buChar char="•"/>
            </a:pPr>
            <a:r>
              <a:rPr lang="en-US" sz="2400" dirty="0" smtClean="0"/>
              <a:t>Army Training Corps (ATC)</a:t>
            </a:r>
          </a:p>
          <a:p>
            <a:pPr marL="1200150" lvl="2" indent="-285750">
              <a:lnSpc>
                <a:spcPct val="120000"/>
              </a:lnSpc>
              <a:buFont typeface="Arial" panose="020B0604020202020204" pitchFamily="34" charset="0"/>
              <a:buChar char="•"/>
            </a:pPr>
            <a:r>
              <a:rPr lang="en-US" sz="2400" dirty="0" smtClean="0"/>
              <a:t>Geology Curriculum</a:t>
            </a:r>
          </a:p>
          <a:p>
            <a:pPr marL="285750" indent="-285750">
              <a:lnSpc>
                <a:spcPct val="120000"/>
              </a:lnSpc>
              <a:buFont typeface="Arial" panose="020B0604020202020204" pitchFamily="34" charset="0"/>
              <a:buChar char="•"/>
            </a:pPr>
            <a:r>
              <a:rPr lang="en-US" sz="2400" dirty="0" smtClean="0"/>
              <a:t>World War Two:</a:t>
            </a:r>
          </a:p>
          <a:p>
            <a:pPr marL="742950" lvl="1" indent="-285750">
              <a:lnSpc>
                <a:spcPct val="120000"/>
              </a:lnSpc>
              <a:buFont typeface="Arial" panose="020B0604020202020204" pitchFamily="34" charset="0"/>
              <a:buChar char="•"/>
            </a:pPr>
            <a:r>
              <a:rPr lang="en-US" sz="2400" dirty="0" smtClean="0"/>
              <a:t>Geology still taught in Army</a:t>
            </a:r>
          </a:p>
          <a:p>
            <a:pPr marL="742950" lvl="1" indent="-285750">
              <a:lnSpc>
                <a:spcPct val="120000"/>
              </a:lnSpc>
              <a:buFont typeface="Arial" panose="020B0604020202020204" pitchFamily="34" charset="0"/>
              <a:buChar char="•"/>
            </a:pPr>
            <a:r>
              <a:rPr lang="en-US" sz="2400" dirty="0" smtClean="0"/>
              <a:t>Military Geology Unit</a:t>
            </a:r>
          </a:p>
          <a:p>
            <a:pPr marL="1200150" lvl="2" indent="-285750">
              <a:lnSpc>
                <a:spcPct val="120000"/>
              </a:lnSpc>
              <a:buFont typeface="Arial" panose="020B0604020202020204" pitchFamily="34" charset="0"/>
              <a:buChar char="•"/>
            </a:pPr>
            <a:endParaRPr lang="en-US" sz="2400" dirty="0" smtClean="0"/>
          </a:p>
        </p:txBody>
      </p:sp>
      <p:sp>
        <p:nvSpPr>
          <p:cNvPr id="12" name="TextBox 11"/>
          <p:cNvSpPr txBox="1"/>
          <p:nvPr/>
        </p:nvSpPr>
        <p:spPr>
          <a:xfrm>
            <a:off x="325255" y="6195075"/>
            <a:ext cx="8595302" cy="646331"/>
          </a:xfrm>
          <a:prstGeom prst="rect">
            <a:avLst/>
          </a:prstGeom>
          <a:noFill/>
        </p:spPr>
        <p:txBody>
          <a:bodyPr wrap="none" lIns="0" tIns="0" rIns="0" bIns="0" rtlCol="0">
            <a:spAutoFit/>
          </a:bodyPr>
          <a:lstStyle/>
          <a:p>
            <a:r>
              <a:rPr lang="en-US" sz="1050" dirty="0"/>
              <a:t>Fairbanks, H.R., and </a:t>
            </a:r>
            <a:r>
              <a:rPr lang="en-US" sz="1050" dirty="0" err="1"/>
              <a:t>Berkey</a:t>
            </a:r>
            <a:r>
              <a:rPr lang="en-US" sz="1050" dirty="0"/>
              <a:t>, C.P., 1952, </a:t>
            </a:r>
            <a:r>
              <a:rPr lang="en-US" sz="1050" u="sng" dirty="0"/>
              <a:t>The Life and Letters of R.A.F. Penrose, Jr.</a:t>
            </a:r>
            <a:r>
              <a:rPr lang="en-US" sz="1050" dirty="0"/>
              <a:t>: New York, Geological Society of </a:t>
            </a:r>
            <a:r>
              <a:rPr lang="en-US" sz="1050" dirty="0" smtClean="0"/>
              <a:t>America</a:t>
            </a:r>
          </a:p>
          <a:p>
            <a:r>
              <a:rPr lang="en-US" sz="1050" dirty="0"/>
              <a:t>Pittman, W.E., 1998, </a:t>
            </a:r>
            <a:r>
              <a:rPr lang="en-US" sz="1050" u="sng" dirty="0"/>
              <a:t>American Geologists at War: World War I</a:t>
            </a:r>
            <a:r>
              <a:rPr lang="en-US" sz="1050" dirty="0"/>
              <a:t>, </a:t>
            </a:r>
            <a:r>
              <a:rPr lang="en-US" sz="1050" i="1" dirty="0"/>
              <a:t>in</a:t>
            </a:r>
            <a:r>
              <a:rPr lang="en-US" sz="1050" dirty="0"/>
              <a:t> Underwood, J.R.J. and </a:t>
            </a:r>
            <a:r>
              <a:rPr lang="en-US" sz="1050" dirty="0" err="1"/>
              <a:t>Guth</a:t>
            </a:r>
            <a:r>
              <a:rPr lang="en-US" sz="1050" dirty="0"/>
              <a:t>, P.L. eds., Reviews in Engineering Geology, Vol. XIII: </a:t>
            </a:r>
            <a:r>
              <a:rPr lang="en-US" sz="1050" dirty="0" smtClean="0"/>
              <a:t/>
            </a:r>
            <a:br>
              <a:rPr lang="en-US" sz="1050" dirty="0" smtClean="0"/>
            </a:br>
            <a:r>
              <a:rPr lang="en-US" sz="1050" dirty="0" smtClean="0"/>
              <a:t>	Military </a:t>
            </a:r>
            <a:r>
              <a:rPr lang="en-US" sz="1050" dirty="0"/>
              <a:t>Geology in War and Peace, Reviews in Engineering Geology, Boulder, Colorado, Geological Society of America, p. 41–47.</a:t>
            </a:r>
          </a:p>
          <a:p>
            <a:r>
              <a:rPr lang="en-US" sz="1050" dirty="0" smtClean="0"/>
              <a:t>Erdmann</a:t>
            </a:r>
            <a:r>
              <a:rPr lang="en-US" sz="1050" dirty="0"/>
              <a:t>, C.E., 1943, </a:t>
            </a:r>
            <a:r>
              <a:rPr lang="en-US" sz="1050" u="sng" dirty="0"/>
              <a:t>Application of geology to the principles of war</a:t>
            </a:r>
            <a:r>
              <a:rPr lang="en-US" sz="1050" dirty="0"/>
              <a:t>: Geological Society of America Bulletin, v. 54, p. 1169–1194, </a:t>
            </a:r>
            <a:r>
              <a:rPr lang="en-US" sz="1050" dirty="0" err="1"/>
              <a:t>doi</a:t>
            </a:r>
            <a:r>
              <a:rPr lang="en-US" sz="1050" dirty="0"/>
              <a:t>: 10.1130/GSAB-54-1169.</a:t>
            </a:r>
            <a:endParaRPr lang="en-US" sz="1050" dirty="0">
              <a:effectLst/>
            </a:endParaRPr>
          </a:p>
        </p:txBody>
      </p:sp>
      <p:sp>
        <p:nvSpPr>
          <p:cNvPr id="10" name="TextBox 9"/>
          <p:cNvSpPr txBox="1"/>
          <p:nvPr/>
        </p:nvSpPr>
        <p:spPr>
          <a:xfrm>
            <a:off x="4091037" y="365933"/>
            <a:ext cx="961930" cy="369332"/>
          </a:xfrm>
          <a:prstGeom prst="rect">
            <a:avLst/>
          </a:prstGeom>
          <a:solidFill>
            <a:schemeClr val="accent4">
              <a:lumMod val="60000"/>
              <a:lumOff val="40000"/>
            </a:schemeClr>
          </a:solidFill>
        </p:spPr>
        <p:txBody>
          <a:bodyPr wrap="none" rtlCol="0">
            <a:spAutoFit/>
          </a:bodyPr>
          <a:lstStyle/>
          <a:p>
            <a:pPr algn="ctr"/>
            <a:r>
              <a:rPr lang="en-US" b="1" dirty="0" smtClean="0"/>
              <a:t>EFFECTS</a:t>
            </a:r>
            <a:endParaRPr lang="en-US" b="1" dirty="0"/>
          </a:p>
        </p:txBody>
      </p:sp>
      <p:sp>
        <p:nvSpPr>
          <p:cNvPr id="13" name="TextBox 12"/>
          <p:cNvSpPr txBox="1"/>
          <p:nvPr/>
        </p:nvSpPr>
        <p:spPr>
          <a:xfrm>
            <a:off x="450796" y="4146560"/>
            <a:ext cx="4953000" cy="1938992"/>
          </a:xfrm>
          <a:prstGeom prst="rect">
            <a:avLst/>
          </a:prstGeom>
          <a:noFill/>
        </p:spPr>
        <p:txBody>
          <a:bodyPr wrap="square" rtlCol="0">
            <a:spAutoFit/>
          </a:bodyPr>
          <a:lstStyle/>
          <a:p>
            <a:pPr algn="just"/>
            <a:r>
              <a:rPr lang="en-US" sz="2000" dirty="0" smtClean="0"/>
              <a:t>“Within  </a:t>
            </a:r>
            <a:r>
              <a:rPr lang="en-US" sz="2000" dirty="0"/>
              <a:t>a  few  weeks  of  the  </a:t>
            </a:r>
            <a:r>
              <a:rPr lang="en-US" sz="2000" dirty="0" smtClean="0"/>
              <a:t>decla­ration  </a:t>
            </a:r>
            <a:r>
              <a:rPr lang="en-US" sz="2000" dirty="0"/>
              <a:t>of  </a:t>
            </a:r>
            <a:r>
              <a:rPr lang="en-US" sz="2000" dirty="0" smtClean="0"/>
              <a:t>war [on]  </a:t>
            </a:r>
            <a:r>
              <a:rPr lang="en-US" sz="2000" dirty="0"/>
              <a:t>April  7,  </a:t>
            </a:r>
            <a:r>
              <a:rPr lang="en-US" sz="2000" dirty="0" smtClean="0"/>
              <a:t>1917… </a:t>
            </a:r>
            <a:r>
              <a:rPr lang="en-US" sz="2000" i="1" u="sng" dirty="0" smtClean="0"/>
              <a:t>What  </a:t>
            </a:r>
            <a:r>
              <a:rPr lang="en-US" sz="2000" i="1" u="sng" dirty="0"/>
              <a:t>a  </a:t>
            </a:r>
            <a:r>
              <a:rPr lang="en-US" sz="2000" i="1" u="sng" dirty="0" smtClean="0"/>
              <a:t>Geologist  </a:t>
            </a:r>
            <a:r>
              <a:rPr lang="en-US" sz="2000" i="1" u="sng" dirty="0"/>
              <a:t>can  do  in  W</a:t>
            </a:r>
            <a:r>
              <a:rPr lang="en-US" sz="2000" i="1" u="sng" dirty="0" smtClean="0"/>
              <a:t>ar </a:t>
            </a:r>
            <a:r>
              <a:rPr lang="en-US" sz="2000" u="sng" dirty="0" smtClean="0"/>
              <a:t>was  written</a:t>
            </a:r>
            <a:r>
              <a:rPr lang="en-US" sz="2000" dirty="0" smtClean="0"/>
              <a:t>… </a:t>
            </a:r>
            <a:r>
              <a:rPr lang="en-US" sz="2000" b="1" dirty="0" smtClean="0"/>
              <a:t>but attracted  </a:t>
            </a:r>
            <a:r>
              <a:rPr lang="en-US" sz="2000" b="1" dirty="0"/>
              <a:t>so  little  attention  that  it  was  soon  forgotten</a:t>
            </a:r>
            <a:r>
              <a:rPr lang="en-US" sz="2000" b="1" dirty="0" smtClean="0"/>
              <a:t>.</a:t>
            </a:r>
            <a:r>
              <a:rPr lang="en-US" sz="2000" dirty="0" smtClean="0"/>
              <a:t>”</a:t>
            </a:r>
          </a:p>
          <a:p>
            <a:pPr algn="r"/>
            <a:r>
              <a:rPr lang="en-US" sz="2000" dirty="0" smtClean="0"/>
              <a:t>Charles E. Erdmann, 1943</a:t>
            </a:r>
            <a:endParaRPr lang="en-US" sz="2000" dirty="0"/>
          </a:p>
        </p:txBody>
      </p:sp>
      <p:pic>
        <p:nvPicPr>
          <p:cNvPr id="3074" name="Picture 2" descr="http://pictures.abebooks.com/BUECHERPARADIES/111496606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021" y="1149109"/>
            <a:ext cx="3349536" cy="4887456"/>
          </a:xfrm>
          <a:prstGeom prst="rect">
            <a:avLst/>
          </a:prstGeom>
          <a:noFill/>
          <a:effectLst>
            <a:outerShdw blurRad="203200" dist="38100" dir="2700000" sx="101000" sy="101000" algn="tl" rotWithShape="0">
              <a:prstClr val="black">
                <a:alpha val="27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113698" y="5739553"/>
            <a:ext cx="2806859" cy="276999"/>
          </a:xfrm>
          <a:prstGeom prst="rect">
            <a:avLst/>
          </a:prstGeom>
          <a:noFill/>
        </p:spPr>
        <p:txBody>
          <a:bodyPr wrap="none" rtlCol="0">
            <a:spAutoFit/>
          </a:bodyPr>
          <a:lstStyle/>
          <a:p>
            <a:r>
              <a:rPr lang="en-US" sz="1200" b="1" dirty="0" smtClean="0">
                <a:solidFill>
                  <a:schemeClr val="bg1"/>
                </a:solidFill>
              </a:rPr>
              <a:t>1944 War Department Education Manual</a:t>
            </a:r>
            <a:endParaRPr lang="en-US" sz="1200" b="1" dirty="0">
              <a:solidFill>
                <a:schemeClr val="bg1"/>
              </a:solidFill>
            </a:endParaRPr>
          </a:p>
        </p:txBody>
      </p:sp>
    </p:spTree>
    <p:extLst>
      <p:ext uri="{BB962C8B-B14F-4D97-AF65-F5344CB8AC3E}">
        <p14:creationId xmlns:p14="http://schemas.microsoft.com/office/powerpoint/2010/main" val="263752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7:30:25 PM</a:t>
            </a:fld>
            <a:endParaRPr lang="en-US"/>
          </a:p>
        </p:txBody>
      </p:sp>
      <p:sp>
        <p:nvSpPr>
          <p:cNvPr id="6" name="Rectangle 5"/>
          <p:cNvSpPr/>
          <p:nvPr/>
        </p:nvSpPr>
        <p:spPr>
          <a:xfrm>
            <a:off x="228599" y="990600"/>
            <a:ext cx="8788615" cy="52453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1912" y="990600"/>
            <a:ext cx="5397394" cy="1329595"/>
          </a:xfrm>
          <a:prstGeom prst="rect">
            <a:avLst/>
          </a:prstGeom>
          <a:noFill/>
        </p:spPr>
        <p:txBody>
          <a:bodyPr wrap="square" lIns="0" tIns="0" rIns="0" bIns="0" rtlCol="0">
            <a:spAutoFit/>
          </a:bodyPr>
          <a:lstStyle/>
          <a:p>
            <a:pPr marL="285750" indent="-285750">
              <a:lnSpc>
                <a:spcPct val="120000"/>
              </a:lnSpc>
              <a:buFont typeface="Arial" panose="020B0604020202020204" pitchFamily="34" charset="0"/>
              <a:buChar char="•"/>
            </a:pPr>
            <a:r>
              <a:rPr lang="en-US" sz="2400" b="1" dirty="0" smtClean="0"/>
              <a:t>Was it a Great </a:t>
            </a:r>
            <a:r>
              <a:rPr lang="en-US" sz="2400" b="1" dirty="0"/>
              <a:t>I</a:t>
            </a:r>
            <a:r>
              <a:rPr lang="en-US" sz="2400" b="1" dirty="0" smtClean="0"/>
              <a:t>dea?</a:t>
            </a:r>
          </a:p>
          <a:p>
            <a:pPr marL="742950" lvl="1" indent="-285750">
              <a:lnSpc>
                <a:spcPct val="120000"/>
              </a:lnSpc>
              <a:buFont typeface="Arial" panose="020B0604020202020204" pitchFamily="34" charset="0"/>
              <a:buChar char="•"/>
            </a:pPr>
            <a:r>
              <a:rPr lang="en-US" sz="2400" dirty="0" smtClean="0"/>
              <a:t>It was a </a:t>
            </a:r>
            <a:r>
              <a:rPr lang="en-US" sz="2400" b="1" i="1" dirty="0" smtClean="0"/>
              <a:t>Great Idea</a:t>
            </a:r>
            <a:r>
              <a:rPr lang="en-US" sz="2400" dirty="0" smtClean="0"/>
              <a:t>…</a:t>
            </a:r>
          </a:p>
          <a:p>
            <a:pPr marL="742950" lvl="1" indent="-285750">
              <a:lnSpc>
                <a:spcPct val="120000"/>
              </a:lnSpc>
              <a:buFont typeface="Arial" panose="020B0604020202020204" pitchFamily="34" charset="0"/>
              <a:buChar char="•"/>
            </a:pPr>
            <a:endParaRPr lang="en-US" sz="2400" dirty="0"/>
          </a:p>
        </p:txBody>
      </p:sp>
      <p:sp>
        <p:nvSpPr>
          <p:cNvPr id="12" name="TextBox 11"/>
          <p:cNvSpPr txBox="1"/>
          <p:nvPr/>
        </p:nvSpPr>
        <p:spPr>
          <a:xfrm>
            <a:off x="421912" y="6347003"/>
            <a:ext cx="8595302" cy="161583"/>
          </a:xfrm>
          <a:prstGeom prst="rect">
            <a:avLst/>
          </a:prstGeom>
          <a:noFill/>
        </p:spPr>
        <p:txBody>
          <a:bodyPr wrap="none" lIns="0" tIns="0" rIns="0" bIns="0" rtlCol="0">
            <a:spAutoFit/>
          </a:bodyPr>
          <a:lstStyle/>
          <a:p>
            <a:r>
              <a:rPr lang="en-US" sz="1050" dirty="0"/>
              <a:t>Erdmann, C.E., 1943, </a:t>
            </a:r>
            <a:r>
              <a:rPr lang="en-US" sz="1050" u="sng" dirty="0"/>
              <a:t>Application of geology to the principles of war</a:t>
            </a:r>
            <a:r>
              <a:rPr lang="en-US" sz="1050" dirty="0"/>
              <a:t>: Geological Society of America Bulletin, v. 54, p. 1169–1194, </a:t>
            </a:r>
            <a:r>
              <a:rPr lang="en-US" sz="1050" dirty="0" err="1"/>
              <a:t>doi</a:t>
            </a:r>
            <a:r>
              <a:rPr lang="en-US" sz="1050" dirty="0"/>
              <a:t>: 10.1130/GSAB-54-1169.</a:t>
            </a:r>
            <a:endParaRPr lang="en-US" sz="1050" dirty="0">
              <a:effectLst/>
            </a:endParaRPr>
          </a:p>
        </p:txBody>
      </p:sp>
      <p:sp>
        <p:nvSpPr>
          <p:cNvPr id="10" name="TextBox 9"/>
          <p:cNvSpPr txBox="1"/>
          <p:nvPr/>
        </p:nvSpPr>
        <p:spPr>
          <a:xfrm>
            <a:off x="3790027" y="365933"/>
            <a:ext cx="1563954" cy="369332"/>
          </a:xfrm>
          <a:prstGeom prst="rect">
            <a:avLst/>
          </a:prstGeom>
          <a:solidFill>
            <a:srgbClr val="F1E37B"/>
          </a:solidFill>
        </p:spPr>
        <p:txBody>
          <a:bodyPr wrap="none" rtlCol="0">
            <a:spAutoFit/>
          </a:bodyPr>
          <a:lstStyle/>
          <a:p>
            <a:pPr algn="ctr"/>
            <a:r>
              <a:rPr lang="en-US" b="1" dirty="0" smtClean="0"/>
              <a:t>CONCLUSIONS</a:t>
            </a:r>
            <a:endParaRPr lang="en-US" b="1" dirty="0"/>
          </a:p>
        </p:txBody>
      </p:sp>
      <p:pic>
        <p:nvPicPr>
          <p:cNvPr id="8" name="Picture 2" descr="C:\Users\Joshua\Documents\My Dropbox\_GeologyAndWar\Figures\Book-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2052">
            <a:off x="5764647" y="1370448"/>
            <a:ext cx="2701016" cy="42179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descr="C:\Users\Joshua\Documents\My Dropbox\_GeologyAndWar\Figures\Card-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664">
            <a:off x="5453744" y="3592654"/>
            <a:ext cx="2813921" cy="1542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469913" y="1371600"/>
            <a:ext cx="1591654" cy="443198"/>
          </a:xfrm>
          <a:prstGeom prst="rect">
            <a:avLst/>
          </a:prstGeom>
        </p:spPr>
        <p:txBody>
          <a:bodyPr wrap="none" lIns="0" tIns="0" rIns="0" bIns="0">
            <a:spAutoFit/>
          </a:bodyPr>
          <a:lstStyle/>
          <a:p>
            <a:pPr lvl="1">
              <a:lnSpc>
                <a:spcPct val="120000"/>
              </a:lnSpc>
            </a:pPr>
            <a:r>
              <a:rPr lang="en-US" sz="2400" u="sng" dirty="0"/>
              <a:t>in theory</a:t>
            </a:r>
            <a:endParaRPr lang="en-US" sz="2400" dirty="0"/>
          </a:p>
        </p:txBody>
      </p:sp>
      <p:sp>
        <p:nvSpPr>
          <p:cNvPr id="14" name="TextBox 13"/>
          <p:cNvSpPr txBox="1"/>
          <p:nvPr/>
        </p:nvSpPr>
        <p:spPr>
          <a:xfrm>
            <a:off x="421912" y="1905000"/>
            <a:ext cx="4835888" cy="3988784"/>
          </a:xfrm>
          <a:prstGeom prst="rect">
            <a:avLst/>
          </a:prstGeom>
          <a:noFill/>
        </p:spPr>
        <p:txBody>
          <a:bodyPr wrap="square" lIns="0" tIns="0" rIns="0" bIns="0" rtlCol="0">
            <a:spAutoFit/>
          </a:bodyPr>
          <a:lstStyle/>
          <a:p>
            <a:pPr marL="285750" indent="-285750">
              <a:lnSpc>
                <a:spcPct val="120000"/>
              </a:lnSpc>
              <a:buFont typeface="Arial" panose="020B0604020202020204" pitchFamily="34" charset="0"/>
              <a:buChar char="•"/>
            </a:pPr>
            <a:endParaRPr lang="en-US" sz="2400" b="1" dirty="0"/>
          </a:p>
          <a:p>
            <a:pPr marL="285750" indent="-285750">
              <a:lnSpc>
                <a:spcPct val="120000"/>
              </a:lnSpc>
              <a:buFont typeface="Arial" panose="020B0604020202020204" pitchFamily="34" charset="0"/>
              <a:buChar char="•"/>
            </a:pPr>
            <a:r>
              <a:rPr lang="en-US" sz="2400" b="1" dirty="0" smtClean="0"/>
              <a:t>Did it work?</a:t>
            </a:r>
          </a:p>
          <a:p>
            <a:pPr marL="742950" lvl="1" indent="-285750">
              <a:lnSpc>
                <a:spcPct val="120000"/>
              </a:lnSpc>
              <a:buFont typeface="Arial" panose="020B0604020202020204" pitchFamily="34" charset="0"/>
              <a:buChar char="•"/>
            </a:pPr>
            <a:r>
              <a:rPr lang="en-US" sz="2400" dirty="0" smtClean="0"/>
              <a:t>Not really.</a:t>
            </a:r>
          </a:p>
          <a:p>
            <a:pPr marL="1200150" lvl="2" indent="-285750">
              <a:lnSpc>
                <a:spcPct val="120000"/>
              </a:lnSpc>
              <a:buFont typeface="Arial" panose="020B0604020202020204" pitchFamily="34" charset="0"/>
              <a:buChar char="•"/>
            </a:pPr>
            <a:r>
              <a:rPr lang="en-US" sz="2400" dirty="0" smtClean="0"/>
              <a:t>It failed to convince officers that geologists were needed.</a:t>
            </a:r>
          </a:p>
          <a:p>
            <a:pPr marL="742950" lvl="1" indent="-285750">
              <a:lnSpc>
                <a:spcPct val="120000"/>
              </a:lnSpc>
              <a:buFont typeface="Arial" panose="020B0604020202020204" pitchFamily="34" charset="0"/>
              <a:buChar char="•"/>
            </a:pPr>
            <a:r>
              <a:rPr lang="en-US" sz="2400" dirty="0" smtClean="0"/>
              <a:t>Why not?</a:t>
            </a:r>
          </a:p>
          <a:p>
            <a:pPr marL="1200150" lvl="2" indent="-285750">
              <a:lnSpc>
                <a:spcPct val="120000"/>
              </a:lnSpc>
              <a:buFont typeface="Arial" panose="020B0604020202020204" pitchFamily="34" charset="0"/>
              <a:buChar char="•"/>
            </a:pPr>
            <a:r>
              <a:rPr lang="en-US" sz="2400" dirty="0" smtClean="0"/>
              <a:t>Too simple?</a:t>
            </a:r>
          </a:p>
          <a:p>
            <a:pPr marL="1200150" lvl="2" indent="-285750">
              <a:lnSpc>
                <a:spcPct val="120000"/>
              </a:lnSpc>
              <a:buFont typeface="Arial" panose="020B0604020202020204" pitchFamily="34" charset="0"/>
              <a:buChar char="•"/>
            </a:pPr>
            <a:r>
              <a:rPr lang="en-US" sz="2400" dirty="0" smtClean="0"/>
              <a:t>Not publicized?</a:t>
            </a:r>
          </a:p>
          <a:p>
            <a:pPr marL="1200150" lvl="2" indent="-285750">
              <a:lnSpc>
                <a:spcPct val="120000"/>
              </a:lnSpc>
              <a:buFont typeface="Arial" panose="020B0604020202020204" pitchFamily="34" charset="0"/>
              <a:buChar char="•"/>
            </a:pPr>
            <a:r>
              <a:rPr lang="en-US" sz="2400" dirty="0" smtClean="0"/>
              <a:t>Not the right time?</a:t>
            </a:r>
            <a:endParaRPr lang="en-US" sz="2400" dirty="0"/>
          </a:p>
        </p:txBody>
      </p:sp>
    </p:spTree>
    <p:extLst>
      <p:ext uri="{BB962C8B-B14F-4D97-AF65-F5344CB8AC3E}">
        <p14:creationId xmlns:p14="http://schemas.microsoft.com/office/powerpoint/2010/main" val="64172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7:30:25 PM</a:t>
            </a:fld>
            <a:endParaRPr lang="en-US"/>
          </a:p>
        </p:txBody>
      </p:sp>
      <p:sp>
        <p:nvSpPr>
          <p:cNvPr id="6" name="Rectangle 5"/>
          <p:cNvSpPr/>
          <p:nvPr/>
        </p:nvSpPr>
        <p:spPr>
          <a:xfrm>
            <a:off x="228599" y="990600"/>
            <a:ext cx="8788615" cy="52453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90027" y="365933"/>
            <a:ext cx="1563954" cy="369332"/>
          </a:xfrm>
          <a:prstGeom prst="rect">
            <a:avLst/>
          </a:prstGeom>
          <a:solidFill>
            <a:srgbClr val="F1E37B"/>
          </a:solidFill>
        </p:spPr>
        <p:txBody>
          <a:bodyPr wrap="none" rtlCol="0">
            <a:spAutoFit/>
          </a:bodyPr>
          <a:lstStyle/>
          <a:p>
            <a:pPr algn="ctr"/>
            <a:r>
              <a:rPr lang="en-US" b="1" dirty="0" smtClean="0"/>
              <a:t>CONCLUSIONS</a:t>
            </a:r>
            <a:endParaRPr lang="en-US" b="1" dirty="0"/>
          </a:p>
        </p:txBody>
      </p:sp>
      <p:pic>
        <p:nvPicPr>
          <p:cNvPr id="8" name="Picture 2" descr="C:\Users\Joshua\Documents\My Dropbox\_GeologyAndWar\Figures\Book-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2052">
            <a:off x="5764647" y="1370448"/>
            <a:ext cx="2701016" cy="42179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descr="C:\Users\Joshua\Documents\My Dropbox\_GeologyAndWar\Figures\Card-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6664">
            <a:off x="5453744" y="3592654"/>
            <a:ext cx="2813921" cy="1542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1912" y="1074105"/>
            <a:ext cx="4683488" cy="5078313"/>
          </a:xfrm>
          <a:prstGeom prst="rect">
            <a:avLst/>
          </a:prstGeom>
        </p:spPr>
        <p:txBody>
          <a:bodyPr wrap="square">
            <a:spAutoFit/>
          </a:bodyPr>
          <a:lstStyle/>
          <a:p>
            <a:pPr algn="just"/>
            <a:r>
              <a:rPr lang="en-US" dirty="0" smtClean="0"/>
              <a:t>“In </a:t>
            </a:r>
            <a:r>
              <a:rPr lang="en-US" dirty="0"/>
              <a:t>addition to the matters already mentioned, the geologist whose work has been in the more newly settled parts of the world, and not in the older settled region where he has lived in civilization, is an efficient scout. His training has been in the wilds among mountains, hills and plains; often without trails, where he has had to take his course by the blazes on the trees or from the stars, the moon, or his compass, and often surrounded by hostile natives. He can fight, cook, withstand bad weather and discomfort, and still keep on with his scientific work; he has acquired the woodcraft of the old trapper, together with the education of a scientist. Few other men [or women] possess this unique combination of accomplishments</a:t>
            </a:r>
            <a:r>
              <a:rPr lang="en-US" dirty="0" smtClean="0"/>
              <a:t>.”</a:t>
            </a:r>
          </a:p>
          <a:p>
            <a:pPr algn="just"/>
            <a:endParaRPr lang="en-US" dirty="0" smtClean="0"/>
          </a:p>
          <a:p>
            <a:pPr algn="r"/>
            <a:r>
              <a:rPr lang="en-US" dirty="0" smtClean="0"/>
              <a:t>Richard Alexander Fullerton Penrose, Jr.</a:t>
            </a:r>
            <a:endParaRPr lang="en-US" dirty="0"/>
          </a:p>
        </p:txBody>
      </p:sp>
      <p:sp>
        <p:nvSpPr>
          <p:cNvPr id="15" name="TextBox 14"/>
          <p:cNvSpPr txBox="1"/>
          <p:nvPr/>
        </p:nvSpPr>
        <p:spPr>
          <a:xfrm>
            <a:off x="3506381" y="6547291"/>
            <a:ext cx="5294719" cy="161583"/>
          </a:xfrm>
          <a:prstGeom prst="rect">
            <a:avLst/>
          </a:prstGeom>
          <a:noFill/>
        </p:spPr>
        <p:txBody>
          <a:bodyPr wrap="none" lIns="0" tIns="0" rIns="0" bIns="0" rtlCol="0">
            <a:spAutoFit/>
          </a:bodyPr>
          <a:lstStyle/>
          <a:p>
            <a:r>
              <a:rPr lang="en-US" sz="1050" dirty="0" smtClean="0"/>
              <a:t>Penrose, </a:t>
            </a:r>
            <a:r>
              <a:rPr lang="en-US" sz="1050" dirty="0"/>
              <a:t>R.A.F</a:t>
            </a:r>
            <a:r>
              <a:rPr lang="en-US" sz="1050" dirty="0" smtClean="0"/>
              <a:t>., Jr., </a:t>
            </a:r>
            <a:r>
              <a:rPr lang="en-US" sz="1050" dirty="0"/>
              <a:t>1917, </a:t>
            </a:r>
            <a:r>
              <a:rPr lang="en-US" sz="1050" u="sng" dirty="0"/>
              <a:t>What a Geologist Can do in War</a:t>
            </a:r>
            <a:r>
              <a:rPr lang="en-US" sz="1050" dirty="0"/>
              <a:t>: Philadelphia, J. B. Lippincott Company.</a:t>
            </a:r>
            <a:endParaRPr lang="en-US" sz="1050" dirty="0">
              <a:effectLst/>
            </a:endParaRPr>
          </a:p>
        </p:txBody>
      </p:sp>
    </p:spTree>
    <p:extLst>
      <p:ext uri="{BB962C8B-B14F-4D97-AF65-F5344CB8AC3E}">
        <p14:creationId xmlns:p14="http://schemas.microsoft.com/office/powerpoint/2010/main" val="34628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C:\Users\Joshua\Documents\My Dropbox\_GeologyAndWar\Figures\PenroseChica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7077">
            <a:off x="3716151" y="1797231"/>
            <a:ext cx="2586709" cy="317648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extLst/>
        </p:spPr>
      </p:pic>
      <p:sp>
        <p:nvSpPr>
          <p:cNvPr id="3" name="Rectangle 2"/>
          <p:cNvSpPr/>
          <p:nvPr/>
        </p:nvSpPr>
        <p:spPr>
          <a:xfrm>
            <a:off x="288949" y="2462145"/>
            <a:ext cx="2987845" cy="923330"/>
          </a:xfrm>
          <a:prstGeom prst="rect">
            <a:avLst/>
          </a:prstGeom>
        </p:spPr>
        <p:txBody>
          <a:bodyPr wrap="square">
            <a:spAutoFit/>
          </a:bodyPr>
          <a:lstStyle/>
          <a:p>
            <a:pPr algn="ctr"/>
            <a:r>
              <a:rPr lang="en-US" dirty="0"/>
              <a:t>To </a:t>
            </a:r>
            <a:r>
              <a:rPr lang="en-US" b="1" i="1" dirty="0" smtClean="0"/>
              <a:t>hear and see</a:t>
            </a:r>
            <a:r>
              <a:rPr lang="en-US" b="1" dirty="0" smtClean="0"/>
              <a:t> </a:t>
            </a:r>
            <a:r>
              <a:rPr lang="en-US" dirty="0"/>
              <a:t>the </a:t>
            </a:r>
            <a:r>
              <a:rPr lang="en-US" dirty="0" smtClean="0"/>
              <a:t>book, visit: </a:t>
            </a:r>
            <a:r>
              <a:rPr lang="en-US" u="sng" dirty="0" smtClean="0">
                <a:solidFill>
                  <a:schemeClr val="tx2">
                    <a:lumMod val="60000"/>
                    <a:lumOff val="40000"/>
                  </a:schemeClr>
                </a:solidFill>
                <a:hlinkClick r:id="rId5"/>
              </a:rPr>
              <a:t>tinyurl.com/</a:t>
            </a:r>
            <a:r>
              <a:rPr lang="en-US" u="sng" dirty="0" err="1" smtClean="0">
                <a:solidFill>
                  <a:schemeClr val="tx2">
                    <a:lumMod val="60000"/>
                    <a:lumOff val="40000"/>
                  </a:schemeClr>
                </a:solidFill>
                <a:hlinkClick r:id="rId5"/>
              </a:rPr>
              <a:t>WWIGeol</a:t>
            </a:r>
            <a:endParaRPr lang="en-US" u="sng" dirty="0" smtClean="0">
              <a:solidFill>
                <a:schemeClr val="tx2">
                  <a:lumMod val="60000"/>
                  <a:lumOff val="40000"/>
                </a:schemeClr>
              </a:solidFill>
            </a:endParaRPr>
          </a:p>
          <a:p>
            <a:pPr algn="ctr"/>
            <a:r>
              <a:rPr lang="en-US" dirty="0" smtClean="0"/>
              <a:t>( links to              )</a:t>
            </a:r>
            <a:endParaRPr lang="en-US" dirty="0"/>
          </a:p>
        </p:txBody>
      </p:sp>
      <p:pic>
        <p:nvPicPr>
          <p:cNvPr id="7" name="Picture 2" descr="C:\Users\Joshua\Documents\My Dropbox\_GeologyAndWar\Figures\Book-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2052">
            <a:off x="5764647" y="1370448"/>
            <a:ext cx="2701016" cy="42179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3" descr="C:\Users\Joshua\Documents\My Dropbox\_GeologyAndWar\Figures\Card-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6664">
            <a:off x="5453744" y="3592654"/>
            <a:ext cx="2813921" cy="15429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506" y="637381"/>
            <a:ext cx="469423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upload.wikimedia.org/wikipedia/commons/thumb/9/93/Solid_color_You_Tube_logo.png/1024px-Solid_color_You_Tube_logo.pn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869830" y="3094892"/>
            <a:ext cx="569533" cy="2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8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447800" y="778214"/>
            <a:ext cx="6248400" cy="585391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026920" y="778214"/>
            <a:ext cx="5059680" cy="5853910"/>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Introduction</a:t>
            </a:r>
          </a:p>
          <a:p>
            <a:pPr marL="742950" lvl="1" indent="-285750">
              <a:lnSpc>
                <a:spcPct val="120000"/>
              </a:lnSpc>
              <a:buFont typeface="Arial" panose="020B0604020202020204" pitchFamily="34" charset="0"/>
              <a:buChar char="•"/>
            </a:pPr>
            <a:r>
              <a:rPr lang="en-US" sz="2400" dirty="0" smtClean="0"/>
              <a:t>The physical book</a:t>
            </a:r>
          </a:p>
          <a:p>
            <a:pPr marL="742950" lvl="1" indent="-285750">
              <a:lnSpc>
                <a:spcPct val="120000"/>
              </a:lnSpc>
              <a:buFont typeface="Arial" panose="020B0604020202020204" pitchFamily="34" charset="0"/>
              <a:buChar char="•"/>
            </a:pPr>
            <a:r>
              <a:rPr lang="en-US" sz="2400" dirty="0" smtClean="0"/>
              <a:t>What CAN we do in war?</a:t>
            </a:r>
          </a:p>
          <a:p>
            <a:pPr marL="742950" lvl="1" indent="-285750">
              <a:lnSpc>
                <a:spcPct val="120000"/>
              </a:lnSpc>
              <a:buFont typeface="Arial" panose="020B0604020202020204" pitchFamily="34" charset="0"/>
              <a:buChar char="•"/>
            </a:pPr>
            <a:r>
              <a:rPr lang="en-US" sz="2400" dirty="0" smtClean="0"/>
              <a:t>Penrose in 1917</a:t>
            </a:r>
          </a:p>
          <a:p>
            <a:pPr marL="285750" indent="-285750">
              <a:lnSpc>
                <a:spcPct val="120000"/>
              </a:lnSpc>
              <a:buFont typeface="Arial" panose="020B0604020202020204" pitchFamily="34" charset="0"/>
              <a:buChar char="•"/>
            </a:pPr>
            <a:r>
              <a:rPr lang="en-US" sz="2400" b="1" dirty="0" smtClean="0"/>
              <a:t>Causes</a:t>
            </a:r>
          </a:p>
          <a:p>
            <a:pPr marL="742950" lvl="1" indent="-285750">
              <a:lnSpc>
                <a:spcPct val="120000"/>
              </a:lnSpc>
              <a:buFont typeface="Arial" panose="020B0604020202020204" pitchFamily="34" charset="0"/>
              <a:buChar char="•"/>
            </a:pPr>
            <a:r>
              <a:rPr lang="en-US" sz="2400" dirty="0" smtClean="0"/>
              <a:t>Penrose’s background</a:t>
            </a:r>
          </a:p>
          <a:p>
            <a:pPr marL="742950" lvl="1" indent="-285750">
              <a:lnSpc>
                <a:spcPct val="120000"/>
              </a:lnSpc>
              <a:buFont typeface="Arial" panose="020B0604020202020204" pitchFamily="34" charset="0"/>
              <a:buChar char="•"/>
            </a:pPr>
            <a:r>
              <a:rPr lang="en-US" sz="2400" dirty="0" smtClean="0"/>
              <a:t>National Research Council</a:t>
            </a:r>
          </a:p>
          <a:p>
            <a:pPr marL="742950" lvl="1" indent="-285750">
              <a:lnSpc>
                <a:spcPct val="120000"/>
              </a:lnSpc>
              <a:buFont typeface="Arial" panose="020B0604020202020204" pitchFamily="34" charset="0"/>
              <a:buChar char="•"/>
            </a:pPr>
            <a:r>
              <a:rPr lang="en-US" sz="2400" dirty="0" smtClean="0"/>
              <a:t>Military Geology in 1917-18</a:t>
            </a:r>
          </a:p>
          <a:p>
            <a:pPr marL="285750" indent="-285750">
              <a:lnSpc>
                <a:spcPct val="120000"/>
              </a:lnSpc>
              <a:buFont typeface="Arial" panose="020B0604020202020204" pitchFamily="34" charset="0"/>
              <a:buChar char="•"/>
            </a:pPr>
            <a:r>
              <a:rPr lang="en-US" sz="2400" b="1" dirty="0" smtClean="0"/>
              <a:t>Effects</a:t>
            </a:r>
          </a:p>
          <a:p>
            <a:pPr marL="742950" lvl="1" indent="-285750">
              <a:lnSpc>
                <a:spcPct val="120000"/>
              </a:lnSpc>
              <a:buFont typeface="Arial" panose="020B0604020202020204" pitchFamily="34" charset="0"/>
              <a:buChar char="•"/>
            </a:pPr>
            <a:r>
              <a:rPr lang="en-US" sz="2400" dirty="0" smtClean="0"/>
              <a:t>Immediate</a:t>
            </a:r>
          </a:p>
          <a:p>
            <a:pPr marL="742950" lvl="1" indent="-285750">
              <a:lnSpc>
                <a:spcPct val="120000"/>
              </a:lnSpc>
              <a:buFont typeface="Arial" panose="020B0604020202020204" pitchFamily="34" charset="0"/>
              <a:buChar char="•"/>
            </a:pPr>
            <a:r>
              <a:rPr lang="en-US" sz="2400" dirty="0" smtClean="0"/>
              <a:t>Long-term</a:t>
            </a:r>
          </a:p>
          <a:p>
            <a:pPr marL="285750" indent="-285750">
              <a:lnSpc>
                <a:spcPct val="120000"/>
              </a:lnSpc>
              <a:buFont typeface="Arial" panose="020B0604020202020204" pitchFamily="34" charset="0"/>
              <a:buChar char="•"/>
            </a:pPr>
            <a:r>
              <a:rPr lang="en-US" sz="2400" b="1" dirty="0" smtClean="0"/>
              <a:t>Conclusions</a:t>
            </a:r>
          </a:p>
          <a:p>
            <a:pPr marL="742950" lvl="1" indent="-285750">
              <a:lnSpc>
                <a:spcPct val="120000"/>
              </a:lnSpc>
              <a:buFont typeface="Arial" panose="020B0604020202020204" pitchFamily="34" charset="0"/>
              <a:buChar char="•"/>
            </a:pPr>
            <a:r>
              <a:rPr lang="en-US" sz="2400" dirty="0" smtClean="0"/>
              <a:t>Was it a Great </a:t>
            </a:r>
            <a:r>
              <a:rPr lang="en-US" sz="2400" dirty="0"/>
              <a:t>I</a:t>
            </a:r>
            <a:r>
              <a:rPr lang="en-US" sz="2400" dirty="0" smtClean="0"/>
              <a:t>dea?</a:t>
            </a:r>
            <a:endParaRPr lang="en-US" sz="2400" dirty="0"/>
          </a:p>
        </p:txBody>
      </p:sp>
      <p:sp>
        <p:nvSpPr>
          <p:cNvPr id="49" name="Date Placeholder 48"/>
          <p:cNvSpPr>
            <a:spLocks noGrp="1"/>
          </p:cNvSpPr>
          <p:nvPr>
            <p:ph type="dt" sz="half" idx="10"/>
          </p:nvPr>
        </p:nvSpPr>
        <p:spPr/>
        <p:txBody>
          <a:bodyPr/>
          <a:lstStyle/>
          <a:p>
            <a:fld id="{92822B2C-0C50-4415-8983-48876DDB033A}" type="datetime13">
              <a:rPr lang="en-US" smtClean="0"/>
              <a:t>7:30:19 PM</a:t>
            </a:fld>
            <a:endParaRPr lang="en-US"/>
          </a:p>
        </p:txBody>
      </p:sp>
      <p:sp>
        <p:nvSpPr>
          <p:cNvPr id="26" name="TextBox 25"/>
          <p:cNvSpPr txBox="1"/>
          <p:nvPr/>
        </p:nvSpPr>
        <p:spPr>
          <a:xfrm>
            <a:off x="4058078" y="365933"/>
            <a:ext cx="1027845" cy="369332"/>
          </a:xfrm>
          <a:prstGeom prst="rect">
            <a:avLst/>
          </a:prstGeom>
          <a:solidFill>
            <a:schemeClr val="accent1">
              <a:lumMod val="40000"/>
              <a:lumOff val="60000"/>
            </a:schemeClr>
          </a:solidFill>
        </p:spPr>
        <p:txBody>
          <a:bodyPr wrap="none" rtlCol="0">
            <a:spAutoFit/>
          </a:bodyPr>
          <a:lstStyle/>
          <a:p>
            <a:pPr algn="ctr"/>
            <a:r>
              <a:rPr lang="en-US" b="1" dirty="0" smtClean="0"/>
              <a:t>OUTLINE</a:t>
            </a:r>
            <a:endParaRPr lang="en-US" b="1" dirty="0"/>
          </a:p>
        </p:txBody>
      </p:sp>
    </p:spTree>
    <p:extLst>
      <p:ext uri="{BB962C8B-B14F-4D97-AF65-F5344CB8AC3E}">
        <p14:creationId xmlns:p14="http://schemas.microsoft.com/office/powerpoint/2010/main" val="22458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26" name="TextBox 25"/>
          <p:cNvSpPr txBox="1"/>
          <p:nvPr/>
        </p:nvSpPr>
        <p:spPr>
          <a:xfrm>
            <a:off x="3723595" y="365933"/>
            <a:ext cx="1696811" cy="369332"/>
          </a:xfrm>
          <a:prstGeom prst="rect">
            <a:avLst/>
          </a:prstGeom>
          <a:solidFill>
            <a:schemeClr val="accent3">
              <a:lumMod val="60000"/>
              <a:lumOff val="40000"/>
            </a:schemeClr>
          </a:solidFill>
        </p:spPr>
        <p:txBody>
          <a:bodyPr wrap="none" rtlCol="0">
            <a:spAutoFit/>
          </a:bodyPr>
          <a:lstStyle/>
          <a:p>
            <a:pPr algn="ctr"/>
            <a:r>
              <a:rPr lang="en-US" b="1" dirty="0" smtClean="0"/>
              <a:t>INTRODUCTION</a:t>
            </a:r>
            <a:endParaRPr lang="en-US" b="1" dirty="0"/>
          </a:p>
        </p:txBody>
      </p:sp>
      <p:sp>
        <p:nvSpPr>
          <p:cNvPr id="6" name="Rectangle 5"/>
          <p:cNvSpPr/>
          <p:nvPr/>
        </p:nvSpPr>
        <p:spPr>
          <a:xfrm>
            <a:off x="2743200" y="990600"/>
            <a:ext cx="6057900"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38600" y="990600"/>
            <a:ext cx="3886200" cy="275152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What was the book?</a:t>
            </a:r>
          </a:p>
          <a:p>
            <a:pPr marL="742950" lvl="1" indent="-285750">
              <a:lnSpc>
                <a:spcPct val="120000"/>
              </a:lnSpc>
              <a:buFont typeface="Arial" panose="020B0604020202020204" pitchFamily="34" charset="0"/>
              <a:buChar char="•"/>
            </a:pPr>
            <a:r>
              <a:rPr lang="en-US" sz="2400" dirty="0" smtClean="0"/>
              <a:t>Published: April 1917</a:t>
            </a:r>
          </a:p>
          <a:p>
            <a:pPr marL="742950" lvl="1" indent="-285750">
              <a:lnSpc>
                <a:spcPct val="120000"/>
              </a:lnSpc>
              <a:buFont typeface="Arial" panose="020B0604020202020204" pitchFamily="34" charset="0"/>
              <a:buChar char="•"/>
            </a:pPr>
            <a:r>
              <a:rPr lang="en-US" sz="2400" dirty="0" smtClean="0"/>
              <a:t>Pocket Sized</a:t>
            </a:r>
          </a:p>
          <a:p>
            <a:pPr marL="742950" lvl="1" indent="-285750">
              <a:lnSpc>
                <a:spcPct val="120000"/>
              </a:lnSpc>
              <a:buFont typeface="Arial" panose="020B0604020202020204" pitchFamily="34" charset="0"/>
              <a:buChar char="•"/>
            </a:pPr>
            <a:r>
              <a:rPr lang="en-US" sz="2400" dirty="0" smtClean="0"/>
              <a:t>1,600 words</a:t>
            </a:r>
          </a:p>
          <a:p>
            <a:pPr marL="742950" lvl="1" indent="-285750">
              <a:lnSpc>
                <a:spcPct val="120000"/>
              </a:lnSpc>
              <a:buFont typeface="Arial" panose="020B0604020202020204" pitchFamily="34" charset="0"/>
              <a:buChar char="•"/>
            </a:pPr>
            <a:r>
              <a:rPr lang="en-US" sz="2400" dirty="0" smtClean="0"/>
              <a:t>Largely Distributed</a:t>
            </a:r>
          </a:p>
          <a:p>
            <a:pPr marL="742950" lvl="1" indent="-285750">
              <a:lnSpc>
                <a:spcPct val="120000"/>
              </a:lnSpc>
              <a:buFont typeface="Arial" panose="020B0604020202020204" pitchFamily="34" charset="0"/>
              <a:buChar char="•"/>
            </a:pPr>
            <a:r>
              <a:rPr lang="en-US" sz="2400" dirty="0" smtClean="0"/>
              <a:t>“Untechnical”</a:t>
            </a:r>
            <a:endParaRPr lang="en-US" sz="2400" dirty="0"/>
          </a:p>
        </p:txBody>
      </p:sp>
      <p:pic>
        <p:nvPicPr>
          <p:cNvPr id="3074" name="Picture 2" descr="C:\Users\Joshua\Documents\My Dropbox\_GeologyAndWar\Figures\Book-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33" y="990600"/>
            <a:ext cx="3438564" cy="53697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C:\Users\Joshua\Documents\My Dropbox\_GeologyAndWar\Figures\Autograph-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5486"/>
            <a:ext cx="4074623" cy="25729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34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26" name="TextBox 25"/>
          <p:cNvSpPr txBox="1"/>
          <p:nvPr/>
        </p:nvSpPr>
        <p:spPr>
          <a:xfrm>
            <a:off x="3723595" y="365933"/>
            <a:ext cx="1696811" cy="369332"/>
          </a:xfrm>
          <a:prstGeom prst="rect">
            <a:avLst/>
          </a:prstGeom>
          <a:solidFill>
            <a:schemeClr val="accent3">
              <a:lumMod val="60000"/>
              <a:lumOff val="40000"/>
            </a:schemeClr>
          </a:solidFill>
        </p:spPr>
        <p:txBody>
          <a:bodyPr wrap="none" rtlCol="0">
            <a:spAutoFit/>
          </a:bodyPr>
          <a:lstStyle/>
          <a:p>
            <a:pPr algn="ctr"/>
            <a:r>
              <a:rPr lang="en-US" b="1" dirty="0" smtClean="0"/>
              <a:t>INTRODUCTION</a:t>
            </a:r>
            <a:endParaRPr lang="en-US" b="1" dirty="0"/>
          </a:p>
        </p:txBody>
      </p:sp>
      <p:sp>
        <p:nvSpPr>
          <p:cNvPr id="6" name="Rectangle 5"/>
          <p:cNvSpPr/>
          <p:nvPr/>
        </p:nvSpPr>
        <p:spPr>
          <a:xfrm>
            <a:off x="2743200" y="990600"/>
            <a:ext cx="6057900"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38600" y="990600"/>
            <a:ext cx="4762500" cy="541071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What CAN we do in war?</a:t>
            </a:r>
          </a:p>
          <a:p>
            <a:pPr marL="742950" lvl="1" indent="-285750">
              <a:lnSpc>
                <a:spcPct val="120000"/>
              </a:lnSpc>
              <a:buFont typeface="Arial" panose="020B0604020202020204" pitchFamily="34" charset="0"/>
              <a:buChar char="•"/>
            </a:pPr>
            <a:r>
              <a:rPr lang="en-US" sz="2400" dirty="0" smtClean="0"/>
              <a:t>Camps</a:t>
            </a:r>
          </a:p>
          <a:p>
            <a:pPr marL="742950" lvl="1" indent="-285750">
              <a:lnSpc>
                <a:spcPct val="120000"/>
              </a:lnSpc>
              <a:buFont typeface="Arial" panose="020B0604020202020204" pitchFamily="34" charset="0"/>
              <a:buChar char="•"/>
            </a:pPr>
            <a:r>
              <a:rPr lang="en-US" sz="2400" dirty="0" smtClean="0"/>
              <a:t>Trenches and Tunnels</a:t>
            </a:r>
          </a:p>
          <a:p>
            <a:pPr marL="742950" lvl="1" indent="-285750">
              <a:lnSpc>
                <a:spcPct val="120000"/>
              </a:lnSpc>
              <a:buFont typeface="Arial" panose="020B0604020202020204" pitchFamily="34" charset="0"/>
              <a:buChar char="•"/>
            </a:pPr>
            <a:r>
              <a:rPr lang="en-US" sz="2400" dirty="0" smtClean="0"/>
              <a:t>Ground for Artillery Positions</a:t>
            </a:r>
          </a:p>
          <a:p>
            <a:pPr marL="742950" lvl="1" indent="-285750">
              <a:lnSpc>
                <a:spcPct val="120000"/>
              </a:lnSpc>
              <a:buFont typeface="Arial" panose="020B0604020202020204" pitchFamily="34" charset="0"/>
              <a:buChar char="•"/>
            </a:pPr>
            <a:r>
              <a:rPr lang="en-US" sz="2400" dirty="0" smtClean="0"/>
              <a:t>Roads</a:t>
            </a:r>
          </a:p>
          <a:p>
            <a:pPr marL="742950" lvl="1" indent="-285750">
              <a:lnSpc>
                <a:spcPct val="120000"/>
              </a:lnSpc>
              <a:buFont typeface="Arial" panose="020B0604020202020204" pitchFamily="34" charset="0"/>
              <a:buChar char="•"/>
            </a:pPr>
            <a:r>
              <a:rPr lang="en-US" sz="2400" dirty="0" smtClean="0"/>
              <a:t>Maps</a:t>
            </a:r>
          </a:p>
          <a:p>
            <a:pPr marL="742950" lvl="1" indent="-285750">
              <a:lnSpc>
                <a:spcPct val="120000"/>
              </a:lnSpc>
              <a:buFont typeface="Arial" panose="020B0604020202020204" pitchFamily="34" charset="0"/>
              <a:buChar char="•"/>
            </a:pPr>
            <a:r>
              <a:rPr lang="en-US" sz="2400" dirty="0" smtClean="0"/>
              <a:t>Long Distance Observations</a:t>
            </a:r>
          </a:p>
          <a:p>
            <a:pPr marL="742950" lvl="1" indent="-285750">
              <a:lnSpc>
                <a:spcPct val="120000"/>
              </a:lnSpc>
              <a:buFont typeface="Arial" panose="020B0604020202020204" pitchFamily="34" charset="0"/>
              <a:buChar char="•"/>
            </a:pPr>
            <a:r>
              <a:rPr lang="en-US" sz="2400" dirty="0" smtClean="0"/>
              <a:t>Water Supply</a:t>
            </a:r>
          </a:p>
          <a:p>
            <a:pPr marL="742950" lvl="1" indent="-285750">
              <a:lnSpc>
                <a:spcPct val="120000"/>
              </a:lnSpc>
              <a:buFont typeface="Arial" panose="020B0604020202020204" pitchFamily="34" charset="0"/>
              <a:buChar char="•"/>
            </a:pPr>
            <a:r>
              <a:rPr lang="en-US" sz="2400" dirty="0" smtClean="0"/>
              <a:t>Vibration Effects</a:t>
            </a:r>
          </a:p>
          <a:p>
            <a:pPr marL="742950" lvl="1" indent="-285750">
              <a:lnSpc>
                <a:spcPct val="120000"/>
              </a:lnSpc>
              <a:buFont typeface="Arial" panose="020B0604020202020204" pitchFamily="34" charset="0"/>
              <a:buChar char="•"/>
            </a:pPr>
            <a:endParaRPr lang="en-US" sz="2400" dirty="0"/>
          </a:p>
          <a:p>
            <a:pPr marL="742950" lvl="1" indent="-285750">
              <a:lnSpc>
                <a:spcPct val="120000"/>
              </a:lnSpc>
              <a:buFont typeface="Arial" panose="020B0604020202020204" pitchFamily="34" charset="0"/>
              <a:buChar char="•"/>
            </a:pPr>
            <a:r>
              <a:rPr lang="en-US" sz="2400" dirty="0" smtClean="0"/>
              <a:t>Still applicable today!</a:t>
            </a:r>
          </a:p>
          <a:p>
            <a:pPr marL="742950" lvl="1" indent="-285750">
              <a:lnSpc>
                <a:spcPct val="120000"/>
              </a:lnSpc>
              <a:buFont typeface="Arial" panose="020B0604020202020204" pitchFamily="34" charset="0"/>
              <a:buChar char="•"/>
            </a:pPr>
            <a:endParaRPr lang="en-US" sz="2400" dirty="0" smtClean="0"/>
          </a:p>
        </p:txBody>
      </p:sp>
      <p:pic>
        <p:nvPicPr>
          <p:cNvPr id="4098" name="Picture 2" descr="C:\Users\Joshua\Documents\My Dropbox\_GeologyAndWar\Figures\FirstPag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5" y="873126"/>
            <a:ext cx="3765886" cy="54872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69782" y="5985745"/>
            <a:ext cx="4958217" cy="369332"/>
          </a:xfrm>
          <a:prstGeom prst="rect">
            <a:avLst/>
          </a:prstGeom>
          <a:noFill/>
        </p:spPr>
        <p:txBody>
          <a:bodyPr wrap="none" rtlCol="0">
            <a:spAutoFit/>
          </a:bodyPr>
          <a:lstStyle/>
          <a:p>
            <a:pPr algn="ctr"/>
            <a:r>
              <a:rPr lang="en-US" dirty="0" smtClean="0"/>
              <a:t>To </a:t>
            </a:r>
            <a:r>
              <a:rPr lang="en-US" i="1" dirty="0" smtClean="0"/>
              <a:t>hear</a:t>
            </a:r>
            <a:r>
              <a:rPr lang="en-US" dirty="0" smtClean="0"/>
              <a:t> the book in a video: </a:t>
            </a:r>
            <a:r>
              <a:rPr lang="en-US" b="1" u="sng" dirty="0">
                <a:solidFill>
                  <a:schemeClr val="tx2">
                    <a:lumMod val="60000"/>
                    <a:lumOff val="40000"/>
                  </a:schemeClr>
                </a:solidFill>
                <a:hlinkClick r:id="rId4"/>
              </a:rPr>
              <a:t>tinyurl.com/</a:t>
            </a:r>
            <a:r>
              <a:rPr lang="en-US" b="1" u="sng" dirty="0" err="1">
                <a:solidFill>
                  <a:schemeClr val="tx2">
                    <a:lumMod val="60000"/>
                    <a:lumOff val="40000"/>
                  </a:schemeClr>
                </a:solidFill>
                <a:hlinkClick r:id="rId4"/>
              </a:rPr>
              <a:t>WWIGeol</a:t>
            </a:r>
            <a:endParaRPr lang="en-US" b="1" u="sng" dirty="0">
              <a:solidFill>
                <a:schemeClr val="tx2">
                  <a:lumMod val="60000"/>
                  <a:lumOff val="40000"/>
                </a:schemeClr>
              </a:solidFill>
            </a:endParaRPr>
          </a:p>
        </p:txBody>
      </p:sp>
      <p:sp>
        <p:nvSpPr>
          <p:cNvPr id="8" name="TextBox 7"/>
          <p:cNvSpPr txBox="1"/>
          <p:nvPr/>
        </p:nvSpPr>
        <p:spPr>
          <a:xfrm>
            <a:off x="3506381" y="6547291"/>
            <a:ext cx="5294719" cy="161583"/>
          </a:xfrm>
          <a:prstGeom prst="rect">
            <a:avLst/>
          </a:prstGeom>
          <a:noFill/>
        </p:spPr>
        <p:txBody>
          <a:bodyPr wrap="none" lIns="0" tIns="0" rIns="0" bIns="0" rtlCol="0">
            <a:spAutoFit/>
          </a:bodyPr>
          <a:lstStyle/>
          <a:p>
            <a:r>
              <a:rPr lang="en-US" sz="1050" dirty="0" smtClean="0"/>
              <a:t>Penrose, </a:t>
            </a:r>
            <a:r>
              <a:rPr lang="en-US" sz="1050" dirty="0"/>
              <a:t>R.A.F</a:t>
            </a:r>
            <a:r>
              <a:rPr lang="en-US" sz="1050" dirty="0" smtClean="0"/>
              <a:t>., Jr., </a:t>
            </a:r>
            <a:r>
              <a:rPr lang="en-US" sz="1050" dirty="0"/>
              <a:t>1917, </a:t>
            </a:r>
            <a:r>
              <a:rPr lang="en-US" sz="1050" u="sng" dirty="0"/>
              <a:t>What a Geologist Can do in War</a:t>
            </a:r>
            <a:r>
              <a:rPr lang="en-US" sz="1050" dirty="0"/>
              <a:t>: Philadelphia, J. B. Lippincott Company.</a:t>
            </a:r>
            <a:endParaRPr lang="en-US" sz="1050" dirty="0">
              <a:effectLst/>
            </a:endParaRPr>
          </a:p>
        </p:txBody>
      </p:sp>
    </p:spTree>
    <p:extLst>
      <p:ext uri="{BB962C8B-B14F-4D97-AF65-F5344CB8AC3E}">
        <p14:creationId xmlns:p14="http://schemas.microsoft.com/office/powerpoint/2010/main" val="7087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26" name="TextBox 25"/>
          <p:cNvSpPr txBox="1"/>
          <p:nvPr/>
        </p:nvSpPr>
        <p:spPr>
          <a:xfrm>
            <a:off x="3723595" y="365933"/>
            <a:ext cx="1696811" cy="369332"/>
          </a:xfrm>
          <a:prstGeom prst="rect">
            <a:avLst/>
          </a:prstGeom>
          <a:solidFill>
            <a:schemeClr val="accent3">
              <a:lumMod val="60000"/>
              <a:lumOff val="40000"/>
            </a:schemeClr>
          </a:solidFill>
        </p:spPr>
        <p:txBody>
          <a:bodyPr wrap="none" rtlCol="0">
            <a:spAutoFit/>
          </a:bodyPr>
          <a:lstStyle/>
          <a:p>
            <a:pPr algn="ctr"/>
            <a:r>
              <a:rPr lang="en-US" b="1" dirty="0" smtClean="0"/>
              <a:t>INTRODUCTION</a:t>
            </a:r>
            <a:endParaRPr lang="en-US" b="1" dirty="0"/>
          </a:p>
        </p:txBody>
      </p:sp>
      <p:sp>
        <p:nvSpPr>
          <p:cNvPr id="6" name="Rectangle 5"/>
          <p:cNvSpPr/>
          <p:nvPr/>
        </p:nvSpPr>
        <p:spPr>
          <a:xfrm>
            <a:off x="2743200" y="990600"/>
            <a:ext cx="6057900"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3200" y="990600"/>
            <a:ext cx="6057900" cy="275152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Who was R. A. F. Penrose, Jr. in 1917?</a:t>
            </a:r>
          </a:p>
          <a:p>
            <a:pPr marL="742950" lvl="1" indent="-285750">
              <a:lnSpc>
                <a:spcPct val="120000"/>
              </a:lnSpc>
              <a:buFont typeface="Arial" panose="020B0604020202020204" pitchFamily="34" charset="0"/>
              <a:buChar char="•"/>
            </a:pPr>
            <a:r>
              <a:rPr lang="en-US" sz="2400" dirty="0" smtClean="0"/>
              <a:t>53 Years Old</a:t>
            </a:r>
          </a:p>
          <a:p>
            <a:pPr marL="742950" lvl="1" indent="-285750">
              <a:lnSpc>
                <a:spcPct val="120000"/>
              </a:lnSpc>
              <a:buFont typeface="Arial" panose="020B0604020202020204" pitchFamily="34" charset="0"/>
              <a:buChar char="•"/>
            </a:pPr>
            <a:r>
              <a:rPr lang="en-US" sz="2400" dirty="0" smtClean="0"/>
              <a:t>World Traveler</a:t>
            </a:r>
          </a:p>
          <a:p>
            <a:pPr marL="742950" lvl="1" indent="-285750">
              <a:lnSpc>
                <a:spcPct val="120000"/>
              </a:lnSpc>
              <a:buFont typeface="Arial" panose="020B0604020202020204" pitchFamily="34" charset="0"/>
              <a:buChar char="•"/>
            </a:pPr>
            <a:r>
              <a:rPr lang="en-US" sz="2400" dirty="0" smtClean="0"/>
              <a:t>Accomplished Mining Geologist</a:t>
            </a:r>
          </a:p>
          <a:p>
            <a:pPr marL="742950" lvl="1" indent="-285750">
              <a:lnSpc>
                <a:spcPct val="120000"/>
              </a:lnSpc>
              <a:buFont typeface="Arial" panose="020B0604020202020204" pitchFamily="34" charset="0"/>
              <a:buChar char="•"/>
            </a:pPr>
            <a:r>
              <a:rPr lang="en-US" sz="2400" dirty="0" smtClean="0"/>
              <a:t>Wealthy, but lived in Hotel Suite</a:t>
            </a:r>
          </a:p>
          <a:p>
            <a:pPr marL="742950" lvl="1" indent="-285750">
              <a:lnSpc>
                <a:spcPct val="120000"/>
              </a:lnSpc>
              <a:buFont typeface="Arial" panose="020B0604020202020204" pitchFamily="34" charset="0"/>
              <a:buChar char="•"/>
            </a:pPr>
            <a:endParaRPr lang="en-US" sz="2400" dirty="0" smtClean="0"/>
          </a:p>
        </p:txBody>
      </p:sp>
      <p:pic>
        <p:nvPicPr>
          <p:cNvPr id="5122" name="Picture 2" descr="C:\Users\Joshua\Documents\My Dropbox\_GeologyAndWar\Figures\PenroseArkansa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7637" r="1"/>
          <a:stretch/>
        </p:blipFill>
        <p:spPr bwMode="auto">
          <a:xfrm>
            <a:off x="522512" y="976315"/>
            <a:ext cx="1930437" cy="54097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Joshua\Documents\My Dropbox\_GeologyAndWar\Penrose Pictures\PenroseSigna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882" y="5692867"/>
            <a:ext cx="2157697" cy="678886"/>
          </a:xfrm>
          <a:prstGeom prst="rect">
            <a:avLst/>
          </a:prstGeom>
          <a:noFill/>
          <a:effectLst>
            <a:glow rad="114300">
              <a:schemeClr val="bg1"/>
            </a:glow>
            <a:softEdge rad="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034" y="837815"/>
            <a:ext cx="2229393" cy="276999"/>
          </a:xfrm>
          <a:prstGeom prst="rect">
            <a:avLst/>
          </a:prstGeom>
          <a:noFill/>
        </p:spPr>
        <p:txBody>
          <a:bodyPr wrap="none" rtlCol="0">
            <a:spAutoFit/>
          </a:bodyPr>
          <a:lstStyle/>
          <a:p>
            <a:r>
              <a:rPr lang="en-US" sz="1200" dirty="0" smtClean="0"/>
              <a:t>Richard in Arkansas Survey, 1889</a:t>
            </a:r>
            <a:endParaRPr lang="en-US" sz="1200" dirty="0"/>
          </a:p>
        </p:txBody>
      </p:sp>
      <p:sp>
        <p:nvSpPr>
          <p:cNvPr id="12" name="TextBox 11"/>
          <p:cNvSpPr txBox="1"/>
          <p:nvPr/>
        </p:nvSpPr>
        <p:spPr>
          <a:xfrm>
            <a:off x="2318266" y="6628083"/>
            <a:ext cx="6698949" cy="161583"/>
          </a:xfrm>
          <a:prstGeom prst="rect">
            <a:avLst/>
          </a:prstGeom>
          <a:noFill/>
        </p:spPr>
        <p:txBody>
          <a:bodyPr wrap="none" lIns="0" tIns="0" rIns="0" bIns="0" rtlCol="0">
            <a:spAutoFit/>
          </a:bodyPr>
          <a:lstStyle/>
          <a:p>
            <a:pPr algn="r"/>
            <a:r>
              <a:rPr lang="en-US" sz="1050" dirty="0"/>
              <a:t>Fairbanks, H.R., and </a:t>
            </a:r>
            <a:r>
              <a:rPr lang="en-US" sz="1050" dirty="0" err="1"/>
              <a:t>Berkey</a:t>
            </a:r>
            <a:r>
              <a:rPr lang="en-US" sz="1050" dirty="0"/>
              <a:t>, C.P., 1952, </a:t>
            </a:r>
            <a:r>
              <a:rPr lang="en-US" sz="1050" u="sng" dirty="0"/>
              <a:t>The Life and Letters of R.A.F. Penrose, Jr.</a:t>
            </a:r>
            <a:r>
              <a:rPr lang="en-US" sz="1050" dirty="0"/>
              <a:t>: New York, Geological Society of America.</a:t>
            </a:r>
            <a:endParaRPr lang="en-US" sz="1050" dirty="0">
              <a:effectLst/>
            </a:endParaRPr>
          </a:p>
        </p:txBody>
      </p:sp>
      <p:pic>
        <p:nvPicPr>
          <p:cNvPr id="13" name="Picture 3" descr="C:\Users\Joshua\Documents\My Dropbox\_GeologyAndWar\Figures\Card-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844" y="3257666"/>
            <a:ext cx="5318611" cy="29163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21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6" name="Rectangle 5"/>
          <p:cNvSpPr/>
          <p:nvPr/>
        </p:nvSpPr>
        <p:spPr>
          <a:xfrm>
            <a:off x="228599" y="990600"/>
            <a:ext cx="8788615"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5105399" cy="2308324"/>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Why Penrose?</a:t>
            </a:r>
          </a:p>
          <a:p>
            <a:pPr marL="742950" lvl="1" indent="-285750">
              <a:lnSpc>
                <a:spcPct val="120000"/>
              </a:lnSpc>
              <a:buFont typeface="Arial" panose="020B0604020202020204" pitchFamily="34" charset="0"/>
              <a:buChar char="•"/>
            </a:pPr>
            <a:r>
              <a:rPr lang="en-US" sz="2400" dirty="0" smtClean="0"/>
              <a:t>Patriotic Genealogy</a:t>
            </a:r>
          </a:p>
          <a:p>
            <a:pPr marL="742950" lvl="1" indent="-285750">
              <a:lnSpc>
                <a:spcPct val="120000"/>
              </a:lnSpc>
              <a:buFont typeface="Arial" panose="020B0604020202020204" pitchFamily="34" charset="0"/>
              <a:buChar char="•"/>
            </a:pPr>
            <a:r>
              <a:rPr lang="en-US" sz="2400" dirty="0" smtClean="0"/>
              <a:t>Familiar with War</a:t>
            </a:r>
          </a:p>
          <a:p>
            <a:pPr marL="742950" lvl="1" indent="-285750">
              <a:lnSpc>
                <a:spcPct val="120000"/>
              </a:lnSpc>
              <a:buFont typeface="Arial" panose="020B0604020202020204" pitchFamily="34" charset="0"/>
              <a:buChar char="•"/>
            </a:pPr>
            <a:r>
              <a:rPr lang="en-US" sz="2400" dirty="0" smtClean="0"/>
              <a:t>Philanthropist</a:t>
            </a:r>
          </a:p>
          <a:p>
            <a:pPr marL="742950" lvl="1" indent="-285750">
              <a:lnSpc>
                <a:spcPct val="120000"/>
              </a:lnSpc>
              <a:buFont typeface="Arial" panose="020B0604020202020204" pitchFamily="34" charset="0"/>
              <a:buChar char="•"/>
            </a:pPr>
            <a:r>
              <a:rPr lang="en-US" sz="2400" dirty="0" smtClean="0"/>
              <a:t>Established Geologist</a:t>
            </a:r>
          </a:p>
        </p:txBody>
      </p:sp>
      <p:sp>
        <p:nvSpPr>
          <p:cNvPr id="12" name="TextBox 11"/>
          <p:cNvSpPr txBox="1"/>
          <p:nvPr/>
        </p:nvSpPr>
        <p:spPr>
          <a:xfrm>
            <a:off x="2352919" y="6458635"/>
            <a:ext cx="6665286" cy="323165"/>
          </a:xfrm>
          <a:prstGeom prst="rect">
            <a:avLst/>
          </a:prstGeom>
          <a:noFill/>
        </p:spPr>
        <p:txBody>
          <a:bodyPr wrap="none" lIns="0" tIns="0" rIns="0" bIns="0" rtlCol="0">
            <a:spAutoFit/>
          </a:bodyPr>
          <a:lstStyle/>
          <a:p>
            <a:pPr algn="r"/>
            <a:r>
              <a:rPr lang="en-US" sz="1050" dirty="0" smtClean="0"/>
              <a:t>Fairbanks</a:t>
            </a:r>
            <a:r>
              <a:rPr lang="en-US" sz="1050" dirty="0"/>
              <a:t>, H.R., and </a:t>
            </a:r>
            <a:r>
              <a:rPr lang="en-US" sz="1050" dirty="0" err="1"/>
              <a:t>Berkey</a:t>
            </a:r>
            <a:r>
              <a:rPr lang="en-US" sz="1050" dirty="0"/>
              <a:t>, C.P., 1952, </a:t>
            </a:r>
            <a:r>
              <a:rPr lang="en-US" sz="1050" u="sng" dirty="0"/>
              <a:t>The Life and Letters of R.A.F. Penrose, Jr.</a:t>
            </a:r>
            <a:r>
              <a:rPr lang="en-US" sz="1050" dirty="0"/>
              <a:t>: New York, Geological Society of </a:t>
            </a:r>
            <a:r>
              <a:rPr lang="en-US" sz="1050" dirty="0" smtClean="0"/>
              <a:t>America</a:t>
            </a:r>
          </a:p>
          <a:p>
            <a:pPr algn="r"/>
            <a:r>
              <a:rPr lang="en-US" sz="1050" dirty="0" smtClean="0"/>
              <a:t>Photograph via: </a:t>
            </a:r>
            <a:r>
              <a:rPr lang="en-US" sz="1050" u="sng" dirty="0" smtClean="0"/>
              <a:t>Pikes Peak Library Photographic Archive</a:t>
            </a:r>
            <a:endParaRPr lang="en-US" sz="1050" dirty="0">
              <a:effectLst/>
            </a:endParaRPr>
          </a:p>
        </p:txBody>
      </p:sp>
      <p:sp>
        <p:nvSpPr>
          <p:cNvPr id="10" name="TextBox 9"/>
          <p:cNvSpPr txBox="1"/>
          <p:nvPr/>
        </p:nvSpPr>
        <p:spPr>
          <a:xfrm>
            <a:off x="4111682" y="365933"/>
            <a:ext cx="920637" cy="369332"/>
          </a:xfrm>
          <a:prstGeom prst="rect">
            <a:avLst/>
          </a:prstGeom>
          <a:solidFill>
            <a:schemeClr val="accent6">
              <a:lumMod val="60000"/>
              <a:lumOff val="40000"/>
            </a:schemeClr>
          </a:solidFill>
        </p:spPr>
        <p:txBody>
          <a:bodyPr wrap="none" rtlCol="0">
            <a:spAutoFit/>
          </a:bodyPr>
          <a:lstStyle/>
          <a:p>
            <a:pPr algn="ctr"/>
            <a:r>
              <a:rPr lang="en-US" b="1" dirty="0" smtClean="0"/>
              <a:t>CAUSES</a:t>
            </a:r>
            <a:endParaRPr lang="en-US" b="1" dirty="0"/>
          </a:p>
        </p:txBody>
      </p:sp>
      <p:pic>
        <p:nvPicPr>
          <p:cNvPr id="6150" name="Picture 6" descr="C:\Users\Joshua\Documents\My Dropbox\_GeologyAndWar\Penrose Pictures\Penrose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13" y="3214814"/>
            <a:ext cx="3505011" cy="295187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77143" y="4495800"/>
            <a:ext cx="4566266" cy="1754326"/>
          </a:xfrm>
          <a:prstGeom prst="rect">
            <a:avLst/>
          </a:prstGeom>
          <a:noFill/>
        </p:spPr>
        <p:txBody>
          <a:bodyPr wrap="square" rtlCol="0">
            <a:spAutoFit/>
          </a:bodyPr>
          <a:lstStyle/>
          <a:p>
            <a:pPr algn="just"/>
            <a:r>
              <a:rPr lang="en-US" dirty="0"/>
              <a:t>“Even though you never intend to be a soldier </a:t>
            </a:r>
            <a:r>
              <a:rPr lang="en-US" b="1" dirty="0"/>
              <a:t>you may possess a military </a:t>
            </a:r>
            <a:r>
              <a:rPr lang="en-US" b="1" dirty="0" smtClean="0"/>
              <a:t>bearing</a:t>
            </a:r>
            <a:r>
              <a:rPr lang="en-US" dirty="0" smtClean="0"/>
              <a:t>. [Keep </a:t>
            </a:r>
            <a:r>
              <a:rPr lang="en-US" dirty="0"/>
              <a:t>your] Nose at angle 45°, head up, shoulders back</a:t>
            </a:r>
            <a:r>
              <a:rPr lang="en-US" dirty="0" smtClean="0"/>
              <a:t>…”</a:t>
            </a:r>
          </a:p>
          <a:p>
            <a:pPr algn="r"/>
            <a:r>
              <a:rPr lang="en-US" dirty="0" smtClean="0"/>
              <a:t>R.A.F. Penrose (Sr.) </a:t>
            </a:r>
            <a:br>
              <a:rPr lang="en-US" dirty="0" smtClean="0"/>
            </a:br>
            <a:r>
              <a:rPr lang="en-US" dirty="0" smtClean="0"/>
              <a:t>to his 6 sons in college</a:t>
            </a:r>
            <a:endParaRPr lang="en-US" dirty="0"/>
          </a:p>
        </p:txBody>
      </p:sp>
      <p:pic>
        <p:nvPicPr>
          <p:cNvPr id="17" name="Picture 5" descr="C:\Users\Joshua\Documents\My Dropbox\_GeologyAndWar\Figures\PenroseFamilyTree-Abridged.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996" y="990600"/>
            <a:ext cx="4688401" cy="33528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0413" y="3204056"/>
            <a:ext cx="1638207" cy="276999"/>
          </a:xfrm>
          <a:prstGeom prst="rect">
            <a:avLst/>
          </a:prstGeom>
          <a:noFill/>
        </p:spPr>
        <p:txBody>
          <a:bodyPr wrap="square" rtlCol="0">
            <a:spAutoFit/>
          </a:bodyPr>
          <a:lstStyle/>
          <a:p>
            <a:r>
              <a:rPr lang="en-US" sz="1200" b="1" dirty="0" smtClean="0">
                <a:solidFill>
                  <a:schemeClr val="bg1"/>
                </a:solidFill>
              </a:rPr>
              <a:t>Penrose Family, 1882</a:t>
            </a:r>
            <a:endParaRPr lang="en-US" sz="1200" b="1" dirty="0">
              <a:solidFill>
                <a:schemeClr val="bg1"/>
              </a:solidFill>
            </a:endParaRPr>
          </a:p>
        </p:txBody>
      </p:sp>
    </p:spTree>
    <p:extLst>
      <p:ext uri="{BB962C8B-B14F-4D97-AF65-F5344CB8AC3E}">
        <p14:creationId xmlns:p14="http://schemas.microsoft.com/office/powerpoint/2010/main" val="420311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6" name="Rectangle 5"/>
          <p:cNvSpPr/>
          <p:nvPr/>
        </p:nvSpPr>
        <p:spPr>
          <a:xfrm>
            <a:off x="228599" y="990600"/>
            <a:ext cx="8788615"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5638800" cy="5410712"/>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Who asked Penrose?</a:t>
            </a:r>
          </a:p>
          <a:p>
            <a:pPr marL="742950" lvl="1" indent="-285750">
              <a:lnSpc>
                <a:spcPct val="120000"/>
              </a:lnSpc>
              <a:buFont typeface="Arial" panose="020B0604020202020204" pitchFamily="34" charset="0"/>
              <a:buChar char="•"/>
            </a:pPr>
            <a:r>
              <a:rPr lang="en-US" sz="2400" dirty="0" smtClean="0"/>
              <a:t>The National Research Council,</a:t>
            </a:r>
            <a:br>
              <a:rPr lang="en-US" sz="2400" dirty="0" smtClean="0"/>
            </a:br>
            <a:r>
              <a:rPr lang="en-US" sz="2400" dirty="0" smtClean="0"/>
              <a:t>Geology Committee</a:t>
            </a:r>
          </a:p>
          <a:p>
            <a:pPr marL="1200150" lvl="2" indent="-285750">
              <a:lnSpc>
                <a:spcPct val="120000"/>
              </a:lnSpc>
              <a:buFont typeface="Arial" panose="020B0604020202020204" pitchFamily="34" charset="0"/>
              <a:buChar char="•"/>
            </a:pPr>
            <a:r>
              <a:rPr lang="en-US" sz="2400" dirty="0" smtClean="0"/>
              <a:t>Chairman, John M. Clarke</a:t>
            </a:r>
          </a:p>
          <a:p>
            <a:pPr marL="1200150" lvl="2" indent="-285750">
              <a:lnSpc>
                <a:spcPct val="120000"/>
              </a:lnSpc>
              <a:buFont typeface="Arial" panose="020B0604020202020204" pitchFamily="34" charset="0"/>
              <a:buChar char="•"/>
            </a:pPr>
            <a:endParaRPr lang="en-US" sz="2400" dirty="0"/>
          </a:p>
          <a:p>
            <a:pPr marL="1200150" lvl="2" indent="-285750">
              <a:lnSpc>
                <a:spcPct val="120000"/>
              </a:lnSpc>
              <a:buFont typeface="Arial" panose="020B0604020202020204" pitchFamily="34" charset="0"/>
              <a:buChar char="•"/>
            </a:pPr>
            <a:endParaRPr lang="en-US" sz="2400" dirty="0" smtClean="0"/>
          </a:p>
          <a:p>
            <a:pPr marL="1200150" lvl="2" indent="-285750">
              <a:lnSpc>
                <a:spcPct val="120000"/>
              </a:lnSpc>
              <a:buFont typeface="Arial" panose="020B0604020202020204" pitchFamily="34" charset="0"/>
              <a:buChar char="•"/>
            </a:pPr>
            <a:endParaRPr lang="en-US" sz="2400" dirty="0"/>
          </a:p>
          <a:p>
            <a:pPr marL="1200150" lvl="2" indent="-285750">
              <a:lnSpc>
                <a:spcPct val="120000"/>
              </a:lnSpc>
              <a:buFont typeface="Arial" panose="020B0604020202020204" pitchFamily="34" charset="0"/>
              <a:buChar char="•"/>
            </a:pPr>
            <a:endParaRPr lang="en-US" sz="2400" dirty="0" smtClean="0"/>
          </a:p>
          <a:p>
            <a:pPr marL="742950" lvl="1" indent="-285750">
              <a:lnSpc>
                <a:spcPct val="120000"/>
              </a:lnSpc>
              <a:buFont typeface="Arial" panose="020B0604020202020204" pitchFamily="34" charset="0"/>
              <a:buChar char="•"/>
            </a:pPr>
            <a:r>
              <a:rPr lang="en-US" sz="2400" dirty="0" smtClean="0"/>
              <a:t>Other Committee Projects:</a:t>
            </a:r>
          </a:p>
          <a:p>
            <a:pPr marL="1200150" lvl="2" indent="-285750">
              <a:lnSpc>
                <a:spcPct val="120000"/>
              </a:lnSpc>
              <a:buFont typeface="Arial" panose="020B0604020202020204" pitchFamily="34" charset="0"/>
              <a:buChar char="•"/>
            </a:pPr>
            <a:r>
              <a:rPr lang="en-US" sz="2400" dirty="0" smtClean="0"/>
              <a:t>Army Geology Training</a:t>
            </a:r>
          </a:p>
          <a:p>
            <a:pPr marL="1200150" lvl="2" indent="-285750">
              <a:lnSpc>
                <a:spcPct val="120000"/>
              </a:lnSpc>
              <a:buFont typeface="Arial" panose="020B0604020202020204" pitchFamily="34" charset="0"/>
              <a:buChar char="•"/>
            </a:pPr>
            <a:r>
              <a:rPr lang="en-US" sz="2400" dirty="0" smtClean="0"/>
              <a:t>Seismic Artillery Location</a:t>
            </a:r>
            <a:endParaRPr lang="en-US" sz="2400" dirty="0"/>
          </a:p>
          <a:p>
            <a:pPr marL="1200150" lvl="2" indent="-285750">
              <a:lnSpc>
                <a:spcPct val="120000"/>
              </a:lnSpc>
              <a:buFont typeface="Arial" panose="020B0604020202020204" pitchFamily="34" charset="0"/>
              <a:buChar char="•"/>
            </a:pPr>
            <a:r>
              <a:rPr lang="en-US" sz="2400" dirty="0" smtClean="0"/>
              <a:t>Devonian Fish Armor</a:t>
            </a:r>
          </a:p>
        </p:txBody>
      </p:sp>
      <p:sp>
        <p:nvSpPr>
          <p:cNvPr id="12" name="TextBox 11"/>
          <p:cNvSpPr txBox="1"/>
          <p:nvPr/>
        </p:nvSpPr>
        <p:spPr>
          <a:xfrm>
            <a:off x="386646" y="6368106"/>
            <a:ext cx="8630568" cy="484748"/>
          </a:xfrm>
          <a:prstGeom prst="rect">
            <a:avLst/>
          </a:prstGeom>
          <a:noFill/>
        </p:spPr>
        <p:txBody>
          <a:bodyPr wrap="none" lIns="0" tIns="0" rIns="0" bIns="0" rtlCol="0">
            <a:spAutoFit/>
          </a:bodyPr>
          <a:lstStyle/>
          <a:p>
            <a:pPr algn="r"/>
            <a:r>
              <a:rPr lang="en-US" sz="1050" dirty="0"/>
              <a:t>Clarke, J.M., 1917, </a:t>
            </a:r>
            <a:r>
              <a:rPr lang="en-US" sz="1050" u="sng" dirty="0"/>
              <a:t>Report of the Geology and Paleontology Committee</a:t>
            </a:r>
            <a:r>
              <a:rPr lang="en-US" sz="1050" dirty="0"/>
              <a:t>: Proceedings of the National Academy of Sciences of the United States of America, v. </a:t>
            </a:r>
            <a:r>
              <a:rPr lang="en-US" sz="1050" dirty="0" smtClean="0"/>
              <a:t>3</a:t>
            </a:r>
          </a:p>
          <a:p>
            <a:pPr algn="r"/>
            <a:r>
              <a:rPr lang="en-US" sz="1050" dirty="0" err="1"/>
              <a:t>Schuchert</a:t>
            </a:r>
            <a:r>
              <a:rPr lang="en-US" sz="1050" dirty="0"/>
              <a:t>, C., 1926, </a:t>
            </a:r>
            <a:r>
              <a:rPr lang="en-US" sz="1050" u="sng" dirty="0"/>
              <a:t>Biographical Memoir of John Mason Clarke</a:t>
            </a:r>
            <a:r>
              <a:rPr lang="en-US" sz="1050" dirty="0"/>
              <a:t>, </a:t>
            </a:r>
            <a:r>
              <a:rPr lang="en-US" sz="1050" i="1" dirty="0"/>
              <a:t>in</a:t>
            </a:r>
            <a:r>
              <a:rPr lang="en-US" sz="1050" dirty="0"/>
              <a:t> </a:t>
            </a:r>
            <a:r>
              <a:rPr lang="en-US" sz="1050" dirty="0" smtClean="0"/>
              <a:t>NAS Biographical </a:t>
            </a:r>
            <a:r>
              <a:rPr lang="en-US" sz="1050" dirty="0"/>
              <a:t>Memoirs, Volume XII, Washington, </a:t>
            </a:r>
            <a:r>
              <a:rPr lang="en-US" sz="1050" dirty="0" smtClean="0"/>
              <a:t>D.C.</a:t>
            </a:r>
          </a:p>
          <a:p>
            <a:pPr algn="r"/>
            <a:r>
              <a:rPr lang="en-US" sz="1050" dirty="0" smtClean="0"/>
              <a:t>Crowell, B., 1919, </a:t>
            </a:r>
            <a:r>
              <a:rPr lang="en-US" sz="1050" i="1" u="sng" dirty="0" smtClean="0"/>
              <a:t>America's </a:t>
            </a:r>
            <a:r>
              <a:rPr lang="en-US" sz="1050" i="1" u="sng" dirty="0"/>
              <a:t>Munitions, 1917-1918, Report of Benedict Crowell, Assistant Secretary of War for Munitions</a:t>
            </a:r>
            <a:r>
              <a:rPr lang="en-US" sz="1050" i="1" dirty="0"/>
              <a:t>,</a:t>
            </a:r>
            <a:r>
              <a:rPr lang="en-US" sz="1050" dirty="0"/>
              <a:t> Washington: GPO</a:t>
            </a:r>
            <a:r>
              <a:rPr lang="en-US" sz="1050" dirty="0" smtClean="0"/>
              <a:t>, </a:t>
            </a:r>
            <a:r>
              <a:rPr lang="en-US" sz="1050" dirty="0"/>
              <a:t>pp. 223-26</a:t>
            </a:r>
          </a:p>
        </p:txBody>
      </p:sp>
      <p:sp>
        <p:nvSpPr>
          <p:cNvPr id="10" name="TextBox 9"/>
          <p:cNvSpPr txBox="1"/>
          <p:nvPr/>
        </p:nvSpPr>
        <p:spPr>
          <a:xfrm>
            <a:off x="4111682" y="365933"/>
            <a:ext cx="920637" cy="369332"/>
          </a:xfrm>
          <a:prstGeom prst="rect">
            <a:avLst/>
          </a:prstGeom>
          <a:solidFill>
            <a:schemeClr val="accent6">
              <a:lumMod val="60000"/>
              <a:lumOff val="40000"/>
            </a:schemeClr>
          </a:solidFill>
        </p:spPr>
        <p:txBody>
          <a:bodyPr wrap="none" rtlCol="0">
            <a:spAutoFit/>
          </a:bodyPr>
          <a:lstStyle/>
          <a:p>
            <a:pPr algn="ctr"/>
            <a:r>
              <a:rPr lang="en-US" b="1" dirty="0" smtClean="0"/>
              <a:t>CAUSES</a:t>
            </a:r>
            <a:endParaRPr lang="en-US" b="1"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09" t="3860" r="5794" b="7962"/>
          <a:stretch/>
        </p:blipFill>
        <p:spPr bwMode="auto">
          <a:xfrm>
            <a:off x="5490242" y="990600"/>
            <a:ext cx="3526972" cy="3930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19546" y="2818793"/>
            <a:ext cx="4795802" cy="1754326"/>
          </a:xfrm>
          <a:prstGeom prst="rect">
            <a:avLst/>
          </a:prstGeom>
          <a:noFill/>
        </p:spPr>
        <p:txBody>
          <a:bodyPr wrap="square" rtlCol="0">
            <a:spAutoFit/>
          </a:bodyPr>
          <a:lstStyle/>
          <a:p>
            <a:pPr algn="just"/>
            <a:r>
              <a:rPr lang="en-US" dirty="0" smtClean="0"/>
              <a:t>“To </a:t>
            </a:r>
            <a:r>
              <a:rPr lang="en-US" dirty="0"/>
              <a:t>make clear </a:t>
            </a:r>
            <a:r>
              <a:rPr lang="en-US" dirty="0" smtClean="0"/>
              <a:t>to </a:t>
            </a:r>
            <a:r>
              <a:rPr lang="en-US" dirty="0"/>
              <a:t>the </a:t>
            </a:r>
            <a:r>
              <a:rPr lang="en-US" dirty="0" smtClean="0"/>
              <a:t>military officers the </a:t>
            </a:r>
            <a:r>
              <a:rPr lang="en-US" dirty="0"/>
              <a:t>nature </a:t>
            </a:r>
            <a:r>
              <a:rPr lang="en-US" dirty="0" smtClean="0"/>
              <a:t>of the service </a:t>
            </a:r>
            <a:r>
              <a:rPr lang="en-US" dirty="0"/>
              <a:t>which </a:t>
            </a:r>
            <a:r>
              <a:rPr lang="en-US" dirty="0" smtClean="0"/>
              <a:t>geologists could render… </a:t>
            </a:r>
            <a:r>
              <a:rPr lang="en-US" i="1" dirty="0" smtClean="0"/>
              <a:t>What </a:t>
            </a:r>
            <a:r>
              <a:rPr lang="en-US" i="1" dirty="0"/>
              <a:t>a  </a:t>
            </a:r>
            <a:r>
              <a:rPr lang="en-US" i="1" dirty="0" smtClean="0"/>
              <a:t>Geologist </a:t>
            </a:r>
            <a:r>
              <a:rPr lang="en-US" i="1" dirty="0"/>
              <a:t>Can Do in </a:t>
            </a:r>
            <a:r>
              <a:rPr lang="en-US" i="1" dirty="0" smtClean="0"/>
              <a:t>War </a:t>
            </a:r>
            <a:r>
              <a:rPr lang="en-US" dirty="0"/>
              <a:t>was </a:t>
            </a:r>
            <a:r>
              <a:rPr lang="en-US" dirty="0" smtClean="0"/>
              <a:t>printed in </a:t>
            </a:r>
            <a:r>
              <a:rPr lang="en-US" dirty="0"/>
              <a:t>a </a:t>
            </a:r>
            <a:r>
              <a:rPr lang="en-US" dirty="0" smtClean="0"/>
              <a:t>large </a:t>
            </a:r>
            <a:r>
              <a:rPr lang="en-US" dirty="0"/>
              <a:t>edition </a:t>
            </a:r>
            <a:r>
              <a:rPr lang="en-US" dirty="0" smtClean="0"/>
              <a:t>and freely distributed among the officers.”</a:t>
            </a:r>
          </a:p>
          <a:p>
            <a:pPr algn="r"/>
            <a:r>
              <a:rPr lang="en-US" dirty="0" smtClean="0"/>
              <a:t>John Clarke</a:t>
            </a:r>
            <a:endParaRPr lang="en-US" dirty="0"/>
          </a:p>
        </p:txBody>
      </p:sp>
      <p:sp>
        <p:nvSpPr>
          <p:cNvPr id="11" name="TextBox 10"/>
          <p:cNvSpPr txBox="1"/>
          <p:nvPr/>
        </p:nvSpPr>
        <p:spPr>
          <a:xfrm>
            <a:off x="6019800" y="994719"/>
            <a:ext cx="1390702" cy="276999"/>
          </a:xfrm>
          <a:prstGeom prst="rect">
            <a:avLst/>
          </a:prstGeom>
          <a:noFill/>
        </p:spPr>
        <p:txBody>
          <a:bodyPr wrap="none" rtlCol="0">
            <a:spAutoFit/>
          </a:bodyPr>
          <a:lstStyle/>
          <a:p>
            <a:r>
              <a:rPr lang="en-US" sz="1200" b="1" dirty="0" smtClean="0">
                <a:solidFill>
                  <a:schemeClr val="bg1"/>
                </a:solidFill>
              </a:rPr>
              <a:t>John Mason Clarke</a:t>
            </a:r>
            <a:endParaRPr lang="en-US" sz="1200" b="1" dirty="0">
              <a:solidFill>
                <a:schemeClr val="bg1"/>
              </a:solidFill>
            </a:endParaRPr>
          </a:p>
        </p:txBody>
      </p:sp>
      <p:pic>
        <p:nvPicPr>
          <p:cNvPr id="1028" name="Picture 4" descr="C:\Users\Joshua\Documents\My Dropbox\_GeologyAndWar\Figures\FishArmorBack-small.png"/>
          <p:cNvPicPr>
            <a:picLocks noChangeAspect="1" noChangeArrowheads="1"/>
          </p:cNvPicPr>
          <p:nvPr/>
        </p:nvPicPr>
        <p:blipFill rotWithShape="1">
          <a:blip r:embed="rId4">
            <a:extLst>
              <a:ext uri="{28A0092B-C50C-407E-A947-70E740481C1C}">
                <a14:useLocalDpi xmlns:a14="http://schemas.microsoft.com/office/drawing/2010/main" val="0"/>
              </a:ext>
            </a:extLst>
          </a:blip>
          <a:srcRect b="4760"/>
          <a:stretch/>
        </p:blipFill>
        <p:spPr bwMode="auto">
          <a:xfrm>
            <a:off x="7513853" y="3723262"/>
            <a:ext cx="1503361" cy="26448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descr="C:\Users\Joshua\Documents\My Dropbox\_GeologyAndWar\Figures\FishArmor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242" y="4514087"/>
            <a:ext cx="2023611" cy="1857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809774" y="3723262"/>
            <a:ext cx="911517" cy="553998"/>
          </a:xfrm>
          <a:prstGeom prst="rect">
            <a:avLst/>
          </a:prstGeom>
          <a:noFill/>
        </p:spPr>
        <p:txBody>
          <a:bodyPr wrap="square" lIns="0" tIns="0" rIns="0" bIns="0" rtlCol="0">
            <a:spAutoFit/>
          </a:bodyPr>
          <a:lstStyle/>
          <a:p>
            <a:pPr algn="ctr"/>
            <a:r>
              <a:rPr lang="en-US" sz="1200" b="1" dirty="0" err="1" smtClean="0"/>
              <a:t>Bashford</a:t>
            </a:r>
            <a:r>
              <a:rPr lang="en-US" sz="1200" b="1" dirty="0" smtClean="0"/>
              <a:t> Dean’s Armor Prototype</a:t>
            </a:r>
            <a:endParaRPr lang="en-US" sz="1200" b="1" dirty="0"/>
          </a:p>
        </p:txBody>
      </p:sp>
    </p:spTree>
    <p:extLst>
      <p:ext uri="{BB962C8B-B14F-4D97-AF65-F5344CB8AC3E}">
        <p14:creationId xmlns:p14="http://schemas.microsoft.com/office/powerpoint/2010/main" val="411795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7:30:23 PM</a:t>
            </a:fld>
            <a:endParaRPr lang="en-US"/>
          </a:p>
        </p:txBody>
      </p:sp>
      <p:sp>
        <p:nvSpPr>
          <p:cNvPr id="6" name="Rectangle 5"/>
          <p:cNvSpPr/>
          <p:nvPr/>
        </p:nvSpPr>
        <p:spPr>
          <a:xfrm>
            <a:off x="228599" y="990600"/>
            <a:ext cx="8788615" cy="538115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5181600" cy="363791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Why was it necessary?</a:t>
            </a:r>
          </a:p>
          <a:p>
            <a:pPr marL="742950" lvl="1" indent="-285750">
              <a:lnSpc>
                <a:spcPct val="120000"/>
              </a:lnSpc>
              <a:buFont typeface="Arial" panose="020B0604020202020204" pitchFamily="34" charset="0"/>
              <a:buChar char="•"/>
            </a:pPr>
            <a:r>
              <a:rPr lang="en-US" sz="2400" dirty="0" smtClean="0"/>
              <a:t>Poor public understanding of geology</a:t>
            </a:r>
          </a:p>
          <a:p>
            <a:pPr marL="742950" lvl="1" indent="-285750">
              <a:lnSpc>
                <a:spcPct val="120000"/>
              </a:lnSpc>
              <a:buFont typeface="Arial" panose="020B0604020202020204" pitchFamily="34" charset="0"/>
              <a:buChar char="•"/>
            </a:pPr>
            <a:r>
              <a:rPr lang="en-US" sz="2400" dirty="0" smtClean="0"/>
              <a:t>Increasing need</a:t>
            </a:r>
          </a:p>
          <a:p>
            <a:pPr marL="1200150" lvl="2" indent="-285750">
              <a:lnSpc>
                <a:spcPct val="120000"/>
              </a:lnSpc>
              <a:buFont typeface="Arial" panose="020B0604020202020204" pitchFamily="34" charset="0"/>
              <a:buChar char="•"/>
            </a:pPr>
            <a:r>
              <a:rPr lang="en-US" sz="2400" dirty="0" smtClean="0"/>
              <a:t>Poor water supply</a:t>
            </a:r>
          </a:p>
          <a:p>
            <a:pPr marL="1200150" lvl="2" indent="-285750">
              <a:lnSpc>
                <a:spcPct val="120000"/>
              </a:lnSpc>
              <a:buFont typeface="Arial" panose="020B0604020202020204" pitchFamily="34" charset="0"/>
              <a:buChar char="•"/>
            </a:pPr>
            <a:r>
              <a:rPr lang="en-US" sz="2400" dirty="0"/>
              <a:t>Horrible trenches</a:t>
            </a:r>
          </a:p>
          <a:p>
            <a:pPr marL="1200150" lvl="2" indent="-285750">
              <a:lnSpc>
                <a:spcPct val="120000"/>
              </a:lnSpc>
              <a:buFont typeface="Arial" panose="020B0604020202020204" pitchFamily="34" charset="0"/>
              <a:buChar char="•"/>
            </a:pPr>
            <a:r>
              <a:rPr lang="en-US" sz="2400" dirty="0" smtClean="0"/>
              <a:t>“Mining war”</a:t>
            </a:r>
          </a:p>
          <a:p>
            <a:pPr marL="1200150" lvl="2" indent="-285750">
              <a:lnSpc>
                <a:spcPct val="120000"/>
              </a:lnSpc>
              <a:buFont typeface="Arial" panose="020B0604020202020204" pitchFamily="34" charset="0"/>
              <a:buChar char="•"/>
            </a:pPr>
            <a:r>
              <a:rPr lang="en-US" sz="2400" dirty="0" smtClean="0"/>
              <a:t>No organized US Geol. Corps</a:t>
            </a:r>
          </a:p>
        </p:txBody>
      </p:sp>
      <p:sp>
        <p:nvSpPr>
          <p:cNvPr id="12" name="TextBox 11"/>
          <p:cNvSpPr txBox="1"/>
          <p:nvPr/>
        </p:nvSpPr>
        <p:spPr>
          <a:xfrm>
            <a:off x="452370" y="6458635"/>
            <a:ext cx="8564844" cy="323165"/>
          </a:xfrm>
          <a:prstGeom prst="rect">
            <a:avLst/>
          </a:prstGeom>
          <a:noFill/>
        </p:spPr>
        <p:txBody>
          <a:bodyPr wrap="none" lIns="0" tIns="0" rIns="0" bIns="0" rtlCol="0">
            <a:spAutoFit/>
          </a:bodyPr>
          <a:lstStyle/>
          <a:p>
            <a:pPr algn="r"/>
            <a:r>
              <a:rPr lang="en-US" sz="1050" dirty="0"/>
              <a:t>Johnson, D.W., 1920, </a:t>
            </a:r>
            <a:r>
              <a:rPr lang="en-US" sz="1050" u="sng" dirty="0"/>
              <a:t>Contributions of Geology</a:t>
            </a:r>
            <a:r>
              <a:rPr lang="en-US" sz="1050" dirty="0"/>
              <a:t>, </a:t>
            </a:r>
            <a:r>
              <a:rPr lang="en-US" sz="1050" i="1" dirty="0"/>
              <a:t>in</a:t>
            </a:r>
            <a:r>
              <a:rPr lang="en-US" sz="1050" dirty="0"/>
              <a:t> Yerkes, R.M. ed., The New World of Science: It’s Development During the War, New York, The Century Co. </a:t>
            </a:r>
          </a:p>
          <a:p>
            <a:pPr algn="r"/>
            <a:r>
              <a:rPr lang="en-US" sz="1050" dirty="0" smtClean="0"/>
              <a:t>Photograph via: </a:t>
            </a:r>
            <a:r>
              <a:rPr lang="en-US" sz="1050" u="sng" dirty="0" smtClean="0"/>
              <a:t>First World War Poetry Digital Archive</a:t>
            </a:r>
            <a:endParaRPr lang="en-US" sz="1050" dirty="0">
              <a:effectLst/>
            </a:endParaRPr>
          </a:p>
        </p:txBody>
      </p:sp>
      <p:sp>
        <p:nvSpPr>
          <p:cNvPr id="10" name="TextBox 9"/>
          <p:cNvSpPr txBox="1"/>
          <p:nvPr/>
        </p:nvSpPr>
        <p:spPr>
          <a:xfrm>
            <a:off x="4111682" y="365933"/>
            <a:ext cx="920637" cy="369332"/>
          </a:xfrm>
          <a:prstGeom prst="rect">
            <a:avLst/>
          </a:prstGeom>
          <a:solidFill>
            <a:schemeClr val="accent6">
              <a:lumMod val="60000"/>
              <a:lumOff val="40000"/>
            </a:schemeClr>
          </a:solidFill>
        </p:spPr>
        <p:txBody>
          <a:bodyPr wrap="none" rtlCol="0">
            <a:spAutoFit/>
          </a:bodyPr>
          <a:lstStyle/>
          <a:p>
            <a:pPr algn="ctr"/>
            <a:r>
              <a:rPr lang="en-US" b="1" dirty="0" smtClean="0"/>
              <a:t>CAUSES</a:t>
            </a:r>
            <a:endParaRPr lang="en-US" b="1" dirty="0"/>
          </a:p>
        </p:txBody>
      </p:sp>
      <p:sp>
        <p:nvSpPr>
          <p:cNvPr id="3" name="TextBox 2"/>
          <p:cNvSpPr txBox="1"/>
          <p:nvPr/>
        </p:nvSpPr>
        <p:spPr>
          <a:xfrm>
            <a:off x="381000" y="4572000"/>
            <a:ext cx="5029200" cy="1754326"/>
          </a:xfrm>
          <a:prstGeom prst="rect">
            <a:avLst/>
          </a:prstGeom>
          <a:noFill/>
        </p:spPr>
        <p:txBody>
          <a:bodyPr wrap="square" rtlCol="0">
            <a:spAutoFit/>
          </a:bodyPr>
          <a:lstStyle/>
          <a:p>
            <a:pPr algn="just"/>
            <a:r>
              <a:rPr lang="en-US" dirty="0" smtClean="0"/>
              <a:t>“[The report came back with,] </a:t>
            </a:r>
            <a:r>
              <a:rPr lang="en-US" b="1" dirty="0" smtClean="0"/>
              <a:t>’What </a:t>
            </a:r>
            <a:r>
              <a:rPr lang="en-US" b="1" dirty="0"/>
              <a:t>is the use of digging wells in a country which is already saturated with water?' </a:t>
            </a:r>
            <a:r>
              <a:rPr lang="en-US" dirty="0"/>
              <a:t>…Summer came, the surface water </a:t>
            </a:r>
            <a:r>
              <a:rPr lang="en-US" dirty="0" smtClean="0"/>
              <a:t>disappeared… </a:t>
            </a:r>
            <a:r>
              <a:rPr lang="en-US" b="1" dirty="0" smtClean="0"/>
              <a:t>‘For </a:t>
            </a:r>
            <a:r>
              <a:rPr lang="en-US" b="1" dirty="0"/>
              <a:t>Heaven's </a:t>
            </a:r>
            <a:r>
              <a:rPr lang="en-US" b="1" dirty="0" smtClean="0"/>
              <a:t>sake </a:t>
            </a:r>
            <a:r>
              <a:rPr lang="en-US" b="1" dirty="0"/>
              <a:t>come dig us some wells.  We have no water</a:t>
            </a:r>
            <a:r>
              <a:rPr lang="en-US" b="1" dirty="0" smtClean="0"/>
              <a:t>.‘</a:t>
            </a:r>
            <a:r>
              <a:rPr lang="en-US" dirty="0" smtClean="0"/>
              <a:t>”</a:t>
            </a:r>
          </a:p>
          <a:p>
            <a:pPr algn="r"/>
            <a:r>
              <a:rPr lang="en-US" dirty="0" smtClean="0"/>
              <a:t>Douglas Johnson, </a:t>
            </a:r>
            <a:r>
              <a:rPr lang="en-US" i="1" dirty="0" smtClean="0"/>
              <a:t>Contributions of Geology</a:t>
            </a:r>
            <a:endParaRPr lang="en-US" i="1" dirty="0"/>
          </a:p>
        </p:txBody>
      </p:sp>
      <p:pic>
        <p:nvPicPr>
          <p:cNvPr id="7170" name="Picture 2" descr="C:\Users\Joshua\Documents\My Dropbox\_GeologyAndWar\Figures\Trench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205" y="990600"/>
            <a:ext cx="3528009" cy="538115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5489205" y="990600"/>
            <a:ext cx="0" cy="53811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93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Date Placeholder 48"/>
          <p:cNvSpPr>
            <a:spLocks noGrp="1"/>
          </p:cNvSpPr>
          <p:nvPr>
            <p:ph type="dt" sz="half" idx="10"/>
          </p:nvPr>
        </p:nvSpPr>
        <p:spPr/>
        <p:txBody>
          <a:bodyPr/>
          <a:lstStyle/>
          <a:p>
            <a:fld id="{92822B2C-0C50-4415-8983-48876DDB033A}" type="datetime13">
              <a:rPr lang="en-US" smtClean="0"/>
              <a:t>7:30:24 PM</a:t>
            </a:fld>
            <a:endParaRPr lang="en-US"/>
          </a:p>
        </p:txBody>
      </p:sp>
      <p:sp>
        <p:nvSpPr>
          <p:cNvPr id="6" name="Rectangle 5"/>
          <p:cNvSpPr/>
          <p:nvPr/>
        </p:nvSpPr>
        <p:spPr>
          <a:xfrm>
            <a:off x="228599" y="990600"/>
            <a:ext cx="8788615" cy="524532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28600" y="990600"/>
            <a:ext cx="7086600" cy="3194721"/>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400" b="1" dirty="0" smtClean="0"/>
              <a:t>Why was it necessary? – Military Geology in 1917</a:t>
            </a:r>
          </a:p>
          <a:p>
            <a:pPr marL="742950" lvl="1" indent="-285750">
              <a:lnSpc>
                <a:spcPct val="120000"/>
              </a:lnSpc>
              <a:buFont typeface="Arial" panose="020B0604020202020204" pitchFamily="34" charset="0"/>
              <a:buChar char="•"/>
            </a:pPr>
            <a:r>
              <a:rPr lang="en-US" sz="2400" dirty="0" smtClean="0"/>
              <a:t>British  Expeditionary Force</a:t>
            </a:r>
          </a:p>
          <a:p>
            <a:pPr marL="1200150" lvl="2" indent="-285750">
              <a:lnSpc>
                <a:spcPct val="120000"/>
              </a:lnSpc>
              <a:buFont typeface="Arial" panose="020B0604020202020204" pitchFamily="34" charset="0"/>
              <a:buChar char="•"/>
            </a:pPr>
            <a:r>
              <a:rPr lang="en-US" sz="2400" dirty="0" smtClean="0"/>
              <a:t>2 geological advisors</a:t>
            </a:r>
          </a:p>
          <a:p>
            <a:pPr marL="1657350" lvl="3" indent="-285750">
              <a:lnSpc>
                <a:spcPct val="120000"/>
              </a:lnSpc>
              <a:buFont typeface="Arial" panose="020B0604020202020204" pitchFamily="34" charset="0"/>
              <a:buChar char="•"/>
            </a:pPr>
            <a:r>
              <a:rPr lang="en-US" sz="2400" dirty="0" smtClean="0"/>
              <a:t>High-ranking officers</a:t>
            </a:r>
          </a:p>
          <a:p>
            <a:pPr marL="742950" lvl="1" indent="-285750">
              <a:lnSpc>
                <a:spcPct val="120000"/>
              </a:lnSpc>
              <a:buFont typeface="Arial" panose="020B0604020202020204" pitchFamily="34" charset="0"/>
              <a:buChar char="•"/>
            </a:pPr>
            <a:r>
              <a:rPr lang="en-US" sz="2400" dirty="0" smtClean="0"/>
              <a:t>Germans:</a:t>
            </a:r>
          </a:p>
          <a:p>
            <a:pPr marL="1200150" lvl="2" indent="-285750">
              <a:lnSpc>
                <a:spcPct val="120000"/>
              </a:lnSpc>
              <a:buFont typeface="Arial" panose="020B0604020202020204" pitchFamily="34" charset="0"/>
              <a:buChar char="•"/>
            </a:pPr>
            <a:r>
              <a:rPr lang="en-US" sz="2400" b="1" u="sng" dirty="0" smtClean="0"/>
              <a:t>40-60</a:t>
            </a:r>
            <a:r>
              <a:rPr lang="en-US" sz="2400" dirty="0" smtClean="0"/>
              <a:t> “</a:t>
            </a:r>
            <a:r>
              <a:rPr lang="en-US" sz="2400" dirty="0" err="1" smtClean="0"/>
              <a:t>Kriegsgeologen</a:t>
            </a:r>
            <a:r>
              <a:rPr lang="en-US" sz="2400" dirty="0" smtClean="0"/>
              <a:t>”</a:t>
            </a:r>
          </a:p>
          <a:p>
            <a:pPr marL="1657350" lvl="3" indent="-285750">
              <a:lnSpc>
                <a:spcPct val="120000"/>
              </a:lnSpc>
              <a:buFont typeface="Arial" panose="020B0604020202020204" pitchFamily="34" charset="0"/>
              <a:buChar char="•"/>
            </a:pPr>
            <a:r>
              <a:rPr lang="en-US" sz="2400" dirty="0" smtClean="0"/>
              <a:t>Privates</a:t>
            </a:r>
          </a:p>
        </p:txBody>
      </p:sp>
      <p:sp>
        <p:nvSpPr>
          <p:cNvPr id="12" name="TextBox 11"/>
          <p:cNvSpPr txBox="1"/>
          <p:nvPr/>
        </p:nvSpPr>
        <p:spPr>
          <a:xfrm>
            <a:off x="361191" y="6266212"/>
            <a:ext cx="8648521" cy="646331"/>
          </a:xfrm>
          <a:prstGeom prst="rect">
            <a:avLst/>
          </a:prstGeom>
          <a:noFill/>
        </p:spPr>
        <p:txBody>
          <a:bodyPr wrap="none" lIns="0" tIns="0" rIns="0" bIns="0" rtlCol="0">
            <a:spAutoFit/>
          </a:bodyPr>
          <a:lstStyle/>
          <a:p>
            <a:pPr algn="r"/>
            <a:r>
              <a:rPr lang="en-US" sz="1050" dirty="0" smtClean="0"/>
              <a:t>Johnson</a:t>
            </a:r>
            <a:r>
              <a:rPr lang="en-US" sz="1050" dirty="0"/>
              <a:t>, D.W., 1920, </a:t>
            </a:r>
            <a:r>
              <a:rPr lang="en-US" sz="1050" u="sng" dirty="0"/>
              <a:t>Contributions of Geology</a:t>
            </a:r>
            <a:r>
              <a:rPr lang="en-US" sz="1050" dirty="0"/>
              <a:t>, </a:t>
            </a:r>
            <a:r>
              <a:rPr lang="en-US" sz="1050" i="1" dirty="0"/>
              <a:t>in</a:t>
            </a:r>
            <a:r>
              <a:rPr lang="en-US" sz="1050" dirty="0"/>
              <a:t> Yerkes, R.M. ed., The New World of Science: It’s Development During the War, New York, The Century Co. </a:t>
            </a:r>
          </a:p>
          <a:p>
            <a:pPr algn="r"/>
            <a:r>
              <a:rPr lang="en-US" sz="1050" dirty="0"/>
              <a:t>King, W.B.R., 1919, </a:t>
            </a:r>
            <a:r>
              <a:rPr lang="en-US" sz="1050" u="sng" dirty="0"/>
              <a:t>Geological Work on the Western Front</a:t>
            </a:r>
            <a:r>
              <a:rPr lang="en-US" sz="1050" dirty="0"/>
              <a:t>: The Geographical Journal, v. 54, p. </a:t>
            </a:r>
            <a:r>
              <a:rPr lang="en-US" sz="1050" dirty="0" smtClean="0"/>
              <a:t>201–215</a:t>
            </a:r>
          </a:p>
          <a:p>
            <a:pPr algn="r"/>
            <a:r>
              <a:rPr lang="en-US" sz="1050" dirty="0"/>
              <a:t>Brooks, A.H., 1920, </a:t>
            </a:r>
            <a:r>
              <a:rPr lang="en-US" sz="1050" u="sng" dirty="0"/>
              <a:t>The Use of Geology on the Western Front</a:t>
            </a:r>
            <a:r>
              <a:rPr lang="en-US" sz="1050" dirty="0"/>
              <a:t>: Washington, D.C., Government Printing Office.</a:t>
            </a:r>
          </a:p>
          <a:p>
            <a:pPr algn="r"/>
            <a:r>
              <a:rPr lang="en-US" sz="1050" dirty="0" smtClean="0"/>
              <a:t>.</a:t>
            </a:r>
            <a:endParaRPr lang="en-US" sz="1050" dirty="0"/>
          </a:p>
        </p:txBody>
      </p:sp>
      <p:sp>
        <p:nvSpPr>
          <p:cNvPr id="10" name="TextBox 9"/>
          <p:cNvSpPr txBox="1"/>
          <p:nvPr/>
        </p:nvSpPr>
        <p:spPr>
          <a:xfrm>
            <a:off x="4111682" y="365933"/>
            <a:ext cx="920637" cy="369332"/>
          </a:xfrm>
          <a:prstGeom prst="rect">
            <a:avLst/>
          </a:prstGeom>
          <a:solidFill>
            <a:schemeClr val="accent6">
              <a:lumMod val="60000"/>
              <a:lumOff val="40000"/>
            </a:schemeClr>
          </a:solidFill>
        </p:spPr>
        <p:txBody>
          <a:bodyPr wrap="none" rtlCol="0">
            <a:spAutoFit/>
          </a:bodyPr>
          <a:lstStyle/>
          <a:p>
            <a:pPr algn="ctr"/>
            <a:r>
              <a:rPr lang="en-US" b="1" dirty="0" smtClean="0"/>
              <a:t>CAUSES</a:t>
            </a:r>
            <a:endParaRPr lang="en-US" b="1" dirty="0"/>
          </a:p>
        </p:txBody>
      </p:sp>
      <p:sp>
        <p:nvSpPr>
          <p:cNvPr id="3" name="TextBox 2"/>
          <p:cNvSpPr txBox="1"/>
          <p:nvPr/>
        </p:nvSpPr>
        <p:spPr>
          <a:xfrm>
            <a:off x="5105400" y="1828800"/>
            <a:ext cx="3607014" cy="2031325"/>
          </a:xfrm>
          <a:prstGeom prst="rect">
            <a:avLst/>
          </a:prstGeom>
          <a:noFill/>
        </p:spPr>
        <p:txBody>
          <a:bodyPr wrap="square" rtlCol="0">
            <a:spAutoFit/>
          </a:bodyPr>
          <a:lstStyle/>
          <a:p>
            <a:pPr algn="just"/>
            <a:r>
              <a:rPr lang="en-US" dirty="0"/>
              <a:t>“The </a:t>
            </a:r>
            <a:r>
              <a:rPr lang="en-US" dirty="0" smtClean="0"/>
              <a:t>moral perhaps is that it </a:t>
            </a:r>
            <a:r>
              <a:rPr lang="en-US" dirty="0"/>
              <a:t>is  </a:t>
            </a:r>
            <a:r>
              <a:rPr lang="en-US" dirty="0" smtClean="0"/>
              <a:t>better </a:t>
            </a:r>
            <a:r>
              <a:rPr lang="en-US" dirty="0"/>
              <a:t>to </a:t>
            </a:r>
            <a:r>
              <a:rPr lang="en-US" dirty="0" smtClean="0"/>
              <a:t>employ two </a:t>
            </a:r>
            <a:r>
              <a:rPr lang="en-US" dirty="0"/>
              <a:t>first-class </a:t>
            </a:r>
            <a:r>
              <a:rPr lang="en-US" dirty="0" smtClean="0"/>
              <a:t>geologists like our own than twenty second-class </a:t>
            </a:r>
            <a:r>
              <a:rPr lang="en-US" i="1" u="sng" dirty="0" smtClean="0"/>
              <a:t>or</a:t>
            </a:r>
            <a:r>
              <a:rPr lang="en-US" i="1" dirty="0" smtClean="0"/>
              <a:t> German </a:t>
            </a:r>
            <a:r>
              <a:rPr lang="en-US" i="1" dirty="0"/>
              <a:t>ones</a:t>
            </a:r>
            <a:r>
              <a:rPr lang="en-US" dirty="0" smtClean="0"/>
              <a:t>.” (emphasis added)</a:t>
            </a:r>
            <a:endParaRPr lang="en-US" dirty="0"/>
          </a:p>
          <a:p>
            <a:pPr algn="r"/>
            <a:r>
              <a:rPr lang="en-US" dirty="0" smtClean="0"/>
              <a:t>Brigadier-General  </a:t>
            </a:r>
            <a:r>
              <a:rPr lang="en-US" dirty="0"/>
              <a:t>J. </a:t>
            </a:r>
            <a:r>
              <a:rPr lang="en-US" dirty="0" smtClean="0"/>
              <a:t>E</a:t>
            </a:r>
            <a:r>
              <a:rPr lang="en-US" dirty="0"/>
              <a:t>.  Edmonds </a:t>
            </a:r>
            <a:r>
              <a:rPr lang="en-US" dirty="0" smtClean="0"/>
              <a:t>(Deputy  Engineer-in-Chief </a:t>
            </a:r>
            <a:r>
              <a:rPr lang="en-US" dirty="0"/>
              <a:t>B.E.F</a:t>
            </a:r>
            <a:r>
              <a:rPr lang="en-US" dirty="0" smtClean="0"/>
              <a:t>.)</a:t>
            </a:r>
            <a:endParaRPr lang="en-US" i="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3026" y="4303111"/>
            <a:ext cx="8259760" cy="158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3565</TotalTime>
  <Words>4099</Words>
  <Application>Microsoft Office PowerPoint</Application>
  <PresentationFormat>On-screen Show (4:3)</PresentationFormat>
  <Paragraphs>337</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Wolfiejo</dc:creator>
  <cp:lastModifiedBy>Joshua Olsen</cp:lastModifiedBy>
  <cp:revision>169</cp:revision>
  <dcterms:created xsi:type="dcterms:W3CDTF">2006-08-16T00:00:00Z</dcterms:created>
  <dcterms:modified xsi:type="dcterms:W3CDTF">2014-10-15T00:34:00Z</dcterms:modified>
</cp:coreProperties>
</file>