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6"/>
  </p:notesMasterIdLst>
  <p:sldIdLst>
    <p:sldId id="265" r:id="rId2"/>
    <p:sldId id="268" r:id="rId3"/>
    <p:sldId id="260" r:id="rId4"/>
    <p:sldId id="282" r:id="rId5"/>
    <p:sldId id="279" r:id="rId6"/>
    <p:sldId id="271" r:id="rId7"/>
    <p:sldId id="269" r:id="rId8"/>
    <p:sldId id="295" r:id="rId9"/>
    <p:sldId id="267" r:id="rId10"/>
    <p:sldId id="278" r:id="rId11"/>
    <p:sldId id="290" r:id="rId12"/>
    <p:sldId id="281" r:id="rId13"/>
    <p:sldId id="284" r:id="rId14"/>
    <p:sldId id="302" r:id="rId15"/>
    <p:sldId id="287" r:id="rId16"/>
    <p:sldId id="291" r:id="rId17"/>
    <p:sldId id="296" r:id="rId18"/>
    <p:sldId id="300" r:id="rId19"/>
    <p:sldId id="297" r:id="rId20"/>
    <p:sldId id="298" r:id="rId21"/>
    <p:sldId id="299" r:id="rId22"/>
    <p:sldId id="289" r:id="rId23"/>
    <p:sldId id="301" r:id="rId24"/>
    <p:sldId id="273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3300"/>
    <a:srgbClr val="FFCC66"/>
    <a:srgbClr val="80808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ennifer\Desktop\School\Projects\Tepee%20Buttes\Isotopes\Tepee%20Buttes%20Characterization%20Samp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Tepee Buttes Boone Facies Characterization: Fabrics</a:t>
            </a:r>
          </a:p>
        </c:rich>
      </c:tx>
      <c:layout>
        <c:manualLayout>
          <c:xMode val="edge"/>
          <c:yMode val="edge"/>
          <c:x val="0.23415265200517466"/>
          <c:y val="2.962961044343141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7783527382492456E-2"/>
          <c:y val="0.14756371736427684"/>
          <c:w val="0.6196636481241915"/>
          <c:h val="0.80526436662522449"/>
        </c:manualLayout>
      </c:layout>
      <c:scatterChart>
        <c:scatterStyle val="lineMarker"/>
        <c:varyColors val="0"/>
        <c:ser>
          <c:idx val="0"/>
          <c:order val="0"/>
          <c:tx>
            <c:strRef>
              <c:f>Fabrics!$A$2</c:f>
              <c:strCache>
                <c:ptCount val="1"/>
                <c:pt idx="0">
                  <c:v>Peloids in Micrite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Fabrics!$C$2:$C$13</c:f>
              <c:numCache>
                <c:formatCode>0.00</c:formatCode>
                <c:ptCount val="12"/>
                <c:pt idx="0">
                  <c:v>-5.99416055562022</c:v>
                </c:pt>
                <c:pt idx="1">
                  <c:v>-2.8808248942691987</c:v>
                </c:pt>
                <c:pt idx="2">
                  <c:v>-8.1364218368059582</c:v>
                </c:pt>
                <c:pt idx="3">
                  <c:v>-0.69859930935474945</c:v>
                </c:pt>
                <c:pt idx="4">
                  <c:v>-1.1675978737438382</c:v>
                </c:pt>
                <c:pt idx="5">
                  <c:v>-0.89444379777286342</c:v>
                </c:pt>
                <c:pt idx="6">
                  <c:v>-0.12172926541409446</c:v>
                </c:pt>
                <c:pt idx="7">
                  <c:v>-0.64985419885987827</c:v>
                </c:pt>
                <c:pt idx="8">
                  <c:v>-0.42223135419905411</c:v>
                </c:pt>
                <c:pt idx="9">
                  <c:v>-9.9355699547761045</c:v>
                </c:pt>
                <c:pt idx="10">
                  <c:v>-10.71825812542842</c:v>
                </c:pt>
                <c:pt idx="11">
                  <c:v>-10.202295037442283</c:v>
                </c:pt>
              </c:numCache>
            </c:numRef>
          </c:xVal>
          <c:yVal>
            <c:numRef>
              <c:f>Fabrics!$D$2:$D$13</c:f>
              <c:numCache>
                <c:formatCode>0.00</c:formatCode>
                <c:ptCount val="12"/>
                <c:pt idx="0">
                  <c:v>-34.291999999999994</c:v>
                </c:pt>
                <c:pt idx="1">
                  <c:v>-40.513399999999997</c:v>
                </c:pt>
                <c:pt idx="2">
                  <c:v>-34.960500000000003</c:v>
                </c:pt>
                <c:pt idx="3">
                  <c:v>-42.244700000000002</c:v>
                </c:pt>
                <c:pt idx="4">
                  <c:v>-43.8399</c:v>
                </c:pt>
                <c:pt idx="5">
                  <c:v>-44.452099999999994</c:v>
                </c:pt>
                <c:pt idx="6">
                  <c:v>-41.851987140043121</c:v>
                </c:pt>
                <c:pt idx="7">
                  <c:v>-42.458677077649718</c:v>
                </c:pt>
                <c:pt idx="8">
                  <c:v>-44.350591751502023</c:v>
                </c:pt>
                <c:pt idx="9">
                  <c:v>-33.621555555555553</c:v>
                </c:pt>
                <c:pt idx="10">
                  <c:v>-32.586555555555556</c:v>
                </c:pt>
                <c:pt idx="11">
                  <c:v>-34.615499999999997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Fabrics!$A$15</c:f>
              <c:strCache>
                <c:ptCount val="1"/>
                <c:pt idx="0">
                  <c:v>Peloids in Calcite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FF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Fabrics!$C$15:$C$23</c:f>
              <c:numCache>
                <c:formatCode>0.00</c:formatCode>
                <c:ptCount val="9"/>
                <c:pt idx="0">
                  <c:v>-3.8628118573701165</c:v>
                </c:pt>
                <c:pt idx="1">
                  <c:v>-9.2810305358320768</c:v>
                </c:pt>
                <c:pt idx="2">
                  <c:v>-7.2861133744616469</c:v>
                </c:pt>
                <c:pt idx="3">
                  <c:v>-0.2112676056337929</c:v>
                </c:pt>
                <c:pt idx="4">
                  <c:v>-1.2244403057463269</c:v>
                </c:pt>
                <c:pt idx="5">
                  <c:v>-1.2188142629883942</c:v>
                </c:pt>
                <c:pt idx="6">
                  <c:v>-1.0162471110991556</c:v>
                </c:pt>
                <c:pt idx="7">
                  <c:v>-1.1420386831486606</c:v>
                </c:pt>
                <c:pt idx="8">
                  <c:v>-3.4312456252868495</c:v>
                </c:pt>
              </c:numCache>
            </c:numRef>
          </c:xVal>
          <c:yVal>
            <c:numRef>
              <c:f>Fabrics!$D$15:$D$23</c:f>
              <c:numCache>
                <c:formatCode>0.00</c:formatCode>
                <c:ptCount val="9"/>
                <c:pt idx="0">
                  <c:v>-42.073124999999997</c:v>
                </c:pt>
                <c:pt idx="1">
                  <c:v>-34.750749999999996</c:v>
                </c:pt>
                <c:pt idx="2">
                  <c:v>-35.1586</c:v>
                </c:pt>
                <c:pt idx="3">
                  <c:v>-47.368499999999997</c:v>
                </c:pt>
                <c:pt idx="4">
                  <c:v>-44.077800000000011</c:v>
                </c:pt>
                <c:pt idx="5">
                  <c:v>-43.4801</c:v>
                </c:pt>
                <c:pt idx="6">
                  <c:v>-42.532517629266351</c:v>
                </c:pt>
                <c:pt idx="7">
                  <c:v>-42.711131936555176</c:v>
                </c:pt>
                <c:pt idx="8">
                  <c:v>-34.807199377702716</c:v>
                </c:pt>
              </c:numCache>
            </c:numRef>
          </c:yVal>
          <c:smooth val="0"/>
        </c:ser>
        <c:ser>
          <c:idx val="2"/>
          <c:order val="2"/>
          <c:tx>
            <c:v>Botryoids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Fabrics!$C$29:$C$48</c:f>
              <c:numCache>
                <c:formatCode>0.00</c:formatCode>
                <c:ptCount val="20"/>
                <c:pt idx="0">
                  <c:v>-8.4027858611725428</c:v>
                </c:pt>
                <c:pt idx="1">
                  <c:v>-2.4101773173476153</c:v>
                </c:pt>
                <c:pt idx="2">
                  <c:v>-2.7419198385907686</c:v>
                </c:pt>
                <c:pt idx="3">
                  <c:v>-2.8600667365071999</c:v>
                </c:pt>
                <c:pt idx="4">
                  <c:v>-4.7758312963178486</c:v>
                </c:pt>
                <c:pt idx="5">
                  <c:v>-5.381309897955223</c:v>
                </c:pt>
                <c:pt idx="6">
                  <c:v>-4.1290893464184242</c:v>
                </c:pt>
                <c:pt idx="7">
                  <c:v>-4.4146162480545037</c:v>
                </c:pt>
                <c:pt idx="8">
                  <c:v>-1.5064349037681168</c:v>
                </c:pt>
                <c:pt idx="9">
                  <c:v>-1.5952876808507099</c:v>
                </c:pt>
                <c:pt idx="10">
                  <c:v>-1.7470362439580001</c:v>
                </c:pt>
                <c:pt idx="11">
                  <c:v>-1.4994464830988541</c:v>
                </c:pt>
                <c:pt idx="12">
                  <c:v>-4.2089570112117114</c:v>
                </c:pt>
                <c:pt idx="13">
                  <c:v>-4.3447320413603219</c:v>
                </c:pt>
                <c:pt idx="14">
                  <c:v>-4.1899884408233001</c:v>
                </c:pt>
                <c:pt idx="15">
                  <c:v>-5.6865065507831174</c:v>
                </c:pt>
                <c:pt idx="16">
                  <c:v>-4.7847230305617012</c:v>
                </c:pt>
                <c:pt idx="17">
                  <c:v>-5.4925050763719163</c:v>
                </c:pt>
                <c:pt idx="18">
                  <c:v>-4.3208439495251234</c:v>
                </c:pt>
                <c:pt idx="19">
                  <c:v>-4.3208439495251234</c:v>
                </c:pt>
              </c:numCache>
            </c:numRef>
          </c:xVal>
          <c:yVal>
            <c:numRef>
              <c:f>Fabrics!$D$29:$D$48</c:f>
              <c:numCache>
                <c:formatCode>0.00</c:formatCode>
                <c:ptCount val="20"/>
                <c:pt idx="0">
                  <c:v>-25.092000000000002</c:v>
                </c:pt>
                <c:pt idx="1">
                  <c:v>-43.166699999999992</c:v>
                </c:pt>
                <c:pt idx="2">
                  <c:v>-44.963099999999997</c:v>
                </c:pt>
                <c:pt idx="3">
                  <c:v>-40.966099999999997</c:v>
                </c:pt>
                <c:pt idx="4">
                  <c:v>-35.681999999999995</c:v>
                </c:pt>
                <c:pt idx="5">
                  <c:v>-35.749199999999995</c:v>
                </c:pt>
                <c:pt idx="6">
                  <c:v>-38.679836956405644</c:v>
                </c:pt>
                <c:pt idx="7">
                  <c:v>-37.775789121748396</c:v>
                </c:pt>
                <c:pt idx="8">
                  <c:v>-46.14072620555865</c:v>
                </c:pt>
                <c:pt idx="9">
                  <c:v>-44.367555121468058</c:v>
                </c:pt>
                <c:pt idx="10">
                  <c:v>-46.495959129551956</c:v>
                </c:pt>
                <c:pt idx="11">
                  <c:v>-42.05953896080328</c:v>
                </c:pt>
                <c:pt idx="12">
                  <c:v>-39.399283412021482</c:v>
                </c:pt>
                <c:pt idx="13">
                  <c:v>-38.986175461085402</c:v>
                </c:pt>
                <c:pt idx="14">
                  <c:v>-41.305167919963417</c:v>
                </c:pt>
                <c:pt idx="15">
                  <c:v>-36.130111111111113</c:v>
                </c:pt>
                <c:pt idx="16">
                  <c:v>-39.401888888888884</c:v>
                </c:pt>
                <c:pt idx="17">
                  <c:v>-38.454111111111111</c:v>
                </c:pt>
                <c:pt idx="18">
                  <c:v>-37.684222222222232</c:v>
                </c:pt>
                <c:pt idx="19">
                  <c:v>-37.684222222222232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Fabrics!$A$50</c:f>
              <c:strCache>
                <c:ptCount val="1"/>
                <c:pt idx="0">
                  <c:v>Lucinid Shell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xVal>
            <c:numRef>
              <c:f>Fabrics!$C$50:$C$61</c:f>
              <c:numCache>
                <c:formatCode>0.00</c:formatCode>
                <c:ptCount val="12"/>
                <c:pt idx="0">
                  <c:v>-12.713671068344571</c:v>
                </c:pt>
                <c:pt idx="1">
                  <c:v>-12.768304039110696</c:v>
                </c:pt>
                <c:pt idx="2">
                  <c:v>-12.584293640631673</c:v>
                </c:pt>
                <c:pt idx="4">
                  <c:v>-12.314526641922674</c:v>
                </c:pt>
                <c:pt idx="5">
                  <c:v>-11.869264410700019</c:v>
                </c:pt>
                <c:pt idx="6">
                  <c:v>-11.904206514047111</c:v>
                </c:pt>
                <c:pt idx="7">
                  <c:v>-11.696550585584497</c:v>
                </c:pt>
                <c:pt idx="8">
                  <c:v>-11.413322296805013</c:v>
                </c:pt>
                <c:pt idx="9">
                  <c:v>-12.023456933828253</c:v>
                </c:pt>
                <c:pt idx="10">
                  <c:v>-11.865669067973807</c:v>
                </c:pt>
                <c:pt idx="11">
                  <c:v>-9.9429999999999996</c:v>
                </c:pt>
              </c:numCache>
            </c:numRef>
          </c:xVal>
          <c:yVal>
            <c:numRef>
              <c:f>Fabrics!$D$50:$D$61</c:f>
              <c:numCache>
                <c:formatCode>0.00</c:formatCode>
                <c:ptCount val="12"/>
                <c:pt idx="0">
                  <c:v>-15.980666666666666</c:v>
                </c:pt>
                <c:pt idx="1">
                  <c:v>-21.115400000000001</c:v>
                </c:pt>
                <c:pt idx="2">
                  <c:v>-20.091799999999999</c:v>
                </c:pt>
                <c:pt idx="4">
                  <c:v>-14.500049837845586</c:v>
                </c:pt>
                <c:pt idx="5">
                  <c:v>-14.373323485746713</c:v>
                </c:pt>
                <c:pt idx="6">
                  <c:v>-14.759489613795695</c:v>
                </c:pt>
                <c:pt idx="7">
                  <c:v>-14.869252595928529</c:v>
                </c:pt>
                <c:pt idx="8">
                  <c:v>-20.629555555555555</c:v>
                </c:pt>
                <c:pt idx="9">
                  <c:v>-15.656888888888886</c:v>
                </c:pt>
                <c:pt idx="10">
                  <c:v>-15.026888888888891</c:v>
                </c:pt>
                <c:pt idx="11">
                  <c:v>-10.707000000000001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Fabrics!$A$63</c:f>
              <c:strCache>
                <c:ptCount val="1"/>
                <c:pt idx="0">
                  <c:v>Inoceramid Shell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00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Fabrics!$C$63:$C$69</c:f>
              <c:numCache>
                <c:formatCode>0.00</c:formatCode>
                <c:ptCount val="7"/>
                <c:pt idx="0">
                  <c:v>-2.0998719590268879</c:v>
                </c:pt>
                <c:pt idx="1">
                  <c:v>-3.4607923020214937</c:v>
                </c:pt>
                <c:pt idx="2">
                  <c:v>-6.3688528477260844</c:v>
                </c:pt>
                <c:pt idx="3">
                  <c:v>-3.3444468463674633</c:v>
                </c:pt>
                <c:pt idx="4">
                  <c:v>-5.9473307552693004</c:v>
                </c:pt>
                <c:pt idx="5">
                  <c:v>-4.4155948085205416</c:v>
                </c:pt>
                <c:pt idx="6">
                  <c:v>-3.5110000000000001</c:v>
                </c:pt>
              </c:numCache>
            </c:numRef>
          </c:xVal>
          <c:yVal>
            <c:numRef>
              <c:f>Fabrics!$D$63:$D$69</c:f>
              <c:numCache>
                <c:formatCode>0.00</c:formatCode>
                <c:ptCount val="7"/>
                <c:pt idx="0">
                  <c:v>2.4104000000000001</c:v>
                </c:pt>
                <c:pt idx="1">
                  <c:v>-6.2521000000000004</c:v>
                </c:pt>
                <c:pt idx="2">
                  <c:v>-4.6468888888888884</c:v>
                </c:pt>
                <c:pt idx="3">
                  <c:v>-2.1424285714285713</c:v>
                </c:pt>
                <c:pt idx="4">
                  <c:v>-4.616888888888889</c:v>
                </c:pt>
                <c:pt idx="5">
                  <c:v>-2.4888750000000002</c:v>
                </c:pt>
                <c:pt idx="6">
                  <c:v>0.86</c:v>
                </c:pt>
              </c:numCache>
            </c:numRef>
          </c:yVal>
          <c:smooth val="0"/>
        </c:ser>
        <c:ser>
          <c:idx val="5"/>
          <c:order val="5"/>
          <c:tx>
            <c:v>Ferroan Sparry Calcite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Fabrics!$C$71:$C$92</c:f>
              <c:numCache>
                <c:formatCode>0.00</c:formatCode>
                <c:ptCount val="22"/>
                <c:pt idx="0">
                  <c:v>-10.960113296861062</c:v>
                </c:pt>
                <c:pt idx="1">
                  <c:v>-12.710394598998953</c:v>
                </c:pt>
                <c:pt idx="2">
                  <c:v>-11.917995576766387</c:v>
                </c:pt>
                <c:pt idx="3">
                  <c:v>-12.008034478278361</c:v>
                </c:pt>
                <c:pt idx="4">
                  <c:v>-7.0472541488040275</c:v>
                </c:pt>
                <c:pt idx="5">
                  <c:v>-12.051961693914649</c:v>
                </c:pt>
                <c:pt idx="6">
                  <c:v>-12.029998086096505</c:v>
                </c:pt>
                <c:pt idx="7">
                  <c:v>-11.902209822427178</c:v>
                </c:pt>
                <c:pt idx="8">
                  <c:v>-11.354117972783072</c:v>
                </c:pt>
                <c:pt idx="9">
                  <c:v>-11.811360353724876</c:v>
                </c:pt>
                <c:pt idx="10">
                  <c:v>-11.922176738625613</c:v>
                </c:pt>
                <c:pt idx="11">
                  <c:v>-11.64962833251848</c:v>
                </c:pt>
                <c:pt idx="12">
                  <c:v>-11.994057636939504</c:v>
                </c:pt>
                <c:pt idx="13">
                  <c:v>-11.718766840405767</c:v>
                </c:pt>
                <c:pt idx="14">
                  <c:v>-11.502347417840372</c:v>
                </c:pt>
                <c:pt idx="15">
                  <c:v>-11.326097078337792</c:v>
                </c:pt>
                <c:pt idx="16">
                  <c:v>-11.633298413067941</c:v>
                </c:pt>
                <c:pt idx="17">
                  <c:v>-11.806832731928763</c:v>
                </c:pt>
                <c:pt idx="18">
                  <c:v>-11.842335001746013</c:v>
                </c:pt>
                <c:pt idx="19">
                  <c:v>-11.158382803709307</c:v>
                </c:pt>
                <c:pt idx="20">
                  <c:v>-11.957280875334657</c:v>
                </c:pt>
                <c:pt idx="21">
                  <c:v>-11.3032803493751</c:v>
                </c:pt>
              </c:numCache>
            </c:numRef>
          </c:xVal>
          <c:yVal>
            <c:numRef>
              <c:f>Fabrics!$D$71:$D$92</c:f>
              <c:numCache>
                <c:formatCode>0.00</c:formatCode>
                <c:ptCount val="22"/>
                <c:pt idx="0">
                  <c:v>-19.513400000000001</c:v>
                </c:pt>
                <c:pt idx="1">
                  <c:v>-15.382099999999999</c:v>
                </c:pt>
                <c:pt idx="2">
                  <c:v>-15.033100000000001</c:v>
                </c:pt>
                <c:pt idx="3">
                  <c:v>-14.659705084584029</c:v>
                </c:pt>
                <c:pt idx="4">
                  <c:v>-11.87871025545617</c:v>
                </c:pt>
                <c:pt idx="5">
                  <c:v>-14.21965531076086</c:v>
                </c:pt>
                <c:pt idx="6">
                  <c:v>-14.145814759144226</c:v>
                </c:pt>
                <c:pt idx="7">
                  <c:v>-14.176747963199787</c:v>
                </c:pt>
                <c:pt idx="8">
                  <c:v>-16.740212518646437</c:v>
                </c:pt>
                <c:pt idx="9">
                  <c:v>-15.812216396978274</c:v>
                </c:pt>
                <c:pt idx="10">
                  <c:v>-15.62961070852098</c:v>
                </c:pt>
                <c:pt idx="11">
                  <c:v>-15.211513531124377</c:v>
                </c:pt>
                <c:pt idx="12">
                  <c:v>-15.751347834159212</c:v>
                </c:pt>
                <c:pt idx="13">
                  <c:v>-14.643000000000001</c:v>
                </c:pt>
                <c:pt idx="14">
                  <c:v>-15.7113</c:v>
                </c:pt>
                <c:pt idx="15">
                  <c:v>-18.352899999999998</c:v>
                </c:pt>
                <c:pt idx="16">
                  <c:v>-17.776199999999999</c:v>
                </c:pt>
                <c:pt idx="17">
                  <c:v>-16.046400000000002</c:v>
                </c:pt>
                <c:pt idx="18">
                  <c:v>-17.362099999999998</c:v>
                </c:pt>
                <c:pt idx="19">
                  <c:v>-7.0695999999999994</c:v>
                </c:pt>
                <c:pt idx="20">
                  <c:v>-16.324999999999999</c:v>
                </c:pt>
                <c:pt idx="21">
                  <c:v>-16.169222222222221</c:v>
                </c:pt>
              </c:numCache>
            </c:numRef>
          </c:yVal>
          <c:smooth val="0"/>
        </c:ser>
        <c:ser>
          <c:idx val="6"/>
          <c:order val="6"/>
          <c:tx>
            <c:v>Ferroan Calcite 2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66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Fabrics!$C$105:$C$110</c:f>
              <c:numCache>
                <c:formatCode>0.00</c:formatCode>
                <c:ptCount val="6"/>
                <c:pt idx="0">
                  <c:v>-10.631315606403735</c:v>
                </c:pt>
                <c:pt idx="1">
                  <c:v>-10.658270943271431</c:v>
                </c:pt>
                <c:pt idx="2">
                  <c:v>-11.912193280526395</c:v>
                </c:pt>
                <c:pt idx="3">
                  <c:v>-12.396370879085351</c:v>
                </c:pt>
                <c:pt idx="4">
                  <c:v>-12.419543277417796</c:v>
                </c:pt>
                <c:pt idx="5">
                  <c:v>-12.284496695508224</c:v>
                </c:pt>
              </c:numCache>
            </c:numRef>
          </c:xVal>
          <c:yVal>
            <c:numRef>
              <c:f>Fabrics!$D$105:$D$110</c:f>
              <c:numCache>
                <c:formatCode>0.00</c:formatCode>
                <c:ptCount val="6"/>
                <c:pt idx="0">
                  <c:v>-12.605141628116767</c:v>
                </c:pt>
                <c:pt idx="1">
                  <c:v>-12.660023119183128</c:v>
                </c:pt>
                <c:pt idx="2">
                  <c:v>-14.706603813313567</c:v>
                </c:pt>
                <c:pt idx="3">
                  <c:v>-15.538222222222222</c:v>
                </c:pt>
                <c:pt idx="4">
                  <c:v>-15.149555555555557</c:v>
                </c:pt>
                <c:pt idx="5">
                  <c:v>-15.491222222222222</c:v>
                </c:pt>
              </c:numCache>
            </c:numRef>
          </c:yVal>
          <c:smooth val="0"/>
        </c:ser>
        <c:ser>
          <c:idx val="7"/>
          <c:order val="7"/>
          <c:tx>
            <c:v>Micrite sans Peloids</c:v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Fabrics!$C$94:$C$103</c:f>
              <c:numCache>
                <c:formatCode>0.00</c:formatCode>
                <c:ptCount val="10"/>
                <c:pt idx="0">
                  <c:v>-1.3218290459007456</c:v>
                </c:pt>
                <c:pt idx="1">
                  <c:v>-0.32097543941333928</c:v>
                </c:pt>
                <c:pt idx="2">
                  <c:v>-10.756627305923084</c:v>
                </c:pt>
                <c:pt idx="3">
                  <c:v>-10.501946481459933</c:v>
                </c:pt>
                <c:pt idx="4">
                  <c:v>-11.242169884935567</c:v>
                </c:pt>
                <c:pt idx="5">
                  <c:v>-0.55900000000000005</c:v>
                </c:pt>
                <c:pt idx="6">
                  <c:v>-0.39200000000000002</c:v>
                </c:pt>
                <c:pt idx="7">
                  <c:v>-0.57099999999999995</c:v>
                </c:pt>
                <c:pt idx="8">
                  <c:v>-0.52700000000000002</c:v>
                </c:pt>
                <c:pt idx="9">
                  <c:v>-0.48399999999999999</c:v>
                </c:pt>
              </c:numCache>
            </c:numRef>
          </c:xVal>
          <c:yVal>
            <c:numRef>
              <c:f>Fabrics!$D$94:$D$103</c:f>
              <c:numCache>
                <c:formatCode>0.00</c:formatCode>
                <c:ptCount val="10"/>
                <c:pt idx="0">
                  <c:v>-42.723699999999994</c:v>
                </c:pt>
                <c:pt idx="1">
                  <c:v>-42.258200000000002</c:v>
                </c:pt>
                <c:pt idx="2">
                  <c:v>-34.980666666666664</c:v>
                </c:pt>
                <c:pt idx="3">
                  <c:v>-34.461888888888886</c:v>
                </c:pt>
                <c:pt idx="4">
                  <c:v>-34.800555555555555</c:v>
                </c:pt>
                <c:pt idx="5">
                  <c:v>-44.445</c:v>
                </c:pt>
                <c:pt idx="6">
                  <c:v>-44.869</c:v>
                </c:pt>
                <c:pt idx="7">
                  <c:v>-44.634</c:v>
                </c:pt>
                <c:pt idx="8">
                  <c:v>-42.838999999999999</c:v>
                </c:pt>
                <c:pt idx="9">
                  <c:v>-42.694000000000003</c:v>
                </c:pt>
              </c:numCache>
            </c:numRef>
          </c:yVal>
          <c:smooth val="0"/>
        </c:ser>
        <c:ser>
          <c:idx val="8"/>
          <c:order val="8"/>
          <c:tx>
            <c:v>Ferroan Dolomite</c:v>
          </c:tx>
          <c:spPr>
            <a:ln w="28575">
              <a:noFill/>
            </a:ln>
          </c:spPr>
          <c:marker>
            <c:symbol val="dash"/>
            <c:size val="7"/>
            <c:spPr>
              <a:noFill/>
              <a:ln>
                <a:solidFill>
                  <a:srgbClr val="00CCFF"/>
                </a:solidFill>
                <a:prstDash val="solid"/>
              </a:ln>
            </c:spPr>
          </c:marker>
          <c:xVal>
            <c:numRef>
              <c:f>Fabrics!$C$112:$C$114</c:f>
              <c:numCache>
                <c:formatCode>0.00</c:formatCode>
                <c:ptCount val="3"/>
                <c:pt idx="0">
                  <c:v>-12.074651767353432</c:v>
                </c:pt>
                <c:pt idx="1">
                  <c:v>-11.696736895200402</c:v>
                </c:pt>
                <c:pt idx="2">
                  <c:v>-12.760931983083074</c:v>
                </c:pt>
              </c:numCache>
            </c:numRef>
          </c:xVal>
          <c:yVal>
            <c:numRef>
              <c:f>Fabrics!$D$112:$D$114</c:f>
              <c:numCache>
                <c:formatCode>0.00</c:formatCode>
                <c:ptCount val="3"/>
                <c:pt idx="0">
                  <c:v>-15.726999999999999</c:v>
                </c:pt>
                <c:pt idx="1">
                  <c:v>-15.483799999999999</c:v>
                </c:pt>
                <c:pt idx="2">
                  <c:v>-16.764099999999999</c:v>
                </c:pt>
              </c:numCache>
            </c:numRef>
          </c:yVal>
          <c:smooth val="0"/>
        </c:ser>
        <c:ser>
          <c:idx val="9"/>
          <c:order val="9"/>
          <c:tx>
            <c:v>Dolomite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CFFFF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Fabrics!$C$116:$C$120</c:f>
              <c:numCache>
                <c:formatCode>0.00</c:formatCode>
                <c:ptCount val="5"/>
                <c:pt idx="0">
                  <c:v>-12.597194738680013</c:v>
                </c:pt>
                <c:pt idx="1">
                  <c:v>-12.835040546308154</c:v>
                </c:pt>
                <c:pt idx="2">
                  <c:v>-8.4436231715360996</c:v>
                </c:pt>
                <c:pt idx="3">
                  <c:v>-10.206525347370421</c:v>
                </c:pt>
                <c:pt idx="4">
                  <c:v>-11.08912427734451</c:v>
                </c:pt>
              </c:numCache>
            </c:numRef>
          </c:xVal>
          <c:yVal>
            <c:numRef>
              <c:f>Fabrics!$D$116:$D$120</c:f>
              <c:numCache>
                <c:formatCode>0.00</c:formatCode>
                <c:ptCount val="5"/>
                <c:pt idx="0">
                  <c:v>-18.561700000000002</c:v>
                </c:pt>
                <c:pt idx="1">
                  <c:v>-16.658200000000001</c:v>
                </c:pt>
                <c:pt idx="2">
                  <c:v>-24.484000000000002</c:v>
                </c:pt>
                <c:pt idx="3">
                  <c:v>-19.106666666666669</c:v>
                </c:pt>
                <c:pt idx="4">
                  <c:v>-19.244499999999999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Fabrics!$A$25</c:f>
              <c:strCache>
                <c:ptCount val="1"/>
                <c:pt idx="0">
                  <c:v>Peloids in Ferroan</c:v>
                </c:pt>
              </c:strCache>
            </c:strRef>
          </c:tx>
          <c:spPr>
            <a:ln w="19050">
              <a:noFill/>
            </a:ln>
          </c:spPr>
          <c:xVal>
            <c:numRef>
              <c:f>Fabrics!$C$25:$C$27</c:f>
              <c:numCache>
                <c:formatCode>0.00</c:formatCode>
                <c:ptCount val="3"/>
                <c:pt idx="0">
                  <c:v>-10.970567820759886</c:v>
                </c:pt>
                <c:pt idx="1">
                  <c:v>-10.712114745405394</c:v>
                </c:pt>
                <c:pt idx="2">
                  <c:v>-10.872812633376009</c:v>
                </c:pt>
              </c:numCache>
            </c:numRef>
          </c:xVal>
          <c:yVal>
            <c:numRef>
              <c:f>Fabrics!$D$25:$D$27</c:f>
              <c:numCache>
                <c:formatCode>0.00</c:formatCode>
                <c:ptCount val="3"/>
                <c:pt idx="0">
                  <c:v>-22.173111111111112</c:v>
                </c:pt>
                <c:pt idx="1">
                  <c:v>-25.441888888888894</c:v>
                </c:pt>
                <c:pt idx="2">
                  <c:v>-30.344888888888892</c:v>
                </c:pt>
              </c:numCache>
            </c:numRef>
          </c:yVal>
          <c:smooth val="0"/>
        </c:ser>
        <c:ser>
          <c:idx val="11"/>
          <c:order val="11"/>
          <c:tx>
            <c:v>Brown Calcite</c:v>
          </c:tx>
          <c:spPr>
            <a:ln w="19050">
              <a:noFill/>
            </a:ln>
          </c:spPr>
          <c:marker>
            <c:symbol val="star"/>
            <c:size val="7"/>
            <c:spPr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xVal>
            <c:numRef>
              <c:f>Fabrics!$C$122:$C$124</c:f>
              <c:numCache>
                <c:formatCode>0.00</c:formatCode>
                <c:ptCount val="3"/>
                <c:pt idx="0">
                  <c:v>-10.185400742378972</c:v>
                </c:pt>
                <c:pt idx="1">
                  <c:v>-9.7439396094965876</c:v>
                </c:pt>
                <c:pt idx="2">
                  <c:v>-10.197471945231229</c:v>
                </c:pt>
              </c:numCache>
            </c:numRef>
          </c:xVal>
          <c:yVal>
            <c:numRef>
              <c:f>Fabrics!$D$122:$D$124</c:f>
              <c:numCache>
                <c:formatCode>0.00</c:formatCode>
                <c:ptCount val="3"/>
                <c:pt idx="0">
                  <c:v>-23.107555555555553</c:v>
                </c:pt>
                <c:pt idx="1">
                  <c:v>-24.249333333333329</c:v>
                </c:pt>
                <c:pt idx="2">
                  <c:v>-26.454555555555558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242176"/>
        <c:axId val="181459376"/>
      </c:scatterChart>
      <c:valAx>
        <c:axId val="182242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δ</a:t>
                </a:r>
                <a:r>
                  <a:rPr lang="en-US" sz="1175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18</a:t>
                </a:r>
                <a:r>
                  <a:rPr lang="en-US" sz="11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O (VPDB)</a:t>
                </a:r>
              </a:p>
            </c:rich>
          </c:tx>
          <c:layout>
            <c:manualLayout>
              <c:xMode val="edge"/>
              <c:yMode val="edge"/>
              <c:x val="0.31177231565329883"/>
              <c:y val="0.91111272275176125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1459376"/>
        <c:crosses val="autoZero"/>
        <c:crossBetween val="midCat"/>
      </c:valAx>
      <c:valAx>
        <c:axId val="181459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δ</a:t>
                </a:r>
                <a:r>
                  <a:rPr lang="en-US" sz="1175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13</a:t>
                </a:r>
                <a:r>
                  <a:rPr lang="en-US" sz="11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 (VPDB)</a:t>
                </a:r>
              </a:p>
            </c:rich>
          </c:tx>
          <c:layout>
            <c:manualLayout>
              <c:xMode val="edge"/>
              <c:yMode val="edge"/>
              <c:x val="2.0698576972833119E-2"/>
              <c:y val="0.44444519270617489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2242176"/>
        <c:crosses val="autoZero"/>
        <c:crossBetween val="midCat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541612764122469"/>
          <c:y val="0.31700839204309988"/>
          <c:w val="0.21643649007004784"/>
          <c:h val="0.4722192291753004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8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0C6D9E-F46A-4E6A-B866-84A0957368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80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Add mound shape picture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9E0653-0264-4A45-97EE-F68B93A6D905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5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2A18D5-211B-4909-A028-E1FA06869891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56E4FB-0006-44B8-8198-375D60460C00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8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of facies, talking about seep vent though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C6D9E-F46A-4E6A-B866-84A0957368B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89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2BDE4-2B70-4DAD-B4D2-CAC97B653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80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7506C-263D-4352-97A0-4E52013EC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1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5EDC-4B74-45B0-832B-02D96CCA8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2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E550-C9E6-47E6-84FF-9634C78F1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9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0704-CBAD-4117-A0FC-9CBF11F8D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2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F6C3-637F-4392-AD0D-79A3BFA1B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092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43A06-F9F1-4A70-8FE4-6AC9DEA6B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3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2A08-BC4E-486F-96F5-42C3C20EE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700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48835-E21A-40C4-84D3-842866080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71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811C6-DAFB-45C8-8585-72C44FB0A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33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E9F2-7A15-43DD-9A26-9B2004873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17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2713A-317C-473D-BC89-C8FA65344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86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2CA0-A1C4-4DC8-A9A1-D6BDE4FF4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F1A0-9854-4A82-BCD7-C281B2565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2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89102-9F7D-44A0-8B02-AD3BE940C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72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E7D7-3CBE-4C6B-BCF8-245D1868A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40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8D4B1-985F-4ABB-BA9F-DFFDD1F31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80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11723-2BC1-45EC-B82B-E40C3E63A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65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97D6-4036-414D-8999-74556A15B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hangingPunct="1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0E1BA2-FBB7-47EB-AFFF-9F3287C81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6" r:id="rId12"/>
    <p:sldLayoutId id="2147483773" r:id="rId13"/>
    <p:sldLayoutId id="2147483777" r:id="rId14"/>
    <p:sldLayoutId id="2147483778" r:id="rId15"/>
    <p:sldLayoutId id="2147483774" r:id="rId16"/>
    <p:sldLayoutId id="2147483775" r:id="rId17"/>
    <p:sldLayoutId id="2147483779" r:id="rId18"/>
    <p:sldLayoutId id="2147483780" r:id="rId1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 rtlCol="0">
            <a:noAutofit/>
          </a:bodyPr>
          <a:lstStyle/>
          <a:p>
            <a:pPr lvl="1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j-lt"/>
              </a:rPr>
              <a:t>From subsurface to seafloor: Comparison of cold seep carbonates from the Tepee Buttes (Cretaceous) and the Stone City Bluff (Eocene)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2400" dirty="0"/>
              <a:t>Jennifer Hendricks</a:t>
            </a:r>
          </a:p>
        </p:txBody>
      </p:sp>
      <p:pic>
        <p:nvPicPr>
          <p:cNvPr id="8196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2460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504825"/>
            <a:ext cx="7056437" cy="1400175"/>
          </a:xfrm>
        </p:spPr>
        <p:txBody>
          <a:bodyPr/>
          <a:lstStyle/>
          <a:p>
            <a:pPr eaLnBrk="1" hangingPunct="1"/>
            <a:r>
              <a:rPr lang="en-US" altLang="en-US" smtClean="0"/>
              <a:t>Methane Pathways</a:t>
            </a:r>
          </a:p>
        </p:txBody>
      </p:sp>
      <p:sp>
        <p:nvSpPr>
          <p:cNvPr id="20483" name="Content Placeholder 11"/>
          <p:cNvSpPr>
            <a:spLocks noGrp="1"/>
          </p:cNvSpPr>
          <p:nvPr>
            <p:ph sz="half" idx="2"/>
          </p:nvPr>
        </p:nvSpPr>
        <p:spPr>
          <a:xfrm>
            <a:off x="827088" y="2514600"/>
            <a:ext cx="3298825" cy="3741738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5273675" y="1981200"/>
            <a:ext cx="3297238" cy="43513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2400" dirty="0"/>
              <a:t>Tubes are more likely pathways through which methane rich fluids moved through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2400" dirty="0"/>
              <a:t>Preserves siliciclastic sediment in the tubes, suggesting fluid flow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2100" dirty="0"/>
              <a:t>Later filled in with cement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dirty="0"/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6600"/>
            <a:ext cx="4983163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228600" y="1981200"/>
            <a:ext cx="4953000" cy="39624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0487" name="Picture 2" descr="primary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895600" y="4343400"/>
            <a:ext cx="1828800" cy="198913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62400" y="63362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Siliciclastic sediment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Methane Pathways</a:t>
            </a:r>
          </a:p>
        </p:txBody>
      </p:sp>
      <p:sp>
        <p:nvSpPr>
          <p:cNvPr id="215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But… we don’t see the subsurface methane pathways expressed at the Tepee Buttes</a:t>
            </a:r>
          </a:p>
        </p:txBody>
      </p:sp>
      <p:pic>
        <p:nvPicPr>
          <p:cNvPr id="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Stone City Bluffs</a:t>
            </a:r>
          </a:p>
        </p:txBody>
      </p:sp>
      <p:sp>
        <p:nvSpPr>
          <p:cNvPr id="22531" name="Content Placeholder 3"/>
          <p:cNvSpPr>
            <a:spLocks noGrp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Located in Burleson County, TX on the Brazos River</a:t>
            </a:r>
          </a:p>
          <a:p>
            <a:pPr lvl="1" eaLnBrk="1" hangingPunct="1"/>
            <a:r>
              <a:rPr lang="en-US" altLang="en-US" dirty="0" smtClean="0"/>
              <a:t>Also known as Whiskey Bridge</a:t>
            </a:r>
          </a:p>
          <a:p>
            <a:pPr eaLnBrk="1" hangingPunct="1"/>
            <a:r>
              <a:rPr lang="en-US" altLang="en-US" dirty="0" smtClean="0"/>
              <a:t>Part of the Crockett formation</a:t>
            </a:r>
          </a:p>
          <a:p>
            <a:pPr lvl="1" eaLnBrk="1" hangingPunct="1"/>
            <a:r>
              <a:rPr lang="en-US" altLang="en-US" dirty="0" smtClean="0"/>
              <a:t>Upper Middle Eocene</a:t>
            </a:r>
          </a:p>
          <a:p>
            <a:pPr lvl="1" eaLnBrk="1" hangingPunct="1"/>
            <a:r>
              <a:rPr lang="en-US" altLang="en-US" dirty="0" smtClean="0"/>
              <a:t>Siliciclastic transgressive systems tract</a:t>
            </a:r>
          </a:p>
          <a:p>
            <a:pPr eaLnBrk="1" hangingPunct="1"/>
            <a:r>
              <a:rPr lang="en-US" altLang="en-US" dirty="0" smtClean="0"/>
              <a:t>Contains unusual elongate carbonate concretions</a:t>
            </a:r>
          </a:p>
        </p:txBody>
      </p:sp>
      <p:sp>
        <p:nvSpPr>
          <p:cNvPr id="22532" name="Content Placeholder 4"/>
          <p:cNvSpPr>
            <a:spLocks noGrp="1"/>
          </p:cNvSpPr>
          <p:nvPr>
            <p:ph sz="half" idx="2"/>
          </p:nvPr>
        </p:nvSpPr>
        <p:spPr>
          <a:xfrm>
            <a:off x="4241800" y="2055813"/>
            <a:ext cx="3298825" cy="42005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636713"/>
            <a:ext cx="34067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 descr="primary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594225" y="1622425"/>
            <a:ext cx="3411464" cy="235743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253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>
            <a:fillRect/>
          </a:stretch>
        </p:blipFill>
        <p:spPr bwMode="auto">
          <a:xfrm>
            <a:off x="6688138" y="3806825"/>
            <a:ext cx="17049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688137" y="3806824"/>
            <a:ext cx="1704975" cy="24495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7970" y="4029174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From Hendricks et al., 2012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5913" y="6241390"/>
            <a:ext cx="3023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From Davidoff and Yancey, 1993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Exterior </a:t>
            </a:r>
            <a:br>
              <a:rPr lang="en-US" altLang="en-US" smtClean="0"/>
            </a:br>
            <a:r>
              <a:rPr lang="en-US" altLang="en-US" smtClean="0"/>
              <a:t>Morphology</a:t>
            </a:r>
          </a:p>
        </p:txBody>
      </p:sp>
      <p:sp>
        <p:nvSpPr>
          <p:cNvPr id="23555" name="Content Placeholder 14"/>
          <p:cNvSpPr>
            <a:spLocks noGrp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/>
          <a:lstStyle/>
          <a:p>
            <a:pPr eaLnBrk="1" hangingPunct="1"/>
            <a:r>
              <a:rPr lang="en-US" altLang="en-US" smtClean="0"/>
              <a:t>Located in shale above contact with lower sandy unit</a:t>
            </a:r>
          </a:p>
          <a:p>
            <a:pPr eaLnBrk="1" hangingPunct="1"/>
            <a:r>
              <a:rPr lang="en-US" altLang="en-US" smtClean="0"/>
              <a:t>Up to 70 cm long and 20 cm diameter</a:t>
            </a:r>
          </a:p>
          <a:p>
            <a:pPr lvl="1" eaLnBrk="1" hangingPunct="1"/>
            <a:r>
              <a:rPr lang="en-US" altLang="en-US" smtClean="0"/>
              <a:t>Pinch and swell with surrounding sediment</a:t>
            </a:r>
          </a:p>
          <a:p>
            <a:pPr eaLnBrk="1" hangingPunct="1"/>
            <a:r>
              <a:rPr lang="en-US" altLang="en-US" smtClean="0"/>
              <a:t>1 cm micropipe runs through center of barrels</a:t>
            </a:r>
          </a:p>
        </p:txBody>
      </p:sp>
      <p:sp>
        <p:nvSpPr>
          <p:cNvPr id="23556" name="Content Placeholder 15"/>
          <p:cNvSpPr>
            <a:spLocks noGrp="1"/>
          </p:cNvSpPr>
          <p:nvPr>
            <p:ph sz="half" idx="2"/>
          </p:nvPr>
        </p:nvSpPr>
        <p:spPr>
          <a:xfrm>
            <a:off x="4241800" y="2055813"/>
            <a:ext cx="3298825" cy="42005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0350"/>
            <a:ext cx="46482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4191000" y="260350"/>
            <a:ext cx="4648200" cy="63373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Interior</a:t>
            </a:r>
            <a:br>
              <a:rPr lang="en-US" altLang="en-US" smtClean="0"/>
            </a:br>
            <a:r>
              <a:rPr lang="en-US" altLang="en-US" smtClean="0"/>
              <a:t>Morphology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/>
          <a:lstStyle/>
          <a:p>
            <a:pPr eaLnBrk="1" hangingPunct="1"/>
            <a:r>
              <a:rPr lang="en-US" altLang="en-US" smtClean="0"/>
              <a:t>Partially healed septarian fractures</a:t>
            </a:r>
          </a:p>
          <a:p>
            <a:pPr lvl="1" eaLnBrk="1" hangingPunct="1"/>
            <a:r>
              <a:rPr lang="en-US" altLang="en-US" smtClean="0"/>
              <a:t>2 episodes of calcite fracture fill</a:t>
            </a:r>
          </a:p>
          <a:p>
            <a:pPr eaLnBrk="1" hangingPunct="1"/>
            <a:r>
              <a:rPr lang="en-US" altLang="en-US" smtClean="0"/>
              <a:t>Micropipe is always lined with pyrite</a:t>
            </a:r>
          </a:p>
          <a:p>
            <a:pPr eaLnBrk="1" hangingPunct="1"/>
            <a:r>
              <a:rPr lang="en-US" altLang="en-US" smtClean="0"/>
              <a:t>Micropipe filled with</a:t>
            </a:r>
          </a:p>
          <a:p>
            <a:pPr lvl="1" eaLnBrk="1" hangingPunct="1"/>
            <a:r>
              <a:rPr lang="en-US" altLang="en-US" smtClean="0"/>
              <a:t>Calcite cement</a:t>
            </a:r>
          </a:p>
          <a:p>
            <a:pPr lvl="1" eaLnBrk="1" hangingPunct="1"/>
            <a:r>
              <a:rPr lang="en-US" altLang="en-US" smtClean="0"/>
              <a:t>Pyrite</a:t>
            </a:r>
          </a:p>
          <a:p>
            <a:pPr lvl="1" eaLnBrk="1" hangingPunct="1"/>
            <a:r>
              <a:rPr lang="en-US" altLang="en-US" smtClean="0"/>
              <a:t>Glauconite pellets</a:t>
            </a:r>
          </a:p>
          <a:p>
            <a:pPr lvl="1" eaLnBrk="1" hangingPunct="1"/>
            <a:r>
              <a:rPr lang="en-US" altLang="en-US" smtClean="0"/>
              <a:t>Sediment</a:t>
            </a:r>
          </a:p>
          <a:p>
            <a:pPr lvl="1" eaLnBrk="1" hangingPunct="1"/>
            <a:r>
              <a:rPr lang="en-US" altLang="en-US" smtClean="0"/>
              <a:t>Shell fragments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31" y="1887782"/>
            <a:ext cx="1087369" cy="4200525"/>
          </a:xfrm>
        </p:spPr>
      </p:pic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7764531" y="1887782"/>
            <a:ext cx="1074669" cy="4200525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4385511" y="1676400"/>
            <a:ext cx="3158289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75" y="4191000"/>
            <a:ext cx="2946400" cy="22098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85511" y="1676400"/>
            <a:ext cx="3155114" cy="2143125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5800" y="4191000"/>
            <a:ext cx="2949575" cy="22098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Isotopic Analysis</a:t>
            </a:r>
          </a:p>
        </p:txBody>
      </p:sp>
      <p:sp>
        <p:nvSpPr>
          <p:cNvPr id="2560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828800"/>
            <a:ext cx="63563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rimary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Methane Migration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Methane moves through the subsurface in preferred pathways</a:t>
            </a:r>
          </a:p>
          <a:p>
            <a:pPr lvl="1" eaLnBrk="1" hangingPunct="1"/>
            <a:r>
              <a:rPr lang="en-US" altLang="en-US" smtClean="0"/>
              <a:t>These are preserved as barrel concretions, with the central micropipe being the main conduit</a:t>
            </a:r>
          </a:p>
          <a:p>
            <a:pPr eaLnBrk="1" hangingPunct="1"/>
            <a:r>
              <a:rPr lang="en-US" altLang="en-US" smtClean="0"/>
              <a:t>No surface or  true “cold seep” carbonate seen at Stone City</a:t>
            </a:r>
          </a:p>
        </p:txBody>
      </p:sp>
      <p:pic>
        <p:nvPicPr>
          <p:cNvPr id="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163859" y="4073138"/>
            <a:ext cx="405162" cy="1641862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38977" y="3889911"/>
            <a:ext cx="407987" cy="1206500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88779" y="4459490"/>
            <a:ext cx="546447" cy="15357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83794" y="4525092"/>
            <a:ext cx="479425" cy="1335088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85115" y="4059237"/>
            <a:ext cx="277812" cy="1876425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Seep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4" name="TextBox 38"/>
          <p:cNvSpPr txBox="1">
            <a:spLocks noChangeArrowheads="1"/>
          </p:cNvSpPr>
          <p:nvPr/>
        </p:nvSpPr>
        <p:spPr bwMode="auto">
          <a:xfrm rot="16200000">
            <a:off x="-13493" y="4764881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Subsurface</a:t>
            </a:r>
          </a:p>
        </p:txBody>
      </p:sp>
      <p:sp>
        <p:nvSpPr>
          <p:cNvPr id="5" name="Freeform 4"/>
          <p:cNvSpPr/>
          <p:nvPr/>
        </p:nvSpPr>
        <p:spPr>
          <a:xfrm>
            <a:off x="484188" y="2670302"/>
            <a:ext cx="7978928" cy="427704"/>
          </a:xfrm>
          <a:custGeom>
            <a:avLst/>
            <a:gdLst>
              <a:gd name="connsiteX0" fmla="*/ 0 w 7624916"/>
              <a:gd name="connsiteY0" fmla="*/ 309717 h 427704"/>
              <a:gd name="connsiteX1" fmla="*/ 221226 w 7624916"/>
              <a:gd name="connsiteY1" fmla="*/ 324465 h 427704"/>
              <a:gd name="connsiteX2" fmla="*/ 339213 w 7624916"/>
              <a:gd name="connsiteY2" fmla="*/ 353962 h 427704"/>
              <a:gd name="connsiteX3" fmla="*/ 398207 w 7624916"/>
              <a:gd name="connsiteY3" fmla="*/ 368710 h 427704"/>
              <a:gd name="connsiteX4" fmla="*/ 486697 w 7624916"/>
              <a:gd name="connsiteY4" fmla="*/ 398207 h 427704"/>
              <a:gd name="connsiteX5" fmla="*/ 707923 w 7624916"/>
              <a:gd name="connsiteY5" fmla="*/ 427704 h 427704"/>
              <a:gd name="connsiteX6" fmla="*/ 1032387 w 7624916"/>
              <a:gd name="connsiteY6" fmla="*/ 398207 h 427704"/>
              <a:gd name="connsiteX7" fmla="*/ 1076632 w 7624916"/>
              <a:gd name="connsiteY7" fmla="*/ 383459 h 427704"/>
              <a:gd name="connsiteX8" fmla="*/ 1165123 w 7624916"/>
              <a:gd name="connsiteY8" fmla="*/ 368710 h 427704"/>
              <a:gd name="connsiteX9" fmla="*/ 1283110 w 7624916"/>
              <a:gd name="connsiteY9" fmla="*/ 324465 h 427704"/>
              <a:gd name="connsiteX10" fmla="*/ 1342103 w 7624916"/>
              <a:gd name="connsiteY10" fmla="*/ 309717 h 427704"/>
              <a:gd name="connsiteX11" fmla="*/ 1474839 w 7624916"/>
              <a:gd name="connsiteY11" fmla="*/ 280220 h 427704"/>
              <a:gd name="connsiteX12" fmla="*/ 1578078 w 7624916"/>
              <a:gd name="connsiteY12" fmla="*/ 250723 h 427704"/>
              <a:gd name="connsiteX13" fmla="*/ 1622323 w 7624916"/>
              <a:gd name="connsiteY13" fmla="*/ 235975 h 427704"/>
              <a:gd name="connsiteX14" fmla="*/ 1725562 w 7624916"/>
              <a:gd name="connsiteY14" fmla="*/ 206478 h 427704"/>
              <a:gd name="connsiteX15" fmla="*/ 2566220 w 7624916"/>
              <a:gd name="connsiteY15" fmla="*/ 221226 h 427704"/>
              <a:gd name="connsiteX16" fmla="*/ 2669458 w 7624916"/>
              <a:gd name="connsiteY16" fmla="*/ 235975 h 427704"/>
              <a:gd name="connsiteX17" fmla="*/ 2757949 w 7624916"/>
              <a:gd name="connsiteY17" fmla="*/ 265471 h 427704"/>
              <a:gd name="connsiteX18" fmla="*/ 3628103 w 7624916"/>
              <a:gd name="connsiteY18" fmla="*/ 280220 h 427704"/>
              <a:gd name="connsiteX19" fmla="*/ 3923071 w 7624916"/>
              <a:gd name="connsiteY19" fmla="*/ 309717 h 427704"/>
              <a:gd name="connsiteX20" fmla="*/ 4070555 w 7624916"/>
              <a:gd name="connsiteY20" fmla="*/ 339213 h 427704"/>
              <a:gd name="connsiteX21" fmla="*/ 4380271 w 7624916"/>
              <a:gd name="connsiteY21" fmla="*/ 339213 h 427704"/>
              <a:gd name="connsiteX22" fmla="*/ 4439265 w 7624916"/>
              <a:gd name="connsiteY22" fmla="*/ 309717 h 427704"/>
              <a:gd name="connsiteX23" fmla="*/ 4527755 w 7624916"/>
              <a:gd name="connsiteY23" fmla="*/ 250723 h 427704"/>
              <a:gd name="connsiteX24" fmla="*/ 4616245 w 7624916"/>
              <a:gd name="connsiteY24" fmla="*/ 191729 h 427704"/>
              <a:gd name="connsiteX25" fmla="*/ 4719484 w 7624916"/>
              <a:gd name="connsiteY25" fmla="*/ 132736 h 427704"/>
              <a:gd name="connsiteX26" fmla="*/ 5029200 w 7624916"/>
              <a:gd name="connsiteY26" fmla="*/ 117988 h 427704"/>
              <a:gd name="connsiteX27" fmla="*/ 5206181 w 7624916"/>
              <a:gd name="connsiteY27" fmla="*/ 103239 h 427704"/>
              <a:gd name="connsiteX28" fmla="*/ 5309420 w 7624916"/>
              <a:gd name="connsiteY28" fmla="*/ 88491 h 427704"/>
              <a:gd name="connsiteX29" fmla="*/ 5456903 w 7624916"/>
              <a:gd name="connsiteY29" fmla="*/ 73742 h 427704"/>
              <a:gd name="connsiteX30" fmla="*/ 5545394 w 7624916"/>
              <a:gd name="connsiteY30" fmla="*/ 58994 h 427704"/>
              <a:gd name="connsiteX31" fmla="*/ 5692878 w 7624916"/>
              <a:gd name="connsiteY31" fmla="*/ 44246 h 427704"/>
              <a:gd name="connsiteX32" fmla="*/ 5751871 w 7624916"/>
              <a:gd name="connsiteY32" fmla="*/ 29497 h 427704"/>
              <a:gd name="connsiteX33" fmla="*/ 6002594 w 7624916"/>
              <a:gd name="connsiteY33" fmla="*/ 0 h 427704"/>
              <a:gd name="connsiteX34" fmla="*/ 6636774 w 7624916"/>
              <a:gd name="connsiteY34" fmla="*/ 14749 h 427704"/>
              <a:gd name="connsiteX35" fmla="*/ 6710516 w 7624916"/>
              <a:gd name="connsiteY35" fmla="*/ 29497 h 427704"/>
              <a:gd name="connsiteX36" fmla="*/ 6769510 w 7624916"/>
              <a:gd name="connsiteY36" fmla="*/ 44246 h 427704"/>
              <a:gd name="connsiteX37" fmla="*/ 7477432 w 7624916"/>
              <a:gd name="connsiteY37" fmla="*/ 58994 h 427704"/>
              <a:gd name="connsiteX38" fmla="*/ 7580671 w 7624916"/>
              <a:gd name="connsiteY38" fmla="*/ 132736 h 427704"/>
              <a:gd name="connsiteX39" fmla="*/ 7624916 w 7624916"/>
              <a:gd name="connsiteY39" fmla="*/ 132736 h 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24916" h="427704">
                <a:moveTo>
                  <a:pt x="0" y="309717"/>
                </a:moveTo>
                <a:cubicBezTo>
                  <a:pt x="73742" y="314633"/>
                  <a:pt x="147687" y="317111"/>
                  <a:pt x="221226" y="324465"/>
                </a:cubicBezTo>
                <a:cubicBezTo>
                  <a:pt x="290432" y="331385"/>
                  <a:pt x="283454" y="338031"/>
                  <a:pt x="339213" y="353962"/>
                </a:cubicBezTo>
                <a:cubicBezTo>
                  <a:pt x="358703" y="359531"/>
                  <a:pt x="378792" y="362886"/>
                  <a:pt x="398207" y="368710"/>
                </a:cubicBezTo>
                <a:cubicBezTo>
                  <a:pt x="427988" y="377644"/>
                  <a:pt x="456028" y="393096"/>
                  <a:pt x="486697" y="398207"/>
                </a:cubicBezTo>
                <a:cubicBezTo>
                  <a:pt x="619099" y="420273"/>
                  <a:pt x="545466" y="409653"/>
                  <a:pt x="707923" y="427704"/>
                </a:cubicBezTo>
                <a:cubicBezTo>
                  <a:pt x="816078" y="417872"/>
                  <a:pt x="924560" y="411146"/>
                  <a:pt x="1032387" y="398207"/>
                </a:cubicBezTo>
                <a:cubicBezTo>
                  <a:pt x="1047822" y="396355"/>
                  <a:pt x="1061456" y="386831"/>
                  <a:pt x="1076632" y="383459"/>
                </a:cubicBezTo>
                <a:cubicBezTo>
                  <a:pt x="1105824" y="376972"/>
                  <a:pt x="1135931" y="375197"/>
                  <a:pt x="1165123" y="368710"/>
                </a:cubicBezTo>
                <a:cubicBezTo>
                  <a:pt x="1196196" y="361805"/>
                  <a:pt x="1260136" y="332123"/>
                  <a:pt x="1283110" y="324465"/>
                </a:cubicBezTo>
                <a:cubicBezTo>
                  <a:pt x="1302339" y="318055"/>
                  <a:pt x="1322613" y="315285"/>
                  <a:pt x="1342103" y="309717"/>
                </a:cubicBezTo>
                <a:cubicBezTo>
                  <a:pt x="1443766" y="280670"/>
                  <a:pt x="1315140" y="306836"/>
                  <a:pt x="1474839" y="280220"/>
                </a:cubicBezTo>
                <a:cubicBezTo>
                  <a:pt x="1580903" y="244864"/>
                  <a:pt x="1448472" y="287752"/>
                  <a:pt x="1578078" y="250723"/>
                </a:cubicBezTo>
                <a:cubicBezTo>
                  <a:pt x="1593026" y="246452"/>
                  <a:pt x="1607375" y="240246"/>
                  <a:pt x="1622323" y="235975"/>
                </a:cubicBezTo>
                <a:cubicBezTo>
                  <a:pt x="1751964" y="198934"/>
                  <a:pt x="1619469" y="241841"/>
                  <a:pt x="1725562" y="206478"/>
                </a:cubicBezTo>
                <a:lnTo>
                  <a:pt x="2566220" y="221226"/>
                </a:lnTo>
                <a:cubicBezTo>
                  <a:pt x="2600965" y="222312"/>
                  <a:pt x="2635586" y="228158"/>
                  <a:pt x="2669458" y="235975"/>
                </a:cubicBezTo>
                <a:cubicBezTo>
                  <a:pt x="2699754" y="242966"/>
                  <a:pt x="2726861" y="264944"/>
                  <a:pt x="2757949" y="265471"/>
                </a:cubicBezTo>
                <a:lnTo>
                  <a:pt x="3628103" y="280220"/>
                </a:lnTo>
                <a:cubicBezTo>
                  <a:pt x="3726426" y="290052"/>
                  <a:pt x="3829328" y="278470"/>
                  <a:pt x="3923071" y="309717"/>
                </a:cubicBezTo>
                <a:cubicBezTo>
                  <a:pt x="4000295" y="335458"/>
                  <a:pt x="3951926" y="322267"/>
                  <a:pt x="4070555" y="339213"/>
                </a:cubicBezTo>
                <a:cubicBezTo>
                  <a:pt x="4190399" y="379163"/>
                  <a:pt x="4147617" y="370938"/>
                  <a:pt x="4380271" y="339213"/>
                </a:cubicBezTo>
                <a:cubicBezTo>
                  <a:pt x="4402055" y="336242"/>
                  <a:pt x="4420412" y="321028"/>
                  <a:pt x="4439265" y="309717"/>
                </a:cubicBezTo>
                <a:cubicBezTo>
                  <a:pt x="4469664" y="291478"/>
                  <a:pt x="4498258" y="270388"/>
                  <a:pt x="4527755" y="250723"/>
                </a:cubicBezTo>
                <a:lnTo>
                  <a:pt x="4616245" y="191729"/>
                </a:lnTo>
                <a:cubicBezTo>
                  <a:pt x="4636834" y="178003"/>
                  <a:pt x="4696670" y="135474"/>
                  <a:pt x="4719484" y="132736"/>
                </a:cubicBezTo>
                <a:cubicBezTo>
                  <a:pt x="4822103" y="120422"/>
                  <a:pt x="4926034" y="124241"/>
                  <a:pt x="5029200" y="117988"/>
                </a:cubicBezTo>
                <a:cubicBezTo>
                  <a:pt x="5088290" y="114407"/>
                  <a:pt x="5147308" y="109436"/>
                  <a:pt x="5206181" y="103239"/>
                </a:cubicBezTo>
                <a:cubicBezTo>
                  <a:pt x="5240752" y="99600"/>
                  <a:pt x="5274896" y="92553"/>
                  <a:pt x="5309420" y="88491"/>
                </a:cubicBezTo>
                <a:cubicBezTo>
                  <a:pt x="5358488" y="82718"/>
                  <a:pt x="5407878" y="79870"/>
                  <a:pt x="5456903" y="73742"/>
                </a:cubicBezTo>
                <a:cubicBezTo>
                  <a:pt x="5486576" y="70033"/>
                  <a:pt x="5515721" y="62703"/>
                  <a:pt x="5545394" y="58994"/>
                </a:cubicBezTo>
                <a:cubicBezTo>
                  <a:pt x="5594419" y="52866"/>
                  <a:pt x="5643717" y="49162"/>
                  <a:pt x="5692878" y="44246"/>
                </a:cubicBezTo>
                <a:cubicBezTo>
                  <a:pt x="5712542" y="39330"/>
                  <a:pt x="5731928" y="33123"/>
                  <a:pt x="5751871" y="29497"/>
                </a:cubicBezTo>
                <a:cubicBezTo>
                  <a:pt x="5831555" y="15009"/>
                  <a:pt x="5923512" y="7909"/>
                  <a:pt x="6002594" y="0"/>
                </a:cubicBezTo>
                <a:lnTo>
                  <a:pt x="6636774" y="14749"/>
                </a:lnTo>
                <a:cubicBezTo>
                  <a:pt x="6661820" y="15793"/>
                  <a:pt x="6686045" y="24059"/>
                  <a:pt x="6710516" y="29497"/>
                </a:cubicBezTo>
                <a:cubicBezTo>
                  <a:pt x="6730303" y="33894"/>
                  <a:pt x="6749255" y="43467"/>
                  <a:pt x="6769510" y="44246"/>
                </a:cubicBezTo>
                <a:cubicBezTo>
                  <a:pt x="7005361" y="53317"/>
                  <a:pt x="7241458" y="54078"/>
                  <a:pt x="7477432" y="58994"/>
                </a:cubicBezTo>
                <a:cubicBezTo>
                  <a:pt x="7478828" y="60041"/>
                  <a:pt x="7567734" y="128423"/>
                  <a:pt x="7580671" y="132736"/>
                </a:cubicBezTo>
                <a:cubicBezTo>
                  <a:pt x="7594662" y="137400"/>
                  <a:pt x="7610168" y="132736"/>
                  <a:pt x="7624916" y="132736"/>
                </a:cubicBezTo>
              </a:path>
            </a:pathLst>
          </a:custGeom>
          <a:noFill/>
          <a:ln w="317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24200" y="6324600"/>
            <a:ext cx="267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Methane Formation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692097" y="5121328"/>
            <a:ext cx="1905000" cy="196745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2292321" y="5208515"/>
            <a:ext cx="2057403" cy="174772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4321212" y="5099776"/>
            <a:ext cx="2168269" cy="87191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5536155" y="5000591"/>
            <a:ext cx="2337596" cy="116236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6808026" y="4953482"/>
            <a:ext cx="2380092" cy="124940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6883" y="3097610"/>
            <a:ext cx="0" cy="342701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V="1">
            <a:off x="3242764" y="5199328"/>
            <a:ext cx="2168269" cy="87191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666576" y="5027355"/>
            <a:ext cx="255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Verdana" panose="020B0604030504040204" pitchFamily="34" charset="0"/>
              </a:rPr>
              <a:t>Barrel Concretions</a:t>
            </a:r>
          </a:p>
        </p:txBody>
      </p:sp>
      <p:pic>
        <p:nvPicPr>
          <p:cNvPr id="2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5884606" y="2728452"/>
            <a:ext cx="2507226" cy="117987"/>
          </a:xfrm>
          <a:custGeom>
            <a:avLst/>
            <a:gdLst>
              <a:gd name="connsiteX0" fmla="*/ 0 w 2507226"/>
              <a:gd name="connsiteY0" fmla="*/ 117987 h 117987"/>
              <a:gd name="connsiteX1" fmla="*/ 294968 w 2507226"/>
              <a:gd name="connsiteY1" fmla="*/ 73742 h 117987"/>
              <a:gd name="connsiteX2" fmla="*/ 870155 w 2507226"/>
              <a:gd name="connsiteY2" fmla="*/ 58993 h 117987"/>
              <a:gd name="connsiteX3" fmla="*/ 1106129 w 2507226"/>
              <a:gd name="connsiteY3" fmla="*/ 29496 h 117987"/>
              <a:gd name="connsiteX4" fmla="*/ 1165123 w 2507226"/>
              <a:gd name="connsiteY4" fmla="*/ 14748 h 117987"/>
              <a:gd name="connsiteX5" fmla="*/ 1253613 w 2507226"/>
              <a:gd name="connsiteY5" fmla="*/ 0 h 117987"/>
              <a:gd name="connsiteX6" fmla="*/ 1932039 w 2507226"/>
              <a:gd name="connsiteY6" fmla="*/ 14748 h 117987"/>
              <a:gd name="connsiteX7" fmla="*/ 2182762 w 2507226"/>
              <a:gd name="connsiteY7" fmla="*/ 44245 h 117987"/>
              <a:gd name="connsiteX8" fmla="*/ 2241755 w 2507226"/>
              <a:gd name="connsiteY8" fmla="*/ 58993 h 117987"/>
              <a:gd name="connsiteX9" fmla="*/ 2330246 w 2507226"/>
              <a:gd name="connsiteY9" fmla="*/ 73742 h 117987"/>
              <a:gd name="connsiteX10" fmla="*/ 2374491 w 2507226"/>
              <a:gd name="connsiteY10" fmla="*/ 88490 h 117987"/>
              <a:gd name="connsiteX11" fmla="*/ 2507226 w 2507226"/>
              <a:gd name="connsiteY11" fmla="*/ 8849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07226" h="117987">
                <a:moveTo>
                  <a:pt x="0" y="117987"/>
                </a:moveTo>
                <a:cubicBezTo>
                  <a:pt x="72676" y="105874"/>
                  <a:pt x="255096" y="74764"/>
                  <a:pt x="294968" y="73742"/>
                </a:cubicBezTo>
                <a:lnTo>
                  <a:pt x="870155" y="58993"/>
                </a:lnTo>
                <a:cubicBezTo>
                  <a:pt x="933513" y="51953"/>
                  <a:pt x="1039974" y="41524"/>
                  <a:pt x="1106129" y="29496"/>
                </a:cubicBezTo>
                <a:cubicBezTo>
                  <a:pt x="1126072" y="25870"/>
                  <a:pt x="1145247" y="18723"/>
                  <a:pt x="1165123" y="14748"/>
                </a:cubicBezTo>
                <a:cubicBezTo>
                  <a:pt x="1194446" y="8884"/>
                  <a:pt x="1224116" y="4916"/>
                  <a:pt x="1253613" y="0"/>
                </a:cubicBezTo>
                <a:lnTo>
                  <a:pt x="1932039" y="14748"/>
                </a:lnTo>
                <a:cubicBezTo>
                  <a:pt x="1976346" y="16330"/>
                  <a:pt x="2127546" y="34206"/>
                  <a:pt x="2182762" y="44245"/>
                </a:cubicBezTo>
                <a:cubicBezTo>
                  <a:pt x="2202705" y="47871"/>
                  <a:pt x="2221879" y="55018"/>
                  <a:pt x="2241755" y="58993"/>
                </a:cubicBezTo>
                <a:cubicBezTo>
                  <a:pt x="2271078" y="64858"/>
                  <a:pt x="2301054" y="67255"/>
                  <a:pt x="2330246" y="73742"/>
                </a:cubicBezTo>
                <a:cubicBezTo>
                  <a:pt x="2345422" y="77114"/>
                  <a:pt x="2358999" y="87199"/>
                  <a:pt x="2374491" y="88490"/>
                </a:cubicBezTo>
                <a:cubicBezTo>
                  <a:pt x="2418583" y="92164"/>
                  <a:pt x="2462981" y="88490"/>
                  <a:pt x="2507226" y="88490"/>
                </a:cubicBezTo>
              </a:path>
            </a:pathLst>
          </a:cu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42103" y="2920181"/>
            <a:ext cx="2639962" cy="221225"/>
          </a:xfrm>
          <a:custGeom>
            <a:avLst/>
            <a:gdLst>
              <a:gd name="connsiteX0" fmla="*/ 0 w 2639962"/>
              <a:gd name="connsiteY0" fmla="*/ 221225 h 221225"/>
              <a:gd name="connsiteX1" fmla="*/ 353962 w 2639962"/>
              <a:gd name="connsiteY1" fmla="*/ 206477 h 221225"/>
              <a:gd name="connsiteX2" fmla="*/ 398207 w 2639962"/>
              <a:gd name="connsiteY2" fmla="*/ 191729 h 221225"/>
              <a:gd name="connsiteX3" fmla="*/ 560439 w 2639962"/>
              <a:gd name="connsiteY3" fmla="*/ 147484 h 221225"/>
              <a:gd name="connsiteX4" fmla="*/ 619432 w 2639962"/>
              <a:gd name="connsiteY4" fmla="*/ 117987 h 221225"/>
              <a:gd name="connsiteX5" fmla="*/ 722671 w 2639962"/>
              <a:gd name="connsiteY5" fmla="*/ 88490 h 221225"/>
              <a:gd name="connsiteX6" fmla="*/ 811162 w 2639962"/>
              <a:gd name="connsiteY6" fmla="*/ 44245 h 221225"/>
              <a:gd name="connsiteX7" fmla="*/ 899652 w 2639962"/>
              <a:gd name="connsiteY7" fmla="*/ 0 h 221225"/>
              <a:gd name="connsiteX8" fmla="*/ 1563329 w 2639962"/>
              <a:gd name="connsiteY8" fmla="*/ 29496 h 221225"/>
              <a:gd name="connsiteX9" fmla="*/ 1622323 w 2639962"/>
              <a:gd name="connsiteY9" fmla="*/ 44245 h 221225"/>
              <a:gd name="connsiteX10" fmla="*/ 1710813 w 2639962"/>
              <a:gd name="connsiteY10" fmla="*/ 58993 h 221225"/>
              <a:gd name="connsiteX11" fmla="*/ 2109020 w 2639962"/>
              <a:gd name="connsiteY11" fmla="*/ 103238 h 221225"/>
              <a:gd name="connsiteX12" fmla="*/ 2580968 w 2639962"/>
              <a:gd name="connsiteY12" fmla="*/ 88490 h 221225"/>
              <a:gd name="connsiteX13" fmla="*/ 2639962 w 2639962"/>
              <a:gd name="connsiteY13" fmla="*/ 58993 h 2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9962" h="221225">
                <a:moveTo>
                  <a:pt x="0" y="221225"/>
                </a:moveTo>
                <a:cubicBezTo>
                  <a:pt x="117987" y="216309"/>
                  <a:pt x="236195" y="215200"/>
                  <a:pt x="353962" y="206477"/>
                </a:cubicBezTo>
                <a:cubicBezTo>
                  <a:pt x="369466" y="205329"/>
                  <a:pt x="383209" y="195819"/>
                  <a:pt x="398207" y="191729"/>
                </a:cubicBezTo>
                <a:cubicBezTo>
                  <a:pt x="418872" y="186093"/>
                  <a:pt x="520840" y="164455"/>
                  <a:pt x="560439" y="147484"/>
                </a:cubicBezTo>
                <a:cubicBezTo>
                  <a:pt x="580647" y="138823"/>
                  <a:pt x="599224" y="126648"/>
                  <a:pt x="619432" y="117987"/>
                </a:cubicBezTo>
                <a:cubicBezTo>
                  <a:pt x="649056" y="105291"/>
                  <a:pt x="692731" y="95975"/>
                  <a:pt x="722671" y="88490"/>
                </a:cubicBezTo>
                <a:cubicBezTo>
                  <a:pt x="849470" y="3956"/>
                  <a:pt x="689040" y="105305"/>
                  <a:pt x="811162" y="44245"/>
                </a:cubicBezTo>
                <a:cubicBezTo>
                  <a:pt x="925526" y="-12936"/>
                  <a:pt x="788438" y="37071"/>
                  <a:pt x="899652" y="0"/>
                </a:cubicBezTo>
                <a:cubicBezTo>
                  <a:pt x="1042034" y="4188"/>
                  <a:pt x="1368784" y="3557"/>
                  <a:pt x="1563329" y="29496"/>
                </a:cubicBezTo>
                <a:cubicBezTo>
                  <a:pt x="1583421" y="32175"/>
                  <a:pt x="1602447" y="40270"/>
                  <a:pt x="1622323" y="44245"/>
                </a:cubicBezTo>
                <a:cubicBezTo>
                  <a:pt x="1651646" y="50110"/>
                  <a:pt x="1681316" y="54077"/>
                  <a:pt x="1710813" y="58993"/>
                </a:cubicBezTo>
                <a:cubicBezTo>
                  <a:pt x="1897355" y="121174"/>
                  <a:pt x="1768246" y="87011"/>
                  <a:pt x="2109020" y="103238"/>
                </a:cubicBezTo>
                <a:cubicBezTo>
                  <a:pt x="2266336" y="98322"/>
                  <a:pt x="2423832" y="97469"/>
                  <a:pt x="2580968" y="88490"/>
                </a:cubicBezTo>
                <a:cubicBezTo>
                  <a:pt x="2616917" y="86436"/>
                  <a:pt x="2620881" y="78074"/>
                  <a:pt x="2639962" y="58993"/>
                </a:cubicBezTo>
              </a:path>
            </a:pathLst>
          </a:cu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163859" y="4073138"/>
            <a:ext cx="405162" cy="1641862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38977" y="3889911"/>
            <a:ext cx="407987" cy="1206500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88779" y="4459490"/>
            <a:ext cx="546447" cy="15357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83794" y="4525092"/>
            <a:ext cx="479425" cy="1335088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85115" y="4059237"/>
            <a:ext cx="277812" cy="1876425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Seep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4" name="TextBox 38"/>
          <p:cNvSpPr txBox="1">
            <a:spLocks noChangeArrowheads="1"/>
          </p:cNvSpPr>
          <p:nvPr/>
        </p:nvSpPr>
        <p:spPr bwMode="auto">
          <a:xfrm rot="16200000">
            <a:off x="-13493" y="4764881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Subsurface</a:t>
            </a:r>
          </a:p>
        </p:txBody>
      </p:sp>
      <p:sp>
        <p:nvSpPr>
          <p:cNvPr id="5" name="Freeform 4"/>
          <p:cNvSpPr/>
          <p:nvPr/>
        </p:nvSpPr>
        <p:spPr>
          <a:xfrm>
            <a:off x="484188" y="2670302"/>
            <a:ext cx="7978928" cy="427704"/>
          </a:xfrm>
          <a:custGeom>
            <a:avLst/>
            <a:gdLst>
              <a:gd name="connsiteX0" fmla="*/ 0 w 7624916"/>
              <a:gd name="connsiteY0" fmla="*/ 309717 h 427704"/>
              <a:gd name="connsiteX1" fmla="*/ 221226 w 7624916"/>
              <a:gd name="connsiteY1" fmla="*/ 324465 h 427704"/>
              <a:gd name="connsiteX2" fmla="*/ 339213 w 7624916"/>
              <a:gd name="connsiteY2" fmla="*/ 353962 h 427704"/>
              <a:gd name="connsiteX3" fmla="*/ 398207 w 7624916"/>
              <a:gd name="connsiteY3" fmla="*/ 368710 h 427704"/>
              <a:gd name="connsiteX4" fmla="*/ 486697 w 7624916"/>
              <a:gd name="connsiteY4" fmla="*/ 398207 h 427704"/>
              <a:gd name="connsiteX5" fmla="*/ 707923 w 7624916"/>
              <a:gd name="connsiteY5" fmla="*/ 427704 h 427704"/>
              <a:gd name="connsiteX6" fmla="*/ 1032387 w 7624916"/>
              <a:gd name="connsiteY6" fmla="*/ 398207 h 427704"/>
              <a:gd name="connsiteX7" fmla="*/ 1076632 w 7624916"/>
              <a:gd name="connsiteY7" fmla="*/ 383459 h 427704"/>
              <a:gd name="connsiteX8" fmla="*/ 1165123 w 7624916"/>
              <a:gd name="connsiteY8" fmla="*/ 368710 h 427704"/>
              <a:gd name="connsiteX9" fmla="*/ 1283110 w 7624916"/>
              <a:gd name="connsiteY9" fmla="*/ 324465 h 427704"/>
              <a:gd name="connsiteX10" fmla="*/ 1342103 w 7624916"/>
              <a:gd name="connsiteY10" fmla="*/ 309717 h 427704"/>
              <a:gd name="connsiteX11" fmla="*/ 1474839 w 7624916"/>
              <a:gd name="connsiteY11" fmla="*/ 280220 h 427704"/>
              <a:gd name="connsiteX12" fmla="*/ 1578078 w 7624916"/>
              <a:gd name="connsiteY12" fmla="*/ 250723 h 427704"/>
              <a:gd name="connsiteX13" fmla="*/ 1622323 w 7624916"/>
              <a:gd name="connsiteY13" fmla="*/ 235975 h 427704"/>
              <a:gd name="connsiteX14" fmla="*/ 1725562 w 7624916"/>
              <a:gd name="connsiteY14" fmla="*/ 206478 h 427704"/>
              <a:gd name="connsiteX15" fmla="*/ 2566220 w 7624916"/>
              <a:gd name="connsiteY15" fmla="*/ 221226 h 427704"/>
              <a:gd name="connsiteX16" fmla="*/ 2669458 w 7624916"/>
              <a:gd name="connsiteY16" fmla="*/ 235975 h 427704"/>
              <a:gd name="connsiteX17" fmla="*/ 2757949 w 7624916"/>
              <a:gd name="connsiteY17" fmla="*/ 265471 h 427704"/>
              <a:gd name="connsiteX18" fmla="*/ 3628103 w 7624916"/>
              <a:gd name="connsiteY18" fmla="*/ 280220 h 427704"/>
              <a:gd name="connsiteX19" fmla="*/ 3923071 w 7624916"/>
              <a:gd name="connsiteY19" fmla="*/ 309717 h 427704"/>
              <a:gd name="connsiteX20" fmla="*/ 4070555 w 7624916"/>
              <a:gd name="connsiteY20" fmla="*/ 339213 h 427704"/>
              <a:gd name="connsiteX21" fmla="*/ 4380271 w 7624916"/>
              <a:gd name="connsiteY21" fmla="*/ 339213 h 427704"/>
              <a:gd name="connsiteX22" fmla="*/ 4439265 w 7624916"/>
              <a:gd name="connsiteY22" fmla="*/ 309717 h 427704"/>
              <a:gd name="connsiteX23" fmla="*/ 4527755 w 7624916"/>
              <a:gd name="connsiteY23" fmla="*/ 250723 h 427704"/>
              <a:gd name="connsiteX24" fmla="*/ 4616245 w 7624916"/>
              <a:gd name="connsiteY24" fmla="*/ 191729 h 427704"/>
              <a:gd name="connsiteX25" fmla="*/ 4719484 w 7624916"/>
              <a:gd name="connsiteY25" fmla="*/ 132736 h 427704"/>
              <a:gd name="connsiteX26" fmla="*/ 5029200 w 7624916"/>
              <a:gd name="connsiteY26" fmla="*/ 117988 h 427704"/>
              <a:gd name="connsiteX27" fmla="*/ 5206181 w 7624916"/>
              <a:gd name="connsiteY27" fmla="*/ 103239 h 427704"/>
              <a:gd name="connsiteX28" fmla="*/ 5309420 w 7624916"/>
              <a:gd name="connsiteY28" fmla="*/ 88491 h 427704"/>
              <a:gd name="connsiteX29" fmla="*/ 5456903 w 7624916"/>
              <a:gd name="connsiteY29" fmla="*/ 73742 h 427704"/>
              <a:gd name="connsiteX30" fmla="*/ 5545394 w 7624916"/>
              <a:gd name="connsiteY30" fmla="*/ 58994 h 427704"/>
              <a:gd name="connsiteX31" fmla="*/ 5692878 w 7624916"/>
              <a:gd name="connsiteY31" fmla="*/ 44246 h 427704"/>
              <a:gd name="connsiteX32" fmla="*/ 5751871 w 7624916"/>
              <a:gd name="connsiteY32" fmla="*/ 29497 h 427704"/>
              <a:gd name="connsiteX33" fmla="*/ 6002594 w 7624916"/>
              <a:gd name="connsiteY33" fmla="*/ 0 h 427704"/>
              <a:gd name="connsiteX34" fmla="*/ 6636774 w 7624916"/>
              <a:gd name="connsiteY34" fmla="*/ 14749 h 427704"/>
              <a:gd name="connsiteX35" fmla="*/ 6710516 w 7624916"/>
              <a:gd name="connsiteY35" fmla="*/ 29497 h 427704"/>
              <a:gd name="connsiteX36" fmla="*/ 6769510 w 7624916"/>
              <a:gd name="connsiteY36" fmla="*/ 44246 h 427704"/>
              <a:gd name="connsiteX37" fmla="*/ 7477432 w 7624916"/>
              <a:gd name="connsiteY37" fmla="*/ 58994 h 427704"/>
              <a:gd name="connsiteX38" fmla="*/ 7580671 w 7624916"/>
              <a:gd name="connsiteY38" fmla="*/ 132736 h 427704"/>
              <a:gd name="connsiteX39" fmla="*/ 7624916 w 7624916"/>
              <a:gd name="connsiteY39" fmla="*/ 132736 h 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24916" h="427704">
                <a:moveTo>
                  <a:pt x="0" y="309717"/>
                </a:moveTo>
                <a:cubicBezTo>
                  <a:pt x="73742" y="314633"/>
                  <a:pt x="147687" y="317111"/>
                  <a:pt x="221226" y="324465"/>
                </a:cubicBezTo>
                <a:cubicBezTo>
                  <a:pt x="290432" y="331385"/>
                  <a:pt x="283454" y="338031"/>
                  <a:pt x="339213" y="353962"/>
                </a:cubicBezTo>
                <a:cubicBezTo>
                  <a:pt x="358703" y="359531"/>
                  <a:pt x="378792" y="362886"/>
                  <a:pt x="398207" y="368710"/>
                </a:cubicBezTo>
                <a:cubicBezTo>
                  <a:pt x="427988" y="377644"/>
                  <a:pt x="456028" y="393096"/>
                  <a:pt x="486697" y="398207"/>
                </a:cubicBezTo>
                <a:cubicBezTo>
                  <a:pt x="619099" y="420273"/>
                  <a:pt x="545466" y="409653"/>
                  <a:pt x="707923" y="427704"/>
                </a:cubicBezTo>
                <a:cubicBezTo>
                  <a:pt x="816078" y="417872"/>
                  <a:pt x="924560" y="411146"/>
                  <a:pt x="1032387" y="398207"/>
                </a:cubicBezTo>
                <a:cubicBezTo>
                  <a:pt x="1047822" y="396355"/>
                  <a:pt x="1061456" y="386831"/>
                  <a:pt x="1076632" y="383459"/>
                </a:cubicBezTo>
                <a:cubicBezTo>
                  <a:pt x="1105824" y="376972"/>
                  <a:pt x="1135931" y="375197"/>
                  <a:pt x="1165123" y="368710"/>
                </a:cubicBezTo>
                <a:cubicBezTo>
                  <a:pt x="1196196" y="361805"/>
                  <a:pt x="1260136" y="332123"/>
                  <a:pt x="1283110" y="324465"/>
                </a:cubicBezTo>
                <a:cubicBezTo>
                  <a:pt x="1302339" y="318055"/>
                  <a:pt x="1322613" y="315285"/>
                  <a:pt x="1342103" y="309717"/>
                </a:cubicBezTo>
                <a:cubicBezTo>
                  <a:pt x="1443766" y="280670"/>
                  <a:pt x="1315140" y="306836"/>
                  <a:pt x="1474839" y="280220"/>
                </a:cubicBezTo>
                <a:cubicBezTo>
                  <a:pt x="1580903" y="244864"/>
                  <a:pt x="1448472" y="287752"/>
                  <a:pt x="1578078" y="250723"/>
                </a:cubicBezTo>
                <a:cubicBezTo>
                  <a:pt x="1593026" y="246452"/>
                  <a:pt x="1607375" y="240246"/>
                  <a:pt x="1622323" y="235975"/>
                </a:cubicBezTo>
                <a:cubicBezTo>
                  <a:pt x="1751964" y="198934"/>
                  <a:pt x="1619469" y="241841"/>
                  <a:pt x="1725562" y="206478"/>
                </a:cubicBezTo>
                <a:lnTo>
                  <a:pt x="2566220" y="221226"/>
                </a:lnTo>
                <a:cubicBezTo>
                  <a:pt x="2600965" y="222312"/>
                  <a:pt x="2635586" y="228158"/>
                  <a:pt x="2669458" y="235975"/>
                </a:cubicBezTo>
                <a:cubicBezTo>
                  <a:pt x="2699754" y="242966"/>
                  <a:pt x="2726861" y="264944"/>
                  <a:pt x="2757949" y="265471"/>
                </a:cubicBezTo>
                <a:lnTo>
                  <a:pt x="3628103" y="280220"/>
                </a:lnTo>
                <a:cubicBezTo>
                  <a:pt x="3726426" y="290052"/>
                  <a:pt x="3829328" y="278470"/>
                  <a:pt x="3923071" y="309717"/>
                </a:cubicBezTo>
                <a:cubicBezTo>
                  <a:pt x="4000295" y="335458"/>
                  <a:pt x="3951926" y="322267"/>
                  <a:pt x="4070555" y="339213"/>
                </a:cubicBezTo>
                <a:cubicBezTo>
                  <a:pt x="4190399" y="379163"/>
                  <a:pt x="4147617" y="370938"/>
                  <a:pt x="4380271" y="339213"/>
                </a:cubicBezTo>
                <a:cubicBezTo>
                  <a:pt x="4402055" y="336242"/>
                  <a:pt x="4420412" y="321028"/>
                  <a:pt x="4439265" y="309717"/>
                </a:cubicBezTo>
                <a:cubicBezTo>
                  <a:pt x="4469664" y="291478"/>
                  <a:pt x="4498258" y="270388"/>
                  <a:pt x="4527755" y="250723"/>
                </a:cubicBezTo>
                <a:lnTo>
                  <a:pt x="4616245" y="191729"/>
                </a:lnTo>
                <a:cubicBezTo>
                  <a:pt x="4636834" y="178003"/>
                  <a:pt x="4696670" y="135474"/>
                  <a:pt x="4719484" y="132736"/>
                </a:cubicBezTo>
                <a:cubicBezTo>
                  <a:pt x="4822103" y="120422"/>
                  <a:pt x="4926034" y="124241"/>
                  <a:pt x="5029200" y="117988"/>
                </a:cubicBezTo>
                <a:cubicBezTo>
                  <a:pt x="5088290" y="114407"/>
                  <a:pt x="5147308" y="109436"/>
                  <a:pt x="5206181" y="103239"/>
                </a:cubicBezTo>
                <a:cubicBezTo>
                  <a:pt x="5240752" y="99600"/>
                  <a:pt x="5274896" y="92553"/>
                  <a:pt x="5309420" y="88491"/>
                </a:cubicBezTo>
                <a:cubicBezTo>
                  <a:pt x="5358488" y="82718"/>
                  <a:pt x="5407878" y="79870"/>
                  <a:pt x="5456903" y="73742"/>
                </a:cubicBezTo>
                <a:cubicBezTo>
                  <a:pt x="5486576" y="70033"/>
                  <a:pt x="5515721" y="62703"/>
                  <a:pt x="5545394" y="58994"/>
                </a:cubicBezTo>
                <a:cubicBezTo>
                  <a:pt x="5594419" y="52866"/>
                  <a:pt x="5643717" y="49162"/>
                  <a:pt x="5692878" y="44246"/>
                </a:cubicBezTo>
                <a:cubicBezTo>
                  <a:pt x="5712542" y="39330"/>
                  <a:pt x="5731928" y="33123"/>
                  <a:pt x="5751871" y="29497"/>
                </a:cubicBezTo>
                <a:cubicBezTo>
                  <a:pt x="5831555" y="15009"/>
                  <a:pt x="5923512" y="7909"/>
                  <a:pt x="6002594" y="0"/>
                </a:cubicBezTo>
                <a:lnTo>
                  <a:pt x="6636774" y="14749"/>
                </a:lnTo>
                <a:cubicBezTo>
                  <a:pt x="6661820" y="15793"/>
                  <a:pt x="6686045" y="24059"/>
                  <a:pt x="6710516" y="29497"/>
                </a:cubicBezTo>
                <a:cubicBezTo>
                  <a:pt x="6730303" y="33894"/>
                  <a:pt x="6749255" y="43467"/>
                  <a:pt x="6769510" y="44246"/>
                </a:cubicBezTo>
                <a:cubicBezTo>
                  <a:pt x="7005361" y="53317"/>
                  <a:pt x="7241458" y="54078"/>
                  <a:pt x="7477432" y="58994"/>
                </a:cubicBezTo>
                <a:cubicBezTo>
                  <a:pt x="7478828" y="60041"/>
                  <a:pt x="7567734" y="128423"/>
                  <a:pt x="7580671" y="132736"/>
                </a:cubicBezTo>
                <a:cubicBezTo>
                  <a:pt x="7594662" y="137400"/>
                  <a:pt x="7610168" y="132736"/>
                  <a:pt x="7624916" y="132736"/>
                </a:cubicBezTo>
              </a:path>
            </a:pathLst>
          </a:custGeom>
          <a:noFill/>
          <a:ln w="317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24200" y="6324600"/>
            <a:ext cx="267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Methane Formation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-179388" y="4240213"/>
            <a:ext cx="3657601" cy="206376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1426318" y="4321920"/>
            <a:ext cx="3810003" cy="195365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4321212" y="5099776"/>
            <a:ext cx="2168269" cy="87191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4652680" y="4117115"/>
            <a:ext cx="3941507" cy="279277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5988460" y="4258855"/>
            <a:ext cx="3843798" cy="50487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6883" y="3097610"/>
            <a:ext cx="0" cy="342701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V="1">
            <a:off x="3242764" y="5199328"/>
            <a:ext cx="2168269" cy="87191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666576" y="5027355"/>
            <a:ext cx="255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Verdana" panose="020B0604030504040204" pitchFamily="34" charset="0"/>
              </a:rPr>
              <a:t>Barrel Concretions</a:t>
            </a:r>
          </a:p>
        </p:txBody>
      </p:sp>
      <p:sp>
        <p:nvSpPr>
          <p:cNvPr id="24" name="Flowchart: Sort 23"/>
          <p:cNvSpPr/>
          <p:nvPr/>
        </p:nvSpPr>
        <p:spPr>
          <a:xfrm>
            <a:off x="1381534" y="2776998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lowchart: Sort 25"/>
          <p:cNvSpPr/>
          <p:nvPr/>
        </p:nvSpPr>
        <p:spPr>
          <a:xfrm>
            <a:off x="2074057" y="2602975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lowchart: Sort 26"/>
          <p:cNvSpPr/>
          <p:nvPr/>
        </p:nvSpPr>
        <p:spPr>
          <a:xfrm>
            <a:off x="2834563" y="2581736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Flowchart: Sort 27"/>
          <p:cNvSpPr/>
          <p:nvPr/>
        </p:nvSpPr>
        <p:spPr>
          <a:xfrm>
            <a:off x="5946647" y="2459000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Flowchart: Sort 29"/>
          <p:cNvSpPr/>
          <p:nvPr/>
        </p:nvSpPr>
        <p:spPr>
          <a:xfrm>
            <a:off x="3620892" y="2651981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Flowchart: Sort 30"/>
          <p:cNvSpPr/>
          <p:nvPr/>
        </p:nvSpPr>
        <p:spPr>
          <a:xfrm>
            <a:off x="6753994" y="2422327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lowchart: Sort 31"/>
          <p:cNvSpPr/>
          <p:nvPr/>
        </p:nvSpPr>
        <p:spPr>
          <a:xfrm>
            <a:off x="7464425" y="2446830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lowchart: Sort 32"/>
          <p:cNvSpPr/>
          <p:nvPr/>
        </p:nvSpPr>
        <p:spPr>
          <a:xfrm>
            <a:off x="8061773" y="2524007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4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163859" y="4073138"/>
            <a:ext cx="405162" cy="1641862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943601" y="2669458"/>
            <a:ext cx="2684206" cy="693174"/>
          </a:xfrm>
          <a:custGeom>
            <a:avLst/>
            <a:gdLst>
              <a:gd name="connsiteX0" fmla="*/ 486697 w 2949677"/>
              <a:gd name="connsiteY0" fmla="*/ 117987 h 693174"/>
              <a:gd name="connsiteX1" fmla="*/ 1150374 w 2949677"/>
              <a:gd name="connsiteY1" fmla="*/ 0 h 693174"/>
              <a:gd name="connsiteX2" fmla="*/ 1961536 w 2949677"/>
              <a:gd name="connsiteY2" fmla="*/ 29497 h 693174"/>
              <a:gd name="connsiteX3" fmla="*/ 2580968 w 2949677"/>
              <a:gd name="connsiteY3" fmla="*/ 73742 h 693174"/>
              <a:gd name="connsiteX4" fmla="*/ 2920181 w 2949677"/>
              <a:gd name="connsiteY4" fmla="*/ 206477 h 693174"/>
              <a:gd name="connsiteX5" fmla="*/ 2949677 w 2949677"/>
              <a:gd name="connsiteY5" fmla="*/ 545690 h 693174"/>
              <a:gd name="connsiteX6" fmla="*/ 2713703 w 2949677"/>
              <a:gd name="connsiteY6" fmla="*/ 693174 h 693174"/>
              <a:gd name="connsiteX7" fmla="*/ 2064774 w 2949677"/>
              <a:gd name="connsiteY7" fmla="*/ 530942 h 693174"/>
              <a:gd name="connsiteX8" fmla="*/ 1209368 w 2949677"/>
              <a:gd name="connsiteY8" fmla="*/ 516194 h 693174"/>
              <a:gd name="connsiteX9" fmla="*/ 501445 w 2949677"/>
              <a:gd name="connsiteY9" fmla="*/ 619432 h 693174"/>
              <a:gd name="connsiteX10" fmla="*/ 0 w 2949677"/>
              <a:gd name="connsiteY10" fmla="*/ 619432 h 693174"/>
              <a:gd name="connsiteX11" fmla="*/ 486697 w 2949677"/>
              <a:gd name="connsiteY11" fmla="*/ 117987 h 693174"/>
              <a:gd name="connsiteX0" fmla="*/ 221226 w 2684206"/>
              <a:gd name="connsiteY0" fmla="*/ 117987 h 693174"/>
              <a:gd name="connsiteX1" fmla="*/ 884903 w 2684206"/>
              <a:gd name="connsiteY1" fmla="*/ 0 h 693174"/>
              <a:gd name="connsiteX2" fmla="*/ 1696065 w 2684206"/>
              <a:gd name="connsiteY2" fmla="*/ 29497 h 693174"/>
              <a:gd name="connsiteX3" fmla="*/ 2315497 w 2684206"/>
              <a:gd name="connsiteY3" fmla="*/ 73742 h 693174"/>
              <a:gd name="connsiteX4" fmla="*/ 2654710 w 2684206"/>
              <a:gd name="connsiteY4" fmla="*/ 206477 h 693174"/>
              <a:gd name="connsiteX5" fmla="*/ 2684206 w 2684206"/>
              <a:gd name="connsiteY5" fmla="*/ 545690 h 693174"/>
              <a:gd name="connsiteX6" fmla="*/ 2448232 w 2684206"/>
              <a:gd name="connsiteY6" fmla="*/ 693174 h 693174"/>
              <a:gd name="connsiteX7" fmla="*/ 1799303 w 2684206"/>
              <a:gd name="connsiteY7" fmla="*/ 530942 h 693174"/>
              <a:gd name="connsiteX8" fmla="*/ 943897 w 2684206"/>
              <a:gd name="connsiteY8" fmla="*/ 516194 h 693174"/>
              <a:gd name="connsiteX9" fmla="*/ 235974 w 2684206"/>
              <a:gd name="connsiteY9" fmla="*/ 619432 h 693174"/>
              <a:gd name="connsiteX10" fmla="*/ 0 w 2684206"/>
              <a:gd name="connsiteY10" fmla="*/ 427703 h 693174"/>
              <a:gd name="connsiteX11" fmla="*/ 221226 w 2684206"/>
              <a:gd name="connsiteY11" fmla="*/ 117987 h 69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206" h="693174">
                <a:moveTo>
                  <a:pt x="221226" y="117987"/>
                </a:moveTo>
                <a:lnTo>
                  <a:pt x="884903" y="0"/>
                </a:lnTo>
                <a:lnTo>
                  <a:pt x="1696065" y="29497"/>
                </a:lnTo>
                <a:lnTo>
                  <a:pt x="2315497" y="73742"/>
                </a:lnTo>
                <a:lnTo>
                  <a:pt x="2654710" y="206477"/>
                </a:lnTo>
                <a:lnTo>
                  <a:pt x="2684206" y="545690"/>
                </a:lnTo>
                <a:lnTo>
                  <a:pt x="2448232" y="693174"/>
                </a:lnTo>
                <a:lnTo>
                  <a:pt x="1799303" y="530942"/>
                </a:lnTo>
                <a:lnTo>
                  <a:pt x="943897" y="516194"/>
                </a:lnTo>
                <a:lnTo>
                  <a:pt x="235974" y="619432"/>
                </a:lnTo>
                <a:lnTo>
                  <a:pt x="0" y="427703"/>
                </a:lnTo>
                <a:lnTo>
                  <a:pt x="221226" y="117987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29206" y="2906277"/>
            <a:ext cx="2979174" cy="707923"/>
          </a:xfrm>
          <a:custGeom>
            <a:avLst/>
            <a:gdLst>
              <a:gd name="connsiteX0" fmla="*/ 132735 w 2979174"/>
              <a:gd name="connsiteY0" fmla="*/ 693175 h 707923"/>
              <a:gd name="connsiteX1" fmla="*/ 132735 w 2979174"/>
              <a:gd name="connsiteY1" fmla="*/ 693175 h 707923"/>
              <a:gd name="connsiteX2" fmla="*/ 1268361 w 2979174"/>
              <a:gd name="connsiteY2" fmla="*/ 678426 h 707923"/>
              <a:gd name="connsiteX3" fmla="*/ 1681316 w 2979174"/>
              <a:gd name="connsiteY3" fmla="*/ 663678 h 707923"/>
              <a:gd name="connsiteX4" fmla="*/ 2418735 w 2979174"/>
              <a:gd name="connsiteY4" fmla="*/ 707923 h 707923"/>
              <a:gd name="connsiteX5" fmla="*/ 2890684 w 2979174"/>
              <a:gd name="connsiteY5" fmla="*/ 516194 h 707923"/>
              <a:gd name="connsiteX6" fmla="*/ 2979174 w 2979174"/>
              <a:gd name="connsiteY6" fmla="*/ 206478 h 707923"/>
              <a:gd name="connsiteX7" fmla="*/ 2462980 w 2979174"/>
              <a:gd name="connsiteY7" fmla="*/ 44246 h 707923"/>
              <a:gd name="connsiteX8" fmla="*/ 1607574 w 2979174"/>
              <a:gd name="connsiteY8" fmla="*/ 0 h 707923"/>
              <a:gd name="connsiteX9" fmla="*/ 1091380 w 2979174"/>
              <a:gd name="connsiteY9" fmla="*/ 58994 h 707923"/>
              <a:gd name="connsiteX10" fmla="*/ 471948 w 2979174"/>
              <a:gd name="connsiteY10" fmla="*/ 221226 h 707923"/>
              <a:gd name="connsiteX11" fmla="*/ 73742 w 2979174"/>
              <a:gd name="connsiteY11" fmla="*/ 221226 h 707923"/>
              <a:gd name="connsiteX12" fmla="*/ 0 w 2979174"/>
              <a:gd name="connsiteY12" fmla="*/ 383459 h 707923"/>
              <a:gd name="connsiteX13" fmla="*/ 0 w 2979174"/>
              <a:gd name="connsiteY13" fmla="*/ 604684 h 707923"/>
              <a:gd name="connsiteX14" fmla="*/ 132735 w 2979174"/>
              <a:gd name="connsiteY14" fmla="*/ 693175 h 7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9174" h="707923">
                <a:moveTo>
                  <a:pt x="132735" y="693175"/>
                </a:moveTo>
                <a:lnTo>
                  <a:pt x="132735" y="693175"/>
                </a:lnTo>
                <a:lnTo>
                  <a:pt x="1268361" y="678426"/>
                </a:lnTo>
                <a:lnTo>
                  <a:pt x="1681316" y="663678"/>
                </a:lnTo>
                <a:lnTo>
                  <a:pt x="2418735" y="707923"/>
                </a:lnTo>
                <a:lnTo>
                  <a:pt x="2890684" y="516194"/>
                </a:lnTo>
                <a:lnTo>
                  <a:pt x="2979174" y="206478"/>
                </a:lnTo>
                <a:lnTo>
                  <a:pt x="2462980" y="44246"/>
                </a:lnTo>
                <a:lnTo>
                  <a:pt x="1607574" y="0"/>
                </a:lnTo>
                <a:lnTo>
                  <a:pt x="1091380" y="58994"/>
                </a:lnTo>
                <a:lnTo>
                  <a:pt x="471948" y="221226"/>
                </a:lnTo>
                <a:lnTo>
                  <a:pt x="73742" y="221226"/>
                </a:lnTo>
                <a:lnTo>
                  <a:pt x="0" y="383459"/>
                </a:lnTo>
                <a:lnTo>
                  <a:pt x="0" y="604684"/>
                </a:lnTo>
                <a:lnTo>
                  <a:pt x="132735" y="693175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38977" y="3889911"/>
            <a:ext cx="407987" cy="1206500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88779" y="4459490"/>
            <a:ext cx="546447" cy="15357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83794" y="4525092"/>
            <a:ext cx="479425" cy="1335088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85115" y="4059237"/>
            <a:ext cx="277812" cy="1876425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Seep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4" name="TextBox 38"/>
          <p:cNvSpPr txBox="1">
            <a:spLocks noChangeArrowheads="1"/>
          </p:cNvSpPr>
          <p:nvPr/>
        </p:nvSpPr>
        <p:spPr bwMode="auto">
          <a:xfrm rot="16200000">
            <a:off x="-13493" y="4764881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Subsurface</a:t>
            </a:r>
          </a:p>
        </p:txBody>
      </p:sp>
      <p:sp>
        <p:nvSpPr>
          <p:cNvPr id="5" name="Freeform 4"/>
          <p:cNvSpPr/>
          <p:nvPr/>
        </p:nvSpPr>
        <p:spPr>
          <a:xfrm>
            <a:off x="484188" y="2670302"/>
            <a:ext cx="7978928" cy="427704"/>
          </a:xfrm>
          <a:custGeom>
            <a:avLst/>
            <a:gdLst>
              <a:gd name="connsiteX0" fmla="*/ 0 w 7624916"/>
              <a:gd name="connsiteY0" fmla="*/ 309717 h 427704"/>
              <a:gd name="connsiteX1" fmla="*/ 221226 w 7624916"/>
              <a:gd name="connsiteY1" fmla="*/ 324465 h 427704"/>
              <a:gd name="connsiteX2" fmla="*/ 339213 w 7624916"/>
              <a:gd name="connsiteY2" fmla="*/ 353962 h 427704"/>
              <a:gd name="connsiteX3" fmla="*/ 398207 w 7624916"/>
              <a:gd name="connsiteY3" fmla="*/ 368710 h 427704"/>
              <a:gd name="connsiteX4" fmla="*/ 486697 w 7624916"/>
              <a:gd name="connsiteY4" fmla="*/ 398207 h 427704"/>
              <a:gd name="connsiteX5" fmla="*/ 707923 w 7624916"/>
              <a:gd name="connsiteY5" fmla="*/ 427704 h 427704"/>
              <a:gd name="connsiteX6" fmla="*/ 1032387 w 7624916"/>
              <a:gd name="connsiteY6" fmla="*/ 398207 h 427704"/>
              <a:gd name="connsiteX7" fmla="*/ 1076632 w 7624916"/>
              <a:gd name="connsiteY7" fmla="*/ 383459 h 427704"/>
              <a:gd name="connsiteX8" fmla="*/ 1165123 w 7624916"/>
              <a:gd name="connsiteY8" fmla="*/ 368710 h 427704"/>
              <a:gd name="connsiteX9" fmla="*/ 1283110 w 7624916"/>
              <a:gd name="connsiteY9" fmla="*/ 324465 h 427704"/>
              <a:gd name="connsiteX10" fmla="*/ 1342103 w 7624916"/>
              <a:gd name="connsiteY10" fmla="*/ 309717 h 427704"/>
              <a:gd name="connsiteX11" fmla="*/ 1474839 w 7624916"/>
              <a:gd name="connsiteY11" fmla="*/ 280220 h 427704"/>
              <a:gd name="connsiteX12" fmla="*/ 1578078 w 7624916"/>
              <a:gd name="connsiteY12" fmla="*/ 250723 h 427704"/>
              <a:gd name="connsiteX13" fmla="*/ 1622323 w 7624916"/>
              <a:gd name="connsiteY13" fmla="*/ 235975 h 427704"/>
              <a:gd name="connsiteX14" fmla="*/ 1725562 w 7624916"/>
              <a:gd name="connsiteY14" fmla="*/ 206478 h 427704"/>
              <a:gd name="connsiteX15" fmla="*/ 2566220 w 7624916"/>
              <a:gd name="connsiteY15" fmla="*/ 221226 h 427704"/>
              <a:gd name="connsiteX16" fmla="*/ 2669458 w 7624916"/>
              <a:gd name="connsiteY16" fmla="*/ 235975 h 427704"/>
              <a:gd name="connsiteX17" fmla="*/ 2757949 w 7624916"/>
              <a:gd name="connsiteY17" fmla="*/ 265471 h 427704"/>
              <a:gd name="connsiteX18" fmla="*/ 3628103 w 7624916"/>
              <a:gd name="connsiteY18" fmla="*/ 280220 h 427704"/>
              <a:gd name="connsiteX19" fmla="*/ 3923071 w 7624916"/>
              <a:gd name="connsiteY19" fmla="*/ 309717 h 427704"/>
              <a:gd name="connsiteX20" fmla="*/ 4070555 w 7624916"/>
              <a:gd name="connsiteY20" fmla="*/ 339213 h 427704"/>
              <a:gd name="connsiteX21" fmla="*/ 4380271 w 7624916"/>
              <a:gd name="connsiteY21" fmla="*/ 339213 h 427704"/>
              <a:gd name="connsiteX22" fmla="*/ 4439265 w 7624916"/>
              <a:gd name="connsiteY22" fmla="*/ 309717 h 427704"/>
              <a:gd name="connsiteX23" fmla="*/ 4527755 w 7624916"/>
              <a:gd name="connsiteY23" fmla="*/ 250723 h 427704"/>
              <a:gd name="connsiteX24" fmla="*/ 4616245 w 7624916"/>
              <a:gd name="connsiteY24" fmla="*/ 191729 h 427704"/>
              <a:gd name="connsiteX25" fmla="*/ 4719484 w 7624916"/>
              <a:gd name="connsiteY25" fmla="*/ 132736 h 427704"/>
              <a:gd name="connsiteX26" fmla="*/ 5029200 w 7624916"/>
              <a:gd name="connsiteY26" fmla="*/ 117988 h 427704"/>
              <a:gd name="connsiteX27" fmla="*/ 5206181 w 7624916"/>
              <a:gd name="connsiteY27" fmla="*/ 103239 h 427704"/>
              <a:gd name="connsiteX28" fmla="*/ 5309420 w 7624916"/>
              <a:gd name="connsiteY28" fmla="*/ 88491 h 427704"/>
              <a:gd name="connsiteX29" fmla="*/ 5456903 w 7624916"/>
              <a:gd name="connsiteY29" fmla="*/ 73742 h 427704"/>
              <a:gd name="connsiteX30" fmla="*/ 5545394 w 7624916"/>
              <a:gd name="connsiteY30" fmla="*/ 58994 h 427704"/>
              <a:gd name="connsiteX31" fmla="*/ 5692878 w 7624916"/>
              <a:gd name="connsiteY31" fmla="*/ 44246 h 427704"/>
              <a:gd name="connsiteX32" fmla="*/ 5751871 w 7624916"/>
              <a:gd name="connsiteY32" fmla="*/ 29497 h 427704"/>
              <a:gd name="connsiteX33" fmla="*/ 6002594 w 7624916"/>
              <a:gd name="connsiteY33" fmla="*/ 0 h 427704"/>
              <a:gd name="connsiteX34" fmla="*/ 6636774 w 7624916"/>
              <a:gd name="connsiteY34" fmla="*/ 14749 h 427704"/>
              <a:gd name="connsiteX35" fmla="*/ 6710516 w 7624916"/>
              <a:gd name="connsiteY35" fmla="*/ 29497 h 427704"/>
              <a:gd name="connsiteX36" fmla="*/ 6769510 w 7624916"/>
              <a:gd name="connsiteY36" fmla="*/ 44246 h 427704"/>
              <a:gd name="connsiteX37" fmla="*/ 7477432 w 7624916"/>
              <a:gd name="connsiteY37" fmla="*/ 58994 h 427704"/>
              <a:gd name="connsiteX38" fmla="*/ 7580671 w 7624916"/>
              <a:gd name="connsiteY38" fmla="*/ 132736 h 427704"/>
              <a:gd name="connsiteX39" fmla="*/ 7624916 w 7624916"/>
              <a:gd name="connsiteY39" fmla="*/ 132736 h 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24916" h="427704">
                <a:moveTo>
                  <a:pt x="0" y="309717"/>
                </a:moveTo>
                <a:cubicBezTo>
                  <a:pt x="73742" y="314633"/>
                  <a:pt x="147687" y="317111"/>
                  <a:pt x="221226" y="324465"/>
                </a:cubicBezTo>
                <a:cubicBezTo>
                  <a:pt x="290432" y="331385"/>
                  <a:pt x="283454" y="338031"/>
                  <a:pt x="339213" y="353962"/>
                </a:cubicBezTo>
                <a:cubicBezTo>
                  <a:pt x="358703" y="359531"/>
                  <a:pt x="378792" y="362886"/>
                  <a:pt x="398207" y="368710"/>
                </a:cubicBezTo>
                <a:cubicBezTo>
                  <a:pt x="427988" y="377644"/>
                  <a:pt x="456028" y="393096"/>
                  <a:pt x="486697" y="398207"/>
                </a:cubicBezTo>
                <a:cubicBezTo>
                  <a:pt x="619099" y="420273"/>
                  <a:pt x="545466" y="409653"/>
                  <a:pt x="707923" y="427704"/>
                </a:cubicBezTo>
                <a:cubicBezTo>
                  <a:pt x="816078" y="417872"/>
                  <a:pt x="924560" y="411146"/>
                  <a:pt x="1032387" y="398207"/>
                </a:cubicBezTo>
                <a:cubicBezTo>
                  <a:pt x="1047822" y="396355"/>
                  <a:pt x="1061456" y="386831"/>
                  <a:pt x="1076632" y="383459"/>
                </a:cubicBezTo>
                <a:cubicBezTo>
                  <a:pt x="1105824" y="376972"/>
                  <a:pt x="1135931" y="375197"/>
                  <a:pt x="1165123" y="368710"/>
                </a:cubicBezTo>
                <a:cubicBezTo>
                  <a:pt x="1196196" y="361805"/>
                  <a:pt x="1260136" y="332123"/>
                  <a:pt x="1283110" y="324465"/>
                </a:cubicBezTo>
                <a:cubicBezTo>
                  <a:pt x="1302339" y="318055"/>
                  <a:pt x="1322613" y="315285"/>
                  <a:pt x="1342103" y="309717"/>
                </a:cubicBezTo>
                <a:cubicBezTo>
                  <a:pt x="1443766" y="280670"/>
                  <a:pt x="1315140" y="306836"/>
                  <a:pt x="1474839" y="280220"/>
                </a:cubicBezTo>
                <a:cubicBezTo>
                  <a:pt x="1580903" y="244864"/>
                  <a:pt x="1448472" y="287752"/>
                  <a:pt x="1578078" y="250723"/>
                </a:cubicBezTo>
                <a:cubicBezTo>
                  <a:pt x="1593026" y="246452"/>
                  <a:pt x="1607375" y="240246"/>
                  <a:pt x="1622323" y="235975"/>
                </a:cubicBezTo>
                <a:cubicBezTo>
                  <a:pt x="1751964" y="198934"/>
                  <a:pt x="1619469" y="241841"/>
                  <a:pt x="1725562" y="206478"/>
                </a:cubicBezTo>
                <a:lnTo>
                  <a:pt x="2566220" y="221226"/>
                </a:lnTo>
                <a:cubicBezTo>
                  <a:pt x="2600965" y="222312"/>
                  <a:pt x="2635586" y="228158"/>
                  <a:pt x="2669458" y="235975"/>
                </a:cubicBezTo>
                <a:cubicBezTo>
                  <a:pt x="2699754" y="242966"/>
                  <a:pt x="2726861" y="264944"/>
                  <a:pt x="2757949" y="265471"/>
                </a:cubicBezTo>
                <a:lnTo>
                  <a:pt x="3628103" y="280220"/>
                </a:lnTo>
                <a:cubicBezTo>
                  <a:pt x="3726426" y="290052"/>
                  <a:pt x="3829328" y="278470"/>
                  <a:pt x="3923071" y="309717"/>
                </a:cubicBezTo>
                <a:cubicBezTo>
                  <a:pt x="4000295" y="335458"/>
                  <a:pt x="3951926" y="322267"/>
                  <a:pt x="4070555" y="339213"/>
                </a:cubicBezTo>
                <a:cubicBezTo>
                  <a:pt x="4190399" y="379163"/>
                  <a:pt x="4147617" y="370938"/>
                  <a:pt x="4380271" y="339213"/>
                </a:cubicBezTo>
                <a:cubicBezTo>
                  <a:pt x="4402055" y="336242"/>
                  <a:pt x="4420412" y="321028"/>
                  <a:pt x="4439265" y="309717"/>
                </a:cubicBezTo>
                <a:cubicBezTo>
                  <a:pt x="4469664" y="291478"/>
                  <a:pt x="4498258" y="270388"/>
                  <a:pt x="4527755" y="250723"/>
                </a:cubicBezTo>
                <a:lnTo>
                  <a:pt x="4616245" y="191729"/>
                </a:lnTo>
                <a:cubicBezTo>
                  <a:pt x="4636834" y="178003"/>
                  <a:pt x="4696670" y="135474"/>
                  <a:pt x="4719484" y="132736"/>
                </a:cubicBezTo>
                <a:cubicBezTo>
                  <a:pt x="4822103" y="120422"/>
                  <a:pt x="4926034" y="124241"/>
                  <a:pt x="5029200" y="117988"/>
                </a:cubicBezTo>
                <a:cubicBezTo>
                  <a:pt x="5088290" y="114407"/>
                  <a:pt x="5147308" y="109436"/>
                  <a:pt x="5206181" y="103239"/>
                </a:cubicBezTo>
                <a:cubicBezTo>
                  <a:pt x="5240752" y="99600"/>
                  <a:pt x="5274896" y="92553"/>
                  <a:pt x="5309420" y="88491"/>
                </a:cubicBezTo>
                <a:cubicBezTo>
                  <a:pt x="5358488" y="82718"/>
                  <a:pt x="5407878" y="79870"/>
                  <a:pt x="5456903" y="73742"/>
                </a:cubicBezTo>
                <a:cubicBezTo>
                  <a:pt x="5486576" y="70033"/>
                  <a:pt x="5515721" y="62703"/>
                  <a:pt x="5545394" y="58994"/>
                </a:cubicBezTo>
                <a:cubicBezTo>
                  <a:pt x="5594419" y="52866"/>
                  <a:pt x="5643717" y="49162"/>
                  <a:pt x="5692878" y="44246"/>
                </a:cubicBezTo>
                <a:cubicBezTo>
                  <a:pt x="5712542" y="39330"/>
                  <a:pt x="5731928" y="33123"/>
                  <a:pt x="5751871" y="29497"/>
                </a:cubicBezTo>
                <a:cubicBezTo>
                  <a:pt x="5831555" y="15009"/>
                  <a:pt x="5923512" y="7909"/>
                  <a:pt x="6002594" y="0"/>
                </a:cubicBezTo>
                <a:lnTo>
                  <a:pt x="6636774" y="14749"/>
                </a:lnTo>
                <a:cubicBezTo>
                  <a:pt x="6661820" y="15793"/>
                  <a:pt x="6686045" y="24059"/>
                  <a:pt x="6710516" y="29497"/>
                </a:cubicBezTo>
                <a:cubicBezTo>
                  <a:pt x="6730303" y="33894"/>
                  <a:pt x="6749255" y="43467"/>
                  <a:pt x="6769510" y="44246"/>
                </a:cubicBezTo>
                <a:cubicBezTo>
                  <a:pt x="7005361" y="53317"/>
                  <a:pt x="7241458" y="54078"/>
                  <a:pt x="7477432" y="58994"/>
                </a:cubicBezTo>
                <a:cubicBezTo>
                  <a:pt x="7478828" y="60041"/>
                  <a:pt x="7567734" y="128423"/>
                  <a:pt x="7580671" y="132736"/>
                </a:cubicBezTo>
                <a:cubicBezTo>
                  <a:pt x="7594662" y="137400"/>
                  <a:pt x="7610168" y="132736"/>
                  <a:pt x="7624916" y="132736"/>
                </a:cubicBezTo>
              </a:path>
            </a:pathLst>
          </a:custGeom>
          <a:noFill/>
          <a:ln w="317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24200" y="6324600"/>
            <a:ext cx="267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Methane Formation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-179388" y="4164013"/>
            <a:ext cx="3733801" cy="282576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1388215" y="4283821"/>
            <a:ext cx="3886206" cy="195363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4258918" y="4923826"/>
            <a:ext cx="2493709" cy="113659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4839783" y="4304217"/>
            <a:ext cx="3789108" cy="57473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6084502" y="4289500"/>
            <a:ext cx="3767599" cy="65398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6883" y="3097610"/>
            <a:ext cx="0" cy="342701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869816" y="4777280"/>
            <a:ext cx="3050463" cy="49105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666576" y="5027355"/>
            <a:ext cx="255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Verdana" panose="020B0604030504040204" pitchFamily="34" charset="0"/>
              </a:rPr>
              <a:t>Barrel Concretions</a:t>
            </a:r>
          </a:p>
        </p:txBody>
      </p:sp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3512040" y="1463141"/>
            <a:ext cx="2050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Verdana" panose="020B0604030504040204" pitchFamily="34" charset="0"/>
              </a:rPr>
              <a:t>Sedimentation</a:t>
            </a:r>
            <a:endParaRPr lang="en-US" altLang="en-US" dirty="0">
              <a:latin typeface="Verdana" panose="020B0604030504040204" pitchFamily="34" charset="0"/>
            </a:endParaRPr>
          </a:p>
        </p:txBody>
      </p:sp>
      <p:cxnSp>
        <p:nvCxnSpPr>
          <p:cNvPr id="36" name="Curved Connector 35"/>
          <p:cNvCxnSpPr/>
          <p:nvPr/>
        </p:nvCxnSpPr>
        <p:spPr>
          <a:xfrm rot="5400000">
            <a:off x="675409" y="1720499"/>
            <a:ext cx="1276927" cy="670823"/>
          </a:xfrm>
          <a:prstGeom prst="curvedConnector3">
            <a:avLst/>
          </a:prstGeom>
          <a:noFill/>
          <a:ln w="31750">
            <a:solidFill>
              <a:srgbClr val="9933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Curved Connector 37"/>
          <p:cNvCxnSpPr/>
          <p:nvPr/>
        </p:nvCxnSpPr>
        <p:spPr>
          <a:xfrm rot="16200000" flipH="1">
            <a:off x="5526993" y="1673755"/>
            <a:ext cx="1234560" cy="401344"/>
          </a:xfrm>
          <a:prstGeom prst="curvedConnector3">
            <a:avLst/>
          </a:prstGeom>
          <a:ln w="28575">
            <a:solidFill>
              <a:srgbClr val="9933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7164162" y="1722155"/>
            <a:ext cx="1106883" cy="501395"/>
          </a:xfrm>
          <a:prstGeom prst="curvedConnector3">
            <a:avLst/>
          </a:prstGeom>
          <a:ln w="28575">
            <a:solidFill>
              <a:srgbClr val="9933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16200000" flipH="1">
            <a:off x="3605471" y="1813820"/>
            <a:ext cx="1323458" cy="304799"/>
          </a:xfrm>
          <a:prstGeom prst="curvedConnector3">
            <a:avLst/>
          </a:prstGeom>
          <a:ln w="28575">
            <a:solidFill>
              <a:srgbClr val="9933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5400000">
            <a:off x="2147137" y="1907811"/>
            <a:ext cx="1134399" cy="438727"/>
          </a:xfrm>
          <a:prstGeom prst="curvedConnector3">
            <a:avLst/>
          </a:prstGeom>
          <a:noFill/>
          <a:ln w="28575">
            <a:solidFill>
              <a:srgbClr val="9933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Flowchart: Sort 45"/>
          <p:cNvSpPr/>
          <p:nvPr/>
        </p:nvSpPr>
        <p:spPr>
          <a:xfrm>
            <a:off x="2693892" y="2640646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lowchart: Sort 46"/>
          <p:cNvSpPr/>
          <p:nvPr/>
        </p:nvSpPr>
        <p:spPr>
          <a:xfrm>
            <a:off x="1835527" y="271002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Flowchart: Sort 47"/>
          <p:cNvSpPr/>
          <p:nvPr/>
        </p:nvSpPr>
        <p:spPr>
          <a:xfrm>
            <a:off x="1108075" y="28459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lowchart: Sort 48"/>
          <p:cNvSpPr/>
          <p:nvPr/>
        </p:nvSpPr>
        <p:spPr>
          <a:xfrm>
            <a:off x="3532123" y="2692907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lowchart: Sort 49"/>
          <p:cNvSpPr/>
          <p:nvPr/>
        </p:nvSpPr>
        <p:spPr>
          <a:xfrm>
            <a:off x="7565203" y="2445607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Box 26"/>
          <p:cNvSpPr txBox="1">
            <a:spLocks noChangeArrowheads="1"/>
          </p:cNvSpPr>
          <p:nvPr/>
        </p:nvSpPr>
        <p:spPr bwMode="auto">
          <a:xfrm>
            <a:off x="5196331" y="2339601"/>
            <a:ext cx="1287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Organisms</a:t>
            </a:r>
          </a:p>
        </p:txBody>
      </p:sp>
      <p:sp>
        <p:nvSpPr>
          <p:cNvPr id="52" name="Flowchart: Sort 51"/>
          <p:cNvSpPr/>
          <p:nvPr/>
        </p:nvSpPr>
        <p:spPr>
          <a:xfrm>
            <a:off x="6316572" y="2459585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Flowchart: Sort 52"/>
          <p:cNvSpPr/>
          <p:nvPr/>
        </p:nvSpPr>
        <p:spPr>
          <a:xfrm>
            <a:off x="8284597" y="2494831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Flowchart: Sort 54"/>
          <p:cNvSpPr/>
          <p:nvPr/>
        </p:nvSpPr>
        <p:spPr>
          <a:xfrm>
            <a:off x="2295926" y="2608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lowchart: Sort 56"/>
          <p:cNvSpPr/>
          <p:nvPr/>
        </p:nvSpPr>
        <p:spPr>
          <a:xfrm>
            <a:off x="1373836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Flowchart: Sort 57"/>
          <p:cNvSpPr/>
          <p:nvPr/>
        </p:nvSpPr>
        <p:spPr>
          <a:xfrm>
            <a:off x="2044055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Flowchart: Sort 58"/>
          <p:cNvSpPr/>
          <p:nvPr/>
        </p:nvSpPr>
        <p:spPr>
          <a:xfrm>
            <a:off x="2793642" y="30119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Flowchart: Sort 59"/>
          <p:cNvSpPr/>
          <p:nvPr/>
        </p:nvSpPr>
        <p:spPr>
          <a:xfrm>
            <a:off x="3483127" y="319493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Flowchart: Sort 60"/>
          <p:cNvSpPr/>
          <p:nvPr/>
        </p:nvSpPr>
        <p:spPr>
          <a:xfrm>
            <a:off x="6216784" y="2964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Flowchart: Sort 61"/>
          <p:cNvSpPr/>
          <p:nvPr/>
        </p:nvSpPr>
        <p:spPr>
          <a:xfrm>
            <a:off x="7199819" y="2845818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Flowchart: Sort 62"/>
          <p:cNvSpPr/>
          <p:nvPr/>
        </p:nvSpPr>
        <p:spPr>
          <a:xfrm>
            <a:off x="8120319" y="28193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Flowchart: Sort 67"/>
          <p:cNvSpPr/>
          <p:nvPr/>
        </p:nvSpPr>
        <p:spPr>
          <a:xfrm>
            <a:off x="6926259" y="2437740"/>
            <a:ext cx="138305" cy="190209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2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Research Problems</a:t>
            </a:r>
          </a:p>
          <a:p>
            <a:pPr eaLnBrk="1" hangingPunct="1"/>
            <a:r>
              <a:rPr lang="en-US" altLang="en-US" dirty="0" smtClean="0"/>
              <a:t>Cold Seeps</a:t>
            </a:r>
          </a:p>
          <a:p>
            <a:pPr eaLnBrk="1" hangingPunct="1"/>
            <a:r>
              <a:rPr lang="en-US" altLang="en-US" dirty="0" smtClean="0"/>
              <a:t>Tepee Buttes, Colorado</a:t>
            </a:r>
          </a:p>
          <a:p>
            <a:pPr eaLnBrk="1" hangingPunct="1"/>
            <a:r>
              <a:rPr lang="en-US" altLang="en-US" dirty="0" smtClean="0"/>
              <a:t>Stone City Bluffs, Texas</a:t>
            </a:r>
          </a:p>
          <a:p>
            <a:pPr eaLnBrk="1" hangingPunct="1"/>
            <a:r>
              <a:rPr lang="en-US" altLang="en-US" dirty="0" smtClean="0"/>
              <a:t>Cold Seep Formation</a:t>
            </a:r>
          </a:p>
          <a:p>
            <a:pPr eaLnBrk="1" hangingPunct="1"/>
            <a:r>
              <a:rPr lang="en-US" altLang="en-US" dirty="0" smtClean="0"/>
              <a:t>Conclusions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9220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4163859" y="4073138"/>
            <a:ext cx="405162" cy="1641862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3677" y="2344994"/>
            <a:ext cx="3687097" cy="619432"/>
          </a:xfrm>
          <a:custGeom>
            <a:avLst/>
            <a:gdLst>
              <a:gd name="connsiteX0" fmla="*/ 162233 w 3687097"/>
              <a:gd name="connsiteY0" fmla="*/ 619432 h 619432"/>
              <a:gd name="connsiteX1" fmla="*/ 707923 w 3687097"/>
              <a:gd name="connsiteY1" fmla="*/ 619432 h 619432"/>
              <a:gd name="connsiteX2" fmla="*/ 1401097 w 3687097"/>
              <a:gd name="connsiteY2" fmla="*/ 604683 h 619432"/>
              <a:gd name="connsiteX3" fmla="*/ 2153265 w 3687097"/>
              <a:gd name="connsiteY3" fmla="*/ 530941 h 619432"/>
              <a:gd name="connsiteX4" fmla="*/ 2787446 w 3687097"/>
              <a:gd name="connsiteY4" fmla="*/ 604683 h 619432"/>
              <a:gd name="connsiteX5" fmla="*/ 3377381 w 3687097"/>
              <a:gd name="connsiteY5" fmla="*/ 575187 h 619432"/>
              <a:gd name="connsiteX6" fmla="*/ 3672349 w 3687097"/>
              <a:gd name="connsiteY6" fmla="*/ 457200 h 619432"/>
              <a:gd name="connsiteX7" fmla="*/ 3687097 w 3687097"/>
              <a:gd name="connsiteY7" fmla="*/ 265471 h 619432"/>
              <a:gd name="connsiteX8" fmla="*/ 3392129 w 3687097"/>
              <a:gd name="connsiteY8" fmla="*/ 58993 h 619432"/>
              <a:gd name="connsiteX9" fmla="*/ 2698955 w 3687097"/>
              <a:gd name="connsiteY9" fmla="*/ 29496 h 619432"/>
              <a:gd name="connsiteX10" fmla="*/ 1578078 w 3687097"/>
              <a:gd name="connsiteY10" fmla="*/ 29496 h 619432"/>
              <a:gd name="connsiteX11" fmla="*/ 1179871 w 3687097"/>
              <a:gd name="connsiteY11" fmla="*/ 0 h 619432"/>
              <a:gd name="connsiteX12" fmla="*/ 294968 w 3687097"/>
              <a:gd name="connsiteY12" fmla="*/ 103238 h 619432"/>
              <a:gd name="connsiteX13" fmla="*/ 0 w 3687097"/>
              <a:gd name="connsiteY13" fmla="*/ 235974 h 619432"/>
              <a:gd name="connsiteX14" fmla="*/ 162233 w 3687097"/>
              <a:gd name="connsiteY14" fmla="*/ 619432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7097" h="619432">
                <a:moveTo>
                  <a:pt x="162233" y="619432"/>
                </a:moveTo>
                <a:lnTo>
                  <a:pt x="707923" y="619432"/>
                </a:lnTo>
                <a:lnTo>
                  <a:pt x="1401097" y="604683"/>
                </a:lnTo>
                <a:lnTo>
                  <a:pt x="2153265" y="530941"/>
                </a:lnTo>
                <a:lnTo>
                  <a:pt x="2787446" y="604683"/>
                </a:lnTo>
                <a:lnTo>
                  <a:pt x="3377381" y="575187"/>
                </a:lnTo>
                <a:lnTo>
                  <a:pt x="3672349" y="457200"/>
                </a:lnTo>
                <a:lnTo>
                  <a:pt x="3687097" y="265471"/>
                </a:lnTo>
                <a:lnTo>
                  <a:pt x="3392129" y="58993"/>
                </a:lnTo>
                <a:lnTo>
                  <a:pt x="2698955" y="29496"/>
                </a:lnTo>
                <a:lnTo>
                  <a:pt x="1578078" y="29496"/>
                </a:lnTo>
                <a:lnTo>
                  <a:pt x="1179871" y="0"/>
                </a:lnTo>
                <a:lnTo>
                  <a:pt x="294968" y="103238"/>
                </a:lnTo>
                <a:lnTo>
                  <a:pt x="0" y="235974"/>
                </a:lnTo>
                <a:lnTo>
                  <a:pt x="162233" y="619432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68413" y="2197510"/>
            <a:ext cx="2816942" cy="501445"/>
          </a:xfrm>
          <a:custGeom>
            <a:avLst/>
            <a:gdLst>
              <a:gd name="connsiteX0" fmla="*/ 235974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12955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12955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12" fmla="*/ 280219 w 2816942"/>
              <a:gd name="connsiteY12" fmla="*/ 368709 h 501445"/>
              <a:gd name="connsiteX0" fmla="*/ 339212 w 2816942"/>
              <a:gd name="connsiteY0" fmla="*/ 45719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12" fmla="*/ 339212 w 2816942"/>
              <a:gd name="connsiteY12" fmla="*/ 457199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942" h="501445">
                <a:moveTo>
                  <a:pt x="339212" y="457199"/>
                </a:moveTo>
                <a:cubicBezTo>
                  <a:pt x="550606" y="491612"/>
                  <a:pt x="715297" y="474406"/>
                  <a:pt x="914400" y="471948"/>
                </a:cubicBezTo>
                <a:cubicBezTo>
                  <a:pt x="1113503" y="469490"/>
                  <a:pt x="1327355" y="452283"/>
                  <a:pt x="1533832" y="442451"/>
                </a:cubicBezTo>
                <a:lnTo>
                  <a:pt x="2256503" y="442451"/>
                </a:lnTo>
                <a:lnTo>
                  <a:pt x="2566219" y="501445"/>
                </a:lnTo>
                <a:lnTo>
                  <a:pt x="2802193" y="427703"/>
                </a:lnTo>
                <a:lnTo>
                  <a:pt x="2816942" y="162232"/>
                </a:lnTo>
                <a:lnTo>
                  <a:pt x="2286000" y="58993"/>
                </a:lnTo>
                <a:lnTo>
                  <a:pt x="1283110" y="0"/>
                </a:lnTo>
                <a:lnTo>
                  <a:pt x="176981" y="147484"/>
                </a:lnTo>
                <a:lnTo>
                  <a:pt x="0" y="309716"/>
                </a:lnTo>
                <a:lnTo>
                  <a:pt x="294968" y="442452"/>
                </a:lnTo>
                <a:lnTo>
                  <a:pt x="339212" y="457199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943601" y="2669458"/>
            <a:ext cx="2684206" cy="693174"/>
          </a:xfrm>
          <a:custGeom>
            <a:avLst/>
            <a:gdLst>
              <a:gd name="connsiteX0" fmla="*/ 486697 w 2949677"/>
              <a:gd name="connsiteY0" fmla="*/ 117987 h 693174"/>
              <a:gd name="connsiteX1" fmla="*/ 1150374 w 2949677"/>
              <a:gd name="connsiteY1" fmla="*/ 0 h 693174"/>
              <a:gd name="connsiteX2" fmla="*/ 1961536 w 2949677"/>
              <a:gd name="connsiteY2" fmla="*/ 29497 h 693174"/>
              <a:gd name="connsiteX3" fmla="*/ 2580968 w 2949677"/>
              <a:gd name="connsiteY3" fmla="*/ 73742 h 693174"/>
              <a:gd name="connsiteX4" fmla="*/ 2920181 w 2949677"/>
              <a:gd name="connsiteY4" fmla="*/ 206477 h 693174"/>
              <a:gd name="connsiteX5" fmla="*/ 2949677 w 2949677"/>
              <a:gd name="connsiteY5" fmla="*/ 545690 h 693174"/>
              <a:gd name="connsiteX6" fmla="*/ 2713703 w 2949677"/>
              <a:gd name="connsiteY6" fmla="*/ 693174 h 693174"/>
              <a:gd name="connsiteX7" fmla="*/ 2064774 w 2949677"/>
              <a:gd name="connsiteY7" fmla="*/ 530942 h 693174"/>
              <a:gd name="connsiteX8" fmla="*/ 1209368 w 2949677"/>
              <a:gd name="connsiteY8" fmla="*/ 516194 h 693174"/>
              <a:gd name="connsiteX9" fmla="*/ 501445 w 2949677"/>
              <a:gd name="connsiteY9" fmla="*/ 619432 h 693174"/>
              <a:gd name="connsiteX10" fmla="*/ 0 w 2949677"/>
              <a:gd name="connsiteY10" fmla="*/ 619432 h 693174"/>
              <a:gd name="connsiteX11" fmla="*/ 486697 w 2949677"/>
              <a:gd name="connsiteY11" fmla="*/ 117987 h 693174"/>
              <a:gd name="connsiteX0" fmla="*/ 221226 w 2684206"/>
              <a:gd name="connsiteY0" fmla="*/ 117987 h 693174"/>
              <a:gd name="connsiteX1" fmla="*/ 884903 w 2684206"/>
              <a:gd name="connsiteY1" fmla="*/ 0 h 693174"/>
              <a:gd name="connsiteX2" fmla="*/ 1696065 w 2684206"/>
              <a:gd name="connsiteY2" fmla="*/ 29497 h 693174"/>
              <a:gd name="connsiteX3" fmla="*/ 2315497 w 2684206"/>
              <a:gd name="connsiteY3" fmla="*/ 73742 h 693174"/>
              <a:gd name="connsiteX4" fmla="*/ 2654710 w 2684206"/>
              <a:gd name="connsiteY4" fmla="*/ 206477 h 693174"/>
              <a:gd name="connsiteX5" fmla="*/ 2684206 w 2684206"/>
              <a:gd name="connsiteY5" fmla="*/ 545690 h 693174"/>
              <a:gd name="connsiteX6" fmla="*/ 2448232 w 2684206"/>
              <a:gd name="connsiteY6" fmla="*/ 693174 h 693174"/>
              <a:gd name="connsiteX7" fmla="*/ 1799303 w 2684206"/>
              <a:gd name="connsiteY7" fmla="*/ 530942 h 693174"/>
              <a:gd name="connsiteX8" fmla="*/ 943897 w 2684206"/>
              <a:gd name="connsiteY8" fmla="*/ 516194 h 693174"/>
              <a:gd name="connsiteX9" fmla="*/ 235974 w 2684206"/>
              <a:gd name="connsiteY9" fmla="*/ 619432 h 693174"/>
              <a:gd name="connsiteX10" fmla="*/ 0 w 2684206"/>
              <a:gd name="connsiteY10" fmla="*/ 427703 h 693174"/>
              <a:gd name="connsiteX11" fmla="*/ 221226 w 2684206"/>
              <a:gd name="connsiteY11" fmla="*/ 117987 h 69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206" h="693174">
                <a:moveTo>
                  <a:pt x="221226" y="117987"/>
                </a:moveTo>
                <a:lnTo>
                  <a:pt x="884903" y="0"/>
                </a:lnTo>
                <a:lnTo>
                  <a:pt x="1696065" y="29497"/>
                </a:lnTo>
                <a:lnTo>
                  <a:pt x="2315497" y="73742"/>
                </a:lnTo>
                <a:lnTo>
                  <a:pt x="2654710" y="206477"/>
                </a:lnTo>
                <a:lnTo>
                  <a:pt x="2684206" y="545690"/>
                </a:lnTo>
                <a:lnTo>
                  <a:pt x="2448232" y="693174"/>
                </a:lnTo>
                <a:lnTo>
                  <a:pt x="1799303" y="530942"/>
                </a:lnTo>
                <a:lnTo>
                  <a:pt x="943897" y="516194"/>
                </a:lnTo>
                <a:lnTo>
                  <a:pt x="235974" y="619432"/>
                </a:lnTo>
                <a:lnTo>
                  <a:pt x="0" y="427703"/>
                </a:lnTo>
                <a:lnTo>
                  <a:pt x="221226" y="117987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29206" y="2906277"/>
            <a:ext cx="2979174" cy="707923"/>
          </a:xfrm>
          <a:custGeom>
            <a:avLst/>
            <a:gdLst>
              <a:gd name="connsiteX0" fmla="*/ 132735 w 2979174"/>
              <a:gd name="connsiteY0" fmla="*/ 693175 h 707923"/>
              <a:gd name="connsiteX1" fmla="*/ 132735 w 2979174"/>
              <a:gd name="connsiteY1" fmla="*/ 693175 h 707923"/>
              <a:gd name="connsiteX2" fmla="*/ 1268361 w 2979174"/>
              <a:gd name="connsiteY2" fmla="*/ 678426 h 707923"/>
              <a:gd name="connsiteX3" fmla="*/ 1681316 w 2979174"/>
              <a:gd name="connsiteY3" fmla="*/ 663678 h 707923"/>
              <a:gd name="connsiteX4" fmla="*/ 2418735 w 2979174"/>
              <a:gd name="connsiteY4" fmla="*/ 707923 h 707923"/>
              <a:gd name="connsiteX5" fmla="*/ 2890684 w 2979174"/>
              <a:gd name="connsiteY5" fmla="*/ 516194 h 707923"/>
              <a:gd name="connsiteX6" fmla="*/ 2979174 w 2979174"/>
              <a:gd name="connsiteY6" fmla="*/ 206478 h 707923"/>
              <a:gd name="connsiteX7" fmla="*/ 2462980 w 2979174"/>
              <a:gd name="connsiteY7" fmla="*/ 44246 h 707923"/>
              <a:gd name="connsiteX8" fmla="*/ 1607574 w 2979174"/>
              <a:gd name="connsiteY8" fmla="*/ 0 h 707923"/>
              <a:gd name="connsiteX9" fmla="*/ 1091380 w 2979174"/>
              <a:gd name="connsiteY9" fmla="*/ 58994 h 707923"/>
              <a:gd name="connsiteX10" fmla="*/ 471948 w 2979174"/>
              <a:gd name="connsiteY10" fmla="*/ 221226 h 707923"/>
              <a:gd name="connsiteX11" fmla="*/ 73742 w 2979174"/>
              <a:gd name="connsiteY11" fmla="*/ 221226 h 707923"/>
              <a:gd name="connsiteX12" fmla="*/ 0 w 2979174"/>
              <a:gd name="connsiteY12" fmla="*/ 383459 h 707923"/>
              <a:gd name="connsiteX13" fmla="*/ 0 w 2979174"/>
              <a:gd name="connsiteY13" fmla="*/ 604684 h 707923"/>
              <a:gd name="connsiteX14" fmla="*/ 132735 w 2979174"/>
              <a:gd name="connsiteY14" fmla="*/ 693175 h 7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9174" h="707923">
                <a:moveTo>
                  <a:pt x="132735" y="693175"/>
                </a:moveTo>
                <a:lnTo>
                  <a:pt x="132735" y="693175"/>
                </a:lnTo>
                <a:lnTo>
                  <a:pt x="1268361" y="678426"/>
                </a:lnTo>
                <a:lnTo>
                  <a:pt x="1681316" y="663678"/>
                </a:lnTo>
                <a:lnTo>
                  <a:pt x="2418735" y="707923"/>
                </a:lnTo>
                <a:lnTo>
                  <a:pt x="2890684" y="516194"/>
                </a:lnTo>
                <a:lnTo>
                  <a:pt x="2979174" y="206478"/>
                </a:lnTo>
                <a:lnTo>
                  <a:pt x="2462980" y="44246"/>
                </a:lnTo>
                <a:lnTo>
                  <a:pt x="1607574" y="0"/>
                </a:lnTo>
                <a:lnTo>
                  <a:pt x="1091380" y="58994"/>
                </a:lnTo>
                <a:lnTo>
                  <a:pt x="471948" y="221226"/>
                </a:lnTo>
                <a:lnTo>
                  <a:pt x="73742" y="221226"/>
                </a:lnTo>
                <a:lnTo>
                  <a:pt x="0" y="383459"/>
                </a:lnTo>
                <a:lnTo>
                  <a:pt x="0" y="604684"/>
                </a:lnTo>
                <a:lnTo>
                  <a:pt x="132735" y="693175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38977" y="3889911"/>
            <a:ext cx="407987" cy="1206500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88779" y="4459490"/>
            <a:ext cx="546447" cy="15357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83794" y="4525092"/>
            <a:ext cx="479425" cy="1335088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85115" y="4059237"/>
            <a:ext cx="277812" cy="1876425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Seep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4" name="TextBox 38"/>
          <p:cNvSpPr txBox="1">
            <a:spLocks noChangeArrowheads="1"/>
          </p:cNvSpPr>
          <p:nvPr/>
        </p:nvSpPr>
        <p:spPr bwMode="auto">
          <a:xfrm rot="16200000">
            <a:off x="-13493" y="4764881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Subsurface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24200" y="6324600"/>
            <a:ext cx="267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Methane Formation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-498689" y="3833060"/>
            <a:ext cx="4384057" cy="294228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1097846" y="3982642"/>
            <a:ext cx="4477754" cy="206174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4258918" y="4923826"/>
            <a:ext cx="2493709" cy="113659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4482968" y="3947402"/>
            <a:ext cx="4467017" cy="93196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5800239" y="3982215"/>
            <a:ext cx="4359148" cy="88420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6883" y="3097610"/>
            <a:ext cx="0" cy="342701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869816" y="4777280"/>
            <a:ext cx="3050463" cy="49105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666576" y="5027355"/>
            <a:ext cx="255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Verdana" panose="020B0604030504040204" pitchFamily="34" charset="0"/>
              </a:rPr>
              <a:t>Barrel Concretions</a:t>
            </a:r>
          </a:p>
        </p:txBody>
      </p:sp>
      <p:sp>
        <p:nvSpPr>
          <p:cNvPr id="7" name="Freeform 6"/>
          <p:cNvSpPr/>
          <p:nvPr/>
        </p:nvSpPr>
        <p:spPr>
          <a:xfrm>
            <a:off x="415837" y="2106178"/>
            <a:ext cx="8170607" cy="280220"/>
          </a:xfrm>
          <a:custGeom>
            <a:avLst/>
            <a:gdLst>
              <a:gd name="connsiteX0" fmla="*/ 0 w 8170607"/>
              <a:gd name="connsiteY0" fmla="*/ 280220 h 280220"/>
              <a:gd name="connsiteX1" fmla="*/ 1017639 w 8170607"/>
              <a:gd name="connsiteY1" fmla="*/ 265471 h 280220"/>
              <a:gd name="connsiteX2" fmla="*/ 1061884 w 8170607"/>
              <a:gd name="connsiteY2" fmla="*/ 250723 h 280220"/>
              <a:gd name="connsiteX3" fmla="*/ 1150374 w 8170607"/>
              <a:gd name="connsiteY3" fmla="*/ 235974 h 280220"/>
              <a:gd name="connsiteX4" fmla="*/ 1224116 w 8170607"/>
              <a:gd name="connsiteY4" fmla="*/ 221226 h 280220"/>
              <a:gd name="connsiteX5" fmla="*/ 1401097 w 8170607"/>
              <a:gd name="connsiteY5" fmla="*/ 206478 h 280220"/>
              <a:gd name="connsiteX6" fmla="*/ 2286000 w 8170607"/>
              <a:gd name="connsiteY6" fmla="*/ 206478 h 280220"/>
              <a:gd name="connsiteX7" fmla="*/ 2979174 w 8170607"/>
              <a:gd name="connsiteY7" fmla="*/ 235974 h 280220"/>
              <a:gd name="connsiteX8" fmla="*/ 3156155 w 8170607"/>
              <a:gd name="connsiteY8" fmla="*/ 250723 h 280220"/>
              <a:gd name="connsiteX9" fmla="*/ 3392129 w 8170607"/>
              <a:gd name="connsiteY9" fmla="*/ 265471 h 280220"/>
              <a:gd name="connsiteX10" fmla="*/ 4011561 w 8170607"/>
              <a:gd name="connsiteY10" fmla="*/ 250723 h 280220"/>
              <a:gd name="connsiteX11" fmla="*/ 4395020 w 8170607"/>
              <a:gd name="connsiteY11" fmla="*/ 221226 h 280220"/>
              <a:gd name="connsiteX12" fmla="*/ 4675239 w 8170607"/>
              <a:gd name="connsiteY12" fmla="*/ 206478 h 280220"/>
              <a:gd name="connsiteX13" fmla="*/ 4911213 w 8170607"/>
              <a:gd name="connsiteY13" fmla="*/ 191729 h 280220"/>
              <a:gd name="connsiteX14" fmla="*/ 5161936 w 8170607"/>
              <a:gd name="connsiteY14" fmla="*/ 162233 h 280220"/>
              <a:gd name="connsiteX15" fmla="*/ 5220929 w 8170607"/>
              <a:gd name="connsiteY15" fmla="*/ 147484 h 280220"/>
              <a:gd name="connsiteX16" fmla="*/ 5368413 w 8170607"/>
              <a:gd name="connsiteY16" fmla="*/ 117987 h 280220"/>
              <a:gd name="connsiteX17" fmla="*/ 5737123 w 8170607"/>
              <a:gd name="connsiteY17" fmla="*/ 73742 h 280220"/>
              <a:gd name="connsiteX18" fmla="*/ 5855110 w 8170607"/>
              <a:gd name="connsiteY18" fmla="*/ 29497 h 280220"/>
              <a:gd name="connsiteX19" fmla="*/ 6194323 w 8170607"/>
              <a:gd name="connsiteY19" fmla="*/ 0 h 280220"/>
              <a:gd name="connsiteX20" fmla="*/ 6872749 w 8170607"/>
              <a:gd name="connsiteY20" fmla="*/ 14749 h 280220"/>
              <a:gd name="connsiteX21" fmla="*/ 6931742 w 8170607"/>
              <a:gd name="connsiteY21" fmla="*/ 44245 h 280220"/>
              <a:gd name="connsiteX22" fmla="*/ 7005484 w 8170607"/>
              <a:gd name="connsiteY22" fmla="*/ 58994 h 280220"/>
              <a:gd name="connsiteX23" fmla="*/ 7064478 w 8170607"/>
              <a:gd name="connsiteY23" fmla="*/ 73742 h 280220"/>
              <a:gd name="connsiteX24" fmla="*/ 7152968 w 8170607"/>
              <a:gd name="connsiteY24" fmla="*/ 103239 h 280220"/>
              <a:gd name="connsiteX25" fmla="*/ 7197213 w 8170607"/>
              <a:gd name="connsiteY25" fmla="*/ 117987 h 280220"/>
              <a:gd name="connsiteX26" fmla="*/ 8096865 w 8170607"/>
              <a:gd name="connsiteY26" fmla="*/ 132736 h 280220"/>
              <a:gd name="connsiteX27" fmla="*/ 8170607 w 8170607"/>
              <a:gd name="connsiteY27" fmla="*/ 147484 h 28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70607" h="280220">
                <a:moveTo>
                  <a:pt x="0" y="280220"/>
                </a:moveTo>
                <a:lnTo>
                  <a:pt x="1017639" y="265471"/>
                </a:lnTo>
                <a:cubicBezTo>
                  <a:pt x="1033179" y="265039"/>
                  <a:pt x="1046708" y="254095"/>
                  <a:pt x="1061884" y="250723"/>
                </a:cubicBezTo>
                <a:cubicBezTo>
                  <a:pt x="1091075" y="244236"/>
                  <a:pt x="1120953" y="241323"/>
                  <a:pt x="1150374" y="235974"/>
                </a:cubicBezTo>
                <a:cubicBezTo>
                  <a:pt x="1175037" y="231490"/>
                  <a:pt x="1199220" y="224155"/>
                  <a:pt x="1224116" y="221226"/>
                </a:cubicBezTo>
                <a:cubicBezTo>
                  <a:pt x="1282909" y="214309"/>
                  <a:pt x="1342103" y="211394"/>
                  <a:pt x="1401097" y="206478"/>
                </a:cubicBezTo>
                <a:cubicBezTo>
                  <a:pt x="1710425" y="103364"/>
                  <a:pt x="1444157" y="186670"/>
                  <a:pt x="2286000" y="206478"/>
                </a:cubicBezTo>
                <a:cubicBezTo>
                  <a:pt x="2463480" y="210654"/>
                  <a:pt x="2784789" y="223433"/>
                  <a:pt x="2979174" y="235974"/>
                </a:cubicBezTo>
                <a:cubicBezTo>
                  <a:pt x="3038249" y="239785"/>
                  <a:pt x="3097107" y="246505"/>
                  <a:pt x="3156155" y="250723"/>
                </a:cubicBezTo>
                <a:lnTo>
                  <a:pt x="3392129" y="265471"/>
                </a:lnTo>
                <a:lnTo>
                  <a:pt x="4011561" y="250723"/>
                </a:lnTo>
                <a:cubicBezTo>
                  <a:pt x="4257939" y="242078"/>
                  <a:pt x="4180513" y="235526"/>
                  <a:pt x="4395020" y="221226"/>
                </a:cubicBezTo>
                <a:cubicBezTo>
                  <a:pt x="4488348" y="215004"/>
                  <a:pt x="4581856" y="211814"/>
                  <a:pt x="4675239" y="206478"/>
                </a:cubicBezTo>
                <a:lnTo>
                  <a:pt x="4911213" y="191729"/>
                </a:lnTo>
                <a:cubicBezTo>
                  <a:pt x="5090523" y="155868"/>
                  <a:pt x="4847754" y="201506"/>
                  <a:pt x="5161936" y="162233"/>
                </a:cubicBezTo>
                <a:cubicBezTo>
                  <a:pt x="5182049" y="159719"/>
                  <a:pt x="5201109" y="151731"/>
                  <a:pt x="5220929" y="147484"/>
                </a:cubicBezTo>
                <a:cubicBezTo>
                  <a:pt x="5269951" y="136979"/>
                  <a:pt x="5318861" y="125610"/>
                  <a:pt x="5368413" y="117987"/>
                </a:cubicBezTo>
                <a:cubicBezTo>
                  <a:pt x="5459425" y="103985"/>
                  <a:pt x="5631820" y="85443"/>
                  <a:pt x="5737123" y="73742"/>
                </a:cubicBezTo>
                <a:cubicBezTo>
                  <a:pt x="5776452" y="58994"/>
                  <a:pt x="5814525" y="40320"/>
                  <a:pt x="5855110" y="29497"/>
                </a:cubicBezTo>
                <a:cubicBezTo>
                  <a:pt x="5926447" y="10474"/>
                  <a:pt x="6172864" y="1341"/>
                  <a:pt x="6194323" y="0"/>
                </a:cubicBezTo>
                <a:cubicBezTo>
                  <a:pt x="6420465" y="4916"/>
                  <a:pt x="6646960" y="1202"/>
                  <a:pt x="6872749" y="14749"/>
                </a:cubicBezTo>
                <a:cubicBezTo>
                  <a:pt x="6894695" y="16066"/>
                  <a:pt x="6910885" y="37293"/>
                  <a:pt x="6931742" y="44245"/>
                </a:cubicBezTo>
                <a:cubicBezTo>
                  <a:pt x="6955523" y="52172"/>
                  <a:pt x="6981013" y="53556"/>
                  <a:pt x="7005484" y="58994"/>
                </a:cubicBezTo>
                <a:cubicBezTo>
                  <a:pt x="7025271" y="63391"/>
                  <a:pt x="7045063" y="67918"/>
                  <a:pt x="7064478" y="73742"/>
                </a:cubicBezTo>
                <a:cubicBezTo>
                  <a:pt x="7094259" y="82676"/>
                  <a:pt x="7123471" y="93407"/>
                  <a:pt x="7152968" y="103239"/>
                </a:cubicBezTo>
                <a:cubicBezTo>
                  <a:pt x="7167716" y="108155"/>
                  <a:pt x="7181669" y="117732"/>
                  <a:pt x="7197213" y="117987"/>
                </a:cubicBezTo>
                <a:lnTo>
                  <a:pt x="8096865" y="132736"/>
                </a:lnTo>
                <a:cubicBezTo>
                  <a:pt x="8150438" y="150593"/>
                  <a:pt x="8125564" y="147484"/>
                  <a:pt x="8170607" y="147484"/>
                </a:cubicBezTo>
              </a:path>
            </a:pathLst>
          </a:custGeom>
          <a:noFill/>
          <a:ln w="317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41" name="Flowchart: Sort 40"/>
          <p:cNvSpPr/>
          <p:nvPr/>
        </p:nvSpPr>
        <p:spPr>
          <a:xfrm>
            <a:off x="3117440" y="2093299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lowchart: Sort 42"/>
          <p:cNvSpPr/>
          <p:nvPr/>
        </p:nvSpPr>
        <p:spPr>
          <a:xfrm>
            <a:off x="2334044" y="2053610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Flowchart: Sort 44"/>
          <p:cNvSpPr/>
          <p:nvPr/>
        </p:nvSpPr>
        <p:spPr>
          <a:xfrm>
            <a:off x="1161516" y="2106178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lowchart: Sort 45"/>
          <p:cNvSpPr/>
          <p:nvPr/>
        </p:nvSpPr>
        <p:spPr>
          <a:xfrm>
            <a:off x="3896959" y="2143997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lowchart: Sort 46"/>
          <p:cNvSpPr/>
          <p:nvPr/>
        </p:nvSpPr>
        <p:spPr>
          <a:xfrm>
            <a:off x="5790546" y="1968551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extBox 26"/>
          <p:cNvSpPr txBox="1">
            <a:spLocks noChangeArrowheads="1"/>
          </p:cNvSpPr>
          <p:nvPr/>
        </p:nvSpPr>
        <p:spPr bwMode="auto">
          <a:xfrm>
            <a:off x="4512903" y="1921874"/>
            <a:ext cx="1287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Organisms</a:t>
            </a:r>
          </a:p>
        </p:txBody>
      </p:sp>
      <p:sp>
        <p:nvSpPr>
          <p:cNvPr id="49" name="Flowchart: Sort 48"/>
          <p:cNvSpPr/>
          <p:nvPr/>
        </p:nvSpPr>
        <p:spPr>
          <a:xfrm>
            <a:off x="7179419" y="1837710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lowchart: Sort 49"/>
          <p:cNvSpPr/>
          <p:nvPr/>
        </p:nvSpPr>
        <p:spPr>
          <a:xfrm>
            <a:off x="1092808" y="2473285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lowchart: Sort 50"/>
          <p:cNvSpPr/>
          <p:nvPr/>
        </p:nvSpPr>
        <p:spPr>
          <a:xfrm>
            <a:off x="2295926" y="2608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lowchart: Sort 51"/>
          <p:cNvSpPr/>
          <p:nvPr/>
        </p:nvSpPr>
        <p:spPr>
          <a:xfrm>
            <a:off x="3694906" y="2434943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Flowchart: Sort 52"/>
          <p:cNvSpPr/>
          <p:nvPr/>
        </p:nvSpPr>
        <p:spPr>
          <a:xfrm>
            <a:off x="1373836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Flowchart: Sort 53"/>
          <p:cNvSpPr/>
          <p:nvPr/>
        </p:nvSpPr>
        <p:spPr>
          <a:xfrm>
            <a:off x="2044055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Flowchart: Sort 54"/>
          <p:cNvSpPr/>
          <p:nvPr/>
        </p:nvSpPr>
        <p:spPr>
          <a:xfrm>
            <a:off x="2793642" y="30119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Flowchart: Sort 55"/>
          <p:cNvSpPr/>
          <p:nvPr/>
        </p:nvSpPr>
        <p:spPr>
          <a:xfrm>
            <a:off x="3483127" y="319493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lowchart: Sort 56"/>
          <p:cNvSpPr/>
          <p:nvPr/>
        </p:nvSpPr>
        <p:spPr>
          <a:xfrm>
            <a:off x="6216784" y="2964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Flowchart: Sort 57"/>
          <p:cNvSpPr/>
          <p:nvPr/>
        </p:nvSpPr>
        <p:spPr>
          <a:xfrm>
            <a:off x="7199819" y="2845818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Flowchart: Sort 58"/>
          <p:cNvSpPr/>
          <p:nvPr/>
        </p:nvSpPr>
        <p:spPr>
          <a:xfrm>
            <a:off x="8120319" y="28193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Flowchart: Sort 59"/>
          <p:cNvSpPr/>
          <p:nvPr/>
        </p:nvSpPr>
        <p:spPr>
          <a:xfrm>
            <a:off x="5777239" y="2409524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Flowchart: Sort 60"/>
          <p:cNvSpPr/>
          <p:nvPr/>
        </p:nvSpPr>
        <p:spPr>
          <a:xfrm>
            <a:off x="6684782" y="2240757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Flowchart: Sort 61"/>
          <p:cNvSpPr/>
          <p:nvPr/>
        </p:nvSpPr>
        <p:spPr>
          <a:xfrm>
            <a:off x="7776995" y="2448537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Flowchart: Sort 62"/>
          <p:cNvSpPr/>
          <p:nvPr/>
        </p:nvSpPr>
        <p:spPr>
          <a:xfrm>
            <a:off x="7070827" y="239005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163859" y="4073138"/>
            <a:ext cx="405162" cy="1641862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6697" y="2050026"/>
            <a:ext cx="3554361" cy="324464"/>
          </a:xfrm>
          <a:custGeom>
            <a:avLst/>
            <a:gdLst>
              <a:gd name="connsiteX0" fmla="*/ 250722 w 3554361"/>
              <a:gd name="connsiteY0" fmla="*/ 309716 h 324464"/>
              <a:gd name="connsiteX1" fmla="*/ 1386348 w 3554361"/>
              <a:gd name="connsiteY1" fmla="*/ 324464 h 324464"/>
              <a:gd name="connsiteX2" fmla="*/ 2580968 w 3554361"/>
              <a:gd name="connsiteY2" fmla="*/ 324464 h 324464"/>
              <a:gd name="connsiteX3" fmla="*/ 3347884 w 3554361"/>
              <a:gd name="connsiteY3" fmla="*/ 309716 h 324464"/>
              <a:gd name="connsiteX4" fmla="*/ 3554361 w 3554361"/>
              <a:gd name="connsiteY4" fmla="*/ 176980 h 324464"/>
              <a:gd name="connsiteX5" fmla="*/ 3082413 w 3554361"/>
              <a:gd name="connsiteY5" fmla="*/ 44245 h 324464"/>
              <a:gd name="connsiteX6" fmla="*/ 1415845 w 3554361"/>
              <a:gd name="connsiteY6" fmla="*/ 29497 h 324464"/>
              <a:gd name="connsiteX7" fmla="*/ 486697 w 3554361"/>
              <a:gd name="connsiteY7" fmla="*/ 0 h 324464"/>
              <a:gd name="connsiteX8" fmla="*/ 0 w 3554361"/>
              <a:gd name="connsiteY8" fmla="*/ 147484 h 324464"/>
              <a:gd name="connsiteX9" fmla="*/ 29497 w 3554361"/>
              <a:gd name="connsiteY9" fmla="*/ 309716 h 324464"/>
              <a:gd name="connsiteX10" fmla="*/ 250722 w 3554361"/>
              <a:gd name="connsiteY10" fmla="*/ 309716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361" h="324464">
                <a:moveTo>
                  <a:pt x="250722" y="309716"/>
                </a:moveTo>
                <a:lnTo>
                  <a:pt x="1386348" y="324464"/>
                </a:lnTo>
                <a:lnTo>
                  <a:pt x="2580968" y="324464"/>
                </a:lnTo>
                <a:lnTo>
                  <a:pt x="3347884" y="309716"/>
                </a:lnTo>
                <a:lnTo>
                  <a:pt x="3554361" y="176980"/>
                </a:lnTo>
                <a:lnTo>
                  <a:pt x="3082413" y="44245"/>
                </a:lnTo>
                <a:lnTo>
                  <a:pt x="1415845" y="29497"/>
                </a:lnTo>
                <a:lnTo>
                  <a:pt x="486697" y="0"/>
                </a:lnTo>
                <a:lnTo>
                  <a:pt x="0" y="147484"/>
                </a:lnTo>
                <a:lnTo>
                  <a:pt x="29497" y="309716"/>
                </a:lnTo>
                <a:lnTo>
                  <a:pt x="250722" y="309716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147187" y="1873045"/>
            <a:ext cx="3156155" cy="383458"/>
          </a:xfrm>
          <a:custGeom>
            <a:avLst/>
            <a:gdLst>
              <a:gd name="connsiteX0" fmla="*/ 280219 w 3156155"/>
              <a:gd name="connsiteY0" fmla="*/ 383458 h 383458"/>
              <a:gd name="connsiteX1" fmla="*/ 1533832 w 3156155"/>
              <a:gd name="connsiteY1" fmla="*/ 324465 h 383458"/>
              <a:gd name="connsiteX2" fmla="*/ 2610465 w 3156155"/>
              <a:gd name="connsiteY2" fmla="*/ 353961 h 383458"/>
              <a:gd name="connsiteX3" fmla="*/ 3141407 w 3156155"/>
              <a:gd name="connsiteY3" fmla="*/ 353961 h 383458"/>
              <a:gd name="connsiteX4" fmla="*/ 3156155 w 3156155"/>
              <a:gd name="connsiteY4" fmla="*/ 162232 h 383458"/>
              <a:gd name="connsiteX5" fmla="*/ 2816942 w 3156155"/>
              <a:gd name="connsiteY5" fmla="*/ 0 h 383458"/>
              <a:gd name="connsiteX6" fmla="*/ 1814052 w 3156155"/>
              <a:gd name="connsiteY6" fmla="*/ 14749 h 383458"/>
              <a:gd name="connsiteX7" fmla="*/ 442452 w 3156155"/>
              <a:gd name="connsiteY7" fmla="*/ 147484 h 383458"/>
              <a:gd name="connsiteX8" fmla="*/ 0 w 3156155"/>
              <a:gd name="connsiteY8" fmla="*/ 221226 h 383458"/>
              <a:gd name="connsiteX9" fmla="*/ 191729 w 3156155"/>
              <a:gd name="connsiteY9" fmla="*/ 368710 h 383458"/>
              <a:gd name="connsiteX10" fmla="*/ 280219 w 3156155"/>
              <a:gd name="connsiteY10" fmla="*/ 383458 h 38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6155" h="383458">
                <a:moveTo>
                  <a:pt x="280219" y="383458"/>
                </a:moveTo>
                <a:lnTo>
                  <a:pt x="1533832" y="324465"/>
                </a:lnTo>
                <a:lnTo>
                  <a:pt x="2610465" y="353961"/>
                </a:lnTo>
                <a:lnTo>
                  <a:pt x="3141407" y="353961"/>
                </a:lnTo>
                <a:lnTo>
                  <a:pt x="3156155" y="162232"/>
                </a:lnTo>
                <a:lnTo>
                  <a:pt x="2816942" y="0"/>
                </a:lnTo>
                <a:lnTo>
                  <a:pt x="1814052" y="14749"/>
                </a:lnTo>
                <a:lnTo>
                  <a:pt x="442452" y="147484"/>
                </a:lnTo>
                <a:lnTo>
                  <a:pt x="0" y="221226"/>
                </a:lnTo>
                <a:lnTo>
                  <a:pt x="191729" y="368710"/>
                </a:lnTo>
                <a:lnTo>
                  <a:pt x="280219" y="383458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79923" y="1474839"/>
            <a:ext cx="2993922" cy="501445"/>
          </a:xfrm>
          <a:custGeom>
            <a:avLst/>
            <a:gdLst>
              <a:gd name="connsiteX0" fmla="*/ 2905432 w 2993922"/>
              <a:gd name="connsiteY0" fmla="*/ 368709 h 501445"/>
              <a:gd name="connsiteX1" fmla="*/ 1356851 w 2993922"/>
              <a:gd name="connsiteY1" fmla="*/ 427703 h 501445"/>
              <a:gd name="connsiteX2" fmla="*/ 471948 w 2993922"/>
              <a:gd name="connsiteY2" fmla="*/ 501445 h 501445"/>
              <a:gd name="connsiteX3" fmla="*/ 0 w 2993922"/>
              <a:gd name="connsiteY3" fmla="*/ 309716 h 501445"/>
              <a:gd name="connsiteX4" fmla="*/ 73742 w 2993922"/>
              <a:gd name="connsiteY4" fmla="*/ 103238 h 501445"/>
              <a:gd name="connsiteX5" fmla="*/ 722671 w 2993922"/>
              <a:gd name="connsiteY5" fmla="*/ 103238 h 501445"/>
              <a:gd name="connsiteX6" fmla="*/ 1548580 w 2993922"/>
              <a:gd name="connsiteY6" fmla="*/ 0 h 501445"/>
              <a:gd name="connsiteX7" fmla="*/ 2639961 w 2993922"/>
              <a:gd name="connsiteY7" fmla="*/ 117987 h 501445"/>
              <a:gd name="connsiteX8" fmla="*/ 2993922 w 2993922"/>
              <a:gd name="connsiteY8" fmla="*/ 221226 h 501445"/>
              <a:gd name="connsiteX9" fmla="*/ 2905432 w 2993922"/>
              <a:gd name="connsiteY9" fmla="*/ 368709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3922" h="501445">
                <a:moveTo>
                  <a:pt x="2905432" y="368709"/>
                </a:moveTo>
                <a:lnTo>
                  <a:pt x="1356851" y="427703"/>
                </a:lnTo>
                <a:lnTo>
                  <a:pt x="471948" y="501445"/>
                </a:lnTo>
                <a:lnTo>
                  <a:pt x="0" y="309716"/>
                </a:lnTo>
                <a:lnTo>
                  <a:pt x="73742" y="103238"/>
                </a:lnTo>
                <a:lnTo>
                  <a:pt x="722671" y="103238"/>
                </a:lnTo>
                <a:lnTo>
                  <a:pt x="1548580" y="0"/>
                </a:lnTo>
                <a:lnTo>
                  <a:pt x="2639961" y="117987"/>
                </a:lnTo>
                <a:lnTo>
                  <a:pt x="2993922" y="221226"/>
                </a:lnTo>
                <a:lnTo>
                  <a:pt x="2905432" y="368709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dirty="0"/>
              <a:t> </a:t>
            </a:r>
          </a:p>
        </p:txBody>
      </p:sp>
      <p:sp>
        <p:nvSpPr>
          <p:cNvPr id="15" name="Freeform 14"/>
          <p:cNvSpPr/>
          <p:nvPr/>
        </p:nvSpPr>
        <p:spPr>
          <a:xfrm>
            <a:off x="663677" y="2344994"/>
            <a:ext cx="3687097" cy="619432"/>
          </a:xfrm>
          <a:custGeom>
            <a:avLst/>
            <a:gdLst>
              <a:gd name="connsiteX0" fmla="*/ 162233 w 3687097"/>
              <a:gd name="connsiteY0" fmla="*/ 619432 h 619432"/>
              <a:gd name="connsiteX1" fmla="*/ 707923 w 3687097"/>
              <a:gd name="connsiteY1" fmla="*/ 619432 h 619432"/>
              <a:gd name="connsiteX2" fmla="*/ 1401097 w 3687097"/>
              <a:gd name="connsiteY2" fmla="*/ 604683 h 619432"/>
              <a:gd name="connsiteX3" fmla="*/ 2153265 w 3687097"/>
              <a:gd name="connsiteY3" fmla="*/ 530941 h 619432"/>
              <a:gd name="connsiteX4" fmla="*/ 2787446 w 3687097"/>
              <a:gd name="connsiteY4" fmla="*/ 604683 h 619432"/>
              <a:gd name="connsiteX5" fmla="*/ 3377381 w 3687097"/>
              <a:gd name="connsiteY5" fmla="*/ 575187 h 619432"/>
              <a:gd name="connsiteX6" fmla="*/ 3672349 w 3687097"/>
              <a:gd name="connsiteY6" fmla="*/ 457200 h 619432"/>
              <a:gd name="connsiteX7" fmla="*/ 3687097 w 3687097"/>
              <a:gd name="connsiteY7" fmla="*/ 265471 h 619432"/>
              <a:gd name="connsiteX8" fmla="*/ 3392129 w 3687097"/>
              <a:gd name="connsiteY8" fmla="*/ 58993 h 619432"/>
              <a:gd name="connsiteX9" fmla="*/ 2698955 w 3687097"/>
              <a:gd name="connsiteY9" fmla="*/ 29496 h 619432"/>
              <a:gd name="connsiteX10" fmla="*/ 1578078 w 3687097"/>
              <a:gd name="connsiteY10" fmla="*/ 29496 h 619432"/>
              <a:gd name="connsiteX11" fmla="*/ 1179871 w 3687097"/>
              <a:gd name="connsiteY11" fmla="*/ 0 h 619432"/>
              <a:gd name="connsiteX12" fmla="*/ 294968 w 3687097"/>
              <a:gd name="connsiteY12" fmla="*/ 103238 h 619432"/>
              <a:gd name="connsiteX13" fmla="*/ 0 w 3687097"/>
              <a:gd name="connsiteY13" fmla="*/ 235974 h 619432"/>
              <a:gd name="connsiteX14" fmla="*/ 162233 w 3687097"/>
              <a:gd name="connsiteY14" fmla="*/ 619432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7097" h="619432">
                <a:moveTo>
                  <a:pt x="162233" y="619432"/>
                </a:moveTo>
                <a:lnTo>
                  <a:pt x="707923" y="619432"/>
                </a:lnTo>
                <a:lnTo>
                  <a:pt x="1401097" y="604683"/>
                </a:lnTo>
                <a:lnTo>
                  <a:pt x="2153265" y="530941"/>
                </a:lnTo>
                <a:lnTo>
                  <a:pt x="2787446" y="604683"/>
                </a:lnTo>
                <a:lnTo>
                  <a:pt x="3377381" y="575187"/>
                </a:lnTo>
                <a:lnTo>
                  <a:pt x="3672349" y="457200"/>
                </a:lnTo>
                <a:lnTo>
                  <a:pt x="3687097" y="265471"/>
                </a:lnTo>
                <a:lnTo>
                  <a:pt x="3392129" y="58993"/>
                </a:lnTo>
                <a:lnTo>
                  <a:pt x="2698955" y="29496"/>
                </a:lnTo>
                <a:lnTo>
                  <a:pt x="1578078" y="29496"/>
                </a:lnTo>
                <a:lnTo>
                  <a:pt x="1179871" y="0"/>
                </a:lnTo>
                <a:lnTo>
                  <a:pt x="294968" y="103238"/>
                </a:lnTo>
                <a:lnTo>
                  <a:pt x="0" y="235974"/>
                </a:lnTo>
                <a:lnTo>
                  <a:pt x="162233" y="619432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68413" y="2197510"/>
            <a:ext cx="2816942" cy="501445"/>
          </a:xfrm>
          <a:custGeom>
            <a:avLst/>
            <a:gdLst>
              <a:gd name="connsiteX0" fmla="*/ 235974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12955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12955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0" fmla="*/ 280219 w 2816942"/>
              <a:gd name="connsiteY0" fmla="*/ 36870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12" fmla="*/ 280219 w 2816942"/>
              <a:gd name="connsiteY12" fmla="*/ 368709 h 501445"/>
              <a:gd name="connsiteX0" fmla="*/ 339212 w 2816942"/>
              <a:gd name="connsiteY0" fmla="*/ 457199 h 501445"/>
              <a:gd name="connsiteX1" fmla="*/ 914400 w 2816942"/>
              <a:gd name="connsiteY1" fmla="*/ 471948 h 501445"/>
              <a:gd name="connsiteX2" fmla="*/ 1533832 w 2816942"/>
              <a:gd name="connsiteY2" fmla="*/ 442451 h 501445"/>
              <a:gd name="connsiteX3" fmla="*/ 2256503 w 2816942"/>
              <a:gd name="connsiteY3" fmla="*/ 442451 h 501445"/>
              <a:gd name="connsiteX4" fmla="*/ 2566219 w 2816942"/>
              <a:gd name="connsiteY4" fmla="*/ 501445 h 501445"/>
              <a:gd name="connsiteX5" fmla="*/ 2802193 w 2816942"/>
              <a:gd name="connsiteY5" fmla="*/ 427703 h 501445"/>
              <a:gd name="connsiteX6" fmla="*/ 2816942 w 2816942"/>
              <a:gd name="connsiteY6" fmla="*/ 162232 h 501445"/>
              <a:gd name="connsiteX7" fmla="*/ 2286000 w 2816942"/>
              <a:gd name="connsiteY7" fmla="*/ 58993 h 501445"/>
              <a:gd name="connsiteX8" fmla="*/ 1283110 w 2816942"/>
              <a:gd name="connsiteY8" fmla="*/ 0 h 501445"/>
              <a:gd name="connsiteX9" fmla="*/ 176981 w 2816942"/>
              <a:gd name="connsiteY9" fmla="*/ 147484 h 501445"/>
              <a:gd name="connsiteX10" fmla="*/ 0 w 2816942"/>
              <a:gd name="connsiteY10" fmla="*/ 309716 h 501445"/>
              <a:gd name="connsiteX11" fmla="*/ 294968 w 2816942"/>
              <a:gd name="connsiteY11" fmla="*/ 442452 h 501445"/>
              <a:gd name="connsiteX12" fmla="*/ 339212 w 2816942"/>
              <a:gd name="connsiteY12" fmla="*/ 457199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942" h="501445">
                <a:moveTo>
                  <a:pt x="339212" y="457199"/>
                </a:moveTo>
                <a:cubicBezTo>
                  <a:pt x="550606" y="491612"/>
                  <a:pt x="715297" y="474406"/>
                  <a:pt x="914400" y="471948"/>
                </a:cubicBezTo>
                <a:cubicBezTo>
                  <a:pt x="1113503" y="469490"/>
                  <a:pt x="1327355" y="452283"/>
                  <a:pt x="1533832" y="442451"/>
                </a:cubicBezTo>
                <a:lnTo>
                  <a:pt x="2256503" y="442451"/>
                </a:lnTo>
                <a:lnTo>
                  <a:pt x="2566219" y="501445"/>
                </a:lnTo>
                <a:lnTo>
                  <a:pt x="2802193" y="427703"/>
                </a:lnTo>
                <a:lnTo>
                  <a:pt x="2816942" y="162232"/>
                </a:lnTo>
                <a:lnTo>
                  <a:pt x="2286000" y="58993"/>
                </a:lnTo>
                <a:lnTo>
                  <a:pt x="1283110" y="0"/>
                </a:lnTo>
                <a:lnTo>
                  <a:pt x="176981" y="147484"/>
                </a:lnTo>
                <a:lnTo>
                  <a:pt x="0" y="309716"/>
                </a:lnTo>
                <a:lnTo>
                  <a:pt x="294968" y="442452"/>
                </a:lnTo>
                <a:lnTo>
                  <a:pt x="339212" y="457199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943601" y="2669458"/>
            <a:ext cx="2684206" cy="693174"/>
          </a:xfrm>
          <a:custGeom>
            <a:avLst/>
            <a:gdLst>
              <a:gd name="connsiteX0" fmla="*/ 486697 w 2949677"/>
              <a:gd name="connsiteY0" fmla="*/ 117987 h 693174"/>
              <a:gd name="connsiteX1" fmla="*/ 1150374 w 2949677"/>
              <a:gd name="connsiteY1" fmla="*/ 0 h 693174"/>
              <a:gd name="connsiteX2" fmla="*/ 1961536 w 2949677"/>
              <a:gd name="connsiteY2" fmla="*/ 29497 h 693174"/>
              <a:gd name="connsiteX3" fmla="*/ 2580968 w 2949677"/>
              <a:gd name="connsiteY3" fmla="*/ 73742 h 693174"/>
              <a:gd name="connsiteX4" fmla="*/ 2920181 w 2949677"/>
              <a:gd name="connsiteY4" fmla="*/ 206477 h 693174"/>
              <a:gd name="connsiteX5" fmla="*/ 2949677 w 2949677"/>
              <a:gd name="connsiteY5" fmla="*/ 545690 h 693174"/>
              <a:gd name="connsiteX6" fmla="*/ 2713703 w 2949677"/>
              <a:gd name="connsiteY6" fmla="*/ 693174 h 693174"/>
              <a:gd name="connsiteX7" fmla="*/ 2064774 w 2949677"/>
              <a:gd name="connsiteY7" fmla="*/ 530942 h 693174"/>
              <a:gd name="connsiteX8" fmla="*/ 1209368 w 2949677"/>
              <a:gd name="connsiteY8" fmla="*/ 516194 h 693174"/>
              <a:gd name="connsiteX9" fmla="*/ 501445 w 2949677"/>
              <a:gd name="connsiteY9" fmla="*/ 619432 h 693174"/>
              <a:gd name="connsiteX10" fmla="*/ 0 w 2949677"/>
              <a:gd name="connsiteY10" fmla="*/ 619432 h 693174"/>
              <a:gd name="connsiteX11" fmla="*/ 486697 w 2949677"/>
              <a:gd name="connsiteY11" fmla="*/ 117987 h 693174"/>
              <a:gd name="connsiteX0" fmla="*/ 221226 w 2684206"/>
              <a:gd name="connsiteY0" fmla="*/ 117987 h 693174"/>
              <a:gd name="connsiteX1" fmla="*/ 884903 w 2684206"/>
              <a:gd name="connsiteY1" fmla="*/ 0 h 693174"/>
              <a:gd name="connsiteX2" fmla="*/ 1696065 w 2684206"/>
              <a:gd name="connsiteY2" fmla="*/ 29497 h 693174"/>
              <a:gd name="connsiteX3" fmla="*/ 2315497 w 2684206"/>
              <a:gd name="connsiteY3" fmla="*/ 73742 h 693174"/>
              <a:gd name="connsiteX4" fmla="*/ 2654710 w 2684206"/>
              <a:gd name="connsiteY4" fmla="*/ 206477 h 693174"/>
              <a:gd name="connsiteX5" fmla="*/ 2684206 w 2684206"/>
              <a:gd name="connsiteY5" fmla="*/ 545690 h 693174"/>
              <a:gd name="connsiteX6" fmla="*/ 2448232 w 2684206"/>
              <a:gd name="connsiteY6" fmla="*/ 693174 h 693174"/>
              <a:gd name="connsiteX7" fmla="*/ 1799303 w 2684206"/>
              <a:gd name="connsiteY7" fmla="*/ 530942 h 693174"/>
              <a:gd name="connsiteX8" fmla="*/ 943897 w 2684206"/>
              <a:gd name="connsiteY8" fmla="*/ 516194 h 693174"/>
              <a:gd name="connsiteX9" fmla="*/ 235974 w 2684206"/>
              <a:gd name="connsiteY9" fmla="*/ 619432 h 693174"/>
              <a:gd name="connsiteX10" fmla="*/ 0 w 2684206"/>
              <a:gd name="connsiteY10" fmla="*/ 427703 h 693174"/>
              <a:gd name="connsiteX11" fmla="*/ 221226 w 2684206"/>
              <a:gd name="connsiteY11" fmla="*/ 117987 h 69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206" h="693174">
                <a:moveTo>
                  <a:pt x="221226" y="117987"/>
                </a:moveTo>
                <a:lnTo>
                  <a:pt x="884903" y="0"/>
                </a:lnTo>
                <a:lnTo>
                  <a:pt x="1696065" y="29497"/>
                </a:lnTo>
                <a:lnTo>
                  <a:pt x="2315497" y="73742"/>
                </a:lnTo>
                <a:lnTo>
                  <a:pt x="2654710" y="206477"/>
                </a:lnTo>
                <a:lnTo>
                  <a:pt x="2684206" y="545690"/>
                </a:lnTo>
                <a:lnTo>
                  <a:pt x="2448232" y="693174"/>
                </a:lnTo>
                <a:lnTo>
                  <a:pt x="1799303" y="530942"/>
                </a:lnTo>
                <a:lnTo>
                  <a:pt x="943897" y="516194"/>
                </a:lnTo>
                <a:lnTo>
                  <a:pt x="235974" y="619432"/>
                </a:lnTo>
                <a:lnTo>
                  <a:pt x="0" y="427703"/>
                </a:lnTo>
                <a:lnTo>
                  <a:pt x="221226" y="117987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29206" y="2906277"/>
            <a:ext cx="2979174" cy="707923"/>
          </a:xfrm>
          <a:custGeom>
            <a:avLst/>
            <a:gdLst>
              <a:gd name="connsiteX0" fmla="*/ 132735 w 2979174"/>
              <a:gd name="connsiteY0" fmla="*/ 693175 h 707923"/>
              <a:gd name="connsiteX1" fmla="*/ 132735 w 2979174"/>
              <a:gd name="connsiteY1" fmla="*/ 693175 h 707923"/>
              <a:gd name="connsiteX2" fmla="*/ 1268361 w 2979174"/>
              <a:gd name="connsiteY2" fmla="*/ 678426 h 707923"/>
              <a:gd name="connsiteX3" fmla="*/ 1681316 w 2979174"/>
              <a:gd name="connsiteY3" fmla="*/ 663678 h 707923"/>
              <a:gd name="connsiteX4" fmla="*/ 2418735 w 2979174"/>
              <a:gd name="connsiteY4" fmla="*/ 707923 h 707923"/>
              <a:gd name="connsiteX5" fmla="*/ 2890684 w 2979174"/>
              <a:gd name="connsiteY5" fmla="*/ 516194 h 707923"/>
              <a:gd name="connsiteX6" fmla="*/ 2979174 w 2979174"/>
              <a:gd name="connsiteY6" fmla="*/ 206478 h 707923"/>
              <a:gd name="connsiteX7" fmla="*/ 2462980 w 2979174"/>
              <a:gd name="connsiteY7" fmla="*/ 44246 h 707923"/>
              <a:gd name="connsiteX8" fmla="*/ 1607574 w 2979174"/>
              <a:gd name="connsiteY8" fmla="*/ 0 h 707923"/>
              <a:gd name="connsiteX9" fmla="*/ 1091380 w 2979174"/>
              <a:gd name="connsiteY9" fmla="*/ 58994 h 707923"/>
              <a:gd name="connsiteX10" fmla="*/ 471948 w 2979174"/>
              <a:gd name="connsiteY10" fmla="*/ 221226 h 707923"/>
              <a:gd name="connsiteX11" fmla="*/ 73742 w 2979174"/>
              <a:gd name="connsiteY11" fmla="*/ 221226 h 707923"/>
              <a:gd name="connsiteX12" fmla="*/ 0 w 2979174"/>
              <a:gd name="connsiteY12" fmla="*/ 383459 h 707923"/>
              <a:gd name="connsiteX13" fmla="*/ 0 w 2979174"/>
              <a:gd name="connsiteY13" fmla="*/ 604684 h 707923"/>
              <a:gd name="connsiteX14" fmla="*/ 132735 w 2979174"/>
              <a:gd name="connsiteY14" fmla="*/ 693175 h 7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9174" h="707923">
                <a:moveTo>
                  <a:pt x="132735" y="693175"/>
                </a:moveTo>
                <a:lnTo>
                  <a:pt x="132735" y="693175"/>
                </a:lnTo>
                <a:lnTo>
                  <a:pt x="1268361" y="678426"/>
                </a:lnTo>
                <a:lnTo>
                  <a:pt x="1681316" y="663678"/>
                </a:lnTo>
                <a:lnTo>
                  <a:pt x="2418735" y="707923"/>
                </a:lnTo>
                <a:lnTo>
                  <a:pt x="2890684" y="516194"/>
                </a:lnTo>
                <a:lnTo>
                  <a:pt x="2979174" y="206478"/>
                </a:lnTo>
                <a:lnTo>
                  <a:pt x="2462980" y="44246"/>
                </a:lnTo>
                <a:lnTo>
                  <a:pt x="1607574" y="0"/>
                </a:lnTo>
                <a:lnTo>
                  <a:pt x="1091380" y="58994"/>
                </a:lnTo>
                <a:lnTo>
                  <a:pt x="471948" y="221226"/>
                </a:lnTo>
                <a:lnTo>
                  <a:pt x="73742" y="221226"/>
                </a:lnTo>
                <a:lnTo>
                  <a:pt x="0" y="383459"/>
                </a:lnTo>
                <a:lnTo>
                  <a:pt x="0" y="604684"/>
                </a:lnTo>
                <a:lnTo>
                  <a:pt x="132735" y="693175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38977" y="3889911"/>
            <a:ext cx="407987" cy="1206500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88779" y="4459490"/>
            <a:ext cx="546447" cy="153577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83794" y="4525092"/>
            <a:ext cx="479425" cy="1335088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85115" y="4059237"/>
            <a:ext cx="277812" cy="1876425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Seep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4" name="TextBox 38"/>
          <p:cNvSpPr txBox="1">
            <a:spLocks noChangeArrowheads="1"/>
          </p:cNvSpPr>
          <p:nvPr/>
        </p:nvSpPr>
        <p:spPr bwMode="auto">
          <a:xfrm rot="16200000">
            <a:off x="-13493" y="4764881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Subsurface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24200" y="6324600"/>
            <a:ext cx="267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Methane Formation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-404986" y="3932413"/>
            <a:ext cx="4191003" cy="288579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1243442" y="4119450"/>
            <a:ext cx="4195351" cy="214963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4258918" y="4923826"/>
            <a:ext cx="2493709" cy="113659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4266735" y="3731169"/>
            <a:ext cx="4775242" cy="217438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5543082" y="3646134"/>
            <a:ext cx="4952386" cy="167344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6883" y="3097610"/>
            <a:ext cx="0" cy="342701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869816" y="4777280"/>
            <a:ext cx="3050463" cy="49105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666576" y="5027355"/>
            <a:ext cx="255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Verdana" panose="020B0604030504040204" pitchFamily="34" charset="0"/>
              </a:rPr>
              <a:t>Barrel Concretions</a:t>
            </a:r>
          </a:p>
        </p:txBody>
      </p:sp>
      <p:sp>
        <p:nvSpPr>
          <p:cNvPr id="3" name="Freeform 2"/>
          <p:cNvSpPr/>
          <p:nvPr/>
        </p:nvSpPr>
        <p:spPr>
          <a:xfrm>
            <a:off x="648341" y="1504956"/>
            <a:ext cx="8141110" cy="294968"/>
          </a:xfrm>
          <a:custGeom>
            <a:avLst/>
            <a:gdLst>
              <a:gd name="connsiteX0" fmla="*/ 0 w 8141110"/>
              <a:gd name="connsiteY0" fmla="*/ 294968 h 294968"/>
              <a:gd name="connsiteX1" fmla="*/ 162232 w 8141110"/>
              <a:gd name="connsiteY1" fmla="*/ 280219 h 294968"/>
              <a:gd name="connsiteX2" fmla="*/ 294968 w 8141110"/>
              <a:gd name="connsiteY2" fmla="*/ 250723 h 294968"/>
              <a:gd name="connsiteX3" fmla="*/ 398207 w 8141110"/>
              <a:gd name="connsiteY3" fmla="*/ 235974 h 294968"/>
              <a:gd name="connsiteX4" fmla="*/ 457200 w 8141110"/>
              <a:gd name="connsiteY4" fmla="*/ 221226 h 294968"/>
              <a:gd name="connsiteX5" fmla="*/ 619432 w 8141110"/>
              <a:gd name="connsiteY5" fmla="*/ 206477 h 294968"/>
              <a:gd name="connsiteX6" fmla="*/ 722671 w 8141110"/>
              <a:gd name="connsiteY6" fmla="*/ 191729 h 294968"/>
              <a:gd name="connsiteX7" fmla="*/ 1238865 w 8141110"/>
              <a:gd name="connsiteY7" fmla="*/ 206477 h 294968"/>
              <a:gd name="connsiteX8" fmla="*/ 1297858 w 8141110"/>
              <a:gd name="connsiteY8" fmla="*/ 221226 h 294968"/>
              <a:gd name="connsiteX9" fmla="*/ 1474839 w 8141110"/>
              <a:gd name="connsiteY9" fmla="*/ 250723 h 294968"/>
              <a:gd name="connsiteX10" fmla="*/ 3421626 w 8141110"/>
              <a:gd name="connsiteY10" fmla="*/ 206477 h 294968"/>
              <a:gd name="connsiteX11" fmla="*/ 3657600 w 8141110"/>
              <a:gd name="connsiteY11" fmla="*/ 162232 h 294968"/>
              <a:gd name="connsiteX12" fmla="*/ 3864078 w 8141110"/>
              <a:gd name="connsiteY12" fmla="*/ 132735 h 294968"/>
              <a:gd name="connsiteX13" fmla="*/ 3967316 w 8141110"/>
              <a:gd name="connsiteY13" fmla="*/ 117987 h 294968"/>
              <a:gd name="connsiteX14" fmla="*/ 4055807 w 8141110"/>
              <a:gd name="connsiteY14" fmla="*/ 103239 h 294968"/>
              <a:gd name="connsiteX15" fmla="*/ 4748981 w 8141110"/>
              <a:gd name="connsiteY15" fmla="*/ 58993 h 294968"/>
              <a:gd name="connsiteX16" fmla="*/ 5250426 w 8141110"/>
              <a:gd name="connsiteY16" fmla="*/ 29497 h 294968"/>
              <a:gd name="connsiteX17" fmla="*/ 5633884 w 8141110"/>
              <a:gd name="connsiteY17" fmla="*/ 0 h 294968"/>
              <a:gd name="connsiteX18" fmla="*/ 6681019 w 8141110"/>
              <a:gd name="connsiteY18" fmla="*/ 14748 h 294968"/>
              <a:gd name="connsiteX19" fmla="*/ 6858000 w 8141110"/>
              <a:gd name="connsiteY19" fmla="*/ 44245 h 294968"/>
              <a:gd name="connsiteX20" fmla="*/ 6931742 w 8141110"/>
              <a:gd name="connsiteY20" fmla="*/ 58993 h 294968"/>
              <a:gd name="connsiteX21" fmla="*/ 7064478 w 8141110"/>
              <a:gd name="connsiteY21" fmla="*/ 88490 h 294968"/>
              <a:gd name="connsiteX22" fmla="*/ 7565923 w 8141110"/>
              <a:gd name="connsiteY22" fmla="*/ 103239 h 294968"/>
              <a:gd name="connsiteX23" fmla="*/ 7610168 w 8141110"/>
              <a:gd name="connsiteY23" fmla="*/ 117987 h 294968"/>
              <a:gd name="connsiteX24" fmla="*/ 7742903 w 8141110"/>
              <a:gd name="connsiteY24" fmla="*/ 147484 h 294968"/>
              <a:gd name="connsiteX25" fmla="*/ 7875639 w 8141110"/>
              <a:gd name="connsiteY25" fmla="*/ 206477 h 294968"/>
              <a:gd name="connsiteX26" fmla="*/ 8141110 w 8141110"/>
              <a:gd name="connsiteY26" fmla="*/ 206477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1110" h="294968">
                <a:moveTo>
                  <a:pt x="0" y="294968"/>
                </a:moveTo>
                <a:cubicBezTo>
                  <a:pt x="54077" y="290052"/>
                  <a:pt x="108351" y="286954"/>
                  <a:pt x="162232" y="280219"/>
                </a:cubicBezTo>
                <a:cubicBezTo>
                  <a:pt x="255907" y="268510"/>
                  <a:pt x="211609" y="265879"/>
                  <a:pt x="294968" y="250723"/>
                </a:cubicBezTo>
                <a:cubicBezTo>
                  <a:pt x="329170" y="244504"/>
                  <a:pt x="364005" y="242193"/>
                  <a:pt x="398207" y="235974"/>
                </a:cubicBezTo>
                <a:cubicBezTo>
                  <a:pt x="418150" y="232348"/>
                  <a:pt x="437108" y="223905"/>
                  <a:pt x="457200" y="221226"/>
                </a:cubicBezTo>
                <a:cubicBezTo>
                  <a:pt x="511024" y="214049"/>
                  <a:pt x="565464" y="212474"/>
                  <a:pt x="619432" y="206477"/>
                </a:cubicBezTo>
                <a:cubicBezTo>
                  <a:pt x="653982" y="202638"/>
                  <a:pt x="688258" y="196645"/>
                  <a:pt x="722671" y="191729"/>
                </a:cubicBezTo>
                <a:cubicBezTo>
                  <a:pt x="894736" y="196645"/>
                  <a:pt x="1066956" y="197661"/>
                  <a:pt x="1238865" y="206477"/>
                </a:cubicBezTo>
                <a:cubicBezTo>
                  <a:pt x="1259108" y="207515"/>
                  <a:pt x="1277915" y="217600"/>
                  <a:pt x="1297858" y="221226"/>
                </a:cubicBezTo>
                <a:cubicBezTo>
                  <a:pt x="1700259" y="294390"/>
                  <a:pt x="1169176" y="189588"/>
                  <a:pt x="1474839" y="250723"/>
                </a:cubicBezTo>
                <a:lnTo>
                  <a:pt x="3421626" y="206477"/>
                </a:lnTo>
                <a:cubicBezTo>
                  <a:pt x="3500896" y="203467"/>
                  <a:pt x="3580683" y="175609"/>
                  <a:pt x="3657600" y="162232"/>
                </a:cubicBezTo>
                <a:cubicBezTo>
                  <a:pt x="3726097" y="150319"/>
                  <a:pt x="3795252" y="142567"/>
                  <a:pt x="3864078" y="132735"/>
                </a:cubicBezTo>
                <a:cubicBezTo>
                  <a:pt x="3898491" y="127819"/>
                  <a:pt x="3933027" y="123702"/>
                  <a:pt x="3967316" y="117987"/>
                </a:cubicBezTo>
                <a:cubicBezTo>
                  <a:pt x="3996813" y="113071"/>
                  <a:pt x="4026073" y="106425"/>
                  <a:pt x="4055807" y="103239"/>
                </a:cubicBezTo>
                <a:cubicBezTo>
                  <a:pt x="4428347" y="63324"/>
                  <a:pt x="4356046" y="77269"/>
                  <a:pt x="4748981" y="58993"/>
                </a:cubicBezTo>
                <a:cubicBezTo>
                  <a:pt x="4817763" y="55794"/>
                  <a:pt x="5170879" y="35616"/>
                  <a:pt x="5250426" y="29497"/>
                </a:cubicBezTo>
                <a:cubicBezTo>
                  <a:pt x="5837777" y="-15684"/>
                  <a:pt x="4772034" y="53864"/>
                  <a:pt x="5633884" y="0"/>
                </a:cubicBezTo>
                <a:lnTo>
                  <a:pt x="6681019" y="14748"/>
                </a:lnTo>
                <a:cubicBezTo>
                  <a:pt x="6864208" y="19328"/>
                  <a:pt x="6759299" y="19570"/>
                  <a:pt x="6858000" y="44245"/>
                </a:cubicBezTo>
                <a:cubicBezTo>
                  <a:pt x="6882319" y="50325"/>
                  <a:pt x="6907271" y="53555"/>
                  <a:pt x="6931742" y="58993"/>
                </a:cubicBezTo>
                <a:cubicBezTo>
                  <a:pt x="6962740" y="65881"/>
                  <a:pt x="7035557" y="87007"/>
                  <a:pt x="7064478" y="88490"/>
                </a:cubicBezTo>
                <a:cubicBezTo>
                  <a:pt x="7231479" y="97054"/>
                  <a:pt x="7398775" y="98323"/>
                  <a:pt x="7565923" y="103239"/>
                </a:cubicBezTo>
                <a:cubicBezTo>
                  <a:pt x="7580671" y="108155"/>
                  <a:pt x="7594992" y="114615"/>
                  <a:pt x="7610168" y="117987"/>
                </a:cubicBezTo>
                <a:cubicBezTo>
                  <a:pt x="7650958" y="127051"/>
                  <a:pt x="7703060" y="127562"/>
                  <a:pt x="7742903" y="147484"/>
                </a:cubicBezTo>
                <a:cubicBezTo>
                  <a:pt x="7796369" y="174218"/>
                  <a:pt x="7799538" y="206477"/>
                  <a:pt x="7875639" y="206477"/>
                </a:cubicBezTo>
                <a:lnTo>
                  <a:pt x="8141110" y="206477"/>
                </a:lnTo>
              </a:path>
            </a:pathLst>
          </a:custGeom>
          <a:noFill/>
          <a:ln w="317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/>
          </a:p>
        </p:txBody>
      </p:sp>
      <p:sp>
        <p:nvSpPr>
          <p:cNvPr id="42" name="Flowchart: Sort 41"/>
          <p:cNvSpPr/>
          <p:nvPr/>
        </p:nvSpPr>
        <p:spPr>
          <a:xfrm>
            <a:off x="6944298" y="1266887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lowchart: Sort 42"/>
          <p:cNvSpPr/>
          <p:nvPr/>
        </p:nvSpPr>
        <p:spPr>
          <a:xfrm>
            <a:off x="7735208" y="1344600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Flowchart: Sort 43"/>
          <p:cNvSpPr/>
          <p:nvPr/>
        </p:nvSpPr>
        <p:spPr>
          <a:xfrm>
            <a:off x="1092808" y="2473285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Flowchart: Sort 44"/>
          <p:cNvSpPr/>
          <p:nvPr/>
        </p:nvSpPr>
        <p:spPr>
          <a:xfrm>
            <a:off x="6225626" y="1245469"/>
            <a:ext cx="152400" cy="214312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lowchart: Sort 45"/>
          <p:cNvSpPr/>
          <p:nvPr/>
        </p:nvSpPr>
        <p:spPr>
          <a:xfrm>
            <a:off x="5528865" y="1319814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Box 26"/>
          <p:cNvSpPr txBox="1">
            <a:spLocks noChangeArrowheads="1"/>
          </p:cNvSpPr>
          <p:nvPr/>
        </p:nvSpPr>
        <p:spPr bwMode="auto">
          <a:xfrm>
            <a:off x="4251222" y="1273137"/>
            <a:ext cx="1287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anose="020B0604030504040204" pitchFamily="34" charset="0"/>
              </a:rPr>
              <a:t>Organisms</a:t>
            </a:r>
          </a:p>
        </p:txBody>
      </p:sp>
      <p:sp>
        <p:nvSpPr>
          <p:cNvPr id="48" name="Flowchart: Sort 47"/>
          <p:cNvSpPr/>
          <p:nvPr/>
        </p:nvSpPr>
        <p:spPr>
          <a:xfrm>
            <a:off x="2295926" y="2608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lowchart: Sort 48"/>
          <p:cNvSpPr/>
          <p:nvPr/>
        </p:nvSpPr>
        <p:spPr>
          <a:xfrm>
            <a:off x="3694906" y="2434943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lowchart: Sort 49"/>
          <p:cNvSpPr/>
          <p:nvPr/>
        </p:nvSpPr>
        <p:spPr>
          <a:xfrm>
            <a:off x="1373836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lowchart: Sort 50"/>
          <p:cNvSpPr/>
          <p:nvPr/>
        </p:nvSpPr>
        <p:spPr>
          <a:xfrm>
            <a:off x="2044055" y="327529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lowchart: Sort 51"/>
          <p:cNvSpPr/>
          <p:nvPr/>
        </p:nvSpPr>
        <p:spPr>
          <a:xfrm>
            <a:off x="2793642" y="30119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Flowchart: Sort 52"/>
          <p:cNvSpPr/>
          <p:nvPr/>
        </p:nvSpPr>
        <p:spPr>
          <a:xfrm>
            <a:off x="3483127" y="319493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Flowchart: Sort 53"/>
          <p:cNvSpPr/>
          <p:nvPr/>
        </p:nvSpPr>
        <p:spPr>
          <a:xfrm>
            <a:off x="6216784" y="2964426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Flowchart: Sort 54"/>
          <p:cNvSpPr/>
          <p:nvPr/>
        </p:nvSpPr>
        <p:spPr>
          <a:xfrm>
            <a:off x="7199819" y="2845818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Flowchart: Sort 55"/>
          <p:cNvSpPr/>
          <p:nvPr/>
        </p:nvSpPr>
        <p:spPr>
          <a:xfrm>
            <a:off x="8120319" y="2819312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lowchart: Sort 56"/>
          <p:cNvSpPr/>
          <p:nvPr/>
        </p:nvSpPr>
        <p:spPr>
          <a:xfrm>
            <a:off x="5777239" y="2409524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Flowchart: Sort 57"/>
          <p:cNvSpPr/>
          <p:nvPr/>
        </p:nvSpPr>
        <p:spPr>
          <a:xfrm>
            <a:off x="6684782" y="2240757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Flowchart: Sort 58"/>
          <p:cNvSpPr/>
          <p:nvPr/>
        </p:nvSpPr>
        <p:spPr>
          <a:xfrm>
            <a:off x="7776995" y="2448537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Flowchart: Sort 59"/>
          <p:cNvSpPr/>
          <p:nvPr/>
        </p:nvSpPr>
        <p:spPr>
          <a:xfrm>
            <a:off x="7070827" y="2390059"/>
            <a:ext cx="152400" cy="2159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Conclusions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Tepee Buttes are Cretaceous cold seeps that are the surface expression of a methane migration system</a:t>
            </a:r>
          </a:p>
          <a:p>
            <a:pPr eaLnBrk="1" hangingPunct="1"/>
            <a:r>
              <a:rPr lang="en-US" altLang="en-US" dirty="0" smtClean="0"/>
              <a:t>Barrel Concretions from Stone City Bluff preserve subsurface </a:t>
            </a:r>
            <a:r>
              <a:rPr lang="en-US" altLang="en-US" dirty="0" err="1" smtClean="0"/>
              <a:t>pipeways</a:t>
            </a:r>
            <a:r>
              <a:rPr lang="en-US" altLang="en-US" dirty="0" smtClean="0"/>
              <a:t> for methane migration</a:t>
            </a:r>
          </a:p>
          <a:p>
            <a:pPr eaLnBrk="1" hangingPunct="1"/>
            <a:r>
              <a:rPr lang="en-US" altLang="en-US" dirty="0" smtClean="0"/>
              <a:t>Combining these 2 features, we can formulate a comprehensive model of methane migration from the subsurface to the seafloor</a:t>
            </a:r>
          </a:p>
          <a:p>
            <a:pPr lvl="1" eaLnBrk="1" hangingPunct="1"/>
            <a:r>
              <a:rPr lang="en-US" altLang="en-US" dirty="0" smtClean="0"/>
              <a:t>Barrel concretions form in the subsurface, and are the plumbing of the seep system, with the surface expression looking like the Tepee </a:t>
            </a:r>
            <a:r>
              <a:rPr lang="en-US" altLang="en-US" dirty="0"/>
              <a:t>B</a:t>
            </a:r>
            <a:r>
              <a:rPr lang="en-US" altLang="en-US" dirty="0" smtClean="0"/>
              <a:t>uttes</a:t>
            </a:r>
          </a:p>
        </p:txBody>
      </p:sp>
      <p:pic>
        <p:nvPicPr>
          <p:cNvPr id="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Anne Raymond</a:t>
            </a:r>
          </a:p>
          <a:p>
            <a:r>
              <a:rPr lang="en-US" dirty="0" smtClean="0"/>
              <a:t>Michael Pope</a:t>
            </a:r>
          </a:p>
          <a:p>
            <a:r>
              <a:rPr lang="en-US" dirty="0"/>
              <a:t>Tom Yancey</a:t>
            </a:r>
          </a:p>
          <a:p>
            <a:r>
              <a:rPr lang="en-US" dirty="0" smtClean="0"/>
              <a:t>Ethan Grossman</a:t>
            </a:r>
          </a:p>
          <a:p>
            <a:r>
              <a:rPr lang="en-US" dirty="0" smtClean="0"/>
              <a:t>Cheryl Metz</a:t>
            </a:r>
          </a:p>
          <a:p>
            <a:endParaRPr lang="en-US" dirty="0" smtClean="0"/>
          </a:p>
          <a:p>
            <a:r>
              <a:rPr lang="en-US" dirty="0" smtClean="0"/>
              <a:t>Shell</a:t>
            </a:r>
          </a:p>
          <a:p>
            <a:r>
              <a:rPr lang="en-US" dirty="0" smtClean="0"/>
              <a:t>GSA Research Grant, 2012</a:t>
            </a:r>
          </a:p>
          <a:p>
            <a:r>
              <a:rPr lang="en-US" dirty="0" smtClean="0"/>
              <a:t>AAPG James E. Hook Memorial Grant, 2012</a:t>
            </a:r>
            <a:endParaRPr lang="en-US" dirty="0"/>
          </a:p>
        </p:txBody>
      </p:sp>
      <p:pic>
        <p:nvPicPr>
          <p:cNvPr id="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8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r>
              <a:rPr lang="en-US" altLang="en-US" smtClean="0"/>
              <a:t>Questions?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altLang="en-US"/>
          </a:p>
        </p:txBody>
      </p:sp>
      <p:pic>
        <p:nvPicPr>
          <p:cNvPr id="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>
                <a:latin typeface="+mn-lt"/>
              </a:rPr>
              <a:t>Determine </a:t>
            </a:r>
            <a:r>
              <a:rPr lang="en-US" dirty="0">
                <a:latin typeface="+mn-lt"/>
              </a:rPr>
              <a:t>field relationships, paragenetic sequence and diagenesis of seep </a:t>
            </a:r>
            <a:r>
              <a:rPr lang="en-US" dirty="0" smtClean="0">
                <a:latin typeface="+mn-lt"/>
              </a:rPr>
              <a:t>carbonates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dirty="0"/>
              <a:t>Trace seep carbonate </a:t>
            </a:r>
            <a:r>
              <a:rPr lang="en-US" altLang="en-US" dirty="0" smtClean="0"/>
              <a:t>porosity through time</a:t>
            </a:r>
            <a:endParaRPr lang="en-US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>
                <a:latin typeface="+mn-lt"/>
              </a:rPr>
              <a:t>Connect and compare the surface and subsurface expressions of methane derived </a:t>
            </a:r>
            <a:r>
              <a:rPr lang="en-US" dirty="0" smtClean="0">
                <a:latin typeface="+mn-lt"/>
              </a:rPr>
              <a:t>carbonates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Identify the path of methane movement from the subsurface to the </a:t>
            </a:r>
            <a:r>
              <a:rPr lang="en-US" dirty="0" smtClean="0"/>
              <a:t>seafloor</a:t>
            </a:r>
            <a:endParaRPr lang="en-US" dirty="0"/>
          </a:p>
        </p:txBody>
      </p:sp>
      <p:pic>
        <p:nvPicPr>
          <p:cNvPr id="10244" name="Picture 2" descr="primaryMa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are Cold seeps?</a:t>
            </a:r>
          </a:p>
        </p:txBody>
      </p:sp>
      <p:sp>
        <p:nvSpPr>
          <p:cNvPr id="11267" name="Content Placeholder 1"/>
          <p:cNvSpPr>
            <a:spLocks noGrp="1"/>
          </p:cNvSpPr>
          <p:nvPr>
            <p:ph sz="half" idx="2"/>
          </p:nvPr>
        </p:nvSpPr>
        <p:spPr>
          <a:xfrm>
            <a:off x="4860925" y="2055813"/>
            <a:ext cx="3902075" cy="42005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Ocean communities formed around hydrocarbon-rich fluids seeping from seafloor</a:t>
            </a:r>
          </a:p>
          <a:p>
            <a:pPr eaLnBrk="1" hangingPunct="1"/>
            <a:r>
              <a:rPr lang="en-US" altLang="en-US" dirty="0" smtClean="0"/>
              <a:t>Based around chemosynthetic bacteria</a:t>
            </a:r>
          </a:p>
          <a:p>
            <a:pPr lvl="1" eaLnBrk="1" hangingPunct="1"/>
            <a:r>
              <a:rPr lang="en-US" altLang="en-US" dirty="0" smtClean="0"/>
              <a:t>Free living or symbiotic</a:t>
            </a:r>
          </a:p>
          <a:p>
            <a:pPr eaLnBrk="1" hangingPunct="1"/>
            <a:r>
              <a:rPr lang="en-US" altLang="en-US" dirty="0" smtClean="0"/>
              <a:t>Unique chemistry promotes carbonate formation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11268" name="Content Placeholder 2"/>
          <p:cNvSpPr>
            <a:spLocks noGrp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>
            <a:normAutofit/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1269" name="Picture 3" descr="cs_flo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58913"/>
            <a:ext cx="40386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3276600" y="6553200"/>
            <a:ext cx="27126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000" b="1" dirty="0"/>
              <a:t> Levin, Scripps Institute of Oceanography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690563" y="1447800"/>
            <a:ext cx="4033837" cy="31623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1272" name="Picture 5" descr="microbial_mat_le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32766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76200" y="4267200"/>
            <a:ext cx="3276600" cy="250348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54412" y="4618007"/>
            <a:ext cx="915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000" b="1" dirty="0" smtClean="0"/>
              <a:t>MacDonald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000" b="1" dirty="0" smtClean="0"/>
              <a:t>Texas </a:t>
            </a:r>
            <a:r>
              <a:rPr lang="en-US" sz="1000" b="1" dirty="0"/>
              <a:t>A&amp;M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pic>
        <p:nvPicPr>
          <p:cNvPr id="11" name="Picture 2" descr="primaryMar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Tepee Buttes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Carbonate mounds located in Pierre Shale</a:t>
            </a:r>
          </a:p>
          <a:p>
            <a:pPr lvl="1" eaLnBrk="1" hangingPunct="1"/>
            <a:r>
              <a:rPr lang="en-US" altLang="en-US" dirty="0" smtClean="0"/>
              <a:t>Irregular grouping</a:t>
            </a:r>
          </a:p>
          <a:p>
            <a:pPr lvl="2" eaLnBrk="1" hangingPunct="1"/>
            <a:r>
              <a:rPr lang="en-US" altLang="en-US" dirty="0" smtClean="0"/>
              <a:t>Laterally and vertically</a:t>
            </a:r>
          </a:p>
          <a:p>
            <a:pPr eaLnBrk="1" hangingPunct="1"/>
            <a:r>
              <a:rPr lang="en-US" altLang="en-US" dirty="0" smtClean="0"/>
              <a:t>Late Cretaceous methane seeps</a:t>
            </a:r>
          </a:p>
          <a:p>
            <a:pPr lvl="1" eaLnBrk="1" hangingPunct="1"/>
            <a:r>
              <a:rPr lang="en-US" altLang="en-US" dirty="0" smtClean="0"/>
              <a:t>Seep activity over 10 my</a:t>
            </a:r>
          </a:p>
          <a:p>
            <a:pPr eaLnBrk="1" hangingPunct="1"/>
            <a:r>
              <a:rPr lang="en-US" altLang="en-US" dirty="0" smtClean="0"/>
              <a:t>Western Interior Seaway</a:t>
            </a:r>
          </a:p>
          <a:p>
            <a:pPr lvl="1" eaLnBrk="1" hangingPunct="1"/>
            <a:r>
              <a:rPr lang="en-US" altLang="en-US" dirty="0" smtClean="0"/>
              <a:t>Shallow water</a:t>
            </a:r>
          </a:p>
          <a:p>
            <a:pPr lvl="2" eaLnBrk="1" hangingPunct="1"/>
            <a:r>
              <a:rPr lang="en-US" altLang="en-US" dirty="0" smtClean="0"/>
              <a:t>&lt;300 m depth</a:t>
            </a:r>
          </a:p>
        </p:txBody>
      </p:sp>
      <p:sp>
        <p:nvSpPr>
          <p:cNvPr id="12292" name="Content Placeholder 1"/>
          <p:cNvSpPr>
            <a:spLocks noGrp="1"/>
          </p:cNvSpPr>
          <p:nvPr>
            <p:ph sz="half" idx="2"/>
          </p:nvPr>
        </p:nvSpPr>
        <p:spPr>
          <a:xfrm>
            <a:off x="4241800" y="2055813"/>
            <a:ext cx="3298825" cy="42005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0861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0" y="1360097"/>
            <a:ext cx="3086100" cy="2648341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229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722688"/>
            <a:ext cx="1997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11663" y="3695700"/>
            <a:ext cx="1958975" cy="299878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2626" y="401994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From Metz, 2010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8936" y="5840704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From Shapiro and Fricke, 2002</a:t>
            </a:r>
            <a:endParaRPr lang="en-US" sz="1400" dirty="0">
              <a:latin typeface="+mj-lt"/>
            </a:endParaRPr>
          </a:p>
        </p:txBody>
      </p:sp>
      <p:pic>
        <p:nvPicPr>
          <p:cNvPr id="11" name="Picture 2" descr="primaryMar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DSC_6151.JPG"/>
          <p:cNvPicPr>
            <a:picLocks noChangeAspect="1"/>
          </p:cNvPicPr>
          <p:nvPr/>
        </p:nvPicPr>
        <p:blipFill rotWithShape="1">
          <a:blip r:embed="rId3"/>
          <a:srcRect l="669" r="195"/>
          <a:stretch/>
        </p:blipFill>
        <p:spPr bwMode="auto">
          <a:xfrm>
            <a:off x="110822" y="1458937"/>
            <a:ext cx="3622978" cy="24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Mound Shape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Current mound shape is a result of weathering</a:t>
            </a:r>
          </a:p>
          <a:p>
            <a:pPr lvl="1" eaLnBrk="1" hangingPunct="1"/>
            <a:r>
              <a:rPr lang="en-US" altLang="en-US" sz="2100" smtClean="0"/>
              <a:t>Forms in thin beds</a:t>
            </a:r>
          </a:p>
          <a:p>
            <a:pPr lvl="1" eaLnBrk="1" hangingPunct="1"/>
            <a:r>
              <a:rPr lang="en-US" altLang="en-US" sz="2100" smtClean="0"/>
              <a:t>Interfingers with surrounding shale</a:t>
            </a:r>
          </a:p>
          <a:p>
            <a:pPr eaLnBrk="1" hangingPunct="1"/>
            <a:r>
              <a:rPr lang="en-US" altLang="en-US" sz="2400" smtClean="0"/>
              <a:t>Carbonate formed at or near the sediment-water interface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0893" y="1458937"/>
            <a:ext cx="3642907" cy="242726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3317" name="Picture 3" descr="DSC_618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r="3644"/>
          <a:stretch>
            <a:fillRect/>
          </a:stretch>
        </p:blipFill>
        <p:spPr bwMode="auto">
          <a:xfrm>
            <a:off x="990601" y="3505200"/>
            <a:ext cx="4038599" cy="31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990600" y="3505200"/>
            <a:ext cx="4015152" cy="308439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3319" name="Picture 2" descr="primaryMark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24"/>
          <p:cNvSpPr>
            <a:spLocks noChangeArrowheads="1"/>
          </p:cNvSpPr>
          <p:nvPr/>
        </p:nvSpPr>
        <p:spPr bwMode="auto">
          <a:xfrm>
            <a:off x="152400" y="0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2463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Gill Sans MT" panose="020B0502020104020203" pitchFamily="34" charset="0"/>
              </a:rPr>
              <a:t>4.  Bivalve shells replaced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Gill Sans MT" panose="020B0502020104020203" pitchFamily="34" charset="0"/>
              </a:rPr>
              <a:t>     by ferroan calcite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91200" y="1676400"/>
            <a:ext cx="3379788" cy="1220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52463" indent="-5715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6.  Silica Replacement</a:t>
            </a:r>
          </a:p>
          <a:p>
            <a:pPr eaLnBrk="1" hangingPunct="1">
              <a:defRPr/>
            </a:pPr>
            <a:r>
              <a:rPr lang="en-US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    Beige Facies</a:t>
            </a:r>
          </a:p>
          <a:p>
            <a:pPr eaLnBrk="1" hangingPunct="1">
              <a:defRPr/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5410200" y="2133600"/>
            <a:ext cx="838200" cy="2286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57200" y="609600"/>
            <a:ext cx="4572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dist="28398" dir="69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 flipV="1">
            <a:off x="5486400" y="304800"/>
            <a:ext cx="990600" cy="1447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6506097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990600" y="4267200"/>
            <a:ext cx="1227138" cy="1447800"/>
          </a:xfrm>
          <a:prstGeom prst="straightConnector1">
            <a:avLst/>
          </a:prstGeom>
          <a:noFill/>
          <a:ln w="38100" algn="ctr">
            <a:solidFill>
              <a:srgbClr val="99FF99"/>
            </a:solidFill>
            <a:round/>
            <a:headEnd/>
            <a:tailEnd type="arrow" w="med" len="med"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/>
          </p:cNvSpPr>
          <p:nvPr/>
        </p:nvSpPr>
        <p:spPr bwMode="auto">
          <a:xfrm>
            <a:off x="2438400" y="2438400"/>
            <a:ext cx="5434013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algn="l"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Peloids in micrite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and calcite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 Deposition of forams and bivalves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 smtClean="0">
              <a:solidFill>
                <a:srgbClr val="99FF99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43000" y="5715000"/>
            <a:ext cx="6000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vug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72000" y="4953000"/>
            <a:ext cx="1600200" cy="96996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905000" y="6248400"/>
            <a:ext cx="1852613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3733800" y="6019800"/>
            <a:ext cx="3675063" cy="1187450"/>
          </a:xfrm>
          <a:prstGeom prst="rect">
            <a:avLst/>
          </a:prstGeom>
          <a:noFill/>
          <a:ln>
            <a:noFill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 Ferroan Sparry Calcite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Other Ferroan Calcite</a:t>
            </a:r>
          </a:p>
          <a:p>
            <a:pPr algn="ctr" eaLnBrk="1" hangingPunct="1">
              <a:defRPr/>
            </a:pPr>
            <a:endParaRPr lang="en-US" altLang="en-US" sz="2400"/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2246313" y="3906838"/>
            <a:ext cx="3159125" cy="1938337"/>
          </a:xfrm>
          <a:prstGeom prst="rect">
            <a:avLst/>
          </a:prstGeom>
          <a:noFill/>
          <a:ln>
            <a:noFill/>
          </a:ln>
          <a:effectLst>
            <a:outerShdw dist="28398" dir="3806097" rotWithShape="0">
              <a:schemeClr val="bg2">
                <a:alpha val="4313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 Formation of  vugs</a:t>
            </a:r>
          </a:p>
          <a:p>
            <a:pPr eaLnBrk="1" hangingPunct="1">
              <a:defRPr/>
            </a:pPr>
            <a:endParaRPr lang="en-US" altLang="en-US" sz="2400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Botryoidal Calcite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Early sparry calcite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en-US" altLang="en-US" sz="2400" dirty="0"/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 flipH="1">
            <a:off x="762000" y="2743200"/>
            <a:ext cx="1752600" cy="30480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 type="arrow" w="med" len="med"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40" name="Line 68"/>
          <p:cNvSpPr>
            <a:spLocks noChangeShapeType="1"/>
          </p:cNvSpPr>
          <p:nvPr/>
        </p:nvSpPr>
        <p:spPr bwMode="auto">
          <a:xfrm flipH="1" flipV="1">
            <a:off x="1066800" y="3505200"/>
            <a:ext cx="1371600" cy="7620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 type="arrow" w="med" len="med"/>
          </a:ln>
          <a:effectLst>
            <a:outerShdw dist="28398" dir="69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>
            <a:off x="1987550" y="4991100"/>
            <a:ext cx="420688" cy="266700"/>
          </a:xfrm>
          <a:prstGeom prst="straightConnector1">
            <a:avLst/>
          </a:prstGeom>
          <a:noFill/>
          <a:ln w="38100" algn="ctr">
            <a:solidFill>
              <a:srgbClr val="99FF99"/>
            </a:solidFill>
            <a:round/>
            <a:headEnd/>
            <a:tailEnd type="arrow" w="med" len="med"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8692" grpId="0" animBg="1"/>
      <p:bldP spid="28693" grpId="0" animBg="1"/>
      <p:bldP spid="3" grpId="0"/>
      <p:bldP spid="24" grpId="0"/>
      <p:bldP spid="28737" grpId="0"/>
      <p:bldP spid="28738" grpId="0"/>
      <p:bldP spid="28739" grpId="0" animBg="1"/>
      <p:bldP spid="287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086851"/>
              </p:ext>
            </p:extLst>
          </p:nvPr>
        </p:nvGraphicFramePr>
        <p:xfrm>
          <a:off x="481012" y="1447800"/>
          <a:ext cx="7748588" cy="532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Stable Isotopes</a:t>
            </a:r>
          </a:p>
        </p:txBody>
      </p:sp>
      <p:pic>
        <p:nvPicPr>
          <p:cNvPr id="18436" name="Picture 2" descr="primary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1143171" y="3276600"/>
            <a:ext cx="2015149" cy="1669256"/>
          </a:xfrm>
          <a:prstGeom prst="ellipse">
            <a:avLst/>
          </a:prstGeom>
          <a:solidFill>
            <a:srgbClr val="FFFF00">
              <a:alpha val="30196"/>
            </a:srgbClr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4593" name="Oval 17"/>
          <p:cNvSpPr>
            <a:spLocks noChangeArrowheads="1"/>
          </p:cNvSpPr>
          <p:nvPr/>
        </p:nvSpPr>
        <p:spPr bwMode="auto">
          <a:xfrm rot="654326">
            <a:off x="1673487" y="5127213"/>
            <a:ext cx="4284809" cy="1183757"/>
          </a:xfrm>
          <a:prstGeom prst="ellipse">
            <a:avLst/>
          </a:prstGeom>
          <a:solidFill>
            <a:srgbClr val="00FF00">
              <a:alpha val="30196"/>
            </a:srgbClr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 flipV="1">
            <a:off x="2230438" y="4199204"/>
            <a:ext cx="3179762" cy="1972995"/>
          </a:xfrm>
          <a:prstGeom prst="line">
            <a:avLst/>
          </a:prstGeom>
          <a:noFill/>
          <a:ln w="57150">
            <a:solidFill>
              <a:schemeClr val="accent4">
                <a:lumMod val="75000"/>
                <a:lumOff val="25000"/>
              </a:schemeClr>
            </a:solidFill>
            <a:round/>
            <a:headEnd/>
            <a:tailEnd type="triangle" w="lg" len="med"/>
          </a:ln>
          <a:effectLst>
            <a:outerShdw dist="35921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671888" y="4114800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</a:rPr>
              <a:t>Diagenetic trend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2494756" y="5653086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</a:rPr>
              <a:t>Early Fabrics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2230438" y="3832492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</a:rPr>
              <a:t>Late Fabrics</a:t>
            </a:r>
          </a:p>
        </p:txBody>
      </p:sp>
    </p:spTree>
    <p:extLst>
      <p:ext uri="{BB962C8B-B14F-4D97-AF65-F5344CB8AC3E}">
        <p14:creationId xmlns:p14="http://schemas.microsoft.com/office/powerpoint/2010/main" val="40307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 animBg="1"/>
      <p:bldP spid="24593" grpId="0" animBg="1"/>
      <p:bldP spid="24584" grpId="0" animBg="1"/>
      <p:bldP spid="24585" grpId="0"/>
      <p:bldP spid="245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010400" cy="1295400"/>
          </a:xfrm>
        </p:spPr>
        <p:txBody>
          <a:bodyPr/>
          <a:lstStyle/>
          <a:p>
            <a:pPr eaLnBrk="1" hangingPunct="1"/>
            <a:r>
              <a:rPr lang="en-US" altLang="en-US" smtClean="0"/>
              <a:t>Methane Pathways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429000" cy="4114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Seep Vent facies has been previously interpreted as containing worm tubes</a:t>
            </a:r>
          </a:p>
        </p:txBody>
      </p:sp>
      <p:sp>
        <p:nvSpPr>
          <p:cNvPr id="1946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z="2400" smtClean="0"/>
          </a:p>
        </p:txBody>
      </p:sp>
      <p:pic>
        <p:nvPicPr>
          <p:cNvPr id="19461" name="Picture 2" descr="primary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343650"/>
            <a:ext cx="2105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103563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4953000" y="1600200"/>
            <a:ext cx="3124200" cy="4419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5400" dir="5400000" rotWithShape="0">
                    <a:srgbClr val="000000">
                      <a:alpha val="4313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2">
      <a:dk1>
        <a:sysClr val="windowText" lastClr="000000"/>
      </a:dk1>
      <a:lt1>
        <a:sysClr val="window" lastClr="FFFFFF"/>
      </a:lt1>
      <a:dk2>
        <a:srgbClr val="A5A5A5"/>
      </a:dk2>
      <a:lt2>
        <a:srgbClr val="EBEBEB"/>
      </a:lt2>
      <a:accent1>
        <a:srgbClr val="800000"/>
      </a:accent1>
      <a:accent2>
        <a:srgbClr val="860000"/>
      </a:accent2>
      <a:accent3>
        <a:srgbClr val="D8D8D8"/>
      </a:accent3>
      <a:accent4>
        <a:srgbClr val="000000"/>
      </a:accent4>
      <a:accent5>
        <a:srgbClr val="8EBBD2"/>
      </a:accent5>
      <a:accent6>
        <a:srgbClr val="FF7C80"/>
      </a:accent6>
      <a:hlink>
        <a:srgbClr val="C00000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9060</TotalTime>
  <Words>625</Words>
  <Application>Microsoft Office PowerPoint</Application>
  <PresentationFormat>On-screen Show (4:3)</PresentationFormat>
  <Paragraphs>144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Gill Sans MT</vt:lpstr>
      <vt:lpstr>Verdana</vt:lpstr>
      <vt:lpstr>Wingdings</vt:lpstr>
      <vt:lpstr>Wingdings 3</vt:lpstr>
      <vt:lpstr>Ion</vt:lpstr>
      <vt:lpstr>From subsurface to seafloor: Comparison of cold seep carbonates from the Tepee Buttes (Cretaceous) and the Stone City Bluff (Eocene)</vt:lpstr>
      <vt:lpstr>Outline</vt:lpstr>
      <vt:lpstr>Problems</vt:lpstr>
      <vt:lpstr>What are Cold seeps?</vt:lpstr>
      <vt:lpstr>The Tepee Buttes</vt:lpstr>
      <vt:lpstr>Mound Shape</vt:lpstr>
      <vt:lpstr>PowerPoint Presentation</vt:lpstr>
      <vt:lpstr>Stable Isotopes</vt:lpstr>
      <vt:lpstr>Methane Pathways</vt:lpstr>
      <vt:lpstr>Methane Pathways</vt:lpstr>
      <vt:lpstr>Methane Pathways</vt:lpstr>
      <vt:lpstr>Stone City Bluffs</vt:lpstr>
      <vt:lpstr>Exterior  Morphology</vt:lpstr>
      <vt:lpstr>Interior Morphology</vt:lpstr>
      <vt:lpstr>Isotopic Analysis</vt:lpstr>
      <vt:lpstr>Methane Migration</vt:lpstr>
      <vt:lpstr>Cold Seep Formation</vt:lpstr>
      <vt:lpstr>Cold Seep Formation</vt:lpstr>
      <vt:lpstr>Cold Seep Formation</vt:lpstr>
      <vt:lpstr>Cold Seep Formation</vt:lpstr>
      <vt:lpstr>Cold Seep Formation</vt:lpstr>
      <vt:lpstr>Conclusions</vt:lpstr>
      <vt:lpstr>Acknowledgements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Isotopic and Petrographic Analysis of the Formation and Evolution of the Tepee Buttes, Cretaceous Methane Hydrocarbon Seeps</dc:title>
  <dc:creator>Jennifer</dc:creator>
  <cp:lastModifiedBy>Jennifer Hendricks</cp:lastModifiedBy>
  <cp:revision>80</cp:revision>
  <dcterms:created xsi:type="dcterms:W3CDTF">2013-04-03T20:14:20Z</dcterms:created>
  <dcterms:modified xsi:type="dcterms:W3CDTF">2014-10-27T20:06:21Z</dcterms:modified>
</cp:coreProperties>
</file>