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51206400" cy="38376225"/>
  <p:notesSz cx="6858000" cy="9144000"/>
  <p:defaultTextStyle>
    <a:defPPr>
      <a:defRPr lang="en-US"/>
    </a:defPPr>
    <a:lvl1pPr marL="0" algn="l" defTabSz="4285427" rtl="0" eaLnBrk="1" latinLnBrk="0" hangingPunct="1">
      <a:defRPr sz="8436" kern="1200">
        <a:solidFill>
          <a:schemeClr val="tx1"/>
        </a:solidFill>
        <a:latin typeface="+mn-lt"/>
        <a:ea typeface="+mn-ea"/>
        <a:cs typeface="+mn-cs"/>
      </a:defRPr>
    </a:lvl1pPr>
    <a:lvl2pPr marL="2142714" algn="l" defTabSz="4285427" rtl="0" eaLnBrk="1" latinLnBrk="0" hangingPunct="1">
      <a:defRPr sz="8436" kern="1200">
        <a:solidFill>
          <a:schemeClr val="tx1"/>
        </a:solidFill>
        <a:latin typeface="+mn-lt"/>
        <a:ea typeface="+mn-ea"/>
        <a:cs typeface="+mn-cs"/>
      </a:defRPr>
    </a:lvl2pPr>
    <a:lvl3pPr marL="4285427" algn="l" defTabSz="4285427" rtl="0" eaLnBrk="1" latinLnBrk="0" hangingPunct="1">
      <a:defRPr sz="8436" kern="1200">
        <a:solidFill>
          <a:schemeClr val="tx1"/>
        </a:solidFill>
        <a:latin typeface="+mn-lt"/>
        <a:ea typeface="+mn-ea"/>
        <a:cs typeface="+mn-cs"/>
      </a:defRPr>
    </a:lvl3pPr>
    <a:lvl4pPr marL="6428141" algn="l" defTabSz="4285427" rtl="0" eaLnBrk="1" latinLnBrk="0" hangingPunct="1">
      <a:defRPr sz="8436" kern="1200">
        <a:solidFill>
          <a:schemeClr val="tx1"/>
        </a:solidFill>
        <a:latin typeface="+mn-lt"/>
        <a:ea typeface="+mn-ea"/>
        <a:cs typeface="+mn-cs"/>
      </a:defRPr>
    </a:lvl4pPr>
    <a:lvl5pPr marL="8570854" algn="l" defTabSz="4285427" rtl="0" eaLnBrk="1" latinLnBrk="0" hangingPunct="1">
      <a:defRPr sz="8436" kern="1200">
        <a:solidFill>
          <a:schemeClr val="tx1"/>
        </a:solidFill>
        <a:latin typeface="+mn-lt"/>
        <a:ea typeface="+mn-ea"/>
        <a:cs typeface="+mn-cs"/>
      </a:defRPr>
    </a:lvl5pPr>
    <a:lvl6pPr marL="10713568" algn="l" defTabSz="4285427" rtl="0" eaLnBrk="1" latinLnBrk="0" hangingPunct="1">
      <a:defRPr sz="8436" kern="1200">
        <a:solidFill>
          <a:schemeClr val="tx1"/>
        </a:solidFill>
        <a:latin typeface="+mn-lt"/>
        <a:ea typeface="+mn-ea"/>
        <a:cs typeface="+mn-cs"/>
      </a:defRPr>
    </a:lvl6pPr>
    <a:lvl7pPr marL="12856281" algn="l" defTabSz="4285427" rtl="0" eaLnBrk="1" latinLnBrk="0" hangingPunct="1">
      <a:defRPr sz="8436" kern="1200">
        <a:solidFill>
          <a:schemeClr val="tx1"/>
        </a:solidFill>
        <a:latin typeface="+mn-lt"/>
        <a:ea typeface="+mn-ea"/>
        <a:cs typeface="+mn-cs"/>
      </a:defRPr>
    </a:lvl7pPr>
    <a:lvl8pPr marL="14998995" algn="l" defTabSz="4285427" rtl="0" eaLnBrk="1" latinLnBrk="0" hangingPunct="1">
      <a:defRPr sz="8436" kern="1200">
        <a:solidFill>
          <a:schemeClr val="tx1"/>
        </a:solidFill>
        <a:latin typeface="+mn-lt"/>
        <a:ea typeface="+mn-ea"/>
        <a:cs typeface="+mn-cs"/>
      </a:defRPr>
    </a:lvl8pPr>
    <a:lvl9pPr marL="17141708" algn="l" defTabSz="4285427" rtl="0" eaLnBrk="1" latinLnBrk="0" hangingPunct="1">
      <a:defRPr sz="843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87"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4" autoAdjust="0"/>
    <p:restoredTop sz="92460" autoAdjust="0"/>
  </p:normalViewPr>
  <p:slideViewPr>
    <p:cSldViewPr snapToGrid="0">
      <p:cViewPr>
        <p:scale>
          <a:sx n="50" d="100"/>
          <a:sy n="50" d="100"/>
        </p:scale>
        <p:origin x="3616" y="1080"/>
      </p:cViewPr>
      <p:guideLst>
        <p:guide orient="horz" pos="12087"/>
        <p:guide pos="1612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4T11:20:27.349" idx="1">
    <p:pos x="34958" y="3827"/>
    <p:text>Distribute around poster where relevant</p:text>
    <p:extLst mod="1">
      <p:ext uri="{C676402C-5697-4E1C-873F-D02D1690AC5C}">
        <p15:threadingInfo xmlns:p15="http://schemas.microsoft.com/office/powerpoint/2012/main" timeZoneBias="420"/>
      </p:ext>
    </p:extLst>
  </p:cm>
  <p:cm authorId="1" dt="2014-10-14T11:22:21.958" idx="2">
    <p:pos x="31114" y="-2102"/>
    <p:text>In bold font a few of my research objectives at top</p:text>
    <p:extLst mod="1">
      <p:ext uri="{C676402C-5697-4E1C-873F-D02D1690AC5C}">
        <p15:threadingInfo xmlns:p15="http://schemas.microsoft.com/office/powerpoint/2012/main" timeZoneBias="420"/>
      </p:ext>
    </p:extLst>
  </p:cm>
  <p:cm authorId="1" dt="2014-10-14T11:24:54.291" idx="3">
    <p:pos x="35221" y="10506"/>
    <p:text/>
    <p:extLst mod="1">
      <p:ext uri="{C676402C-5697-4E1C-873F-D02D1690AC5C}">
        <p15:threadingInfo xmlns:p15="http://schemas.microsoft.com/office/powerpoint/2012/main" timeZoneBias="420"/>
      </p:ext>
    </p:extLst>
  </p:cm>
  <p:cm authorId="1" dt="2014-10-14T11:27:52.326" idx="4">
    <p:pos x="34699" y="7741"/>
    <p:text>Draw lines to show extent</p:text>
    <p:extLst mod="1">
      <p:ext uri="{C676402C-5697-4E1C-873F-D02D1690AC5C}">
        <p15:threadingInfo xmlns:p15="http://schemas.microsoft.com/office/powerpoint/2012/main" timeZoneBias="420"/>
      </p:ext>
    </p:extLst>
  </p:cm>
  <p:cm authorId="1" dt="2014-10-14T11:29:01.185" idx="5">
    <p:pos x="34699" y="7877"/>
    <p:text>Caption Bullets only for description and characteristics ie steep and flat reaches which gradient coincides with what features</p:text>
    <p:extLst mod="1">
      <p:ext uri="{C676402C-5697-4E1C-873F-D02D1690AC5C}">
        <p15:threadingInfo xmlns:p15="http://schemas.microsoft.com/office/powerpoint/2012/main" timeZoneBias="420">
          <p15:parentCm authorId="1" idx="4"/>
        </p15:threadingInfo>
      </p:ext>
    </p:extLst>
  </p:cm>
  <p:cm authorId="1" dt="2014-10-14T11:30:54.318" idx="6">
    <p:pos x="33179" y="1924"/>
    <p:text>What is the importance of the changes in sedimentation including no evidence of arroyo incision but channel not associated with arroyo cutting, include tephra correlations</p:text>
    <p:extLst mod="1">
      <p:ext uri="{C676402C-5697-4E1C-873F-D02D1690AC5C}">
        <p15:threadingInfo xmlns:p15="http://schemas.microsoft.com/office/powerpoint/2012/main" timeZoneBias="420"/>
      </p:ext>
    </p:extLst>
  </p:cm>
  <p:cm authorId="1" dt="2014-10-15T10:16:35.436" idx="11">
    <p:pos x="33179" y="2060"/>
    <p:text>INCLUDE ARCHY SITE ON FIG 4</p:text>
    <p:extLst>
      <p:ext uri="{C676402C-5697-4E1C-873F-D02D1690AC5C}">
        <p15:threadingInfo xmlns:p15="http://schemas.microsoft.com/office/powerpoint/2012/main" timeZoneBias="420">
          <p15:parentCm authorId="1" idx="6"/>
        </p15:threadingInfo>
      </p:ext>
    </p:extLst>
  </p:cm>
  <p:cm authorId="1" dt="2014-10-14T11:33:58.866" idx="7">
    <p:pos x="33523" y="-1204"/>
    <p:text>Zdanowicz ages mazama tephra at 7600 bp</p:text>
    <p:extLst mod="1">
      <p:ext uri="{C676402C-5697-4E1C-873F-D02D1690AC5C}">
        <p15:threadingInfo xmlns:p15="http://schemas.microsoft.com/office/powerpoint/2012/main" timeZoneBias="420"/>
      </p:ext>
    </p:extLst>
  </p:cm>
  <p:cm authorId="1" dt="2014-10-15T10:16:05.018" idx="8">
    <p:pos x="-3184" y="4670"/>
    <p:text/>
    <p:extLst mod="1">
      <p:ext uri="{C676402C-5697-4E1C-873F-D02D1690AC5C}">
        <p15:threadingInfo xmlns:p15="http://schemas.microsoft.com/office/powerpoint/2012/main" timeZoneBias="420"/>
      </p:ext>
    </p:extLst>
  </p:cm>
  <p:cm authorId="1" dt="2014-10-15T10:16:07.987" idx="9">
    <p:pos x="-2787" y="2607"/>
    <p:text/>
    <p:extLst mod="1">
      <p:ext uri="{C676402C-5697-4E1C-873F-D02D1690AC5C}">
        <p15:threadingInfo xmlns:p15="http://schemas.microsoft.com/office/powerpoint/2012/main" timeZoneBias="420"/>
      </p:ext>
    </p:extLst>
  </p:cm>
  <p:cm authorId="1" dt="2014-10-15T10:16:15.917" idx="10">
    <p:pos x="-3069" y="701"/>
    <p:text/>
    <p:extLst mod="1">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84D39-3EC2-4C07-9FAA-2E5FFF27552F}" type="datetimeFigureOut">
              <a:rPr lang="en-US" smtClean="0"/>
              <a:t>11/4/14</a:t>
            </a:fld>
            <a:endParaRPr lang="en-US"/>
          </a:p>
        </p:txBody>
      </p:sp>
      <p:sp>
        <p:nvSpPr>
          <p:cNvPr id="4" name="Slide Image Placeholder 3"/>
          <p:cNvSpPr>
            <a:spLocks noGrp="1" noRot="1" noChangeAspect="1"/>
          </p:cNvSpPr>
          <p:nvPr>
            <p:ph type="sldImg" idx="2"/>
          </p:nvPr>
        </p:nvSpPr>
        <p:spPr>
          <a:xfrm>
            <a:off x="1370013" y="1143000"/>
            <a:ext cx="4117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CDF50-FE1E-47CA-8D1C-0943F3E5B89C}" type="slidenum">
              <a:rPr lang="en-US" smtClean="0"/>
              <a:t>‹#›</a:t>
            </a:fld>
            <a:endParaRPr lang="en-US"/>
          </a:p>
        </p:txBody>
      </p:sp>
    </p:spTree>
    <p:extLst>
      <p:ext uri="{BB962C8B-B14F-4D97-AF65-F5344CB8AC3E}">
        <p14:creationId xmlns:p14="http://schemas.microsoft.com/office/powerpoint/2010/main" val="4383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CDF50-FE1E-47CA-8D1C-0943F3E5B89C}" type="slidenum">
              <a:rPr lang="en-US" smtClean="0"/>
              <a:t>1</a:t>
            </a:fld>
            <a:endParaRPr lang="en-US"/>
          </a:p>
        </p:txBody>
      </p:sp>
    </p:spTree>
    <p:extLst>
      <p:ext uri="{BB962C8B-B14F-4D97-AF65-F5344CB8AC3E}">
        <p14:creationId xmlns:p14="http://schemas.microsoft.com/office/powerpoint/2010/main" val="1720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0556"/>
            <a:ext cx="43525440" cy="13360612"/>
          </a:xfrm>
        </p:spPr>
        <p:txBody>
          <a:bodyPr anchor="b"/>
          <a:lstStyle>
            <a:lvl1pPr algn="ctr">
              <a:defRPr sz="33575"/>
            </a:lvl1pPr>
          </a:lstStyle>
          <a:p>
            <a:r>
              <a:rPr lang="en-US" smtClean="0"/>
              <a:t>Click to edit Master title style</a:t>
            </a:r>
            <a:endParaRPr lang="en-US" dirty="0"/>
          </a:p>
        </p:txBody>
      </p:sp>
      <p:sp>
        <p:nvSpPr>
          <p:cNvPr id="3" name="Subtitle 2"/>
          <p:cNvSpPr>
            <a:spLocks noGrp="1"/>
          </p:cNvSpPr>
          <p:nvPr>
            <p:ph type="subTitle" idx="1"/>
          </p:nvPr>
        </p:nvSpPr>
        <p:spPr>
          <a:xfrm>
            <a:off x="6400800" y="20156404"/>
            <a:ext cx="38404800" cy="9265368"/>
          </a:xfrm>
        </p:spPr>
        <p:txBody>
          <a:bodyPr/>
          <a:lstStyle>
            <a:lvl1pPr marL="0" indent="0" algn="ctr">
              <a:buNone/>
              <a:defRPr sz="13430"/>
            </a:lvl1pPr>
            <a:lvl2pPr marL="2558400" indent="0" algn="ctr">
              <a:buNone/>
              <a:defRPr sz="11192"/>
            </a:lvl2pPr>
            <a:lvl3pPr marL="5116800" indent="0" algn="ctr">
              <a:buNone/>
              <a:defRPr sz="10072"/>
            </a:lvl3pPr>
            <a:lvl4pPr marL="7675199" indent="0" algn="ctr">
              <a:buNone/>
              <a:defRPr sz="8953"/>
            </a:lvl4pPr>
            <a:lvl5pPr marL="10233599" indent="0" algn="ctr">
              <a:buNone/>
              <a:defRPr sz="8953"/>
            </a:lvl5pPr>
            <a:lvl6pPr marL="12791999" indent="0" algn="ctr">
              <a:buNone/>
              <a:defRPr sz="8953"/>
            </a:lvl6pPr>
            <a:lvl7pPr marL="15350399" indent="0" algn="ctr">
              <a:buNone/>
              <a:defRPr sz="8953"/>
            </a:lvl7pPr>
            <a:lvl8pPr marL="17908798" indent="0" algn="ctr">
              <a:buNone/>
              <a:defRPr sz="8953"/>
            </a:lvl8pPr>
            <a:lvl9pPr marL="20467198" indent="0" algn="ctr">
              <a:buNone/>
              <a:defRPr sz="895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EEB275-4C84-41CE-9EA1-D9B23B813D54}" type="datetimeFigureOut">
              <a:rPr lang="en-US" smtClean="0"/>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37814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EB275-4C84-41CE-9EA1-D9B23B813D54}" type="datetimeFigureOut">
              <a:rPr lang="en-US" smtClean="0"/>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271494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3179"/>
            <a:ext cx="11041380" cy="325220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3" y="2043179"/>
            <a:ext cx="32484060" cy="32522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EB275-4C84-41CE-9EA1-D9B23B813D54}" type="datetimeFigureOut">
              <a:rPr lang="en-US" smtClean="0"/>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96604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EB275-4C84-41CE-9EA1-D9B23B813D54}" type="datetimeFigureOut">
              <a:rPr lang="en-US" smtClean="0"/>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146686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67417"/>
            <a:ext cx="44165520" cy="15963441"/>
          </a:xfrm>
        </p:spPr>
        <p:txBody>
          <a:bodyPr anchor="b"/>
          <a:lstStyle>
            <a:lvl1pPr>
              <a:defRPr sz="33575"/>
            </a:lvl1pPr>
          </a:lstStyle>
          <a:p>
            <a:r>
              <a:rPr lang="en-US" smtClean="0"/>
              <a:t>Click to edit Master title style</a:t>
            </a:r>
            <a:endParaRPr lang="en-US" dirty="0"/>
          </a:p>
        </p:txBody>
      </p:sp>
      <p:sp>
        <p:nvSpPr>
          <p:cNvPr id="3" name="Text Placeholder 2"/>
          <p:cNvSpPr>
            <a:spLocks noGrp="1"/>
          </p:cNvSpPr>
          <p:nvPr>
            <p:ph type="body" idx="1"/>
          </p:nvPr>
        </p:nvSpPr>
        <p:spPr>
          <a:xfrm>
            <a:off x="3493773" y="25681879"/>
            <a:ext cx="44165520" cy="8394796"/>
          </a:xfrm>
        </p:spPr>
        <p:txBody>
          <a:bodyPr/>
          <a:lstStyle>
            <a:lvl1pPr marL="0" indent="0">
              <a:buNone/>
              <a:defRPr sz="13430">
                <a:solidFill>
                  <a:schemeClr val="tx1"/>
                </a:solidFill>
              </a:defRPr>
            </a:lvl1pPr>
            <a:lvl2pPr marL="2558400" indent="0">
              <a:buNone/>
              <a:defRPr sz="11192">
                <a:solidFill>
                  <a:schemeClr val="tx1">
                    <a:tint val="75000"/>
                  </a:schemeClr>
                </a:solidFill>
              </a:defRPr>
            </a:lvl2pPr>
            <a:lvl3pPr marL="5116800" indent="0">
              <a:buNone/>
              <a:defRPr sz="10072">
                <a:solidFill>
                  <a:schemeClr val="tx1">
                    <a:tint val="75000"/>
                  </a:schemeClr>
                </a:solidFill>
              </a:defRPr>
            </a:lvl3pPr>
            <a:lvl4pPr marL="7675199" indent="0">
              <a:buNone/>
              <a:defRPr sz="8953">
                <a:solidFill>
                  <a:schemeClr val="tx1">
                    <a:tint val="75000"/>
                  </a:schemeClr>
                </a:solidFill>
              </a:defRPr>
            </a:lvl4pPr>
            <a:lvl5pPr marL="10233599" indent="0">
              <a:buNone/>
              <a:defRPr sz="8953">
                <a:solidFill>
                  <a:schemeClr val="tx1">
                    <a:tint val="75000"/>
                  </a:schemeClr>
                </a:solidFill>
              </a:defRPr>
            </a:lvl5pPr>
            <a:lvl6pPr marL="12791999" indent="0">
              <a:buNone/>
              <a:defRPr sz="8953">
                <a:solidFill>
                  <a:schemeClr val="tx1">
                    <a:tint val="75000"/>
                  </a:schemeClr>
                </a:solidFill>
              </a:defRPr>
            </a:lvl6pPr>
            <a:lvl7pPr marL="15350399" indent="0">
              <a:buNone/>
              <a:defRPr sz="8953">
                <a:solidFill>
                  <a:schemeClr val="tx1">
                    <a:tint val="75000"/>
                  </a:schemeClr>
                </a:solidFill>
              </a:defRPr>
            </a:lvl7pPr>
            <a:lvl8pPr marL="17908798" indent="0">
              <a:buNone/>
              <a:defRPr sz="8953">
                <a:solidFill>
                  <a:schemeClr val="tx1">
                    <a:tint val="75000"/>
                  </a:schemeClr>
                </a:solidFill>
              </a:defRPr>
            </a:lvl8pPr>
            <a:lvl9pPr marL="20467198" indent="0">
              <a:buNone/>
              <a:defRPr sz="895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EB275-4C84-41CE-9EA1-D9B23B813D54}" type="datetimeFigureOut">
              <a:rPr lang="en-US" smtClean="0"/>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410852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10215893"/>
            <a:ext cx="21762720" cy="24349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10215893"/>
            <a:ext cx="21762720" cy="24349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EEB275-4C84-41CE-9EA1-D9B23B813D54}" type="datetimeFigureOut">
              <a:rPr lang="en-US" smtClean="0"/>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250043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3187"/>
            <a:ext cx="44165520" cy="741763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5" y="9407508"/>
            <a:ext cx="21662704" cy="4610474"/>
          </a:xfrm>
        </p:spPr>
        <p:txBody>
          <a:bodyPr anchor="b"/>
          <a:lstStyle>
            <a:lvl1pPr marL="0" indent="0">
              <a:buNone/>
              <a:defRPr sz="13430" b="1"/>
            </a:lvl1pPr>
            <a:lvl2pPr marL="2558400" indent="0">
              <a:buNone/>
              <a:defRPr sz="11192" b="1"/>
            </a:lvl2pPr>
            <a:lvl3pPr marL="5116800" indent="0">
              <a:buNone/>
              <a:defRPr sz="10072" b="1"/>
            </a:lvl3pPr>
            <a:lvl4pPr marL="7675199" indent="0">
              <a:buNone/>
              <a:defRPr sz="8953" b="1"/>
            </a:lvl4pPr>
            <a:lvl5pPr marL="10233599" indent="0">
              <a:buNone/>
              <a:defRPr sz="8953" b="1"/>
            </a:lvl5pPr>
            <a:lvl6pPr marL="12791999" indent="0">
              <a:buNone/>
              <a:defRPr sz="8953" b="1"/>
            </a:lvl6pPr>
            <a:lvl7pPr marL="15350399" indent="0">
              <a:buNone/>
              <a:defRPr sz="8953" b="1"/>
            </a:lvl7pPr>
            <a:lvl8pPr marL="17908798" indent="0">
              <a:buNone/>
              <a:defRPr sz="8953" b="1"/>
            </a:lvl8pPr>
            <a:lvl9pPr marL="20467198" indent="0">
              <a:buNone/>
              <a:defRPr sz="8953" b="1"/>
            </a:lvl9pPr>
          </a:lstStyle>
          <a:p>
            <a:pPr lvl="0"/>
            <a:r>
              <a:rPr lang="en-US" smtClean="0"/>
              <a:t>Click to edit Master text styles</a:t>
            </a:r>
          </a:p>
        </p:txBody>
      </p:sp>
      <p:sp>
        <p:nvSpPr>
          <p:cNvPr id="4" name="Content Placeholder 3"/>
          <p:cNvSpPr>
            <a:spLocks noGrp="1"/>
          </p:cNvSpPr>
          <p:nvPr>
            <p:ph sz="half" idx="2"/>
          </p:nvPr>
        </p:nvSpPr>
        <p:spPr>
          <a:xfrm>
            <a:off x="3527115" y="14017982"/>
            <a:ext cx="21662704" cy="206183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3" y="9407508"/>
            <a:ext cx="21769390" cy="4610474"/>
          </a:xfrm>
        </p:spPr>
        <p:txBody>
          <a:bodyPr anchor="b"/>
          <a:lstStyle>
            <a:lvl1pPr marL="0" indent="0">
              <a:buNone/>
              <a:defRPr sz="13430" b="1"/>
            </a:lvl1pPr>
            <a:lvl2pPr marL="2558400" indent="0">
              <a:buNone/>
              <a:defRPr sz="11192" b="1"/>
            </a:lvl2pPr>
            <a:lvl3pPr marL="5116800" indent="0">
              <a:buNone/>
              <a:defRPr sz="10072" b="1"/>
            </a:lvl3pPr>
            <a:lvl4pPr marL="7675199" indent="0">
              <a:buNone/>
              <a:defRPr sz="8953" b="1"/>
            </a:lvl4pPr>
            <a:lvl5pPr marL="10233599" indent="0">
              <a:buNone/>
              <a:defRPr sz="8953" b="1"/>
            </a:lvl5pPr>
            <a:lvl6pPr marL="12791999" indent="0">
              <a:buNone/>
              <a:defRPr sz="8953" b="1"/>
            </a:lvl6pPr>
            <a:lvl7pPr marL="15350399" indent="0">
              <a:buNone/>
              <a:defRPr sz="8953" b="1"/>
            </a:lvl7pPr>
            <a:lvl8pPr marL="17908798" indent="0">
              <a:buNone/>
              <a:defRPr sz="8953" b="1"/>
            </a:lvl8pPr>
            <a:lvl9pPr marL="20467198" indent="0">
              <a:buNone/>
              <a:defRPr sz="8953" b="1"/>
            </a:lvl9pPr>
          </a:lstStyle>
          <a:p>
            <a:pPr lvl="0"/>
            <a:r>
              <a:rPr lang="en-US" smtClean="0"/>
              <a:t>Click to edit Master text styles</a:t>
            </a:r>
          </a:p>
        </p:txBody>
      </p:sp>
      <p:sp>
        <p:nvSpPr>
          <p:cNvPr id="6" name="Content Placeholder 5"/>
          <p:cNvSpPr>
            <a:spLocks noGrp="1"/>
          </p:cNvSpPr>
          <p:nvPr>
            <p:ph sz="quarter" idx="4"/>
          </p:nvPr>
        </p:nvSpPr>
        <p:spPr>
          <a:xfrm>
            <a:off x="25923243" y="14017982"/>
            <a:ext cx="21769390" cy="206183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EEB275-4C84-41CE-9EA1-D9B23B813D54}" type="datetimeFigureOut">
              <a:rPr lang="en-US" smtClean="0"/>
              <a:t>11/4/14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164074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EEB275-4C84-41CE-9EA1-D9B23B813D54}" type="datetimeFigureOut">
              <a:rPr lang="en-US" smtClean="0"/>
              <a:t>11/4/14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9196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EB275-4C84-41CE-9EA1-D9B23B813D54}" type="datetimeFigureOut">
              <a:rPr lang="en-US" smtClean="0"/>
              <a:t>11/4/14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424702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58415"/>
            <a:ext cx="16515397" cy="8954453"/>
          </a:xfrm>
        </p:spPr>
        <p:txBody>
          <a:bodyPr anchor="b"/>
          <a:lstStyle>
            <a:lvl1pPr>
              <a:defRPr sz="17907"/>
            </a:lvl1pPr>
          </a:lstStyle>
          <a:p>
            <a:r>
              <a:rPr lang="en-US" smtClean="0"/>
              <a:t>Click to edit Master title style</a:t>
            </a:r>
            <a:endParaRPr lang="en-US" dirty="0"/>
          </a:p>
        </p:txBody>
      </p:sp>
      <p:sp>
        <p:nvSpPr>
          <p:cNvPr id="3" name="Content Placeholder 2"/>
          <p:cNvSpPr>
            <a:spLocks noGrp="1"/>
          </p:cNvSpPr>
          <p:nvPr>
            <p:ph idx="1"/>
          </p:nvPr>
        </p:nvSpPr>
        <p:spPr>
          <a:xfrm>
            <a:off x="21769390" y="5525474"/>
            <a:ext cx="25923240" cy="27271993"/>
          </a:xfrm>
        </p:spPr>
        <p:txBody>
          <a:bodyPr/>
          <a:lstStyle>
            <a:lvl1pPr>
              <a:defRPr sz="17907"/>
            </a:lvl1pPr>
            <a:lvl2pPr>
              <a:defRPr sz="15668"/>
            </a:lvl2pPr>
            <a:lvl3pPr>
              <a:defRPr sz="13430"/>
            </a:lvl3pPr>
            <a:lvl4pPr>
              <a:defRPr sz="11192"/>
            </a:lvl4pPr>
            <a:lvl5pPr>
              <a:defRPr sz="11192"/>
            </a:lvl5pPr>
            <a:lvl6pPr>
              <a:defRPr sz="11192"/>
            </a:lvl6pPr>
            <a:lvl7pPr>
              <a:defRPr sz="11192"/>
            </a:lvl7pPr>
            <a:lvl8pPr>
              <a:defRPr sz="11192"/>
            </a:lvl8pPr>
            <a:lvl9pPr>
              <a:defRPr sz="1119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0" y="11512868"/>
            <a:ext cx="16515397" cy="21329011"/>
          </a:xfrm>
        </p:spPr>
        <p:txBody>
          <a:bodyPr/>
          <a:lstStyle>
            <a:lvl1pPr marL="0" indent="0">
              <a:buNone/>
              <a:defRPr sz="8953"/>
            </a:lvl1pPr>
            <a:lvl2pPr marL="2558400" indent="0">
              <a:buNone/>
              <a:defRPr sz="7834"/>
            </a:lvl2pPr>
            <a:lvl3pPr marL="5116800" indent="0">
              <a:buNone/>
              <a:defRPr sz="6715"/>
            </a:lvl3pPr>
            <a:lvl4pPr marL="7675199" indent="0">
              <a:buNone/>
              <a:defRPr sz="5596"/>
            </a:lvl4pPr>
            <a:lvl5pPr marL="10233599" indent="0">
              <a:buNone/>
              <a:defRPr sz="5596"/>
            </a:lvl5pPr>
            <a:lvl6pPr marL="12791999" indent="0">
              <a:buNone/>
              <a:defRPr sz="5596"/>
            </a:lvl6pPr>
            <a:lvl7pPr marL="15350399" indent="0">
              <a:buNone/>
              <a:defRPr sz="5596"/>
            </a:lvl7pPr>
            <a:lvl8pPr marL="17908798" indent="0">
              <a:buNone/>
              <a:defRPr sz="5596"/>
            </a:lvl8pPr>
            <a:lvl9pPr marL="20467198" indent="0">
              <a:buNone/>
              <a:defRPr sz="55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EB275-4C84-41CE-9EA1-D9B23B813D54}" type="datetimeFigureOut">
              <a:rPr lang="en-US" smtClean="0"/>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345739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58415"/>
            <a:ext cx="16515397" cy="8954453"/>
          </a:xfrm>
        </p:spPr>
        <p:txBody>
          <a:bodyPr anchor="b"/>
          <a:lstStyle>
            <a:lvl1pPr>
              <a:defRPr sz="1790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5525474"/>
            <a:ext cx="25923240" cy="27271993"/>
          </a:xfrm>
        </p:spPr>
        <p:txBody>
          <a:bodyPr anchor="t"/>
          <a:lstStyle>
            <a:lvl1pPr marL="0" indent="0">
              <a:buNone/>
              <a:defRPr sz="17907"/>
            </a:lvl1pPr>
            <a:lvl2pPr marL="2558400" indent="0">
              <a:buNone/>
              <a:defRPr sz="15668"/>
            </a:lvl2pPr>
            <a:lvl3pPr marL="5116800" indent="0">
              <a:buNone/>
              <a:defRPr sz="13430"/>
            </a:lvl3pPr>
            <a:lvl4pPr marL="7675199" indent="0">
              <a:buNone/>
              <a:defRPr sz="11192"/>
            </a:lvl4pPr>
            <a:lvl5pPr marL="10233599" indent="0">
              <a:buNone/>
              <a:defRPr sz="11192"/>
            </a:lvl5pPr>
            <a:lvl6pPr marL="12791999" indent="0">
              <a:buNone/>
              <a:defRPr sz="11192"/>
            </a:lvl6pPr>
            <a:lvl7pPr marL="15350399" indent="0">
              <a:buNone/>
              <a:defRPr sz="11192"/>
            </a:lvl7pPr>
            <a:lvl8pPr marL="17908798" indent="0">
              <a:buNone/>
              <a:defRPr sz="11192"/>
            </a:lvl8pPr>
            <a:lvl9pPr marL="20467198" indent="0">
              <a:buNone/>
              <a:defRPr sz="11192"/>
            </a:lvl9pPr>
          </a:lstStyle>
          <a:p>
            <a:r>
              <a:rPr lang="en-US" smtClean="0"/>
              <a:t>Click icon to add picture</a:t>
            </a:r>
            <a:endParaRPr lang="en-US" dirty="0"/>
          </a:p>
        </p:txBody>
      </p:sp>
      <p:sp>
        <p:nvSpPr>
          <p:cNvPr id="4" name="Text Placeholder 3"/>
          <p:cNvSpPr>
            <a:spLocks noGrp="1"/>
          </p:cNvSpPr>
          <p:nvPr>
            <p:ph type="body" sz="half" idx="2"/>
          </p:nvPr>
        </p:nvSpPr>
        <p:spPr>
          <a:xfrm>
            <a:off x="3527110" y="11512868"/>
            <a:ext cx="16515397" cy="21329011"/>
          </a:xfrm>
        </p:spPr>
        <p:txBody>
          <a:bodyPr/>
          <a:lstStyle>
            <a:lvl1pPr marL="0" indent="0">
              <a:buNone/>
              <a:defRPr sz="8953"/>
            </a:lvl1pPr>
            <a:lvl2pPr marL="2558400" indent="0">
              <a:buNone/>
              <a:defRPr sz="7834"/>
            </a:lvl2pPr>
            <a:lvl3pPr marL="5116800" indent="0">
              <a:buNone/>
              <a:defRPr sz="6715"/>
            </a:lvl3pPr>
            <a:lvl4pPr marL="7675199" indent="0">
              <a:buNone/>
              <a:defRPr sz="5596"/>
            </a:lvl4pPr>
            <a:lvl5pPr marL="10233599" indent="0">
              <a:buNone/>
              <a:defRPr sz="5596"/>
            </a:lvl5pPr>
            <a:lvl6pPr marL="12791999" indent="0">
              <a:buNone/>
              <a:defRPr sz="5596"/>
            </a:lvl6pPr>
            <a:lvl7pPr marL="15350399" indent="0">
              <a:buNone/>
              <a:defRPr sz="5596"/>
            </a:lvl7pPr>
            <a:lvl8pPr marL="17908798" indent="0">
              <a:buNone/>
              <a:defRPr sz="5596"/>
            </a:lvl8pPr>
            <a:lvl9pPr marL="20467198" indent="0">
              <a:buNone/>
              <a:defRPr sz="55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EB275-4C84-41CE-9EA1-D9B23B813D54}" type="datetimeFigureOut">
              <a:rPr lang="en-US" smtClean="0"/>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AB48-52CA-4F44-823E-A5F94235C13F}" type="slidenum">
              <a:rPr lang="en-US" smtClean="0"/>
              <a:t>‹#›</a:t>
            </a:fld>
            <a:endParaRPr lang="en-US"/>
          </a:p>
        </p:txBody>
      </p:sp>
    </p:spTree>
    <p:extLst>
      <p:ext uri="{BB962C8B-B14F-4D97-AF65-F5344CB8AC3E}">
        <p14:creationId xmlns:p14="http://schemas.microsoft.com/office/powerpoint/2010/main" val="3426776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3187"/>
            <a:ext cx="44165520" cy="741763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10215893"/>
            <a:ext cx="44165520" cy="243493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35569083"/>
            <a:ext cx="11521440" cy="2043179"/>
          </a:xfrm>
          <a:prstGeom prst="rect">
            <a:avLst/>
          </a:prstGeom>
        </p:spPr>
        <p:txBody>
          <a:bodyPr vert="horz" lIns="91440" tIns="45720" rIns="91440" bIns="45720" rtlCol="0" anchor="ctr"/>
          <a:lstStyle>
            <a:lvl1pPr algn="l">
              <a:defRPr sz="6715">
                <a:solidFill>
                  <a:schemeClr val="tx1">
                    <a:tint val="75000"/>
                  </a:schemeClr>
                </a:solidFill>
              </a:defRPr>
            </a:lvl1pPr>
          </a:lstStyle>
          <a:p>
            <a:fld id="{30EEB275-4C84-41CE-9EA1-D9B23B813D54}" type="datetimeFigureOut">
              <a:rPr lang="en-US" smtClean="0"/>
              <a:t>11/4/14</a:t>
            </a:fld>
            <a:endParaRPr lang="en-US"/>
          </a:p>
        </p:txBody>
      </p:sp>
      <p:sp>
        <p:nvSpPr>
          <p:cNvPr id="5" name="Footer Placeholder 4"/>
          <p:cNvSpPr>
            <a:spLocks noGrp="1"/>
          </p:cNvSpPr>
          <p:nvPr>
            <p:ph type="ftr" sz="quarter" idx="3"/>
          </p:nvPr>
        </p:nvSpPr>
        <p:spPr>
          <a:xfrm>
            <a:off x="16962120" y="35569083"/>
            <a:ext cx="17282160" cy="2043179"/>
          </a:xfrm>
          <a:prstGeom prst="rect">
            <a:avLst/>
          </a:prstGeom>
        </p:spPr>
        <p:txBody>
          <a:bodyPr vert="horz" lIns="91440" tIns="45720" rIns="91440" bIns="45720" rtlCol="0" anchor="ctr"/>
          <a:lstStyle>
            <a:lvl1pPr algn="ctr">
              <a:defRPr sz="671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69083"/>
            <a:ext cx="11521440" cy="2043179"/>
          </a:xfrm>
          <a:prstGeom prst="rect">
            <a:avLst/>
          </a:prstGeom>
        </p:spPr>
        <p:txBody>
          <a:bodyPr vert="horz" lIns="91440" tIns="45720" rIns="91440" bIns="45720" rtlCol="0" anchor="ctr"/>
          <a:lstStyle>
            <a:lvl1pPr algn="r">
              <a:defRPr sz="6715">
                <a:solidFill>
                  <a:schemeClr val="tx1">
                    <a:tint val="75000"/>
                  </a:schemeClr>
                </a:solidFill>
              </a:defRPr>
            </a:lvl1pPr>
          </a:lstStyle>
          <a:p>
            <a:fld id="{48C0AB48-52CA-4F44-823E-A5F94235C13F}" type="slidenum">
              <a:rPr lang="en-US" smtClean="0"/>
              <a:t>‹#›</a:t>
            </a:fld>
            <a:endParaRPr lang="en-US"/>
          </a:p>
        </p:txBody>
      </p:sp>
    </p:spTree>
    <p:extLst>
      <p:ext uri="{BB962C8B-B14F-4D97-AF65-F5344CB8AC3E}">
        <p14:creationId xmlns:p14="http://schemas.microsoft.com/office/powerpoint/2010/main" val="6401517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16800" rtl="0" eaLnBrk="1" latinLnBrk="0" hangingPunct="1">
        <a:lnSpc>
          <a:spcPct val="90000"/>
        </a:lnSpc>
        <a:spcBef>
          <a:spcPct val="0"/>
        </a:spcBef>
        <a:buNone/>
        <a:defRPr sz="24622" kern="1200">
          <a:solidFill>
            <a:schemeClr val="tx1"/>
          </a:solidFill>
          <a:latin typeface="+mj-lt"/>
          <a:ea typeface="+mj-ea"/>
          <a:cs typeface="+mj-cs"/>
        </a:defRPr>
      </a:lvl1pPr>
    </p:titleStyle>
    <p:bodyStyle>
      <a:lvl1pPr marL="1279200" indent="-1279200" algn="l" defTabSz="5116800" rtl="0" eaLnBrk="1" latinLnBrk="0" hangingPunct="1">
        <a:lnSpc>
          <a:spcPct val="90000"/>
        </a:lnSpc>
        <a:spcBef>
          <a:spcPts val="5596"/>
        </a:spcBef>
        <a:buFont typeface="Arial" panose="020B0604020202020204" pitchFamily="34" charset="0"/>
        <a:buChar char="•"/>
        <a:defRPr sz="15668" kern="1200">
          <a:solidFill>
            <a:schemeClr val="tx1"/>
          </a:solidFill>
          <a:latin typeface="+mn-lt"/>
          <a:ea typeface="+mn-ea"/>
          <a:cs typeface="+mn-cs"/>
        </a:defRPr>
      </a:lvl1pPr>
      <a:lvl2pPr marL="3837600" indent="-1279200" algn="l" defTabSz="5116800" rtl="0" eaLnBrk="1" latinLnBrk="0" hangingPunct="1">
        <a:lnSpc>
          <a:spcPct val="90000"/>
        </a:lnSpc>
        <a:spcBef>
          <a:spcPts val="2798"/>
        </a:spcBef>
        <a:buFont typeface="Arial" panose="020B0604020202020204" pitchFamily="34" charset="0"/>
        <a:buChar char="•"/>
        <a:defRPr sz="13430" kern="1200">
          <a:solidFill>
            <a:schemeClr val="tx1"/>
          </a:solidFill>
          <a:latin typeface="+mn-lt"/>
          <a:ea typeface="+mn-ea"/>
          <a:cs typeface="+mn-cs"/>
        </a:defRPr>
      </a:lvl2pPr>
      <a:lvl3pPr marL="6395999" indent="-1279200" algn="l" defTabSz="5116800" rtl="0" eaLnBrk="1" latinLnBrk="0" hangingPunct="1">
        <a:lnSpc>
          <a:spcPct val="90000"/>
        </a:lnSpc>
        <a:spcBef>
          <a:spcPts val="2798"/>
        </a:spcBef>
        <a:buFont typeface="Arial" panose="020B0604020202020204" pitchFamily="34" charset="0"/>
        <a:buChar char="•"/>
        <a:defRPr sz="11192" kern="1200">
          <a:solidFill>
            <a:schemeClr val="tx1"/>
          </a:solidFill>
          <a:latin typeface="+mn-lt"/>
          <a:ea typeface="+mn-ea"/>
          <a:cs typeface="+mn-cs"/>
        </a:defRPr>
      </a:lvl3pPr>
      <a:lvl4pPr marL="8954399" indent="-1279200" algn="l" defTabSz="5116800" rtl="0" eaLnBrk="1" latinLnBrk="0" hangingPunct="1">
        <a:lnSpc>
          <a:spcPct val="90000"/>
        </a:lnSpc>
        <a:spcBef>
          <a:spcPts val="2798"/>
        </a:spcBef>
        <a:buFont typeface="Arial" panose="020B0604020202020204" pitchFamily="34" charset="0"/>
        <a:buChar char="•"/>
        <a:defRPr sz="10072" kern="1200">
          <a:solidFill>
            <a:schemeClr val="tx1"/>
          </a:solidFill>
          <a:latin typeface="+mn-lt"/>
          <a:ea typeface="+mn-ea"/>
          <a:cs typeface="+mn-cs"/>
        </a:defRPr>
      </a:lvl4pPr>
      <a:lvl5pPr marL="11512799" indent="-1279200" algn="l" defTabSz="5116800" rtl="0" eaLnBrk="1" latinLnBrk="0" hangingPunct="1">
        <a:lnSpc>
          <a:spcPct val="90000"/>
        </a:lnSpc>
        <a:spcBef>
          <a:spcPts val="2798"/>
        </a:spcBef>
        <a:buFont typeface="Arial" panose="020B0604020202020204" pitchFamily="34" charset="0"/>
        <a:buChar char="•"/>
        <a:defRPr sz="10072" kern="1200">
          <a:solidFill>
            <a:schemeClr val="tx1"/>
          </a:solidFill>
          <a:latin typeface="+mn-lt"/>
          <a:ea typeface="+mn-ea"/>
          <a:cs typeface="+mn-cs"/>
        </a:defRPr>
      </a:lvl5pPr>
      <a:lvl6pPr marL="14071199" indent="-1279200" algn="l" defTabSz="5116800" rtl="0" eaLnBrk="1" latinLnBrk="0" hangingPunct="1">
        <a:lnSpc>
          <a:spcPct val="90000"/>
        </a:lnSpc>
        <a:spcBef>
          <a:spcPts val="2798"/>
        </a:spcBef>
        <a:buFont typeface="Arial" panose="020B0604020202020204" pitchFamily="34" charset="0"/>
        <a:buChar char="•"/>
        <a:defRPr sz="10072" kern="1200">
          <a:solidFill>
            <a:schemeClr val="tx1"/>
          </a:solidFill>
          <a:latin typeface="+mn-lt"/>
          <a:ea typeface="+mn-ea"/>
          <a:cs typeface="+mn-cs"/>
        </a:defRPr>
      </a:lvl6pPr>
      <a:lvl7pPr marL="16629598" indent="-1279200" algn="l" defTabSz="5116800" rtl="0" eaLnBrk="1" latinLnBrk="0" hangingPunct="1">
        <a:lnSpc>
          <a:spcPct val="90000"/>
        </a:lnSpc>
        <a:spcBef>
          <a:spcPts val="2798"/>
        </a:spcBef>
        <a:buFont typeface="Arial" panose="020B0604020202020204" pitchFamily="34" charset="0"/>
        <a:buChar char="•"/>
        <a:defRPr sz="10072" kern="1200">
          <a:solidFill>
            <a:schemeClr val="tx1"/>
          </a:solidFill>
          <a:latin typeface="+mn-lt"/>
          <a:ea typeface="+mn-ea"/>
          <a:cs typeface="+mn-cs"/>
        </a:defRPr>
      </a:lvl7pPr>
      <a:lvl8pPr marL="19187998" indent="-1279200" algn="l" defTabSz="5116800" rtl="0" eaLnBrk="1" latinLnBrk="0" hangingPunct="1">
        <a:lnSpc>
          <a:spcPct val="90000"/>
        </a:lnSpc>
        <a:spcBef>
          <a:spcPts val="2798"/>
        </a:spcBef>
        <a:buFont typeface="Arial" panose="020B0604020202020204" pitchFamily="34" charset="0"/>
        <a:buChar char="•"/>
        <a:defRPr sz="10072" kern="1200">
          <a:solidFill>
            <a:schemeClr val="tx1"/>
          </a:solidFill>
          <a:latin typeface="+mn-lt"/>
          <a:ea typeface="+mn-ea"/>
          <a:cs typeface="+mn-cs"/>
        </a:defRPr>
      </a:lvl8pPr>
      <a:lvl9pPr marL="21746398" indent="-1279200" algn="l" defTabSz="5116800" rtl="0" eaLnBrk="1" latinLnBrk="0" hangingPunct="1">
        <a:lnSpc>
          <a:spcPct val="90000"/>
        </a:lnSpc>
        <a:spcBef>
          <a:spcPts val="2798"/>
        </a:spcBef>
        <a:buFont typeface="Arial" panose="020B0604020202020204" pitchFamily="34" charset="0"/>
        <a:buChar char="•"/>
        <a:defRPr sz="10072" kern="1200">
          <a:solidFill>
            <a:schemeClr val="tx1"/>
          </a:solidFill>
          <a:latin typeface="+mn-lt"/>
          <a:ea typeface="+mn-ea"/>
          <a:cs typeface="+mn-cs"/>
        </a:defRPr>
      </a:lvl9pPr>
    </p:bodyStyle>
    <p:otherStyle>
      <a:defPPr>
        <a:defRPr lang="en-US"/>
      </a:defPPr>
      <a:lvl1pPr marL="0" algn="l" defTabSz="5116800" rtl="0" eaLnBrk="1" latinLnBrk="0" hangingPunct="1">
        <a:defRPr sz="10072" kern="1200">
          <a:solidFill>
            <a:schemeClr val="tx1"/>
          </a:solidFill>
          <a:latin typeface="+mn-lt"/>
          <a:ea typeface="+mn-ea"/>
          <a:cs typeface="+mn-cs"/>
        </a:defRPr>
      </a:lvl1pPr>
      <a:lvl2pPr marL="2558400" algn="l" defTabSz="5116800" rtl="0" eaLnBrk="1" latinLnBrk="0" hangingPunct="1">
        <a:defRPr sz="10072" kern="1200">
          <a:solidFill>
            <a:schemeClr val="tx1"/>
          </a:solidFill>
          <a:latin typeface="+mn-lt"/>
          <a:ea typeface="+mn-ea"/>
          <a:cs typeface="+mn-cs"/>
        </a:defRPr>
      </a:lvl2pPr>
      <a:lvl3pPr marL="5116800" algn="l" defTabSz="5116800" rtl="0" eaLnBrk="1" latinLnBrk="0" hangingPunct="1">
        <a:defRPr sz="10072" kern="1200">
          <a:solidFill>
            <a:schemeClr val="tx1"/>
          </a:solidFill>
          <a:latin typeface="+mn-lt"/>
          <a:ea typeface="+mn-ea"/>
          <a:cs typeface="+mn-cs"/>
        </a:defRPr>
      </a:lvl3pPr>
      <a:lvl4pPr marL="7675199" algn="l" defTabSz="5116800" rtl="0" eaLnBrk="1" latinLnBrk="0" hangingPunct="1">
        <a:defRPr sz="10072" kern="1200">
          <a:solidFill>
            <a:schemeClr val="tx1"/>
          </a:solidFill>
          <a:latin typeface="+mn-lt"/>
          <a:ea typeface="+mn-ea"/>
          <a:cs typeface="+mn-cs"/>
        </a:defRPr>
      </a:lvl4pPr>
      <a:lvl5pPr marL="10233599" algn="l" defTabSz="5116800" rtl="0" eaLnBrk="1" latinLnBrk="0" hangingPunct="1">
        <a:defRPr sz="10072" kern="1200">
          <a:solidFill>
            <a:schemeClr val="tx1"/>
          </a:solidFill>
          <a:latin typeface="+mn-lt"/>
          <a:ea typeface="+mn-ea"/>
          <a:cs typeface="+mn-cs"/>
        </a:defRPr>
      </a:lvl5pPr>
      <a:lvl6pPr marL="12791999" algn="l" defTabSz="5116800" rtl="0" eaLnBrk="1" latinLnBrk="0" hangingPunct="1">
        <a:defRPr sz="10072" kern="1200">
          <a:solidFill>
            <a:schemeClr val="tx1"/>
          </a:solidFill>
          <a:latin typeface="+mn-lt"/>
          <a:ea typeface="+mn-ea"/>
          <a:cs typeface="+mn-cs"/>
        </a:defRPr>
      </a:lvl6pPr>
      <a:lvl7pPr marL="15350399" algn="l" defTabSz="5116800" rtl="0" eaLnBrk="1" latinLnBrk="0" hangingPunct="1">
        <a:defRPr sz="10072" kern="1200">
          <a:solidFill>
            <a:schemeClr val="tx1"/>
          </a:solidFill>
          <a:latin typeface="+mn-lt"/>
          <a:ea typeface="+mn-ea"/>
          <a:cs typeface="+mn-cs"/>
        </a:defRPr>
      </a:lvl7pPr>
      <a:lvl8pPr marL="17908798" algn="l" defTabSz="5116800" rtl="0" eaLnBrk="1" latinLnBrk="0" hangingPunct="1">
        <a:defRPr sz="10072" kern="1200">
          <a:solidFill>
            <a:schemeClr val="tx1"/>
          </a:solidFill>
          <a:latin typeface="+mn-lt"/>
          <a:ea typeface="+mn-ea"/>
          <a:cs typeface="+mn-cs"/>
        </a:defRPr>
      </a:lvl8pPr>
      <a:lvl9pPr marL="20467198" algn="l" defTabSz="5116800" rtl="0" eaLnBrk="1" latinLnBrk="0" hangingPunct="1">
        <a:defRPr sz="100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jpeg"/><Relationship Id="rId20" Type="http://schemas.openxmlformats.org/officeDocument/2006/relationships/image" Target="../media/image18.jpeg"/><Relationship Id="rId21" Type="http://schemas.openxmlformats.org/officeDocument/2006/relationships/image" Target="../media/image19.png"/><Relationship Id="rId22" Type="http://schemas.openxmlformats.org/officeDocument/2006/relationships/image" Target="../media/image20.jpg"/><Relationship Id="rId23" Type="http://schemas.openxmlformats.org/officeDocument/2006/relationships/comments" Target="../comments/comment1.xml"/><Relationship Id="rId10" Type="http://schemas.openxmlformats.org/officeDocument/2006/relationships/image" Target="../media/image8.jpg"/><Relationship Id="rId11" Type="http://schemas.openxmlformats.org/officeDocument/2006/relationships/image" Target="../media/image9.jp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288" t="14741" r="10650" b="9295"/>
          <a:stretch/>
        </p:blipFill>
        <p:spPr>
          <a:xfrm>
            <a:off x="578021" y="17674007"/>
            <a:ext cx="11957359" cy="8658778"/>
          </a:xfrm>
          <a:prstGeom prst="rect">
            <a:avLst/>
          </a:prstGeom>
          <a:ln w="12700">
            <a:solidFill>
              <a:schemeClr val="tx1"/>
            </a:solidFill>
          </a:ln>
        </p:spPr>
      </p:pic>
      <p:pic>
        <p:nvPicPr>
          <p:cNvPr id="370" name="Picture 369"/>
          <p:cNvPicPr>
            <a:picLocks noChangeAspect="1"/>
          </p:cNvPicPr>
          <p:nvPr/>
        </p:nvPicPr>
        <p:blipFill rotWithShape="1">
          <a:blip r:embed="rId4" cstate="print">
            <a:extLst>
              <a:ext uri="{28A0092B-C50C-407E-A947-70E740481C1C}">
                <a14:useLocalDpi xmlns:a14="http://schemas.microsoft.com/office/drawing/2010/main" val="0"/>
              </a:ext>
            </a:extLst>
          </a:blip>
          <a:srcRect t="11689"/>
          <a:stretch/>
        </p:blipFill>
        <p:spPr>
          <a:xfrm>
            <a:off x="44275928" y="17049512"/>
            <a:ext cx="5882978" cy="6495085"/>
          </a:xfrm>
          <a:prstGeom prst="rect">
            <a:avLst/>
          </a:prstGeom>
          <a:ln w="12700">
            <a:solidFill>
              <a:schemeClr val="tx1"/>
            </a:solidFill>
          </a:ln>
        </p:spPr>
      </p:pic>
      <p:sp>
        <p:nvSpPr>
          <p:cNvPr id="366" name="Rectangle 365"/>
          <p:cNvSpPr/>
          <p:nvPr/>
        </p:nvSpPr>
        <p:spPr>
          <a:xfrm>
            <a:off x="13815693" y="19646590"/>
            <a:ext cx="23285799" cy="414408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1" name="Picture 950"/>
          <p:cNvPicPr>
            <a:picLocks noChangeAspect="1"/>
          </p:cNvPicPr>
          <p:nvPr/>
        </p:nvPicPr>
        <p:blipFill rotWithShape="1">
          <a:blip r:embed="rId5">
            <a:extLst>
              <a:ext uri="{28A0092B-C50C-407E-A947-70E740481C1C}">
                <a14:useLocalDpi xmlns:a14="http://schemas.microsoft.com/office/drawing/2010/main" val="0"/>
              </a:ext>
            </a:extLst>
          </a:blip>
          <a:srcRect l="14733" t="16457" r="33705" b="41119"/>
          <a:stretch/>
        </p:blipFill>
        <p:spPr>
          <a:xfrm>
            <a:off x="20654188" y="10479472"/>
            <a:ext cx="2917371" cy="4267200"/>
          </a:xfrm>
          <a:prstGeom prst="rect">
            <a:avLst/>
          </a:prstGeom>
        </p:spPr>
      </p:pic>
      <p:pic>
        <p:nvPicPr>
          <p:cNvPr id="950" name="Picture 949"/>
          <p:cNvPicPr>
            <a:picLocks noChangeAspect="1"/>
          </p:cNvPicPr>
          <p:nvPr/>
        </p:nvPicPr>
        <p:blipFill rotWithShape="1">
          <a:blip r:embed="rId6">
            <a:extLst>
              <a:ext uri="{28A0092B-C50C-407E-A947-70E740481C1C}">
                <a14:useLocalDpi xmlns:a14="http://schemas.microsoft.com/office/drawing/2010/main" val="0"/>
              </a:ext>
            </a:extLst>
          </a:blip>
          <a:srcRect l="16543" t="41271" r="33625" b="12328"/>
          <a:stretch/>
        </p:blipFill>
        <p:spPr>
          <a:xfrm>
            <a:off x="16810242" y="10442398"/>
            <a:ext cx="2819400" cy="4667250"/>
          </a:xfrm>
          <a:prstGeom prst="rect">
            <a:avLst/>
          </a:prstGeom>
        </p:spPr>
      </p:pic>
      <p:pic>
        <p:nvPicPr>
          <p:cNvPr id="949" name="Picture 948"/>
          <p:cNvPicPr>
            <a:picLocks noChangeAspect="1"/>
          </p:cNvPicPr>
          <p:nvPr/>
        </p:nvPicPr>
        <p:blipFill rotWithShape="1">
          <a:blip r:embed="rId7">
            <a:extLst>
              <a:ext uri="{28A0092B-C50C-407E-A947-70E740481C1C}">
                <a14:useLocalDpi xmlns:a14="http://schemas.microsoft.com/office/drawing/2010/main" val="0"/>
              </a:ext>
            </a:extLst>
          </a:blip>
          <a:srcRect l="14138" t="13853" r="35357" b="34822"/>
          <a:stretch/>
        </p:blipFill>
        <p:spPr>
          <a:xfrm>
            <a:off x="6973185" y="9521021"/>
            <a:ext cx="2857501" cy="5162550"/>
          </a:xfrm>
          <a:prstGeom prst="rect">
            <a:avLst/>
          </a:prstGeom>
        </p:spPr>
      </p:pic>
      <p:sp>
        <p:nvSpPr>
          <p:cNvPr id="356" name="Rectangle 355"/>
          <p:cNvSpPr/>
          <p:nvPr/>
        </p:nvSpPr>
        <p:spPr>
          <a:xfrm>
            <a:off x="0" y="-71368"/>
            <a:ext cx="51206400" cy="5445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84"/>
          </a:p>
        </p:txBody>
      </p:sp>
      <p:sp>
        <p:nvSpPr>
          <p:cNvPr id="6" name="TextBox 5"/>
          <p:cNvSpPr txBox="1"/>
          <p:nvPr/>
        </p:nvSpPr>
        <p:spPr>
          <a:xfrm>
            <a:off x="1365738" y="299371"/>
            <a:ext cx="48941740" cy="4783041"/>
          </a:xfrm>
          <a:prstGeom prst="rect">
            <a:avLst/>
          </a:prstGeom>
          <a:noFill/>
          <a:ln>
            <a:noFill/>
          </a:ln>
        </p:spPr>
        <p:txBody>
          <a:bodyPr wrap="square" rtlCol="0">
            <a:spAutoFit/>
          </a:bodyPr>
          <a:lstStyle/>
          <a:p>
            <a:pPr algn="ctr"/>
            <a:r>
              <a:rPr lang="en-US" sz="8000" dirty="0">
                <a:ln w="19050">
                  <a:noFill/>
                </a:ln>
                <a:latin typeface="Arial Black" panose="020B0A04020102020204" pitchFamily="34" charset="0"/>
              </a:rPr>
              <a:t>Processes and Timing of Holocene Deposition, Channel Incision and Coincident Archaeology, Hanson Creek, Washington</a:t>
            </a:r>
          </a:p>
          <a:p>
            <a:pPr algn="ctr"/>
            <a:endParaRPr lang="en-US" sz="4827" dirty="0">
              <a:ln w="19050">
                <a:noFill/>
              </a:ln>
              <a:latin typeface="Arial Black" panose="020B0A04020102020204" pitchFamily="34" charset="0"/>
            </a:endParaRPr>
          </a:p>
          <a:p>
            <a:pPr algn="ctr"/>
            <a:r>
              <a:rPr lang="en-US" sz="4827" dirty="0">
                <a:ln w="19050">
                  <a:noFill/>
                </a:ln>
                <a:latin typeface="Arial Black" panose="020B0A04020102020204" pitchFamily="34" charset="0"/>
              </a:rPr>
              <a:t>By Levi </a:t>
            </a:r>
            <a:r>
              <a:rPr lang="en-US" sz="4827" dirty="0" err="1">
                <a:ln w="19050">
                  <a:noFill/>
                </a:ln>
                <a:latin typeface="Arial Black" panose="020B0A04020102020204" pitchFamily="34" charset="0"/>
              </a:rPr>
              <a:t>Windingstad</a:t>
            </a:r>
            <a:r>
              <a:rPr lang="en-US" sz="4827" dirty="0">
                <a:ln w="19050">
                  <a:noFill/>
                </a:ln>
                <a:latin typeface="Arial Black" panose="020B0A04020102020204" pitchFamily="34" charset="0"/>
              </a:rPr>
              <a:t>, Lisa </a:t>
            </a:r>
            <a:r>
              <a:rPr lang="en-US" sz="4827" dirty="0" smtClean="0">
                <a:ln w="19050">
                  <a:noFill/>
                </a:ln>
                <a:latin typeface="Arial Black" panose="020B0A04020102020204" pitchFamily="34" charset="0"/>
              </a:rPr>
              <a:t>Ely </a:t>
            </a:r>
            <a:r>
              <a:rPr lang="en-US" sz="4827" dirty="0">
                <a:ln w="19050">
                  <a:noFill/>
                </a:ln>
                <a:latin typeface="Arial Black" panose="020B0A04020102020204" pitchFamily="34" charset="0"/>
              </a:rPr>
              <a:t>and </a:t>
            </a:r>
            <a:r>
              <a:rPr lang="en-US" sz="4827" dirty="0" smtClean="0">
                <a:ln w="19050">
                  <a:noFill/>
                </a:ln>
                <a:latin typeface="Arial Black" panose="020B0A04020102020204" pitchFamily="34" charset="0"/>
              </a:rPr>
              <a:t>Steven </a:t>
            </a:r>
            <a:r>
              <a:rPr lang="en-US" sz="4827" dirty="0" err="1">
                <a:ln w="19050">
                  <a:noFill/>
                </a:ln>
                <a:latin typeface="Arial Black" panose="020B0A04020102020204" pitchFamily="34" charset="0"/>
              </a:rPr>
              <a:t>Hackenberger</a:t>
            </a:r>
            <a:r>
              <a:rPr lang="en-US" sz="4827" dirty="0">
                <a:ln w="19050">
                  <a:noFill/>
                </a:ln>
                <a:latin typeface="Arial Black" panose="020B0A04020102020204" pitchFamily="34" charset="0"/>
              </a:rPr>
              <a:t> </a:t>
            </a:r>
            <a:endParaRPr lang="en-US" sz="4827" dirty="0" smtClean="0">
              <a:ln w="19050">
                <a:noFill/>
              </a:ln>
              <a:latin typeface="Arial Black" panose="020B0A04020102020204" pitchFamily="34" charset="0"/>
            </a:endParaRPr>
          </a:p>
          <a:p>
            <a:pPr algn="ctr"/>
            <a:r>
              <a:rPr lang="en-US" sz="4827" dirty="0" smtClean="0">
                <a:ln w="19050">
                  <a:noFill/>
                </a:ln>
                <a:latin typeface="Arial Black" panose="020B0A04020102020204" pitchFamily="34" charset="0"/>
              </a:rPr>
              <a:t>Central Washington University</a:t>
            </a:r>
            <a:endParaRPr lang="en-US" sz="4827" dirty="0">
              <a:ln w="19050">
                <a:noFill/>
              </a:ln>
              <a:latin typeface="Arial Black" panose="020B0A04020102020204" pitchFamily="34" charset="0"/>
            </a:endParaRPr>
          </a:p>
        </p:txBody>
      </p:sp>
      <p:sp>
        <p:nvSpPr>
          <p:cNvPr id="5" name="TextBox 4"/>
          <p:cNvSpPr txBox="1"/>
          <p:nvPr/>
        </p:nvSpPr>
        <p:spPr>
          <a:xfrm>
            <a:off x="37544892" y="25478135"/>
            <a:ext cx="13128303" cy="12988171"/>
          </a:xfrm>
          <a:prstGeom prst="rect">
            <a:avLst/>
          </a:prstGeom>
          <a:noFill/>
        </p:spPr>
        <p:txBody>
          <a:bodyPr wrap="square" rtlCol="0">
            <a:spAutoFit/>
          </a:bodyPr>
          <a:lstStyle/>
          <a:p>
            <a:r>
              <a:rPr lang="en-US" sz="2700" dirty="0" smtClean="0">
                <a:latin typeface="Arial" panose="020B0604020202020204" pitchFamily="34" charset="0"/>
                <a:cs typeface="Arial" panose="020B0604020202020204" pitchFamily="34" charset="0"/>
              </a:rPr>
              <a:t>Hanson Creek has undergone several pulses of aggradation dating back as far as ~7600 BP, but likely continued throughout much of the Holocene. </a:t>
            </a:r>
            <a:r>
              <a:rPr lang="en-US" sz="2700" dirty="0">
                <a:latin typeface="Arial" panose="020B0604020202020204" pitchFamily="34" charset="0"/>
                <a:cs typeface="Arial" panose="020B0604020202020204" pitchFamily="34" charset="0"/>
              </a:rPr>
              <a:t>The spatial correlation of thick ponded </a:t>
            </a:r>
            <a:r>
              <a:rPr lang="en-US" sz="2700" dirty="0" smtClean="0">
                <a:latin typeface="Arial" panose="020B0604020202020204" pitchFamily="34" charset="0"/>
                <a:cs typeface="Arial" panose="020B0604020202020204" pitchFamily="34" charset="0"/>
              </a:rPr>
              <a:t>sediments to alluvial fan deposits suggests, at minimum, one damming episode which resulted in an expansive step-pool sequence. Several phases of minor channel incision related to the braided stream have occurred throughout the reach during the latter half of the Holocene. Most notably, the recent ~1900 AD arroyo incision has lowered the stream base level creating a stark contrast between the basin surface and channel bed as evidenced by vegetation (Fig. 6). The cause of the incision is likely a combination of factors including; thick accumulations of easily erodible sediment, steep gradients directly linked to alluvial fans and a high magnitude event triggering initial </a:t>
            </a:r>
            <a:r>
              <a:rPr lang="en-US" sz="2700" dirty="0" err="1" smtClean="0">
                <a:latin typeface="Arial" panose="020B0604020202020204" pitchFamily="34" charset="0"/>
                <a:cs typeface="Arial" panose="020B0604020202020204" pitchFamily="34" charset="0"/>
              </a:rPr>
              <a:t>knickpoints</a:t>
            </a:r>
            <a:r>
              <a:rPr lang="en-US" sz="2700" dirty="0" smtClean="0">
                <a:latin typeface="Arial" panose="020B0604020202020204" pitchFamily="34" charset="0"/>
                <a:cs typeface="Arial" panose="020B0604020202020204" pitchFamily="34" charset="0"/>
              </a:rPr>
              <a:t>, subsequently lowering base level. </a:t>
            </a:r>
          </a:p>
          <a:p>
            <a:endParaRPr lang="en-US" sz="2700" dirty="0">
              <a:latin typeface="Arial" panose="020B0604020202020204" pitchFamily="34" charset="0"/>
              <a:cs typeface="Arial" panose="020B0604020202020204" pitchFamily="34" charset="0"/>
            </a:endParaRPr>
          </a:p>
          <a:p>
            <a:r>
              <a:rPr lang="en-US" sz="2700" dirty="0" smtClean="0">
                <a:latin typeface="Arial" panose="020B0604020202020204" pitchFamily="34" charset="0"/>
                <a:cs typeface="Arial" panose="020B0604020202020204" pitchFamily="34" charset="0"/>
              </a:rPr>
              <a:t>The evidence of physical environment variation directly influences the archaeology found throughout the study location. Much of the archaeological evidence is found 0.5-m to 2-m below the surface which coincides with the step-pool sequence prior to arroyo incision. Furthermore, the physical environment during occupation included a series of lush ponded sections and an intervening braided channel with a wide flood plain, which was unconstrained due to the absence of arroyo incision. Human occupation was concentrated on the higher elevation adjacent fan and flood </a:t>
            </a:r>
            <a:r>
              <a:rPr lang="en-US" sz="2700" dirty="0">
                <a:latin typeface="Arial" panose="020B0604020202020204" pitchFamily="34" charset="0"/>
                <a:cs typeface="Arial" panose="020B0604020202020204" pitchFamily="34" charset="0"/>
              </a:rPr>
              <a:t>plain deposits as evidenced by concentrations of lithic </a:t>
            </a:r>
            <a:r>
              <a:rPr lang="en-US" sz="2700" dirty="0" smtClean="0">
                <a:latin typeface="Arial" panose="020B0604020202020204" pitchFamily="34" charset="0"/>
                <a:cs typeface="Arial" panose="020B0604020202020204" pitchFamily="34" charset="0"/>
              </a:rPr>
              <a:t>and </a:t>
            </a:r>
            <a:r>
              <a:rPr lang="en-US" sz="2700" dirty="0">
                <a:latin typeface="Arial" panose="020B0604020202020204" pitchFamily="34" charset="0"/>
                <a:cs typeface="Arial" panose="020B0604020202020204" pitchFamily="34" charset="0"/>
              </a:rPr>
              <a:t>bone evidence found north of the current incision (Fig. 4</a:t>
            </a:r>
            <a:r>
              <a:rPr lang="en-US" sz="2700" dirty="0" smtClean="0">
                <a:latin typeface="Arial" panose="020B0604020202020204" pitchFamily="34" charset="0"/>
                <a:cs typeface="Arial" panose="020B0604020202020204" pitchFamily="34" charset="0"/>
              </a:rPr>
              <a:t>). This physical evidence suggests a plausible inference of wetter conditions during occupation. Any correlation of archaeological evidence to stratigraphic position should be carefully assessed based on the dynamic depositional environment as some of the evidence is likely transported and subsequently </a:t>
            </a:r>
            <a:r>
              <a:rPr lang="en-US" sz="2700" dirty="0" err="1" smtClean="0">
                <a:latin typeface="Arial" panose="020B0604020202020204" pitchFamily="34" charset="0"/>
                <a:cs typeface="Arial" panose="020B0604020202020204" pitchFamily="34" charset="0"/>
              </a:rPr>
              <a:t>redeposited</a:t>
            </a:r>
            <a:r>
              <a:rPr lang="en-US" sz="2700" dirty="0" smtClean="0">
                <a:latin typeface="Arial" panose="020B0604020202020204" pitchFamily="34" charset="0"/>
                <a:cs typeface="Arial" panose="020B0604020202020204" pitchFamily="34" charset="0"/>
              </a:rPr>
              <a:t>.</a:t>
            </a:r>
          </a:p>
          <a:p>
            <a:endParaRPr lang="en-US" sz="2700" dirty="0" smtClean="0">
              <a:latin typeface="Arial" panose="020B0604020202020204" pitchFamily="34" charset="0"/>
              <a:cs typeface="Arial" panose="020B0604020202020204" pitchFamily="34" charset="0"/>
            </a:endParaRPr>
          </a:p>
          <a:p>
            <a:r>
              <a:rPr lang="en-US" sz="2700" dirty="0" smtClean="0">
                <a:latin typeface="Arial" panose="020B0604020202020204" pitchFamily="34" charset="0"/>
                <a:cs typeface="Arial" panose="020B0604020202020204" pitchFamily="34" charset="0"/>
              </a:rPr>
              <a:t>The </a:t>
            </a:r>
            <a:r>
              <a:rPr lang="en-US" sz="2700" dirty="0">
                <a:latin typeface="Arial" panose="020B0604020202020204" pitchFamily="34" charset="0"/>
                <a:cs typeface="Arial" panose="020B0604020202020204" pitchFamily="34" charset="0"/>
              </a:rPr>
              <a:t>timing and physical environmental conditions associated with the deposition and erosion of Holocene sediment in the Hanson Creek watershed will supplement the minimal data available on arroyo formation in the northwestern U.S., </a:t>
            </a:r>
            <a:r>
              <a:rPr lang="en-US" sz="2700" dirty="0" smtClean="0">
                <a:latin typeface="Arial" panose="020B0604020202020204" pitchFamily="34" charset="0"/>
                <a:cs typeface="Arial" panose="020B0604020202020204" pitchFamily="34" charset="0"/>
              </a:rPr>
              <a:t>and </a:t>
            </a:r>
            <a:r>
              <a:rPr lang="en-US" sz="2700" dirty="0">
                <a:latin typeface="Arial" panose="020B0604020202020204" pitchFamily="34" charset="0"/>
                <a:cs typeface="Arial" panose="020B0604020202020204" pitchFamily="34" charset="0"/>
              </a:rPr>
              <a:t>allow a comparison with previous alluvial chronologies from the region</a:t>
            </a:r>
            <a:r>
              <a:rPr lang="en-US" sz="2700" dirty="0" smtClean="0">
                <a:latin typeface="Arial" panose="020B0604020202020204" pitchFamily="34" charset="0"/>
                <a:cs typeface="Arial" panose="020B0604020202020204" pitchFamily="34" charset="0"/>
              </a:rPr>
              <a:t>.  </a:t>
            </a:r>
          </a:p>
          <a:p>
            <a:endParaRPr lang="en-US" sz="2800" dirty="0">
              <a:solidFill>
                <a:srgbClr val="FF0000"/>
              </a:solidFill>
              <a:latin typeface="Arial" panose="020B0604020202020204" pitchFamily="34" charset="0"/>
              <a:cs typeface="Arial" panose="020B0604020202020204" pitchFamily="34" charset="0"/>
            </a:endParaRPr>
          </a:p>
        </p:txBody>
      </p:sp>
      <p:pic>
        <p:nvPicPr>
          <p:cNvPr id="850" name="Picture 849"/>
          <p:cNvPicPr>
            <a:picLocks noChangeAspect="1"/>
          </p:cNvPicPr>
          <p:nvPr/>
        </p:nvPicPr>
        <p:blipFill rotWithShape="1">
          <a:blip r:embed="rId8">
            <a:extLst>
              <a:ext uri="{28A0092B-C50C-407E-A947-70E740481C1C}">
                <a14:useLocalDpi xmlns:a14="http://schemas.microsoft.com/office/drawing/2010/main" val="0"/>
              </a:ext>
            </a:extLst>
          </a:blip>
          <a:srcRect l="576" t="29042" r="3158" b="14783"/>
          <a:stretch/>
        </p:blipFill>
        <p:spPr>
          <a:xfrm>
            <a:off x="13811758" y="23911175"/>
            <a:ext cx="23196981" cy="10459870"/>
          </a:xfrm>
          <a:prstGeom prst="roundRect">
            <a:avLst/>
          </a:prstGeom>
          <a:effectLst>
            <a:softEdge rad="317500"/>
          </a:effectLst>
        </p:spPr>
      </p:pic>
      <p:sp>
        <p:nvSpPr>
          <p:cNvPr id="932" name="TextBox 931"/>
          <p:cNvSpPr txBox="1"/>
          <p:nvPr/>
        </p:nvSpPr>
        <p:spPr>
          <a:xfrm>
            <a:off x="12282113" y="5407392"/>
            <a:ext cx="29836500" cy="4216539"/>
          </a:xfrm>
          <a:prstGeom prst="rect">
            <a:avLst/>
          </a:prstGeom>
          <a:noFill/>
        </p:spPr>
        <p:txBody>
          <a:bodyPr wrap="square" rtlCol="0">
            <a:spAutoFit/>
          </a:bodyPr>
          <a:lstStyle/>
          <a:p>
            <a:r>
              <a:rPr lang="en-US" sz="4800" dirty="0" smtClean="0">
                <a:latin typeface="Arial Black" panose="020B0A04020102020204" pitchFamily="34" charset="0"/>
              </a:rPr>
              <a:t>Research Objectives:  </a:t>
            </a:r>
          </a:p>
          <a:p>
            <a:pPr marL="685800" indent="-685800">
              <a:buFont typeface="Arial" panose="020B0604020202020204" pitchFamily="34" charset="0"/>
              <a:buChar char="•"/>
            </a:pPr>
            <a:r>
              <a:rPr lang="en-US" sz="4400" dirty="0" smtClean="0">
                <a:latin typeface="Arial Black" panose="020B0A04020102020204" pitchFamily="34" charset="0"/>
              </a:rPr>
              <a:t>Evaluate changes in physical environment throughout the Holocene at Hanson Creek. </a:t>
            </a:r>
          </a:p>
          <a:p>
            <a:pPr marL="685800" indent="-685800">
              <a:buFont typeface="Arial" panose="020B0604020202020204" pitchFamily="34" charset="0"/>
              <a:buChar char="•"/>
            </a:pPr>
            <a:r>
              <a:rPr lang="en-US" sz="4400" dirty="0" smtClean="0">
                <a:latin typeface="Arial Black" panose="020B0A04020102020204" pitchFamily="34" charset="0"/>
              </a:rPr>
              <a:t>Determine causes and timing of spatially intermittent and prolonged, ponded sediments.  </a:t>
            </a:r>
          </a:p>
          <a:p>
            <a:pPr marL="685800" indent="-685800">
              <a:buFont typeface="Arial" panose="020B0604020202020204" pitchFamily="34" charset="0"/>
              <a:buChar char="•"/>
            </a:pPr>
            <a:r>
              <a:rPr lang="en-US" sz="4400" dirty="0" smtClean="0">
                <a:latin typeface="Arial Black" panose="020B0A04020102020204" pitchFamily="34" charset="0"/>
              </a:rPr>
              <a:t>Determine number and timing of arroyo incision events.</a:t>
            </a:r>
          </a:p>
          <a:p>
            <a:pPr marL="685800" indent="-685800">
              <a:buFont typeface="Arial" panose="020B0604020202020204" pitchFamily="34" charset="0"/>
              <a:buChar char="•"/>
            </a:pPr>
            <a:r>
              <a:rPr lang="en-US" sz="4400" dirty="0">
                <a:latin typeface="Arial Black" panose="020B0A04020102020204" pitchFamily="34" charset="0"/>
              </a:rPr>
              <a:t>Relate </a:t>
            </a:r>
            <a:r>
              <a:rPr lang="en-US" sz="4400" dirty="0" err="1">
                <a:latin typeface="Arial Black" panose="020B0A04020102020204" pitchFamily="34" charset="0"/>
              </a:rPr>
              <a:t>morpho</a:t>
            </a:r>
            <a:r>
              <a:rPr lang="en-US" sz="4400" dirty="0">
                <a:latin typeface="Arial Black" panose="020B0A04020102020204" pitchFamily="34" charset="0"/>
              </a:rPr>
              <a:t>-stratigraphic </a:t>
            </a:r>
            <a:r>
              <a:rPr lang="en-US" sz="4400" dirty="0" smtClean="0">
                <a:latin typeface="Arial Black" panose="020B0A04020102020204" pitchFamily="34" charset="0"/>
              </a:rPr>
              <a:t>interpretations </a:t>
            </a:r>
            <a:r>
              <a:rPr lang="en-US" sz="4400" dirty="0">
                <a:latin typeface="Arial Black" panose="020B0A04020102020204" pitchFamily="34" charset="0"/>
              </a:rPr>
              <a:t>to </a:t>
            </a:r>
            <a:r>
              <a:rPr lang="en-US" sz="4400" dirty="0" smtClean="0">
                <a:latin typeface="Arial Black" panose="020B0A04020102020204" pitchFamily="34" charset="0"/>
              </a:rPr>
              <a:t>archaeological evidence. </a:t>
            </a:r>
            <a:endParaRPr lang="en-US" sz="4400" dirty="0">
              <a:latin typeface="Arial Black" panose="020B0A04020102020204" pitchFamily="34" charset="0"/>
            </a:endParaRPr>
          </a:p>
          <a:p>
            <a:pPr marL="685800" indent="-685800">
              <a:buFont typeface="Arial" panose="020B0604020202020204" pitchFamily="34" charset="0"/>
              <a:buChar char="•"/>
            </a:pPr>
            <a:endParaRPr lang="en-US" sz="4400" dirty="0" smtClean="0">
              <a:latin typeface="Arial Black" panose="020B0A04020102020204" pitchFamily="34" charset="0"/>
            </a:endParaRPr>
          </a:p>
        </p:txBody>
      </p:sp>
      <p:grpSp>
        <p:nvGrpSpPr>
          <p:cNvPr id="914" name="Group 913"/>
          <p:cNvGrpSpPr/>
          <p:nvPr/>
        </p:nvGrpSpPr>
        <p:grpSpPr>
          <a:xfrm>
            <a:off x="832928" y="27729078"/>
            <a:ext cx="11922484" cy="8693467"/>
            <a:chOff x="736127" y="26863234"/>
            <a:chExt cx="11165110" cy="8196618"/>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127" y="27639856"/>
              <a:ext cx="11129994" cy="7419996"/>
            </a:xfrm>
            <a:prstGeom prst="rect">
              <a:avLst/>
            </a:prstGeom>
            <a:ln w="12700">
              <a:solidFill>
                <a:schemeClr val="tx1"/>
              </a:solidFill>
            </a:ln>
          </p:spPr>
        </p:pic>
        <p:pic>
          <p:nvPicPr>
            <p:cNvPr id="913" name="Picture 912"/>
            <p:cNvPicPr>
              <a:picLocks noChangeAspect="1"/>
            </p:cNvPicPr>
            <p:nvPr/>
          </p:nvPicPr>
          <p:blipFill rotWithShape="1">
            <a:blip r:embed="rId10">
              <a:extLst>
                <a:ext uri="{28A0092B-C50C-407E-A947-70E740481C1C}">
                  <a14:useLocalDpi xmlns:a14="http://schemas.microsoft.com/office/drawing/2010/main" val="0"/>
                </a:ext>
              </a:extLst>
            </a:blip>
            <a:srcRect l="4723" t="3344" b="11160"/>
            <a:stretch/>
          </p:blipFill>
          <p:spPr>
            <a:xfrm>
              <a:off x="7268950" y="26863234"/>
              <a:ext cx="4632287" cy="2985721"/>
            </a:xfrm>
            <a:prstGeom prst="rect">
              <a:avLst/>
            </a:prstGeom>
            <a:ln>
              <a:solidFill>
                <a:schemeClr val="tx1"/>
              </a:solidFill>
            </a:ln>
          </p:spPr>
        </p:pic>
      </p:grpSp>
      <p:grpSp>
        <p:nvGrpSpPr>
          <p:cNvPr id="917" name="Group 916"/>
          <p:cNvGrpSpPr/>
          <p:nvPr/>
        </p:nvGrpSpPr>
        <p:grpSpPr>
          <a:xfrm>
            <a:off x="15106818" y="31904218"/>
            <a:ext cx="16181809" cy="4382721"/>
            <a:chOff x="15195529" y="30065088"/>
            <a:chExt cx="16181809" cy="4382721"/>
          </a:xfrm>
        </p:grpSpPr>
        <p:grpSp>
          <p:nvGrpSpPr>
            <p:cNvPr id="355" name="Group 354"/>
            <p:cNvGrpSpPr/>
            <p:nvPr/>
          </p:nvGrpSpPr>
          <p:grpSpPr>
            <a:xfrm>
              <a:off x="15195529" y="30065088"/>
              <a:ext cx="16181809" cy="4382721"/>
              <a:chOff x="18224353" y="30924130"/>
              <a:chExt cx="16181809" cy="4382721"/>
            </a:xfrm>
          </p:grpSpPr>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l="2321" b="8297"/>
              <a:stretch/>
            </p:blipFill>
            <p:spPr>
              <a:xfrm>
                <a:off x="18224353" y="30924130"/>
                <a:ext cx="16181809" cy="4382721"/>
              </a:xfrm>
              <a:prstGeom prst="rect">
                <a:avLst/>
              </a:prstGeom>
              <a:ln w="63500">
                <a:solidFill>
                  <a:schemeClr val="tx1"/>
                </a:solidFill>
              </a:ln>
            </p:spPr>
          </p:pic>
          <p:sp>
            <p:nvSpPr>
              <p:cNvPr id="354" name="Diamond 353"/>
              <p:cNvSpPr/>
              <p:nvPr/>
            </p:nvSpPr>
            <p:spPr>
              <a:xfrm>
                <a:off x="21144758" y="31742633"/>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Diamond 852"/>
              <p:cNvSpPr/>
              <p:nvPr/>
            </p:nvSpPr>
            <p:spPr>
              <a:xfrm>
                <a:off x="22833167" y="31928574"/>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Diamond 853"/>
              <p:cNvSpPr/>
              <p:nvPr/>
            </p:nvSpPr>
            <p:spPr>
              <a:xfrm>
                <a:off x="24234132" y="32201548"/>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Diamond 854"/>
              <p:cNvSpPr/>
              <p:nvPr/>
            </p:nvSpPr>
            <p:spPr>
              <a:xfrm>
                <a:off x="25097726" y="32459035"/>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Diamond 855"/>
              <p:cNvSpPr/>
              <p:nvPr/>
            </p:nvSpPr>
            <p:spPr>
              <a:xfrm>
                <a:off x="25352826" y="32528750"/>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Diamond 856"/>
              <p:cNvSpPr/>
              <p:nvPr/>
            </p:nvSpPr>
            <p:spPr>
              <a:xfrm>
                <a:off x="27494046" y="32905468"/>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Diamond 857"/>
              <p:cNvSpPr/>
              <p:nvPr/>
            </p:nvSpPr>
            <p:spPr>
              <a:xfrm>
                <a:off x="27661398" y="32815468"/>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Diamond 858"/>
              <p:cNvSpPr/>
              <p:nvPr/>
            </p:nvSpPr>
            <p:spPr>
              <a:xfrm>
                <a:off x="27774258" y="32921576"/>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Diamond 859"/>
              <p:cNvSpPr/>
              <p:nvPr/>
            </p:nvSpPr>
            <p:spPr>
              <a:xfrm>
                <a:off x="28757238" y="33101576"/>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Diamond 860"/>
              <p:cNvSpPr/>
              <p:nvPr/>
            </p:nvSpPr>
            <p:spPr>
              <a:xfrm>
                <a:off x="29839278" y="33313760"/>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Diamond 861"/>
              <p:cNvSpPr/>
              <p:nvPr/>
            </p:nvSpPr>
            <p:spPr>
              <a:xfrm>
                <a:off x="30227898" y="33465870"/>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Diamond 862"/>
              <p:cNvSpPr/>
              <p:nvPr/>
            </p:nvSpPr>
            <p:spPr>
              <a:xfrm>
                <a:off x="30526518" y="33497728"/>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Diamond 863"/>
              <p:cNvSpPr/>
              <p:nvPr/>
            </p:nvSpPr>
            <p:spPr>
              <a:xfrm>
                <a:off x="30875768" y="33555870"/>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Diamond 864"/>
              <p:cNvSpPr/>
              <p:nvPr/>
            </p:nvSpPr>
            <p:spPr>
              <a:xfrm>
                <a:off x="31615543" y="33703128"/>
                <a:ext cx="180000" cy="180000"/>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5" name="TextBox 914"/>
            <p:cNvSpPr txBox="1"/>
            <p:nvPr/>
          </p:nvSpPr>
          <p:spPr>
            <a:xfrm>
              <a:off x="17330426" y="31138328"/>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HC10</a:t>
              </a:r>
              <a:endParaRPr lang="en-US" sz="2400" dirty="0">
                <a:latin typeface="Arial Black" panose="020B0A04020102020204" pitchFamily="34" charset="0"/>
              </a:endParaRPr>
            </a:p>
          </p:txBody>
        </p:sp>
        <p:sp>
          <p:nvSpPr>
            <p:cNvPr id="87" name="TextBox 86"/>
            <p:cNvSpPr txBox="1"/>
            <p:nvPr/>
          </p:nvSpPr>
          <p:spPr>
            <a:xfrm>
              <a:off x="19181075" y="31397657"/>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HC8</a:t>
              </a:r>
              <a:endParaRPr lang="en-US" sz="2400" dirty="0">
                <a:latin typeface="Arial Black" panose="020B0A04020102020204" pitchFamily="34" charset="0"/>
              </a:endParaRPr>
            </a:p>
          </p:txBody>
        </p:sp>
        <p:sp>
          <p:nvSpPr>
            <p:cNvPr id="88" name="TextBox 87"/>
            <p:cNvSpPr txBox="1"/>
            <p:nvPr/>
          </p:nvSpPr>
          <p:spPr>
            <a:xfrm>
              <a:off x="20588195" y="31596821"/>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HC6</a:t>
              </a:r>
              <a:endParaRPr lang="en-US" sz="2400" dirty="0">
                <a:latin typeface="Arial Black" panose="020B0A04020102020204" pitchFamily="34" charset="0"/>
              </a:endParaRPr>
            </a:p>
          </p:txBody>
        </p:sp>
        <p:sp>
          <p:nvSpPr>
            <p:cNvPr id="89" name="TextBox 88"/>
            <p:cNvSpPr txBox="1"/>
            <p:nvPr/>
          </p:nvSpPr>
          <p:spPr>
            <a:xfrm>
              <a:off x="21205308" y="31901988"/>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HC11</a:t>
              </a:r>
              <a:endParaRPr lang="en-US" sz="2400" dirty="0">
                <a:latin typeface="Arial Black" panose="020B0A04020102020204" pitchFamily="34" charset="0"/>
              </a:endParaRPr>
            </a:p>
          </p:txBody>
        </p:sp>
        <p:sp>
          <p:nvSpPr>
            <p:cNvPr id="90" name="TextBox 89"/>
            <p:cNvSpPr txBox="1"/>
            <p:nvPr/>
          </p:nvSpPr>
          <p:spPr>
            <a:xfrm>
              <a:off x="22504002" y="31354375"/>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HC12</a:t>
              </a:r>
              <a:endParaRPr lang="en-US" sz="2400" dirty="0">
                <a:latin typeface="Arial Black" panose="020B0A04020102020204" pitchFamily="34" charset="0"/>
              </a:endParaRPr>
            </a:p>
          </p:txBody>
        </p:sp>
        <p:sp>
          <p:nvSpPr>
            <p:cNvPr id="91" name="TextBox 90"/>
            <p:cNvSpPr txBox="1"/>
            <p:nvPr/>
          </p:nvSpPr>
          <p:spPr>
            <a:xfrm>
              <a:off x="23668555" y="32282825"/>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HC2</a:t>
              </a:r>
              <a:endParaRPr lang="en-US" sz="2400" dirty="0">
                <a:latin typeface="Arial Black" panose="020B0A04020102020204" pitchFamily="34" charset="0"/>
              </a:endParaRPr>
            </a:p>
          </p:txBody>
        </p:sp>
        <p:sp>
          <p:nvSpPr>
            <p:cNvPr id="92" name="TextBox 91"/>
            <p:cNvSpPr txBox="1"/>
            <p:nvPr/>
          </p:nvSpPr>
          <p:spPr>
            <a:xfrm>
              <a:off x="24253423" y="31507786"/>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HC1</a:t>
              </a:r>
              <a:endParaRPr lang="en-US" sz="2400" dirty="0">
                <a:latin typeface="Arial Black" panose="020B0A04020102020204" pitchFamily="34" charset="0"/>
              </a:endParaRPr>
            </a:p>
          </p:txBody>
        </p:sp>
        <p:sp>
          <p:nvSpPr>
            <p:cNvPr id="93" name="TextBox 92"/>
            <p:cNvSpPr txBox="1"/>
            <p:nvPr/>
          </p:nvSpPr>
          <p:spPr>
            <a:xfrm>
              <a:off x="24667788" y="32382421"/>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HC3</a:t>
              </a:r>
              <a:endParaRPr lang="en-US" sz="2400" dirty="0">
                <a:latin typeface="Arial Black" panose="020B0A04020102020204" pitchFamily="34" charset="0"/>
              </a:endParaRPr>
            </a:p>
          </p:txBody>
        </p:sp>
        <p:sp>
          <p:nvSpPr>
            <p:cNvPr id="94" name="TextBox 93"/>
            <p:cNvSpPr txBox="1"/>
            <p:nvPr/>
          </p:nvSpPr>
          <p:spPr>
            <a:xfrm>
              <a:off x="25650008" y="32567875"/>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HC9</a:t>
              </a:r>
              <a:endParaRPr lang="en-US" sz="2400" dirty="0">
                <a:latin typeface="Arial Black" panose="020B0A04020102020204" pitchFamily="34" charset="0"/>
              </a:endParaRPr>
            </a:p>
          </p:txBody>
        </p:sp>
        <p:sp>
          <p:nvSpPr>
            <p:cNvPr id="95" name="TextBox 94"/>
            <p:cNvSpPr txBox="1"/>
            <p:nvPr/>
          </p:nvSpPr>
          <p:spPr>
            <a:xfrm>
              <a:off x="26108511" y="31951495"/>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LOC4</a:t>
              </a:r>
              <a:endParaRPr lang="en-US" sz="2400" dirty="0">
                <a:latin typeface="Arial Black" panose="020B0A04020102020204" pitchFamily="34" charset="0"/>
              </a:endParaRPr>
            </a:p>
          </p:txBody>
        </p:sp>
        <p:sp>
          <p:nvSpPr>
            <p:cNvPr id="96" name="TextBox 95"/>
            <p:cNvSpPr txBox="1"/>
            <p:nvPr/>
          </p:nvSpPr>
          <p:spPr>
            <a:xfrm>
              <a:off x="26408499" y="32828991"/>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LOC3</a:t>
              </a:r>
              <a:endParaRPr lang="en-US" sz="2400" dirty="0">
                <a:latin typeface="Arial Black" panose="020B0A04020102020204" pitchFamily="34" charset="0"/>
              </a:endParaRPr>
            </a:p>
          </p:txBody>
        </p:sp>
        <p:sp>
          <p:nvSpPr>
            <p:cNvPr id="97" name="TextBox 96"/>
            <p:cNvSpPr txBox="1"/>
            <p:nvPr/>
          </p:nvSpPr>
          <p:spPr>
            <a:xfrm>
              <a:off x="27344314" y="32009894"/>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LOC1</a:t>
              </a:r>
              <a:endParaRPr lang="en-US" sz="2400" dirty="0">
                <a:latin typeface="Arial Black" panose="020B0A04020102020204" pitchFamily="34" charset="0"/>
              </a:endParaRPr>
            </a:p>
          </p:txBody>
        </p:sp>
        <p:sp>
          <p:nvSpPr>
            <p:cNvPr id="98" name="TextBox 97"/>
            <p:cNvSpPr txBox="1"/>
            <p:nvPr/>
          </p:nvSpPr>
          <p:spPr>
            <a:xfrm>
              <a:off x="27514766" y="32994489"/>
              <a:ext cx="1727200" cy="830997"/>
            </a:xfrm>
            <a:prstGeom prst="rect">
              <a:avLst/>
            </a:prstGeom>
            <a:noFill/>
            <a:ln>
              <a:noFill/>
            </a:ln>
          </p:spPr>
          <p:txBody>
            <a:bodyPr wrap="square" rtlCol="0">
              <a:spAutoFit/>
            </a:bodyPr>
            <a:lstStyle/>
            <a:p>
              <a:r>
                <a:rPr lang="en-US" sz="2400" dirty="0" smtClean="0">
                  <a:latin typeface="Arial Black" panose="020B0A04020102020204" pitchFamily="34" charset="0"/>
                </a:rPr>
                <a:t>LOC5</a:t>
              </a:r>
            </a:p>
            <a:p>
              <a:endParaRPr lang="en-US" sz="2400" dirty="0">
                <a:latin typeface="Arial Black" panose="020B0A04020102020204" pitchFamily="34" charset="0"/>
              </a:endParaRPr>
            </a:p>
          </p:txBody>
        </p:sp>
        <p:sp>
          <p:nvSpPr>
            <p:cNvPr id="99" name="TextBox 98"/>
            <p:cNvSpPr txBox="1"/>
            <p:nvPr/>
          </p:nvSpPr>
          <p:spPr>
            <a:xfrm>
              <a:off x="28619978" y="32337042"/>
              <a:ext cx="1727200" cy="461665"/>
            </a:xfrm>
            <a:prstGeom prst="rect">
              <a:avLst/>
            </a:prstGeom>
            <a:noFill/>
            <a:ln>
              <a:noFill/>
            </a:ln>
          </p:spPr>
          <p:txBody>
            <a:bodyPr wrap="square" rtlCol="0">
              <a:spAutoFit/>
            </a:bodyPr>
            <a:lstStyle/>
            <a:p>
              <a:r>
                <a:rPr lang="en-US" sz="2400" dirty="0" smtClean="0">
                  <a:latin typeface="Arial Black" panose="020B0A04020102020204" pitchFamily="34" charset="0"/>
                </a:rPr>
                <a:t>LOC2</a:t>
              </a:r>
              <a:endParaRPr lang="en-US" sz="2400" dirty="0">
                <a:latin typeface="Arial Black" panose="020B0A04020102020204" pitchFamily="34" charset="0"/>
              </a:endParaRPr>
            </a:p>
          </p:txBody>
        </p:sp>
      </p:grpSp>
      <p:sp>
        <p:nvSpPr>
          <p:cNvPr id="126" name="TextBox 125"/>
          <p:cNvSpPr txBox="1"/>
          <p:nvPr/>
        </p:nvSpPr>
        <p:spPr>
          <a:xfrm>
            <a:off x="41118731" y="11635991"/>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HC9</a:t>
            </a:r>
            <a:endParaRPr lang="en-US" sz="3200" dirty="0">
              <a:latin typeface="Arial" panose="020B0604020202020204" pitchFamily="34" charset="0"/>
              <a:cs typeface="Arial" panose="020B0604020202020204" pitchFamily="34" charset="0"/>
            </a:endParaRPr>
          </a:p>
        </p:txBody>
      </p:sp>
      <p:grpSp>
        <p:nvGrpSpPr>
          <p:cNvPr id="946" name="Group 945"/>
          <p:cNvGrpSpPr/>
          <p:nvPr/>
        </p:nvGrpSpPr>
        <p:grpSpPr>
          <a:xfrm>
            <a:off x="7657220" y="8930522"/>
            <a:ext cx="35583475" cy="11588761"/>
            <a:chOff x="7809471" y="9764726"/>
            <a:chExt cx="35583475" cy="11588761"/>
          </a:xfrm>
        </p:grpSpPr>
        <p:grpSp>
          <p:nvGrpSpPr>
            <p:cNvPr id="868" name="Group 867"/>
            <p:cNvGrpSpPr/>
            <p:nvPr/>
          </p:nvGrpSpPr>
          <p:grpSpPr>
            <a:xfrm>
              <a:off x="10832352" y="10642402"/>
              <a:ext cx="32560594" cy="10711085"/>
              <a:chOff x="5927537" y="11096743"/>
              <a:chExt cx="32560594" cy="10711085"/>
            </a:xfrm>
          </p:grpSpPr>
          <p:grpSp>
            <p:nvGrpSpPr>
              <p:cNvPr id="867" name="Group 866"/>
              <p:cNvGrpSpPr/>
              <p:nvPr/>
            </p:nvGrpSpPr>
            <p:grpSpPr>
              <a:xfrm>
                <a:off x="5927537" y="11096743"/>
                <a:ext cx="6075552" cy="9764077"/>
                <a:chOff x="5931119" y="11070000"/>
                <a:chExt cx="6075552" cy="9764077"/>
              </a:xfrm>
            </p:grpSpPr>
            <p:pic>
              <p:nvPicPr>
                <p:cNvPr id="19" name="Picture 18"/>
                <p:cNvPicPr>
                  <a:picLocks noChangeAspect="1"/>
                </p:cNvPicPr>
                <p:nvPr/>
              </p:nvPicPr>
              <p:blipFill rotWithShape="1">
                <a:blip r:embed="rId12">
                  <a:extLst>
                    <a:ext uri="{28A0092B-C50C-407E-A947-70E740481C1C}">
                      <a14:useLocalDpi xmlns:a14="http://schemas.microsoft.com/office/drawing/2010/main" val="0"/>
                    </a:ext>
                  </a:extLst>
                </a:blip>
                <a:srcRect l="2922" t="8295" r="47742"/>
                <a:stretch/>
              </p:blipFill>
              <p:spPr>
                <a:xfrm>
                  <a:off x="9215343" y="11610000"/>
                  <a:ext cx="2791328" cy="9224077"/>
                </a:xfrm>
                <a:prstGeom prst="rect">
                  <a:avLst/>
                </a:prstGeom>
              </p:spPr>
            </p:pic>
            <p:pic>
              <p:nvPicPr>
                <p:cNvPr id="4" name="Picture 3"/>
                <p:cNvPicPr>
                  <a:picLocks noChangeAspect="1"/>
                </p:cNvPicPr>
                <p:nvPr/>
              </p:nvPicPr>
              <p:blipFill rotWithShape="1">
                <a:blip r:embed="rId13">
                  <a:extLst>
                    <a:ext uri="{28A0092B-C50C-407E-A947-70E740481C1C}">
                      <a14:useLocalDpi xmlns:a14="http://schemas.microsoft.com/office/drawing/2010/main" val="0"/>
                    </a:ext>
                  </a:extLst>
                </a:blip>
                <a:srcRect l="4675" t="20630" r="44234" b="8109"/>
                <a:stretch/>
              </p:blipFill>
              <p:spPr>
                <a:xfrm>
                  <a:off x="5931119" y="11070000"/>
                  <a:ext cx="2890684" cy="7167717"/>
                </a:xfrm>
                <a:prstGeom prst="rect">
                  <a:avLst/>
                </a:prstGeom>
              </p:spPr>
            </p:pic>
          </p:grpSp>
          <p:pic>
            <p:nvPicPr>
              <p:cNvPr id="22" name="Picture 21"/>
              <p:cNvPicPr>
                <a:picLocks noChangeAspect="1"/>
              </p:cNvPicPr>
              <p:nvPr/>
            </p:nvPicPr>
            <p:blipFill rotWithShape="1">
              <a:blip r:embed="rId14">
                <a:extLst>
                  <a:ext uri="{28A0092B-C50C-407E-A947-70E740481C1C}">
                    <a14:useLocalDpi xmlns:a14="http://schemas.microsoft.com/office/drawing/2010/main" val="0"/>
                  </a:ext>
                </a:extLst>
              </a:blip>
              <a:srcRect l="2543" t="7840" r="46845" b="37854"/>
              <a:stretch/>
            </p:blipFill>
            <p:spPr>
              <a:xfrm>
                <a:off x="19652286" y="12052429"/>
                <a:ext cx="2863516" cy="5462336"/>
              </a:xfrm>
              <a:prstGeom prst="rect">
                <a:avLst/>
              </a:prstGeom>
            </p:spPr>
          </p:pic>
          <p:pic>
            <p:nvPicPr>
              <p:cNvPr id="23" name="Picture 22"/>
              <p:cNvPicPr>
                <a:picLocks noChangeAspect="1"/>
              </p:cNvPicPr>
              <p:nvPr/>
            </p:nvPicPr>
            <p:blipFill rotWithShape="1">
              <a:blip r:embed="rId15">
                <a:extLst>
                  <a:ext uri="{28A0092B-C50C-407E-A947-70E740481C1C}">
                    <a14:useLocalDpi xmlns:a14="http://schemas.microsoft.com/office/drawing/2010/main" val="0"/>
                  </a:ext>
                </a:extLst>
              </a:blip>
              <a:srcRect l="18490" t="9124" r="31749" b="22215"/>
              <a:stretch/>
            </p:blipFill>
            <p:spPr>
              <a:xfrm>
                <a:off x="22717437" y="12090332"/>
                <a:ext cx="2815389" cy="6906127"/>
              </a:xfrm>
              <a:prstGeom prst="rect">
                <a:avLst/>
              </a:prstGeom>
            </p:spPr>
          </p:pic>
          <p:pic>
            <p:nvPicPr>
              <p:cNvPr id="24" name="Picture 23"/>
              <p:cNvPicPr>
                <a:picLocks noChangeAspect="1"/>
              </p:cNvPicPr>
              <p:nvPr/>
            </p:nvPicPr>
            <p:blipFill rotWithShape="1">
              <a:blip r:embed="rId16">
                <a:extLst>
                  <a:ext uri="{28A0092B-C50C-407E-A947-70E740481C1C}">
                    <a14:useLocalDpi xmlns:a14="http://schemas.microsoft.com/office/drawing/2010/main" val="0"/>
                  </a:ext>
                </a:extLst>
              </a:blip>
              <a:srcRect l="17305" t="12669" r="32084" b="25609"/>
              <a:stretch/>
            </p:blipFill>
            <p:spPr>
              <a:xfrm>
                <a:off x="25623562" y="12156703"/>
                <a:ext cx="2863516" cy="6208294"/>
              </a:xfrm>
              <a:prstGeom prst="rect">
                <a:avLst/>
              </a:prstGeom>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23794" t="32120" r="25170" b="15009"/>
              <a:stretch/>
            </p:blipFill>
            <p:spPr>
              <a:xfrm>
                <a:off x="29238053" y="14783597"/>
                <a:ext cx="2887579" cy="5317958"/>
              </a:xfrm>
              <a:prstGeom prst="rect">
                <a:avLst/>
              </a:prstGeom>
            </p:spPr>
          </p:pic>
          <p:pic>
            <p:nvPicPr>
              <p:cNvPr id="26" name="Picture 25"/>
              <p:cNvPicPr>
                <a:picLocks noChangeAspect="1"/>
              </p:cNvPicPr>
              <p:nvPr/>
            </p:nvPicPr>
            <p:blipFill rotWithShape="1">
              <a:blip r:embed="rId18">
                <a:extLst>
                  <a:ext uri="{28A0092B-C50C-407E-A947-70E740481C1C}">
                    <a14:useLocalDpi xmlns:a14="http://schemas.microsoft.com/office/drawing/2010/main" val="0"/>
                  </a:ext>
                </a:extLst>
              </a:blip>
              <a:srcRect l="28060" t="24233" r="21328" b="29355"/>
              <a:stretch/>
            </p:blipFill>
            <p:spPr>
              <a:xfrm>
                <a:off x="32555013" y="17139575"/>
                <a:ext cx="2863517" cy="4668253"/>
              </a:xfrm>
              <a:prstGeom prst="rect">
                <a:avLst/>
              </a:prstGeom>
            </p:spPr>
          </p:pic>
          <p:pic>
            <p:nvPicPr>
              <p:cNvPr id="27" name="Picture 26"/>
              <p:cNvPicPr>
                <a:picLocks noChangeAspect="1"/>
              </p:cNvPicPr>
              <p:nvPr/>
            </p:nvPicPr>
            <p:blipFill rotWithShape="1">
              <a:blip r:embed="rId19">
                <a:extLst>
                  <a:ext uri="{28A0092B-C50C-407E-A947-70E740481C1C}">
                    <a14:useLocalDpi xmlns:a14="http://schemas.microsoft.com/office/drawing/2010/main" val="0"/>
                  </a:ext>
                </a:extLst>
              </a:blip>
              <a:srcRect l="10609" t="20093" r="38780" b="8375"/>
              <a:stretch/>
            </p:blipFill>
            <p:spPr>
              <a:xfrm>
                <a:off x="35624615" y="12806199"/>
                <a:ext cx="2863516" cy="7194885"/>
              </a:xfrm>
              <a:prstGeom prst="rect">
                <a:avLst/>
              </a:prstGeom>
            </p:spPr>
          </p:pic>
        </p:grpSp>
        <p:cxnSp>
          <p:nvCxnSpPr>
            <p:cNvPr id="870" name="Straight Connector 869"/>
            <p:cNvCxnSpPr/>
            <p:nvPr/>
          </p:nvCxnSpPr>
          <p:spPr>
            <a:xfrm flipV="1">
              <a:off x="15623068" y="15188387"/>
              <a:ext cx="1882563" cy="18327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flipV="1">
              <a:off x="18470448" y="14566988"/>
              <a:ext cx="2381444" cy="6213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26131925" y="14924699"/>
              <a:ext cx="2039667" cy="902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flipH="1">
              <a:off x="34805722" y="15782611"/>
              <a:ext cx="903054" cy="11829"/>
            </a:xfrm>
            <a:prstGeom prst="line">
              <a:avLst/>
            </a:prstGeom>
            <a:ln w="254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flipH="1">
              <a:off x="34805722" y="15951896"/>
              <a:ext cx="903054" cy="11829"/>
            </a:xfrm>
            <a:prstGeom prst="line">
              <a:avLst/>
            </a:prstGeom>
            <a:ln w="254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9155066" y="13819212"/>
              <a:ext cx="2033550" cy="510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1" name="TextBox 930"/>
            <p:cNvSpPr txBox="1"/>
            <p:nvPr/>
          </p:nvSpPr>
          <p:spPr>
            <a:xfrm>
              <a:off x="32812111" y="11068898"/>
              <a:ext cx="5385674" cy="584775"/>
            </a:xfrm>
            <a:prstGeom prst="rect">
              <a:avLst/>
            </a:prstGeom>
            <a:solidFill>
              <a:schemeClr val="bg1"/>
            </a:solidFill>
            <a:ln w="25400">
              <a:solidFill>
                <a:schemeClr val="tx1"/>
              </a:solidFill>
            </a:ln>
          </p:spPr>
          <p:txBody>
            <a:bodyPr wrap="square" rtlCol="0">
              <a:spAutoFit/>
            </a:bodyPr>
            <a:lstStyle/>
            <a:p>
              <a:r>
                <a:rPr lang="en-US" sz="3200" dirty="0" smtClean="0">
                  <a:latin typeface="Arial Black" panose="020B0A04020102020204" pitchFamily="34" charset="0"/>
                  <a:cs typeface="Arial" panose="020B0604020202020204" pitchFamily="34" charset="0"/>
                </a:rPr>
                <a:t>Younger Inset Into HC1</a:t>
              </a:r>
              <a:endParaRPr lang="en-US" sz="3200" dirty="0">
                <a:latin typeface="Arial Black" panose="020B0A04020102020204" pitchFamily="34" charset="0"/>
                <a:cs typeface="Arial" panose="020B0604020202020204" pitchFamily="34" charset="0"/>
              </a:endParaRPr>
            </a:p>
          </p:txBody>
        </p:sp>
        <p:cxnSp>
          <p:nvCxnSpPr>
            <p:cNvPr id="920" name="Straight Connector 919"/>
            <p:cNvCxnSpPr/>
            <p:nvPr/>
          </p:nvCxnSpPr>
          <p:spPr>
            <a:xfrm flipH="1">
              <a:off x="20926861" y="14497366"/>
              <a:ext cx="429856" cy="10045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33042059" y="18664113"/>
              <a:ext cx="3343931" cy="159544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36375866" y="18459264"/>
              <a:ext cx="1727493" cy="18002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926861" y="15512222"/>
              <a:ext cx="7839934" cy="31518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2" name="TextBox 941"/>
            <p:cNvSpPr txBox="1"/>
            <p:nvPr/>
          </p:nvSpPr>
          <p:spPr>
            <a:xfrm>
              <a:off x="7809471" y="9764726"/>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HC10</a:t>
              </a:r>
              <a:endParaRPr lang="en-US" sz="3200" dirty="0">
                <a:latin typeface="Arial" panose="020B0604020202020204" pitchFamily="34" charset="0"/>
                <a:cs typeface="Arial" panose="020B0604020202020204" pitchFamily="34" charset="0"/>
              </a:endParaRPr>
            </a:p>
          </p:txBody>
        </p:sp>
        <p:sp>
          <p:nvSpPr>
            <p:cNvPr id="122" name="TextBox 121"/>
            <p:cNvSpPr txBox="1"/>
            <p:nvPr/>
          </p:nvSpPr>
          <p:spPr>
            <a:xfrm>
              <a:off x="14623899" y="10522890"/>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HC6</a:t>
              </a:r>
              <a:endParaRPr lang="en-US" sz="3200" dirty="0">
                <a:latin typeface="Arial" panose="020B0604020202020204" pitchFamily="34" charset="0"/>
                <a:cs typeface="Arial" panose="020B0604020202020204" pitchFamily="34" charset="0"/>
              </a:endParaRPr>
            </a:p>
          </p:txBody>
        </p:sp>
        <p:sp>
          <p:nvSpPr>
            <p:cNvPr id="123" name="TextBox 122"/>
            <p:cNvSpPr txBox="1"/>
            <p:nvPr/>
          </p:nvSpPr>
          <p:spPr>
            <a:xfrm>
              <a:off x="11437539" y="9966770"/>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HC8</a:t>
              </a:r>
              <a:endParaRPr lang="en-US" sz="3200" dirty="0">
                <a:latin typeface="Arial" panose="020B0604020202020204" pitchFamily="34" charset="0"/>
                <a:cs typeface="Arial" panose="020B0604020202020204" pitchFamily="34" charset="0"/>
              </a:endParaRPr>
            </a:p>
          </p:txBody>
        </p:sp>
        <p:sp>
          <p:nvSpPr>
            <p:cNvPr id="124" name="TextBox 123"/>
            <p:cNvSpPr txBox="1"/>
            <p:nvPr/>
          </p:nvSpPr>
          <p:spPr>
            <a:xfrm>
              <a:off x="17448516" y="10614551"/>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HC11</a:t>
              </a:r>
              <a:endParaRPr lang="en-US" sz="3200" dirty="0">
                <a:latin typeface="Arial" panose="020B0604020202020204" pitchFamily="34" charset="0"/>
                <a:cs typeface="Arial" panose="020B0604020202020204" pitchFamily="34" charset="0"/>
              </a:endParaRPr>
            </a:p>
          </p:txBody>
        </p:sp>
        <p:sp>
          <p:nvSpPr>
            <p:cNvPr id="125" name="TextBox 124"/>
            <p:cNvSpPr txBox="1"/>
            <p:nvPr/>
          </p:nvSpPr>
          <p:spPr>
            <a:xfrm>
              <a:off x="21173996" y="10645727"/>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HC12</a:t>
              </a:r>
              <a:endParaRPr lang="en-US" sz="3200" dirty="0">
                <a:latin typeface="Arial" panose="020B0604020202020204" pitchFamily="34" charset="0"/>
                <a:cs typeface="Arial" panose="020B0604020202020204" pitchFamily="34" charset="0"/>
              </a:endParaRPr>
            </a:p>
          </p:txBody>
        </p:sp>
        <p:sp>
          <p:nvSpPr>
            <p:cNvPr id="127" name="TextBox 126"/>
            <p:cNvSpPr txBox="1"/>
            <p:nvPr/>
          </p:nvSpPr>
          <p:spPr>
            <a:xfrm>
              <a:off x="25043074" y="10857675"/>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HC2</a:t>
              </a:r>
              <a:endParaRPr lang="en-US" sz="3200" dirty="0">
                <a:latin typeface="Arial" panose="020B0604020202020204" pitchFamily="34" charset="0"/>
                <a:cs typeface="Arial" panose="020B0604020202020204" pitchFamily="34" charset="0"/>
              </a:endParaRPr>
            </a:p>
          </p:txBody>
        </p:sp>
        <p:sp>
          <p:nvSpPr>
            <p:cNvPr id="128" name="TextBox 127"/>
            <p:cNvSpPr txBox="1"/>
            <p:nvPr/>
          </p:nvSpPr>
          <p:spPr>
            <a:xfrm>
              <a:off x="28095476" y="10835327"/>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HC1</a:t>
              </a:r>
              <a:endParaRPr lang="en-US" sz="3200" dirty="0">
                <a:latin typeface="Arial" panose="020B0604020202020204" pitchFamily="34" charset="0"/>
                <a:cs typeface="Arial" panose="020B0604020202020204" pitchFamily="34" charset="0"/>
              </a:endParaRPr>
            </a:p>
          </p:txBody>
        </p:sp>
        <p:sp>
          <p:nvSpPr>
            <p:cNvPr id="129" name="TextBox 128"/>
            <p:cNvSpPr txBox="1"/>
            <p:nvPr/>
          </p:nvSpPr>
          <p:spPr>
            <a:xfrm>
              <a:off x="31147878" y="10809986"/>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HC3</a:t>
              </a:r>
              <a:endParaRPr lang="en-US" sz="3200" dirty="0">
                <a:latin typeface="Arial" panose="020B0604020202020204" pitchFamily="34" charset="0"/>
                <a:cs typeface="Arial" panose="020B0604020202020204" pitchFamily="34" charset="0"/>
              </a:endParaRPr>
            </a:p>
          </p:txBody>
        </p:sp>
        <p:sp>
          <p:nvSpPr>
            <p:cNvPr id="130" name="TextBox 129"/>
            <p:cNvSpPr txBox="1"/>
            <p:nvPr/>
          </p:nvSpPr>
          <p:spPr>
            <a:xfrm>
              <a:off x="34888656" y="13842314"/>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HC4</a:t>
              </a:r>
              <a:endParaRPr lang="en-US" sz="3200" dirty="0">
                <a:latin typeface="Arial" panose="020B0604020202020204" pitchFamily="34" charset="0"/>
                <a:cs typeface="Arial" panose="020B0604020202020204" pitchFamily="34" charset="0"/>
              </a:endParaRPr>
            </a:p>
          </p:txBody>
        </p:sp>
        <p:sp>
          <p:nvSpPr>
            <p:cNvPr id="131" name="TextBox 130"/>
            <p:cNvSpPr txBox="1"/>
            <p:nvPr/>
          </p:nvSpPr>
          <p:spPr>
            <a:xfrm>
              <a:off x="38161464" y="15570286"/>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HC5</a:t>
              </a:r>
              <a:endParaRPr lang="en-US" sz="3200" dirty="0">
                <a:latin typeface="Arial" panose="020B0604020202020204" pitchFamily="34" charset="0"/>
                <a:cs typeface="Arial" panose="020B0604020202020204" pitchFamily="34" charset="0"/>
              </a:endParaRPr>
            </a:p>
          </p:txBody>
        </p:sp>
        <p:cxnSp>
          <p:nvCxnSpPr>
            <p:cNvPr id="904" name="Straight Connector 903"/>
            <p:cNvCxnSpPr/>
            <p:nvPr/>
          </p:nvCxnSpPr>
          <p:spPr>
            <a:xfrm>
              <a:off x="29241966" y="15025155"/>
              <a:ext cx="1973651" cy="14176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43" name="Rectangle 942"/>
          <p:cNvSpPr/>
          <p:nvPr/>
        </p:nvSpPr>
        <p:spPr>
          <a:xfrm>
            <a:off x="510658" y="6439768"/>
            <a:ext cx="6412927" cy="11172289"/>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The causes and timing of cycles of sediment deposition and erosion in the Hanson Creek drainage in central </a:t>
            </a:r>
            <a:r>
              <a:rPr lang="en-US" sz="3000" dirty="0" smtClean="0">
                <a:latin typeface="Arial" panose="020B0604020202020204" pitchFamily="34" charset="0"/>
                <a:cs typeface="Arial" panose="020B0604020202020204" pitchFamily="34" charset="0"/>
              </a:rPr>
              <a:t>Washington (Fig 1.) </a:t>
            </a:r>
            <a:r>
              <a:rPr lang="en-US" sz="3000" dirty="0">
                <a:latin typeface="Arial" panose="020B0604020202020204" pitchFamily="34" charset="0"/>
                <a:cs typeface="Arial" panose="020B0604020202020204" pitchFamily="34" charset="0"/>
              </a:rPr>
              <a:t>provide insight into changes in channel morphology and </a:t>
            </a:r>
            <a:r>
              <a:rPr lang="en-US" sz="3000" dirty="0" err="1">
                <a:latin typeface="Arial" panose="020B0604020202020204" pitchFamily="34" charset="0"/>
                <a:cs typeface="Arial" panose="020B0604020202020204" pitchFamily="34" charset="0"/>
              </a:rPr>
              <a:t>paleoenvironment</a:t>
            </a:r>
            <a:r>
              <a:rPr lang="en-US" sz="3000" dirty="0">
                <a:latin typeface="Arial" panose="020B0604020202020204" pitchFamily="34" charset="0"/>
                <a:cs typeface="Arial" panose="020B0604020202020204" pitchFamily="34" charset="0"/>
              </a:rPr>
              <a:t> within the region since the mid-Holocene (8 </a:t>
            </a:r>
            <a:r>
              <a:rPr lang="en-US" sz="3000" dirty="0" err="1">
                <a:latin typeface="Arial" panose="020B0604020202020204" pitchFamily="34" charset="0"/>
                <a:cs typeface="Arial" panose="020B0604020202020204" pitchFamily="34" charset="0"/>
              </a:rPr>
              <a:t>kya</a:t>
            </a:r>
            <a:r>
              <a:rPr lang="en-US" sz="3000" dirty="0">
                <a:latin typeface="Arial" panose="020B0604020202020204" pitchFamily="34" charset="0"/>
                <a:cs typeface="Arial" panose="020B0604020202020204" pitchFamily="34" charset="0"/>
              </a:rPr>
              <a:t>-present). </a:t>
            </a:r>
            <a:r>
              <a:rPr lang="en-US" sz="3000" dirty="0" err="1">
                <a:latin typeface="Arial" panose="020B0604020202020204" pitchFamily="34" charset="0"/>
                <a:cs typeface="Arial" panose="020B0604020202020204" pitchFamily="34" charset="0"/>
              </a:rPr>
              <a:t>Stratigraphically</a:t>
            </a:r>
            <a:r>
              <a:rPr lang="en-US" sz="3000" dirty="0">
                <a:latin typeface="Arial" panose="020B0604020202020204" pitchFamily="34" charset="0"/>
                <a:cs typeface="Arial" panose="020B0604020202020204" pitchFamily="34" charset="0"/>
              </a:rPr>
              <a:t> and spatially coincident archaeological evidence reveals information related to human occupation during the latter half of the epoch. Using </a:t>
            </a:r>
            <a:r>
              <a:rPr lang="en-US" sz="3000" dirty="0" err="1">
                <a:latin typeface="Arial" panose="020B0604020202020204" pitchFamily="34" charset="0"/>
                <a:cs typeface="Arial" panose="020B0604020202020204" pitchFamily="34" charset="0"/>
              </a:rPr>
              <a:t>LiDAR</a:t>
            </a:r>
            <a:r>
              <a:rPr lang="en-US" sz="3000" dirty="0">
                <a:latin typeface="Arial" panose="020B0604020202020204" pitchFamily="34" charset="0"/>
                <a:cs typeface="Arial" panose="020B0604020202020204" pitchFamily="34" charset="0"/>
              </a:rPr>
              <a:t> imagery and field surveys, recent processes such as degree of modern channel incision, accumulation of valley floor sediment, channel morphology and gradient were evaluated. The spatial distribution of these channel characteristics was assessed in relation to proximal land forms such as spring mounds, </a:t>
            </a:r>
            <a:r>
              <a:rPr lang="en-US" sz="3000" dirty="0" err="1">
                <a:latin typeface="Arial" panose="020B0604020202020204" pitchFamily="34" charset="0"/>
                <a:cs typeface="Arial" panose="020B0604020202020204" pitchFamily="34" charset="0"/>
              </a:rPr>
              <a:t>colluvial</a:t>
            </a:r>
            <a:r>
              <a:rPr lang="en-US" sz="3000" dirty="0">
                <a:latin typeface="Arial" panose="020B0604020202020204" pitchFamily="34" charset="0"/>
                <a:cs typeface="Arial" panose="020B0604020202020204" pitchFamily="34" charset="0"/>
              </a:rPr>
              <a:t> deposits, basalt outcrops, and bedrock anticlinal ridges. </a:t>
            </a:r>
            <a:endParaRPr lang="en-US" sz="3000" dirty="0"/>
          </a:p>
        </p:txBody>
      </p:sp>
      <p:sp>
        <p:nvSpPr>
          <p:cNvPr id="944" name="TextBox 943"/>
          <p:cNvSpPr txBox="1"/>
          <p:nvPr/>
        </p:nvSpPr>
        <p:spPr>
          <a:xfrm>
            <a:off x="510658" y="5533598"/>
            <a:ext cx="8715403" cy="830997"/>
          </a:xfrm>
          <a:prstGeom prst="rect">
            <a:avLst/>
          </a:prstGeom>
          <a:noFill/>
        </p:spPr>
        <p:txBody>
          <a:bodyPr wrap="square" rtlCol="0">
            <a:spAutoFit/>
          </a:bodyPr>
          <a:lstStyle/>
          <a:p>
            <a:r>
              <a:rPr lang="en-US" sz="4800" dirty="0" smtClean="0">
                <a:latin typeface="Arial Black" panose="020B0A04020102020204" pitchFamily="34" charset="0"/>
              </a:rPr>
              <a:t>Introduction</a:t>
            </a:r>
            <a:endParaRPr lang="en-US" sz="4400" dirty="0">
              <a:latin typeface="Arial Black" panose="020B0A04020102020204" pitchFamily="34" charset="0"/>
            </a:endParaRPr>
          </a:p>
        </p:txBody>
      </p:sp>
      <p:sp>
        <p:nvSpPr>
          <p:cNvPr id="947" name="TextBox 946"/>
          <p:cNvSpPr txBox="1"/>
          <p:nvPr/>
        </p:nvSpPr>
        <p:spPr>
          <a:xfrm>
            <a:off x="467650" y="26536533"/>
            <a:ext cx="11896881" cy="89255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Figure 1.  </a:t>
            </a:r>
            <a:r>
              <a:rPr lang="en-US" sz="2400" dirty="0" smtClean="0">
                <a:latin typeface="Arial" panose="020B0604020202020204" pitchFamily="34" charset="0"/>
                <a:cs typeface="Arial" panose="020B0604020202020204" pitchFamily="34" charset="0"/>
              </a:rPr>
              <a:t>a.) Location of Hanson Creek relative to the State of Washington denoted by black box; b.) Magnified view of region. Study location denoted by green star. </a:t>
            </a:r>
            <a:endParaRPr lang="en-US" sz="2400" dirty="0">
              <a:latin typeface="Arial" panose="020B0604020202020204" pitchFamily="34" charset="0"/>
              <a:cs typeface="Arial" panose="020B0604020202020204" pitchFamily="34" charset="0"/>
            </a:endParaRPr>
          </a:p>
        </p:txBody>
      </p:sp>
      <p:sp>
        <p:nvSpPr>
          <p:cNvPr id="137" name="TextBox 136"/>
          <p:cNvSpPr txBox="1"/>
          <p:nvPr/>
        </p:nvSpPr>
        <p:spPr>
          <a:xfrm>
            <a:off x="716946" y="36458524"/>
            <a:ext cx="12000967" cy="1631216"/>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Figure 2. </a:t>
            </a:r>
            <a:r>
              <a:rPr lang="en-US" sz="2400" dirty="0" smtClean="0">
                <a:latin typeface="Arial" panose="020B0604020202020204" pitchFamily="34" charset="0"/>
                <a:cs typeface="Arial" panose="020B0604020202020204" pitchFamily="34" charset="0"/>
              </a:rPr>
              <a:t>Photograph and channel cross section of incised reach near HC6. Photograph is facing east. Example of large gravel-cobble lens indicative of the aggrading braided stream that once enveloped several sections of the reach. Location of archaeological excavations also shown on alluvial fan north of incision.</a:t>
            </a:r>
            <a:endParaRPr lang="en-US" sz="2400" dirty="0">
              <a:latin typeface="Arial" panose="020B0604020202020204" pitchFamily="34" charset="0"/>
              <a:cs typeface="Arial" panose="020B0604020202020204" pitchFamily="34" charset="0"/>
            </a:endParaRPr>
          </a:p>
        </p:txBody>
      </p:sp>
      <p:sp>
        <p:nvSpPr>
          <p:cNvPr id="138" name="TextBox 137"/>
          <p:cNvSpPr txBox="1"/>
          <p:nvPr/>
        </p:nvSpPr>
        <p:spPr>
          <a:xfrm>
            <a:off x="17241715" y="18079894"/>
            <a:ext cx="15308483" cy="1261884"/>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Figure 3. </a:t>
            </a:r>
            <a:r>
              <a:rPr lang="en-US" sz="2400" dirty="0" smtClean="0">
                <a:latin typeface="Arial" panose="020B0604020202020204" pitchFamily="34" charset="0"/>
                <a:cs typeface="Arial" panose="020B0604020202020204" pitchFamily="34" charset="0"/>
              </a:rPr>
              <a:t>Selected stratigraphic columns displayed with depth below surface in centimeters (y-axis) and grain size, according to the Wentworth scale, from clay to boulder (x-axis). Arrows indicate measured </a:t>
            </a:r>
            <a:r>
              <a:rPr lang="en-US" sz="2400" dirty="0" err="1" smtClean="0">
                <a:latin typeface="Arial" panose="020B0604020202020204" pitchFamily="34" charset="0"/>
                <a:cs typeface="Arial" panose="020B0604020202020204" pitchFamily="34" charset="0"/>
              </a:rPr>
              <a:t>paleocurrent</a:t>
            </a:r>
            <a:r>
              <a:rPr lang="en-US" sz="2400" dirty="0" smtClean="0">
                <a:latin typeface="Arial" panose="020B0604020202020204" pitchFamily="34" charset="0"/>
                <a:cs typeface="Arial" panose="020B0604020202020204" pitchFamily="34" charset="0"/>
              </a:rPr>
              <a:t> direction with </a:t>
            </a:r>
            <a:r>
              <a:rPr lang="en-US" sz="2400" dirty="0">
                <a:latin typeface="Arial" panose="020B0604020202020204" pitchFamily="34" charset="0"/>
                <a:cs typeface="Arial" panose="020B0604020202020204" pitchFamily="34" charset="0"/>
              </a:rPr>
              <a:t>n</a:t>
            </a:r>
            <a:r>
              <a:rPr lang="en-US" sz="2400" dirty="0" smtClean="0">
                <a:latin typeface="Arial" panose="020B0604020202020204" pitchFamily="34" charset="0"/>
                <a:cs typeface="Arial" panose="020B0604020202020204" pitchFamily="34" charset="0"/>
              </a:rPr>
              <a:t>orth pointing up. </a:t>
            </a:r>
            <a:endParaRPr lang="en-US" sz="2400" dirty="0">
              <a:latin typeface="Arial" panose="020B0604020202020204" pitchFamily="34" charset="0"/>
              <a:cs typeface="Arial" panose="020B0604020202020204" pitchFamily="34" charset="0"/>
            </a:endParaRPr>
          </a:p>
        </p:txBody>
      </p:sp>
      <p:sp>
        <p:nvSpPr>
          <p:cNvPr id="948" name="TextBox 947"/>
          <p:cNvSpPr txBox="1"/>
          <p:nvPr/>
        </p:nvSpPr>
        <p:spPr>
          <a:xfrm>
            <a:off x="8817837" y="10025385"/>
            <a:ext cx="1441008"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Aeolian</a:t>
            </a:r>
            <a:endParaRPr lang="en-US" sz="1800" dirty="0">
              <a:latin typeface="Arial" panose="020B0604020202020204" pitchFamily="34" charset="0"/>
              <a:cs typeface="Arial" panose="020B0604020202020204" pitchFamily="34" charset="0"/>
            </a:endParaRPr>
          </a:p>
        </p:txBody>
      </p:sp>
      <p:sp>
        <p:nvSpPr>
          <p:cNvPr id="141" name="TextBox 140"/>
          <p:cNvSpPr txBox="1"/>
          <p:nvPr/>
        </p:nvSpPr>
        <p:spPr>
          <a:xfrm>
            <a:off x="8895204" y="9637983"/>
            <a:ext cx="2093755"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MSH 1980 Tephra</a:t>
            </a:r>
            <a:endParaRPr lang="en-US" sz="1800" dirty="0">
              <a:latin typeface="Arial" panose="020B0604020202020204" pitchFamily="34" charset="0"/>
              <a:cs typeface="Arial" panose="020B0604020202020204" pitchFamily="34" charset="0"/>
            </a:endParaRPr>
          </a:p>
        </p:txBody>
      </p:sp>
      <p:sp>
        <p:nvSpPr>
          <p:cNvPr id="142" name="TextBox 141"/>
          <p:cNvSpPr txBox="1"/>
          <p:nvPr/>
        </p:nvSpPr>
        <p:spPr>
          <a:xfrm>
            <a:off x="8723941" y="11426607"/>
            <a:ext cx="1441008"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Fluvial</a:t>
            </a:r>
            <a:endParaRPr lang="en-US" sz="1800" dirty="0">
              <a:latin typeface="Arial" panose="020B0604020202020204" pitchFamily="34" charset="0"/>
              <a:cs typeface="Arial" panose="020B0604020202020204" pitchFamily="34" charset="0"/>
            </a:endParaRPr>
          </a:p>
        </p:txBody>
      </p:sp>
      <p:sp>
        <p:nvSpPr>
          <p:cNvPr id="143" name="TextBox 142"/>
          <p:cNvSpPr txBox="1"/>
          <p:nvPr/>
        </p:nvSpPr>
        <p:spPr>
          <a:xfrm>
            <a:off x="9042656" y="10562779"/>
            <a:ext cx="1441008"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A</a:t>
            </a:r>
            <a:r>
              <a:rPr lang="en-US" sz="1800" baseline="-25000" dirty="0" smtClean="0">
                <a:latin typeface="Arial" panose="020B0604020202020204" pitchFamily="34" charset="0"/>
                <a:cs typeface="Arial" panose="020B0604020202020204" pitchFamily="34" charset="0"/>
              </a:rPr>
              <a:t>b</a:t>
            </a:r>
            <a:endParaRPr lang="en-US" sz="1800" baseline="-25000" dirty="0">
              <a:latin typeface="Arial" panose="020B0604020202020204" pitchFamily="34" charset="0"/>
              <a:cs typeface="Arial" panose="020B0604020202020204" pitchFamily="34" charset="0"/>
            </a:endParaRPr>
          </a:p>
        </p:txBody>
      </p:sp>
      <p:sp>
        <p:nvSpPr>
          <p:cNvPr id="145" name="TextBox 144"/>
          <p:cNvSpPr txBox="1"/>
          <p:nvPr/>
        </p:nvSpPr>
        <p:spPr>
          <a:xfrm>
            <a:off x="12422753" y="10842087"/>
            <a:ext cx="1441008"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Ponded </a:t>
            </a:r>
            <a:endParaRPr lang="en-US" sz="1800" dirty="0">
              <a:latin typeface="Arial" panose="020B0604020202020204" pitchFamily="34" charset="0"/>
              <a:cs typeface="Arial" panose="020B0604020202020204" pitchFamily="34" charset="0"/>
            </a:endParaRPr>
          </a:p>
        </p:txBody>
      </p:sp>
      <p:sp>
        <p:nvSpPr>
          <p:cNvPr id="149" name="TextBox 148"/>
          <p:cNvSpPr txBox="1"/>
          <p:nvPr/>
        </p:nvSpPr>
        <p:spPr>
          <a:xfrm>
            <a:off x="12506342" y="11743712"/>
            <a:ext cx="1441008"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A</a:t>
            </a:r>
            <a:r>
              <a:rPr lang="en-US" sz="1800" baseline="-25000" dirty="0" smtClean="0">
                <a:latin typeface="Arial" panose="020B0604020202020204" pitchFamily="34" charset="0"/>
                <a:cs typeface="Arial" panose="020B0604020202020204" pitchFamily="34" charset="0"/>
              </a:rPr>
              <a:t>b</a:t>
            </a:r>
            <a:endParaRPr lang="en-US" sz="1800" baseline="-25000" dirty="0">
              <a:latin typeface="Arial" panose="020B0604020202020204" pitchFamily="34" charset="0"/>
              <a:cs typeface="Arial" panose="020B0604020202020204" pitchFamily="34" charset="0"/>
            </a:endParaRPr>
          </a:p>
        </p:txBody>
      </p:sp>
      <p:sp>
        <p:nvSpPr>
          <p:cNvPr id="150" name="TextBox 149"/>
          <p:cNvSpPr txBox="1"/>
          <p:nvPr/>
        </p:nvSpPr>
        <p:spPr>
          <a:xfrm>
            <a:off x="12520970" y="12025849"/>
            <a:ext cx="1441008"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B</a:t>
            </a:r>
            <a:r>
              <a:rPr lang="en-US" sz="1800" baseline="-25000" dirty="0" smtClean="0">
                <a:latin typeface="Arial" panose="020B0604020202020204" pitchFamily="34" charset="0"/>
                <a:cs typeface="Arial" panose="020B0604020202020204" pitchFamily="34" charset="0"/>
              </a:rPr>
              <a:t>b</a:t>
            </a:r>
            <a:endParaRPr lang="en-US" sz="1800" baseline="-25000" dirty="0">
              <a:latin typeface="Arial" panose="020B0604020202020204" pitchFamily="34" charset="0"/>
              <a:cs typeface="Arial" panose="020B0604020202020204" pitchFamily="34" charset="0"/>
            </a:endParaRPr>
          </a:p>
        </p:txBody>
      </p:sp>
      <p:sp>
        <p:nvSpPr>
          <p:cNvPr id="151" name="TextBox 150"/>
          <p:cNvSpPr txBox="1"/>
          <p:nvPr/>
        </p:nvSpPr>
        <p:spPr>
          <a:xfrm>
            <a:off x="16035181" y="15760596"/>
            <a:ext cx="1318199" cy="923330"/>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Tephra-</a:t>
            </a:r>
            <a:r>
              <a:rPr lang="en-US" sz="1800" dirty="0" err="1" smtClean="0">
                <a:latin typeface="Arial" panose="020B0604020202020204" pitchFamily="34" charset="0"/>
                <a:cs typeface="Arial" panose="020B0604020202020204" pitchFamily="34" charset="0"/>
              </a:rPr>
              <a:t>Mazama</a:t>
            </a:r>
            <a:r>
              <a:rPr lang="en-US" sz="1800" dirty="0" smtClean="0">
                <a:latin typeface="Arial" panose="020B0604020202020204" pitchFamily="34" charset="0"/>
                <a:cs typeface="Arial" panose="020B0604020202020204" pitchFamily="34" charset="0"/>
              </a:rPr>
              <a:t>? ~7600 BP</a:t>
            </a:r>
            <a:endParaRPr lang="en-US" sz="1800" dirty="0">
              <a:latin typeface="Arial" panose="020B0604020202020204" pitchFamily="34" charset="0"/>
              <a:cs typeface="Arial" panose="020B0604020202020204" pitchFamily="34" charset="0"/>
            </a:endParaRPr>
          </a:p>
        </p:txBody>
      </p:sp>
      <p:sp>
        <p:nvSpPr>
          <p:cNvPr id="152" name="TextBox 151"/>
          <p:cNvSpPr txBox="1"/>
          <p:nvPr/>
        </p:nvSpPr>
        <p:spPr>
          <a:xfrm>
            <a:off x="18663429" y="13036980"/>
            <a:ext cx="1318199" cy="923330"/>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Tephra-</a:t>
            </a:r>
            <a:r>
              <a:rPr lang="en-US" sz="1800" dirty="0" err="1" smtClean="0">
                <a:latin typeface="Arial" panose="020B0604020202020204" pitchFamily="34" charset="0"/>
                <a:cs typeface="Arial" panose="020B0604020202020204" pitchFamily="34" charset="0"/>
              </a:rPr>
              <a:t>Mazama</a:t>
            </a:r>
            <a:r>
              <a:rPr lang="en-US" sz="1800" dirty="0" smtClean="0">
                <a:latin typeface="Arial" panose="020B0604020202020204" pitchFamily="34" charset="0"/>
                <a:cs typeface="Arial" panose="020B0604020202020204" pitchFamily="34" charset="0"/>
              </a:rPr>
              <a:t>? ~7600 BP</a:t>
            </a:r>
            <a:endParaRPr lang="en-US" sz="1800" dirty="0">
              <a:latin typeface="Arial" panose="020B0604020202020204" pitchFamily="34" charset="0"/>
              <a:cs typeface="Arial" panose="020B0604020202020204" pitchFamily="34" charset="0"/>
            </a:endParaRPr>
          </a:p>
        </p:txBody>
      </p:sp>
      <p:sp>
        <p:nvSpPr>
          <p:cNvPr id="153" name="TextBox 152"/>
          <p:cNvSpPr txBox="1"/>
          <p:nvPr/>
        </p:nvSpPr>
        <p:spPr>
          <a:xfrm>
            <a:off x="23007902" y="13248556"/>
            <a:ext cx="1318199" cy="923330"/>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Tephra-</a:t>
            </a:r>
            <a:r>
              <a:rPr lang="en-US" sz="1800" dirty="0" err="1" smtClean="0">
                <a:latin typeface="Arial" panose="020B0604020202020204" pitchFamily="34" charset="0"/>
                <a:cs typeface="Arial" panose="020B0604020202020204" pitchFamily="34" charset="0"/>
              </a:rPr>
              <a:t>Mazama</a:t>
            </a:r>
            <a:r>
              <a:rPr lang="en-US" sz="1800" dirty="0" smtClean="0">
                <a:latin typeface="Arial" panose="020B0604020202020204" pitchFamily="34" charset="0"/>
                <a:cs typeface="Arial" panose="020B0604020202020204" pitchFamily="34" charset="0"/>
              </a:rPr>
              <a:t>? ~7600 BP</a:t>
            </a:r>
            <a:endParaRPr lang="en-US" sz="1800" dirty="0">
              <a:latin typeface="Arial" panose="020B0604020202020204" pitchFamily="34" charset="0"/>
              <a:cs typeface="Arial" panose="020B0604020202020204" pitchFamily="34" charset="0"/>
            </a:endParaRPr>
          </a:p>
        </p:txBody>
      </p:sp>
      <p:sp>
        <p:nvSpPr>
          <p:cNvPr id="154" name="TextBox 153"/>
          <p:cNvSpPr txBox="1"/>
          <p:nvPr/>
        </p:nvSpPr>
        <p:spPr>
          <a:xfrm>
            <a:off x="39009381" y="16604058"/>
            <a:ext cx="1318199" cy="923330"/>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Tephra-</a:t>
            </a:r>
            <a:r>
              <a:rPr lang="en-US" sz="1800" dirty="0" err="1" smtClean="0">
                <a:latin typeface="Arial" panose="020B0604020202020204" pitchFamily="34" charset="0"/>
                <a:cs typeface="Arial" panose="020B0604020202020204" pitchFamily="34" charset="0"/>
              </a:rPr>
              <a:t>Mazama</a:t>
            </a:r>
            <a:r>
              <a:rPr lang="en-US" sz="1800" dirty="0" smtClean="0">
                <a:latin typeface="Arial" panose="020B0604020202020204" pitchFamily="34" charset="0"/>
                <a:cs typeface="Arial" panose="020B0604020202020204" pitchFamily="34" charset="0"/>
              </a:rPr>
              <a:t>? ~7600 BP</a:t>
            </a:r>
            <a:endParaRPr lang="en-US" sz="1800" dirty="0">
              <a:latin typeface="Arial" panose="020B0604020202020204" pitchFamily="34" charset="0"/>
              <a:cs typeface="Arial" panose="020B0604020202020204" pitchFamily="34" charset="0"/>
            </a:endParaRPr>
          </a:p>
        </p:txBody>
      </p:sp>
      <p:cxnSp>
        <p:nvCxnSpPr>
          <p:cNvPr id="954" name="Straight Arrow Connector 953"/>
          <p:cNvCxnSpPr/>
          <p:nvPr/>
        </p:nvCxnSpPr>
        <p:spPr>
          <a:xfrm flipH="1">
            <a:off x="32992074" y="10842087"/>
            <a:ext cx="636906" cy="36004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33956272" y="11772875"/>
            <a:ext cx="5385674" cy="584775"/>
          </a:xfrm>
          <a:prstGeom prst="rect">
            <a:avLst/>
          </a:prstGeom>
          <a:solidFill>
            <a:schemeClr val="bg1"/>
          </a:solidFill>
          <a:ln w="25400">
            <a:solidFill>
              <a:schemeClr val="tx1"/>
            </a:solidFill>
          </a:ln>
        </p:spPr>
        <p:txBody>
          <a:bodyPr wrap="square" rtlCol="0">
            <a:spAutoFit/>
          </a:bodyPr>
          <a:lstStyle/>
          <a:p>
            <a:r>
              <a:rPr lang="en-US" sz="3200" dirty="0" smtClean="0">
                <a:latin typeface="Arial Black" panose="020B0A04020102020204" pitchFamily="34" charset="0"/>
                <a:cs typeface="Arial" panose="020B0604020202020204" pitchFamily="34" charset="0"/>
              </a:rPr>
              <a:t>Younger Inset Into HC3</a:t>
            </a:r>
            <a:endParaRPr lang="en-US" sz="3200" dirty="0">
              <a:latin typeface="Arial Black" panose="020B0A04020102020204" pitchFamily="34" charset="0"/>
              <a:cs typeface="Arial" panose="020B0604020202020204" pitchFamily="34" charset="0"/>
            </a:endParaRPr>
          </a:p>
        </p:txBody>
      </p:sp>
      <p:cxnSp>
        <p:nvCxnSpPr>
          <p:cNvPr id="166" name="Straight Connector 165"/>
          <p:cNvCxnSpPr/>
          <p:nvPr/>
        </p:nvCxnSpPr>
        <p:spPr>
          <a:xfrm>
            <a:off x="32289065" y="13481064"/>
            <a:ext cx="2408626" cy="92419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1987263" y="11476056"/>
            <a:ext cx="2666208" cy="23273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H="1">
            <a:off x="36456550" y="12381863"/>
            <a:ext cx="989967" cy="12486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28614544" y="17829909"/>
            <a:ext cx="427526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15059605" y="36432280"/>
            <a:ext cx="20701287" cy="1261884"/>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Figure 4. </a:t>
            </a:r>
            <a:r>
              <a:rPr lang="en-US" sz="2400" dirty="0" smtClean="0">
                <a:latin typeface="Arial" panose="020B0604020202020204" pitchFamily="34" charset="0"/>
                <a:cs typeface="Arial" panose="020B0604020202020204" pitchFamily="34" charset="0"/>
              </a:rPr>
              <a:t>a.) 1-m</a:t>
            </a:r>
            <a:r>
              <a:rPr lang="en-US" sz="2400" baseline="30000" dirty="0" smtClean="0">
                <a:latin typeface="Arial" panose="020B0604020202020204" pitchFamily="34" charset="0"/>
                <a:cs typeface="Arial" panose="020B0604020202020204" pitchFamily="34" charset="0"/>
              </a:rPr>
              <a:t>2 </a:t>
            </a:r>
            <a:r>
              <a:rPr lang="en-US" sz="2400" dirty="0" smtClean="0">
                <a:latin typeface="Arial" panose="020B0604020202020204" pitchFamily="34" charset="0"/>
                <a:cs typeface="Arial" panose="020B0604020202020204" pitchFamily="34" charset="0"/>
              </a:rPr>
              <a:t>DEM of Hanson Creek with locations of stratigraphic columns denoted by green circles and respective column name</a:t>
            </a:r>
            <a:r>
              <a:rPr lang="en-US" sz="2400" dirty="0">
                <a:latin typeface="Arial" panose="020B0604020202020204" pitchFamily="34" charset="0"/>
                <a:cs typeface="Arial" panose="020B0604020202020204" pitchFamily="34" charset="0"/>
              </a:rPr>
              <a:t>. Generalized location of archaeological excavations denoted by green </a:t>
            </a:r>
            <a:r>
              <a:rPr lang="en-US" sz="2400" dirty="0" err="1" smtClean="0">
                <a:latin typeface="Arial" panose="020B0604020202020204" pitchFamily="34" charset="0"/>
                <a:cs typeface="Arial" panose="020B0604020202020204" pitchFamily="34" charset="0"/>
              </a:rPr>
              <a:t>box.Data</a:t>
            </a:r>
            <a:r>
              <a:rPr lang="en-US" sz="2400" dirty="0" smtClean="0">
                <a:latin typeface="Arial" panose="020B0604020202020204" pitchFamily="34" charset="0"/>
                <a:cs typeface="Arial" panose="020B0604020202020204" pitchFamily="34" charset="0"/>
              </a:rPr>
              <a:t> acquired 2009;  b.) Longitudinal profile of basin surface sans incision. Y-axis is elevation in meters above sea level and X-axis is distance in meters. Each stratigraphic column is denoted by respective name and green diamond. </a:t>
            </a:r>
            <a:endParaRPr lang="en-US" sz="2400" dirty="0">
              <a:latin typeface="Arial" panose="020B0604020202020204" pitchFamily="34" charset="0"/>
              <a:cs typeface="Arial" panose="020B0604020202020204" pitchFamily="34" charset="0"/>
            </a:endParaRPr>
          </a:p>
        </p:txBody>
      </p:sp>
      <p:pic>
        <p:nvPicPr>
          <p:cNvPr id="368" name="Picture 36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670077" y="5839642"/>
            <a:ext cx="6705600" cy="10058400"/>
          </a:xfrm>
          <a:prstGeom prst="rect">
            <a:avLst/>
          </a:prstGeom>
          <a:ln w="12700">
            <a:solidFill>
              <a:schemeClr val="tx1"/>
            </a:solidFill>
          </a:ln>
        </p:spPr>
      </p:pic>
      <p:sp>
        <p:nvSpPr>
          <p:cNvPr id="223" name="TextBox 222"/>
          <p:cNvSpPr txBox="1"/>
          <p:nvPr/>
        </p:nvSpPr>
        <p:spPr>
          <a:xfrm>
            <a:off x="43222350" y="15948353"/>
            <a:ext cx="7579963" cy="1261884"/>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Figure 5. </a:t>
            </a:r>
            <a:r>
              <a:rPr lang="en-US" sz="2400" dirty="0" smtClean="0">
                <a:latin typeface="Arial" panose="020B0604020202020204" pitchFamily="34" charset="0"/>
                <a:cs typeface="Arial" panose="020B0604020202020204" pitchFamily="34" charset="0"/>
              </a:rPr>
              <a:t>Photograph of ~20-cm thick tephra and thick, massive, fine grained sediment observed at HC6. </a:t>
            </a:r>
            <a:endParaRPr lang="en-US" sz="2400" dirty="0">
              <a:latin typeface="Arial" panose="020B0604020202020204" pitchFamily="34" charset="0"/>
              <a:cs typeface="Arial" panose="020B0604020202020204" pitchFamily="34" charset="0"/>
            </a:endParaRPr>
          </a:p>
        </p:txBody>
      </p:sp>
      <p:sp>
        <p:nvSpPr>
          <p:cNvPr id="115" name="TextBox 114"/>
          <p:cNvSpPr txBox="1"/>
          <p:nvPr/>
        </p:nvSpPr>
        <p:spPr>
          <a:xfrm>
            <a:off x="43832674" y="23603730"/>
            <a:ext cx="6969639" cy="1631216"/>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Figure 6. </a:t>
            </a:r>
            <a:r>
              <a:rPr lang="en-US" sz="2400" dirty="0" smtClean="0">
                <a:latin typeface="Arial" panose="020B0604020202020204" pitchFamily="34" charset="0"/>
                <a:cs typeface="Arial" panose="020B0604020202020204" pitchFamily="34" charset="0"/>
              </a:rPr>
              <a:t>Photograph near LOC5 looking east. Shows contrast of vegetation from shrub-steppe on the surface to wetland vegetation on the channel bed.</a:t>
            </a:r>
            <a:endParaRPr lang="en-US" sz="2400" dirty="0">
              <a:latin typeface="Arial" panose="020B0604020202020204" pitchFamily="34" charset="0"/>
              <a:cs typeface="Arial" panose="020B0604020202020204" pitchFamily="34" charset="0"/>
            </a:endParaRPr>
          </a:p>
        </p:txBody>
      </p:sp>
      <p:cxnSp>
        <p:nvCxnSpPr>
          <p:cNvPr id="117" name="Straight Connector 116"/>
          <p:cNvCxnSpPr/>
          <p:nvPr/>
        </p:nvCxnSpPr>
        <p:spPr>
          <a:xfrm flipV="1">
            <a:off x="32747484" y="15158718"/>
            <a:ext cx="1762993" cy="4819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201564" y="32215285"/>
            <a:ext cx="336776" cy="18802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53379" y="34079856"/>
            <a:ext cx="1808747" cy="954107"/>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Gravel Lens</a:t>
            </a:r>
            <a:endParaRPr lang="en-US" sz="2800" dirty="0">
              <a:solidFill>
                <a:schemeClr val="bg1"/>
              </a:solidFill>
              <a:latin typeface="Arial Black" panose="020B0A04020102020204" pitchFamily="34" charset="0"/>
            </a:endParaRPr>
          </a:p>
        </p:txBody>
      </p:sp>
      <p:cxnSp>
        <p:nvCxnSpPr>
          <p:cNvPr id="132" name="Straight Arrow Connector 131"/>
          <p:cNvCxnSpPr/>
          <p:nvPr/>
        </p:nvCxnSpPr>
        <p:spPr>
          <a:xfrm>
            <a:off x="4419399" y="30412625"/>
            <a:ext cx="339867" cy="9663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37451235" y="24143701"/>
            <a:ext cx="8715403" cy="830997"/>
          </a:xfrm>
          <a:prstGeom prst="rect">
            <a:avLst/>
          </a:prstGeom>
          <a:noFill/>
        </p:spPr>
        <p:txBody>
          <a:bodyPr wrap="square" rtlCol="0">
            <a:spAutoFit/>
          </a:bodyPr>
          <a:lstStyle/>
          <a:p>
            <a:r>
              <a:rPr lang="en-US" sz="4800" dirty="0" smtClean="0">
                <a:latin typeface="Arial Black" panose="020B0A04020102020204" pitchFamily="34" charset="0"/>
              </a:rPr>
              <a:t>Conclusion</a:t>
            </a:r>
            <a:endParaRPr lang="en-US" sz="4400" dirty="0">
              <a:latin typeface="Arial Black" panose="020B0A04020102020204" pitchFamily="34" charset="0"/>
            </a:endParaRPr>
          </a:p>
        </p:txBody>
      </p:sp>
      <p:sp>
        <p:nvSpPr>
          <p:cNvPr id="135" name="TextBox 134"/>
          <p:cNvSpPr txBox="1"/>
          <p:nvPr/>
        </p:nvSpPr>
        <p:spPr>
          <a:xfrm>
            <a:off x="2891269" y="29458518"/>
            <a:ext cx="3186508" cy="954107"/>
          </a:xfrm>
          <a:prstGeom prst="rect">
            <a:avLst/>
          </a:prstGeom>
          <a:noFill/>
        </p:spPr>
        <p:txBody>
          <a:bodyPr wrap="square" rtlCol="0">
            <a:spAutoFit/>
          </a:bodyPr>
          <a:lstStyle/>
          <a:p>
            <a:r>
              <a:rPr lang="en-US" sz="2800" dirty="0" smtClean="0">
                <a:latin typeface="Arial Black" panose="020B0A04020102020204" pitchFamily="34" charset="0"/>
              </a:rPr>
              <a:t>Archaeological Excavations</a:t>
            </a:r>
            <a:endParaRPr lang="en-US" sz="2800" dirty="0">
              <a:latin typeface="Arial Black" panose="020B0A04020102020204" pitchFamily="34" charset="0"/>
            </a:endParaRPr>
          </a:p>
        </p:txBody>
      </p:sp>
      <p:grpSp>
        <p:nvGrpSpPr>
          <p:cNvPr id="898" name="Group 897"/>
          <p:cNvGrpSpPr/>
          <p:nvPr/>
        </p:nvGrpSpPr>
        <p:grpSpPr>
          <a:xfrm>
            <a:off x="17477551" y="15423861"/>
            <a:ext cx="8193778" cy="2520064"/>
            <a:chOff x="17882669" y="15423847"/>
            <a:chExt cx="8193778" cy="2520064"/>
          </a:xfrm>
        </p:grpSpPr>
        <p:sp>
          <p:nvSpPr>
            <p:cNvPr id="21" name="Rectangle 20"/>
            <p:cNvSpPr/>
            <p:nvPr/>
          </p:nvSpPr>
          <p:spPr>
            <a:xfrm>
              <a:off x="17900892" y="16162713"/>
              <a:ext cx="540000" cy="36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7898328" y="16634245"/>
              <a:ext cx="540000" cy="360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7898513" y="17095697"/>
              <a:ext cx="540000" cy="360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7898328" y="17567229"/>
              <a:ext cx="540000" cy="360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0087507" y="16115260"/>
              <a:ext cx="540000" cy="3600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20087965" y="17101788"/>
              <a:ext cx="540000" cy="360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20087965" y="16628359"/>
              <a:ext cx="540000" cy="360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22905379" y="16724501"/>
              <a:ext cx="540000" cy="157296"/>
            </a:xfrm>
            <a:custGeom>
              <a:avLst/>
              <a:gdLst>
                <a:gd name="connsiteX0" fmla="*/ 0 w 1076325"/>
                <a:gd name="connsiteY0" fmla="*/ 104908 h 157296"/>
                <a:gd name="connsiteX1" fmla="*/ 76200 w 1076325"/>
                <a:gd name="connsiteY1" fmla="*/ 133 h 157296"/>
                <a:gd name="connsiteX2" fmla="*/ 157162 w 1076325"/>
                <a:gd name="connsiteY2" fmla="*/ 123958 h 157296"/>
                <a:gd name="connsiteX3" fmla="*/ 247650 w 1076325"/>
                <a:gd name="connsiteY3" fmla="*/ 19183 h 157296"/>
                <a:gd name="connsiteX4" fmla="*/ 357187 w 1076325"/>
                <a:gd name="connsiteY4" fmla="*/ 128721 h 157296"/>
                <a:gd name="connsiteX5" fmla="*/ 428625 w 1076325"/>
                <a:gd name="connsiteY5" fmla="*/ 14421 h 157296"/>
                <a:gd name="connsiteX6" fmla="*/ 504825 w 1076325"/>
                <a:gd name="connsiteY6" fmla="*/ 123958 h 157296"/>
                <a:gd name="connsiteX7" fmla="*/ 585787 w 1076325"/>
                <a:gd name="connsiteY7" fmla="*/ 23946 h 157296"/>
                <a:gd name="connsiteX8" fmla="*/ 661987 w 1076325"/>
                <a:gd name="connsiteY8" fmla="*/ 104908 h 157296"/>
                <a:gd name="connsiteX9" fmla="*/ 752475 w 1076325"/>
                <a:gd name="connsiteY9" fmla="*/ 19183 h 157296"/>
                <a:gd name="connsiteX10" fmla="*/ 852487 w 1076325"/>
                <a:gd name="connsiteY10" fmla="*/ 123958 h 157296"/>
                <a:gd name="connsiteX11" fmla="*/ 952500 w 1076325"/>
                <a:gd name="connsiteY11" fmla="*/ 19183 h 157296"/>
                <a:gd name="connsiteX12" fmla="*/ 1076325 w 1076325"/>
                <a:gd name="connsiteY12" fmla="*/ 157296 h 15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157296">
                  <a:moveTo>
                    <a:pt x="0" y="104908"/>
                  </a:moveTo>
                  <a:cubicBezTo>
                    <a:pt x="25003" y="50933"/>
                    <a:pt x="50006" y="-3042"/>
                    <a:pt x="76200" y="133"/>
                  </a:cubicBezTo>
                  <a:cubicBezTo>
                    <a:pt x="102394" y="3308"/>
                    <a:pt x="128587" y="120783"/>
                    <a:pt x="157162" y="123958"/>
                  </a:cubicBezTo>
                  <a:cubicBezTo>
                    <a:pt x="185737" y="127133"/>
                    <a:pt x="214313" y="18389"/>
                    <a:pt x="247650" y="19183"/>
                  </a:cubicBezTo>
                  <a:cubicBezTo>
                    <a:pt x="280987" y="19977"/>
                    <a:pt x="327025" y="129515"/>
                    <a:pt x="357187" y="128721"/>
                  </a:cubicBezTo>
                  <a:cubicBezTo>
                    <a:pt x="387349" y="127927"/>
                    <a:pt x="404019" y="15215"/>
                    <a:pt x="428625" y="14421"/>
                  </a:cubicBezTo>
                  <a:cubicBezTo>
                    <a:pt x="453231" y="13627"/>
                    <a:pt x="478631" y="122371"/>
                    <a:pt x="504825" y="123958"/>
                  </a:cubicBezTo>
                  <a:cubicBezTo>
                    <a:pt x="531019" y="125546"/>
                    <a:pt x="559593" y="27121"/>
                    <a:pt x="585787" y="23946"/>
                  </a:cubicBezTo>
                  <a:cubicBezTo>
                    <a:pt x="611981" y="20771"/>
                    <a:pt x="634206" y="105702"/>
                    <a:pt x="661987" y="104908"/>
                  </a:cubicBezTo>
                  <a:cubicBezTo>
                    <a:pt x="689768" y="104114"/>
                    <a:pt x="720725" y="16008"/>
                    <a:pt x="752475" y="19183"/>
                  </a:cubicBezTo>
                  <a:cubicBezTo>
                    <a:pt x="784225" y="22358"/>
                    <a:pt x="819150" y="123958"/>
                    <a:pt x="852487" y="123958"/>
                  </a:cubicBezTo>
                  <a:cubicBezTo>
                    <a:pt x="885824" y="123958"/>
                    <a:pt x="915194" y="13627"/>
                    <a:pt x="952500" y="19183"/>
                  </a:cubicBezTo>
                  <a:cubicBezTo>
                    <a:pt x="989806" y="24739"/>
                    <a:pt x="1033065" y="91017"/>
                    <a:pt x="1076325" y="15729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5" name="Straight Connector 154"/>
            <p:cNvCxnSpPr/>
            <p:nvPr/>
          </p:nvCxnSpPr>
          <p:spPr>
            <a:xfrm flipH="1">
              <a:off x="22939815" y="17747229"/>
              <a:ext cx="540000" cy="0"/>
            </a:xfrm>
            <a:prstGeom prst="line">
              <a:avLst/>
            </a:prstGeom>
            <a:ln w="476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0087507" y="17747229"/>
              <a:ext cx="540000" cy="0"/>
            </a:xfrm>
            <a:prstGeom prst="line">
              <a:avLst/>
            </a:prstGeom>
            <a:ln w="44450" cmpd="dbl">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882669" y="15423847"/>
              <a:ext cx="1954405" cy="523220"/>
            </a:xfrm>
            <a:prstGeom prst="rect">
              <a:avLst/>
            </a:prstGeom>
            <a:noFill/>
          </p:spPr>
          <p:txBody>
            <a:bodyPr wrap="square" rtlCol="0">
              <a:spAutoFit/>
            </a:bodyPr>
            <a:lstStyle/>
            <a:p>
              <a:r>
                <a:rPr lang="en-US" sz="2800" dirty="0" smtClean="0">
                  <a:latin typeface="Arial Black" panose="020B0A04020102020204" pitchFamily="34" charset="0"/>
                </a:rPr>
                <a:t>Legend</a:t>
              </a:r>
              <a:endParaRPr lang="en-US" sz="2800" dirty="0">
                <a:latin typeface="Arial Black" panose="020B0A04020102020204" pitchFamily="34" charset="0"/>
              </a:endParaRPr>
            </a:p>
          </p:txBody>
        </p:sp>
        <p:sp>
          <p:nvSpPr>
            <p:cNvPr id="30" name="TextBox 29"/>
            <p:cNvSpPr txBox="1"/>
            <p:nvPr/>
          </p:nvSpPr>
          <p:spPr>
            <a:xfrm>
              <a:off x="18480516" y="16124978"/>
              <a:ext cx="11958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Aeolian</a:t>
              </a:r>
              <a:endParaRPr lang="en-US" sz="2000" dirty="0">
                <a:latin typeface="Arial" panose="020B0604020202020204" pitchFamily="34" charset="0"/>
                <a:cs typeface="Arial" panose="020B0604020202020204" pitchFamily="34" charset="0"/>
              </a:endParaRPr>
            </a:p>
          </p:txBody>
        </p:sp>
        <p:sp>
          <p:nvSpPr>
            <p:cNvPr id="157" name="TextBox 156"/>
            <p:cNvSpPr txBox="1"/>
            <p:nvPr/>
          </p:nvSpPr>
          <p:spPr>
            <a:xfrm>
              <a:off x="18480516" y="16611200"/>
              <a:ext cx="11958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Fluvial</a:t>
              </a:r>
              <a:endParaRPr lang="en-US" sz="2000" dirty="0">
                <a:latin typeface="Arial" panose="020B0604020202020204" pitchFamily="34" charset="0"/>
                <a:cs typeface="Arial" panose="020B0604020202020204" pitchFamily="34" charset="0"/>
              </a:endParaRPr>
            </a:p>
          </p:txBody>
        </p:sp>
        <p:sp>
          <p:nvSpPr>
            <p:cNvPr id="159" name="TextBox 158"/>
            <p:cNvSpPr txBox="1"/>
            <p:nvPr/>
          </p:nvSpPr>
          <p:spPr>
            <a:xfrm>
              <a:off x="18496749" y="17050641"/>
              <a:ext cx="11958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Ponded</a:t>
              </a:r>
              <a:endParaRPr lang="en-US" sz="2000" dirty="0">
                <a:latin typeface="Arial" panose="020B0604020202020204" pitchFamily="34" charset="0"/>
                <a:cs typeface="Arial" panose="020B0604020202020204" pitchFamily="34" charset="0"/>
              </a:endParaRPr>
            </a:p>
          </p:txBody>
        </p:sp>
        <p:sp>
          <p:nvSpPr>
            <p:cNvPr id="160" name="TextBox 159"/>
            <p:cNvSpPr txBox="1"/>
            <p:nvPr/>
          </p:nvSpPr>
          <p:spPr>
            <a:xfrm>
              <a:off x="18501315" y="17527119"/>
              <a:ext cx="1195880"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Colluvial</a:t>
              </a:r>
              <a:endParaRPr lang="en-US" sz="2000" dirty="0">
                <a:latin typeface="Arial" panose="020B0604020202020204" pitchFamily="34" charset="0"/>
                <a:cs typeface="Arial" panose="020B0604020202020204" pitchFamily="34" charset="0"/>
              </a:endParaRPr>
            </a:p>
          </p:txBody>
        </p:sp>
        <p:sp>
          <p:nvSpPr>
            <p:cNvPr id="161" name="TextBox 160"/>
            <p:cNvSpPr txBox="1"/>
            <p:nvPr/>
          </p:nvSpPr>
          <p:spPr>
            <a:xfrm>
              <a:off x="20654188" y="16085848"/>
              <a:ext cx="257643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Buried A-Horizon</a:t>
              </a:r>
              <a:endParaRPr lang="en-US" sz="2000" dirty="0">
                <a:latin typeface="Arial" panose="020B0604020202020204" pitchFamily="34" charset="0"/>
                <a:cs typeface="Arial" panose="020B0604020202020204" pitchFamily="34" charset="0"/>
              </a:endParaRPr>
            </a:p>
          </p:txBody>
        </p:sp>
        <p:sp>
          <p:nvSpPr>
            <p:cNvPr id="162" name="TextBox 161"/>
            <p:cNvSpPr txBox="1"/>
            <p:nvPr/>
          </p:nvSpPr>
          <p:spPr>
            <a:xfrm>
              <a:off x="20664503" y="16591070"/>
              <a:ext cx="2510876"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Buried B-Horizon</a:t>
              </a:r>
              <a:endParaRPr lang="en-US" sz="2000" dirty="0">
                <a:latin typeface="Arial" panose="020B0604020202020204" pitchFamily="34" charset="0"/>
                <a:cs typeface="Arial" panose="020B0604020202020204" pitchFamily="34" charset="0"/>
              </a:endParaRPr>
            </a:p>
          </p:txBody>
        </p:sp>
        <p:sp>
          <p:nvSpPr>
            <p:cNvPr id="163" name="TextBox 162"/>
            <p:cNvSpPr txBox="1"/>
            <p:nvPr/>
          </p:nvSpPr>
          <p:spPr>
            <a:xfrm>
              <a:off x="20654188" y="17069171"/>
              <a:ext cx="2304952"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Mazama</a:t>
              </a:r>
              <a:r>
                <a:rPr lang="en-US" sz="2000" dirty="0" smtClean="0">
                  <a:latin typeface="Arial" panose="020B0604020202020204" pitchFamily="34" charset="0"/>
                  <a:cs typeface="Arial" panose="020B0604020202020204" pitchFamily="34" charset="0"/>
                </a:rPr>
                <a:t>? Tephra</a:t>
              </a:r>
              <a:endParaRPr lang="en-US" sz="2000" dirty="0">
                <a:latin typeface="Arial" panose="020B0604020202020204" pitchFamily="34" charset="0"/>
                <a:cs typeface="Arial" panose="020B0604020202020204" pitchFamily="34" charset="0"/>
              </a:endParaRPr>
            </a:p>
          </p:txBody>
        </p:sp>
        <p:sp>
          <p:nvSpPr>
            <p:cNvPr id="164" name="TextBox 163"/>
            <p:cNvSpPr txBox="1"/>
            <p:nvPr/>
          </p:nvSpPr>
          <p:spPr>
            <a:xfrm>
              <a:off x="20634863" y="17529381"/>
              <a:ext cx="2304952"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MSH 1980 Tephra</a:t>
              </a:r>
              <a:endParaRPr lang="en-US" sz="2000" dirty="0">
                <a:latin typeface="Arial" panose="020B0604020202020204" pitchFamily="34" charset="0"/>
                <a:cs typeface="Arial" panose="020B0604020202020204" pitchFamily="34" charset="0"/>
              </a:endParaRPr>
            </a:p>
          </p:txBody>
        </p:sp>
        <p:sp>
          <p:nvSpPr>
            <p:cNvPr id="165" name="TextBox 164"/>
            <p:cNvSpPr txBox="1"/>
            <p:nvPr/>
          </p:nvSpPr>
          <p:spPr>
            <a:xfrm>
              <a:off x="23452849" y="16468746"/>
              <a:ext cx="2586167"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Erosional Unconformity</a:t>
              </a:r>
              <a:endParaRPr lang="en-US" sz="2000" dirty="0">
                <a:latin typeface="Arial" panose="020B0604020202020204" pitchFamily="34" charset="0"/>
                <a:cs typeface="Arial" panose="020B0604020202020204" pitchFamily="34" charset="0"/>
              </a:endParaRPr>
            </a:p>
          </p:txBody>
        </p:sp>
        <p:sp>
          <p:nvSpPr>
            <p:cNvPr id="167" name="TextBox 166"/>
            <p:cNvSpPr txBox="1"/>
            <p:nvPr/>
          </p:nvSpPr>
          <p:spPr>
            <a:xfrm>
              <a:off x="23490280" y="17543801"/>
              <a:ext cx="2586167"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Gradual Contact</a:t>
              </a:r>
              <a:endParaRPr lang="en-US" sz="2000" dirty="0">
                <a:latin typeface="Arial" panose="020B0604020202020204" pitchFamily="34" charset="0"/>
                <a:cs typeface="Arial" panose="020B0604020202020204" pitchFamily="34" charset="0"/>
              </a:endParaRPr>
            </a:p>
          </p:txBody>
        </p:sp>
      </p:grpSp>
      <p:pic>
        <p:nvPicPr>
          <p:cNvPr id="899" name="Picture 89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372446" y="17458303"/>
            <a:ext cx="315262" cy="453977"/>
          </a:xfrm>
          <a:prstGeom prst="rect">
            <a:avLst/>
          </a:prstGeom>
        </p:spPr>
      </p:pic>
      <p:sp>
        <p:nvSpPr>
          <p:cNvPr id="168" name="TextBox 167"/>
          <p:cNvSpPr txBox="1"/>
          <p:nvPr/>
        </p:nvSpPr>
        <p:spPr>
          <a:xfrm>
            <a:off x="25633122" y="17522526"/>
            <a:ext cx="2586167"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Lithic or Bone</a:t>
            </a:r>
            <a:endParaRPr lang="en-US" sz="2000" dirty="0">
              <a:latin typeface="Arial" panose="020B0604020202020204" pitchFamily="34" charset="0"/>
              <a:cs typeface="Arial" panose="020B0604020202020204" pitchFamily="34" charset="0"/>
            </a:endParaRPr>
          </a:p>
        </p:txBody>
      </p:sp>
      <p:sp>
        <p:nvSpPr>
          <p:cNvPr id="901" name="Rectangle 900"/>
          <p:cNvSpPr/>
          <p:nvPr/>
        </p:nvSpPr>
        <p:spPr>
          <a:xfrm rot="2221849">
            <a:off x="25180272" y="27064298"/>
            <a:ext cx="1278862" cy="456564"/>
          </a:xfrm>
          <a:prstGeom prst="rect">
            <a:avLst/>
          </a:prstGeom>
          <a:noFill/>
          <a:ln w="1111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15023722" y="24255620"/>
            <a:ext cx="1904273" cy="769441"/>
          </a:xfrm>
          <a:prstGeom prst="rect">
            <a:avLst/>
          </a:prstGeom>
          <a:noFill/>
        </p:spPr>
        <p:txBody>
          <a:bodyPr wrap="square" rtlCol="0">
            <a:spAutoFit/>
          </a:bodyPr>
          <a:lstStyle/>
          <a:p>
            <a:r>
              <a:rPr lang="en-US" sz="4400" dirty="0" smtClean="0"/>
              <a:t>a.</a:t>
            </a:r>
            <a:endParaRPr lang="en-US" sz="4400" dirty="0"/>
          </a:p>
        </p:txBody>
      </p:sp>
      <p:cxnSp>
        <p:nvCxnSpPr>
          <p:cNvPr id="12" name="Straight Connector 11"/>
          <p:cNvCxnSpPr/>
          <p:nvPr/>
        </p:nvCxnSpPr>
        <p:spPr>
          <a:xfrm flipV="1">
            <a:off x="7727905" y="17478887"/>
            <a:ext cx="5415352" cy="586804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5183744" y="31785337"/>
            <a:ext cx="1904273" cy="769441"/>
          </a:xfrm>
          <a:prstGeom prst="rect">
            <a:avLst/>
          </a:prstGeom>
          <a:noFill/>
        </p:spPr>
        <p:txBody>
          <a:bodyPr wrap="square" rtlCol="0">
            <a:spAutoFit/>
          </a:bodyPr>
          <a:lstStyle/>
          <a:p>
            <a:r>
              <a:rPr lang="en-US" sz="4400" dirty="0"/>
              <a:t>b</a:t>
            </a:r>
            <a:r>
              <a:rPr lang="en-US" sz="4400" dirty="0" smtClean="0"/>
              <a:t>.</a:t>
            </a:r>
            <a:endParaRPr lang="en-US" sz="4400" dirty="0"/>
          </a:p>
        </p:txBody>
      </p:sp>
      <p:sp>
        <p:nvSpPr>
          <p:cNvPr id="902" name="TextBox 901"/>
          <p:cNvSpPr txBox="1"/>
          <p:nvPr/>
        </p:nvSpPr>
        <p:spPr>
          <a:xfrm>
            <a:off x="13947350" y="19936844"/>
            <a:ext cx="22904745" cy="4278094"/>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Transition </a:t>
            </a:r>
            <a:r>
              <a:rPr lang="en-US" sz="3200" dirty="0">
                <a:latin typeface="Arial" panose="020B0604020202020204" pitchFamily="34" charset="0"/>
                <a:cs typeface="Arial" panose="020B0604020202020204" pitchFamily="34" charset="0"/>
              </a:rPr>
              <a:t>from an aggrading braided system to an expansive, fine grained, alluvial step-pool sequence that aggraded continually throughout the mid- to late- Holocene (Fig. 3</a:t>
            </a:r>
            <a:r>
              <a:rPr lang="en-US" sz="32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single, 9-m deep arroyo incision of a 1.3 km reach occurred around AD 1900.</a:t>
            </a:r>
            <a:endParaRPr lang="en-US" sz="3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Low </a:t>
            </a:r>
            <a:r>
              <a:rPr lang="en-US" sz="3200" dirty="0">
                <a:latin typeface="Arial" panose="020B0604020202020204" pitchFamily="34" charset="0"/>
                <a:cs typeface="Arial" panose="020B0604020202020204" pitchFamily="34" charset="0"/>
              </a:rPr>
              <a:t>gradient, fine grained, organic-rich, sediment suggests prolonged periods of ponding at HC 8, HC6, HC11 and LOC5, all of which are adjacent to evidence of ground-water springs (Fig. 3</a:t>
            </a:r>
            <a:r>
              <a:rPr lang="en-US" sz="32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intervening reaches exhibit comparatively high gradients for unconsolidated alluvium (Fig. 4</a:t>
            </a:r>
            <a:r>
              <a:rPr lang="en-US" sz="32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Alluvial </a:t>
            </a:r>
            <a:r>
              <a:rPr lang="en-US" sz="3200" dirty="0">
                <a:latin typeface="Arial" panose="020B0604020202020204" pitchFamily="34" charset="0"/>
                <a:cs typeface="Arial" panose="020B0604020202020204" pitchFamily="34" charset="0"/>
              </a:rPr>
              <a:t>fans filling the basin from the north and south act as a terminus for low gradient conditions (Fig. 4). </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p>
        </p:txBody>
      </p:sp>
      <p:sp>
        <p:nvSpPr>
          <p:cNvPr id="171" name="TextBox 170"/>
          <p:cNvSpPr txBox="1"/>
          <p:nvPr/>
        </p:nvSpPr>
        <p:spPr>
          <a:xfrm>
            <a:off x="719228" y="17743870"/>
            <a:ext cx="1904273" cy="584775"/>
          </a:xfrm>
          <a:prstGeom prst="rect">
            <a:avLst/>
          </a:prstGeom>
          <a:noFill/>
        </p:spPr>
        <p:txBody>
          <a:bodyPr wrap="square" rtlCol="0">
            <a:spAutoFit/>
          </a:bodyPr>
          <a:lstStyle/>
          <a:p>
            <a:r>
              <a:rPr lang="en-US" sz="3200" dirty="0"/>
              <a:t>a</a:t>
            </a:r>
            <a:r>
              <a:rPr lang="en-US" sz="3200" dirty="0" smtClean="0"/>
              <a:t>.</a:t>
            </a:r>
            <a:endParaRPr lang="en-US" sz="3200" dirty="0"/>
          </a:p>
        </p:txBody>
      </p:sp>
      <p:cxnSp>
        <p:nvCxnSpPr>
          <p:cNvPr id="174" name="Straight Connector 173"/>
          <p:cNvCxnSpPr/>
          <p:nvPr/>
        </p:nvCxnSpPr>
        <p:spPr>
          <a:xfrm flipH="1" flipV="1">
            <a:off x="6966771" y="17433934"/>
            <a:ext cx="377791" cy="58713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7733741" y="21673957"/>
            <a:ext cx="5373351" cy="194799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012226" y="17514866"/>
            <a:ext cx="6094866" cy="4099171"/>
            <a:chOff x="6305845" y="22788275"/>
            <a:chExt cx="6094866" cy="4099171"/>
          </a:xfrm>
        </p:grpSpPr>
        <p:pic>
          <p:nvPicPr>
            <p:cNvPr id="28" name="Picture 27"/>
            <p:cNvPicPr>
              <a:picLocks noChangeAspect="1"/>
            </p:cNvPicPr>
            <p:nvPr/>
          </p:nvPicPr>
          <p:blipFill rotWithShape="1">
            <a:blip r:embed="rId22">
              <a:extLst>
                <a:ext uri="{28A0092B-C50C-407E-A947-70E740481C1C}">
                  <a14:useLocalDpi xmlns:a14="http://schemas.microsoft.com/office/drawing/2010/main" val="0"/>
                </a:ext>
              </a:extLst>
            </a:blip>
            <a:srcRect l="16241" t="20595" r="26472" b="28238"/>
            <a:stretch/>
          </p:blipFill>
          <p:spPr>
            <a:xfrm>
              <a:off x="6305845" y="22788275"/>
              <a:ext cx="6094866" cy="4099171"/>
            </a:xfrm>
            <a:prstGeom prst="rect">
              <a:avLst/>
            </a:prstGeom>
            <a:ln w="95250" cmpd="sng">
              <a:solidFill>
                <a:schemeClr val="tx1"/>
              </a:solidFill>
            </a:ln>
          </p:spPr>
        </p:pic>
        <p:sp>
          <p:nvSpPr>
            <p:cNvPr id="910" name="5-Point Star 909"/>
            <p:cNvSpPr/>
            <p:nvPr/>
          </p:nvSpPr>
          <p:spPr>
            <a:xfrm>
              <a:off x="9846741" y="23393030"/>
              <a:ext cx="652796" cy="591215"/>
            </a:xfrm>
            <a:prstGeom prst="star5">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TextBox 910"/>
            <p:cNvSpPr txBox="1"/>
            <p:nvPr/>
          </p:nvSpPr>
          <p:spPr>
            <a:xfrm rot="1483280">
              <a:off x="8167851" y="23580549"/>
              <a:ext cx="2851631" cy="503471"/>
            </a:xfrm>
            <a:prstGeom prst="rect">
              <a:avLst/>
            </a:prstGeom>
            <a:noFill/>
          </p:spPr>
          <p:txBody>
            <a:bodyPr wrap="square" rtlCol="0">
              <a:spAutoFit/>
            </a:bodyPr>
            <a:lstStyle/>
            <a:p>
              <a:r>
                <a:rPr lang="en-US" sz="2400" dirty="0" smtClean="0"/>
                <a:t>Hanson Creek</a:t>
              </a:r>
              <a:endParaRPr lang="en-US" sz="2400" dirty="0"/>
            </a:p>
          </p:txBody>
        </p:sp>
        <p:sp>
          <p:nvSpPr>
            <p:cNvPr id="82" name="TextBox 81"/>
            <p:cNvSpPr txBox="1"/>
            <p:nvPr/>
          </p:nvSpPr>
          <p:spPr>
            <a:xfrm>
              <a:off x="6319005" y="22788275"/>
              <a:ext cx="1904273" cy="637730"/>
            </a:xfrm>
            <a:prstGeom prst="rect">
              <a:avLst/>
            </a:prstGeom>
            <a:noFill/>
          </p:spPr>
          <p:txBody>
            <a:bodyPr wrap="square" rtlCol="0">
              <a:spAutoFit/>
            </a:bodyPr>
            <a:lstStyle/>
            <a:p>
              <a:r>
                <a:rPr lang="en-US" sz="3200" dirty="0"/>
                <a:t>b</a:t>
              </a:r>
              <a:r>
                <a:rPr lang="en-US" sz="3200" dirty="0" smtClean="0"/>
                <a:t>.</a:t>
              </a:r>
              <a:endParaRPr lang="en-US" sz="3200" dirty="0"/>
            </a:p>
          </p:txBody>
        </p:sp>
      </p:grpSp>
      <p:sp>
        <p:nvSpPr>
          <p:cNvPr id="176" name="TextBox 175"/>
          <p:cNvSpPr txBox="1"/>
          <p:nvPr/>
        </p:nvSpPr>
        <p:spPr>
          <a:xfrm>
            <a:off x="41158813" y="10621282"/>
            <a:ext cx="3328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HC9</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169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2100</TotalTime>
  <Words>1090</Words>
  <Application>Microsoft Macintosh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Geology Student</cp:lastModifiedBy>
  <cp:revision>110</cp:revision>
  <dcterms:created xsi:type="dcterms:W3CDTF">2014-10-09T23:03:18Z</dcterms:created>
  <dcterms:modified xsi:type="dcterms:W3CDTF">2014-11-04T23:44:09Z</dcterms:modified>
</cp:coreProperties>
</file>