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7" r:id="rId3"/>
    <p:sldId id="294" r:id="rId4"/>
    <p:sldId id="295" r:id="rId5"/>
    <p:sldId id="296" r:id="rId6"/>
    <p:sldId id="304" r:id="rId7"/>
    <p:sldId id="303" r:id="rId8"/>
    <p:sldId id="320" r:id="rId9"/>
    <p:sldId id="300" r:id="rId10"/>
    <p:sldId id="305" r:id="rId11"/>
    <p:sldId id="306" r:id="rId12"/>
    <p:sldId id="307" r:id="rId13"/>
    <p:sldId id="308" r:id="rId14"/>
    <p:sldId id="310" r:id="rId15"/>
    <p:sldId id="312" r:id="rId16"/>
    <p:sldId id="313" r:id="rId17"/>
    <p:sldId id="314" r:id="rId18"/>
    <p:sldId id="311" r:id="rId19"/>
    <p:sldId id="281" r:id="rId20"/>
    <p:sldId id="283" r:id="rId21"/>
    <p:sldId id="317" r:id="rId22"/>
    <p:sldId id="321" r:id="rId23"/>
    <p:sldId id="318" r:id="rId24"/>
    <p:sldId id="272" r:id="rId25"/>
    <p:sldId id="31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F0D"/>
    <a:srgbClr val="FFFFFF"/>
    <a:srgbClr val="F818A8"/>
    <a:srgbClr val="E010C7"/>
    <a:srgbClr val="08E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88656" autoAdjust="0"/>
  </p:normalViewPr>
  <p:slideViewPr>
    <p:cSldViewPr>
      <p:cViewPr>
        <p:scale>
          <a:sx n="60" d="100"/>
          <a:sy n="60" d="100"/>
        </p:scale>
        <p:origin x="-594"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AB3DB4-E30A-42E2-88D2-F25A286D798B}" type="datetimeFigureOut">
              <a:rPr lang="en-US" smtClean="0"/>
              <a:t>10/31/2014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C868F-977B-473B-912B-67364A2C303F}" type="slidenum">
              <a:rPr lang="en-US" smtClean="0"/>
              <a:t>‹#›</a:t>
            </a:fld>
            <a:endParaRPr lang="en-US"/>
          </a:p>
        </p:txBody>
      </p:sp>
    </p:spTree>
    <p:extLst>
      <p:ext uri="{BB962C8B-B14F-4D97-AF65-F5344CB8AC3E}">
        <p14:creationId xmlns:p14="http://schemas.microsoft.com/office/powerpoint/2010/main" val="191110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Named for the lake</a:t>
            </a:r>
            <a:r>
              <a:rPr lang="en-US" baseline="0" dirty="0" smtClean="0"/>
              <a:t> infilling its caldera, </a:t>
            </a:r>
            <a:r>
              <a:rPr lang="en-US" dirty="0" smtClean="0"/>
              <a:t>At 150</a:t>
            </a:r>
            <a:r>
              <a:rPr lang="en-US" baseline="0" dirty="0" smtClean="0"/>
              <a:t> </a:t>
            </a:r>
            <a:r>
              <a:rPr lang="en-US" baseline="0" dirty="0" err="1" smtClean="0"/>
              <a:t>cubmi</a:t>
            </a:r>
            <a:r>
              <a:rPr lang="en-US" baseline="0" dirty="0" smtClean="0"/>
              <a:t>, ML is l</a:t>
            </a:r>
            <a:r>
              <a:rPr lang="en-US" dirty="0" smtClean="0"/>
              <a:t>argest</a:t>
            </a:r>
            <a:r>
              <a:rPr lang="en-US" baseline="0" dirty="0" smtClean="0"/>
              <a:t> volcano by volume in the cascades. Unlike the </a:t>
            </a:r>
            <a:r>
              <a:rPr lang="en-US" baseline="0" dirty="0" err="1" smtClean="0"/>
              <a:t>iconics</a:t>
            </a:r>
            <a:r>
              <a:rPr lang="en-US" baseline="0" dirty="0" smtClean="0"/>
              <a:t>, it is a shield volcano dominated by basaltic flows, </a:t>
            </a:r>
          </a:p>
        </p:txBody>
      </p:sp>
      <p:sp>
        <p:nvSpPr>
          <p:cNvPr id="4" name="Slide Number Placeholder 3"/>
          <p:cNvSpPr>
            <a:spLocks noGrp="1"/>
          </p:cNvSpPr>
          <p:nvPr>
            <p:ph type="sldNum" sz="quarter" idx="10"/>
          </p:nvPr>
        </p:nvSpPr>
        <p:spPr/>
        <p:txBody>
          <a:bodyPr/>
          <a:lstStyle/>
          <a:p>
            <a:fld id="{1AEC868F-977B-473B-912B-67364A2C303F}" type="slidenum">
              <a:rPr lang="en-US" smtClean="0"/>
              <a:t>2</a:t>
            </a:fld>
            <a:endParaRPr lang="en-US"/>
          </a:p>
        </p:txBody>
      </p:sp>
    </p:spTree>
    <p:extLst>
      <p:ext uri="{BB962C8B-B14F-4D97-AF65-F5344CB8AC3E}">
        <p14:creationId xmlns:p14="http://schemas.microsoft.com/office/powerpoint/2010/main" val="157486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 was the brain child of these</a:t>
            </a:r>
            <a:r>
              <a:rPr lang="en-US" baseline="0" dirty="0" smtClean="0"/>
              <a:t> two</a:t>
            </a:r>
          </a:p>
          <a:p>
            <a:r>
              <a:rPr lang="en-US" baseline="0" dirty="0" smtClean="0"/>
              <a:t>Can’t see their faces… because they’re like a lot of scientists</a:t>
            </a:r>
          </a:p>
          <a:p>
            <a:r>
              <a:rPr lang="en-US" baseline="0" dirty="0" smtClean="0"/>
              <a:t>dedicated, passionate, curious, but they don’t like having their picture taken. </a:t>
            </a:r>
          </a:p>
          <a:p>
            <a:r>
              <a:rPr lang="en-US" baseline="0" dirty="0" smtClean="0"/>
              <a:t>Knew, from years on the job, that there is an incredible wealth of data and information accumulated in the Resource Management archives, and wanted it used</a:t>
            </a:r>
          </a:p>
          <a:p>
            <a:endParaRPr lang="en-US" baseline="0" dirty="0" smtClean="0"/>
          </a:p>
        </p:txBody>
      </p:sp>
      <p:sp>
        <p:nvSpPr>
          <p:cNvPr id="4" name="Slide Number Placeholder 3"/>
          <p:cNvSpPr>
            <a:spLocks noGrp="1"/>
          </p:cNvSpPr>
          <p:nvPr>
            <p:ph type="sldNum" sz="quarter" idx="10"/>
          </p:nvPr>
        </p:nvSpPr>
        <p:spPr/>
        <p:txBody>
          <a:bodyPr/>
          <a:lstStyle/>
          <a:p>
            <a:fld id="{1AEC868F-977B-473B-912B-67364A2C303F}" type="slidenum">
              <a:rPr lang="en-US" smtClean="0"/>
              <a:t>9</a:t>
            </a:fld>
            <a:endParaRPr lang="en-US"/>
          </a:p>
        </p:txBody>
      </p:sp>
    </p:spTree>
    <p:extLst>
      <p:ext uri="{BB962C8B-B14F-4D97-AF65-F5344CB8AC3E}">
        <p14:creationId xmlns:p14="http://schemas.microsoft.com/office/powerpoint/2010/main" val="233629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 seemed to have a similar idea, and over half their new hires were</a:t>
            </a:r>
            <a:r>
              <a:rPr lang="en-US" baseline="0" dirty="0" smtClean="0"/>
              <a:t> science majors. All these interpreters very good at their job, and my work wasn’t needed to generated quality public programming. But there had to be something notable about my position – next slide   </a:t>
            </a:r>
            <a:endParaRPr lang="en-US" dirty="0"/>
          </a:p>
        </p:txBody>
      </p:sp>
      <p:sp>
        <p:nvSpPr>
          <p:cNvPr id="4" name="Slide Number Placeholder 3"/>
          <p:cNvSpPr>
            <a:spLocks noGrp="1"/>
          </p:cNvSpPr>
          <p:nvPr>
            <p:ph type="sldNum" sz="quarter" idx="10"/>
          </p:nvPr>
        </p:nvSpPr>
        <p:spPr/>
        <p:txBody>
          <a:bodyPr/>
          <a:lstStyle/>
          <a:p>
            <a:fld id="{1AEC868F-977B-473B-912B-67364A2C303F}" type="slidenum">
              <a:rPr lang="en-US" smtClean="0"/>
              <a:t>10</a:t>
            </a:fld>
            <a:endParaRPr lang="en-US"/>
          </a:p>
        </p:txBody>
      </p:sp>
    </p:spTree>
    <p:extLst>
      <p:ext uri="{BB962C8B-B14F-4D97-AF65-F5344CB8AC3E}">
        <p14:creationId xmlns:p14="http://schemas.microsoft.com/office/powerpoint/2010/main" val="40957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physical science</a:t>
            </a:r>
            <a:r>
              <a:rPr lang="en-US" baseline="0" dirty="0" smtClean="0"/>
              <a:t> department, which afforded me a unique perspective. So I used the two halves of my internship – field work/ research and communications – to inform the other</a:t>
            </a:r>
            <a:endParaRPr lang="en-US" dirty="0"/>
          </a:p>
        </p:txBody>
      </p:sp>
      <p:sp>
        <p:nvSpPr>
          <p:cNvPr id="4" name="Slide Number Placeholder 3"/>
          <p:cNvSpPr>
            <a:spLocks noGrp="1"/>
          </p:cNvSpPr>
          <p:nvPr>
            <p:ph type="sldNum" sz="quarter" idx="10"/>
          </p:nvPr>
        </p:nvSpPr>
        <p:spPr/>
        <p:txBody>
          <a:bodyPr/>
          <a:lstStyle/>
          <a:p>
            <a:fld id="{1AEC868F-977B-473B-912B-67364A2C303F}" type="slidenum">
              <a:rPr lang="en-US" smtClean="0"/>
              <a:t>11</a:t>
            </a:fld>
            <a:endParaRPr lang="en-US"/>
          </a:p>
        </p:txBody>
      </p:sp>
    </p:spTree>
    <p:extLst>
      <p:ext uri="{BB962C8B-B14F-4D97-AF65-F5344CB8AC3E}">
        <p14:creationId xmlns:p14="http://schemas.microsoft.com/office/powerpoint/2010/main" val="297237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EC868F-977B-473B-912B-67364A2C303F}" type="slidenum">
              <a:rPr lang="en-US" smtClean="0"/>
              <a:t>18</a:t>
            </a:fld>
            <a:endParaRPr lang="en-US"/>
          </a:p>
        </p:txBody>
      </p:sp>
    </p:spTree>
    <p:extLst>
      <p:ext uri="{BB962C8B-B14F-4D97-AF65-F5344CB8AC3E}">
        <p14:creationId xmlns:p14="http://schemas.microsoft.com/office/powerpoint/2010/main" val="251354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EC868F-977B-473B-912B-67364A2C303F}" type="slidenum">
              <a:rPr lang="en-US" smtClean="0"/>
              <a:t>19</a:t>
            </a:fld>
            <a:endParaRPr lang="en-US"/>
          </a:p>
        </p:txBody>
      </p:sp>
    </p:spTree>
    <p:extLst>
      <p:ext uri="{BB962C8B-B14F-4D97-AF65-F5344CB8AC3E}">
        <p14:creationId xmlns:p14="http://schemas.microsoft.com/office/powerpoint/2010/main" val="19447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very understandably means that the </a:t>
            </a:r>
            <a:r>
              <a:rPr lang="en-US" baseline="0" dirty="0" err="1" smtClean="0"/>
              <a:t>interpretors</a:t>
            </a:r>
            <a:r>
              <a:rPr lang="en-US" baseline="0" dirty="0" smtClean="0"/>
              <a:t> giving tours at Petroglyph Point have backgrounds in history. Attending tours at Petroglyph Point, I  found these </a:t>
            </a:r>
            <a:r>
              <a:rPr lang="en-US" baseline="0" dirty="0" err="1" smtClean="0"/>
              <a:t>interpretors</a:t>
            </a:r>
            <a:r>
              <a:rPr lang="en-US" baseline="0" dirty="0" smtClean="0"/>
              <a:t> to be very able at their jobs, with a rich understanding of the cultural significance of the petroglyphs, as well as the area’s history with both </a:t>
            </a:r>
            <a:r>
              <a:rPr lang="en-US" baseline="0" dirty="0" err="1" smtClean="0"/>
              <a:t>graffitti</a:t>
            </a:r>
            <a:r>
              <a:rPr lang="en-US" baseline="0" dirty="0" smtClean="0"/>
              <a:t> and protection. They are also a decent hand with bird identifications. What tripped them up, however, was how the natural history tied into the story. They knew it was important, but the documents they’d read, such as the GRI report, were too full of jargon  to be useful to them.</a:t>
            </a:r>
            <a:endParaRPr lang="en-US" dirty="0"/>
          </a:p>
        </p:txBody>
      </p:sp>
      <p:sp>
        <p:nvSpPr>
          <p:cNvPr id="4" name="Slide Number Placeholder 3"/>
          <p:cNvSpPr>
            <a:spLocks noGrp="1"/>
          </p:cNvSpPr>
          <p:nvPr>
            <p:ph type="sldNum" sz="quarter" idx="10"/>
          </p:nvPr>
        </p:nvSpPr>
        <p:spPr/>
        <p:txBody>
          <a:bodyPr/>
          <a:lstStyle/>
          <a:p>
            <a:fld id="{1AEC868F-977B-473B-912B-67364A2C303F}" type="slidenum">
              <a:rPr lang="en-US" smtClean="0"/>
              <a:t>20</a:t>
            </a:fld>
            <a:endParaRPr lang="en-US"/>
          </a:p>
        </p:txBody>
      </p:sp>
    </p:spTree>
    <p:extLst>
      <p:ext uri="{BB962C8B-B14F-4D97-AF65-F5344CB8AC3E}">
        <p14:creationId xmlns:p14="http://schemas.microsoft.com/office/powerpoint/2010/main" val="409579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5311E18-64A2-4873-8A6E-1DA450104F58}" type="datetimeFigureOut">
              <a:rPr lang="en-US" smtClean="0"/>
              <a:t>10/31/2014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60EBC6D-D7B1-4A61-862C-568D662F19B2}"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11E18-64A2-4873-8A6E-1DA450104F58}"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EBC6D-D7B1-4A61-862C-568D662F19B2}"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11E18-64A2-4873-8A6E-1DA450104F58}"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EBC6D-D7B1-4A61-862C-568D662F19B2}"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11E18-64A2-4873-8A6E-1DA450104F58}"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EBC6D-D7B1-4A61-862C-568D662F19B2}"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311E18-64A2-4873-8A6E-1DA450104F58}"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EBC6D-D7B1-4A61-862C-568D662F19B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5311E18-64A2-4873-8A6E-1DA450104F58}"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EBC6D-D7B1-4A61-862C-568D662F19B2}"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311E18-64A2-4873-8A6E-1DA450104F58}" type="datetimeFigureOut">
              <a:rPr lang="en-US" smtClean="0"/>
              <a:t>10/31/2014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EBC6D-D7B1-4A61-862C-568D662F19B2}"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5311E18-64A2-4873-8A6E-1DA450104F58}" type="datetimeFigureOut">
              <a:rPr lang="en-US" smtClean="0"/>
              <a:t>10/31/2014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EBC6D-D7B1-4A61-862C-568D662F19B2}"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11E18-64A2-4873-8A6E-1DA450104F58}" type="datetimeFigureOut">
              <a:rPr lang="en-US" smtClean="0"/>
              <a:t>10/31/2014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EBC6D-D7B1-4A61-862C-568D662F1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11E18-64A2-4873-8A6E-1DA450104F58}"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EBC6D-D7B1-4A61-862C-568D662F1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311E18-64A2-4873-8A6E-1DA450104F58}"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EBC6D-D7B1-4A61-862C-568D662F1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5311E18-64A2-4873-8A6E-1DA450104F58}" type="datetimeFigureOut">
              <a:rPr lang="en-US" smtClean="0"/>
              <a:t>10/31/2014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60EBC6D-D7B1-4A61-862C-568D662F1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42"/>
          <a:stretch/>
        </p:blipFill>
        <p:spPr>
          <a:xfrm>
            <a:off x="393700" y="362606"/>
            <a:ext cx="8356600" cy="6114393"/>
          </a:xfrm>
          <a:prstGeom prst="rect">
            <a:avLst/>
          </a:prstGeom>
        </p:spPr>
        <p:style>
          <a:lnRef idx="2">
            <a:schemeClr val="accent4"/>
          </a:lnRef>
          <a:fillRef idx="1">
            <a:schemeClr val="lt1"/>
          </a:fillRef>
          <a:effectRef idx="0">
            <a:schemeClr val="accent4"/>
          </a:effectRef>
          <a:fontRef idx="minor">
            <a:schemeClr val="dk1"/>
          </a:fontRef>
        </p:style>
      </p:pic>
      <p:sp>
        <p:nvSpPr>
          <p:cNvPr id="2" name="Title 1"/>
          <p:cNvSpPr>
            <a:spLocks noGrp="1"/>
          </p:cNvSpPr>
          <p:nvPr>
            <p:ph type="ctrTitle"/>
          </p:nvPr>
        </p:nvSpPr>
        <p:spPr>
          <a:xfrm>
            <a:off x="457200" y="990600"/>
            <a:ext cx="8229600" cy="1976719"/>
          </a:xfrm>
        </p:spPr>
        <p:txBody>
          <a:bodyPr/>
          <a:lstStyle/>
          <a:p>
            <a:r>
              <a:rPr lang="en-US" sz="5000" b="1" dirty="0" smtClean="0">
                <a:ln w="10160">
                  <a:noFill/>
                  <a:prstDash val="solid"/>
                </a:ln>
                <a:solidFill>
                  <a:schemeClr val="accent5">
                    <a:lumMod val="75000"/>
                  </a:schemeClr>
                </a:solidFill>
                <a:effectLst>
                  <a:outerShdw blurRad="50800" dist="38100" dir="2700000" algn="tl" rotWithShape="0">
                    <a:prstClr val="black">
                      <a:alpha val="40000"/>
                    </a:prstClr>
                  </a:outerShdw>
                </a:effectLst>
                <a:latin typeface="+mn-lt"/>
              </a:rPr>
              <a:t>Science Communications: </a:t>
            </a:r>
            <a: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t>Lessons from</a:t>
            </a:r>
            <a:b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br>
            <a: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t>Lava Beds National Monument</a:t>
            </a:r>
            <a:endParaRPr lang="en-US" sz="4400" b="1" i="1" dirty="0">
              <a:ln w="3175">
                <a:noFill/>
              </a:ln>
              <a:solidFill>
                <a:schemeClr val="accent5">
                  <a:lumMod val="50000"/>
                </a:schemeClr>
              </a:solidFill>
              <a:effectLst>
                <a:outerShdw blurRad="50800" dist="38100" dir="2700000" algn="tl" rotWithShape="0">
                  <a:prstClr val="black">
                    <a:alpha val="40000"/>
                  </a:prstClr>
                </a:outerShdw>
              </a:effectLst>
              <a:latin typeface="+mn-lt"/>
            </a:endParaRPr>
          </a:p>
        </p:txBody>
      </p:sp>
      <p:sp>
        <p:nvSpPr>
          <p:cNvPr id="3" name="Subtitle 2"/>
          <p:cNvSpPr>
            <a:spLocks noGrp="1"/>
          </p:cNvSpPr>
          <p:nvPr>
            <p:ph type="subTitle" idx="1"/>
          </p:nvPr>
        </p:nvSpPr>
        <p:spPr>
          <a:xfrm>
            <a:off x="2286000" y="5029200"/>
            <a:ext cx="6400800" cy="1752600"/>
          </a:xfrm>
        </p:spPr>
        <p:txBody>
          <a:bodyPr>
            <a:normAutofit/>
          </a:bodyPr>
          <a:lstStyle/>
          <a:p>
            <a:pPr algn="r"/>
            <a:r>
              <a:rPr lang="en-US" sz="2600" b="1" dirty="0" smtClean="0"/>
              <a:t>Sarina Patel</a:t>
            </a:r>
          </a:p>
          <a:p>
            <a:pPr algn="r"/>
            <a:r>
              <a:rPr lang="en-US" sz="2600" b="1" dirty="0" err="1" smtClean="0"/>
              <a:t>GeoCorps</a:t>
            </a:r>
            <a:r>
              <a:rPr lang="en-US" sz="2600" b="1" dirty="0" smtClean="0"/>
              <a:t> Mosaics Intern</a:t>
            </a:r>
          </a:p>
          <a:p>
            <a:pPr algn="r"/>
            <a:r>
              <a:rPr lang="en-US" sz="2600" b="1" dirty="0" smtClean="0"/>
              <a:t>Summer, 2014</a:t>
            </a:r>
            <a:endParaRPr lang="en-US" sz="2600" b="1" dirty="0"/>
          </a:p>
        </p:txBody>
      </p:sp>
      <p:sp>
        <p:nvSpPr>
          <p:cNvPr id="7" name="TextBox 6"/>
          <p:cNvSpPr txBox="1"/>
          <p:nvPr/>
        </p:nvSpPr>
        <p:spPr>
          <a:xfrm>
            <a:off x="-84380" y="6248400"/>
            <a:ext cx="2675180" cy="253916"/>
          </a:xfrm>
          <a:prstGeom prst="rect">
            <a:avLst/>
          </a:prstGeom>
          <a:noFill/>
        </p:spPr>
        <p:txBody>
          <a:bodyPr wrap="square" rtlCol="0">
            <a:spAutoFit/>
          </a:bodyPr>
          <a:lstStyle/>
          <a:p>
            <a:pPr algn="r"/>
            <a:r>
              <a:rPr lang="en-US" sz="1050" dirty="0" smtClean="0">
                <a:solidFill>
                  <a:schemeClr val="bg2">
                    <a:lumMod val="60000"/>
                    <a:lumOff val="40000"/>
                  </a:schemeClr>
                </a:solidFill>
              </a:rPr>
              <a:t>www.facebook.com/LavaBedsNM</a:t>
            </a:r>
            <a:endParaRPr lang="en-US" sz="1050" dirty="0">
              <a:solidFill>
                <a:schemeClr val="bg2">
                  <a:lumMod val="60000"/>
                  <a:lumOff val="40000"/>
                </a:schemeClr>
              </a:solidFill>
            </a:endParaRPr>
          </a:p>
        </p:txBody>
      </p:sp>
    </p:spTree>
    <p:extLst>
      <p:ext uri="{BB962C8B-B14F-4D97-AF65-F5344CB8AC3E}">
        <p14:creationId xmlns:p14="http://schemas.microsoft.com/office/powerpoint/2010/main" val="1208146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99"/>
            <a:ext cx="9144000" cy="6527602"/>
          </a:xfrm>
          <a:prstGeom prst="rect">
            <a:avLst/>
          </a:prstGeom>
        </p:spPr>
      </p:pic>
      <p:sp>
        <p:nvSpPr>
          <p:cNvPr id="3" name="TextBox 2"/>
          <p:cNvSpPr txBox="1"/>
          <p:nvPr/>
        </p:nvSpPr>
        <p:spPr>
          <a:xfrm>
            <a:off x="3581400" y="3429000"/>
            <a:ext cx="1725060" cy="400110"/>
          </a:xfrm>
          <a:prstGeom prst="rect">
            <a:avLst/>
          </a:prstGeom>
          <a:noFill/>
        </p:spPr>
        <p:txBody>
          <a:bodyPr wrap="square" rtlCol="0">
            <a:spAutoFit/>
          </a:bodyPr>
          <a:lstStyle/>
          <a:p>
            <a:pPr algn="ctr"/>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Geology</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Box 31"/>
          <p:cNvSpPr txBox="1"/>
          <p:nvPr/>
        </p:nvSpPr>
        <p:spPr>
          <a:xfrm>
            <a:off x="6468820" y="6680284"/>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
        <p:nvSpPr>
          <p:cNvPr id="10" name="TextBox 9"/>
          <p:cNvSpPr txBox="1"/>
          <p:nvPr/>
        </p:nvSpPr>
        <p:spPr>
          <a:xfrm>
            <a:off x="1958841" y="1823545"/>
            <a:ext cx="1725060" cy="400110"/>
          </a:xfrm>
          <a:prstGeom prst="rect">
            <a:avLst/>
          </a:prstGeom>
          <a:noFill/>
        </p:spPr>
        <p:txBody>
          <a:bodyPr wrap="square" rtlCol="0">
            <a:spAutoFit/>
          </a:bodyPr>
          <a:lstStyle/>
          <a:p>
            <a:pPr algn="ctr"/>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Geology</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1627740" y="3581400"/>
            <a:ext cx="1725060" cy="707886"/>
          </a:xfrm>
          <a:prstGeom prst="rect">
            <a:avLst/>
          </a:prstGeom>
          <a:noFill/>
        </p:spPr>
        <p:txBody>
          <a:bodyPr wrap="square" rtlCol="0">
            <a:spAutoFit/>
          </a:bodyPr>
          <a:lstStyle/>
          <a:p>
            <a:pPr algn="ctr"/>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 Education</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5437740" y="3352800"/>
            <a:ext cx="1725060" cy="707886"/>
          </a:xfrm>
          <a:prstGeom prst="rect">
            <a:avLst/>
          </a:prstGeom>
          <a:noFill/>
        </p:spPr>
        <p:txBody>
          <a:bodyPr wrap="square" rtlCol="0">
            <a:spAutoFit/>
          </a:bodyPr>
          <a:lstStyle/>
          <a:p>
            <a:pPr algn="ctr"/>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Wildlife Biology</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234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069" t="6013" r="7586" b="9825"/>
          <a:stretch/>
        </p:blipFill>
        <p:spPr>
          <a:xfrm>
            <a:off x="10053" y="1481959"/>
            <a:ext cx="9123894" cy="5376041"/>
          </a:xfrm>
          <a:prstGeom prst="rect">
            <a:avLst/>
          </a:prstGeom>
        </p:spPr>
      </p:pic>
      <p:sp>
        <p:nvSpPr>
          <p:cNvPr id="3" name="TextBox 2"/>
          <p:cNvSpPr txBox="1"/>
          <p:nvPr/>
        </p:nvSpPr>
        <p:spPr>
          <a:xfrm>
            <a:off x="0" y="388203"/>
            <a:ext cx="9143999" cy="830997"/>
          </a:xfrm>
          <a:prstGeom prst="rect">
            <a:avLst/>
          </a:prstGeom>
          <a:noFill/>
        </p:spPr>
        <p:txBody>
          <a:bodyPr wrap="square" rtlCol="0">
            <a:spAutoFit/>
          </a:bodyPr>
          <a:lstStyle/>
          <a:p>
            <a:pPr algn="ctr"/>
            <a:r>
              <a:rPr lang="en-US" sz="4800" b="1" dirty="0" smtClean="0">
                <a:solidFill>
                  <a:schemeClr val="accent3">
                    <a:lumMod val="50000"/>
                  </a:schemeClr>
                </a:solidFill>
                <a:effectLst>
                  <a:outerShdw blurRad="38100" dist="38100" dir="2700000" algn="tl">
                    <a:srgbClr val="000000">
                      <a:alpha val="43137"/>
                    </a:srgbClr>
                  </a:outerShdw>
                </a:effectLst>
              </a:rPr>
              <a:t>Physical Science Team</a:t>
            </a:r>
            <a:endParaRPr lang="en-US" sz="48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2752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191" r="22553"/>
          <a:stretch/>
        </p:blipFill>
        <p:spPr>
          <a:xfrm rot="5400000">
            <a:off x="5356673" y="3070673"/>
            <a:ext cx="3002654" cy="4572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572000" cy="687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008" y="-23648"/>
            <a:ext cx="5171992" cy="387899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23648"/>
            <a:ext cx="5171992" cy="3878994"/>
          </a:xfrm>
          <a:prstGeom prst="rect">
            <a:avLst/>
          </a:prstGeom>
        </p:spPr>
      </p:pic>
    </p:spTree>
    <p:extLst>
      <p:ext uri="{BB962C8B-B14F-4D97-AF65-F5344CB8AC3E}">
        <p14:creationId xmlns:p14="http://schemas.microsoft.com/office/powerpoint/2010/main" val="112367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54" r="21635" b="2108"/>
          <a:stretch/>
        </p:blipFill>
        <p:spPr bwMode="auto">
          <a:xfrm>
            <a:off x="5233207" y="3319442"/>
            <a:ext cx="3910793" cy="353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1" r="14287"/>
          <a:stretch/>
        </p:blipFill>
        <p:spPr bwMode="auto">
          <a:xfrm>
            <a:off x="0" y="0"/>
            <a:ext cx="4876800"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097" r="6097"/>
          <a:stretch/>
        </p:blipFill>
        <p:spPr>
          <a:xfrm>
            <a:off x="3799490" y="0"/>
            <a:ext cx="5344509" cy="3423745"/>
          </a:xfrm>
          <a:prstGeom prst="rect">
            <a:avLst/>
          </a:prstGeom>
        </p:spPr>
      </p:pic>
      <p:pic>
        <p:nvPicPr>
          <p:cNvPr id="4"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t="1264" b="1"/>
          <a:stretch/>
        </p:blipFill>
        <p:spPr>
          <a:xfrm>
            <a:off x="-8007" y="3423745"/>
            <a:ext cx="5241213" cy="3439509"/>
          </a:xfrm>
          <a:prstGeom prst="rect">
            <a:avLst/>
          </a:prstGeom>
        </p:spPr>
      </p:pic>
      <p:sp>
        <p:nvSpPr>
          <p:cNvPr id="5" name="TextBox 4"/>
          <p:cNvSpPr txBox="1"/>
          <p:nvPr/>
        </p:nvSpPr>
        <p:spPr>
          <a:xfrm>
            <a:off x="-25332" y="171583"/>
            <a:ext cx="3809056"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Cave Entrance Vegetation</a:t>
            </a:r>
            <a:endParaRPr lang="en-US" sz="24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6934200" y="152400"/>
            <a:ext cx="2048959"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Invertebrates</a:t>
            </a:r>
            <a:endParaRPr lang="en-US" sz="24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174365" y="3649717"/>
            <a:ext cx="2896947"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Cave Climate &amp; Ice</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6474372" y="3657600"/>
            <a:ext cx="2550698"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Visible Organics</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558026" y="6604084"/>
            <a:ext cx="2675180" cy="253916"/>
          </a:xfrm>
          <a:prstGeom prst="rect">
            <a:avLst/>
          </a:prstGeom>
          <a:noFill/>
        </p:spPr>
        <p:txBody>
          <a:bodyPr wrap="square" rtlCol="0">
            <a:spAutoFit/>
          </a:bodyPr>
          <a:lstStyle/>
          <a:p>
            <a:pPr algn="r"/>
            <a:r>
              <a:rPr lang="en-US" sz="1050" dirty="0" smtClean="0">
                <a:solidFill>
                  <a:schemeClr val="bg1"/>
                </a:solidFill>
              </a:rPr>
              <a:t>www.facebook.com/LavaBedsNM</a:t>
            </a:r>
            <a:endParaRPr lang="en-US" sz="1050" dirty="0">
              <a:solidFill>
                <a:schemeClr val="bg1"/>
              </a:solidFill>
            </a:endParaRPr>
          </a:p>
        </p:txBody>
      </p:sp>
      <p:sp>
        <p:nvSpPr>
          <p:cNvPr id="12" name="TextBox 11"/>
          <p:cNvSpPr txBox="1"/>
          <p:nvPr/>
        </p:nvSpPr>
        <p:spPr>
          <a:xfrm>
            <a:off x="6468819" y="3169829"/>
            <a:ext cx="2675180" cy="253916"/>
          </a:xfrm>
          <a:prstGeom prst="rect">
            <a:avLst/>
          </a:prstGeom>
          <a:noFill/>
        </p:spPr>
        <p:txBody>
          <a:bodyPr wrap="square" rtlCol="0">
            <a:spAutoFit/>
          </a:bodyPr>
          <a:lstStyle/>
          <a:p>
            <a:pPr algn="r"/>
            <a:r>
              <a:rPr lang="en-US" sz="1050" dirty="0" smtClean="0">
                <a:solidFill>
                  <a:schemeClr val="bg1"/>
                </a:solidFill>
              </a:rPr>
              <a:t>NPS Photo by Katrina Smith, 2014</a:t>
            </a:r>
            <a:endParaRPr lang="en-US" sz="1050" dirty="0">
              <a:solidFill>
                <a:schemeClr val="bg1"/>
              </a:solidFill>
            </a:endParaRPr>
          </a:p>
        </p:txBody>
      </p:sp>
      <p:sp>
        <p:nvSpPr>
          <p:cNvPr id="13" name="TextBox 12"/>
          <p:cNvSpPr txBox="1"/>
          <p:nvPr/>
        </p:nvSpPr>
        <p:spPr>
          <a:xfrm>
            <a:off x="1124310" y="3184759"/>
            <a:ext cx="2675180" cy="253916"/>
          </a:xfrm>
          <a:prstGeom prst="rect">
            <a:avLst/>
          </a:prstGeom>
          <a:noFill/>
        </p:spPr>
        <p:txBody>
          <a:bodyPr wrap="square" rtlCol="0">
            <a:spAutoFit/>
          </a:bodyPr>
          <a:lstStyle/>
          <a:p>
            <a:pPr algn="r"/>
            <a:r>
              <a:rPr lang="en-US" sz="1050" dirty="0" smtClean="0">
                <a:solidFill>
                  <a:schemeClr val="bg1"/>
                </a:solidFill>
              </a:rPr>
              <a:t>NPS Photo by Megan Mason, 2014</a:t>
            </a:r>
            <a:endParaRPr lang="en-US" sz="1050" dirty="0">
              <a:solidFill>
                <a:schemeClr val="bg1"/>
              </a:solidFill>
            </a:endParaRPr>
          </a:p>
        </p:txBody>
      </p:sp>
      <p:sp>
        <p:nvSpPr>
          <p:cNvPr id="14" name="TextBox 13"/>
          <p:cNvSpPr txBox="1"/>
          <p:nvPr/>
        </p:nvSpPr>
        <p:spPr>
          <a:xfrm>
            <a:off x="6474372" y="6598829"/>
            <a:ext cx="2675180" cy="253916"/>
          </a:xfrm>
          <a:prstGeom prst="rect">
            <a:avLst/>
          </a:prstGeom>
          <a:noFill/>
        </p:spPr>
        <p:txBody>
          <a:bodyPr wrap="square" rtlCol="0">
            <a:spAutoFit/>
          </a:bodyPr>
          <a:lstStyle/>
          <a:p>
            <a:pPr algn="r"/>
            <a:r>
              <a:rPr lang="en-US" sz="1050" dirty="0" smtClean="0">
                <a:solidFill>
                  <a:schemeClr val="bg1"/>
                </a:solidFill>
              </a:rPr>
              <a:t>NPS Photo by Katrina Smith, 2014</a:t>
            </a:r>
            <a:endParaRPr lang="en-US" sz="1050" dirty="0">
              <a:solidFill>
                <a:schemeClr val="bg1"/>
              </a:solidFill>
            </a:endParaRPr>
          </a:p>
        </p:txBody>
      </p:sp>
    </p:spTree>
    <p:extLst>
      <p:ext uri="{BB962C8B-B14F-4D97-AF65-F5344CB8AC3E}">
        <p14:creationId xmlns:p14="http://schemas.microsoft.com/office/powerpoint/2010/main" val="2439300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230" b="15861"/>
          <a:stretch/>
        </p:blipFill>
        <p:spPr>
          <a:xfrm>
            <a:off x="0" y="1237594"/>
            <a:ext cx="9144000" cy="4382813"/>
          </a:xfrm>
          <a:prstGeom prst="rect">
            <a:avLst/>
          </a:prstGeom>
        </p:spPr>
      </p:pic>
      <p:sp>
        <p:nvSpPr>
          <p:cNvPr id="9" name="Freeform 8"/>
          <p:cNvSpPr/>
          <p:nvPr/>
        </p:nvSpPr>
        <p:spPr>
          <a:xfrm>
            <a:off x="1066800" y="2522483"/>
            <a:ext cx="4256689" cy="725214"/>
          </a:xfrm>
          <a:custGeom>
            <a:avLst/>
            <a:gdLst>
              <a:gd name="connsiteX0" fmla="*/ 0 w 4256689"/>
              <a:gd name="connsiteY0" fmla="*/ 0 h 725214"/>
              <a:gd name="connsiteX1" fmla="*/ 457200 w 4256689"/>
              <a:gd name="connsiteY1" fmla="*/ 15765 h 725214"/>
              <a:gd name="connsiteX2" fmla="*/ 662151 w 4256689"/>
              <a:gd name="connsiteY2" fmla="*/ 252248 h 725214"/>
              <a:gd name="connsiteX3" fmla="*/ 1560786 w 4256689"/>
              <a:gd name="connsiteY3" fmla="*/ 268014 h 725214"/>
              <a:gd name="connsiteX4" fmla="*/ 1876096 w 4256689"/>
              <a:gd name="connsiteY4" fmla="*/ 488731 h 725214"/>
              <a:gd name="connsiteX5" fmla="*/ 2979682 w 4256689"/>
              <a:gd name="connsiteY5" fmla="*/ 472965 h 725214"/>
              <a:gd name="connsiteX6" fmla="*/ 3452648 w 4256689"/>
              <a:gd name="connsiteY6" fmla="*/ 725214 h 725214"/>
              <a:gd name="connsiteX7" fmla="*/ 4256689 w 4256689"/>
              <a:gd name="connsiteY7" fmla="*/ 725214 h 725214"/>
              <a:gd name="connsiteX8" fmla="*/ 4256689 w 4256689"/>
              <a:gd name="connsiteY8" fmla="*/ 725214 h 7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689" h="725214">
                <a:moveTo>
                  <a:pt x="0" y="0"/>
                </a:moveTo>
                <a:lnTo>
                  <a:pt x="457200" y="15765"/>
                </a:lnTo>
                <a:lnTo>
                  <a:pt x="662151" y="252248"/>
                </a:lnTo>
                <a:lnTo>
                  <a:pt x="1560786" y="268014"/>
                </a:lnTo>
                <a:lnTo>
                  <a:pt x="1876096" y="488731"/>
                </a:lnTo>
                <a:lnTo>
                  <a:pt x="2979682" y="472965"/>
                </a:lnTo>
                <a:lnTo>
                  <a:pt x="3452648" y="725214"/>
                </a:lnTo>
                <a:lnTo>
                  <a:pt x="4256689" y="725214"/>
                </a:lnTo>
                <a:lnTo>
                  <a:pt x="4256689" y="725214"/>
                </a:lnTo>
              </a:path>
            </a:pathLst>
          </a:custGeom>
          <a:ln>
            <a:solidFill>
              <a:srgbClr val="FFFF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0" name="TextBox 9"/>
          <p:cNvSpPr txBox="1"/>
          <p:nvPr/>
        </p:nvSpPr>
        <p:spPr>
          <a:xfrm>
            <a:off x="6468820" y="5620407"/>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Tree>
    <p:extLst>
      <p:ext uri="{BB962C8B-B14F-4D97-AF65-F5344CB8AC3E}">
        <p14:creationId xmlns:p14="http://schemas.microsoft.com/office/powerpoint/2010/main" val="10953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b="5752"/>
          <a:stretch/>
        </p:blipFill>
        <p:spPr bwMode="auto">
          <a:xfrm>
            <a:off x="381000" y="914400"/>
            <a:ext cx="8387583" cy="48768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1362" r="3430"/>
          <a:stretch/>
        </p:blipFill>
        <p:spPr bwMode="auto">
          <a:xfrm>
            <a:off x="552450" y="2957242"/>
            <a:ext cx="8058150" cy="3411173"/>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4114800" y="6626773"/>
            <a:ext cx="5029200" cy="253916"/>
          </a:xfrm>
          <a:prstGeom prst="rect">
            <a:avLst/>
          </a:prstGeom>
          <a:noFill/>
        </p:spPr>
        <p:txBody>
          <a:bodyPr wrap="square" rtlCol="0">
            <a:spAutoFit/>
          </a:bodyPr>
          <a:lstStyle/>
          <a:p>
            <a:pPr algn="r"/>
            <a:r>
              <a:rPr lang="en-US" sz="1050" dirty="0" smtClean="0">
                <a:solidFill>
                  <a:schemeClr val="bg1">
                    <a:lumMod val="50000"/>
                  </a:schemeClr>
                </a:solidFill>
              </a:rPr>
              <a:t>Adapted from blogs.canby.k12.or.us &amp; nature.nps.gov/geology/education</a:t>
            </a:r>
            <a:endParaRPr lang="en-US" sz="1050" dirty="0">
              <a:solidFill>
                <a:schemeClr val="bg1">
                  <a:lumMod val="50000"/>
                </a:schemeClr>
              </a:solidFill>
            </a:endParaRPr>
          </a:p>
        </p:txBody>
      </p:sp>
    </p:spTree>
    <p:extLst>
      <p:ext uri="{BB962C8B-B14F-4D97-AF65-F5344CB8AC3E}">
        <p14:creationId xmlns:p14="http://schemas.microsoft.com/office/powerpoint/2010/main" val="98777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1000" fill="hold"/>
                                        <p:tgtEl>
                                          <p:spTgt spid="5"/>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000" fill="hold"/>
                                        <p:tgtEl>
                                          <p:spTgt spid="5"/>
                                        </p:tgtEl>
                                      </p:cBhvr>
                                      <p:by x="50000" y="50000"/>
                                    </p:animScale>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AMS\Resource Management\Access - All\Education and Presentations\GoogleEarth screenshot of Petroglyph Point area.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751361" cy="5029200"/>
          </a:xfrm>
          <a:prstGeom prst="rect">
            <a:avLst/>
          </a:prstGeom>
          <a:noFill/>
          <a:ln>
            <a:noFill/>
          </a:ln>
        </p:spPr>
      </p:pic>
      <p:sp>
        <p:nvSpPr>
          <p:cNvPr id="4" name="TextBox 3"/>
          <p:cNvSpPr txBox="1"/>
          <p:nvPr/>
        </p:nvSpPr>
        <p:spPr>
          <a:xfrm>
            <a:off x="0" y="228600"/>
            <a:ext cx="9144000" cy="1323439"/>
          </a:xfrm>
          <a:prstGeom prst="rect">
            <a:avLst/>
          </a:prstGeom>
          <a:noFill/>
        </p:spPr>
        <p:txBody>
          <a:bodyPr wrap="square" rtlCol="0">
            <a:spAutoFit/>
          </a:bodyPr>
          <a:lstStyle/>
          <a:p>
            <a:r>
              <a:rPr lang="en-US" sz="4000" b="1" dirty="0" smtClean="0">
                <a:solidFill>
                  <a:schemeClr val="accent3">
                    <a:lumMod val="50000"/>
                  </a:schemeClr>
                </a:solidFill>
                <a:effectLst>
                  <a:outerShdw blurRad="38100" dist="38100" dir="2700000" algn="tl">
                    <a:srgbClr val="000000">
                      <a:alpha val="43137"/>
                    </a:srgbClr>
                  </a:outerShdw>
                </a:effectLst>
              </a:rPr>
              <a:t>Linear Volcanic Features </a:t>
            </a:r>
          </a:p>
          <a:p>
            <a:r>
              <a:rPr lang="en-US" sz="4000" b="1" dirty="0" smtClean="0">
                <a:solidFill>
                  <a:schemeClr val="accent3">
                    <a:lumMod val="50000"/>
                  </a:schemeClr>
                </a:solidFill>
                <a:effectLst>
                  <a:outerShdw blurRad="38100" dist="38100" dir="2700000" algn="tl">
                    <a:srgbClr val="000000">
                      <a:alpha val="43137"/>
                    </a:srgbClr>
                  </a:outerShdw>
                </a:effectLst>
              </a:rPr>
              <a:t>                                Shaped by Extension</a:t>
            </a:r>
            <a:endParaRPr lang="en-US" sz="40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5134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112" b="12496"/>
          <a:stretch/>
        </p:blipFill>
        <p:spPr>
          <a:xfrm>
            <a:off x="0" y="1371600"/>
            <a:ext cx="9144000" cy="5218387"/>
          </a:xfrm>
          <a:prstGeom prst="rect">
            <a:avLst/>
          </a:prstGeom>
        </p:spPr>
      </p:pic>
      <p:cxnSp>
        <p:nvCxnSpPr>
          <p:cNvPr id="4" name="Straight Arrow Connector 3"/>
          <p:cNvCxnSpPr/>
          <p:nvPr/>
        </p:nvCxnSpPr>
        <p:spPr>
          <a:xfrm flipH="1" flipV="1">
            <a:off x="1143000" y="2456793"/>
            <a:ext cx="70866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a:off x="6468820" y="6626773"/>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
        <p:nvSpPr>
          <p:cNvPr id="3" name="TextBox 2"/>
          <p:cNvSpPr txBox="1"/>
          <p:nvPr/>
        </p:nvSpPr>
        <p:spPr>
          <a:xfrm>
            <a:off x="0" y="228600"/>
            <a:ext cx="9144000" cy="1323439"/>
          </a:xfrm>
          <a:prstGeom prst="rect">
            <a:avLst/>
          </a:prstGeom>
          <a:noFill/>
        </p:spPr>
        <p:txBody>
          <a:bodyPr wrap="square" rtlCol="0">
            <a:spAutoFit/>
          </a:bodyPr>
          <a:lstStyle/>
          <a:p>
            <a:r>
              <a:rPr lang="en-US" sz="4000" b="1" dirty="0" smtClean="0">
                <a:solidFill>
                  <a:schemeClr val="accent3">
                    <a:lumMod val="50000"/>
                  </a:schemeClr>
                </a:solidFill>
                <a:effectLst>
                  <a:outerShdw blurRad="38100" dist="38100" dir="2700000" algn="tl">
                    <a:srgbClr val="000000">
                      <a:alpha val="43137"/>
                    </a:srgbClr>
                  </a:outerShdw>
                </a:effectLst>
              </a:rPr>
              <a:t>Linear Volcanic Features </a:t>
            </a:r>
          </a:p>
          <a:p>
            <a:r>
              <a:rPr lang="en-US" sz="4000" b="1" dirty="0" smtClean="0">
                <a:solidFill>
                  <a:schemeClr val="accent3">
                    <a:lumMod val="50000"/>
                  </a:schemeClr>
                </a:solidFill>
                <a:effectLst>
                  <a:outerShdw blurRad="38100" dist="38100" dir="2700000" algn="tl">
                    <a:srgbClr val="000000">
                      <a:alpha val="43137"/>
                    </a:srgbClr>
                  </a:outerShdw>
                </a:effectLst>
              </a:rPr>
              <a:t>                                Shaped by Extension</a:t>
            </a:r>
            <a:endParaRPr lang="en-US" sz="40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480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97367"/>
            <a:ext cx="5029200" cy="646326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24" r="982" b="19331"/>
          <a:stretch/>
        </p:blipFill>
        <p:spPr>
          <a:xfrm>
            <a:off x="3048000" y="304800"/>
            <a:ext cx="5753100" cy="1495771"/>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5" r="5808"/>
          <a:stretch/>
        </p:blipFill>
        <p:spPr bwMode="auto">
          <a:xfrm>
            <a:off x="7010400" y="1981200"/>
            <a:ext cx="1931276"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678" t="14965" r="10353"/>
          <a:stretch/>
        </p:blipFill>
        <p:spPr>
          <a:xfrm>
            <a:off x="2971800" y="2099674"/>
            <a:ext cx="3886200" cy="22925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0" y="4724400"/>
            <a:ext cx="3657600" cy="1972887"/>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8" cstate="print">
            <a:extLst>
              <a:ext uri="{28A0092B-C50C-407E-A947-70E740481C1C}">
                <a14:useLocalDpi xmlns:a14="http://schemas.microsoft.com/office/drawing/2010/main" val="0"/>
              </a:ext>
            </a:extLst>
          </a:blip>
          <a:stretch>
            <a:fillRect/>
          </a:stretch>
        </p:blipFill>
        <p:spPr>
          <a:xfrm>
            <a:off x="6953322" y="5223874"/>
            <a:ext cx="1965361" cy="1473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6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
                                        </p:tgtEl>
                                      </p:cBhvr>
                                      <p:by x="50000" y="50000"/>
                                    </p:animScale>
                                  </p:childTnLst>
                                </p:cTn>
                              </p:par>
                              <p:par>
                                <p:cTn id="7" presetID="35" presetClass="path" presetSubtype="0" accel="50000" decel="50000" fill="hold" nodeType="withEffect">
                                  <p:stCondLst>
                                    <p:cond delay="0"/>
                                  </p:stCondLst>
                                  <p:childTnLst>
                                    <p:animMotion origin="layout" path="M 0 0 L -0.34167 0 " pathEditMode="relative" rAng="0" ptsTypes="AA">
                                      <p:cBhvr>
                                        <p:cTn id="8" dur="1000" fill="hold"/>
                                        <p:tgtEl>
                                          <p:spTgt spid="2"/>
                                        </p:tgtEl>
                                        <p:attrNameLst>
                                          <p:attrName>ppt_x</p:attrName>
                                          <p:attrName>ppt_y</p:attrName>
                                        </p:attrNameLst>
                                      </p:cBhvr>
                                      <p:rCtr x="-17083" y="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4" descr="S:\TEAMS\Resource Management\Access - All\Education and Presentations\GoogleEarth screenshot of Petroglyph Point area.JPG"/>
          <p:cNvPicPr/>
          <p:nvPr/>
        </p:nvPicPr>
        <p:blipFill>
          <a:blip r:embed="rId3">
            <a:extLst>
              <a:ext uri="{28A0092B-C50C-407E-A947-70E740481C1C}">
                <a14:useLocalDpi xmlns:a14="http://schemas.microsoft.com/office/drawing/2010/main" val="0"/>
              </a:ext>
            </a:extLst>
          </a:blip>
          <a:srcRect/>
          <a:stretch>
            <a:fillRect/>
          </a:stretch>
        </p:blipFill>
        <p:spPr bwMode="auto">
          <a:xfrm>
            <a:off x="751840" y="1894205"/>
            <a:ext cx="8239760" cy="4735195"/>
          </a:xfrm>
          <a:prstGeom prst="rect">
            <a:avLst/>
          </a:prstGeom>
          <a:noFill/>
          <a:ln>
            <a:noFill/>
          </a:ln>
        </p:spPr>
      </p:pic>
      <p:pic>
        <p:nvPicPr>
          <p:cNvPr id="6"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l="272" r="68"/>
          <a:stretch/>
        </p:blipFill>
        <p:spPr>
          <a:xfrm>
            <a:off x="304800" y="398020"/>
            <a:ext cx="6257499" cy="4173980"/>
          </a:xfrm>
          <a:prstGeom prst="rect">
            <a:avLst/>
          </a:prstGeom>
        </p:spPr>
      </p:pic>
      <p:cxnSp>
        <p:nvCxnSpPr>
          <p:cNvPr id="8" name="Straight Connector 7"/>
          <p:cNvCxnSpPr/>
          <p:nvPr/>
        </p:nvCxnSpPr>
        <p:spPr>
          <a:xfrm flipH="1" flipV="1">
            <a:off x="6562299" y="398020"/>
            <a:ext cx="524301" cy="371678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flipH="1">
            <a:off x="304800" y="4114800"/>
            <a:ext cx="6781800" cy="457200"/>
          </a:xfrm>
          <a:prstGeom prst="line">
            <a:avLst/>
          </a:prstGeom>
        </p:spPr>
        <p:style>
          <a:lnRef idx="3">
            <a:schemeClr val="accent5"/>
          </a:lnRef>
          <a:fillRef idx="0">
            <a:schemeClr val="accent5"/>
          </a:fillRef>
          <a:effectRef idx="2">
            <a:schemeClr val="accent5"/>
          </a:effectRef>
          <a:fontRef idx="minor">
            <a:schemeClr val="tx1"/>
          </a:fontRef>
        </p:style>
      </p:cxnSp>
      <p:sp>
        <p:nvSpPr>
          <p:cNvPr id="11" name="TextBox 10"/>
          <p:cNvSpPr txBox="1"/>
          <p:nvPr/>
        </p:nvSpPr>
        <p:spPr>
          <a:xfrm>
            <a:off x="3276600" y="602159"/>
            <a:ext cx="5115503"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rPr>
              <a:t>Petroglyph</a:t>
            </a:r>
            <a:r>
              <a:rPr lang="en-US" sz="4800" b="1" dirty="0" smtClean="0">
                <a:solidFill>
                  <a:schemeClr val="accent4">
                    <a:lumMod val="75000"/>
                  </a:schemeClr>
                </a:solidFill>
                <a:effectLst>
                  <a:outerShdw blurRad="38100" dist="38100" dir="2700000" algn="tl">
                    <a:srgbClr val="000000">
                      <a:alpha val="43137"/>
                    </a:srgbClr>
                  </a:outerShdw>
                </a:effectLst>
              </a:rPr>
              <a:t>  Point</a:t>
            </a:r>
            <a:endParaRPr lang="en-US" sz="4800" b="1" dirty="0">
              <a:solidFill>
                <a:schemeClr val="accent4">
                  <a:lumMod val="75000"/>
                </a:schemeClr>
              </a:solidFill>
              <a:effectLst>
                <a:outerShdw blurRad="38100" dist="38100" dir="2700000" algn="tl">
                  <a:srgbClr val="000000">
                    <a:alpha val="43137"/>
                  </a:srgbClr>
                </a:outerShdw>
              </a:effectLst>
            </a:endParaRPr>
          </a:p>
        </p:txBody>
      </p:sp>
      <p:sp>
        <p:nvSpPr>
          <p:cNvPr id="12" name="TextBox 11"/>
          <p:cNvSpPr txBox="1"/>
          <p:nvPr/>
        </p:nvSpPr>
        <p:spPr>
          <a:xfrm>
            <a:off x="3876311" y="4311035"/>
            <a:ext cx="2675180" cy="253916"/>
          </a:xfrm>
          <a:prstGeom prst="rect">
            <a:avLst/>
          </a:prstGeom>
          <a:noFill/>
        </p:spPr>
        <p:txBody>
          <a:bodyPr wrap="square" rtlCol="0">
            <a:spAutoFit/>
          </a:bodyPr>
          <a:lstStyle/>
          <a:p>
            <a:pPr algn="r"/>
            <a:r>
              <a:rPr lang="en-US" sz="1050" dirty="0" smtClean="0">
                <a:solidFill>
                  <a:schemeClr val="accent5">
                    <a:lumMod val="40000"/>
                    <a:lumOff val="60000"/>
                  </a:schemeClr>
                </a:solidFill>
              </a:rPr>
              <a:t>www.facebook.com/LavaBedsNM</a:t>
            </a:r>
            <a:endParaRPr lang="en-US" sz="1050" dirty="0">
              <a:solidFill>
                <a:schemeClr val="accent5">
                  <a:lumMod val="40000"/>
                  <a:lumOff val="60000"/>
                </a:schemeClr>
              </a:solidFill>
            </a:endParaRPr>
          </a:p>
        </p:txBody>
      </p:sp>
      <p:sp>
        <p:nvSpPr>
          <p:cNvPr id="7" name="TextBox 6"/>
          <p:cNvSpPr txBox="1"/>
          <p:nvPr/>
        </p:nvSpPr>
        <p:spPr>
          <a:xfrm>
            <a:off x="3288568" y="1367135"/>
            <a:ext cx="5152373" cy="461665"/>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rPr>
              <a:t>a.k.a. why tuff cones are pretty cool</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8905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0" y="1219200"/>
            <a:ext cx="4114800" cy="1277320"/>
          </a:xfrm>
        </p:spPr>
        <p:txBody>
          <a:bodyPr anchor="t"/>
          <a:lstStyle/>
          <a:p>
            <a:pPr algn="ctr"/>
            <a:r>
              <a:rPr lang="en-US" sz="4800" dirty="0" smtClean="0">
                <a:effectLst>
                  <a:outerShdw blurRad="38100" dist="38100" dir="2700000" algn="tl">
                    <a:srgbClr val="000000">
                      <a:alpha val="43137"/>
                    </a:srgbClr>
                  </a:outerShdw>
                </a:effectLst>
              </a:rPr>
              <a:t>Setting the Scene</a:t>
            </a:r>
            <a:endParaRPr lang="en-US" sz="4800" dirty="0">
              <a:effectLst>
                <a:outerShdw blurRad="38100" dist="38100" dir="2700000" algn="tl">
                  <a:srgbClr val="000000">
                    <a:alpha val="43137"/>
                  </a:srgbClr>
                </a:outerShdw>
              </a:effectLst>
            </a:endParaRPr>
          </a:p>
        </p:txBody>
      </p:sp>
      <p:pic>
        <p:nvPicPr>
          <p:cNvPr id="1026" name="Picture 2" descr="http://upload.wikimedia.org/wikipedia/commons/f/fc/Cascade_Volcanic_Ar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228600"/>
            <a:ext cx="4328082" cy="64404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276600" y="5257800"/>
            <a:ext cx="304800"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5574" y="6443990"/>
            <a:ext cx="2861590" cy="261610"/>
          </a:xfrm>
          <a:prstGeom prst="rect">
            <a:avLst/>
          </a:prstGeom>
          <a:noFill/>
        </p:spPr>
        <p:txBody>
          <a:bodyPr wrap="square" rtlCol="0">
            <a:spAutoFit/>
          </a:bodyPr>
          <a:lstStyle/>
          <a:p>
            <a:r>
              <a:rPr lang="en-US" sz="1050" dirty="0">
                <a:solidFill>
                  <a:schemeClr val="bg1"/>
                </a:solidFill>
              </a:rPr>
              <a:t>c</a:t>
            </a:r>
            <a:r>
              <a:rPr lang="en-US" sz="1050" dirty="0" smtClean="0">
                <a:solidFill>
                  <a:schemeClr val="bg1"/>
                </a:solidFill>
              </a:rPr>
              <a:t>ommons.wikimedia.org</a:t>
            </a:r>
            <a:endParaRPr lang="en-US" sz="1050" dirty="0">
              <a:solidFill>
                <a:schemeClr val="bg1"/>
              </a:solidFill>
            </a:endParaRPr>
          </a:p>
        </p:txBody>
      </p:sp>
      <p:pic>
        <p:nvPicPr>
          <p:cNvPr id="1028" name="Picture 4" descr="http://upload.wikimedia.org/wikipedia/commons/8/8a/Medicine_Lake_Volcano_from_Captain_Jack%27s_Stronghold_in_Lava_Beds_NM-7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17912"/>
            <a:ext cx="8805190" cy="30876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95548" y="3479884"/>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Tree>
    <p:extLst>
      <p:ext uri="{BB962C8B-B14F-4D97-AF65-F5344CB8AC3E}">
        <p14:creationId xmlns:p14="http://schemas.microsoft.com/office/powerpoint/2010/main" val="107857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fltVal val="0"/>
                                          </p:val>
                                        </p:tav>
                                        <p:tav tm="100000">
                                          <p:val>
                                            <p:strVal val="#ppt_w"/>
                                          </p:val>
                                        </p:tav>
                                      </p:tavLst>
                                    </p:anim>
                                    <p:anim calcmode="lin" valueType="num">
                                      <p:cBhvr>
                                        <p:cTn id="13" dur="1000" fill="hold"/>
                                        <p:tgtEl>
                                          <p:spTgt spid="1028"/>
                                        </p:tgtEl>
                                        <p:attrNameLst>
                                          <p:attrName>ppt_h</p:attrName>
                                        </p:attrNameLst>
                                      </p:cBhvr>
                                      <p:tavLst>
                                        <p:tav tm="0">
                                          <p:val>
                                            <p:fltVal val="0"/>
                                          </p:val>
                                        </p:tav>
                                        <p:tav tm="100000">
                                          <p:val>
                                            <p:strVal val="#ppt_h"/>
                                          </p:val>
                                        </p:tav>
                                      </p:tavLst>
                                    </p:anim>
                                    <p:animEffect transition="in" filter="fade">
                                      <p:cBhvr>
                                        <p:cTn id="14" dur="1000"/>
                                        <p:tgtEl>
                                          <p:spTgt spid="1028"/>
                                        </p:tgtEl>
                                      </p:cBhvr>
                                    </p:animEffect>
                                  </p:childTnLst>
                                </p:cTn>
                              </p:par>
                              <p:par>
                                <p:cTn id="15" presetID="56" presetClass="path" presetSubtype="0" accel="50000" decel="50000" fill="hold" nodeType="withEffect">
                                  <p:stCondLst>
                                    <p:cond delay="0"/>
                                  </p:stCondLst>
                                  <p:childTnLst>
                                    <p:animMotion origin="layout" path="M -0.11337 0.03307 L 0.00191 -0.46901 " pathEditMode="relative" rAng="0" ptsTypes="AA">
                                      <p:cBhvr>
                                        <p:cTn id="16" dur="1000" fill="hold"/>
                                        <p:tgtEl>
                                          <p:spTgt spid="1028"/>
                                        </p:tgtEl>
                                        <p:attrNameLst>
                                          <p:attrName>ppt_x</p:attrName>
                                          <p:attrName>ppt_y</p:attrName>
                                        </p:attrNameLst>
                                      </p:cBhvr>
                                      <p:rCtr x="5764" y="-25116"/>
                                    </p:animMotion>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99"/>
            <a:ext cx="9144000" cy="6527602"/>
          </a:xfrm>
          <a:prstGeom prst="rect">
            <a:avLst/>
          </a:prstGeom>
        </p:spPr>
      </p:pic>
      <p:sp>
        <p:nvSpPr>
          <p:cNvPr id="32" name="TextBox 31"/>
          <p:cNvSpPr txBox="1"/>
          <p:nvPr/>
        </p:nvSpPr>
        <p:spPr>
          <a:xfrm>
            <a:off x="6468820" y="6680284"/>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cxnSp>
        <p:nvCxnSpPr>
          <p:cNvPr id="35" name="Straight Arrow Connector 34"/>
          <p:cNvCxnSpPr/>
          <p:nvPr/>
        </p:nvCxnSpPr>
        <p:spPr>
          <a:xfrm flipH="1">
            <a:off x="3962400" y="1066800"/>
            <a:ext cx="381000" cy="1524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6" name="Straight Arrow Connector 35"/>
          <p:cNvCxnSpPr/>
          <p:nvPr/>
        </p:nvCxnSpPr>
        <p:spPr>
          <a:xfrm>
            <a:off x="5029200" y="1066800"/>
            <a:ext cx="304800" cy="1524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0" name="TextBox 39"/>
          <p:cNvSpPr txBox="1"/>
          <p:nvPr/>
        </p:nvSpPr>
        <p:spPr>
          <a:xfrm>
            <a:off x="3810000" y="742890"/>
            <a:ext cx="1725060" cy="400110"/>
          </a:xfrm>
          <a:prstGeom prst="rect">
            <a:avLst/>
          </a:prstGeom>
          <a:noFill/>
        </p:spPr>
        <p:txBody>
          <a:bodyPr wrap="square" rtlCol="0">
            <a:spAutoFit/>
          </a:bodyPr>
          <a:lstStyle/>
          <a:p>
            <a:pPr algn="ctr"/>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Historians</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658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30" y="762000"/>
            <a:ext cx="3929570" cy="54926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430" y="2464799"/>
            <a:ext cx="4032370" cy="3783601"/>
          </a:xfrm>
          <a:prstGeom prst="rect">
            <a:avLst/>
          </a:prstGeom>
        </p:spPr>
      </p:pic>
      <p:sp>
        <p:nvSpPr>
          <p:cNvPr id="7" name="TextBox 6"/>
          <p:cNvSpPr txBox="1"/>
          <p:nvPr/>
        </p:nvSpPr>
        <p:spPr>
          <a:xfrm>
            <a:off x="4572000" y="609600"/>
            <a:ext cx="4191000" cy="1569660"/>
          </a:xfrm>
          <a:prstGeom prst="rect">
            <a:avLst/>
          </a:prstGeom>
          <a:noFill/>
        </p:spPr>
        <p:txBody>
          <a:bodyPr wrap="square" rtlCol="0">
            <a:spAutoFit/>
          </a:bodyPr>
          <a:lstStyle/>
          <a:p>
            <a:pPr algn="ctr"/>
            <a:r>
              <a:rPr lang="en-US" sz="4800" b="1" dirty="0" smtClean="0">
                <a:solidFill>
                  <a:schemeClr val="accent3">
                    <a:lumMod val="50000"/>
                  </a:schemeClr>
                </a:solidFill>
                <a:effectLst>
                  <a:outerShdw blurRad="38100" dist="38100" dir="2700000" algn="tl">
                    <a:srgbClr val="000000">
                      <a:alpha val="43137"/>
                    </a:srgbClr>
                  </a:outerShdw>
                </a:effectLst>
              </a:rPr>
              <a:t>I&amp;M-Related Projects</a:t>
            </a:r>
            <a:endParaRPr lang="en-US" sz="48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4993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477000" y="6604084"/>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Tree>
    <p:extLst>
      <p:ext uri="{BB962C8B-B14F-4D97-AF65-F5344CB8AC3E}">
        <p14:creationId xmlns:p14="http://schemas.microsoft.com/office/powerpoint/2010/main" val="2757110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0" y="6477000"/>
            <a:ext cx="2675180" cy="253916"/>
          </a:xfrm>
          <a:prstGeom prst="rect">
            <a:avLst/>
          </a:prstGeom>
          <a:noFill/>
        </p:spPr>
        <p:txBody>
          <a:bodyPr wrap="square" rtlCol="0">
            <a:spAutoFit/>
          </a:bodyPr>
          <a:lstStyle/>
          <a:p>
            <a:pPr algn="r"/>
            <a:r>
              <a:rPr lang="en-US" sz="1050" dirty="0" smtClean="0">
                <a:solidFill>
                  <a:schemeClr val="tx1">
                    <a:lumMod val="50000"/>
                    <a:lumOff val="50000"/>
                  </a:schemeClr>
                </a:solidFill>
              </a:rPr>
              <a:t>www.facebook.com/LavaBedsNM</a:t>
            </a:r>
            <a:endParaRPr lang="en-US" sz="1050" dirty="0">
              <a:solidFill>
                <a:schemeClr val="tx1">
                  <a:lumMod val="50000"/>
                  <a:lumOff val="50000"/>
                </a:scheme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093"/>
          <a:stretch/>
        </p:blipFill>
        <p:spPr>
          <a:xfrm>
            <a:off x="0" y="-47295"/>
            <a:ext cx="4724400" cy="297968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154" b="10871"/>
          <a:stretch/>
        </p:blipFill>
        <p:spPr>
          <a:xfrm>
            <a:off x="4523564" y="-47296"/>
            <a:ext cx="4620436" cy="297968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4092"/>
          <a:stretch/>
        </p:blipFill>
        <p:spPr>
          <a:xfrm>
            <a:off x="4572000" y="3941378"/>
            <a:ext cx="4572000" cy="291399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5153" r="20635" b="5047"/>
          <a:stretch/>
        </p:blipFill>
        <p:spPr>
          <a:xfrm>
            <a:off x="3016052" y="-76200"/>
            <a:ext cx="3061555" cy="300858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3626" b="11317"/>
          <a:stretch/>
        </p:blipFill>
        <p:spPr>
          <a:xfrm>
            <a:off x="0" y="3941378"/>
            <a:ext cx="4572000" cy="2916621"/>
          </a:xfrm>
          <a:prstGeom prst="rect">
            <a:avLst/>
          </a:prstGeom>
        </p:spPr>
      </p:pic>
      <p:sp>
        <p:nvSpPr>
          <p:cNvPr id="9" name="TextBox 8"/>
          <p:cNvSpPr txBox="1"/>
          <p:nvPr/>
        </p:nvSpPr>
        <p:spPr>
          <a:xfrm>
            <a:off x="0" y="2971800"/>
            <a:ext cx="3016052"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Law Enforcement</a:t>
            </a:r>
            <a:endParaRPr lang="en-US" sz="2000" b="1" dirty="0">
              <a:effectLst>
                <a:outerShdw blurRad="38100" dist="38100" dir="2700000" algn="tl">
                  <a:srgbClr val="000000">
                    <a:alpha val="43137"/>
                  </a:srgbClr>
                </a:outerShdw>
              </a:effectLst>
            </a:endParaRPr>
          </a:p>
        </p:txBody>
      </p:sp>
      <p:sp>
        <p:nvSpPr>
          <p:cNvPr id="10" name="TextBox 9"/>
          <p:cNvSpPr txBox="1"/>
          <p:nvPr/>
        </p:nvSpPr>
        <p:spPr>
          <a:xfrm>
            <a:off x="3015538" y="2971800"/>
            <a:ext cx="3016052"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Physical Science</a:t>
            </a:r>
            <a:endParaRPr lang="en-US" sz="2000" b="1" dirty="0">
              <a:effectLst>
                <a:outerShdw blurRad="38100" dist="38100" dir="2700000" algn="tl">
                  <a:srgbClr val="000000">
                    <a:alpha val="43137"/>
                  </a:srgbClr>
                </a:outerShdw>
              </a:effectLst>
            </a:endParaRPr>
          </a:p>
        </p:txBody>
      </p:sp>
      <p:sp>
        <p:nvSpPr>
          <p:cNvPr id="11" name="TextBox 10"/>
          <p:cNvSpPr txBox="1"/>
          <p:nvPr/>
        </p:nvSpPr>
        <p:spPr>
          <a:xfrm>
            <a:off x="6127948" y="2971800"/>
            <a:ext cx="3016052"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Archeology</a:t>
            </a:r>
            <a:endParaRPr lang="en-US" sz="2000" b="1" dirty="0">
              <a:effectLst>
                <a:outerShdw blurRad="38100" dist="38100" dir="2700000" algn="tl">
                  <a:srgbClr val="000000">
                    <a:alpha val="43137"/>
                  </a:srgbClr>
                </a:outerShdw>
              </a:effectLst>
            </a:endParaRPr>
          </a:p>
        </p:txBody>
      </p:sp>
      <p:sp>
        <p:nvSpPr>
          <p:cNvPr id="12" name="TextBox 11"/>
          <p:cNvSpPr txBox="1"/>
          <p:nvPr/>
        </p:nvSpPr>
        <p:spPr>
          <a:xfrm>
            <a:off x="0" y="3505200"/>
            <a:ext cx="3563705"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Me!</a:t>
            </a:r>
            <a:endParaRPr lang="en-US" sz="2000" b="1" dirty="0">
              <a:effectLst>
                <a:outerShdw blurRad="38100" dist="38100" dir="2700000" algn="tl">
                  <a:srgbClr val="000000">
                    <a:alpha val="43137"/>
                  </a:srgbClr>
                </a:outerShdw>
              </a:effectLst>
            </a:endParaRPr>
          </a:p>
        </p:txBody>
      </p:sp>
      <p:sp>
        <p:nvSpPr>
          <p:cNvPr id="13" name="TextBox 12"/>
          <p:cNvSpPr txBox="1"/>
          <p:nvPr/>
        </p:nvSpPr>
        <p:spPr>
          <a:xfrm>
            <a:off x="3023702" y="3505200"/>
            <a:ext cx="3066393"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Interpretation</a:t>
            </a:r>
            <a:endParaRPr lang="en-US" sz="2000" b="1" dirty="0">
              <a:effectLst>
                <a:outerShdw blurRad="38100" dist="38100" dir="2700000" algn="tl">
                  <a:srgbClr val="000000">
                    <a:alpha val="43137"/>
                  </a:srgbClr>
                </a:outerShdw>
              </a:effectLst>
            </a:endParaRPr>
          </a:p>
        </p:txBody>
      </p:sp>
      <p:sp>
        <p:nvSpPr>
          <p:cNvPr id="14" name="TextBox 13"/>
          <p:cNvSpPr txBox="1"/>
          <p:nvPr/>
        </p:nvSpPr>
        <p:spPr>
          <a:xfrm>
            <a:off x="6136112" y="3512246"/>
            <a:ext cx="3066393"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YCC</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9053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9106"/>
            <a:ext cx="9144000" cy="6079787"/>
          </a:xfrm>
          <a:prstGeom prst="rect">
            <a:avLst/>
          </a:prstGeom>
        </p:spPr>
      </p:pic>
      <p:sp>
        <p:nvSpPr>
          <p:cNvPr id="3" name="TextBox 2"/>
          <p:cNvSpPr txBox="1"/>
          <p:nvPr/>
        </p:nvSpPr>
        <p:spPr>
          <a:xfrm>
            <a:off x="6502979" y="6458383"/>
            <a:ext cx="2675180" cy="253916"/>
          </a:xfrm>
          <a:prstGeom prst="rect">
            <a:avLst/>
          </a:prstGeom>
          <a:noFill/>
        </p:spPr>
        <p:txBody>
          <a:bodyPr wrap="square" rtlCol="0">
            <a:spAutoFit/>
          </a:bodyPr>
          <a:lstStyle/>
          <a:p>
            <a:pPr algn="r"/>
            <a:r>
              <a:rPr lang="en-US" sz="1050" dirty="0" err="1" smtClean="0">
                <a:solidFill>
                  <a:schemeClr val="bg1">
                    <a:lumMod val="50000"/>
                  </a:schemeClr>
                </a:solidFill>
              </a:rPr>
              <a:t>Nico</a:t>
            </a:r>
            <a:r>
              <a:rPr lang="en-US" sz="1050" dirty="0" smtClean="0">
                <a:solidFill>
                  <a:schemeClr val="bg1">
                    <a:lumMod val="50000"/>
                  </a:schemeClr>
                </a:solidFill>
              </a:rPr>
              <a:t> Ramirez, 2014</a:t>
            </a:r>
            <a:endParaRPr lang="en-US" sz="1050" dirty="0">
              <a:solidFill>
                <a:schemeClr val="bg1">
                  <a:lumMod val="50000"/>
                </a:schemeClr>
              </a:solidFill>
            </a:endParaRPr>
          </a:p>
        </p:txBody>
      </p:sp>
    </p:spTree>
    <p:extLst>
      <p:ext uri="{BB962C8B-B14F-4D97-AF65-F5344CB8AC3E}">
        <p14:creationId xmlns:p14="http://schemas.microsoft.com/office/powerpoint/2010/main" val="4174498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749" r="2383"/>
          <a:stretch/>
        </p:blipFill>
        <p:spPr>
          <a:xfrm>
            <a:off x="0" y="0"/>
            <a:ext cx="9144000" cy="6858000"/>
          </a:xfrm>
          <a:prstGeom prst="rect">
            <a:avLst/>
          </a:prstGeom>
        </p:spPr>
      </p:pic>
      <p:pic>
        <p:nvPicPr>
          <p:cNvPr id="7" name="Picture 6" descr="http://rock.geosociety.org/eo/documents/NPS_MIS_Logo.jpg"/>
          <p:cNvPicPr/>
          <p:nvPr/>
        </p:nvPicPr>
        <p:blipFill>
          <a:blip r:embed="rId3" cstate="print">
            <a:extLst>
              <a:ext uri="{BEBA8EAE-BF5A-486C-A8C5-ECC9F3942E4B}">
                <a14:imgProps xmlns:a14="http://schemas.microsoft.com/office/drawing/2010/main">
                  <a14:imgLayer r:embed="rId4">
                    <a14:imgEffect>
                      <a14:backgroundRemoval t="1000" b="100000" l="0" r="100000">
                        <a14:foregroundMark x1="47500" y1="19500" x2="47500" y2="19500"/>
                        <a14:foregroundMark x1="55000" y1="20000" x2="55000" y2="20000"/>
                        <a14:foregroundMark x1="60500" y1="20500" x2="60500" y2="20500"/>
                        <a14:foregroundMark x1="64000" y1="24500" x2="64000" y2="24500"/>
                        <a14:foregroundMark x1="62500" y1="27000" x2="62500" y2="27000"/>
                        <a14:foregroundMark x1="67500" y1="30000" x2="67500" y2="30000"/>
                        <a14:foregroundMark x1="71500" y1="30000" x2="71500" y2="30000"/>
                        <a14:foregroundMark x1="74500" y1="32000" x2="74500" y2="32000"/>
                        <a14:foregroundMark x1="74000" y1="37500" x2="74000" y2="37500"/>
                        <a14:foregroundMark x1="73500" y1="43500" x2="73500" y2="43500"/>
                        <a14:foregroundMark x1="71000" y1="48500" x2="71000" y2="48500"/>
                        <a14:foregroundMark x1="71000" y1="53500" x2="71000" y2="53500"/>
                        <a14:foregroundMark x1="68500" y1="59000" x2="68500" y2="59000"/>
                        <a14:foregroundMark x1="64000" y1="65000" x2="64000" y2="65000"/>
                        <a14:foregroundMark x1="35000" y1="66500" x2="35000" y2="66500"/>
                        <a14:foregroundMark x1="28500" y1="52000" x2="28500" y2="52000"/>
                        <a14:foregroundMark x1="27000" y1="44000" x2="27000" y2="44000"/>
                        <a14:foregroundMark x1="26000" y1="35500" x2="26000" y2="35500"/>
                        <a14:foregroundMark x1="26000" y1="29500" x2="26000" y2="29500"/>
                        <a14:foregroundMark x1="31500" y1="26500" x2="31500" y2="26500"/>
                        <a14:foregroundMark x1="36000" y1="29000" x2="36000" y2="29000"/>
                        <a14:foregroundMark x1="36000" y1="23500" x2="36000" y2="23500"/>
                        <a14:foregroundMark x1="41000" y1="20500" x2="41000" y2="20500"/>
                        <a14:foregroundMark x1="49500" y1="83000" x2="49500" y2="83000"/>
                        <a14:foregroundMark x1="26000" y1="39500" x2="26000" y2="39500"/>
                        <a14:foregroundMark x1="27000" y1="49000" x2="27000" y2="49000"/>
                        <a14:foregroundMark x1="51000" y1="20000" x2="51000" y2="20000"/>
                        <a14:foregroundMark x1="43500" y1="20500" x2="43500" y2="20500"/>
                        <a14:foregroundMark x1="28000" y1="28500" x2="28000" y2="28500"/>
                        <a14:foregroundMark x1="26000" y1="32500" x2="26000" y2="32500"/>
                        <a14:foregroundMark x1="67500" y1="62500" x2="67500" y2="62500"/>
                        <a14:foregroundMark x1="62500" y1="70500" x2="62500" y2="70500"/>
                        <a14:foregroundMark x1="58000" y1="75000" x2="58000" y2="75000"/>
                        <a14:foregroundMark x1="54500" y1="80000" x2="54500" y2="80000"/>
                        <a14:foregroundMark x1="44000" y1="80000" x2="44000" y2="80000"/>
                        <a14:foregroundMark x1="40500" y1="75500" x2="40500" y2="75500"/>
                        <a14:foregroundMark x1="37000" y1="71500" x2="37000" y2="71500"/>
                        <a14:foregroundMark x1="32000" y1="62000" x2="32000" y2="62000"/>
                        <a14:foregroundMark x1="30500" y1="57000" x2="30500" y2="57000"/>
                        <a14:foregroundMark x1="54500" y1="48500" x2="54500" y2="48500"/>
                        <a14:foregroundMark x1="49000" y1="70500" x2="49000" y2="70500"/>
                        <a14:backgroundMark x1="36000" y1="19000" x2="36000" y2="19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85800"/>
            <a:ext cx="1749922" cy="1752600"/>
          </a:xfrm>
          <a:prstGeom prst="rect">
            <a:avLst/>
          </a:prstGeom>
          <a:noFill/>
          <a:ln>
            <a:noFill/>
          </a:ln>
        </p:spPr>
      </p:pic>
      <p:sp>
        <p:nvSpPr>
          <p:cNvPr id="2" name="TextBox 1"/>
          <p:cNvSpPr txBox="1"/>
          <p:nvPr/>
        </p:nvSpPr>
        <p:spPr>
          <a:xfrm>
            <a:off x="2207122" y="762000"/>
            <a:ext cx="5336678" cy="1477328"/>
          </a:xfrm>
          <a:prstGeom prst="rect">
            <a:avLst/>
          </a:prstGeom>
          <a:noFill/>
        </p:spPr>
        <p:txBody>
          <a:bodyPr wrap="square" rtlCol="0">
            <a:spAutoFit/>
          </a:bodyPr>
          <a:lstStyle/>
          <a:p>
            <a:r>
              <a:rPr lang="en-US" b="1" dirty="0" smtClean="0">
                <a:latin typeface="+mj-lt"/>
              </a:rPr>
              <a:t>And especial thanks to Matthew Dawson, Allison Kerns, Lisa </a:t>
            </a:r>
            <a:r>
              <a:rPr lang="en-US" b="1" dirty="0" err="1" smtClean="0">
                <a:latin typeface="+mj-lt"/>
              </a:rPr>
              <a:t>Norby</a:t>
            </a:r>
            <a:r>
              <a:rPr lang="en-US" b="1" dirty="0" smtClean="0">
                <a:latin typeface="+mj-lt"/>
              </a:rPr>
              <a:t>, Katrina Smith, Nancy </a:t>
            </a:r>
            <a:r>
              <a:rPr lang="en-US" b="1" dirty="0" err="1" smtClean="0">
                <a:latin typeface="+mj-lt"/>
              </a:rPr>
              <a:t>Nordensten</a:t>
            </a:r>
            <a:r>
              <a:rPr lang="en-US" b="1" dirty="0" smtClean="0">
                <a:latin typeface="+mj-lt"/>
              </a:rPr>
              <a:t>, Megan Mason, Amy Rasmussen, and all the LABE rangers whose pictures populate the Facebook page</a:t>
            </a:r>
            <a:endParaRPr lang="en-US" b="1" dirty="0">
              <a:latin typeface="+mj-lt"/>
            </a:endParaRPr>
          </a:p>
        </p:txBody>
      </p:sp>
      <p:sp>
        <p:nvSpPr>
          <p:cNvPr id="5" name="TextBox 4"/>
          <p:cNvSpPr txBox="1"/>
          <p:nvPr/>
        </p:nvSpPr>
        <p:spPr>
          <a:xfrm>
            <a:off x="1749922" y="304800"/>
            <a:ext cx="3457998"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Acknowledgements</a:t>
            </a:r>
            <a:endParaRPr lang="en-US" sz="2800" b="1" dirty="0">
              <a:effectLst>
                <a:outerShdw blurRad="38100" dist="38100" dir="2700000" algn="tl">
                  <a:srgbClr val="000000">
                    <a:alpha val="43137"/>
                  </a:srgbClr>
                </a:outerShdw>
              </a:effectLst>
            </a:endParaRPr>
          </a:p>
        </p:txBody>
      </p:sp>
      <p:sp>
        <p:nvSpPr>
          <p:cNvPr id="6" name="TextBox 5"/>
          <p:cNvSpPr txBox="1"/>
          <p:nvPr/>
        </p:nvSpPr>
        <p:spPr>
          <a:xfrm>
            <a:off x="5715000" y="4245114"/>
            <a:ext cx="2805576" cy="707886"/>
          </a:xfrm>
          <a:prstGeom prst="rect">
            <a:avLst/>
          </a:prstGeom>
          <a:noFill/>
        </p:spPr>
        <p:txBody>
          <a:bodyPr wrap="none" rtlCol="0">
            <a:spAutoFit/>
          </a:bodyPr>
          <a:lstStyle/>
          <a:p>
            <a:r>
              <a:rPr lang="en-US" sz="4000" b="1" dirty="0" smtClean="0">
                <a:solidFill>
                  <a:srgbClr val="FFC000"/>
                </a:solidFill>
                <a:effectLst>
                  <a:outerShdw blurRad="38100" dist="38100" dir="2700000" algn="tl">
                    <a:srgbClr val="000000">
                      <a:alpha val="43137"/>
                    </a:srgbClr>
                  </a:outerShdw>
                </a:effectLst>
                <a:latin typeface="+mj-lt"/>
              </a:rPr>
              <a:t>Questions?</a:t>
            </a:r>
            <a:endParaRPr lang="en-US" sz="4000" b="1" dirty="0">
              <a:solidFill>
                <a:srgbClr val="FFC000"/>
              </a:solidFill>
              <a:effectLst>
                <a:outerShdw blurRad="38100" dist="38100" dir="2700000" algn="tl">
                  <a:srgbClr val="000000">
                    <a:alpha val="43137"/>
                  </a:srgbClr>
                </a:outerShdw>
              </a:effectLst>
              <a:latin typeface="+mj-lt"/>
            </a:endParaRPr>
          </a:p>
        </p:txBody>
      </p:sp>
      <p:sp>
        <p:nvSpPr>
          <p:cNvPr id="8" name="TextBox 7"/>
          <p:cNvSpPr txBox="1"/>
          <p:nvPr/>
        </p:nvSpPr>
        <p:spPr>
          <a:xfrm>
            <a:off x="6468820" y="6629400"/>
            <a:ext cx="2675180" cy="253916"/>
          </a:xfrm>
          <a:prstGeom prst="rect">
            <a:avLst/>
          </a:prstGeom>
          <a:noFill/>
        </p:spPr>
        <p:txBody>
          <a:bodyPr wrap="square" rtlCol="0">
            <a:spAutoFit/>
          </a:bodyPr>
          <a:lstStyle/>
          <a:p>
            <a:pPr algn="r"/>
            <a:r>
              <a:rPr lang="en-US" sz="1050" dirty="0" smtClean="0">
                <a:solidFill>
                  <a:schemeClr val="bg1"/>
                </a:solidFill>
              </a:rPr>
              <a:t>www.facebook.com/LavaBedsNM</a:t>
            </a:r>
            <a:endParaRPr lang="en-US" sz="1050" dirty="0">
              <a:solidFill>
                <a:schemeClr val="bg1"/>
              </a:solidFill>
            </a:endParaRPr>
          </a:p>
        </p:txBody>
      </p:sp>
    </p:spTree>
    <p:extLst>
      <p:ext uri="{BB962C8B-B14F-4D97-AF65-F5344CB8AC3E}">
        <p14:creationId xmlns:p14="http://schemas.microsoft.com/office/powerpoint/2010/main" val="669648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2011740"/>
            <a:ext cx="4664913" cy="1569660"/>
          </a:xfrm>
          <a:prstGeom prst="rect">
            <a:avLst/>
          </a:prstGeom>
          <a:noFill/>
        </p:spPr>
        <p:txBody>
          <a:bodyPr wrap="square" rtlCol="0">
            <a:spAutoFit/>
          </a:bodyPr>
          <a:lstStyle/>
          <a:p>
            <a:pPr algn="ctr"/>
            <a:r>
              <a:rPr lang="en-US" sz="4800" b="1" dirty="0" smtClean="0">
                <a:solidFill>
                  <a:schemeClr val="accent3">
                    <a:lumMod val="50000"/>
                  </a:schemeClr>
                </a:solidFill>
                <a:effectLst>
                  <a:outerShdw blurRad="38100" dist="38100" dir="2700000" algn="tl">
                    <a:srgbClr val="000000">
                      <a:alpha val="43137"/>
                    </a:srgbClr>
                  </a:outerShdw>
                </a:effectLst>
              </a:rPr>
              <a:t>Medicine Lake Volcano</a:t>
            </a:r>
            <a:endParaRPr lang="en-US" sz="4800" b="1" dirty="0">
              <a:solidFill>
                <a:schemeClr val="accent3">
                  <a:lumMod val="5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40727" cy="6858000"/>
          </a:xfrm>
          <a:prstGeom prst="rect">
            <a:avLst/>
          </a:prstGeom>
        </p:spPr>
      </p:pic>
      <p:pic>
        <p:nvPicPr>
          <p:cNvPr id="3" name="Picture 2"/>
          <p:cNvPicPr/>
          <p:nvPr/>
        </p:nvPicPr>
        <p:blipFill rotWithShape="1">
          <a:blip r:embed="rId3" cstate="print">
            <a:extLst>
              <a:ext uri="{28A0092B-C50C-407E-A947-70E740481C1C}">
                <a14:useLocalDpi xmlns:a14="http://schemas.microsoft.com/office/drawing/2010/main" val="0"/>
              </a:ext>
            </a:extLst>
          </a:blip>
          <a:srcRect l="30522" t="8535" r="21641"/>
          <a:stretch/>
        </p:blipFill>
        <p:spPr>
          <a:xfrm>
            <a:off x="4495800" y="2505875"/>
            <a:ext cx="3962400" cy="4182038"/>
          </a:xfrm>
          <a:prstGeom prst="rect">
            <a:avLst/>
          </a:prstGeom>
        </p:spPr>
      </p:pic>
      <p:sp>
        <p:nvSpPr>
          <p:cNvPr id="5" name="TextBox 4"/>
          <p:cNvSpPr txBox="1"/>
          <p:nvPr/>
        </p:nvSpPr>
        <p:spPr>
          <a:xfrm>
            <a:off x="4080641" y="200997"/>
            <a:ext cx="4664913" cy="2308324"/>
          </a:xfrm>
          <a:prstGeom prst="rect">
            <a:avLst/>
          </a:prstGeom>
          <a:noFill/>
        </p:spPr>
        <p:txBody>
          <a:bodyPr wrap="square" rtlCol="0">
            <a:spAutoFit/>
          </a:bodyPr>
          <a:lstStyle/>
          <a:p>
            <a:pPr algn="ctr"/>
            <a:r>
              <a:rPr lang="en-US" sz="4800" b="1" dirty="0" smtClean="0">
                <a:solidFill>
                  <a:schemeClr val="accent3">
                    <a:lumMod val="50000"/>
                  </a:schemeClr>
                </a:solidFill>
                <a:effectLst>
                  <a:outerShdw blurRad="38100" dist="38100" dir="2700000" algn="tl">
                    <a:srgbClr val="000000">
                      <a:alpha val="43137"/>
                    </a:srgbClr>
                  </a:outerShdw>
                </a:effectLst>
              </a:rPr>
              <a:t>Lava Beds National Monument</a:t>
            </a:r>
            <a:endParaRPr lang="en-US" sz="4800" b="1" dirty="0">
              <a:solidFill>
                <a:schemeClr val="accent3">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1870363" y="6646985"/>
            <a:ext cx="1988127" cy="230832"/>
          </a:xfrm>
          <a:prstGeom prst="rect">
            <a:avLst/>
          </a:prstGeom>
          <a:noFill/>
        </p:spPr>
        <p:txBody>
          <a:bodyPr wrap="square" rtlCol="0" anchor="b">
            <a:spAutoFit/>
          </a:bodyPr>
          <a:lstStyle/>
          <a:p>
            <a:r>
              <a:rPr lang="en-US" sz="900" dirty="0">
                <a:solidFill>
                  <a:schemeClr val="tx1">
                    <a:lumMod val="50000"/>
                    <a:lumOff val="50000"/>
                  </a:schemeClr>
                </a:solidFill>
              </a:rPr>
              <a:t>p</a:t>
            </a:r>
            <a:r>
              <a:rPr lang="en-US" sz="900" dirty="0" smtClean="0">
                <a:solidFill>
                  <a:schemeClr val="tx1">
                    <a:lumMod val="50000"/>
                    <a:lumOff val="50000"/>
                  </a:schemeClr>
                </a:solidFill>
              </a:rPr>
              <a:t>ubs.usgs.gov</a:t>
            </a:r>
            <a:r>
              <a:rPr lang="en-US" sz="300" dirty="0" smtClean="0">
                <a:solidFill>
                  <a:schemeClr val="tx1">
                    <a:lumMod val="50000"/>
                    <a:lumOff val="50000"/>
                  </a:schemeClr>
                </a:solidFill>
              </a:rPr>
              <a:t> </a:t>
            </a:r>
            <a:r>
              <a:rPr lang="en-US" sz="900" i="1" dirty="0" smtClean="0">
                <a:solidFill>
                  <a:schemeClr val="tx1">
                    <a:lumMod val="50000"/>
                    <a:lumOff val="50000"/>
                  </a:schemeClr>
                </a:solidFill>
              </a:rPr>
              <a:t>via</a:t>
            </a:r>
            <a:r>
              <a:rPr lang="en-US" sz="900" dirty="0" smtClean="0">
                <a:solidFill>
                  <a:schemeClr val="tx1">
                    <a:lumMod val="50000"/>
                    <a:lumOff val="50000"/>
                  </a:schemeClr>
                </a:solidFill>
              </a:rPr>
              <a:t> www.wired.com</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216531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30965"/>
            <a:ext cx="9144000" cy="3996070"/>
          </a:xfrm>
          <a:prstGeom prst="rect">
            <a:avLst/>
          </a:prstGeom>
        </p:spPr>
      </p:pic>
      <p:sp>
        <p:nvSpPr>
          <p:cNvPr id="3" name="TextBox 2"/>
          <p:cNvSpPr txBox="1"/>
          <p:nvPr/>
        </p:nvSpPr>
        <p:spPr>
          <a:xfrm>
            <a:off x="6468820" y="5427035"/>
            <a:ext cx="2675180"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Tree>
    <p:extLst>
      <p:ext uri="{BB962C8B-B14F-4D97-AF65-F5344CB8AC3E}">
        <p14:creationId xmlns:p14="http://schemas.microsoft.com/office/powerpoint/2010/main" val="772257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extBox 2"/>
          <p:cNvSpPr txBox="1"/>
          <p:nvPr/>
        </p:nvSpPr>
        <p:spPr>
          <a:xfrm>
            <a:off x="7772400" y="6474768"/>
            <a:ext cx="1378527" cy="230832"/>
          </a:xfrm>
          <a:prstGeom prst="rect">
            <a:avLst/>
          </a:prstGeom>
          <a:noFill/>
        </p:spPr>
        <p:txBody>
          <a:bodyPr wrap="square" rtlCol="0" anchor="b">
            <a:spAutoFit/>
          </a:bodyPr>
          <a:lstStyle/>
          <a:p>
            <a:r>
              <a:rPr lang="en-US" sz="900" dirty="0" smtClean="0">
                <a:solidFill>
                  <a:schemeClr val="tx1">
                    <a:lumMod val="50000"/>
                    <a:lumOff val="50000"/>
                  </a:schemeClr>
                </a:solidFill>
              </a:rPr>
              <a:t>Kathy Whyte, 2014</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1987121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l="271" r="37422"/>
          <a:stretch/>
        </p:blipFill>
        <p:spPr>
          <a:xfrm>
            <a:off x="126470" y="1205618"/>
            <a:ext cx="4369330" cy="4661782"/>
          </a:xfrm>
          <a:prstGeom prst="rect">
            <a:avLst/>
          </a:prstGeom>
        </p:spPr>
      </p:pic>
      <p:pic>
        <p:nvPicPr>
          <p:cNvPr id="3"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19967" r="9348"/>
          <a:stretch/>
        </p:blipFill>
        <p:spPr>
          <a:xfrm>
            <a:off x="4572000" y="1172592"/>
            <a:ext cx="4422644" cy="4694808"/>
          </a:xfrm>
          <a:prstGeom prst="rect">
            <a:avLst/>
          </a:prstGeom>
        </p:spPr>
      </p:pic>
      <p:sp>
        <p:nvSpPr>
          <p:cNvPr id="4" name="TextBox 3"/>
          <p:cNvSpPr txBox="1"/>
          <p:nvPr/>
        </p:nvSpPr>
        <p:spPr>
          <a:xfrm>
            <a:off x="5707159" y="5837726"/>
            <a:ext cx="2987821"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
        <p:nvSpPr>
          <p:cNvPr id="5" name="TextBox 4"/>
          <p:cNvSpPr txBox="1"/>
          <p:nvPr/>
        </p:nvSpPr>
        <p:spPr>
          <a:xfrm>
            <a:off x="1363759" y="5827216"/>
            <a:ext cx="2987821" cy="253916"/>
          </a:xfrm>
          <a:prstGeom prst="rect">
            <a:avLst/>
          </a:prstGeom>
          <a:noFill/>
        </p:spPr>
        <p:txBody>
          <a:bodyPr wrap="square" rtlCol="0">
            <a:spAutoFit/>
          </a:bodyPr>
          <a:lstStyle/>
          <a:p>
            <a:pPr algn="r"/>
            <a:r>
              <a:rPr lang="en-US" sz="1050" dirty="0" smtClean="0">
                <a:solidFill>
                  <a:schemeClr val="bg1">
                    <a:lumMod val="50000"/>
                  </a:schemeClr>
                </a:solidFill>
              </a:rPr>
              <a:t>www.facebook.com/LavaBedsNM</a:t>
            </a:r>
            <a:endParaRPr lang="en-US" sz="1050" dirty="0">
              <a:solidFill>
                <a:schemeClr val="bg1">
                  <a:lumMod val="50000"/>
                </a:schemeClr>
              </a:solidFill>
            </a:endParaRPr>
          </a:p>
        </p:txBody>
      </p:sp>
    </p:spTree>
    <p:extLst>
      <p:ext uri="{BB962C8B-B14F-4D97-AF65-F5344CB8AC3E}">
        <p14:creationId xmlns:p14="http://schemas.microsoft.com/office/powerpoint/2010/main" val="4102042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791"/>
            <a:ext cx="9144000" cy="6076652"/>
          </a:xfrm>
          <a:prstGeom prst="rect">
            <a:avLst/>
          </a:prstGeom>
        </p:spPr>
      </p:pic>
      <p:sp>
        <p:nvSpPr>
          <p:cNvPr id="3" name="TextBox 2"/>
          <p:cNvSpPr txBox="1"/>
          <p:nvPr/>
        </p:nvSpPr>
        <p:spPr>
          <a:xfrm>
            <a:off x="6468820" y="6459443"/>
            <a:ext cx="2675180" cy="253916"/>
          </a:xfrm>
          <a:prstGeom prst="rect">
            <a:avLst/>
          </a:prstGeom>
          <a:noFill/>
        </p:spPr>
        <p:txBody>
          <a:bodyPr wrap="square" rtlCol="0">
            <a:spAutoFit/>
          </a:bodyPr>
          <a:lstStyle/>
          <a:p>
            <a:pPr algn="r"/>
            <a:r>
              <a:rPr lang="en-US" sz="1050" dirty="0" smtClean="0">
                <a:solidFill>
                  <a:schemeClr val="bg1">
                    <a:lumMod val="50000"/>
                  </a:schemeClr>
                </a:solidFill>
              </a:rPr>
              <a:t>Jesse Barden, 2014</a:t>
            </a:r>
            <a:endParaRPr lang="en-US" sz="1050" dirty="0">
              <a:solidFill>
                <a:schemeClr val="bg1">
                  <a:lumMod val="50000"/>
                </a:schemeClr>
              </a:solidFill>
            </a:endParaRPr>
          </a:p>
        </p:txBody>
      </p:sp>
    </p:spTree>
    <p:extLst>
      <p:ext uri="{BB962C8B-B14F-4D97-AF65-F5344CB8AC3E}">
        <p14:creationId xmlns:p14="http://schemas.microsoft.com/office/powerpoint/2010/main" val="234408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42"/>
          <a:stretch/>
        </p:blipFill>
        <p:spPr>
          <a:xfrm>
            <a:off x="393700" y="362606"/>
            <a:ext cx="8356600" cy="6114393"/>
          </a:xfrm>
          <a:prstGeom prst="rect">
            <a:avLst/>
          </a:prstGeom>
        </p:spPr>
        <p:style>
          <a:lnRef idx="2">
            <a:schemeClr val="accent4"/>
          </a:lnRef>
          <a:fillRef idx="1">
            <a:schemeClr val="lt1"/>
          </a:fillRef>
          <a:effectRef idx="0">
            <a:schemeClr val="accent4"/>
          </a:effectRef>
          <a:fontRef idx="minor">
            <a:schemeClr val="dk1"/>
          </a:fontRef>
        </p:style>
      </p:pic>
      <p:sp>
        <p:nvSpPr>
          <p:cNvPr id="2" name="Title 1"/>
          <p:cNvSpPr>
            <a:spLocks noGrp="1"/>
          </p:cNvSpPr>
          <p:nvPr>
            <p:ph type="ctrTitle"/>
          </p:nvPr>
        </p:nvSpPr>
        <p:spPr>
          <a:xfrm>
            <a:off x="457200" y="990600"/>
            <a:ext cx="8229600" cy="1976719"/>
          </a:xfrm>
        </p:spPr>
        <p:txBody>
          <a:bodyPr/>
          <a:lstStyle/>
          <a:p>
            <a:r>
              <a:rPr lang="en-US" sz="5000" b="1" dirty="0" smtClean="0">
                <a:ln w="10160">
                  <a:noFill/>
                  <a:prstDash val="solid"/>
                </a:ln>
                <a:solidFill>
                  <a:schemeClr val="accent5">
                    <a:lumMod val="75000"/>
                  </a:schemeClr>
                </a:solidFill>
                <a:effectLst>
                  <a:outerShdw blurRad="50800" dist="38100" dir="2700000" algn="tl" rotWithShape="0">
                    <a:prstClr val="black">
                      <a:alpha val="40000"/>
                    </a:prstClr>
                  </a:outerShdw>
                </a:effectLst>
                <a:latin typeface="+mn-lt"/>
              </a:rPr>
              <a:t>Science Communications: </a:t>
            </a:r>
            <a: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t>Lessons from</a:t>
            </a:r>
            <a:b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br>
            <a:r>
              <a:rPr lang="en-US" sz="4400" b="1" i="1" dirty="0" smtClean="0">
                <a:ln w="3175">
                  <a:noFill/>
                </a:ln>
                <a:solidFill>
                  <a:schemeClr val="accent5">
                    <a:lumMod val="50000"/>
                  </a:schemeClr>
                </a:solidFill>
                <a:effectLst>
                  <a:outerShdw blurRad="50800" dist="38100" dir="2700000" algn="tl" rotWithShape="0">
                    <a:prstClr val="black">
                      <a:alpha val="40000"/>
                    </a:prstClr>
                  </a:outerShdw>
                </a:effectLst>
                <a:latin typeface="+mn-lt"/>
              </a:rPr>
              <a:t>Lava Beds National Monument</a:t>
            </a:r>
            <a:endParaRPr lang="en-US" sz="4400" b="1" i="1" dirty="0">
              <a:ln w="3175">
                <a:noFill/>
              </a:ln>
              <a:solidFill>
                <a:schemeClr val="accent5">
                  <a:lumMod val="50000"/>
                </a:schemeClr>
              </a:solidFill>
              <a:effectLst>
                <a:outerShdw blurRad="50800" dist="38100" dir="2700000" algn="tl" rotWithShape="0">
                  <a:prstClr val="black">
                    <a:alpha val="40000"/>
                  </a:prstClr>
                </a:outerShdw>
              </a:effectLst>
              <a:latin typeface="+mn-lt"/>
            </a:endParaRPr>
          </a:p>
        </p:txBody>
      </p:sp>
      <p:sp>
        <p:nvSpPr>
          <p:cNvPr id="3" name="Subtitle 2"/>
          <p:cNvSpPr>
            <a:spLocks noGrp="1"/>
          </p:cNvSpPr>
          <p:nvPr>
            <p:ph type="subTitle" idx="1"/>
          </p:nvPr>
        </p:nvSpPr>
        <p:spPr>
          <a:xfrm>
            <a:off x="2286000" y="5029200"/>
            <a:ext cx="6400800" cy="1752600"/>
          </a:xfrm>
        </p:spPr>
        <p:txBody>
          <a:bodyPr>
            <a:normAutofit/>
          </a:bodyPr>
          <a:lstStyle/>
          <a:p>
            <a:pPr algn="r"/>
            <a:r>
              <a:rPr lang="en-US" sz="2600" b="1" dirty="0" smtClean="0"/>
              <a:t>Sarina Patel</a:t>
            </a:r>
          </a:p>
          <a:p>
            <a:pPr algn="r"/>
            <a:r>
              <a:rPr lang="en-US" sz="2600" b="1" dirty="0" err="1" smtClean="0"/>
              <a:t>GeoCorps</a:t>
            </a:r>
            <a:r>
              <a:rPr lang="en-US" sz="2600" b="1" dirty="0" smtClean="0"/>
              <a:t> Mosaics Intern</a:t>
            </a:r>
          </a:p>
          <a:p>
            <a:pPr algn="r"/>
            <a:r>
              <a:rPr lang="en-US" sz="2600" b="1" dirty="0" smtClean="0"/>
              <a:t>Summer, 2014</a:t>
            </a:r>
            <a:endParaRPr lang="en-US" sz="2600" b="1" dirty="0"/>
          </a:p>
        </p:txBody>
      </p:sp>
      <p:sp>
        <p:nvSpPr>
          <p:cNvPr id="5" name="TextBox 4"/>
          <p:cNvSpPr txBox="1"/>
          <p:nvPr/>
        </p:nvSpPr>
        <p:spPr>
          <a:xfrm>
            <a:off x="-84380" y="6248400"/>
            <a:ext cx="2675180" cy="253916"/>
          </a:xfrm>
          <a:prstGeom prst="rect">
            <a:avLst/>
          </a:prstGeom>
          <a:noFill/>
        </p:spPr>
        <p:txBody>
          <a:bodyPr wrap="square" rtlCol="0">
            <a:spAutoFit/>
          </a:bodyPr>
          <a:lstStyle/>
          <a:p>
            <a:pPr algn="r"/>
            <a:r>
              <a:rPr lang="en-US" sz="1050" dirty="0" smtClean="0">
                <a:solidFill>
                  <a:schemeClr val="bg2">
                    <a:lumMod val="60000"/>
                    <a:lumOff val="40000"/>
                  </a:schemeClr>
                </a:solidFill>
              </a:rPr>
              <a:t>www.facebook.com/LavaBedsNM</a:t>
            </a:r>
            <a:endParaRPr lang="en-US" sz="1050" dirty="0">
              <a:solidFill>
                <a:schemeClr val="bg2">
                  <a:lumMod val="60000"/>
                  <a:lumOff val="40000"/>
                </a:schemeClr>
              </a:solidFill>
            </a:endParaRPr>
          </a:p>
        </p:txBody>
      </p:sp>
    </p:spTree>
    <p:extLst>
      <p:ext uri="{BB962C8B-B14F-4D97-AF65-F5344CB8AC3E}">
        <p14:creationId xmlns:p14="http://schemas.microsoft.com/office/powerpoint/2010/main" val="3207868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533400"/>
            <a:ext cx="9131757" cy="5135563"/>
          </a:xfrm>
        </p:spPr>
      </p:pic>
      <p:sp>
        <p:nvSpPr>
          <p:cNvPr id="5" name="TextBox 4"/>
          <p:cNvSpPr txBox="1"/>
          <p:nvPr/>
        </p:nvSpPr>
        <p:spPr>
          <a:xfrm>
            <a:off x="152400" y="5715000"/>
            <a:ext cx="4114800" cy="769441"/>
          </a:xfrm>
          <a:prstGeom prst="rect">
            <a:avLst/>
          </a:prstGeom>
          <a:noFill/>
        </p:spPr>
        <p:txBody>
          <a:bodyPr wrap="square" rtlCol="0">
            <a:spAutoFit/>
          </a:bodyPr>
          <a:lstStyle/>
          <a:p>
            <a:pPr algn="r"/>
            <a:r>
              <a:rPr lang="en-US" sz="2400" b="1" dirty="0" smtClean="0">
                <a:solidFill>
                  <a:schemeClr val="bg2">
                    <a:lumMod val="25000"/>
                  </a:schemeClr>
                </a:solidFill>
                <a:effectLst>
                  <a:outerShdw blurRad="38100" dist="38100" dir="2700000" algn="tl">
                    <a:srgbClr val="000000">
                      <a:alpha val="43137"/>
                    </a:srgbClr>
                  </a:outerShdw>
                </a:effectLst>
                <a:latin typeface="+mj-lt"/>
              </a:rPr>
              <a:t>Katrina Smith</a:t>
            </a:r>
          </a:p>
          <a:p>
            <a:pPr algn="r"/>
            <a:r>
              <a:rPr lang="en-US" sz="2000" b="1" dirty="0" smtClean="0">
                <a:solidFill>
                  <a:schemeClr val="bg2">
                    <a:lumMod val="25000"/>
                  </a:schemeClr>
                </a:solidFill>
                <a:effectLst>
                  <a:outerShdw blurRad="38100" dist="38100" dir="2700000" algn="tl">
                    <a:srgbClr val="000000">
                      <a:alpha val="43137"/>
                    </a:srgbClr>
                  </a:outerShdw>
                </a:effectLst>
              </a:rPr>
              <a:t>Physical Science Technician</a:t>
            </a:r>
            <a:endParaRPr lang="en-US" sz="2000" b="1" dirty="0">
              <a:solidFill>
                <a:schemeClr val="bg2">
                  <a:lumMod val="25000"/>
                </a:schemeClr>
              </a:solidFill>
              <a:effectLst>
                <a:outerShdw blurRad="38100" dist="38100" dir="2700000" algn="tl">
                  <a:srgbClr val="000000">
                    <a:alpha val="43137"/>
                  </a:srgbClr>
                </a:outerShdw>
              </a:effectLst>
            </a:endParaRPr>
          </a:p>
        </p:txBody>
      </p:sp>
      <p:sp>
        <p:nvSpPr>
          <p:cNvPr id="6" name="TextBox 5"/>
          <p:cNvSpPr txBox="1"/>
          <p:nvPr/>
        </p:nvSpPr>
        <p:spPr>
          <a:xfrm>
            <a:off x="4572000" y="5715000"/>
            <a:ext cx="4419600" cy="769441"/>
          </a:xfrm>
          <a:prstGeom prst="rect">
            <a:avLst/>
          </a:prstGeom>
          <a:noFill/>
        </p:spPr>
        <p:txBody>
          <a:bodyPr wrap="square" rtlCol="0">
            <a:spAutoFit/>
          </a:bodyPr>
          <a:lstStyle/>
          <a:p>
            <a:r>
              <a:rPr lang="en-US" sz="2400" b="1" dirty="0" smtClean="0">
                <a:solidFill>
                  <a:schemeClr val="bg2">
                    <a:lumMod val="25000"/>
                  </a:schemeClr>
                </a:solidFill>
                <a:effectLst>
                  <a:outerShdw blurRad="38100" dist="38100" dir="2700000" algn="tl">
                    <a:srgbClr val="000000">
                      <a:alpha val="43137"/>
                    </a:srgbClr>
                  </a:outerShdw>
                </a:effectLst>
                <a:latin typeface="+mj-lt"/>
              </a:rPr>
              <a:t>Nancy </a:t>
            </a:r>
            <a:r>
              <a:rPr lang="en-US" sz="2400" b="1" dirty="0" err="1" smtClean="0">
                <a:solidFill>
                  <a:schemeClr val="bg2">
                    <a:lumMod val="25000"/>
                  </a:schemeClr>
                </a:solidFill>
                <a:effectLst>
                  <a:outerShdw blurRad="38100" dist="38100" dir="2700000" algn="tl">
                    <a:srgbClr val="000000">
                      <a:alpha val="43137"/>
                    </a:srgbClr>
                  </a:outerShdw>
                </a:effectLst>
                <a:latin typeface="+mj-lt"/>
              </a:rPr>
              <a:t>Nordensten</a:t>
            </a:r>
            <a:endParaRPr lang="en-US" sz="2400" b="1" dirty="0" smtClean="0">
              <a:solidFill>
                <a:schemeClr val="bg2">
                  <a:lumMod val="25000"/>
                </a:schemeClr>
              </a:solidFill>
              <a:effectLst>
                <a:outerShdw blurRad="38100" dist="38100" dir="2700000" algn="tl">
                  <a:srgbClr val="000000">
                    <a:alpha val="43137"/>
                  </a:srgbClr>
                </a:outerShdw>
              </a:effectLst>
              <a:latin typeface="+mj-lt"/>
            </a:endParaRPr>
          </a:p>
          <a:p>
            <a:r>
              <a:rPr lang="en-US" sz="2000" b="1" dirty="0" smtClean="0">
                <a:solidFill>
                  <a:schemeClr val="bg2">
                    <a:lumMod val="25000"/>
                  </a:schemeClr>
                </a:solidFill>
                <a:effectLst>
                  <a:outerShdw blurRad="38100" dist="38100" dir="2700000" algn="tl">
                    <a:srgbClr val="000000">
                      <a:alpha val="43137"/>
                    </a:srgbClr>
                  </a:outerShdw>
                </a:effectLst>
              </a:rPr>
              <a:t>Head of Resource Management</a:t>
            </a:r>
            <a:endParaRPr lang="en-US" sz="2000" b="1"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45747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5813</TotalTime>
  <Words>505</Words>
  <Application>Microsoft Office PowerPoint</Application>
  <PresentationFormat>On-screen Show (4:3)</PresentationFormat>
  <Paragraphs>80</Paragraphs>
  <Slides>25</Slides>
  <Notes>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Hardcover</vt:lpstr>
      <vt:lpstr>Science Communications: Lessons from Lava Beds National Monument</vt:lpstr>
      <vt:lpstr>Setting the Scene</vt:lpstr>
      <vt:lpstr>PowerPoint Presentation</vt:lpstr>
      <vt:lpstr>PowerPoint Presentation</vt:lpstr>
      <vt:lpstr>PowerPoint Presentation</vt:lpstr>
      <vt:lpstr>PowerPoint Presentation</vt:lpstr>
      <vt:lpstr>PowerPoint Presentation</vt:lpstr>
      <vt:lpstr>Science Communications: Lessons from Lava Beds National Monument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 the Gap: Science Communications at Lava Beds National Monument</dc:title>
  <dc:creator>Sarina Patel</dc:creator>
  <cp:lastModifiedBy>Patel, Sarina Chetan</cp:lastModifiedBy>
  <cp:revision>81</cp:revision>
  <dcterms:created xsi:type="dcterms:W3CDTF">2014-10-13T17:11:19Z</dcterms:created>
  <dcterms:modified xsi:type="dcterms:W3CDTF">2014-10-31T22:21:06Z</dcterms:modified>
</cp:coreProperties>
</file>