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77" r:id="rId2"/>
  </p:sldMasterIdLst>
  <p:notesMasterIdLst>
    <p:notesMasterId r:id="rId26"/>
  </p:notesMasterIdLst>
  <p:handoutMasterIdLst>
    <p:handoutMasterId r:id="rId27"/>
  </p:handoutMasterIdLst>
  <p:sldIdLst>
    <p:sldId id="259" r:id="rId3"/>
    <p:sldId id="282" r:id="rId4"/>
    <p:sldId id="316" r:id="rId5"/>
    <p:sldId id="326" r:id="rId6"/>
    <p:sldId id="304" r:id="rId7"/>
    <p:sldId id="306" r:id="rId8"/>
    <p:sldId id="324" r:id="rId9"/>
    <p:sldId id="310" r:id="rId10"/>
    <p:sldId id="350" r:id="rId11"/>
    <p:sldId id="351" r:id="rId12"/>
    <p:sldId id="335" r:id="rId13"/>
    <p:sldId id="344" r:id="rId14"/>
    <p:sldId id="347" r:id="rId15"/>
    <p:sldId id="336" r:id="rId16"/>
    <p:sldId id="314" r:id="rId17"/>
    <p:sldId id="352" r:id="rId18"/>
    <p:sldId id="342" r:id="rId19"/>
    <p:sldId id="343" r:id="rId20"/>
    <p:sldId id="341" r:id="rId21"/>
    <p:sldId id="337" r:id="rId22"/>
    <p:sldId id="311" r:id="rId23"/>
    <p:sldId id="353" r:id="rId24"/>
    <p:sldId id="354" r:id="rId25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F0000"/>
    <a:srgbClr val="0066CC"/>
    <a:srgbClr val="336699"/>
    <a:srgbClr val="000099"/>
    <a:srgbClr val="008000"/>
    <a:srgbClr val="660033"/>
    <a:srgbClr val="99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8" autoAdjust="0"/>
    <p:restoredTop sz="70182" autoAdjust="0"/>
  </p:normalViewPr>
  <p:slideViewPr>
    <p:cSldViewPr>
      <p:cViewPr varScale="1">
        <p:scale>
          <a:sx n="77" d="100"/>
          <a:sy n="77" d="100"/>
        </p:scale>
        <p:origin x="-18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8" y="-102"/>
      </p:cViewPr>
      <p:guideLst>
        <p:guide orient="horz" pos="3110"/>
        <p:guide pos="214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5846AD5-1380-4755-A096-42ACFE3FB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91063"/>
            <a:ext cx="54387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502E28E-B0C2-4E73-8691-F693A2BAE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02E28E-B0C2-4E73-8691-F693A2BAEBE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dirty="0" smtClean="0">
                <a:solidFill>
                  <a:srgbClr val="0066CC"/>
                </a:solidFill>
              </a:rPr>
              <a:t>Abstract not reflective of the results in this </a:t>
            </a:r>
            <a:r>
              <a:rPr lang="en-AU" dirty="0" err="1" smtClean="0">
                <a:solidFill>
                  <a:srgbClr val="0066CC"/>
                </a:solidFill>
              </a:rPr>
              <a:t>ppt</a:t>
            </a:r>
            <a:r>
              <a:rPr lang="en-AU" dirty="0" smtClean="0">
                <a:solidFill>
                  <a:srgbClr val="0066CC"/>
                </a:solidFill>
              </a:rPr>
              <a:t> 1-16 events, 10-8000 years</a:t>
            </a:r>
          </a:p>
          <a:p>
            <a:pPr marL="457200" indent="-457200">
              <a:buFont typeface="+mj-lt"/>
              <a:buAutoNum type="arabicPeriod"/>
            </a:pPr>
            <a:r>
              <a:rPr lang="en-AU" dirty="0" smtClean="0">
                <a:solidFill>
                  <a:srgbClr val="0066CC"/>
                </a:solidFill>
              </a:rPr>
              <a:t>Recommend special issue </a:t>
            </a:r>
            <a:r>
              <a:rPr lang="en-AU" dirty="0" err="1" smtClean="0">
                <a:solidFill>
                  <a:srgbClr val="0066CC"/>
                </a:solidFill>
              </a:rPr>
              <a:t>Geofluids</a:t>
            </a:r>
            <a:endParaRPr lang="en-AU" dirty="0" smtClean="0">
              <a:solidFill>
                <a:srgbClr val="0066CC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AU" dirty="0" smtClean="0">
                <a:solidFill>
                  <a:srgbClr val="0066CC"/>
                </a:solidFill>
              </a:rPr>
              <a:t>Introduce concept of </a:t>
            </a:r>
            <a:r>
              <a:rPr lang="en-AU" dirty="0" err="1" smtClean="0">
                <a:solidFill>
                  <a:srgbClr val="0066CC"/>
                </a:solidFill>
              </a:rPr>
              <a:t>seismogenesis</a:t>
            </a:r>
            <a:r>
              <a:rPr lang="en-AU" dirty="0" smtClean="0">
                <a:solidFill>
                  <a:srgbClr val="0066CC"/>
                </a:solidFill>
              </a:rPr>
              <a:t> in </a:t>
            </a:r>
            <a:r>
              <a:rPr lang="en-AU" dirty="0" err="1" smtClean="0">
                <a:solidFill>
                  <a:srgbClr val="0066CC"/>
                </a:solidFill>
              </a:rPr>
              <a:t>orogenic</a:t>
            </a:r>
            <a:r>
              <a:rPr lang="en-AU" dirty="0" smtClean="0">
                <a:solidFill>
                  <a:srgbClr val="0066CC"/>
                </a:solidFill>
              </a:rPr>
              <a:t> systems or at bare minimum pulses of </a:t>
            </a:r>
            <a:r>
              <a:rPr lang="en-AU" dirty="0" err="1" smtClean="0">
                <a:solidFill>
                  <a:srgbClr val="0066CC"/>
                </a:solidFill>
              </a:rPr>
              <a:t>overpressured</a:t>
            </a:r>
            <a:r>
              <a:rPr lang="en-AU" dirty="0" smtClean="0">
                <a:solidFill>
                  <a:srgbClr val="0066CC"/>
                </a:solidFill>
              </a:rPr>
              <a:t> fluids … link to self-organisation … outline self-organisation</a:t>
            </a:r>
          </a:p>
          <a:p>
            <a:pPr marL="457200" indent="-457200">
              <a:buFont typeface="+mj-lt"/>
              <a:buAutoNum type="arabicPeriod"/>
            </a:pPr>
            <a:r>
              <a:rPr lang="en-AU" dirty="0" err="1" smtClean="0">
                <a:solidFill>
                  <a:srgbClr val="0066CC"/>
                </a:solidFill>
              </a:rPr>
              <a:t>Orogenic</a:t>
            </a:r>
            <a:r>
              <a:rPr lang="en-AU" dirty="0" smtClean="0">
                <a:solidFill>
                  <a:srgbClr val="0066CC"/>
                </a:solidFill>
              </a:rPr>
              <a:t> maps and geometry scaling study</a:t>
            </a:r>
          </a:p>
          <a:p>
            <a:pPr marL="457200" indent="-457200">
              <a:buFont typeface="+mj-lt"/>
              <a:buAutoNum type="arabicPeriod"/>
            </a:pPr>
            <a:r>
              <a:rPr lang="en-AU" dirty="0" smtClean="0">
                <a:solidFill>
                  <a:srgbClr val="0066CC"/>
                </a:solidFill>
              </a:rPr>
              <a:t>Underlapping models</a:t>
            </a:r>
          </a:p>
          <a:p>
            <a:pPr marL="457200" indent="-457200">
              <a:buFont typeface="+mj-lt"/>
              <a:buAutoNum type="arabicPeriod"/>
            </a:pPr>
            <a:r>
              <a:rPr lang="en-AU" dirty="0" smtClean="0">
                <a:solidFill>
                  <a:srgbClr val="0066CC"/>
                </a:solidFill>
              </a:rPr>
              <a:t>Permeability calculations [note assumptions and evidence for assumptions; 100% efficiency, well-connected very large fluid reservoir, BUT conservative on the Au solubilities, damage zone area, permeability enhancement]</a:t>
            </a:r>
          </a:p>
          <a:p>
            <a:pPr marL="457200" indent="-457200">
              <a:buFont typeface="+mj-lt"/>
              <a:buAutoNum type="arabicPeriod"/>
            </a:pPr>
            <a:r>
              <a:rPr lang="en-AU" dirty="0" smtClean="0">
                <a:solidFill>
                  <a:srgbClr val="0066CC"/>
                </a:solidFill>
              </a:rPr>
              <a:t>Rapid durations of other systems … or put this in intro</a:t>
            </a:r>
          </a:p>
          <a:p>
            <a:pPr marL="457200" indent="-457200"/>
            <a:endParaRPr lang="en-AU" dirty="0" smtClean="0">
              <a:solidFill>
                <a:srgbClr val="0066CC"/>
              </a:solidFill>
            </a:endParaRPr>
          </a:p>
          <a:p>
            <a:pPr marL="457200" indent="-457200"/>
            <a:r>
              <a:rPr lang="en-AU" dirty="0" smtClean="0">
                <a:solidFill>
                  <a:srgbClr val="0066CC"/>
                </a:solidFill>
              </a:rPr>
              <a:t>Outline</a:t>
            </a:r>
          </a:p>
          <a:p>
            <a:pPr marL="457200" indent="-457200"/>
            <a:r>
              <a:rPr lang="en-AU" dirty="0" smtClean="0">
                <a:solidFill>
                  <a:srgbClr val="0066CC"/>
                </a:solidFill>
              </a:rPr>
              <a:t>CHARACTERISTICS OF OROGENIC DEPOSITS</a:t>
            </a:r>
          </a:p>
          <a:p>
            <a:pPr marL="457200" indent="-457200"/>
            <a:r>
              <a:rPr lang="en-AU" dirty="0" smtClean="0">
                <a:solidFill>
                  <a:srgbClr val="0066CC"/>
                </a:solidFill>
              </a:rPr>
              <a:t>Periodic spacing and clustering and fractal spatial distributions … suggestive of self-organising processes influencing deposit formation</a:t>
            </a:r>
          </a:p>
          <a:p>
            <a:pPr marL="457200" indent="-457200"/>
            <a:r>
              <a:rPr lang="en-AU" dirty="0" smtClean="0">
                <a:solidFill>
                  <a:srgbClr val="0066CC"/>
                </a:solidFill>
              </a:rPr>
              <a:t>One of the most well-known self-organising earth systems are faults and earthquakes; </a:t>
            </a:r>
            <a:r>
              <a:rPr lang="en-AU" dirty="0" err="1" smtClean="0">
                <a:solidFill>
                  <a:srgbClr val="0066CC"/>
                </a:solidFill>
              </a:rPr>
              <a:t>seismogenesis</a:t>
            </a:r>
            <a:r>
              <a:rPr lang="en-AU" dirty="0" smtClean="0">
                <a:solidFill>
                  <a:srgbClr val="0066CC"/>
                </a:solidFill>
              </a:rPr>
              <a:t> …strong links between </a:t>
            </a:r>
            <a:r>
              <a:rPr lang="en-AU" dirty="0" err="1" smtClean="0">
                <a:solidFill>
                  <a:srgbClr val="0066CC"/>
                </a:solidFill>
              </a:rPr>
              <a:t>orogenic</a:t>
            </a:r>
            <a:r>
              <a:rPr lang="en-AU" dirty="0" smtClean="0">
                <a:solidFill>
                  <a:srgbClr val="0066CC"/>
                </a:solidFill>
              </a:rPr>
              <a:t> deposits and </a:t>
            </a:r>
            <a:r>
              <a:rPr lang="en-AU" dirty="0" err="1" smtClean="0">
                <a:solidFill>
                  <a:srgbClr val="0066CC"/>
                </a:solidFill>
              </a:rPr>
              <a:t>seismogenesis</a:t>
            </a:r>
            <a:endParaRPr lang="en-AU" dirty="0" smtClean="0">
              <a:solidFill>
                <a:srgbClr val="0066CC"/>
              </a:solidFill>
            </a:endParaRPr>
          </a:p>
          <a:p>
            <a:pPr marL="457200" indent="-457200"/>
            <a:r>
              <a:rPr lang="en-AU" dirty="0" smtClean="0">
                <a:solidFill>
                  <a:srgbClr val="0066CC"/>
                </a:solidFill>
              </a:rPr>
              <a:t>Permeability values during </a:t>
            </a:r>
            <a:r>
              <a:rPr lang="en-AU" dirty="0" err="1" smtClean="0">
                <a:solidFill>
                  <a:srgbClr val="0066CC"/>
                </a:solidFill>
              </a:rPr>
              <a:t>seismogenesis</a:t>
            </a:r>
            <a:r>
              <a:rPr lang="en-AU" dirty="0" smtClean="0">
                <a:solidFill>
                  <a:srgbClr val="0066CC"/>
                </a:solidFill>
              </a:rPr>
              <a:t> &amp; healing periods</a:t>
            </a:r>
          </a:p>
          <a:p>
            <a:pPr marL="457200" indent="-457200"/>
            <a:r>
              <a:rPr lang="en-AU" dirty="0" smtClean="0">
                <a:solidFill>
                  <a:srgbClr val="0066CC"/>
                </a:solidFill>
              </a:rPr>
              <a:t>Range of Au solubility values (</a:t>
            </a:r>
            <a:r>
              <a:rPr lang="en-AU" dirty="0" err="1" smtClean="0">
                <a:solidFill>
                  <a:srgbClr val="0066CC"/>
                </a:solidFill>
              </a:rPr>
              <a:t>Micucki</a:t>
            </a:r>
            <a:r>
              <a:rPr lang="en-AU" dirty="0" smtClean="0">
                <a:solidFill>
                  <a:srgbClr val="0066CC"/>
                </a:solidFill>
              </a:rPr>
              <a:t> 1998, Ore </a:t>
            </a:r>
            <a:r>
              <a:rPr lang="en-AU" dirty="0" err="1" smtClean="0">
                <a:solidFill>
                  <a:srgbClr val="0066CC"/>
                </a:solidFill>
              </a:rPr>
              <a:t>Geol.Rev</a:t>
            </a:r>
            <a:r>
              <a:rPr lang="en-AU" dirty="0" smtClean="0">
                <a:solidFill>
                  <a:srgbClr val="0066CC"/>
                </a:solidFill>
              </a:rPr>
              <a:t>. Simmons &amp; Brown 2007, Geol)</a:t>
            </a:r>
          </a:p>
          <a:p>
            <a:pPr marL="457200" indent="-457200"/>
            <a:r>
              <a:rPr lang="en-AU" dirty="0" smtClean="0">
                <a:solidFill>
                  <a:srgbClr val="0066CC"/>
                </a:solidFill>
              </a:rPr>
              <a:t>Integrated equation for fluid flux</a:t>
            </a:r>
            <a:endParaRPr lang="en-AU" dirty="0">
              <a:solidFill>
                <a:srgbClr val="0066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02E28E-B0C2-4E73-8691-F693A2BAEBE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02E28E-B0C2-4E73-8691-F693A2BAEBE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Some form of spontaneous organisation</a:t>
            </a:r>
            <a:r>
              <a:rPr lang="en-AU" baseline="0" dirty="0" smtClean="0"/>
              <a:t> of geometry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02E28E-B0C2-4E73-8691-F693A2BAEBE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02E28E-B0C2-4E73-8691-F693A2BAEBE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Precious metal concentrations of</a:t>
            </a:r>
          </a:p>
          <a:p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deep thermal solutions versus deep </a:t>
            </a:r>
            <a:r>
              <a:rPr lang="en-AU" sz="1200" b="1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upfl</a:t>
            </a:r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AU" sz="1200" b="1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ow</a:t>
            </a:r>
            <a:endParaRPr lang="en-AU" sz="1200" b="1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rates (Tables 1 and 2), showing the metal</a:t>
            </a:r>
          </a:p>
          <a:p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fl </a:t>
            </a:r>
            <a:r>
              <a:rPr lang="en-AU" sz="1200" b="1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ux</a:t>
            </a:r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rates (tonnes per 1000 yr, t/</a:t>
            </a:r>
            <a:r>
              <a:rPr lang="en-AU" sz="1200" b="1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k.y</a:t>
            </a:r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.) in</a:t>
            </a:r>
          </a:p>
          <a:p>
            <a:r>
              <a:rPr lang="en-AU" sz="1200" b="1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Taupo</a:t>
            </a:r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Volcanic Zone (TVZ) geothermal systems.</a:t>
            </a:r>
          </a:p>
          <a:p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B—Broadlands-</a:t>
            </a:r>
            <a:r>
              <a:rPr lang="en-AU" sz="1200" b="1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Ohaaki</a:t>
            </a:r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; K—</a:t>
            </a:r>
            <a:r>
              <a:rPr lang="en-AU" sz="1200" b="1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Kawerau</a:t>
            </a:r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;</a:t>
            </a:r>
          </a:p>
          <a:p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M—</a:t>
            </a:r>
            <a:r>
              <a:rPr lang="en-AU" sz="1200" b="1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Mokai</a:t>
            </a:r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; N—</a:t>
            </a:r>
            <a:r>
              <a:rPr lang="en-AU" sz="1200" b="1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Ngatamariki</a:t>
            </a:r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; R—</a:t>
            </a:r>
            <a:r>
              <a:rPr lang="en-AU" sz="1200" b="1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Rotokawa</a:t>
            </a:r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;</a:t>
            </a:r>
          </a:p>
          <a:p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W—</a:t>
            </a:r>
            <a:r>
              <a:rPr lang="en-AU" sz="1200" b="1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Wairakei</a:t>
            </a:r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02E28E-B0C2-4E73-8691-F693A2BAEBE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Precious metal concentrations of</a:t>
            </a:r>
          </a:p>
          <a:p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deep thermal solutions versus deep </a:t>
            </a:r>
            <a:r>
              <a:rPr lang="en-AU" sz="1200" b="1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upfl</a:t>
            </a:r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AU" sz="1200" b="1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ow</a:t>
            </a:r>
            <a:endParaRPr lang="en-AU" sz="1200" b="1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rates (Tables 1 and 2), showing the metal</a:t>
            </a:r>
          </a:p>
          <a:p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fl </a:t>
            </a:r>
            <a:r>
              <a:rPr lang="en-AU" sz="1200" b="1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ux</a:t>
            </a:r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rates (tonnes per 1000 yr, t/</a:t>
            </a:r>
            <a:r>
              <a:rPr lang="en-AU" sz="1200" b="1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k.y</a:t>
            </a:r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.) in</a:t>
            </a:r>
          </a:p>
          <a:p>
            <a:r>
              <a:rPr lang="en-AU" sz="1200" b="1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Taupo</a:t>
            </a:r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Volcanic Zone (TVZ) geothermal systems.</a:t>
            </a:r>
          </a:p>
          <a:p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B—Broadlands-</a:t>
            </a:r>
            <a:r>
              <a:rPr lang="en-AU" sz="1200" b="1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Ohaaki</a:t>
            </a:r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; K—</a:t>
            </a:r>
            <a:r>
              <a:rPr lang="en-AU" sz="1200" b="1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Kawerau</a:t>
            </a:r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;</a:t>
            </a:r>
          </a:p>
          <a:p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M—</a:t>
            </a:r>
            <a:r>
              <a:rPr lang="en-AU" sz="1200" b="1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Mokai</a:t>
            </a:r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; N—</a:t>
            </a:r>
            <a:r>
              <a:rPr lang="en-AU" sz="1200" b="1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Ngatamariki</a:t>
            </a:r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; R—</a:t>
            </a:r>
            <a:r>
              <a:rPr lang="en-AU" sz="1200" b="1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Rotokawa</a:t>
            </a:r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;</a:t>
            </a:r>
          </a:p>
          <a:p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W—</a:t>
            </a:r>
            <a:r>
              <a:rPr lang="en-AU" sz="1200" b="1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Wairakei</a:t>
            </a:r>
            <a:r>
              <a:rPr lang="en-AU" sz="1200" b="1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02E28E-B0C2-4E73-8691-F693A2BAEBE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Affinities</a:t>
            </a:r>
            <a:r>
              <a:rPr lang="en-AU" baseline="0" dirty="0" smtClean="0"/>
              <a:t> to earthquake-aftershock sequences – master structure with damage and k enhancement on 2</a:t>
            </a:r>
            <a:r>
              <a:rPr lang="en-AU" baseline="30000" dirty="0" smtClean="0"/>
              <a:t>nd</a:t>
            </a:r>
            <a:r>
              <a:rPr lang="en-AU" baseline="0" dirty="0" smtClean="0"/>
              <a:t> order faults in near-field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02E28E-B0C2-4E73-8691-F693A2BAEBE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02E28E-B0C2-4E73-8691-F693A2BAEBE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B4D72BF-DA72-4BD6-9E9F-E7D47DC34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1295400"/>
            <a:ext cx="17526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1295400"/>
            <a:ext cx="510540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49B3AE6-F68E-4A7B-94B5-B8E882B3F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ET18cm 300 dpi cmyk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9875" y="6019800"/>
            <a:ext cx="2524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ET18cm 300 dpi cmyk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9875" y="6019800"/>
            <a:ext cx="2524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ET18cm 300 dpi cmyk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9875" y="6019800"/>
            <a:ext cx="2524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CET18cm 300 dpi cmyk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9875" y="6019800"/>
            <a:ext cx="2524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CET18cm 300 dpi cmyk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9875" y="6019800"/>
            <a:ext cx="2524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45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45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455E5C08-E943-467A-A6D7-CF8A83F01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62200" y="4419600"/>
            <a:ext cx="3086100" cy="99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0700" y="4419600"/>
            <a:ext cx="3086100" cy="99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8E68A9F-2BE6-4CEB-8AEA-F804D4633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70E89A0-EFA2-437F-A585-C2260C01D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D262BF8-AA4E-45F3-87F0-4556FA340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29CCDE3-675B-4C49-8176-497EF99F44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B662FB3-827B-4027-B6B8-E64E76375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083930B-5C20-4256-97CF-94EB66F93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ircles"/>
          <p:cNvPicPr>
            <a:picLocks noChangeAspect="1" noChangeArrowheads="1"/>
          </p:cNvPicPr>
          <p:nvPr userDrawn="1"/>
        </p:nvPicPr>
        <p:blipFill>
          <a:blip r:embed="rId13" cstate="print">
            <a:lum bright="-24000" contrast="-30000"/>
          </a:blip>
          <a:srcRect l="23689" r="4124"/>
          <a:stretch>
            <a:fillRect/>
          </a:stretch>
        </p:blipFill>
        <p:spPr bwMode="auto">
          <a:xfrm>
            <a:off x="3810000" y="0"/>
            <a:ext cx="53340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600200" cy="6858000"/>
          </a:xfrm>
          <a:prstGeom prst="rect">
            <a:avLst/>
          </a:prstGeom>
          <a:gradFill flip="none" rotWithShape="1">
            <a:gsLst>
              <a:gs pos="0">
                <a:srgbClr val="336699">
                  <a:tint val="66000"/>
                  <a:satMod val="160000"/>
                </a:srgbClr>
              </a:gs>
              <a:gs pos="50000">
                <a:srgbClr val="336699">
                  <a:tint val="44500"/>
                  <a:satMod val="160000"/>
                </a:srgbClr>
              </a:gs>
              <a:gs pos="100000">
                <a:srgbClr val="336699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sz="180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1295400"/>
            <a:ext cx="7010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2200" y="4419600"/>
            <a:ext cx="6324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pic>
        <p:nvPicPr>
          <p:cNvPr id="1030" name="Picture 9" descr="CET18cm 300 dpi cmyk.pn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19875" y="6019800"/>
            <a:ext cx="2524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8" descr="Logo_CurtinUni_CMYK.jpg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5980113"/>
            <a:ext cx="159067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Block PMS_with tag 190210 JPEG.jpg"/>
          <p:cNvPicPr>
            <a:picLocks noChangeAspect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6324600"/>
            <a:ext cx="1595438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Circles"/>
          <p:cNvPicPr>
            <a:picLocks noChangeAspect="1" noChangeArrowheads="1"/>
          </p:cNvPicPr>
          <p:nvPr userDrawn="1"/>
        </p:nvPicPr>
        <p:blipFill>
          <a:blip r:embed="rId14" cstate="print">
            <a:lum bright="-24000" contrast="-30000"/>
          </a:blip>
          <a:srcRect l="23689" r="4124"/>
          <a:stretch>
            <a:fillRect/>
          </a:stretch>
        </p:blipFill>
        <p:spPr bwMode="auto">
          <a:xfrm>
            <a:off x="3810000" y="0"/>
            <a:ext cx="53340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600200" cy="6858000"/>
          </a:xfrm>
          <a:prstGeom prst="rect">
            <a:avLst/>
          </a:prstGeom>
          <a:gradFill flip="none" rotWithShape="1">
            <a:gsLst>
              <a:gs pos="0">
                <a:srgbClr val="336699">
                  <a:tint val="66000"/>
                  <a:satMod val="160000"/>
                </a:srgbClr>
              </a:gs>
              <a:gs pos="50000">
                <a:srgbClr val="336699">
                  <a:tint val="44500"/>
                  <a:satMod val="160000"/>
                </a:srgbClr>
              </a:gs>
              <a:gs pos="100000">
                <a:srgbClr val="336699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sz="1800"/>
          </a:p>
        </p:txBody>
      </p:sp>
      <p:sp>
        <p:nvSpPr>
          <p:cNvPr id="2052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76400"/>
            <a:ext cx="822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3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46" r:id="rId3"/>
    <p:sldLayoutId id="2147484132" r:id="rId4"/>
    <p:sldLayoutId id="2147484133" r:id="rId5"/>
    <p:sldLayoutId id="2147484147" r:id="rId6"/>
    <p:sldLayoutId id="2147484148" r:id="rId7"/>
    <p:sldLayoutId id="2147484149" r:id="rId8"/>
    <p:sldLayoutId id="2147484150" r:id="rId9"/>
    <p:sldLayoutId id="2147484134" r:id="rId10"/>
    <p:sldLayoutId id="2147484135" r:id="rId11"/>
    <p:sldLayoutId id="214748413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0"/>
            <a:ext cx="4495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2400" b="1" dirty="0" smtClean="0"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</a:rPr>
              <a:t>S. Micklethwaite, H. Sheldon</a:t>
            </a:r>
            <a:endParaRPr lang="en-AU" sz="2400" b="1" dirty="0"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81000"/>
            <a:ext cx="4343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3200" b="1" dirty="0" smtClean="0"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  <a:solidFill>
                  <a:srgbClr val="0070C0"/>
                </a:solidFill>
              </a:rPr>
              <a:t>Duration &amp; Dynamics of </a:t>
            </a:r>
            <a:r>
              <a:rPr lang="en-AU" sz="3200" b="1" dirty="0" err="1" smtClean="0"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  <a:solidFill>
                  <a:srgbClr val="0070C0"/>
                </a:solidFill>
              </a:rPr>
              <a:t>Orogenic</a:t>
            </a:r>
            <a:r>
              <a:rPr lang="en-AU" sz="3200" b="1" dirty="0" smtClean="0"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  <a:solidFill>
                  <a:srgbClr val="0070C0"/>
                </a:solidFill>
              </a:rPr>
              <a:t>-Type Gold Deposits</a:t>
            </a:r>
            <a:endParaRPr lang="en-AU" sz="3200" b="1" dirty="0"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  <a:solidFill>
                <a:srgbClr val="0070C0"/>
              </a:solidFill>
            </a:endParaRPr>
          </a:p>
        </p:txBody>
      </p:sp>
      <p:pic>
        <p:nvPicPr>
          <p:cNvPr id="7" name="Picture 6" descr="Mt Pleasant model2.jpg"/>
          <p:cNvPicPr>
            <a:picLocks noChangeAspect="1"/>
          </p:cNvPicPr>
          <p:nvPr/>
        </p:nvPicPr>
        <p:blipFill>
          <a:blip r:embed="rId3" cstate="print"/>
          <a:srcRect b="1688"/>
          <a:stretch>
            <a:fillRect/>
          </a:stretch>
        </p:blipFill>
        <p:spPr>
          <a:xfrm>
            <a:off x="4572000" y="381000"/>
            <a:ext cx="4018958" cy="44383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1999" y="399794"/>
            <a:ext cx="4114800" cy="441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04800" y="3429000"/>
            <a:ext cx="38862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 dirty="0" smtClean="0"/>
              <a:t>Micklethwaite et al., in press, </a:t>
            </a:r>
            <a:r>
              <a:rPr lang="en-US" b="1" i="1" dirty="0" err="1" smtClean="0"/>
              <a:t>Geofluids</a:t>
            </a:r>
            <a:endParaRPr lang="en-US" b="1" i="1" dirty="0" smtClean="0"/>
          </a:p>
          <a:p>
            <a:pPr eaLnBrk="0" hangingPunct="0">
              <a:spcBef>
                <a:spcPct val="50000"/>
              </a:spcBef>
            </a:pPr>
            <a:r>
              <a:rPr lang="en-US" b="1" i="1" dirty="0" smtClean="0"/>
              <a:t>Moir et al., 2013, </a:t>
            </a:r>
            <a:r>
              <a:rPr lang="en-US" b="1" i="1" dirty="0" err="1" smtClean="0"/>
              <a:t>Tectonophys</a:t>
            </a:r>
            <a:endParaRPr lang="en-US" b="1" i="1" dirty="0" smtClean="0"/>
          </a:p>
          <a:p>
            <a:pPr eaLnBrk="0" hangingPunct="0">
              <a:spcBef>
                <a:spcPct val="50000"/>
              </a:spcBef>
            </a:pPr>
            <a:r>
              <a:rPr lang="en-US" b="1" i="1" dirty="0" smtClean="0"/>
              <a:t>Micklethwaite et al., 2010, </a:t>
            </a:r>
            <a:r>
              <a:rPr lang="en-US" b="1" i="1" dirty="0" err="1" smtClean="0"/>
              <a:t>J.Struct.Geol</a:t>
            </a:r>
            <a:r>
              <a:rPr lang="en-US" b="1" i="1" dirty="0" smtClean="0"/>
              <a:t>.</a:t>
            </a:r>
          </a:p>
          <a:p>
            <a:pPr eaLnBrk="0" hangingPunct="0">
              <a:spcBef>
                <a:spcPct val="50000"/>
              </a:spcBef>
            </a:pPr>
            <a:r>
              <a:rPr lang="en-US" b="1" i="1" dirty="0" smtClean="0"/>
              <a:t>Micklethwaite, 2010, Great Basin </a:t>
            </a:r>
            <a:r>
              <a:rPr lang="en-US" b="1" i="1" dirty="0" err="1" smtClean="0"/>
              <a:t>Metallogeny</a:t>
            </a:r>
            <a:r>
              <a:rPr lang="en-US" b="1" i="1" dirty="0" smtClean="0"/>
              <a:t> Symposium</a:t>
            </a:r>
          </a:p>
          <a:p>
            <a:pPr eaLnBrk="0" hangingPunct="0">
              <a:spcBef>
                <a:spcPct val="50000"/>
              </a:spcBef>
            </a:pPr>
            <a:r>
              <a:rPr lang="en-US" b="1" i="1" dirty="0" smtClean="0"/>
              <a:t>Sheldon &amp; Micklethwaite, 2007, Geology</a:t>
            </a:r>
          </a:p>
          <a:p>
            <a:pPr eaLnBrk="0" hangingPunct="0">
              <a:spcBef>
                <a:spcPct val="50000"/>
              </a:spcBef>
            </a:pPr>
            <a:r>
              <a:rPr lang="en-US" b="1" i="1" dirty="0" smtClean="0"/>
              <a:t>Micklethwaite &amp; Cox, 2006, EPSL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b="1" i="1" dirty="0" smtClean="0"/>
              <a:t>Micklethwaite &amp; Cox, 2004, Geology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rcy_integrated wrt tim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5334000"/>
            <a:ext cx="3777126" cy="10668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832401" y="2931468"/>
            <a:ext cx="5257800" cy="461665"/>
          </a:xfrm>
          <a:prstGeom prst="rect">
            <a:avLst/>
          </a:prstGeom>
          <a:noFill/>
          <a:ln w="25400">
            <a:solidFill>
              <a:srgbClr val="ED181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latin typeface="Helvetica" pitchFamily="34" charset="0"/>
              </a:rPr>
              <a:t> Fluid Flux &amp; Formation Duration</a:t>
            </a:r>
            <a:endParaRPr lang="en-US" sz="2400" b="1" dirty="0">
              <a:latin typeface="Helvetica" pitchFamily="34" charset="0"/>
            </a:endParaRPr>
          </a:p>
        </p:txBody>
      </p:sp>
      <p:pic>
        <p:nvPicPr>
          <p:cNvPr id="10" name="Picture 9" descr="flux model setu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152400"/>
            <a:ext cx="7010400" cy="377422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524000" y="381000"/>
            <a:ext cx="1371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3657600" y="3200400"/>
            <a:ext cx="762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/>
          <p:cNvSpPr/>
          <p:nvPr/>
        </p:nvSpPr>
        <p:spPr>
          <a:xfrm>
            <a:off x="5334000" y="3429000"/>
            <a:ext cx="1752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248400" y="4038600"/>
            <a:ext cx="289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AU" sz="1400" b="1" i="1" dirty="0" err="1" smtClean="0">
                <a:solidFill>
                  <a:schemeClr val="bg2"/>
                </a:solidFill>
              </a:rPr>
              <a:t>Micucki</a:t>
            </a:r>
            <a:r>
              <a:rPr lang="en-AU" sz="1400" b="1" i="1" dirty="0" smtClean="0">
                <a:solidFill>
                  <a:schemeClr val="bg2"/>
                </a:solidFill>
              </a:rPr>
              <a:t> 1998, Ore Geol. Rev.</a:t>
            </a:r>
          </a:p>
          <a:p>
            <a:r>
              <a:rPr lang="en-AU" b="1" i="1" dirty="0" smtClean="0">
                <a:solidFill>
                  <a:schemeClr val="bg2"/>
                </a:solidFill>
              </a:rPr>
              <a:t>Simmons &amp; Brown 2007, Geol.</a:t>
            </a:r>
            <a:endParaRPr lang="en-AU" sz="1400" b="1" i="1" dirty="0">
              <a:solidFill>
                <a:schemeClr val="bg2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257800" y="5715000"/>
            <a:ext cx="3505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AU" sz="1400" b="1" i="1" dirty="0" smtClean="0"/>
              <a:t>Micklethwaite et al. 2014</a:t>
            </a:r>
            <a:r>
              <a:rPr lang="en-AU" b="1" i="1" dirty="0" smtClean="0"/>
              <a:t>, </a:t>
            </a:r>
            <a:r>
              <a:rPr lang="en-AU" b="1" i="1" dirty="0" err="1" smtClean="0"/>
              <a:t>Geofluids</a:t>
            </a:r>
            <a:endParaRPr lang="en-AU" sz="1400" b="1" i="1" dirty="0"/>
          </a:p>
        </p:txBody>
      </p:sp>
      <p:pic>
        <p:nvPicPr>
          <p:cNvPr id="14" name="Picture 13" descr="exponential k decay postEQ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76400" y="4419600"/>
            <a:ext cx="1527936" cy="838200"/>
          </a:xfrm>
          <a:prstGeom prst="rect">
            <a:avLst/>
          </a:prstGeom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352800" y="4724400"/>
            <a:ext cx="3505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AU" sz="1400" b="1" i="1" dirty="0" err="1" smtClean="0"/>
              <a:t>Giger</a:t>
            </a:r>
            <a:r>
              <a:rPr lang="en-AU" sz="1400" b="1" i="1" dirty="0" smtClean="0"/>
              <a:t> et al. </a:t>
            </a:r>
            <a:r>
              <a:rPr lang="en-AU" b="1" i="1" dirty="0" smtClean="0"/>
              <a:t>2007, </a:t>
            </a:r>
            <a:r>
              <a:rPr lang="en-AU" b="1" i="1" dirty="0" err="1" smtClean="0"/>
              <a:t>J.Geophys.Res</a:t>
            </a:r>
            <a:r>
              <a:rPr lang="en-AU" b="1" i="1" dirty="0" smtClean="0"/>
              <a:t>.</a:t>
            </a:r>
            <a:endParaRPr lang="en-AU" sz="1400" b="1" i="1" dirty="0"/>
          </a:p>
        </p:txBody>
      </p:sp>
      <p:pic>
        <p:nvPicPr>
          <p:cNvPr id="18" name="Picture 17" descr="Darcy_vertical flux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76400" y="4191000"/>
            <a:ext cx="2973154" cy="1150239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4191000" y="5486400"/>
            <a:ext cx="762000" cy="609600"/>
          </a:xfrm>
          <a:prstGeom prst="ellipse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Oval 19"/>
          <p:cNvSpPr/>
          <p:nvPr/>
        </p:nvSpPr>
        <p:spPr>
          <a:xfrm>
            <a:off x="2133600" y="5410200"/>
            <a:ext cx="762000" cy="609600"/>
          </a:xfrm>
          <a:prstGeom prst="ellipse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9" grpId="0"/>
      <p:bldP spid="16" grpId="0"/>
      <p:bldP spid="19" grpId="0" animBg="1"/>
      <p:bldP spid="19" grpId="1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9_integrated flux results_cor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52400"/>
            <a:ext cx="3512210" cy="3196530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 rot="-5400000">
            <a:off x="-1832401" y="2931468"/>
            <a:ext cx="5257800" cy="461665"/>
          </a:xfrm>
          <a:prstGeom prst="rect">
            <a:avLst/>
          </a:prstGeom>
          <a:noFill/>
          <a:ln w="25400">
            <a:solidFill>
              <a:srgbClr val="ED181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latin typeface="Helvetica" pitchFamily="34" charset="0"/>
              </a:rPr>
              <a:t> Fluid Flux &amp; Formation Duration</a:t>
            </a:r>
            <a:endParaRPr lang="en-US" sz="2400" b="1" dirty="0">
              <a:latin typeface="Helvetica" pitchFamily="34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334000" y="152400"/>
            <a:ext cx="3810000" cy="615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1800" dirty="0" err="1" smtClean="0">
                <a:solidFill>
                  <a:srgbClr val="0066CC"/>
                </a:solidFill>
              </a:rPr>
              <a:t>Coseismic</a:t>
            </a:r>
            <a:r>
              <a:rPr lang="en-AU" sz="1800" dirty="0" smtClean="0">
                <a:solidFill>
                  <a:srgbClr val="0066CC"/>
                </a:solidFill>
              </a:rPr>
              <a:t> permeability enhancement permits very large fluid flux over short time periods.</a:t>
            </a:r>
          </a:p>
          <a:p>
            <a:endParaRPr lang="en-AU" sz="1800" dirty="0" smtClean="0">
              <a:solidFill>
                <a:srgbClr val="0066CC"/>
              </a:solidFill>
            </a:endParaRPr>
          </a:p>
          <a:p>
            <a:r>
              <a:rPr lang="en-AU" sz="1800" dirty="0" smtClean="0">
                <a:solidFill>
                  <a:srgbClr val="0066CC"/>
                </a:solidFill>
              </a:rPr>
              <a:t>Even with slower healing periods, 90% of flux achieved in &lt;5 years.</a:t>
            </a:r>
          </a:p>
          <a:p>
            <a:endParaRPr lang="en-AU" sz="1800" dirty="0" smtClean="0">
              <a:solidFill>
                <a:srgbClr val="0066CC"/>
              </a:solidFill>
            </a:endParaRPr>
          </a:p>
          <a:p>
            <a:r>
              <a:rPr lang="en-AU" sz="1800" dirty="0" smtClean="0">
                <a:solidFill>
                  <a:srgbClr val="0066CC"/>
                </a:solidFill>
              </a:rPr>
              <a:t>With </a:t>
            </a:r>
            <a:r>
              <a:rPr lang="en-AU" sz="1800" dirty="0" err="1" smtClean="0">
                <a:solidFill>
                  <a:srgbClr val="0066CC"/>
                </a:solidFill>
              </a:rPr>
              <a:t>coseismic</a:t>
            </a:r>
            <a:r>
              <a:rPr lang="en-AU" sz="1800" dirty="0" smtClean="0">
                <a:solidFill>
                  <a:srgbClr val="0066CC"/>
                </a:solidFill>
              </a:rPr>
              <a:t> permeability enhancement, 5 </a:t>
            </a:r>
            <a:r>
              <a:rPr lang="en-AU" sz="1800" dirty="0" err="1" smtClean="0">
                <a:solidFill>
                  <a:srgbClr val="0066CC"/>
                </a:solidFill>
              </a:rPr>
              <a:t>Moz</a:t>
            </a:r>
            <a:r>
              <a:rPr lang="en-AU" sz="1800" dirty="0" smtClean="0">
                <a:solidFill>
                  <a:srgbClr val="0066CC"/>
                </a:solidFill>
              </a:rPr>
              <a:t> deposits can feasibly form in </a:t>
            </a:r>
            <a:r>
              <a:rPr lang="en-AU" sz="1800" b="1" dirty="0" smtClean="0">
                <a:solidFill>
                  <a:srgbClr val="0066CC"/>
                </a:solidFill>
              </a:rPr>
              <a:t>1-16 earthquake-aftershock sequences </a:t>
            </a:r>
            <a:r>
              <a:rPr lang="en-AU" sz="1800" dirty="0" smtClean="0">
                <a:solidFill>
                  <a:srgbClr val="0066CC"/>
                </a:solidFill>
              </a:rPr>
              <a:t>(1-26 sequences for supergiant deposits)</a:t>
            </a:r>
            <a:r>
              <a:rPr lang="en-AU" sz="1800" b="1" dirty="0" smtClean="0">
                <a:solidFill>
                  <a:srgbClr val="0066CC"/>
                </a:solidFill>
              </a:rPr>
              <a:t>.</a:t>
            </a:r>
          </a:p>
          <a:p>
            <a:endParaRPr lang="en-AU" sz="1800" dirty="0" smtClean="0">
              <a:solidFill>
                <a:srgbClr val="0066CC"/>
              </a:solidFill>
            </a:endParaRPr>
          </a:p>
          <a:p>
            <a:r>
              <a:rPr lang="en-AU" sz="1800" b="1" dirty="0" smtClean="0">
                <a:solidFill>
                  <a:srgbClr val="0066CC"/>
                </a:solidFill>
              </a:rPr>
              <a:t>~10-8000 yrs</a:t>
            </a:r>
            <a:r>
              <a:rPr lang="en-AU" sz="1800" dirty="0" smtClean="0">
                <a:solidFill>
                  <a:srgbClr val="0066CC"/>
                </a:solidFill>
              </a:rPr>
              <a:t> given </a:t>
            </a:r>
            <a:r>
              <a:rPr lang="en-AU" sz="1800" dirty="0" err="1" smtClean="0">
                <a:solidFill>
                  <a:srgbClr val="0066CC"/>
                </a:solidFill>
              </a:rPr>
              <a:t>lifespans</a:t>
            </a:r>
            <a:r>
              <a:rPr lang="en-AU" sz="1800" dirty="0" smtClean="0">
                <a:solidFill>
                  <a:srgbClr val="0066CC"/>
                </a:solidFill>
              </a:rPr>
              <a:t> of </a:t>
            </a:r>
            <a:r>
              <a:rPr lang="en-AU" sz="1800" dirty="0" err="1" smtClean="0">
                <a:solidFill>
                  <a:srgbClr val="0066CC"/>
                </a:solidFill>
              </a:rPr>
              <a:t>stepovers</a:t>
            </a:r>
            <a:r>
              <a:rPr lang="en-AU" sz="1800" dirty="0" smtClean="0">
                <a:solidFill>
                  <a:srgbClr val="0066CC"/>
                </a:solidFill>
              </a:rPr>
              <a:t> (10</a:t>
            </a:r>
            <a:r>
              <a:rPr lang="en-AU" sz="1800" baseline="30000" dirty="0" smtClean="0">
                <a:solidFill>
                  <a:srgbClr val="0066CC"/>
                </a:solidFill>
              </a:rPr>
              <a:t>5</a:t>
            </a:r>
            <a:r>
              <a:rPr lang="en-AU" sz="1800" dirty="0" smtClean="0">
                <a:solidFill>
                  <a:srgbClr val="0066CC"/>
                </a:solidFill>
              </a:rPr>
              <a:t> yrs) and fault recurrence intervals 100-500 yrs (~10-13,000 yrs for supergiants)</a:t>
            </a:r>
          </a:p>
          <a:p>
            <a:endParaRPr lang="en-AU" sz="1800" dirty="0" smtClean="0">
              <a:solidFill>
                <a:srgbClr val="0066CC"/>
              </a:solidFill>
            </a:endParaRPr>
          </a:p>
          <a:p>
            <a:r>
              <a:rPr lang="en-AU" b="1" i="1" dirty="0" smtClean="0"/>
              <a:t>Note: Assumes 100% efficiency in stripping Au from fluid (observed Brown 1986) BUT conservative estimates for [Au], gold camp surface area, permeability enhancement </a:t>
            </a:r>
          </a:p>
        </p:txBody>
      </p:sp>
      <p:pic>
        <p:nvPicPr>
          <p:cNvPr id="5" name="Picture 4" descr="number Au deposits per earthquake sequenc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3429000"/>
            <a:ext cx="3709197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rapid formtn2_sanematsu06"/>
          <p:cNvPicPr>
            <a:picLocks noChangeAspect="1" noChangeArrowheads="1"/>
          </p:cNvPicPr>
          <p:nvPr/>
        </p:nvPicPr>
        <p:blipFill>
          <a:blip r:embed="rId3" cstate="print"/>
          <a:srcRect l="6393" t="44796" r="2504"/>
          <a:stretch>
            <a:fillRect/>
          </a:stretch>
        </p:blipFill>
        <p:spPr bwMode="auto">
          <a:xfrm>
            <a:off x="1600200" y="228600"/>
            <a:ext cx="4379002" cy="3124200"/>
          </a:xfrm>
          <a:prstGeom prst="rect">
            <a:avLst/>
          </a:prstGeom>
          <a:noFill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943600" y="457200"/>
            <a:ext cx="2971800" cy="489364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000" dirty="0" smtClean="0"/>
              <a:t>Epithermal Au-Ag</a:t>
            </a:r>
          </a:p>
          <a:p>
            <a:pPr>
              <a:spcBef>
                <a:spcPct val="50000"/>
              </a:spcBef>
            </a:pPr>
            <a:endParaRPr lang="en-AU" sz="2000" dirty="0" smtClean="0">
              <a:solidFill>
                <a:srgbClr val="0066CC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30-110 ka intervals in epithermal vein increments</a:t>
            </a:r>
          </a:p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Total vein formation ~260 ka (</a:t>
            </a:r>
            <a:r>
              <a:rPr lang="en-AU" sz="2000" dirty="0" err="1" smtClean="0">
                <a:solidFill>
                  <a:srgbClr val="0066CC"/>
                </a:solidFill>
              </a:rPr>
              <a:t>Hishikari</a:t>
            </a:r>
            <a:r>
              <a:rPr lang="en-AU" sz="2000" dirty="0" smtClean="0">
                <a:solidFill>
                  <a:srgbClr val="0066CC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AU" b="1" dirty="0" err="1" smtClean="0"/>
              <a:t>Sanematsu</a:t>
            </a:r>
            <a:r>
              <a:rPr lang="en-AU" b="1" dirty="0" smtClean="0"/>
              <a:t> et al., 2006, </a:t>
            </a:r>
            <a:r>
              <a:rPr lang="en-AU" b="1" dirty="0" err="1" smtClean="0"/>
              <a:t>Ec.Geol</a:t>
            </a:r>
            <a:r>
              <a:rPr lang="en-AU" b="1" dirty="0" smtClean="0"/>
              <a:t>.</a:t>
            </a:r>
          </a:p>
          <a:p>
            <a:pPr>
              <a:spcBef>
                <a:spcPct val="50000"/>
              </a:spcBef>
            </a:pPr>
            <a:endParaRPr lang="en-AU" sz="2000" dirty="0" smtClean="0">
              <a:solidFill>
                <a:srgbClr val="0066CC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[Au]</a:t>
            </a:r>
            <a:r>
              <a:rPr lang="en-AU" sz="2000" baseline="-25000" dirty="0" smtClean="0">
                <a:solidFill>
                  <a:srgbClr val="0066CC"/>
                </a:solidFill>
              </a:rPr>
              <a:t>TVZ and</a:t>
            </a:r>
            <a:r>
              <a:rPr lang="en-AU" sz="2000" dirty="0" smtClean="0">
                <a:solidFill>
                  <a:srgbClr val="0066CC"/>
                </a:solidFill>
              </a:rPr>
              <a:t> fluid flux rates imply supergiant deposit in &lt;20 ka to 50 ka.</a:t>
            </a:r>
          </a:p>
          <a:p>
            <a:pPr>
              <a:spcBef>
                <a:spcPct val="50000"/>
              </a:spcBef>
            </a:pPr>
            <a:r>
              <a:rPr lang="en-AU" b="1" dirty="0" smtClean="0"/>
              <a:t>Simmons &amp; Brown, 2007, Geol.</a:t>
            </a:r>
            <a:endParaRPr lang="en-AU" b="1" baseline="-2500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 rot="-5400000">
            <a:off x="-1832401" y="2746802"/>
            <a:ext cx="5257800" cy="830997"/>
          </a:xfrm>
          <a:prstGeom prst="rect">
            <a:avLst/>
          </a:prstGeom>
          <a:noFill/>
          <a:ln w="25400">
            <a:solidFill>
              <a:srgbClr val="ED181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latin typeface="Helvetica" pitchFamily="34" charset="0"/>
              </a:rPr>
              <a:t> Rapid Durations of Other Deposit Types</a:t>
            </a:r>
            <a:endParaRPr lang="en-US" sz="2400" b="1" dirty="0">
              <a:latin typeface="Helvetica" pitchFamily="34" charset="0"/>
            </a:endParaRPr>
          </a:p>
        </p:txBody>
      </p:sp>
      <p:pic>
        <p:nvPicPr>
          <p:cNvPr id="6" name="Picture 5" descr="simmons07-gold flux TVZ.jpg"/>
          <p:cNvPicPr>
            <a:picLocks noChangeAspect="1"/>
          </p:cNvPicPr>
          <p:nvPr/>
        </p:nvPicPr>
        <p:blipFill>
          <a:blip r:embed="rId4" cstate="print"/>
          <a:srcRect b="64946"/>
          <a:stretch>
            <a:fillRect/>
          </a:stretch>
        </p:blipFill>
        <p:spPr>
          <a:xfrm>
            <a:off x="1676400" y="3657600"/>
            <a:ext cx="4284113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600200" y="2819400"/>
            <a:ext cx="3124200" cy="3733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000" dirty="0" smtClean="0"/>
              <a:t>Supergiant Carlin Au</a:t>
            </a:r>
          </a:p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Apatite fission tracks reset in mineralised sediments but not in </a:t>
            </a:r>
            <a:r>
              <a:rPr lang="en-AU" sz="2000" dirty="0" err="1" smtClean="0">
                <a:solidFill>
                  <a:srgbClr val="0066CC"/>
                </a:solidFill>
              </a:rPr>
              <a:t>granodiorite</a:t>
            </a:r>
            <a:r>
              <a:rPr lang="en-AU" sz="2000" dirty="0" smtClean="0">
                <a:solidFill>
                  <a:srgbClr val="0066CC"/>
                </a:solidFill>
              </a:rPr>
              <a:t> stock.</a:t>
            </a:r>
          </a:p>
          <a:p>
            <a:pPr>
              <a:spcBef>
                <a:spcPct val="50000"/>
              </a:spcBef>
            </a:pPr>
            <a:endParaRPr lang="en-AU" sz="2000" dirty="0" smtClean="0">
              <a:solidFill>
                <a:srgbClr val="0066CC"/>
              </a:solidFill>
            </a:endParaRPr>
          </a:p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Implies duration of mineralising fluid flux &lt;15-45 ka</a:t>
            </a:r>
          </a:p>
          <a:p>
            <a:pPr>
              <a:spcBef>
                <a:spcPct val="50000"/>
              </a:spcBef>
            </a:pPr>
            <a:r>
              <a:rPr lang="en-AU" b="1" dirty="0" smtClean="0"/>
              <a:t>Hickey et al., 2014, </a:t>
            </a:r>
            <a:r>
              <a:rPr lang="en-AU" b="1" dirty="0" err="1" smtClean="0"/>
              <a:t>Ec.Geol</a:t>
            </a:r>
            <a:r>
              <a:rPr lang="en-AU" b="1" dirty="0" smtClean="0"/>
              <a:t>.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 rot="-5400000">
            <a:off x="-1832401" y="2746802"/>
            <a:ext cx="5257800" cy="830997"/>
          </a:xfrm>
          <a:prstGeom prst="rect">
            <a:avLst/>
          </a:prstGeom>
          <a:noFill/>
          <a:ln w="25400">
            <a:solidFill>
              <a:srgbClr val="ED181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latin typeface="Helvetica" pitchFamily="34" charset="0"/>
              </a:rPr>
              <a:t> Rapid Durations of Other Deposit Types</a:t>
            </a:r>
            <a:endParaRPr lang="en-US" sz="2400" b="1" dirty="0">
              <a:latin typeface="Helvetica" pitchFamily="34" charset="0"/>
            </a:endParaRPr>
          </a:p>
        </p:txBody>
      </p:sp>
      <p:pic>
        <p:nvPicPr>
          <p:cNvPr id="7" name="Picture 6" descr="Gstrike_section+grade_hickey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228600"/>
            <a:ext cx="6590904" cy="2362200"/>
          </a:xfrm>
          <a:prstGeom prst="rect">
            <a:avLst/>
          </a:prstGeom>
        </p:spPr>
      </p:pic>
      <p:pic>
        <p:nvPicPr>
          <p:cNvPr id="8" name="Picture 7" descr="hickey14-short duration_CarlinAu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2743199"/>
            <a:ext cx="4580950" cy="41148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ldincrements_model.jpg"/>
          <p:cNvPicPr>
            <a:picLocks noChangeAspect="1"/>
          </p:cNvPicPr>
          <p:nvPr/>
        </p:nvPicPr>
        <p:blipFill>
          <a:blip r:embed="rId2" cstate="print"/>
          <a:srcRect l="4348"/>
          <a:stretch>
            <a:fillRect/>
          </a:stretch>
        </p:blipFill>
        <p:spPr>
          <a:xfrm>
            <a:off x="1676400" y="685800"/>
            <a:ext cx="3657600" cy="2604534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477000" y="762000"/>
            <a:ext cx="25146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AU" altLang="en-AU" dirty="0">
                <a:solidFill>
                  <a:srgbClr val="FF0000"/>
                </a:solidFill>
              </a:rPr>
              <a:t>Acknowledgements</a:t>
            </a: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6477000" y="1143000"/>
            <a:ext cx="2667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dirty="0" smtClean="0">
                <a:solidFill>
                  <a:srgbClr val="0066CC"/>
                </a:solidFill>
              </a:rPr>
              <a:t>Hammond-</a:t>
            </a:r>
            <a:r>
              <a:rPr lang="en-AU" dirty="0" err="1" smtClean="0">
                <a:solidFill>
                  <a:srgbClr val="0066CC"/>
                </a:solidFill>
              </a:rPr>
              <a:t>Nisbet</a:t>
            </a:r>
            <a:r>
              <a:rPr lang="en-AU" dirty="0" smtClean="0">
                <a:solidFill>
                  <a:srgbClr val="0066CC"/>
                </a:solidFill>
              </a:rPr>
              <a:t> Endowment</a:t>
            </a:r>
          </a:p>
          <a:p>
            <a:r>
              <a:rPr lang="en-AU" dirty="0" smtClean="0">
                <a:solidFill>
                  <a:srgbClr val="0066CC"/>
                </a:solidFill>
              </a:rPr>
              <a:t>S.F. Cox, R. Doutre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52600" y="152400"/>
            <a:ext cx="5257800" cy="461665"/>
          </a:xfrm>
          <a:prstGeom prst="rect">
            <a:avLst/>
          </a:prstGeom>
          <a:noFill/>
          <a:ln w="25400">
            <a:solidFill>
              <a:srgbClr val="ED181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latin typeface="Helvetica" pitchFamily="34" charset="0"/>
              </a:rPr>
              <a:t>Conclusions</a:t>
            </a:r>
            <a:endParaRPr lang="en-US" sz="2400" b="1" dirty="0">
              <a:latin typeface="Helvetica" pitchFamily="34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676400" y="3505200"/>
            <a:ext cx="7467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1800" dirty="0" err="1" smtClean="0">
                <a:solidFill>
                  <a:srgbClr val="0066CC"/>
                </a:solidFill>
              </a:rPr>
              <a:t>Orogenic</a:t>
            </a:r>
            <a:r>
              <a:rPr lang="en-AU" sz="1800" dirty="0" smtClean="0">
                <a:solidFill>
                  <a:srgbClr val="0066CC"/>
                </a:solidFill>
              </a:rPr>
              <a:t> deposit formation controlled by the dynamics of earthquake behaviour (a self-organising system)</a:t>
            </a:r>
          </a:p>
          <a:p>
            <a:endParaRPr lang="en-AU" sz="1800" dirty="0" smtClean="0">
              <a:solidFill>
                <a:srgbClr val="0066CC"/>
              </a:solidFill>
            </a:endParaRPr>
          </a:p>
          <a:p>
            <a:r>
              <a:rPr lang="en-AU" sz="1800" dirty="0" smtClean="0">
                <a:solidFill>
                  <a:srgbClr val="0066CC"/>
                </a:solidFill>
              </a:rPr>
              <a:t>Duration of formation, even for supergiants, is feasibly in order of 10-10</a:t>
            </a:r>
            <a:r>
              <a:rPr lang="en-AU" sz="1800" baseline="30000" dirty="0" smtClean="0">
                <a:solidFill>
                  <a:srgbClr val="0066CC"/>
                </a:solidFill>
              </a:rPr>
              <a:t>4</a:t>
            </a:r>
            <a:r>
              <a:rPr lang="en-AU" sz="1800" dirty="0" smtClean="0">
                <a:solidFill>
                  <a:srgbClr val="0066CC"/>
                </a:solidFill>
              </a:rPr>
              <a:t> yrs due to </a:t>
            </a:r>
            <a:r>
              <a:rPr lang="en-AU" sz="1800" dirty="0" err="1" smtClean="0">
                <a:solidFill>
                  <a:srgbClr val="0066CC"/>
                </a:solidFill>
              </a:rPr>
              <a:t>coseismic</a:t>
            </a:r>
            <a:r>
              <a:rPr lang="en-AU" sz="1800" dirty="0" smtClean="0">
                <a:solidFill>
                  <a:srgbClr val="0066CC"/>
                </a:solidFill>
              </a:rPr>
              <a:t> permeability enhancement (consistent with recent results from Carlin, epithermal and porphyry systems; Hickey et al., 2014, </a:t>
            </a:r>
            <a:r>
              <a:rPr lang="en-AU" sz="1800" dirty="0" err="1" smtClean="0">
                <a:solidFill>
                  <a:srgbClr val="0066CC"/>
                </a:solidFill>
              </a:rPr>
              <a:t>Ec.Geol</a:t>
            </a:r>
            <a:r>
              <a:rPr lang="en-AU" sz="1800" dirty="0" smtClean="0">
                <a:solidFill>
                  <a:srgbClr val="0066CC"/>
                </a:solidFill>
              </a:rPr>
              <a:t>.; Simmons &amp; Brown 2007, Geol.; Heinrich 2006, </a:t>
            </a:r>
            <a:r>
              <a:rPr lang="en-AU" sz="1800" dirty="0" err="1" smtClean="0">
                <a:solidFill>
                  <a:srgbClr val="0066CC"/>
                </a:solidFill>
              </a:rPr>
              <a:t>Sci</a:t>
            </a:r>
            <a:r>
              <a:rPr lang="en-AU" sz="1800" dirty="0" smtClean="0">
                <a:solidFill>
                  <a:srgbClr val="0066CC"/>
                </a:solidFill>
              </a:rPr>
              <a:t>)</a:t>
            </a:r>
          </a:p>
          <a:p>
            <a:endParaRPr lang="en-AU" sz="1800" dirty="0" smtClean="0">
              <a:solidFill>
                <a:srgbClr val="0066CC"/>
              </a:solidFill>
            </a:endParaRPr>
          </a:p>
          <a:p>
            <a:r>
              <a:rPr lang="en-AU" sz="1800" dirty="0" smtClean="0">
                <a:solidFill>
                  <a:srgbClr val="0066CC"/>
                </a:solidFill>
              </a:rPr>
              <a:t>Question? Short duration elevated [Au]</a:t>
            </a:r>
            <a:r>
              <a:rPr lang="en-AU" sz="1800" baseline="-25000" dirty="0" err="1" smtClean="0">
                <a:solidFill>
                  <a:srgbClr val="0066CC"/>
                </a:solidFill>
              </a:rPr>
              <a:t>aq</a:t>
            </a:r>
            <a:r>
              <a:rPr lang="en-AU" sz="1800" dirty="0" smtClean="0">
                <a:solidFill>
                  <a:srgbClr val="0066CC"/>
                </a:solidFill>
              </a:rPr>
              <a:t> nested in fault systems with potentially million year active </a:t>
            </a:r>
            <a:r>
              <a:rPr lang="en-AU" sz="1800" dirty="0" err="1" smtClean="0">
                <a:solidFill>
                  <a:srgbClr val="0066CC"/>
                </a:solidFill>
              </a:rPr>
              <a:t>lifespans</a:t>
            </a:r>
            <a:endParaRPr lang="en-AU" sz="1800" dirty="0" smtClean="0">
              <a:solidFill>
                <a:srgbClr val="0066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2_micklethwaite.jpg"/>
          <p:cNvPicPr>
            <a:picLocks noChangeAspect="1"/>
          </p:cNvPicPr>
          <p:nvPr/>
        </p:nvPicPr>
        <p:blipFill>
          <a:blip r:embed="rId3" cstate="print"/>
          <a:srcRect b="49726"/>
          <a:stretch>
            <a:fillRect/>
          </a:stretch>
        </p:blipFill>
        <p:spPr>
          <a:xfrm>
            <a:off x="1676400" y="0"/>
            <a:ext cx="5896006" cy="3962400"/>
          </a:xfrm>
          <a:prstGeom prst="rect">
            <a:avLst/>
          </a:prstGeom>
        </p:spPr>
      </p:pic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5334000" y="3962400"/>
            <a:ext cx="3810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2000" dirty="0" smtClean="0">
                <a:solidFill>
                  <a:srgbClr val="0066CC"/>
                </a:solidFill>
              </a:rPr>
              <a:t>2</a:t>
            </a:r>
            <a:r>
              <a:rPr lang="en-AU" sz="2000" baseline="30000" dirty="0" smtClean="0">
                <a:solidFill>
                  <a:srgbClr val="0066CC"/>
                </a:solidFill>
              </a:rPr>
              <a:t>nd</a:t>
            </a:r>
            <a:r>
              <a:rPr lang="en-AU" sz="2000" dirty="0" smtClean="0">
                <a:solidFill>
                  <a:srgbClr val="0066CC"/>
                </a:solidFill>
              </a:rPr>
              <a:t>-3</a:t>
            </a:r>
            <a:r>
              <a:rPr lang="en-AU" sz="2000" baseline="30000" dirty="0" smtClean="0">
                <a:solidFill>
                  <a:srgbClr val="0066CC"/>
                </a:solidFill>
              </a:rPr>
              <a:t>rd</a:t>
            </a:r>
            <a:r>
              <a:rPr lang="en-AU" sz="2000" dirty="0" smtClean="0">
                <a:solidFill>
                  <a:srgbClr val="0066CC"/>
                </a:solidFill>
              </a:rPr>
              <a:t> order faults/shears around master faults (N.B. polyphase history to master structures)</a:t>
            </a:r>
          </a:p>
          <a:p>
            <a:endParaRPr lang="en-AU" sz="2000" dirty="0" smtClean="0">
              <a:solidFill>
                <a:srgbClr val="0066CC"/>
              </a:solidFill>
            </a:endParaRPr>
          </a:p>
          <a:p>
            <a:r>
              <a:rPr lang="en-AU" sz="2000" dirty="0" smtClean="0">
                <a:solidFill>
                  <a:srgbClr val="0066CC"/>
                </a:solidFill>
              </a:rPr>
              <a:t>Clustered, and association with underlap geometries</a:t>
            </a:r>
          </a:p>
        </p:txBody>
      </p:sp>
      <p:pic>
        <p:nvPicPr>
          <p:cNvPr id="5" name="Picture 4" descr="Fig6-stepove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5000" y="4038600"/>
            <a:ext cx="3379370" cy="2432506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999446" y="2746802"/>
            <a:ext cx="5257800" cy="830997"/>
          </a:xfrm>
          <a:prstGeom prst="rect">
            <a:avLst/>
          </a:prstGeom>
          <a:noFill/>
          <a:ln w="25400">
            <a:solidFill>
              <a:srgbClr val="ED181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latin typeface="Helvetica" pitchFamily="34" charset="0"/>
              </a:rPr>
              <a:t>Characteristics: </a:t>
            </a:r>
            <a:r>
              <a:rPr lang="en-US" sz="2400" b="1" dirty="0" err="1" smtClean="0">
                <a:latin typeface="Helvetica" pitchFamily="34" charset="0"/>
              </a:rPr>
              <a:t>Orogenic</a:t>
            </a:r>
            <a:r>
              <a:rPr lang="en-US" sz="2400" b="1" dirty="0" smtClean="0">
                <a:latin typeface="Helvetica" pitchFamily="34" charset="0"/>
              </a:rPr>
              <a:t> Deposits</a:t>
            </a:r>
            <a:endParaRPr lang="en-US" sz="2400" b="1" dirty="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257800" y="228600"/>
            <a:ext cx="3886200" cy="532453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Carbonic</a:t>
            </a:r>
            <a:r>
              <a:rPr lang="en-AU" sz="2000" baseline="-25000" dirty="0" smtClean="0">
                <a:solidFill>
                  <a:srgbClr val="0066CC"/>
                </a:solidFill>
              </a:rPr>
              <a:t> </a:t>
            </a:r>
            <a:r>
              <a:rPr lang="en-AU" sz="2000" dirty="0" smtClean="0">
                <a:solidFill>
                  <a:srgbClr val="0066CC"/>
                </a:solidFill>
              </a:rPr>
              <a:t>or H</a:t>
            </a:r>
            <a:r>
              <a:rPr lang="en-AU" sz="2000" baseline="-25000" dirty="0" smtClean="0">
                <a:solidFill>
                  <a:srgbClr val="0066CC"/>
                </a:solidFill>
              </a:rPr>
              <a:t>2</a:t>
            </a:r>
            <a:r>
              <a:rPr lang="en-AU" sz="2000" dirty="0" smtClean="0">
                <a:solidFill>
                  <a:srgbClr val="0066CC"/>
                </a:solidFill>
              </a:rPr>
              <a:t>O-CO</a:t>
            </a:r>
            <a:r>
              <a:rPr lang="en-AU" sz="2000" baseline="-25000" dirty="0" smtClean="0">
                <a:solidFill>
                  <a:srgbClr val="0066CC"/>
                </a:solidFill>
              </a:rPr>
              <a:t>2</a:t>
            </a:r>
            <a:r>
              <a:rPr lang="en-AU" sz="2000" dirty="0" smtClean="0">
                <a:solidFill>
                  <a:srgbClr val="0066CC"/>
                </a:solidFill>
              </a:rPr>
              <a:t>-NaCl fluid inclusions with diversity of densities and CO</a:t>
            </a:r>
            <a:r>
              <a:rPr lang="en-AU" sz="2000" baseline="-25000" dirty="0" smtClean="0">
                <a:solidFill>
                  <a:srgbClr val="0066CC"/>
                </a:solidFill>
              </a:rPr>
              <a:t>2</a:t>
            </a:r>
            <a:r>
              <a:rPr lang="en-AU" sz="2000" dirty="0" smtClean="0">
                <a:solidFill>
                  <a:srgbClr val="0066CC"/>
                </a:solidFill>
              </a:rPr>
              <a:t> content</a:t>
            </a:r>
          </a:p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Different compositions of inclusions in close proximity (</a:t>
            </a:r>
            <a:r>
              <a:rPr lang="en-AU" sz="2000" dirty="0" err="1" smtClean="0">
                <a:solidFill>
                  <a:srgbClr val="0066CC"/>
                </a:solidFill>
              </a:rPr>
              <a:t>cms</a:t>
            </a:r>
            <a:r>
              <a:rPr lang="en-AU" sz="2000" dirty="0" smtClean="0">
                <a:solidFill>
                  <a:srgbClr val="0066CC"/>
                </a:solidFill>
              </a:rPr>
              <a:t>) within same vein</a:t>
            </a:r>
          </a:p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Scatter in Pf estimates at constant temperature (&gt;100-150 </a:t>
            </a:r>
            <a:r>
              <a:rPr lang="en-AU" sz="2000" dirty="0" err="1" smtClean="0">
                <a:solidFill>
                  <a:srgbClr val="0066CC"/>
                </a:solidFill>
              </a:rPr>
              <a:t>MPa</a:t>
            </a:r>
            <a:r>
              <a:rPr lang="en-AU" sz="2000" dirty="0" smtClean="0">
                <a:solidFill>
                  <a:srgbClr val="0066CC"/>
                </a:solidFill>
              </a:rPr>
              <a:t> range)</a:t>
            </a:r>
          </a:p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Reflect entrapment of immiscible fluids, derived from phase separation of single low salinity fluid</a:t>
            </a:r>
          </a:p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Pressure drops from </a:t>
            </a:r>
            <a:r>
              <a:rPr lang="en-AU" sz="2000" dirty="0" err="1" smtClean="0">
                <a:solidFill>
                  <a:srgbClr val="0066CC"/>
                </a:solidFill>
              </a:rPr>
              <a:t>overpressured</a:t>
            </a:r>
            <a:r>
              <a:rPr lang="en-AU" sz="2000" dirty="0" smtClean="0">
                <a:solidFill>
                  <a:srgbClr val="0066CC"/>
                </a:solidFill>
              </a:rPr>
              <a:t> fluids</a:t>
            </a:r>
            <a:endParaRPr lang="en-AU" sz="2000" dirty="0">
              <a:solidFill>
                <a:srgbClr val="0066CC"/>
              </a:solidFill>
            </a:endParaRPr>
          </a:p>
        </p:txBody>
      </p:sp>
      <p:pic>
        <p:nvPicPr>
          <p:cNvPr id="5" name="Picture 4" descr="parry98-Pf drops+FLINCs.jpg"/>
          <p:cNvPicPr>
            <a:picLocks noChangeAspect="1"/>
          </p:cNvPicPr>
          <p:nvPr/>
        </p:nvPicPr>
        <p:blipFill>
          <a:blip r:embed="rId2" cstate="print"/>
          <a:srcRect l="5625" r="2512"/>
          <a:stretch>
            <a:fillRect/>
          </a:stretch>
        </p:blipFill>
        <p:spPr>
          <a:xfrm>
            <a:off x="1219199" y="0"/>
            <a:ext cx="3978033" cy="3276600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514600" y="6019800"/>
            <a:ext cx="2514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i="1" dirty="0" smtClean="0"/>
              <a:t>Sibson et al, 1988, Geology</a:t>
            </a:r>
          </a:p>
        </p:txBody>
      </p:sp>
      <p:pic>
        <p:nvPicPr>
          <p:cNvPr id="8" name="Picture 7" descr="sibson88-Fvalve model.jpg"/>
          <p:cNvPicPr>
            <a:picLocks noChangeAspect="1"/>
          </p:cNvPicPr>
          <p:nvPr/>
        </p:nvPicPr>
        <p:blipFill>
          <a:blip r:embed="rId3" cstate="print"/>
          <a:srcRect b="23437"/>
          <a:stretch>
            <a:fillRect/>
          </a:stretch>
        </p:blipFill>
        <p:spPr>
          <a:xfrm>
            <a:off x="1219200" y="3276600"/>
            <a:ext cx="4114800" cy="2788238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743200" y="2438400"/>
            <a:ext cx="2362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i="1" dirty="0" smtClean="0"/>
              <a:t>Parry, 1998, </a:t>
            </a:r>
            <a:r>
              <a:rPr lang="en-US" sz="1400" b="1" i="1" dirty="0" err="1" smtClean="0"/>
              <a:t>Tectonophys</a:t>
            </a:r>
            <a:endParaRPr lang="en-US" sz="1400" b="1" i="1" dirty="0" smtClean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 rot="-5400000">
            <a:off x="-2062956" y="2931468"/>
            <a:ext cx="5257800" cy="461665"/>
          </a:xfrm>
          <a:prstGeom prst="rect">
            <a:avLst/>
          </a:prstGeom>
          <a:noFill/>
          <a:ln w="25400">
            <a:solidFill>
              <a:srgbClr val="ED181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latin typeface="Helvetica" pitchFamily="34" charset="0"/>
              </a:rPr>
              <a:t>Appendix</a:t>
            </a:r>
            <a:endParaRPr lang="en-US" sz="2400" b="1" dirty="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257800" y="2133600"/>
            <a:ext cx="3886200" cy="393954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Extension vein orientations relative to shear-extension veins, shear zones &amp; faults</a:t>
            </a:r>
          </a:p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Inferred stress field (</a:t>
            </a:r>
            <a:r>
              <a:rPr lang="en-AU" sz="2000" b="1" dirty="0" smtClean="0">
                <a:solidFill>
                  <a:srgbClr val="0066CC"/>
                </a:solidFill>
                <a:sym typeface="Symbol"/>
              </a:rPr>
              <a:t></a:t>
            </a:r>
            <a:r>
              <a:rPr lang="en-AU" sz="2000" b="1" baseline="-25000" dirty="0" smtClean="0">
                <a:solidFill>
                  <a:srgbClr val="0066CC"/>
                </a:solidFill>
              </a:rPr>
              <a:t>1</a:t>
            </a:r>
            <a:r>
              <a:rPr lang="en-AU" sz="2000" b="1" dirty="0" smtClean="0">
                <a:solidFill>
                  <a:srgbClr val="0066CC"/>
                </a:solidFill>
              </a:rPr>
              <a:t> &gt; </a:t>
            </a:r>
            <a:r>
              <a:rPr lang="en-AU" sz="2000" b="1" dirty="0" smtClean="0">
                <a:solidFill>
                  <a:srgbClr val="0066CC"/>
                </a:solidFill>
                <a:sym typeface="Symbol"/>
              </a:rPr>
              <a:t></a:t>
            </a:r>
            <a:r>
              <a:rPr lang="en-AU" sz="2000" b="1" baseline="-25000" dirty="0" smtClean="0">
                <a:solidFill>
                  <a:srgbClr val="0066CC"/>
                </a:solidFill>
              </a:rPr>
              <a:t>2</a:t>
            </a:r>
            <a:r>
              <a:rPr lang="en-AU" sz="2000" b="1" dirty="0" smtClean="0">
                <a:solidFill>
                  <a:srgbClr val="0066CC"/>
                </a:solidFill>
              </a:rPr>
              <a:t> &gt; </a:t>
            </a:r>
            <a:r>
              <a:rPr lang="en-AU" sz="2000" b="1" dirty="0" smtClean="0">
                <a:solidFill>
                  <a:srgbClr val="0066CC"/>
                </a:solidFill>
                <a:sym typeface="Symbol"/>
              </a:rPr>
              <a:t></a:t>
            </a:r>
            <a:r>
              <a:rPr lang="en-AU" sz="2000" b="1" baseline="-25000" dirty="0" smtClean="0">
                <a:solidFill>
                  <a:srgbClr val="0066CC"/>
                </a:solidFill>
              </a:rPr>
              <a:t>3</a:t>
            </a:r>
            <a:r>
              <a:rPr lang="en-AU" sz="2000" dirty="0" smtClean="0">
                <a:solidFill>
                  <a:srgbClr val="0066CC"/>
                </a:solidFill>
              </a:rPr>
              <a:t>) and unusually large fault reactivation angle (~60°+)</a:t>
            </a:r>
          </a:p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Elevated fluid pressure (supra-</a:t>
            </a:r>
            <a:r>
              <a:rPr lang="en-AU" sz="2000" dirty="0" err="1" smtClean="0">
                <a:solidFill>
                  <a:srgbClr val="0066CC"/>
                </a:solidFill>
              </a:rPr>
              <a:t>lithostatic</a:t>
            </a:r>
            <a:r>
              <a:rPr lang="en-AU" sz="2000" dirty="0" smtClean="0">
                <a:solidFill>
                  <a:srgbClr val="0066CC"/>
                </a:solidFill>
              </a:rPr>
              <a:t>; </a:t>
            </a:r>
            <a:r>
              <a:rPr lang="en-AU" sz="2000" b="1" i="1" dirty="0" smtClean="0">
                <a:solidFill>
                  <a:srgbClr val="0066CC"/>
                </a:solidFill>
              </a:rPr>
              <a:t>Pf = </a:t>
            </a:r>
            <a:r>
              <a:rPr lang="en-AU" sz="2000" b="1" i="1" dirty="0" smtClean="0">
                <a:solidFill>
                  <a:srgbClr val="0066CC"/>
                </a:solidFill>
                <a:sym typeface="Symbol"/>
              </a:rPr>
              <a:t></a:t>
            </a:r>
            <a:r>
              <a:rPr lang="en-AU" sz="2000" b="1" i="1" baseline="-25000" dirty="0" smtClean="0">
                <a:solidFill>
                  <a:srgbClr val="0066CC"/>
                </a:solidFill>
              </a:rPr>
              <a:t>3</a:t>
            </a:r>
            <a:r>
              <a:rPr lang="en-AU" sz="2000" b="1" i="1" dirty="0" smtClean="0">
                <a:solidFill>
                  <a:srgbClr val="0066CC"/>
                </a:solidFill>
              </a:rPr>
              <a:t> + T</a:t>
            </a:r>
            <a:r>
              <a:rPr lang="en-AU" sz="2000" dirty="0" smtClean="0">
                <a:solidFill>
                  <a:srgbClr val="0066CC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Extension fracture evolves to shear and seal rupture: Cyclical, linked to earthquake rupturing</a:t>
            </a:r>
          </a:p>
        </p:txBody>
      </p:sp>
      <p:pic>
        <p:nvPicPr>
          <p:cNvPr id="16" name="Picture 15" descr="parry98-Pf drops+FLINCs.jpg"/>
          <p:cNvPicPr>
            <a:picLocks noChangeAspect="1"/>
          </p:cNvPicPr>
          <p:nvPr/>
        </p:nvPicPr>
        <p:blipFill>
          <a:blip r:embed="rId3" cstate="print"/>
          <a:srcRect l="5625" r="2512"/>
          <a:stretch>
            <a:fillRect/>
          </a:stretch>
        </p:blipFill>
        <p:spPr>
          <a:xfrm>
            <a:off x="1219199" y="0"/>
            <a:ext cx="3978033" cy="3276600"/>
          </a:xfrm>
          <a:prstGeom prst="rect">
            <a:avLst/>
          </a:prstGeo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514600" y="6019800"/>
            <a:ext cx="2514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i="1" dirty="0" smtClean="0"/>
              <a:t>Sibson et al, 1988, Geology</a:t>
            </a:r>
          </a:p>
        </p:txBody>
      </p:sp>
      <p:pic>
        <p:nvPicPr>
          <p:cNvPr id="18" name="Picture 17" descr="sibson88-Fvalve model.jpg"/>
          <p:cNvPicPr>
            <a:picLocks noChangeAspect="1"/>
          </p:cNvPicPr>
          <p:nvPr/>
        </p:nvPicPr>
        <p:blipFill>
          <a:blip r:embed="rId4" cstate="print"/>
          <a:srcRect b="23437"/>
          <a:stretch>
            <a:fillRect/>
          </a:stretch>
        </p:blipFill>
        <p:spPr>
          <a:xfrm>
            <a:off x="1219200" y="3276600"/>
            <a:ext cx="4114800" cy="2788238"/>
          </a:xfrm>
          <a:prstGeom prst="rect">
            <a:avLst/>
          </a:prstGeom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743200" y="2438400"/>
            <a:ext cx="2362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i="1" dirty="0" smtClean="0"/>
              <a:t>Parry, 1998, </a:t>
            </a:r>
            <a:r>
              <a:rPr lang="en-US" sz="1400" b="1" i="1" dirty="0" err="1" smtClean="0"/>
              <a:t>Tectonophys</a:t>
            </a:r>
            <a:endParaRPr lang="en-US" sz="1400" b="1" i="1" dirty="0" smtClean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 rot="-5400000">
            <a:off x="-2062956" y="2931468"/>
            <a:ext cx="5257800" cy="461665"/>
          </a:xfrm>
          <a:prstGeom prst="rect">
            <a:avLst/>
          </a:prstGeom>
          <a:noFill/>
          <a:ln w="25400">
            <a:solidFill>
              <a:srgbClr val="ED181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latin typeface="Helvetica" pitchFamily="34" charset="0"/>
              </a:rPr>
              <a:t>Appendix</a:t>
            </a:r>
            <a:endParaRPr lang="en-US" sz="2400" b="1" dirty="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ydin+schultz89-overste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304800"/>
            <a:ext cx="5309616" cy="3547872"/>
          </a:xfrm>
          <a:prstGeom prst="rect">
            <a:avLst/>
          </a:prstGeom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828800" y="304800"/>
            <a:ext cx="237648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/>
            <a:r>
              <a:rPr lang="en-AU" b="1" i="1" dirty="0" err="1">
                <a:latin typeface="Arial" charset="0"/>
              </a:rPr>
              <a:t>Aydin</a:t>
            </a:r>
            <a:r>
              <a:rPr lang="en-AU" b="1" i="1" dirty="0">
                <a:latin typeface="Arial" charset="0"/>
              </a:rPr>
              <a:t> &amp; Schultz, 1989, </a:t>
            </a:r>
            <a:r>
              <a:rPr lang="en-AU" b="1" i="1" dirty="0" err="1">
                <a:latin typeface="Arial" charset="0"/>
              </a:rPr>
              <a:t>J.Geophys.Res</a:t>
            </a:r>
            <a:r>
              <a:rPr lang="en-AU" b="1" i="1" dirty="0">
                <a:latin typeface="Arial" charset="0"/>
              </a:rPr>
              <a:t>.</a:t>
            </a: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6934200" y="304800"/>
            <a:ext cx="21336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2000" dirty="0" smtClean="0">
                <a:solidFill>
                  <a:srgbClr val="FF0000"/>
                </a:solidFill>
              </a:rPr>
              <a:t>Active </a:t>
            </a:r>
            <a:r>
              <a:rPr lang="en-AU" sz="2000" dirty="0" err="1" smtClean="0">
                <a:solidFill>
                  <a:srgbClr val="FF0000"/>
                </a:solidFill>
              </a:rPr>
              <a:t>Seismogenic</a:t>
            </a:r>
            <a:r>
              <a:rPr lang="en-AU" sz="2000" dirty="0" smtClean="0">
                <a:solidFill>
                  <a:srgbClr val="FF0000"/>
                </a:solidFill>
              </a:rPr>
              <a:t> Systems:</a:t>
            </a:r>
            <a:r>
              <a:rPr lang="en-AU" sz="2000" dirty="0" smtClean="0">
                <a:solidFill>
                  <a:srgbClr val="0066CC"/>
                </a:solidFill>
              </a:rPr>
              <a:t> </a:t>
            </a:r>
          </a:p>
          <a:p>
            <a:endParaRPr lang="en-AU" sz="2000" dirty="0" smtClean="0">
              <a:solidFill>
                <a:srgbClr val="0066CC"/>
              </a:solidFill>
            </a:endParaRPr>
          </a:p>
          <a:p>
            <a:r>
              <a:rPr lang="en-AU" sz="2000" dirty="0" smtClean="0">
                <a:solidFill>
                  <a:srgbClr val="0066CC"/>
                </a:solidFill>
              </a:rPr>
              <a:t>Existing databases of step-over geometries across multiple scales</a:t>
            </a:r>
          </a:p>
          <a:p>
            <a:endParaRPr lang="en-AU" sz="2000" dirty="0" smtClean="0">
              <a:solidFill>
                <a:srgbClr val="FF0000"/>
              </a:solidFill>
            </a:endParaRPr>
          </a:p>
          <a:p>
            <a:endParaRPr lang="en-AU" sz="2000" dirty="0">
              <a:solidFill>
                <a:srgbClr val="0066CC"/>
              </a:solidFill>
            </a:endParaRPr>
          </a:p>
        </p:txBody>
      </p:sp>
      <p:pic>
        <p:nvPicPr>
          <p:cNvPr id="6" name="Picture 5" descr="wesnousky08-EQexamp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4038600"/>
            <a:ext cx="7292340" cy="1990344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828800" y="6096000"/>
            <a:ext cx="3138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/>
            <a:r>
              <a:rPr lang="en-AU" b="1" i="1" dirty="0" err="1" smtClean="0">
                <a:latin typeface="Arial" charset="0"/>
              </a:rPr>
              <a:t>Wesnousky</a:t>
            </a:r>
            <a:r>
              <a:rPr lang="en-AU" b="1" i="1" dirty="0" smtClean="0">
                <a:latin typeface="Arial" charset="0"/>
              </a:rPr>
              <a:t>, 2008, </a:t>
            </a:r>
            <a:r>
              <a:rPr lang="en-AU" b="1" i="1" dirty="0" err="1" smtClean="0">
                <a:latin typeface="Arial" charset="0"/>
              </a:rPr>
              <a:t>Bull.Seism</a:t>
            </a:r>
            <a:r>
              <a:rPr lang="en-AU" b="1" i="1" dirty="0" err="1" smtClean="0"/>
              <a:t>.Soc.Am</a:t>
            </a:r>
            <a:endParaRPr lang="en-AU" b="1" i="1" dirty="0">
              <a:latin typeface="Arial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 rot="-5400000">
            <a:off x="-2062956" y="2931468"/>
            <a:ext cx="5257800" cy="461665"/>
          </a:xfrm>
          <a:prstGeom prst="rect">
            <a:avLst/>
          </a:prstGeom>
          <a:noFill/>
          <a:ln w="25400">
            <a:solidFill>
              <a:srgbClr val="ED181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latin typeface="Helvetica" pitchFamily="34" charset="0"/>
              </a:rPr>
              <a:t>Appendix</a:t>
            </a:r>
            <a:endParaRPr lang="en-US" sz="2400" b="1" dirty="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1000" y="1295400"/>
            <a:ext cx="2286000" cy="3539430"/>
          </a:xfrm>
          <a:prstGeom prst="rect">
            <a:avLst/>
          </a:prstGeom>
          <a:gradFill>
            <a:gsLst>
              <a:gs pos="0">
                <a:schemeClr val="bg1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SELF-ORGANISATION</a:t>
            </a:r>
          </a:p>
          <a:p>
            <a:endParaRPr lang="en-AU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AU" b="1" dirty="0" smtClean="0"/>
              <a:t> Open systems,</a:t>
            </a:r>
          </a:p>
          <a:p>
            <a:pPr>
              <a:buFont typeface="Arial" pitchFamily="34" charset="0"/>
              <a:buChar char="•"/>
            </a:pPr>
            <a:r>
              <a:rPr lang="en-AU" b="1" dirty="0" smtClean="0"/>
              <a:t> Continuous addition of M or E,</a:t>
            </a:r>
          </a:p>
          <a:p>
            <a:pPr>
              <a:buFont typeface="Arial" pitchFamily="34" charset="0"/>
              <a:buChar char="•"/>
            </a:pPr>
            <a:r>
              <a:rPr lang="en-AU" b="1" dirty="0" smtClean="0"/>
              <a:t> Evolution to critical state,</a:t>
            </a:r>
          </a:p>
          <a:p>
            <a:pPr>
              <a:buFont typeface="Arial" pitchFamily="34" charset="0"/>
              <a:buChar char="•"/>
            </a:pPr>
            <a:r>
              <a:rPr lang="en-AU" b="1" dirty="0" smtClean="0"/>
              <a:t> Transient, pulsed escape events  of M or E,</a:t>
            </a:r>
          </a:p>
          <a:p>
            <a:pPr>
              <a:buFont typeface="Arial" pitchFamily="34" charset="0"/>
              <a:buChar char="•"/>
            </a:pPr>
            <a:r>
              <a:rPr lang="en-AU" b="1" dirty="0" smtClean="0"/>
              <a:t> Spontaneous order across range of </a:t>
            </a:r>
            <a:r>
              <a:rPr lang="en-AU" b="1" dirty="0" smtClean="0"/>
              <a:t>scales (fractal).</a:t>
            </a:r>
            <a:endParaRPr lang="en-AU" b="1" dirty="0" smtClean="0"/>
          </a:p>
          <a:p>
            <a:endParaRPr lang="en-AU" b="1" dirty="0" smtClean="0">
              <a:solidFill>
                <a:srgbClr val="0066CC"/>
              </a:solidFill>
            </a:endParaRPr>
          </a:p>
          <a:p>
            <a:r>
              <a:rPr lang="en-AU" b="1" i="1" dirty="0" smtClean="0"/>
              <a:t>Micklethwaite, Hronsky and others, </a:t>
            </a:r>
            <a:r>
              <a:rPr lang="en-AU" b="1" i="1" dirty="0" err="1" smtClean="0"/>
              <a:t>Ec.Geol</a:t>
            </a:r>
            <a:r>
              <a:rPr lang="en-AU" b="1" i="1" dirty="0" smtClean="0"/>
              <a:t>.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52600" y="152400"/>
            <a:ext cx="5257800" cy="461665"/>
          </a:xfrm>
          <a:prstGeom prst="rect">
            <a:avLst/>
          </a:prstGeom>
          <a:noFill/>
          <a:ln w="25400">
            <a:solidFill>
              <a:srgbClr val="ED181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latin typeface="Helvetica" pitchFamily="34" charset="0"/>
              </a:rPr>
              <a:t>Introduction</a:t>
            </a:r>
            <a:endParaRPr lang="en-US" sz="2400" b="1" dirty="0">
              <a:latin typeface="Helvetica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971800" y="914400"/>
            <a:ext cx="5943600" cy="4832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000" dirty="0" err="1" smtClean="0">
                <a:solidFill>
                  <a:srgbClr val="0066CC"/>
                </a:solidFill>
              </a:rPr>
              <a:t>Orogenic</a:t>
            </a:r>
            <a:r>
              <a:rPr lang="en-AU" sz="2000" dirty="0" smtClean="0">
                <a:solidFill>
                  <a:srgbClr val="0066CC"/>
                </a:solidFill>
              </a:rPr>
              <a:t> ore deposit formation strongly linked to permeability (k) enhancement during earthquake generation processes (mid to shallow crust):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AU" sz="1600" b="1" dirty="0" smtClean="0">
                <a:solidFill>
                  <a:srgbClr val="0066CC"/>
                </a:solidFill>
              </a:rPr>
              <a:t>Clustered, mineralisation on 2</a:t>
            </a:r>
            <a:r>
              <a:rPr lang="en-AU" sz="1600" b="1" baseline="30000" dirty="0" smtClean="0">
                <a:solidFill>
                  <a:srgbClr val="0066CC"/>
                </a:solidFill>
              </a:rPr>
              <a:t>nd</a:t>
            </a:r>
            <a:r>
              <a:rPr lang="en-AU" sz="1600" b="1" dirty="0" smtClean="0">
                <a:solidFill>
                  <a:srgbClr val="0066CC"/>
                </a:solidFill>
              </a:rPr>
              <a:t> – 3</a:t>
            </a:r>
            <a:r>
              <a:rPr lang="en-AU" sz="1600" b="1" baseline="30000" dirty="0" smtClean="0">
                <a:solidFill>
                  <a:srgbClr val="0066CC"/>
                </a:solidFill>
              </a:rPr>
              <a:t>rd</a:t>
            </a:r>
            <a:r>
              <a:rPr lang="en-AU" sz="1600" b="1" dirty="0" smtClean="0">
                <a:solidFill>
                  <a:srgbClr val="0066CC"/>
                </a:solidFill>
              </a:rPr>
              <a:t> order structures adjacent to master structures.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AU" sz="1600" b="1" dirty="0" smtClean="0">
                <a:solidFill>
                  <a:srgbClr val="0066CC"/>
                </a:solidFill>
              </a:rPr>
              <a:t>Multiple </a:t>
            </a:r>
            <a:r>
              <a:rPr lang="en-AU" sz="1600" b="1" dirty="0" smtClean="0">
                <a:solidFill>
                  <a:srgbClr val="0066CC"/>
                </a:solidFill>
              </a:rPr>
              <a:t>overprinting vein and breccia textures.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AU" sz="1600" b="1" dirty="0" smtClean="0">
                <a:solidFill>
                  <a:srgbClr val="0066CC"/>
                </a:solidFill>
              </a:rPr>
              <a:t>Extension fracture geometries relative to shear zones.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AU" sz="1600" b="1" dirty="0" smtClean="0">
                <a:solidFill>
                  <a:srgbClr val="0066CC"/>
                </a:solidFill>
              </a:rPr>
              <a:t>FLINCS, immiscible fluids from single low salinity fluid.</a:t>
            </a:r>
          </a:p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Implies </a:t>
            </a:r>
            <a:r>
              <a:rPr lang="en-AU" sz="2000" dirty="0" smtClean="0">
                <a:solidFill>
                  <a:srgbClr val="0066CC"/>
                </a:solidFill>
              </a:rPr>
              <a:t>association with mod long duration self-organising process (</a:t>
            </a:r>
            <a:r>
              <a:rPr lang="en-AU" sz="2000" dirty="0" err="1" smtClean="0">
                <a:solidFill>
                  <a:srgbClr val="0066CC"/>
                </a:solidFill>
              </a:rPr>
              <a:t>seismogenesis</a:t>
            </a:r>
            <a:r>
              <a:rPr lang="en-AU" sz="2000" dirty="0" smtClean="0">
                <a:solidFill>
                  <a:srgbClr val="0066CC"/>
                </a:solidFill>
              </a:rPr>
              <a:t>), involving fluids</a:t>
            </a:r>
          </a:p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Here, explore these dynamics and profound implications for duration of deposit formation</a:t>
            </a:r>
            <a:endParaRPr lang="en-AU" sz="2000" dirty="0">
              <a:solidFill>
                <a:srgbClr val="0066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urgmann94-LEFM+over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228600"/>
            <a:ext cx="6605075" cy="3543300"/>
          </a:xfrm>
          <a:prstGeom prst="rect">
            <a:avLst/>
          </a:prstGeom>
        </p:spPr>
      </p:pic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1828800" y="4038600"/>
            <a:ext cx="6629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2000" b="1" dirty="0" smtClean="0">
                <a:solidFill>
                  <a:srgbClr val="FF0000"/>
                </a:solidFill>
              </a:rPr>
              <a:t>Active System  Data:</a:t>
            </a:r>
          </a:p>
          <a:p>
            <a:endParaRPr lang="en-AU" sz="2000" b="1" dirty="0" smtClean="0">
              <a:solidFill>
                <a:srgbClr val="0066CC"/>
              </a:solidFill>
            </a:endParaRPr>
          </a:p>
          <a:p>
            <a:r>
              <a:rPr lang="en-AU" sz="2000" b="1" dirty="0" smtClean="0">
                <a:solidFill>
                  <a:srgbClr val="0066CC"/>
                </a:solidFill>
              </a:rPr>
              <a:t>Overlap dominates ~10:1</a:t>
            </a:r>
          </a:p>
          <a:p>
            <a:endParaRPr lang="en-AU" sz="2000" b="1" dirty="0" smtClean="0">
              <a:solidFill>
                <a:srgbClr val="0066CC"/>
              </a:solidFill>
            </a:endParaRPr>
          </a:p>
          <a:p>
            <a:r>
              <a:rPr lang="en-AU" sz="2000" b="1" dirty="0" smtClean="0">
                <a:solidFill>
                  <a:srgbClr val="0066CC"/>
                </a:solidFill>
              </a:rPr>
              <a:t>Consistent with expected fault propagation and interaction from fracture mechanics theory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876800" y="36576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/>
            <a:r>
              <a:rPr lang="en-AU" b="1" i="1" dirty="0" err="1" smtClean="0">
                <a:latin typeface="Arial" charset="0"/>
              </a:rPr>
              <a:t>Burgmann</a:t>
            </a:r>
            <a:r>
              <a:rPr lang="en-AU" b="1" i="1" dirty="0" smtClean="0">
                <a:latin typeface="Arial" charset="0"/>
              </a:rPr>
              <a:t> &amp; Pollard, 1994, </a:t>
            </a:r>
            <a:r>
              <a:rPr lang="en-AU" b="1" i="1" dirty="0" err="1" smtClean="0">
                <a:latin typeface="Arial" charset="0"/>
              </a:rPr>
              <a:t>J.Struct.Geol</a:t>
            </a:r>
            <a:r>
              <a:rPr lang="en-AU" b="1" i="1" dirty="0" smtClean="0">
                <a:latin typeface="Arial" charset="0"/>
              </a:rPr>
              <a:t>.</a:t>
            </a:r>
            <a:endParaRPr lang="en-AU" b="1" i="1" dirty="0">
              <a:latin typeface="Arial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2062956" y="2931468"/>
            <a:ext cx="5257800" cy="461665"/>
          </a:xfrm>
          <a:prstGeom prst="rect">
            <a:avLst/>
          </a:prstGeom>
          <a:noFill/>
          <a:ln w="25400">
            <a:solidFill>
              <a:srgbClr val="ED181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latin typeface="Helvetica" pitchFamily="34" charset="0"/>
              </a:rPr>
              <a:t>Appendix</a:t>
            </a:r>
            <a:endParaRPr lang="en-US" sz="2400" b="1" dirty="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 rot="-5400000">
            <a:off x="-2062956" y="2901156"/>
            <a:ext cx="5257800" cy="522288"/>
          </a:xfrm>
          <a:prstGeom prst="rect">
            <a:avLst/>
          </a:prstGeom>
          <a:noFill/>
          <a:ln w="25400">
            <a:solidFill>
              <a:srgbClr val="ED181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smtClean="0">
                <a:latin typeface="Helvetica" pitchFamily="34" charset="0"/>
              </a:rPr>
              <a:t>Appendix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1905000" y="3429000"/>
            <a:ext cx="6553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2000" b="1" dirty="0" smtClean="0">
                <a:solidFill>
                  <a:srgbClr val="FF0000"/>
                </a:solidFill>
              </a:rPr>
              <a:t>Tapered Slip:</a:t>
            </a:r>
          </a:p>
          <a:p>
            <a:endParaRPr lang="en-AU" sz="2000" b="1" dirty="0" smtClean="0">
              <a:solidFill>
                <a:srgbClr val="0066CC"/>
              </a:solidFill>
            </a:endParaRPr>
          </a:p>
          <a:p>
            <a:r>
              <a:rPr lang="en-AU" sz="2000" b="1" dirty="0" smtClean="0">
                <a:solidFill>
                  <a:srgbClr val="0066CC"/>
                </a:solidFill>
              </a:rPr>
              <a:t>Slip distributions on the fault segments</a:t>
            </a:r>
          </a:p>
          <a:p>
            <a:pPr marL="457200" indent="-457200">
              <a:buAutoNum type="arabicParenBoth"/>
            </a:pPr>
            <a:r>
              <a:rPr lang="en-AU" sz="2000" b="1" dirty="0" smtClean="0">
                <a:solidFill>
                  <a:srgbClr val="0066CC"/>
                </a:solidFill>
              </a:rPr>
              <a:t>Uniform 0.4 m</a:t>
            </a:r>
          </a:p>
          <a:p>
            <a:pPr marL="457200" indent="-457200">
              <a:buAutoNum type="arabicParenBoth"/>
            </a:pPr>
            <a:r>
              <a:rPr lang="en-AU" sz="2000" b="1" dirty="0" smtClean="0">
                <a:solidFill>
                  <a:srgbClr val="0066CC"/>
                </a:solidFill>
              </a:rPr>
              <a:t>Linear tapered, </a:t>
            </a:r>
            <a:r>
              <a:rPr lang="en-AU" sz="2000" b="1" dirty="0" err="1" smtClean="0">
                <a:solidFill>
                  <a:srgbClr val="0066CC"/>
                </a:solidFill>
              </a:rPr>
              <a:t>assymetric</a:t>
            </a:r>
            <a:r>
              <a:rPr lang="en-AU" sz="2000" b="1" dirty="0" smtClean="0">
                <a:solidFill>
                  <a:srgbClr val="0066CC"/>
                </a:solidFill>
              </a:rPr>
              <a:t> due to tip restriction, </a:t>
            </a:r>
            <a:r>
              <a:rPr lang="en-AU" sz="2000" b="1" i="1" dirty="0" smtClean="0"/>
              <a:t>(mean 0.4 m, max slip 0.73 m at 20-30% fault length) </a:t>
            </a:r>
            <a:endParaRPr lang="en-AU" sz="2000" b="1" dirty="0" smtClean="0">
              <a:solidFill>
                <a:srgbClr val="0066CC"/>
              </a:solidFill>
            </a:endParaRPr>
          </a:p>
        </p:txBody>
      </p:sp>
      <p:pic>
        <p:nvPicPr>
          <p:cNvPr id="4" name="Picture 3" descr="slip profile_manighetti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685800"/>
            <a:ext cx="6477000" cy="2529114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343400" y="304800"/>
            <a:ext cx="3886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AU" sz="1400" b="1" i="1" dirty="0" err="1" smtClean="0"/>
              <a:t>Manighetti</a:t>
            </a:r>
            <a:r>
              <a:rPr lang="en-AU" sz="1400" b="1" i="1" dirty="0" smtClean="0"/>
              <a:t> et al., 2001, 2005, </a:t>
            </a:r>
            <a:r>
              <a:rPr lang="en-AU" sz="1400" b="1" i="1" dirty="0" err="1" smtClean="0"/>
              <a:t>J.Geophys</a:t>
            </a:r>
            <a:r>
              <a:rPr lang="en-AU" b="1" i="1" dirty="0" err="1" smtClean="0"/>
              <a:t>.Res</a:t>
            </a:r>
            <a:endParaRPr lang="en-AU" sz="1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5638800" y="228600"/>
            <a:ext cx="35052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2000" dirty="0" smtClean="0">
                <a:solidFill>
                  <a:srgbClr val="FF0000"/>
                </a:solidFill>
              </a:rPr>
              <a:t>Result (linear tapered models):</a:t>
            </a:r>
          </a:p>
          <a:p>
            <a:endParaRPr lang="en-AU" sz="2000" dirty="0" smtClean="0">
              <a:solidFill>
                <a:srgbClr val="0066CC"/>
              </a:solidFill>
            </a:endParaRPr>
          </a:p>
          <a:p>
            <a:r>
              <a:rPr lang="en-AU" sz="2000" dirty="0" smtClean="0">
                <a:solidFill>
                  <a:srgbClr val="0066CC"/>
                </a:solidFill>
              </a:rPr>
              <a:t>Underlap promotes increase in surface area for damage triggering and dynamic permeability enhancement, relative to overlap.</a:t>
            </a:r>
          </a:p>
          <a:p>
            <a:endParaRPr lang="en-AU" sz="2000" dirty="0" smtClean="0">
              <a:solidFill>
                <a:srgbClr val="0066CC"/>
              </a:solidFill>
            </a:endParaRPr>
          </a:p>
          <a:p>
            <a:r>
              <a:rPr lang="en-AU" sz="2000" dirty="0" smtClean="0">
                <a:solidFill>
                  <a:srgbClr val="0066CC"/>
                </a:solidFill>
              </a:rPr>
              <a:t>Average surface area for transient damage ~10,000,000 m</a:t>
            </a:r>
            <a:r>
              <a:rPr lang="en-AU" sz="2000" baseline="30000" dirty="0" smtClean="0">
                <a:solidFill>
                  <a:srgbClr val="0066CC"/>
                </a:solidFill>
              </a:rPr>
              <a:t>2</a:t>
            </a:r>
            <a:r>
              <a:rPr lang="en-AU" sz="2000" dirty="0" smtClean="0">
                <a:solidFill>
                  <a:srgbClr val="0066CC"/>
                </a:solidFill>
              </a:rPr>
              <a:t> (tallies with gold camp dimensions)</a:t>
            </a:r>
            <a:endParaRPr lang="en-AU" sz="2000" baseline="30000" dirty="0" smtClean="0">
              <a:solidFill>
                <a:srgbClr val="0066CC"/>
              </a:solidFill>
            </a:endParaRPr>
          </a:p>
        </p:txBody>
      </p:sp>
      <p:pic>
        <p:nvPicPr>
          <p:cNvPr id="6" name="Picture 5" descr="Fig8_stress resul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228600"/>
            <a:ext cx="3810000" cy="4868756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 rot="-5400000">
            <a:off x="-2062956" y="2901156"/>
            <a:ext cx="5257800" cy="522288"/>
          </a:xfrm>
          <a:prstGeom prst="rect">
            <a:avLst/>
          </a:prstGeom>
          <a:noFill/>
          <a:ln w="25400">
            <a:solidFill>
              <a:srgbClr val="ED181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smtClean="0">
                <a:latin typeface="Helvetica" pitchFamily="34" charset="0"/>
              </a:rPr>
              <a:t>Appendix</a:t>
            </a:r>
            <a:endParaRPr lang="en-US" sz="2800" b="1" dirty="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600200" y="4038600"/>
            <a:ext cx="7388225" cy="163121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000" b="1" i="1" dirty="0">
                <a:solidFill>
                  <a:srgbClr val="0066CC"/>
                </a:solidFill>
              </a:rPr>
              <a:t>k</a:t>
            </a:r>
            <a:r>
              <a:rPr lang="en-AU" sz="2000" b="1" dirty="0">
                <a:solidFill>
                  <a:srgbClr val="0066CC"/>
                </a:solidFill>
              </a:rPr>
              <a:t> is not static. </a:t>
            </a:r>
            <a:r>
              <a:rPr lang="en-AU" sz="2000" dirty="0">
                <a:solidFill>
                  <a:srgbClr val="0066CC"/>
                </a:solidFill>
              </a:rPr>
              <a:t>Changes with </a:t>
            </a:r>
            <a:r>
              <a:rPr lang="en-AU" sz="2000" b="1" dirty="0" smtClean="0">
                <a:solidFill>
                  <a:srgbClr val="0066CC"/>
                </a:solidFill>
              </a:rPr>
              <a:t>temperature/depth</a:t>
            </a:r>
            <a:endParaRPr lang="en-AU" sz="2000" b="1" dirty="0">
              <a:solidFill>
                <a:srgbClr val="0066CC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66CC"/>
                </a:solidFill>
              </a:rPr>
              <a:t>Background </a:t>
            </a:r>
            <a:r>
              <a:rPr lang="en-US" sz="2000" b="1" i="1" dirty="0" smtClean="0">
                <a:solidFill>
                  <a:srgbClr val="0066CC"/>
                </a:solidFill>
              </a:rPr>
              <a:t>k</a:t>
            </a:r>
            <a:r>
              <a:rPr lang="en-US" sz="2000" dirty="0" smtClean="0">
                <a:solidFill>
                  <a:srgbClr val="0066CC"/>
                </a:solidFill>
              </a:rPr>
              <a:t> at </a:t>
            </a:r>
            <a:r>
              <a:rPr lang="en-US" sz="2000" dirty="0" err="1" smtClean="0">
                <a:solidFill>
                  <a:srgbClr val="0066CC"/>
                </a:solidFill>
              </a:rPr>
              <a:t>midcrustal</a:t>
            </a:r>
            <a:r>
              <a:rPr lang="en-US" sz="2000" dirty="0" smtClean="0">
                <a:solidFill>
                  <a:srgbClr val="0066CC"/>
                </a:solidFill>
              </a:rPr>
              <a:t> conditions is low (~10</a:t>
            </a:r>
            <a:r>
              <a:rPr lang="en-US" sz="2000" baseline="30000" dirty="0" smtClean="0">
                <a:solidFill>
                  <a:srgbClr val="0066CC"/>
                </a:solidFill>
              </a:rPr>
              <a:t>-18</a:t>
            </a:r>
            <a:r>
              <a:rPr lang="en-US" sz="2000" dirty="0" smtClean="0">
                <a:solidFill>
                  <a:srgbClr val="0066CC"/>
                </a:solidFill>
              </a:rPr>
              <a:t> m</a:t>
            </a:r>
            <a:r>
              <a:rPr lang="en-US" sz="2000" baseline="30000" dirty="0" smtClean="0">
                <a:solidFill>
                  <a:srgbClr val="0066CC"/>
                </a:solidFill>
              </a:rPr>
              <a:t>2</a:t>
            </a:r>
            <a:r>
              <a:rPr lang="en-US" sz="2000" dirty="0" smtClean="0">
                <a:solidFill>
                  <a:srgbClr val="0066CC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66CC"/>
                </a:solidFill>
              </a:rPr>
              <a:t>Co-seismic values transiently </a:t>
            </a:r>
            <a:r>
              <a:rPr lang="en-US" sz="2000" b="1" dirty="0" smtClean="0">
                <a:solidFill>
                  <a:srgbClr val="0066CC"/>
                </a:solidFill>
              </a:rPr>
              <a:t>10</a:t>
            </a:r>
            <a:r>
              <a:rPr lang="en-US" sz="2000" b="1" baseline="30000" dirty="0" smtClean="0">
                <a:solidFill>
                  <a:srgbClr val="0066CC"/>
                </a:solidFill>
              </a:rPr>
              <a:t>-13</a:t>
            </a:r>
            <a:r>
              <a:rPr lang="en-US" sz="2000" b="1" dirty="0" smtClean="0">
                <a:solidFill>
                  <a:srgbClr val="0066CC"/>
                </a:solidFill>
              </a:rPr>
              <a:t> to 10</a:t>
            </a:r>
            <a:r>
              <a:rPr lang="en-US" sz="2000" b="1" baseline="30000" dirty="0" smtClean="0">
                <a:solidFill>
                  <a:srgbClr val="0066CC"/>
                </a:solidFill>
              </a:rPr>
              <a:t>-8</a:t>
            </a:r>
            <a:r>
              <a:rPr lang="en-US" sz="2000" b="1" dirty="0" smtClean="0">
                <a:solidFill>
                  <a:srgbClr val="0066CC"/>
                </a:solidFill>
              </a:rPr>
              <a:t> m</a:t>
            </a:r>
            <a:r>
              <a:rPr lang="en-US" sz="2000" b="1" baseline="30000" dirty="0" smtClean="0">
                <a:solidFill>
                  <a:srgbClr val="0066CC"/>
                </a:solidFill>
              </a:rPr>
              <a:t>2</a:t>
            </a:r>
            <a:r>
              <a:rPr lang="en-US" sz="2000" b="1" dirty="0" smtClean="0">
                <a:solidFill>
                  <a:srgbClr val="0066CC"/>
                </a:solidFill>
              </a:rPr>
              <a:t> </a:t>
            </a:r>
            <a:r>
              <a:rPr lang="en-US" sz="2000" dirty="0" smtClean="0">
                <a:solidFill>
                  <a:srgbClr val="0066CC"/>
                </a:solidFill>
              </a:rPr>
              <a:t>(Noir et al., 1997; </a:t>
            </a:r>
            <a:r>
              <a:rPr lang="en-US" sz="2000" dirty="0" err="1" smtClean="0">
                <a:solidFill>
                  <a:srgbClr val="0066CC"/>
                </a:solidFill>
              </a:rPr>
              <a:t>Waldhauser</a:t>
            </a:r>
            <a:r>
              <a:rPr lang="en-US" sz="2000" dirty="0" smtClean="0">
                <a:solidFill>
                  <a:srgbClr val="0066CC"/>
                </a:solidFill>
              </a:rPr>
              <a:t> et al., 2012; Miller 2013, </a:t>
            </a:r>
            <a:r>
              <a:rPr lang="en-US" sz="2000" dirty="0" err="1" smtClean="0">
                <a:solidFill>
                  <a:srgbClr val="0066CC"/>
                </a:solidFill>
              </a:rPr>
              <a:t>Adv.Geophys</a:t>
            </a:r>
            <a:r>
              <a:rPr lang="en-US" sz="2000" dirty="0" smtClean="0">
                <a:solidFill>
                  <a:srgbClr val="0066CC"/>
                </a:solidFill>
              </a:rPr>
              <a:t>.)</a:t>
            </a:r>
            <a:endParaRPr lang="en-AU" sz="2000" dirty="0">
              <a:solidFill>
                <a:srgbClr val="0066CC"/>
              </a:solidFill>
            </a:endParaRPr>
          </a:p>
        </p:txBody>
      </p:sp>
      <p:pic>
        <p:nvPicPr>
          <p:cNvPr id="3" name="Picture 6" descr="crust k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762" y="152400"/>
            <a:ext cx="4894389" cy="3886200"/>
          </a:xfrm>
          <a:prstGeom prst="rect">
            <a:avLst/>
          </a:prstGeom>
          <a:noFill/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298440" y="1211263"/>
            <a:ext cx="2159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i="1" dirty="0" err="1"/>
              <a:t>Ingebritsen</a:t>
            </a:r>
            <a:r>
              <a:rPr lang="en-US" sz="1400" b="1" i="1" dirty="0"/>
              <a:t> &amp; Manning, 2010 (</a:t>
            </a:r>
            <a:r>
              <a:rPr lang="en-US" sz="1400" b="1" i="1" dirty="0" err="1"/>
              <a:t>Geofluids</a:t>
            </a:r>
            <a:r>
              <a:rPr lang="en-US" sz="1400" b="1" i="1" dirty="0"/>
              <a:t>)</a:t>
            </a:r>
            <a:endParaRPr lang="en-AU" sz="1400" b="1" i="1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374640" y="296863"/>
            <a:ext cx="2665412" cy="95410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i="1"/>
              <a:t>Metamorphic data, geothermal measurements, seismic hypocentre migration, thermal modelling</a:t>
            </a:r>
            <a:endParaRPr lang="en-AU" sz="2400" i="1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 rot="-5400000">
            <a:off x="-2062956" y="2901156"/>
            <a:ext cx="5257800" cy="522288"/>
          </a:xfrm>
          <a:prstGeom prst="rect">
            <a:avLst/>
          </a:prstGeom>
          <a:noFill/>
          <a:ln w="25400">
            <a:solidFill>
              <a:srgbClr val="ED181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smtClean="0">
                <a:latin typeface="Helvetica" pitchFamily="34" charset="0"/>
              </a:rPr>
              <a:t>Appendix</a:t>
            </a:r>
            <a:endParaRPr lang="en-US" sz="2800" b="1" dirty="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 rot="-5400000">
            <a:off x="-1909762" y="2746802"/>
            <a:ext cx="5257800" cy="830997"/>
          </a:xfrm>
          <a:prstGeom prst="rect">
            <a:avLst/>
          </a:prstGeom>
          <a:noFill/>
          <a:ln w="25400">
            <a:solidFill>
              <a:srgbClr val="ED181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latin typeface="Helvetica" pitchFamily="34" charset="0"/>
              </a:rPr>
              <a:t>Characteristics: </a:t>
            </a:r>
            <a:r>
              <a:rPr lang="en-US" sz="2400" b="1" dirty="0" err="1" smtClean="0">
                <a:latin typeface="Helvetica" pitchFamily="34" charset="0"/>
              </a:rPr>
              <a:t>Orogenic</a:t>
            </a:r>
            <a:r>
              <a:rPr lang="en-US" sz="2400" b="1" dirty="0" smtClean="0">
                <a:latin typeface="Helvetica" pitchFamily="34" charset="0"/>
              </a:rPr>
              <a:t> Deposits</a:t>
            </a:r>
            <a:endParaRPr lang="en-US" sz="2400" b="1" dirty="0">
              <a:latin typeface="Helvetica" pitchFamily="34" charset="0"/>
            </a:endParaRPr>
          </a:p>
        </p:txBody>
      </p:sp>
      <p:pic>
        <p:nvPicPr>
          <p:cNvPr id="4" name="Picture 2" descr="C:\1_BACKUP\UWA+_publications\a_JSG\JSG review\review+submission2\diags_final\Fig3-vein+bx photos.jpg"/>
          <p:cNvPicPr>
            <a:picLocks noChangeAspect="1" noChangeArrowheads="1"/>
          </p:cNvPicPr>
          <p:nvPr/>
        </p:nvPicPr>
        <p:blipFill>
          <a:blip r:embed="rId3" cstate="print"/>
          <a:srcRect b="61434"/>
          <a:stretch>
            <a:fillRect/>
          </a:stretch>
        </p:blipFill>
        <p:spPr bwMode="auto">
          <a:xfrm>
            <a:off x="1654672" y="152400"/>
            <a:ext cx="7489328" cy="2590800"/>
          </a:xfrm>
          <a:prstGeom prst="rect">
            <a:avLst/>
          </a:prstGeom>
          <a:noFill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600200" y="5791200"/>
            <a:ext cx="7239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Mutual overprinting relationships. Multiple increments.</a:t>
            </a:r>
          </a:p>
          <a:p>
            <a:pPr>
              <a:spcBef>
                <a:spcPts val="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Transient pulses of </a:t>
            </a:r>
            <a:r>
              <a:rPr lang="en-AU" sz="2000" b="1" dirty="0" err="1" smtClean="0">
                <a:solidFill>
                  <a:srgbClr val="0066CC"/>
                </a:solidFill>
              </a:rPr>
              <a:t>overpressured</a:t>
            </a:r>
            <a:r>
              <a:rPr lang="en-AU" sz="2000" dirty="0" smtClean="0">
                <a:solidFill>
                  <a:srgbClr val="0066CC"/>
                </a:solidFill>
              </a:rPr>
              <a:t> fluid.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52600" y="228600"/>
            <a:ext cx="17525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i="1" dirty="0" smtClean="0">
                <a:solidFill>
                  <a:schemeClr val="bg1"/>
                </a:solidFill>
              </a:rPr>
              <a:t>Argo, St Ives</a:t>
            </a:r>
            <a:endParaRPr lang="en-AU" sz="1400" b="1" i="1" dirty="0">
              <a:solidFill>
                <a:schemeClr val="bg1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486400" y="228600"/>
            <a:ext cx="17525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i="1" dirty="0" smtClean="0">
                <a:solidFill>
                  <a:schemeClr val="bg1"/>
                </a:solidFill>
              </a:rPr>
              <a:t>Argo, St Ives</a:t>
            </a:r>
            <a:endParaRPr lang="en-AU" sz="14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 descr="orogen vein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2819401"/>
            <a:ext cx="3722748" cy="2438400"/>
          </a:xfrm>
          <a:prstGeom prst="rect">
            <a:avLst/>
          </a:prstGeom>
        </p:spPr>
      </p:pic>
      <p:pic>
        <p:nvPicPr>
          <p:cNvPr id="11" name="Picture 10" descr="tenthorey03-expt images"/>
          <p:cNvPicPr>
            <a:picLocks noChangeAspect="1" noChangeArrowheads="1"/>
          </p:cNvPicPr>
          <p:nvPr/>
        </p:nvPicPr>
        <p:blipFill>
          <a:blip r:embed="rId5" cstate="print"/>
          <a:srcRect l="824" t="1148" r="2390" b="34571"/>
          <a:stretch>
            <a:fillRect/>
          </a:stretch>
        </p:blipFill>
        <p:spPr bwMode="auto">
          <a:xfrm>
            <a:off x="5425508" y="2819400"/>
            <a:ext cx="3678012" cy="2438400"/>
          </a:xfrm>
          <a:prstGeom prst="rect">
            <a:avLst/>
          </a:prstGeom>
          <a:noFill/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248400" y="5257800"/>
            <a:ext cx="289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sz="1400" b="1" i="1" dirty="0" err="1" smtClean="0"/>
              <a:t>Tenthorey</a:t>
            </a:r>
            <a:r>
              <a:rPr lang="en-US" sz="1400" b="1" i="1" dirty="0" smtClean="0"/>
              <a:t> et al., 2003, (EPSL)</a:t>
            </a:r>
          </a:p>
          <a:p>
            <a:pPr eaLnBrk="0" hangingPunct="0">
              <a:spcBef>
                <a:spcPts val="0"/>
              </a:spcBef>
            </a:pPr>
            <a:r>
              <a:rPr lang="en-US" b="1" i="1" dirty="0" smtClean="0"/>
              <a:t>Micklethwaite 2008 (G3)</a:t>
            </a:r>
            <a:endParaRPr lang="en-AU" sz="1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ulder-Lefroy periodic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160422"/>
          </a:xfrm>
          <a:prstGeom prst="rect">
            <a:avLst/>
          </a:prstGeom>
        </p:spPr>
      </p:pic>
      <p:pic>
        <p:nvPicPr>
          <p:cNvPr id="3" name="Picture 2" descr="legend.jpg"/>
          <p:cNvPicPr>
            <a:picLocks noChangeAspect="1"/>
          </p:cNvPicPr>
          <p:nvPr/>
        </p:nvPicPr>
        <p:blipFill>
          <a:blip r:embed="rId3" cstate="print"/>
          <a:srcRect l="3797" t="4763" r="27848" b="9494"/>
          <a:stretch>
            <a:fillRect/>
          </a:stretch>
        </p:blipFill>
        <p:spPr>
          <a:xfrm>
            <a:off x="5029200" y="1752600"/>
            <a:ext cx="41148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572" t="10115" r="28089" b="2783"/>
          <a:stretch/>
        </p:blipFill>
        <p:spPr bwMode="auto">
          <a:xfrm rot="17536183">
            <a:off x="1527309" y="1164201"/>
            <a:ext cx="2615445" cy="50560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867400" y="3200400"/>
            <a:ext cx="3276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rgbClr val="FF0000"/>
                </a:solidFill>
              </a:rPr>
              <a:t>Further evidence for self-organising properties:</a:t>
            </a:r>
          </a:p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Clustering (endowment &amp; deposits) with periodic spacing</a:t>
            </a:r>
          </a:p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Power-law size frequency distributions in along-strike ore deposit distribution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2438400"/>
            <a:ext cx="28135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MINEDEX</a:t>
            </a:r>
          </a:p>
          <a:p>
            <a:r>
              <a:rPr lang="en-AU" dirty="0" smtClean="0"/>
              <a:t>Historical and active shafts &amp; pits</a:t>
            </a:r>
          </a:p>
          <a:p>
            <a:r>
              <a:rPr lang="en-AU" dirty="0" smtClean="0"/>
              <a:t>(</a:t>
            </a:r>
            <a:r>
              <a:rPr lang="en-AU" dirty="0" err="1" smtClean="0"/>
              <a:t>oreshoot</a:t>
            </a:r>
            <a:r>
              <a:rPr lang="en-AU" dirty="0" smtClean="0"/>
              <a:t> equivalent)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152400"/>
            <a:ext cx="3629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Boulder-Lefroy Fault; 5 km buffer</a:t>
            </a:r>
          </a:p>
          <a:p>
            <a:r>
              <a:rPr lang="en-AU" dirty="0" smtClean="0"/>
              <a:t>Deposit location and endowment; 2T cut-off</a:t>
            </a:r>
            <a:endParaRPr lang="en-AU" dirty="0"/>
          </a:p>
        </p:txBody>
      </p:sp>
      <p:grpSp>
        <p:nvGrpSpPr>
          <p:cNvPr id="13" name="Group 12"/>
          <p:cNvGrpSpPr/>
          <p:nvPr/>
        </p:nvGrpSpPr>
        <p:grpSpPr>
          <a:xfrm>
            <a:off x="1981201" y="4191000"/>
            <a:ext cx="3200399" cy="2365177"/>
            <a:chOff x="1981201" y="4191000"/>
            <a:chExt cx="3200399" cy="2365177"/>
          </a:xfrm>
        </p:grpSpPr>
        <p:grpSp>
          <p:nvGrpSpPr>
            <p:cNvPr id="11" name="Group 10"/>
            <p:cNvGrpSpPr/>
            <p:nvPr/>
          </p:nvGrpSpPr>
          <p:grpSpPr>
            <a:xfrm>
              <a:off x="2286000" y="4191000"/>
              <a:ext cx="2895600" cy="2057400"/>
              <a:chOff x="0" y="1600200"/>
              <a:chExt cx="2895600" cy="2057400"/>
            </a:xfrm>
          </p:grpSpPr>
          <p:pic>
            <p:nvPicPr>
              <p:cNvPr id="5" name="Picture 16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contrast="-20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282" t="1778" r="1282" b="2214"/>
              <a:stretch>
                <a:fillRect/>
              </a:stretch>
            </p:blipFill>
            <p:spPr bwMode="auto">
              <a:xfrm>
                <a:off x="0" y="1600200"/>
                <a:ext cx="2895600" cy="2057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524000" y="1676400"/>
                <a:ext cx="1219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i="1" dirty="0" smtClean="0"/>
                  <a:t>D = 0.943</a:t>
                </a:r>
              </a:p>
              <a:p>
                <a:r>
                  <a:rPr lang="en-AU" i="1" dirty="0" smtClean="0"/>
                  <a:t>R</a:t>
                </a:r>
                <a:r>
                  <a:rPr lang="en-AU" i="1" baseline="30000" dirty="0" smtClean="0"/>
                  <a:t>2</a:t>
                </a:r>
                <a:r>
                  <a:rPr lang="en-AU" i="1" dirty="0" smtClean="0"/>
                  <a:t> = 0.999</a:t>
                </a:r>
                <a:endParaRPr lang="en-AU" i="1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 rot="16200000">
              <a:off x="1560253" y="4916748"/>
              <a:ext cx="114967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Box number</a:t>
              </a:r>
              <a:endParaRPr lang="en-AU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71800" y="6248400"/>
              <a:ext cx="176683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Box dimension (km)</a:t>
              </a:r>
              <a:endParaRPr lang="en-A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1_stepover dimensio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228600"/>
            <a:ext cx="6961649" cy="3581400"/>
          </a:xfrm>
          <a:prstGeom prst="rect">
            <a:avLst/>
          </a:prstGeom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1828800" y="3962400"/>
            <a:ext cx="7315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2000" i="1" dirty="0" smtClean="0">
                <a:latin typeface="+mn-lt"/>
                <a:ea typeface="Adobe Gothic Std B" pitchFamily="34" charset="-128"/>
              </a:rPr>
              <a:t>2</a:t>
            </a:r>
            <a:r>
              <a:rPr lang="en-AU" sz="2000" i="1" dirty="0" smtClean="0">
                <a:latin typeface="Symbol" pitchFamily="18" charset="2"/>
                <a:ea typeface="Adobe Gothic Std B" pitchFamily="34" charset="-128"/>
              </a:rPr>
              <a:t>l</a:t>
            </a:r>
            <a:r>
              <a:rPr lang="en-AU" sz="2000" dirty="0" smtClean="0">
                <a:solidFill>
                  <a:srgbClr val="0066CC"/>
                </a:solidFill>
              </a:rPr>
              <a:t> is the overlap/underlap distance</a:t>
            </a:r>
          </a:p>
          <a:p>
            <a:r>
              <a:rPr lang="en-AU" sz="2000" i="1" dirty="0" smtClean="0"/>
              <a:t>2s</a:t>
            </a:r>
            <a:r>
              <a:rPr lang="en-AU" sz="2000" dirty="0" smtClean="0">
                <a:solidFill>
                  <a:srgbClr val="0066CC"/>
                </a:solidFill>
              </a:rPr>
              <a:t> is the separation distance</a:t>
            </a:r>
            <a:endParaRPr lang="en-AU" sz="2000" dirty="0">
              <a:solidFill>
                <a:srgbClr val="0066CC"/>
              </a:solidFill>
            </a:endParaRPr>
          </a:p>
          <a:p>
            <a:endParaRPr lang="en-AU" sz="2000" dirty="0" smtClean="0">
              <a:solidFill>
                <a:srgbClr val="0066CC"/>
              </a:solidFill>
            </a:endParaRPr>
          </a:p>
          <a:p>
            <a:r>
              <a:rPr lang="en-AU" sz="2000" dirty="0" smtClean="0">
                <a:solidFill>
                  <a:srgbClr val="0066CC"/>
                </a:solidFill>
              </a:rPr>
              <a:t>Unlike previous step-over scaling studies,</a:t>
            </a:r>
            <a:r>
              <a:rPr lang="en-AU" sz="2000" i="1" dirty="0" smtClean="0">
                <a:latin typeface="Symbol" pitchFamily="18" charset="2"/>
                <a:ea typeface="Adobe Gothic Std B" pitchFamily="34" charset="-128"/>
              </a:rPr>
              <a:t> l</a:t>
            </a:r>
            <a:r>
              <a:rPr lang="en-AU" sz="2000" dirty="0" smtClean="0">
                <a:solidFill>
                  <a:srgbClr val="0066CC"/>
                </a:solidFill>
              </a:rPr>
              <a:t> becomes negative when overlapping </a:t>
            </a:r>
          </a:p>
          <a:p>
            <a:r>
              <a:rPr lang="en-AU" sz="2000" dirty="0" smtClean="0">
                <a:solidFill>
                  <a:srgbClr val="0066CC"/>
                </a:solidFill>
              </a:rPr>
              <a:t>- Provides a distinction between overlap or underlap</a:t>
            </a:r>
            <a:endParaRPr lang="en-AU" sz="2000" dirty="0">
              <a:solidFill>
                <a:srgbClr val="0066CC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 rot="-5400000">
            <a:off x="-2062956" y="2931468"/>
            <a:ext cx="5257800" cy="461665"/>
          </a:xfrm>
          <a:prstGeom prst="rect">
            <a:avLst/>
          </a:prstGeom>
          <a:noFill/>
          <a:ln w="25400">
            <a:solidFill>
              <a:srgbClr val="ED181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latin typeface="Helvetica" pitchFamily="34" charset="0"/>
              </a:rPr>
              <a:t>Geometry &amp; Scaling Properties</a:t>
            </a:r>
            <a:endParaRPr lang="en-US" sz="2400" b="1" dirty="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4495800" y="533400"/>
            <a:ext cx="44196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2000" dirty="0" smtClean="0">
                <a:solidFill>
                  <a:srgbClr val="0066CC"/>
                </a:solidFill>
              </a:rPr>
              <a:t>Note: deposit data from </a:t>
            </a:r>
            <a:r>
              <a:rPr lang="en-AU" sz="2000" dirty="0" err="1" smtClean="0">
                <a:solidFill>
                  <a:srgbClr val="0066CC"/>
                </a:solidFill>
              </a:rPr>
              <a:t>orogenic</a:t>
            </a:r>
            <a:r>
              <a:rPr lang="en-AU" sz="2000" dirty="0" smtClean="0">
                <a:solidFill>
                  <a:srgbClr val="0066CC"/>
                </a:solidFill>
              </a:rPr>
              <a:t>, </a:t>
            </a:r>
            <a:r>
              <a:rPr lang="en-AU" sz="2000" dirty="0" err="1" smtClean="0">
                <a:solidFill>
                  <a:srgbClr val="0066CC"/>
                </a:solidFill>
              </a:rPr>
              <a:t>carlin</a:t>
            </a:r>
            <a:r>
              <a:rPr lang="en-AU" sz="2000" dirty="0" smtClean="0">
                <a:solidFill>
                  <a:srgbClr val="0066CC"/>
                </a:solidFill>
              </a:rPr>
              <a:t> &amp; porphyry deposits</a:t>
            </a:r>
          </a:p>
          <a:p>
            <a:endParaRPr lang="en-AU" sz="2000" dirty="0" smtClean="0">
              <a:solidFill>
                <a:srgbClr val="0066CC"/>
              </a:solidFill>
            </a:endParaRPr>
          </a:p>
          <a:p>
            <a:r>
              <a:rPr lang="en-AU" sz="2000" dirty="0" smtClean="0">
                <a:solidFill>
                  <a:srgbClr val="0066CC"/>
                </a:solidFill>
              </a:rPr>
              <a:t>Consistent step-over dimension (~3) for both underlapping &amp; overlapping step-</a:t>
            </a:r>
            <a:r>
              <a:rPr lang="en-AU" sz="2000" dirty="0" err="1" smtClean="0">
                <a:solidFill>
                  <a:srgbClr val="0066CC"/>
                </a:solidFill>
              </a:rPr>
              <a:t>overs</a:t>
            </a:r>
            <a:r>
              <a:rPr lang="en-AU" sz="2000" dirty="0" smtClean="0">
                <a:solidFill>
                  <a:srgbClr val="0066CC"/>
                </a:solidFill>
              </a:rPr>
              <a:t>. Self-similar to a first-order (self-organisation ?)</a:t>
            </a:r>
          </a:p>
          <a:p>
            <a:endParaRPr lang="en-AU" sz="2000" dirty="0" smtClean="0">
              <a:solidFill>
                <a:srgbClr val="0066CC"/>
              </a:solidFill>
            </a:endParaRPr>
          </a:p>
          <a:p>
            <a:r>
              <a:rPr lang="en-AU" sz="2000" dirty="0" smtClean="0">
                <a:solidFill>
                  <a:srgbClr val="0066CC"/>
                </a:solidFill>
              </a:rPr>
              <a:t>Overlap dominates global data ~10:1. Just 9% of measured step-</a:t>
            </a:r>
            <a:r>
              <a:rPr lang="en-AU" sz="2000" dirty="0" err="1" smtClean="0">
                <a:solidFill>
                  <a:srgbClr val="0066CC"/>
                </a:solidFill>
              </a:rPr>
              <a:t>overs</a:t>
            </a:r>
            <a:r>
              <a:rPr lang="en-AU" sz="2000" dirty="0" smtClean="0">
                <a:solidFill>
                  <a:srgbClr val="0066CC"/>
                </a:solidFill>
              </a:rPr>
              <a:t> with an underlap geometry</a:t>
            </a:r>
          </a:p>
          <a:p>
            <a:endParaRPr lang="en-AU" sz="2000" dirty="0" smtClean="0">
              <a:solidFill>
                <a:srgbClr val="0066CC"/>
              </a:solidFill>
            </a:endParaRPr>
          </a:p>
          <a:p>
            <a:r>
              <a:rPr lang="en-AU" sz="2000" dirty="0" smtClean="0">
                <a:solidFill>
                  <a:srgbClr val="0066CC"/>
                </a:solidFill>
              </a:rPr>
              <a:t>BUT … Underlap dominates mineralised step-</a:t>
            </a:r>
            <a:r>
              <a:rPr lang="en-AU" sz="2000" dirty="0" err="1" smtClean="0">
                <a:solidFill>
                  <a:srgbClr val="0066CC"/>
                </a:solidFill>
              </a:rPr>
              <a:t>overs</a:t>
            </a:r>
            <a:endParaRPr lang="en-AU" sz="2000" dirty="0" smtClean="0">
              <a:solidFill>
                <a:srgbClr val="0066CC"/>
              </a:solidFill>
            </a:endParaRPr>
          </a:p>
        </p:txBody>
      </p:sp>
      <p:pic>
        <p:nvPicPr>
          <p:cNvPr id="6" name="Picture 5" descr="Fig4_stepover scal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152400"/>
            <a:ext cx="2667000" cy="6586271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 rot="-5400000">
            <a:off x="-2062956" y="2931468"/>
            <a:ext cx="5257800" cy="461665"/>
          </a:xfrm>
          <a:prstGeom prst="rect">
            <a:avLst/>
          </a:prstGeom>
          <a:noFill/>
          <a:ln w="25400">
            <a:solidFill>
              <a:srgbClr val="ED181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latin typeface="Helvetica" pitchFamily="34" charset="0"/>
              </a:rPr>
              <a:t>Geometry &amp; Scaling Properties</a:t>
            </a:r>
            <a:endParaRPr lang="en-US" sz="2400" b="1" dirty="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6312" y="3124200"/>
            <a:ext cx="4987688" cy="3733800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981200" y="6400800"/>
            <a:ext cx="1828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AU" sz="1400" b="1" i="1" dirty="0" smtClean="0"/>
              <a:t>Stein 2003, Nature</a:t>
            </a:r>
            <a:endParaRPr lang="en-AU" sz="1400" b="1" i="1" dirty="0"/>
          </a:p>
        </p:txBody>
      </p:sp>
      <p:pic>
        <p:nvPicPr>
          <p:cNvPr id="6" name="Picture 4" descr="STM_model method"/>
          <p:cNvPicPr>
            <a:picLocks noChangeAspect="1" noChangeArrowheads="1"/>
          </p:cNvPicPr>
          <p:nvPr/>
        </p:nvPicPr>
        <p:blipFill>
          <a:blip r:embed="rId3" cstate="print"/>
          <a:srcRect r="78430" b="57407"/>
          <a:stretch>
            <a:fillRect/>
          </a:stretch>
        </p:blipFill>
        <p:spPr bwMode="auto">
          <a:xfrm>
            <a:off x="1600200" y="1"/>
            <a:ext cx="3894729" cy="2971800"/>
          </a:xfrm>
          <a:prstGeom prst="rect">
            <a:avLst/>
          </a:prstGeom>
          <a:noFill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562600" y="152400"/>
            <a:ext cx="3581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 smtClean="0">
                <a:solidFill>
                  <a:srgbClr val="FF0000"/>
                </a:solidFill>
                <a:latin typeface="Arial" charset="0"/>
              </a:rPr>
              <a:t>What is Stress Transfer </a:t>
            </a:r>
            <a:r>
              <a:rPr lang="en-US" sz="2000" i="1" dirty="0" err="1" smtClean="0">
                <a:solidFill>
                  <a:srgbClr val="FF0000"/>
                </a:solidFill>
                <a:latin typeface="Arial" charset="0"/>
              </a:rPr>
              <a:t>Modelling</a:t>
            </a:r>
            <a:r>
              <a:rPr lang="en-US" sz="2000" i="1" dirty="0" smtClean="0">
                <a:solidFill>
                  <a:srgbClr val="FF0000"/>
                </a:solidFill>
                <a:latin typeface="Arial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2000" i="1" dirty="0" smtClean="0">
                <a:solidFill>
                  <a:srgbClr val="0066CC"/>
                </a:solidFill>
                <a:latin typeface="Arial" charset="0"/>
              </a:rPr>
              <a:t>Calculation of static stress changes </a:t>
            </a:r>
            <a:r>
              <a:rPr lang="en-US" sz="2000" i="1" dirty="0" smtClean="0">
                <a:solidFill>
                  <a:srgbClr val="0070C0"/>
                </a:solidFill>
                <a:latin typeface="Arial" charset="0"/>
              </a:rPr>
              <a:t>(</a:t>
            </a:r>
            <a:r>
              <a:rPr lang="en-US" sz="2000" i="1" dirty="0" smtClean="0">
                <a:solidFill>
                  <a:srgbClr val="FF0000"/>
                </a:solidFill>
                <a:latin typeface="Arial" charset="0"/>
              </a:rPr>
              <a:t>change</a:t>
            </a:r>
            <a:r>
              <a:rPr lang="en-US" sz="2000" i="1" dirty="0" smtClean="0">
                <a:solidFill>
                  <a:srgbClr val="0066CC"/>
                </a:solidFill>
                <a:latin typeface="Arial" charset="0"/>
              </a:rPr>
              <a:t> in Coulomb failure stress)</a:t>
            </a:r>
          </a:p>
          <a:p>
            <a:pPr>
              <a:spcBef>
                <a:spcPct val="50000"/>
              </a:spcBef>
            </a:pPr>
            <a:r>
              <a:rPr lang="en-US" sz="2000" i="1" dirty="0" smtClean="0">
                <a:solidFill>
                  <a:srgbClr val="0066CC"/>
                </a:solidFill>
                <a:latin typeface="Arial" charset="0"/>
              </a:rPr>
              <a:t>proxy </a:t>
            </a:r>
            <a:r>
              <a:rPr lang="en-US" sz="2000" i="1" dirty="0">
                <a:solidFill>
                  <a:srgbClr val="0066CC"/>
                </a:solidFill>
                <a:latin typeface="Arial" charset="0"/>
              </a:rPr>
              <a:t>for failure of damage zone faults/fractures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676400" y="3124200"/>
            <a:ext cx="2590800" cy="31700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Landers sequence (1992-1999), </a:t>
            </a:r>
            <a:r>
              <a:rPr lang="en-AU" sz="2000" b="1" dirty="0" smtClean="0">
                <a:solidFill>
                  <a:srgbClr val="0066CC"/>
                </a:solidFill>
              </a:rPr>
              <a:t>M7.2</a:t>
            </a:r>
            <a:r>
              <a:rPr lang="en-AU" sz="2000" dirty="0" smtClean="0">
                <a:solidFill>
                  <a:srgbClr val="0066CC"/>
                </a:solidFill>
              </a:rPr>
              <a:t> Earthquake </a:t>
            </a:r>
          </a:p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Proxy for near-field aftershocks (&gt;</a:t>
            </a:r>
            <a:r>
              <a:rPr lang="en-AU" sz="2000" b="1" dirty="0" smtClean="0">
                <a:solidFill>
                  <a:srgbClr val="0066CC"/>
                </a:solidFill>
              </a:rPr>
              <a:t>M5</a:t>
            </a:r>
            <a:r>
              <a:rPr lang="en-AU" sz="2000" dirty="0" smtClean="0">
                <a:solidFill>
                  <a:srgbClr val="0066CC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Aftershock damage triggered &gt;5 km away from master fault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 rot="-5400000">
            <a:off x="-1832401" y="2746802"/>
            <a:ext cx="5257800" cy="830997"/>
          </a:xfrm>
          <a:prstGeom prst="rect">
            <a:avLst/>
          </a:prstGeom>
          <a:noFill/>
          <a:ln w="25400">
            <a:solidFill>
              <a:srgbClr val="ED181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latin typeface="Helvetica" pitchFamily="34" charset="0"/>
              </a:rPr>
              <a:t> Numerical Analysis: </a:t>
            </a:r>
            <a:r>
              <a:rPr lang="en-US" sz="2400" b="1" dirty="0" err="1" smtClean="0">
                <a:latin typeface="Helvetica" pitchFamily="34" charset="0"/>
              </a:rPr>
              <a:t>Stepovers</a:t>
            </a:r>
            <a:r>
              <a:rPr lang="en-US" sz="2400" b="1" dirty="0" smtClean="0">
                <a:latin typeface="Helvetica" pitchFamily="34" charset="0"/>
              </a:rPr>
              <a:t> &amp; Damage</a:t>
            </a:r>
            <a:endParaRPr lang="en-US" sz="2400" b="1" dirty="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5_model setup.jpg"/>
          <p:cNvPicPr>
            <a:picLocks noChangeAspect="1"/>
          </p:cNvPicPr>
          <p:nvPr/>
        </p:nvPicPr>
        <p:blipFill>
          <a:blip r:embed="rId2" cstate="print"/>
          <a:srcRect b="50000"/>
          <a:stretch>
            <a:fillRect/>
          </a:stretch>
        </p:blipFill>
        <p:spPr>
          <a:xfrm>
            <a:off x="0" y="152400"/>
            <a:ext cx="4388651" cy="2819400"/>
          </a:xfrm>
          <a:prstGeom prst="rect">
            <a:avLst/>
          </a:prstGeom>
        </p:spPr>
      </p:pic>
      <p:pic>
        <p:nvPicPr>
          <p:cNvPr id="8" name="Picture 7" descr="Fig5_model setup.jpg"/>
          <p:cNvPicPr>
            <a:picLocks noChangeAspect="1"/>
          </p:cNvPicPr>
          <p:nvPr/>
        </p:nvPicPr>
        <p:blipFill>
          <a:blip r:embed="rId2" cstate="print"/>
          <a:srcRect t="51351"/>
          <a:stretch>
            <a:fillRect/>
          </a:stretch>
        </p:blipFill>
        <p:spPr>
          <a:xfrm>
            <a:off x="4495800" y="152400"/>
            <a:ext cx="4388651" cy="2743200"/>
          </a:xfrm>
          <a:prstGeom prst="rect">
            <a:avLst/>
          </a:prstGeom>
        </p:spPr>
      </p:pic>
      <p:pic>
        <p:nvPicPr>
          <p:cNvPr id="9" name="Picture 8" descr="Fig6_slip sense_results_cor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95600"/>
            <a:ext cx="6787598" cy="3962400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58000" y="2971800"/>
            <a:ext cx="2286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2000" dirty="0" smtClean="0">
                <a:solidFill>
                  <a:srgbClr val="FF0000"/>
                </a:solidFill>
              </a:rPr>
              <a:t>Result (linear tapered models):</a:t>
            </a:r>
          </a:p>
          <a:p>
            <a:endParaRPr lang="en-AU" sz="2000" dirty="0" smtClean="0">
              <a:solidFill>
                <a:srgbClr val="0066CC"/>
              </a:solidFill>
            </a:endParaRPr>
          </a:p>
          <a:p>
            <a:r>
              <a:rPr lang="en-AU" sz="2000" dirty="0" smtClean="0">
                <a:solidFill>
                  <a:srgbClr val="0066CC"/>
                </a:solidFill>
              </a:rPr>
              <a:t>Larger surface area of damage associated with underlap configurations.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uid+EQmodel_miller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304800"/>
            <a:ext cx="5195187" cy="3175254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676400" y="3581400"/>
            <a:ext cx="7467600" cy="2554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000" dirty="0" smtClean="0">
                <a:solidFill>
                  <a:srgbClr val="0066CC"/>
                </a:solidFill>
              </a:rPr>
              <a:t>1997 Umbria-Marche  earthquake sequence analogue.</a:t>
            </a:r>
          </a:p>
          <a:p>
            <a:pPr>
              <a:spcBef>
                <a:spcPct val="50000"/>
              </a:spcBef>
            </a:pPr>
            <a:r>
              <a:rPr lang="en-AU" sz="2000" dirty="0" err="1" smtClean="0">
                <a:solidFill>
                  <a:srgbClr val="0066CC"/>
                </a:solidFill>
              </a:rPr>
              <a:t>Mainshocks</a:t>
            </a:r>
            <a:r>
              <a:rPr lang="en-AU" sz="2000" dirty="0" smtClean="0">
                <a:solidFill>
                  <a:srgbClr val="0066CC"/>
                </a:solidFill>
              </a:rPr>
              <a:t> rupture </a:t>
            </a:r>
            <a:r>
              <a:rPr lang="en-AU" sz="2000" dirty="0" err="1" smtClean="0">
                <a:solidFill>
                  <a:srgbClr val="0066CC"/>
                </a:solidFill>
              </a:rPr>
              <a:t>overpressured</a:t>
            </a:r>
            <a:r>
              <a:rPr lang="en-AU" sz="2000" dirty="0" smtClean="0">
                <a:solidFill>
                  <a:srgbClr val="0066CC"/>
                </a:solidFill>
              </a:rPr>
              <a:t> CO2 reservoir at depth. High pressure fluids escape up main fault and adjacent surfaces, triggering a “wave” of aftershocks with time. </a:t>
            </a:r>
          </a:p>
          <a:p>
            <a:pPr>
              <a:spcBef>
                <a:spcPct val="50000"/>
              </a:spcBef>
            </a:pPr>
            <a:r>
              <a:rPr lang="en-AU" sz="2000" b="1" i="1" dirty="0" smtClean="0">
                <a:solidFill>
                  <a:srgbClr val="0066CC"/>
                </a:solidFill>
              </a:rPr>
              <a:t>k</a:t>
            </a:r>
            <a:r>
              <a:rPr lang="en-AU" sz="2000" b="1" dirty="0" smtClean="0">
                <a:solidFill>
                  <a:srgbClr val="0066CC"/>
                </a:solidFill>
              </a:rPr>
              <a:t> is not static. </a:t>
            </a:r>
            <a:r>
              <a:rPr lang="en-US" sz="2000" dirty="0" smtClean="0">
                <a:solidFill>
                  <a:srgbClr val="0066CC"/>
                </a:solidFill>
              </a:rPr>
              <a:t>Background </a:t>
            </a:r>
            <a:r>
              <a:rPr lang="en-US" sz="2000" b="1" i="1" dirty="0" smtClean="0">
                <a:solidFill>
                  <a:srgbClr val="0066CC"/>
                </a:solidFill>
              </a:rPr>
              <a:t>k</a:t>
            </a:r>
            <a:r>
              <a:rPr lang="en-US" sz="2000" dirty="0" smtClean="0">
                <a:solidFill>
                  <a:srgbClr val="0066CC"/>
                </a:solidFill>
              </a:rPr>
              <a:t> </a:t>
            </a:r>
            <a:r>
              <a:rPr lang="en-US" sz="2000" dirty="0" smtClean="0">
                <a:solidFill>
                  <a:srgbClr val="0066CC"/>
                </a:solidFill>
              </a:rPr>
              <a:t>~</a:t>
            </a:r>
            <a:r>
              <a:rPr lang="en-US" sz="2000" dirty="0" smtClean="0">
                <a:solidFill>
                  <a:srgbClr val="0066CC"/>
                </a:solidFill>
              </a:rPr>
              <a:t>10</a:t>
            </a:r>
            <a:r>
              <a:rPr lang="en-US" sz="2000" baseline="30000" dirty="0" smtClean="0">
                <a:solidFill>
                  <a:srgbClr val="0066CC"/>
                </a:solidFill>
              </a:rPr>
              <a:t>-18</a:t>
            </a:r>
            <a:r>
              <a:rPr lang="en-US" sz="2000" dirty="0" smtClean="0">
                <a:solidFill>
                  <a:srgbClr val="0066CC"/>
                </a:solidFill>
              </a:rPr>
              <a:t> </a:t>
            </a:r>
            <a:r>
              <a:rPr lang="en-US" sz="2000" dirty="0" smtClean="0">
                <a:solidFill>
                  <a:srgbClr val="0066CC"/>
                </a:solidFill>
              </a:rPr>
              <a:t>m</a:t>
            </a:r>
            <a:r>
              <a:rPr lang="en-US" sz="2000" baseline="30000" dirty="0" smtClean="0">
                <a:solidFill>
                  <a:srgbClr val="0066CC"/>
                </a:solidFill>
              </a:rPr>
              <a:t>2</a:t>
            </a:r>
            <a:r>
              <a:rPr lang="en-US" sz="2000" dirty="0" smtClean="0">
                <a:solidFill>
                  <a:srgbClr val="0066CC"/>
                </a:solidFill>
              </a:rPr>
              <a:t>. C</a:t>
            </a:r>
            <a:r>
              <a:rPr lang="en-US" sz="2000" dirty="0" smtClean="0">
                <a:solidFill>
                  <a:srgbClr val="0066CC"/>
                </a:solidFill>
              </a:rPr>
              <a:t>o-seismic </a:t>
            </a:r>
            <a:r>
              <a:rPr lang="en-US" sz="2000" dirty="0" smtClean="0">
                <a:solidFill>
                  <a:srgbClr val="0066CC"/>
                </a:solidFill>
              </a:rPr>
              <a:t>values transiently </a:t>
            </a:r>
            <a:r>
              <a:rPr lang="en-US" sz="2000" b="1" dirty="0" smtClean="0">
                <a:solidFill>
                  <a:srgbClr val="0066CC"/>
                </a:solidFill>
              </a:rPr>
              <a:t>10</a:t>
            </a:r>
            <a:r>
              <a:rPr lang="en-US" sz="2000" b="1" baseline="30000" dirty="0" smtClean="0">
                <a:solidFill>
                  <a:srgbClr val="0066CC"/>
                </a:solidFill>
              </a:rPr>
              <a:t>-13</a:t>
            </a:r>
            <a:r>
              <a:rPr lang="en-US" sz="2000" b="1" dirty="0" smtClean="0">
                <a:solidFill>
                  <a:srgbClr val="0066CC"/>
                </a:solidFill>
              </a:rPr>
              <a:t> to 10</a:t>
            </a:r>
            <a:r>
              <a:rPr lang="en-US" sz="2000" b="1" baseline="30000" dirty="0" smtClean="0">
                <a:solidFill>
                  <a:srgbClr val="0066CC"/>
                </a:solidFill>
              </a:rPr>
              <a:t>-8</a:t>
            </a:r>
            <a:r>
              <a:rPr lang="en-US" sz="2000" b="1" dirty="0" smtClean="0">
                <a:solidFill>
                  <a:srgbClr val="0066CC"/>
                </a:solidFill>
              </a:rPr>
              <a:t> m</a:t>
            </a:r>
            <a:r>
              <a:rPr lang="en-US" sz="2000" b="1" baseline="30000" dirty="0" smtClean="0">
                <a:solidFill>
                  <a:srgbClr val="0066CC"/>
                </a:solidFill>
              </a:rPr>
              <a:t>2</a:t>
            </a:r>
            <a:r>
              <a:rPr lang="en-US" sz="2000" b="1" dirty="0" smtClean="0">
                <a:solidFill>
                  <a:srgbClr val="0066CC"/>
                </a:solidFill>
              </a:rPr>
              <a:t> </a:t>
            </a:r>
            <a:r>
              <a:rPr lang="en-US" sz="2000" dirty="0" smtClean="0">
                <a:solidFill>
                  <a:srgbClr val="0066CC"/>
                </a:solidFill>
              </a:rPr>
              <a:t>(Noir et al., 1997; </a:t>
            </a:r>
            <a:r>
              <a:rPr lang="en-US" sz="2000" dirty="0" err="1" smtClean="0">
                <a:solidFill>
                  <a:srgbClr val="0066CC"/>
                </a:solidFill>
              </a:rPr>
              <a:t>Waldhauser</a:t>
            </a:r>
            <a:r>
              <a:rPr lang="en-US" sz="2000" dirty="0" smtClean="0">
                <a:solidFill>
                  <a:srgbClr val="0066CC"/>
                </a:solidFill>
              </a:rPr>
              <a:t> et al., 2012; Miller 2013, </a:t>
            </a:r>
            <a:r>
              <a:rPr lang="en-US" sz="2000" dirty="0" err="1" smtClean="0">
                <a:solidFill>
                  <a:srgbClr val="0066CC"/>
                </a:solidFill>
              </a:rPr>
              <a:t>Adv.Geophys</a:t>
            </a:r>
            <a:r>
              <a:rPr lang="en-US" sz="2000" dirty="0" smtClean="0">
                <a:solidFill>
                  <a:srgbClr val="0066CC"/>
                </a:solidFill>
              </a:rPr>
              <a:t>.)</a:t>
            </a:r>
            <a:endParaRPr lang="en-AU" sz="2000" dirty="0">
              <a:solidFill>
                <a:srgbClr val="0066CC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477000" y="3200400"/>
            <a:ext cx="2286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AU" sz="1400" b="1" i="1" dirty="0" smtClean="0"/>
              <a:t>Miller et al. 2002, Nature</a:t>
            </a:r>
            <a:endParaRPr lang="en-AU" sz="1400" b="1" i="1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 rot="-5400000">
            <a:off x="-1832401" y="2931468"/>
            <a:ext cx="5257800" cy="461665"/>
          </a:xfrm>
          <a:prstGeom prst="rect">
            <a:avLst/>
          </a:prstGeom>
          <a:noFill/>
          <a:ln w="25400">
            <a:solidFill>
              <a:srgbClr val="ED181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smtClean="0">
                <a:latin typeface="Helvetica" pitchFamily="34" charset="0"/>
              </a:rPr>
              <a:t> Fluid Flux &amp; Formation Duration</a:t>
            </a:r>
            <a:endParaRPr lang="en-US" sz="2400" b="1" dirty="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12193</TotalTime>
  <Words>1579</Words>
  <Application>Microsoft Office PowerPoint</Application>
  <PresentationFormat>On-screen Show (4:3)</PresentationFormat>
  <Paragraphs>207</Paragraphs>
  <Slides>23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1_Custom Design</vt:lpstr>
      <vt:lpstr>2_Custom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UWA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jmiller</dc:creator>
  <cp:lastModifiedBy>Windows User</cp:lastModifiedBy>
  <cp:revision>634</cp:revision>
  <dcterms:created xsi:type="dcterms:W3CDTF">2006-12-04T03:33:59Z</dcterms:created>
  <dcterms:modified xsi:type="dcterms:W3CDTF">2014-10-20T23:53:57Z</dcterms:modified>
</cp:coreProperties>
</file>