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298" r:id="rId2"/>
    <p:sldId id="301" r:id="rId3"/>
    <p:sldId id="384" r:id="rId4"/>
    <p:sldId id="386" r:id="rId5"/>
    <p:sldId id="387" r:id="rId6"/>
    <p:sldId id="390" r:id="rId7"/>
    <p:sldId id="356" r:id="rId8"/>
    <p:sldId id="357" r:id="rId9"/>
    <p:sldId id="359" r:id="rId10"/>
    <p:sldId id="361" r:id="rId11"/>
    <p:sldId id="377" r:id="rId12"/>
    <p:sldId id="389" r:id="rId13"/>
    <p:sldId id="363" r:id="rId14"/>
    <p:sldId id="382" r:id="rId15"/>
    <p:sldId id="368" r:id="rId16"/>
    <p:sldId id="367" r:id="rId17"/>
    <p:sldId id="369" r:id="rId18"/>
    <p:sldId id="370" r:id="rId19"/>
    <p:sldId id="371" r:id="rId20"/>
    <p:sldId id="372" r:id="rId21"/>
    <p:sldId id="373" r:id="rId22"/>
    <p:sldId id="364" r:id="rId23"/>
    <p:sldId id="374" r:id="rId24"/>
    <p:sldId id="375" r:id="rId25"/>
    <p:sldId id="378" r:id="rId26"/>
    <p:sldId id="379" r:id="rId27"/>
    <p:sldId id="380" r:id="rId28"/>
    <p:sldId id="381" r:id="rId29"/>
    <p:sldId id="391" r:id="rId30"/>
  </p:sldIdLst>
  <p:sldSz cx="9144000" cy="6858000" type="screen4x3"/>
  <p:notesSz cx="6985000" cy="9282113"/>
  <p:defaultTextStyle>
    <a:defPPr>
      <a:defRPr lang="en-US"/>
    </a:defPPr>
    <a:lvl1pPr algn="l" rtl="0" eaLnBrk="0" fontAlgn="base" hangingPunct="0">
      <a:spcBef>
        <a:spcPct val="0"/>
      </a:spcBef>
      <a:spcAft>
        <a:spcPct val="0"/>
      </a:spcAft>
      <a:defRPr sz="4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4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4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4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4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4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4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4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4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0F9B"/>
    <a:srgbClr val="007B71"/>
    <a:srgbClr val="FFFF99"/>
    <a:srgbClr val="006F41"/>
    <a:srgbClr val="66A48B"/>
    <a:srgbClr val="EAEAEA"/>
    <a:srgbClr val="91B0BD"/>
    <a:srgbClr val="D9CE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149" autoAdjust="0"/>
  </p:normalViewPr>
  <p:slideViewPr>
    <p:cSldViewPr>
      <p:cViewPr>
        <p:scale>
          <a:sx n="150" d="100"/>
          <a:sy n="150" d="100"/>
        </p:scale>
        <p:origin x="-520" y="-184"/>
      </p:cViewPr>
      <p:guideLst>
        <p:guide orient="horz" pos="4032"/>
        <p:guide orient="horz" pos="864"/>
        <p:guide orient="horz" pos="240"/>
        <p:guide pos="288"/>
        <p:guide pos="2880"/>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750" y="1290"/>
      </p:cViewPr>
      <p:guideLst>
        <p:guide orient="horz" pos="2923"/>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1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0275" y="4410075"/>
            <a:ext cx="5124450" cy="4176713"/>
          </a:xfrm>
          <a:prstGeom prst="rect">
            <a:avLst/>
          </a:prstGeom>
          <a:noFill/>
          <a:ln w="12700">
            <a:noFill/>
            <a:miter lim="800000"/>
            <a:headEnd/>
            <a:tailEnd/>
          </a:ln>
          <a:effectLst/>
        </p:spPr>
        <p:txBody>
          <a:bodyPr vert="horz" wrap="square" lIns="92205" tIns="45293" rIns="92205" bIns="452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73163" y="695325"/>
            <a:ext cx="4641850" cy="3481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2671547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56550" y="8816396"/>
            <a:ext cx="3026833" cy="464106"/>
          </a:xfrm>
          <a:prstGeom prst="rect">
            <a:avLst/>
          </a:prstGeom>
          <a:ln/>
        </p:spPr>
        <p:txBody>
          <a:bodyPr lIns="92949" tIns="46474" rIns="92949" bIns="46474"/>
          <a:lstStyle/>
          <a:p>
            <a:fld id="{B8E57E96-892B-B44E-AF7A-1700B6B7CB2A}" type="slidenum">
              <a:rPr lang="en-US"/>
              <a:pPr/>
              <a:t>3</a:t>
            </a:fld>
            <a:endParaRPr lang="en-US"/>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56550" y="8816396"/>
            <a:ext cx="3026833" cy="464106"/>
          </a:xfrm>
          <a:prstGeom prst="rect">
            <a:avLst/>
          </a:prstGeom>
          <a:ln/>
        </p:spPr>
        <p:txBody>
          <a:bodyPr lIns="92949" tIns="46474" rIns="92949" bIns="46474"/>
          <a:lstStyle/>
          <a:p>
            <a:fld id="{4495A429-B750-FF43-9C52-26BDEDC94193}" type="slidenum">
              <a:rPr lang="en-US"/>
              <a:pPr/>
              <a:t>4</a:t>
            </a:fld>
            <a:endParaRPr lang="en-US"/>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lIns="91897" tIns="45949" rIns="91897" bIns="45949"/>
          <a:lstStyle/>
          <a:p>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04813" y="6057900"/>
            <a:ext cx="1897062" cy="393700"/>
          </a:xfrm>
          <a:prstGeom prst="rect">
            <a:avLst/>
          </a:prstGeom>
          <a:noFill/>
          <a:ln w="12700">
            <a:noFill/>
            <a:miter lim="800000"/>
            <a:headEnd/>
            <a:tailEnd/>
          </a:ln>
          <a:effectLst/>
        </p:spPr>
        <p:txBody>
          <a:bodyPr wrap="none" lIns="88900" tIns="44450" rIns="88900" bIns="44450">
            <a:spAutoFit/>
          </a:bodyPr>
          <a:lstStyle/>
          <a:p>
            <a:pPr defTabSz="885825">
              <a:defRPr/>
            </a:pPr>
            <a:r>
              <a:rPr lang="en-US" sz="1000" dirty="0">
                <a:solidFill>
                  <a:schemeClr val="bg1"/>
                </a:solidFill>
                <a:latin typeface="Arial" pitchFamily="-110" charset="0"/>
                <a:ea typeface="+mn-ea"/>
                <a:cs typeface="+mn-cs"/>
              </a:rPr>
              <a:t>U.S. Department of the Interior</a:t>
            </a:r>
          </a:p>
          <a:p>
            <a:pPr defTabSz="885825">
              <a:defRPr/>
            </a:pPr>
            <a:r>
              <a:rPr lang="en-US" sz="1000" dirty="0">
                <a:solidFill>
                  <a:schemeClr val="bg1"/>
                </a:solidFill>
                <a:latin typeface="Arial" pitchFamily="-110" charset="0"/>
                <a:ea typeface="+mn-ea"/>
                <a:cs typeface="+mn-cs"/>
              </a:rPr>
              <a:t>U.S. Geological Survey</a:t>
            </a:r>
          </a:p>
        </p:txBody>
      </p:sp>
      <p:pic>
        <p:nvPicPr>
          <p:cNvPr id="5" name="Picture 9" descr="Image of large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auto">
          <a:xfrm>
            <a:off x="457200" y="5127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457200" y="2493963"/>
            <a:ext cx="8001000" cy="725487"/>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450850" y="3886200"/>
            <a:ext cx="7321550" cy="515938"/>
          </a:xfrm>
        </p:spPr>
        <p:txBody>
          <a:bodyPr/>
          <a:lstStyle>
            <a:lvl1pPr marL="0" indent="0">
              <a:buFont typeface="Wingdings" pitchFamily="-110" charset="2"/>
              <a:buNone/>
              <a:defRPr/>
            </a:lvl1pPr>
          </a:lstStyle>
          <a:p>
            <a:r>
              <a:rPr lang="en-US"/>
              <a:t>Click to edit Master subtitle style</a:t>
            </a:r>
          </a:p>
        </p:txBody>
      </p:sp>
    </p:spTree>
    <p:extLst>
      <p:ext uri="{BB962C8B-B14F-4D97-AF65-F5344CB8AC3E}">
        <p14:creationId xmlns:p14="http://schemas.microsoft.com/office/powerpoint/2010/main" val="298236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726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79438"/>
            <a:ext cx="2057400" cy="3078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79438"/>
            <a:ext cx="6019800" cy="3078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79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219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6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7988"/>
            <a:ext cx="4038600" cy="1979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7988"/>
            <a:ext cx="4038600" cy="1979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92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92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991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6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033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87957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79438"/>
            <a:ext cx="82264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20" tIns="44450" rIns="45720" bIns="44450" numCol="1" anchor="ctr"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457200" y="1677988"/>
            <a:ext cx="82296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20" tIns="44450" rIns="45720" bIns="4445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1" descr="Image of small USGS Identifier"/>
          <p:cNvPicPr>
            <a:picLocks noChangeAspect="1" noChangeArrowheads="1"/>
          </p:cNvPicPr>
          <p:nvPr/>
        </p:nvPicPr>
        <p:blipFill>
          <a:blip r:embed="rId13" cstate="print">
            <a:lum bright="-100000"/>
            <a:extLst>
              <a:ext uri="{28A0092B-C50C-407E-A947-70E740481C1C}">
                <a14:useLocalDpi xmlns:a14="http://schemas.microsoft.com/office/drawing/2010/main"/>
              </a:ext>
            </a:extLst>
          </a:blip>
          <a:srcRect/>
          <a:stretch>
            <a:fillRect/>
          </a:stretch>
        </p:blipFill>
        <p:spPr bwMode="auto">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rtl="0" eaLnBrk="0" fontAlgn="base" hangingPunct="0">
        <a:lnSpc>
          <a:spcPct val="95000"/>
        </a:lnSpc>
        <a:spcBef>
          <a:spcPct val="0"/>
        </a:spcBef>
        <a:spcAft>
          <a:spcPct val="0"/>
        </a:spcAft>
        <a:defRPr sz="3600" b="1">
          <a:solidFill>
            <a:schemeClr val="bg1"/>
          </a:solidFill>
          <a:latin typeface="+mj-lt"/>
          <a:ea typeface="ＭＳ Ｐゴシック" pitchFamily="-110" charset="-128"/>
          <a:cs typeface="ＭＳ Ｐゴシック" pitchFamily="-110" charset="-128"/>
        </a:defRPr>
      </a:lvl1pPr>
      <a:lvl2pPr algn="l" rtl="0" eaLnBrk="0" fontAlgn="base" hangingPunct="0">
        <a:lnSpc>
          <a:spcPct val="95000"/>
        </a:lnSpc>
        <a:spcBef>
          <a:spcPct val="0"/>
        </a:spcBef>
        <a:spcAft>
          <a:spcPct val="0"/>
        </a:spcAft>
        <a:defRPr sz="3600" b="1">
          <a:solidFill>
            <a:schemeClr val="bg1"/>
          </a:solidFill>
          <a:latin typeface="Arial" pitchFamily="-110" charset="0"/>
          <a:ea typeface="ＭＳ Ｐゴシック" pitchFamily="-110" charset="-128"/>
          <a:cs typeface="ＭＳ Ｐゴシック" pitchFamily="-110" charset="-128"/>
        </a:defRPr>
      </a:lvl2pPr>
      <a:lvl3pPr algn="l" rtl="0" eaLnBrk="0" fontAlgn="base" hangingPunct="0">
        <a:lnSpc>
          <a:spcPct val="95000"/>
        </a:lnSpc>
        <a:spcBef>
          <a:spcPct val="0"/>
        </a:spcBef>
        <a:spcAft>
          <a:spcPct val="0"/>
        </a:spcAft>
        <a:defRPr sz="3600" b="1">
          <a:solidFill>
            <a:schemeClr val="bg1"/>
          </a:solidFill>
          <a:latin typeface="Arial" pitchFamily="-110" charset="0"/>
          <a:ea typeface="ＭＳ Ｐゴシック" pitchFamily="-110" charset="-128"/>
          <a:cs typeface="ＭＳ Ｐゴシック" pitchFamily="-110" charset="-128"/>
        </a:defRPr>
      </a:lvl3pPr>
      <a:lvl4pPr algn="l" rtl="0" eaLnBrk="0" fontAlgn="base" hangingPunct="0">
        <a:lnSpc>
          <a:spcPct val="95000"/>
        </a:lnSpc>
        <a:spcBef>
          <a:spcPct val="0"/>
        </a:spcBef>
        <a:spcAft>
          <a:spcPct val="0"/>
        </a:spcAft>
        <a:defRPr sz="3600" b="1">
          <a:solidFill>
            <a:schemeClr val="bg1"/>
          </a:solidFill>
          <a:latin typeface="Arial" pitchFamily="-110" charset="0"/>
          <a:ea typeface="ＭＳ Ｐゴシック" pitchFamily="-110" charset="-128"/>
          <a:cs typeface="ＭＳ Ｐゴシック" pitchFamily="-110" charset="-128"/>
        </a:defRPr>
      </a:lvl4pPr>
      <a:lvl5pPr algn="l" rtl="0" eaLnBrk="0" fontAlgn="base" hangingPunct="0">
        <a:lnSpc>
          <a:spcPct val="95000"/>
        </a:lnSpc>
        <a:spcBef>
          <a:spcPct val="0"/>
        </a:spcBef>
        <a:spcAft>
          <a:spcPct val="0"/>
        </a:spcAft>
        <a:defRPr sz="3600" b="1">
          <a:solidFill>
            <a:schemeClr val="bg1"/>
          </a:solidFill>
          <a:latin typeface="Arial" pitchFamily="-110" charset="0"/>
          <a:ea typeface="ＭＳ Ｐゴシック" pitchFamily="-110" charset="-128"/>
          <a:cs typeface="ＭＳ Ｐゴシック" pitchFamily="-110" charset="-128"/>
        </a:defRPr>
      </a:lvl5pPr>
      <a:lvl6pPr marL="457200" algn="l" rtl="0" eaLnBrk="0" fontAlgn="base" hangingPunct="0">
        <a:lnSpc>
          <a:spcPct val="95000"/>
        </a:lnSpc>
        <a:spcBef>
          <a:spcPct val="0"/>
        </a:spcBef>
        <a:spcAft>
          <a:spcPct val="0"/>
        </a:spcAft>
        <a:defRPr sz="3600" b="1">
          <a:solidFill>
            <a:schemeClr val="bg1"/>
          </a:solidFill>
          <a:latin typeface="Arial" pitchFamily="-110" charset="0"/>
        </a:defRPr>
      </a:lvl6pPr>
      <a:lvl7pPr marL="914400" algn="l" rtl="0" eaLnBrk="0" fontAlgn="base" hangingPunct="0">
        <a:lnSpc>
          <a:spcPct val="95000"/>
        </a:lnSpc>
        <a:spcBef>
          <a:spcPct val="0"/>
        </a:spcBef>
        <a:spcAft>
          <a:spcPct val="0"/>
        </a:spcAft>
        <a:defRPr sz="3600" b="1">
          <a:solidFill>
            <a:schemeClr val="bg1"/>
          </a:solidFill>
          <a:latin typeface="Arial" pitchFamily="-110" charset="0"/>
        </a:defRPr>
      </a:lvl7pPr>
      <a:lvl8pPr marL="1371600" algn="l" rtl="0" eaLnBrk="0" fontAlgn="base" hangingPunct="0">
        <a:lnSpc>
          <a:spcPct val="95000"/>
        </a:lnSpc>
        <a:spcBef>
          <a:spcPct val="0"/>
        </a:spcBef>
        <a:spcAft>
          <a:spcPct val="0"/>
        </a:spcAft>
        <a:defRPr sz="3600" b="1">
          <a:solidFill>
            <a:schemeClr val="bg1"/>
          </a:solidFill>
          <a:latin typeface="Arial" pitchFamily="-110" charset="0"/>
        </a:defRPr>
      </a:lvl8pPr>
      <a:lvl9pPr marL="1828800" algn="l" rtl="0" eaLnBrk="0" fontAlgn="base" hangingPunct="0">
        <a:lnSpc>
          <a:spcPct val="95000"/>
        </a:lnSpc>
        <a:spcBef>
          <a:spcPct val="0"/>
        </a:spcBef>
        <a:spcAft>
          <a:spcPct val="0"/>
        </a:spcAft>
        <a:defRPr sz="3600" b="1">
          <a:solidFill>
            <a:schemeClr val="bg1"/>
          </a:solidFill>
          <a:latin typeface="Arial" pitchFamily="-110" charset="0"/>
        </a:defRPr>
      </a:lvl9pPr>
    </p:titleStyle>
    <p:bodyStyle>
      <a:lvl1pPr marL="342900" indent="-342900" algn="l" rtl="0" eaLnBrk="0" fontAlgn="base" hangingPunct="0">
        <a:spcBef>
          <a:spcPct val="20000"/>
        </a:spcBef>
        <a:spcAft>
          <a:spcPct val="0"/>
        </a:spcAft>
        <a:buClr>
          <a:srgbClr val="FAFD00"/>
        </a:buClr>
        <a:buSzPct val="125000"/>
        <a:buFont typeface="Wingdings" charset="0"/>
        <a:buChar char="§"/>
        <a:defRPr sz="2800" b="1">
          <a:solidFill>
            <a:schemeClr val="bg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rgbClr val="FAFD00"/>
        </a:buClr>
        <a:buSzPct val="125000"/>
        <a:buFont typeface="Wingdings" charset="0"/>
        <a:buChar char="§"/>
        <a:defRPr sz="2400" b="1">
          <a:solidFill>
            <a:schemeClr val="bg1"/>
          </a:solidFill>
          <a:latin typeface="+mn-lt"/>
          <a:ea typeface="ＭＳ Ｐゴシック" pitchFamily="-110" charset="-128"/>
        </a:defRPr>
      </a:lvl2pPr>
      <a:lvl3pPr marL="1143000" indent="-228600" algn="l" rtl="0" eaLnBrk="0" fontAlgn="base" hangingPunct="0">
        <a:spcBef>
          <a:spcPct val="20000"/>
        </a:spcBef>
        <a:spcAft>
          <a:spcPct val="0"/>
        </a:spcAft>
        <a:buClr>
          <a:srgbClr val="FAFD00"/>
        </a:buClr>
        <a:buSzPct val="125000"/>
        <a:buFont typeface="Wingdings" charset="0"/>
        <a:buChar char="§"/>
        <a:defRPr sz="2000" b="1">
          <a:solidFill>
            <a:schemeClr val="bg1"/>
          </a:solidFill>
          <a:latin typeface="+mn-lt"/>
          <a:ea typeface="ＭＳ Ｐゴシック" pitchFamily="-110" charset="-128"/>
        </a:defRPr>
      </a:lvl3pPr>
      <a:lvl4pPr marL="1600200" indent="-228600" algn="l" rtl="0" eaLnBrk="0" fontAlgn="base" hangingPunct="0">
        <a:spcBef>
          <a:spcPct val="20000"/>
        </a:spcBef>
        <a:spcAft>
          <a:spcPct val="0"/>
        </a:spcAft>
        <a:buClr>
          <a:srgbClr val="FAFD00"/>
        </a:buClr>
        <a:buSzPct val="125000"/>
        <a:buFont typeface="Wingdings" charset="0"/>
        <a:buChar char="§"/>
        <a:defRPr b="1">
          <a:solidFill>
            <a:schemeClr val="bg1"/>
          </a:solidFill>
          <a:latin typeface="+mn-lt"/>
          <a:ea typeface="ＭＳ Ｐゴシック" pitchFamily="-110" charset="-128"/>
        </a:defRPr>
      </a:lvl4pPr>
      <a:lvl5pPr marL="2057400" indent="-228600" algn="l" rtl="0" eaLnBrk="0" fontAlgn="base" hangingPunct="0">
        <a:spcBef>
          <a:spcPct val="20000"/>
        </a:spcBef>
        <a:spcAft>
          <a:spcPct val="0"/>
        </a:spcAft>
        <a:buClr>
          <a:srgbClr val="FAFD00"/>
        </a:buClr>
        <a:buSzPct val="125000"/>
        <a:buFont typeface="Wingdings" charset="0"/>
        <a:buChar char="§"/>
        <a:defRPr b="1">
          <a:solidFill>
            <a:schemeClr val="bg1"/>
          </a:solidFill>
          <a:latin typeface="+mn-lt"/>
          <a:ea typeface="ＭＳ Ｐゴシック" pitchFamily="-110" charset="-128"/>
        </a:defRPr>
      </a:lvl5pPr>
      <a:lvl6pPr marL="2514600" indent="-228600" algn="l" rtl="0" eaLnBrk="0" fontAlgn="base" hangingPunct="0">
        <a:spcBef>
          <a:spcPct val="20000"/>
        </a:spcBef>
        <a:spcAft>
          <a:spcPct val="0"/>
        </a:spcAft>
        <a:buClr>
          <a:srgbClr val="FAFD00"/>
        </a:buClr>
        <a:buSzPct val="125000"/>
        <a:buFont typeface="Wingdings" pitchFamily="-110" charset="2"/>
        <a:buChar char="§"/>
        <a:defRPr b="1">
          <a:solidFill>
            <a:schemeClr val="bg1"/>
          </a:solidFill>
          <a:latin typeface="+mn-lt"/>
          <a:ea typeface="ＭＳ Ｐゴシック" pitchFamily="-110" charset="-128"/>
        </a:defRPr>
      </a:lvl6pPr>
      <a:lvl7pPr marL="2971800" indent="-228600" algn="l" rtl="0" eaLnBrk="0" fontAlgn="base" hangingPunct="0">
        <a:spcBef>
          <a:spcPct val="20000"/>
        </a:spcBef>
        <a:spcAft>
          <a:spcPct val="0"/>
        </a:spcAft>
        <a:buClr>
          <a:srgbClr val="FAFD00"/>
        </a:buClr>
        <a:buSzPct val="125000"/>
        <a:buFont typeface="Wingdings" pitchFamily="-110" charset="2"/>
        <a:buChar char="§"/>
        <a:defRPr b="1">
          <a:solidFill>
            <a:schemeClr val="bg1"/>
          </a:solidFill>
          <a:latin typeface="+mn-lt"/>
          <a:ea typeface="ＭＳ Ｐゴシック" pitchFamily="-110" charset="-128"/>
        </a:defRPr>
      </a:lvl7pPr>
      <a:lvl8pPr marL="3429000" indent="-228600" algn="l" rtl="0" eaLnBrk="0" fontAlgn="base" hangingPunct="0">
        <a:spcBef>
          <a:spcPct val="20000"/>
        </a:spcBef>
        <a:spcAft>
          <a:spcPct val="0"/>
        </a:spcAft>
        <a:buClr>
          <a:srgbClr val="FAFD00"/>
        </a:buClr>
        <a:buSzPct val="125000"/>
        <a:buFont typeface="Wingdings" pitchFamily="-110" charset="2"/>
        <a:buChar char="§"/>
        <a:defRPr b="1">
          <a:solidFill>
            <a:schemeClr val="bg1"/>
          </a:solidFill>
          <a:latin typeface="+mn-lt"/>
          <a:ea typeface="ＭＳ Ｐゴシック" pitchFamily="-110" charset="-128"/>
        </a:defRPr>
      </a:lvl8pPr>
      <a:lvl9pPr marL="3886200" indent="-228600" algn="l" rtl="0" eaLnBrk="0" fontAlgn="base" hangingPunct="0">
        <a:spcBef>
          <a:spcPct val="20000"/>
        </a:spcBef>
        <a:spcAft>
          <a:spcPct val="0"/>
        </a:spcAft>
        <a:buClr>
          <a:srgbClr val="FAFD00"/>
        </a:buClr>
        <a:buSzPct val="125000"/>
        <a:buFont typeface="Wingdings" pitchFamily="-110" charset="2"/>
        <a:buChar char="§"/>
        <a:defRPr b="1">
          <a:solidFill>
            <a:schemeClr val="bg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ident_4_onscreen_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469900" y="533400"/>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subTitle" idx="1"/>
          </p:nvPr>
        </p:nvSpPr>
        <p:spPr>
          <a:xfrm>
            <a:off x="457200" y="4507902"/>
            <a:ext cx="8077200" cy="1345497"/>
          </a:xfrm>
          <a:noFill/>
        </p:spPr>
        <p:txBody>
          <a:bodyPr lIns="90488" rIns="90488"/>
          <a:lstStyle/>
          <a:p>
            <a:pPr>
              <a:buFont typeface="Wingdings" charset="0"/>
              <a:buNone/>
            </a:pPr>
            <a:r>
              <a:rPr lang="en-US" sz="2400" dirty="0">
                <a:latin typeface="Arial" charset="0"/>
                <a:ea typeface="ＭＳ Ｐゴシック" charset="0"/>
                <a:cs typeface="ＭＳ Ｐゴシック" charset="0"/>
              </a:rPr>
              <a:t>Laszlo </a:t>
            </a:r>
            <a:r>
              <a:rPr lang="en-US" sz="2400" dirty="0" smtClean="0">
                <a:latin typeface="Arial" charset="0"/>
                <a:ea typeface="ＭＳ Ｐゴシック" charset="0"/>
                <a:cs typeface="ＭＳ Ｐゴシック" charset="0"/>
              </a:rPr>
              <a:t>Keszthelyi, Windy Jaeger, Alfred McEwen</a:t>
            </a:r>
            <a:endParaRPr lang="en-US" sz="2400" dirty="0">
              <a:latin typeface="Arial" charset="0"/>
              <a:ea typeface="ＭＳ Ｐゴシック" charset="0"/>
              <a:cs typeface="ＭＳ Ｐゴシック" charset="0"/>
            </a:endParaRPr>
          </a:p>
          <a:p>
            <a:pPr>
              <a:buFont typeface="Wingdings" charset="0"/>
              <a:buNone/>
            </a:pPr>
            <a:r>
              <a:rPr lang="en-US" sz="2400" b="0" i="1" dirty="0" smtClean="0">
                <a:latin typeface="Arial" charset="0"/>
                <a:ea typeface="ＭＳ Ｐゴシック" charset="0"/>
                <a:cs typeface="ＭＳ Ｐゴシック" charset="0"/>
              </a:rPr>
              <a:t>USGS Astrogeology Science Center</a:t>
            </a:r>
          </a:p>
          <a:p>
            <a:pPr>
              <a:buFont typeface="Wingdings" charset="0"/>
              <a:buNone/>
            </a:pPr>
            <a:r>
              <a:rPr lang="en-US" sz="2400" b="0" i="1" dirty="0" smtClean="0">
                <a:latin typeface="Arial" charset="0"/>
                <a:ea typeface="ＭＳ Ｐゴシック" charset="0"/>
                <a:cs typeface="ＭＳ Ｐゴシック" charset="0"/>
              </a:rPr>
              <a:t>University of Arizona, Lunar and Planetary Laboratory</a:t>
            </a:r>
            <a:endParaRPr lang="en-US" sz="2400" b="0" i="1" dirty="0">
              <a:latin typeface="Arial" charset="0"/>
              <a:ea typeface="ＭＳ Ｐゴシック" charset="0"/>
              <a:cs typeface="ＭＳ Ｐゴシック" charset="0"/>
            </a:endParaRPr>
          </a:p>
        </p:txBody>
      </p:sp>
      <p:pic>
        <p:nvPicPr>
          <p:cNvPr id="15365" name="Picture 9" descr="Image of large USGS Identifie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black">
          <a:xfrm>
            <a:off x="469900" y="533400"/>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4"/>
          <p:cNvSpPr>
            <a:spLocks noGrp="1" noChangeArrowheads="1"/>
          </p:cNvSpPr>
          <p:nvPr>
            <p:ph type="ctrTitle"/>
          </p:nvPr>
        </p:nvSpPr>
        <p:spPr>
          <a:xfrm>
            <a:off x="457200" y="2165750"/>
            <a:ext cx="8001000" cy="1381917"/>
          </a:xfrm>
        </p:spPr>
        <p:txBody>
          <a:bodyPr/>
          <a:lstStyle/>
          <a:p>
            <a:r>
              <a:rPr lang="en-US" dirty="0" smtClean="0">
                <a:solidFill>
                  <a:srgbClr val="FFFF99"/>
                </a:solidFill>
                <a:latin typeface="Arial" charset="0"/>
                <a:ea typeface="ＭＳ Ｐゴシック" charset="0"/>
                <a:cs typeface="ＭＳ Ｐゴシック" charset="0"/>
              </a:rPr>
              <a:t>Understanding Volcanic Features at the HiRISE Scale</a:t>
            </a:r>
            <a:endParaRPr lang="en-US" dirty="0">
              <a:solidFill>
                <a:srgbClr val="FFFF99"/>
              </a:solidFill>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10 at 21.24.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173779" cy="6858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MOC</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476407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taryIssue-Kestay-Fig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21331"/>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91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en-US"/>
          </a:p>
        </p:txBody>
      </p:sp>
      <p:sp>
        <p:nvSpPr>
          <p:cNvPr id="79875" name="Rectangle 3"/>
          <p:cNvSpPr>
            <a:spLocks noGrp="1" noChangeArrowheads="1"/>
          </p:cNvSpPr>
          <p:nvPr>
            <p:ph type="body" idx="1"/>
          </p:nvPr>
        </p:nvSpPr>
        <p:spPr/>
        <p:txBody>
          <a:bodyPr/>
          <a:lstStyle/>
          <a:p>
            <a:endParaRPr lang="en-US"/>
          </a:p>
        </p:txBody>
      </p:sp>
      <p:pic>
        <p:nvPicPr>
          <p:cNvPr id="2" name="Picture 1" descr="Amphi_orth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534" y="-42333"/>
            <a:ext cx="6866466" cy="6866466"/>
          </a:xfrm>
          <a:prstGeom prst="rect">
            <a:avLst/>
          </a:prstGeom>
        </p:spPr>
      </p:pic>
      <p:pic>
        <p:nvPicPr>
          <p:cNvPr id="6"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7185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taryIssue-Kestay-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57733" cy="6718298"/>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8243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Channeled Scabland</a:t>
            </a:r>
            <a:endParaRPr lang="en-US" dirty="0">
              <a:solidFill>
                <a:srgbClr val="FFFF99"/>
              </a:solidFill>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457200" y="1690688"/>
            <a:ext cx="8153400" cy="3918508"/>
          </a:xfrm>
          <a:noFill/>
        </p:spPr>
        <p:txBody>
          <a:bodyPr lIns="90488" rIns="90488"/>
          <a:lstStyle/>
          <a:p>
            <a:r>
              <a:rPr lang="en-US" dirty="0" smtClean="0">
                <a:latin typeface="Arial" charset="0"/>
                <a:ea typeface="ＭＳ Ｐゴシック" charset="0"/>
                <a:cs typeface="ＭＳ Ｐゴシック" charset="0"/>
              </a:rPr>
              <a:t>10-15 Ma Columbia River Flood Basalts</a:t>
            </a:r>
          </a:p>
          <a:p>
            <a:pPr lvl="1"/>
            <a:r>
              <a:rPr lang="en-US" b="0" dirty="0" smtClean="0">
                <a:latin typeface="Arial" charset="0"/>
                <a:ea typeface="ＭＳ Ｐゴシック" charset="0"/>
                <a:cs typeface="ＭＳ Ｐゴシック" charset="0"/>
              </a:rPr>
              <a:t>Hundreds of lava flows, each hundreds of km long, tens of m thick, and thousands of km</a:t>
            </a:r>
            <a:r>
              <a:rPr lang="en-US" b="0" baseline="30000" dirty="0" smtClean="0">
                <a:latin typeface="Arial" charset="0"/>
                <a:ea typeface="ＭＳ Ｐゴシック" charset="0"/>
                <a:cs typeface="ＭＳ Ｐゴシック" charset="0"/>
              </a:rPr>
              <a:t>3</a:t>
            </a:r>
            <a:r>
              <a:rPr lang="en-US" b="0" dirty="0" smtClean="0">
                <a:latin typeface="Arial" charset="0"/>
                <a:ea typeface="ＭＳ Ｐゴシック" charset="0"/>
                <a:cs typeface="ＭＳ Ｐゴシック" charset="0"/>
              </a:rPr>
              <a:t> in volume</a:t>
            </a:r>
          </a:p>
          <a:p>
            <a:pPr lvl="1"/>
            <a:r>
              <a:rPr lang="en-US" b="0" dirty="0" smtClean="0">
                <a:latin typeface="Arial" charset="0"/>
                <a:ea typeface="ＭＳ Ｐゴシック" charset="0"/>
                <a:cs typeface="ＭＳ Ｐゴシック" charset="0"/>
              </a:rPr>
              <a:t>Start of the Yellowstone hotspot trace</a:t>
            </a:r>
          </a:p>
          <a:p>
            <a:r>
              <a:rPr lang="en-US" dirty="0" smtClean="0">
                <a:latin typeface="Arial" charset="0"/>
                <a:ea typeface="ＭＳ Ｐゴシック" charset="0"/>
                <a:cs typeface="ＭＳ Ｐゴシック" charset="0"/>
              </a:rPr>
              <a:t>Carved into by Pleistocene Missoula floods</a:t>
            </a:r>
          </a:p>
          <a:p>
            <a:pPr lvl="1"/>
            <a:r>
              <a:rPr lang="en-US" b="0" dirty="0" smtClean="0">
                <a:latin typeface="Arial" charset="0"/>
                <a:ea typeface="ＭＳ Ｐゴシック" charset="0"/>
                <a:cs typeface="ＭＳ Ｐゴシック" charset="0"/>
              </a:rPr>
              <a:t>Catastrophic floods from collapses of ice dams on very large lakes</a:t>
            </a:r>
          </a:p>
          <a:p>
            <a:pPr lvl="1"/>
            <a:r>
              <a:rPr lang="en-US" b="0" dirty="0" smtClean="0">
                <a:latin typeface="Arial" charset="0"/>
                <a:ea typeface="ＭＳ Ｐゴシック" charset="0"/>
                <a:cs typeface="ＭＳ Ｐゴシック" charset="0"/>
              </a:rPr>
              <a:t>Number of floods debated but definitely more than one</a:t>
            </a:r>
            <a:endParaRPr lang="en-US" b="0" dirty="0">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459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Amphitheater</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18744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9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8128000" cy="6096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457200" y="533400"/>
            <a:ext cx="8226425" cy="620713"/>
          </a:xfrm>
          <a:noFill/>
        </p:spPr>
        <p:txBody>
          <a:bodyPr lIns="90488" rIns="90488"/>
          <a:lstStyle/>
          <a:p>
            <a:r>
              <a:rPr lang="en-US" dirty="0" err="1" smtClean="0">
                <a:solidFill>
                  <a:srgbClr val="FFFF99"/>
                </a:solidFill>
                <a:latin typeface="Arial" charset="0"/>
                <a:ea typeface="ＭＳ Ｐゴシック" charset="0"/>
                <a:cs typeface="ＭＳ Ｐゴシック" charset="0"/>
              </a:rPr>
              <a:t>Colloseum</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2865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202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9646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203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6538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mphi_stru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0" y="42333"/>
            <a:ext cx="6781800" cy="6781800"/>
          </a:xfrm>
          <a:prstGeom prst="rect">
            <a:avLst/>
          </a:prstGeom>
        </p:spPr>
      </p:pic>
      <p:sp>
        <p:nvSpPr>
          <p:cNvPr id="4"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Amphitheater</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9927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r>
              <a:rPr lang="en-US" dirty="0">
                <a:solidFill>
                  <a:srgbClr val="FFFF99"/>
                </a:solidFill>
                <a:latin typeface="Arial" charset="0"/>
                <a:ea typeface="ＭＳ Ｐゴシック" charset="0"/>
                <a:cs typeface="ＭＳ Ｐゴシック" charset="0"/>
              </a:rPr>
              <a:t>Outline</a:t>
            </a:r>
          </a:p>
        </p:txBody>
      </p:sp>
      <p:sp>
        <p:nvSpPr>
          <p:cNvPr id="17411" name="Rectangle 3"/>
          <p:cNvSpPr>
            <a:spLocks noGrp="1" noChangeArrowheads="1"/>
          </p:cNvSpPr>
          <p:nvPr>
            <p:ph type="body" idx="1"/>
          </p:nvPr>
        </p:nvSpPr>
        <p:spPr>
          <a:xfrm>
            <a:off x="457200" y="1690688"/>
            <a:ext cx="8153400" cy="3278334"/>
          </a:xfrm>
          <a:noFill/>
        </p:spPr>
        <p:txBody>
          <a:bodyPr lIns="90488" rIns="90488"/>
          <a:lstStyle/>
          <a:p>
            <a:r>
              <a:rPr lang="en-US" dirty="0" smtClean="0">
                <a:latin typeface="Arial" charset="0"/>
                <a:ea typeface="ＭＳ Ｐゴシック" charset="0"/>
                <a:cs typeface="ＭＳ Ｐゴシック" charset="0"/>
              </a:rPr>
              <a:t>The challenge of HiRISE data - a resolution unlike other remote sensing data sets </a:t>
            </a:r>
          </a:p>
          <a:p>
            <a:r>
              <a:rPr lang="en-US" dirty="0" smtClean="0">
                <a:latin typeface="Arial" charset="0"/>
                <a:ea typeface="ＭＳ Ｐゴシック" charset="0"/>
                <a:cs typeface="ＭＳ Ｐゴシック" charset="0"/>
              </a:rPr>
              <a:t>An example: multi-ring structures in Athabasca Valles</a:t>
            </a:r>
          </a:p>
          <a:p>
            <a:r>
              <a:rPr lang="en-US" dirty="0" smtClean="0">
                <a:latin typeface="Arial" charset="0"/>
                <a:ea typeface="ＭＳ Ｐゴシック" charset="0"/>
                <a:cs typeface="ＭＳ Ｐゴシック" charset="0"/>
              </a:rPr>
              <a:t>Musings on the application of terrestrial analogs in interpreting planetary remote sensing data</a:t>
            </a:r>
            <a:endParaRPr lang="en-US" dirty="0">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lloseum_stru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0" y="0"/>
            <a:ext cx="6858000" cy="6858000"/>
          </a:xfrm>
          <a:prstGeom prst="rect">
            <a:avLst/>
          </a:prstGeom>
        </p:spPr>
      </p:pic>
      <p:sp>
        <p:nvSpPr>
          <p:cNvPr id="4"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Tule</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406218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ockRose_stru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0" y="16934"/>
            <a:ext cx="6824133" cy="6824133"/>
          </a:xfrm>
          <a:prstGeom prst="rect">
            <a:avLst/>
          </a:prstGeom>
        </p:spPr>
      </p:pic>
      <p:sp>
        <p:nvSpPr>
          <p:cNvPr id="5"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Rock Rose</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373930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ig. 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0"/>
            <a:ext cx="4357097" cy="6858000"/>
          </a:xfrm>
          <a:prstGeom prst="rect">
            <a:avLst/>
          </a:prstGeom>
        </p:spPr>
      </p:pic>
      <p:pic>
        <p:nvPicPr>
          <p:cNvPr id="4" name="Picture 3" descr="IMG_14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48550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_Fig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02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ingModels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3750957"/>
          </a:xfrm>
          <a:prstGeom prst="rect">
            <a:avLst/>
          </a:prstGeom>
        </p:spPr>
      </p:pic>
    </p:spTree>
    <p:extLst>
      <p:ext uri="{BB962C8B-B14F-4D97-AF65-F5344CB8AC3E}">
        <p14:creationId xmlns:p14="http://schemas.microsoft.com/office/powerpoint/2010/main" val="18196312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lanetaryIssue-Kestay-Fig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4852"/>
            <a:ext cx="4383634" cy="6793148"/>
          </a:xfrm>
          <a:prstGeom prst="rect">
            <a:avLst/>
          </a:prstGeom>
        </p:spPr>
      </p:pic>
    </p:spTree>
    <p:extLst>
      <p:ext uri="{BB962C8B-B14F-4D97-AF65-F5344CB8AC3E}">
        <p14:creationId xmlns:p14="http://schemas.microsoft.com/office/powerpoint/2010/main" val="29515684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lanetaryIssue-Kestay-Fig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1698"/>
            <a:ext cx="5298034" cy="6810902"/>
          </a:xfrm>
          <a:prstGeom prst="rect">
            <a:avLst/>
          </a:prstGeom>
        </p:spPr>
      </p:pic>
    </p:spTree>
    <p:extLst>
      <p:ext uri="{BB962C8B-B14F-4D97-AF65-F5344CB8AC3E}">
        <p14:creationId xmlns:p14="http://schemas.microsoft.com/office/powerpoint/2010/main" val="282519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Conclusions About Ring Features</a:t>
            </a:r>
            <a:endParaRPr lang="en-US" dirty="0">
              <a:solidFill>
                <a:srgbClr val="FFFF99"/>
              </a:solidFill>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457200" y="1690688"/>
            <a:ext cx="8153400" cy="3709221"/>
          </a:xfrm>
          <a:noFill/>
        </p:spPr>
        <p:txBody>
          <a:bodyPr lIns="90488" rIns="90488"/>
          <a:lstStyle/>
          <a:p>
            <a:r>
              <a:rPr lang="en-US" dirty="0" smtClean="0">
                <a:latin typeface="Arial" charset="0"/>
                <a:ea typeface="ＭＳ Ｐゴシック" charset="0"/>
                <a:cs typeface="ＭＳ Ｐゴシック" charset="0"/>
              </a:rPr>
              <a:t>BRSs in the Channeled Scabland form by inflation around rootless cones</a:t>
            </a:r>
          </a:p>
          <a:p>
            <a:r>
              <a:rPr lang="en-US" dirty="0" smtClean="0">
                <a:latin typeface="Arial" charset="0"/>
                <a:ea typeface="ＭＳ Ｐゴシック" charset="0"/>
                <a:cs typeface="ＭＳ Ｐゴシック" charset="0"/>
              </a:rPr>
              <a:t>The rings in Athabasca form by sagging of the crust of a deflating lava flow under the weight of a rootless cone</a:t>
            </a:r>
          </a:p>
          <a:p>
            <a:r>
              <a:rPr lang="en-US" dirty="0" smtClean="0">
                <a:latin typeface="Arial" charset="0"/>
                <a:ea typeface="ＭＳ Ｐゴシック" charset="0"/>
                <a:cs typeface="ＭＳ Ｐゴシック" charset="0"/>
              </a:rPr>
              <a:t>Observations of key locations in 3D and high spatial resolution were needed to reach both of these conclusions</a:t>
            </a:r>
            <a:endParaRPr lang="en-US" dirty="0">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80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General Lessons</a:t>
            </a:r>
            <a:endParaRPr lang="en-US" dirty="0">
              <a:solidFill>
                <a:srgbClr val="FFFF99"/>
              </a:solidFill>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457200" y="1690688"/>
            <a:ext cx="8153400" cy="4177041"/>
          </a:xfrm>
          <a:noFill/>
        </p:spPr>
        <p:txBody>
          <a:bodyPr lIns="90488" rIns="90488"/>
          <a:lstStyle/>
          <a:p>
            <a:r>
              <a:rPr lang="en-US" dirty="0">
                <a:latin typeface="Arial" charset="0"/>
                <a:ea typeface="ＭＳ Ｐゴシック" charset="0"/>
                <a:cs typeface="ＭＳ Ｐゴシック" charset="0"/>
              </a:rPr>
              <a:t>You need to pick the right targets</a:t>
            </a:r>
          </a:p>
          <a:p>
            <a:pPr lvl="1"/>
            <a:r>
              <a:rPr lang="en-US" b="0" i="1" dirty="0" smtClean="0">
                <a:latin typeface="Arial" charset="0"/>
                <a:ea typeface="ＭＳ Ｐゴシック" charset="0"/>
                <a:cs typeface="ＭＳ Ｐゴシック" charset="0"/>
              </a:rPr>
              <a:t>Athabasca Valles, Banks Lake are special places</a:t>
            </a:r>
          </a:p>
          <a:p>
            <a:r>
              <a:rPr lang="en-US" dirty="0" smtClean="0">
                <a:latin typeface="Arial" charset="0"/>
                <a:ea typeface="ＭＳ Ｐゴシック" charset="0"/>
                <a:cs typeface="ＭＳ Ｐゴシック" charset="0"/>
              </a:rPr>
              <a:t>HiRISE resolves truly alien processes operating on Mars</a:t>
            </a:r>
          </a:p>
          <a:p>
            <a:pPr lvl="1"/>
            <a:r>
              <a:rPr lang="en-US" b="0" i="1" dirty="0" smtClean="0">
                <a:latin typeface="Arial" charset="0"/>
                <a:ea typeface="ＭＳ Ｐゴシック" charset="0"/>
                <a:cs typeface="ＭＳ Ｐゴシック" charset="0"/>
              </a:rPr>
              <a:t>RSLs</a:t>
            </a:r>
          </a:p>
          <a:p>
            <a:pPr lvl="1"/>
            <a:r>
              <a:rPr lang="en-US" b="0" i="1" dirty="0" smtClean="0">
                <a:latin typeface="Arial" charset="0"/>
                <a:ea typeface="ＭＳ Ｐゴシック" charset="0"/>
                <a:cs typeface="ＭＳ Ｐゴシック" charset="0"/>
              </a:rPr>
              <a:t>CO</a:t>
            </a:r>
            <a:r>
              <a:rPr lang="en-US" b="0" i="1" baseline="-25000" dirty="0" smtClean="0">
                <a:latin typeface="Arial" charset="0"/>
                <a:ea typeface="ＭＳ Ｐゴシック" charset="0"/>
                <a:cs typeface="ＭＳ Ｐゴシック" charset="0"/>
              </a:rPr>
              <a:t>2</a:t>
            </a:r>
            <a:r>
              <a:rPr lang="en-US" b="0" i="1" dirty="0" smtClean="0">
                <a:latin typeface="Arial" charset="0"/>
                <a:ea typeface="ＭＳ Ｐゴシック" charset="0"/>
                <a:cs typeface="ＭＳ Ｐゴシック" charset="0"/>
              </a:rPr>
              <a:t> driven gulley formation and “spiders”</a:t>
            </a:r>
          </a:p>
          <a:p>
            <a:r>
              <a:rPr lang="en-US" dirty="0" smtClean="0">
                <a:latin typeface="Arial" charset="0"/>
                <a:ea typeface="ＭＳ Ｐゴシック" charset="0"/>
                <a:cs typeface="ＭＳ Ｐゴシック" charset="0"/>
              </a:rPr>
              <a:t>You need many working hypotheses and copious imagination that is still constrained by </a:t>
            </a:r>
            <a:r>
              <a:rPr lang="en-US" smtClean="0">
                <a:latin typeface="Arial" charset="0"/>
                <a:ea typeface="ＭＳ Ｐゴシック" charset="0"/>
                <a:cs typeface="ＭＳ Ｐゴシック" charset="0"/>
              </a:rPr>
              <a:t>the data</a:t>
            </a:r>
            <a:endParaRPr lang="en-US" dirty="0" smtClean="0">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972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pPr algn="ctr"/>
            <a:r>
              <a:rPr lang="en-US" dirty="0" err="1" smtClean="0">
                <a:solidFill>
                  <a:srgbClr val="FFFF99"/>
                </a:solidFill>
                <a:latin typeface="Arial" charset="0"/>
                <a:ea typeface="ＭＳ Ｐゴシック" charset="0"/>
                <a:cs typeface="ＭＳ Ｐゴシック" charset="0"/>
              </a:rPr>
              <a:t>www.uahirise.org</a:t>
            </a:r>
            <a:r>
              <a:rPr lang="en-US" dirty="0" smtClean="0">
                <a:solidFill>
                  <a:srgbClr val="FFFF99"/>
                </a:solidFill>
                <a:latin typeface="Arial" charset="0"/>
                <a:ea typeface="ＭＳ Ｐゴシック" charset="0"/>
                <a:cs typeface="ＭＳ Ｐゴシック" charset="0"/>
              </a:rPr>
              <a:t>/</a:t>
            </a:r>
            <a:r>
              <a:rPr lang="en-US" dirty="0" err="1" smtClean="0">
                <a:solidFill>
                  <a:srgbClr val="FFFF99"/>
                </a:solidFill>
                <a:latin typeface="Arial" charset="0"/>
                <a:ea typeface="ＭＳ Ｐゴシック" charset="0"/>
                <a:cs typeface="ＭＳ Ｐゴシック" charset="0"/>
              </a:rPr>
              <a:t>hiwish</a:t>
            </a:r>
            <a:r>
              <a:rPr lang="en-US" dirty="0" smtClean="0">
                <a:solidFill>
                  <a:srgbClr val="FFFF99"/>
                </a:solidFill>
                <a:latin typeface="Arial" charset="0"/>
                <a:ea typeface="ＭＳ Ｐゴシック" charset="0"/>
                <a:cs typeface="ＭＳ Ｐゴシック" charset="0"/>
              </a:rPr>
              <a:t>/</a:t>
            </a:r>
            <a:endParaRPr lang="en-US" dirty="0">
              <a:solidFill>
                <a:srgbClr val="FFFF99"/>
              </a:solidFill>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4-10-19 at 06.51.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03400"/>
            <a:ext cx="9144000" cy="3228680"/>
          </a:xfrm>
          <a:prstGeom prst="rect">
            <a:avLst/>
          </a:prstGeom>
        </p:spPr>
      </p:pic>
    </p:spTree>
    <p:extLst>
      <p:ext uri="{BB962C8B-B14F-4D97-AF65-F5344CB8AC3E}">
        <p14:creationId xmlns:p14="http://schemas.microsoft.com/office/powerpoint/2010/main" val="2866958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1212850"/>
            <a:ext cx="5400675"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5" name="Line 3"/>
          <p:cNvSpPr>
            <a:spLocks noChangeShapeType="1"/>
          </p:cNvSpPr>
          <p:nvPr/>
        </p:nvSpPr>
        <p:spPr bwMode="auto">
          <a:xfrm flipH="1">
            <a:off x="6086475" y="1562100"/>
            <a:ext cx="534988"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56" name="Text Box 4"/>
          <p:cNvSpPr txBox="1">
            <a:spLocks noChangeArrowheads="1"/>
          </p:cNvSpPr>
          <p:nvPr/>
        </p:nvSpPr>
        <p:spPr bwMode="auto">
          <a:xfrm>
            <a:off x="6467475" y="1270000"/>
            <a:ext cx="725488"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eaLnBrk="1" hangingPunct="1"/>
            <a:r>
              <a:rPr lang="en-US" sz="1300">
                <a:latin typeface="Arial" charset="0"/>
              </a:rPr>
              <a:t>HiRISE</a:t>
            </a:r>
          </a:p>
        </p:txBody>
      </p:sp>
      <p:sp>
        <p:nvSpPr>
          <p:cNvPr id="23557" name="Line 5"/>
          <p:cNvSpPr>
            <a:spLocks noChangeShapeType="1"/>
          </p:cNvSpPr>
          <p:nvPr/>
        </p:nvSpPr>
        <p:spPr bwMode="auto">
          <a:xfrm flipH="1">
            <a:off x="6164263" y="2324100"/>
            <a:ext cx="684212"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58" name="Text Box 6"/>
          <p:cNvSpPr txBox="1">
            <a:spLocks noChangeArrowheads="1"/>
          </p:cNvSpPr>
          <p:nvPr/>
        </p:nvSpPr>
        <p:spPr bwMode="auto">
          <a:xfrm>
            <a:off x="6800850" y="2157413"/>
            <a:ext cx="5143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eaLnBrk="1" hangingPunct="1"/>
            <a:r>
              <a:rPr lang="en-US" sz="1300">
                <a:latin typeface="Arial" charset="0"/>
              </a:rPr>
              <a:t>CTX</a:t>
            </a:r>
          </a:p>
        </p:txBody>
      </p:sp>
      <p:sp>
        <p:nvSpPr>
          <p:cNvPr id="23559" name="Line 7"/>
          <p:cNvSpPr>
            <a:spLocks noChangeShapeType="1"/>
          </p:cNvSpPr>
          <p:nvPr/>
        </p:nvSpPr>
        <p:spPr bwMode="auto">
          <a:xfrm flipH="1">
            <a:off x="6164263" y="3392488"/>
            <a:ext cx="457200" cy="227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0" name="Text Box 8"/>
          <p:cNvSpPr txBox="1">
            <a:spLocks noChangeArrowheads="1"/>
          </p:cNvSpPr>
          <p:nvPr/>
        </p:nvSpPr>
        <p:spPr bwMode="auto">
          <a:xfrm>
            <a:off x="6621463" y="3175000"/>
            <a:ext cx="550862"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eaLnBrk="1" hangingPunct="1"/>
            <a:r>
              <a:rPr lang="en-US" sz="1300">
                <a:latin typeface="Arial" charset="0"/>
              </a:rPr>
              <a:t>MCS</a:t>
            </a:r>
          </a:p>
        </p:txBody>
      </p:sp>
      <p:sp>
        <p:nvSpPr>
          <p:cNvPr id="23561" name="Line 9"/>
          <p:cNvSpPr>
            <a:spLocks noChangeShapeType="1"/>
          </p:cNvSpPr>
          <p:nvPr/>
        </p:nvSpPr>
        <p:spPr bwMode="auto">
          <a:xfrm flipH="1">
            <a:off x="6011863" y="4916488"/>
            <a:ext cx="533400" cy="531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2" name="Text Box 10"/>
          <p:cNvSpPr txBox="1">
            <a:spLocks noChangeArrowheads="1"/>
          </p:cNvSpPr>
          <p:nvPr/>
        </p:nvSpPr>
        <p:spPr bwMode="auto">
          <a:xfrm>
            <a:off x="6529388" y="4710113"/>
            <a:ext cx="715962"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eaLnBrk="1" hangingPunct="1"/>
            <a:r>
              <a:rPr lang="en-US" sz="1300">
                <a:latin typeface="Arial" charset="0"/>
              </a:rPr>
              <a:t>CRISM</a:t>
            </a:r>
          </a:p>
        </p:txBody>
      </p:sp>
      <p:sp>
        <p:nvSpPr>
          <p:cNvPr id="23563" name="Line 11"/>
          <p:cNvSpPr>
            <a:spLocks noChangeShapeType="1"/>
          </p:cNvSpPr>
          <p:nvPr/>
        </p:nvSpPr>
        <p:spPr bwMode="auto">
          <a:xfrm>
            <a:off x="2328863" y="2438400"/>
            <a:ext cx="2387600" cy="800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64" name="Text Box 12"/>
          <p:cNvSpPr txBox="1">
            <a:spLocks noChangeArrowheads="1"/>
          </p:cNvSpPr>
          <p:nvPr/>
        </p:nvSpPr>
        <p:spPr bwMode="auto">
          <a:xfrm>
            <a:off x="1871663" y="2224088"/>
            <a:ext cx="715962"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eaLnBrk="1" hangingPunct="1"/>
            <a:r>
              <a:rPr lang="en-US" sz="1300">
                <a:latin typeface="Arial" charset="0"/>
              </a:rPr>
              <a:t>MARCI</a:t>
            </a:r>
          </a:p>
        </p:txBody>
      </p:sp>
      <p:sp>
        <p:nvSpPr>
          <p:cNvPr id="23569" name="Rectangle 17"/>
          <p:cNvSpPr>
            <a:spLocks noGrp="1" noChangeArrowheads="1"/>
          </p:cNvSpPr>
          <p:nvPr>
            <p:ph type="title"/>
          </p:nvPr>
        </p:nvSpPr>
        <p:spPr>
          <a:xfrm>
            <a:off x="685800" y="413558"/>
            <a:ext cx="7772400" cy="620683"/>
          </a:xfrm>
        </p:spPr>
        <p:txBody>
          <a:bodyPr/>
          <a:lstStyle/>
          <a:p>
            <a:r>
              <a:rPr lang="en-US" dirty="0">
                <a:solidFill>
                  <a:srgbClr val="FFFF99"/>
                </a:solidFill>
              </a:rPr>
              <a:t>Instruments on </a:t>
            </a:r>
            <a:r>
              <a:rPr lang="en-US" dirty="0" smtClean="0">
                <a:solidFill>
                  <a:srgbClr val="FFFF99"/>
                </a:solidFill>
              </a:rPr>
              <a:t>MRO</a:t>
            </a:r>
            <a:endParaRPr lang="en-US" dirty="0"/>
          </a:p>
        </p:txBody>
      </p:sp>
      <p:pic>
        <p:nvPicPr>
          <p:cNvPr id="23570" name="Picture 18" descr="Image of small USGS Identifier"/>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430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p>
        </p:txBody>
      </p:sp>
      <p:sp>
        <p:nvSpPr>
          <p:cNvPr id="44035" name="Rectangle 3"/>
          <p:cNvSpPr>
            <a:spLocks noGrp="1" noChangeArrowheads="1"/>
          </p:cNvSpPr>
          <p:nvPr>
            <p:ph type="body" idx="1"/>
          </p:nvPr>
        </p:nvSpPr>
        <p:spPr/>
        <p:txBody>
          <a:bodyPr/>
          <a:lstStyle/>
          <a:p>
            <a:endParaRPr lang="en-US"/>
          </a:p>
        </p:txBody>
      </p:sp>
      <p:pic>
        <p:nvPicPr>
          <p:cNvPr id="44038" name="Picture 6" descr="Spirit_color_blow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650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p>
        </p:txBody>
      </p:sp>
      <p:sp>
        <p:nvSpPr>
          <p:cNvPr id="67587" name="Rectangle 3"/>
          <p:cNvSpPr>
            <a:spLocks noGrp="1" noChangeArrowheads="1"/>
          </p:cNvSpPr>
          <p:nvPr>
            <p:ph type="body" idx="1"/>
          </p:nvPr>
        </p:nvSpPr>
        <p:spPr/>
        <p:txBody>
          <a:bodyPr/>
          <a:lstStyle/>
          <a:p>
            <a:endParaRPr lang="en-US"/>
          </a:p>
        </p:txBody>
      </p:sp>
      <p:pic>
        <p:nvPicPr>
          <p:cNvPr id="67588" name="Picture 4" descr="ColumbiaHills_Hi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15400" cy="688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9678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p>
        </p:txBody>
      </p:sp>
      <p:sp>
        <p:nvSpPr>
          <p:cNvPr id="67587" name="Rectangle 3"/>
          <p:cNvSpPr>
            <a:spLocks noGrp="1" noChangeArrowheads="1"/>
          </p:cNvSpPr>
          <p:nvPr>
            <p:ph type="body" idx="1"/>
          </p:nvPr>
        </p:nvSpPr>
        <p:spPr/>
        <p:txBody>
          <a:bodyPr/>
          <a:lstStyle/>
          <a:p>
            <a:endParaRPr lang="en-US"/>
          </a:p>
        </p:txBody>
      </p:sp>
      <p:pic>
        <p:nvPicPr>
          <p:cNvPr id="67588" name="Picture 4" descr="ColumbiaHills_HiRISE"/>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6200" y="0"/>
            <a:ext cx="8915400" cy="688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1828800"/>
            <a:ext cx="7696200" cy="2862322"/>
          </a:xfrm>
          <a:prstGeom prst="rect">
            <a:avLst/>
          </a:prstGeom>
          <a:noFill/>
        </p:spPr>
        <p:txBody>
          <a:bodyPr wrap="square" rtlCol="0">
            <a:spAutoFit/>
          </a:bodyPr>
          <a:lstStyle/>
          <a:p>
            <a:r>
              <a:rPr lang="en-US" sz="3600" b="1" dirty="0"/>
              <a:t>~</a:t>
            </a:r>
            <a:r>
              <a:rPr lang="en-US" sz="3600" b="1" dirty="0" smtClean="0"/>
              <a:t>2% of Mars covered by HiRISE</a:t>
            </a:r>
          </a:p>
          <a:p>
            <a:endParaRPr lang="en-US" sz="3600" b="1" dirty="0"/>
          </a:p>
          <a:p>
            <a:r>
              <a:rPr lang="en-US" sz="3600" b="1" dirty="0" smtClean="0"/>
              <a:t>&lt;&lt;1% in stereo</a:t>
            </a:r>
          </a:p>
          <a:p>
            <a:endParaRPr lang="en-US" sz="3600" b="1" dirty="0"/>
          </a:p>
          <a:p>
            <a:r>
              <a:rPr lang="en-US" sz="3600" b="1" dirty="0" smtClean="0"/>
              <a:t>Even less in stereo + color</a:t>
            </a:r>
            <a:endParaRPr lang="en-US" sz="3600" b="1" dirty="0"/>
          </a:p>
        </p:txBody>
      </p:sp>
    </p:spTree>
    <p:extLst>
      <p:ext uri="{BB962C8B-B14F-4D97-AF65-F5344CB8AC3E}">
        <p14:creationId xmlns:p14="http://schemas.microsoft.com/office/powerpoint/2010/main" val="13481082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Image of small USGS Identifier"/>
          <p:cNvPicPr>
            <a:picLocks noChangeAspect="1" noChangeArrowheads="1"/>
          </p:cNvPicPr>
          <p:nvPr/>
        </p:nvPicPr>
        <p:blipFill>
          <a:blip r:embed="rId2"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lanetaryIssue-Kestay-Fi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8" y="609600"/>
            <a:ext cx="9085627" cy="4953000"/>
          </a:xfrm>
          <a:prstGeom prst="rect">
            <a:avLst/>
          </a:prstGeom>
        </p:spPr>
      </p:pic>
    </p:spTree>
    <p:extLst>
      <p:ext uri="{BB962C8B-B14F-4D97-AF65-F5344CB8AC3E}">
        <p14:creationId xmlns:p14="http://schemas.microsoft.com/office/powerpoint/2010/main" val="21492452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Athabasca Valles</a:t>
            </a:r>
            <a:endParaRPr lang="en-US" dirty="0">
              <a:solidFill>
                <a:srgbClr val="FFFF99"/>
              </a:solidFill>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457200" y="1690688"/>
            <a:ext cx="8153400" cy="2773580"/>
          </a:xfrm>
          <a:noFill/>
        </p:spPr>
        <p:txBody>
          <a:bodyPr lIns="90488" rIns="90488"/>
          <a:lstStyle/>
          <a:p>
            <a:r>
              <a:rPr lang="en-US" dirty="0" smtClean="0">
                <a:latin typeface="Arial" charset="0"/>
                <a:ea typeface="ＭＳ Ｐゴシック" charset="0"/>
                <a:cs typeface="ＭＳ Ｐゴシック" charset="0"/>
              </a:rPr>
              <a:t>Surface crater retention age of 2-5 Ma by most models – no more than 50 Ma</a:t>
            </a:r>
          </a:p>
          <a:p>
            <a:pPr lvl="1"/>
            <a:r>
              <a:rPr lang="en-US" b="0" dirty="0" smtClean="0">
                <a:latin typeface="Arial" charset="0"/>
                <a:ea typeface="ＭＳ Ｐゴシック" charset="0"/>
                <a:cs typeface="ＭＳ Ｐゴシック" charset="0"/>
              </a:rPr>
              <a:t>Youngest “outflow” channel on Mars</a:t>
            </a:r>
          </a:p>
          <a:p>
            <a:r>
              <a:rPr lang="en-US" dirty="0" smtClean="0">
                <a:latin typeface="Arial" charset="0"/>
                <a:ea typeface="ＭＳ Ｐゴシック" charset="0"/>
                <a:cs typeface="ＭＳ Ｐゴシック" charset="0"/>
              </a:rPr>
              <a:t>Floor of Athabasca Valles, and the basin at its terminus (Cerberus </a:t>
            </a:r>
            <a:r>
              <a:rPr lang="en-US" dirty="0" err="1" smtClean="0">
                <a:latin typeface="Arial" charset="0"/>
                <a:ea typeface="ＭＳ Ｐゴシック" charset="0"/>
                <a:cs typeface="ＭＳ Ｐゴシック" charset="0"/>
              </a:rPr>
              <a:t>Palus</a:t>
            </a:r>
            <a:r>
              <a:rPr lang="en-US" dirty="0" smtClean="0">
                <a:latin typeface="Arial" charset="0"/>
                <a:ea typeface="ＭＳ Ｐゴシック" charset="0"/>
                <a:cs typeface="ＭＳ Ｐゴシック" charset="0"/>
              </a:rPr>
              <a:t>) has many unusual landforms…</a:t>
            </a:r>
            <a:endParaRPr lang="en-US" dirty="0">
              <a:latin typeface="Arial" charset="0"/>
              <a:ea typeface="ＭＳ Ｐゴシック" charset="0"/>
              <a:cs typeface="ＭＳ Ｐゴシック" charset="0"/>
            </a:endParaRPr>
          </a:p>
        </p:txBody>
      </p:sp>
      <p:pic>
        <p:nvPicPr>
          <p:cNvPr id="17412" name="Picture 9" descr="Image of small USGS Identifier"/>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48629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erbtopo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67" y="1370013"/>
            <a:ext cx="9144000" cy="548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 name="Picture 9" descr="Image of small USGS Identifier"/>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457200" y="533400"/>
            <a:ext cx="8226425" cy="620713"/>
          </a:xfrm>
          <a:noFill/>
        </p:spPr>
        <p:txBody>
          <a:bodyPr lIns="90488" rIns="90488"/>
          <a:lstStyle/>
          <a:p>
            <a:r>
              <a:rPr lang="en-US" dirty="0" smtClean="0">
                <a:solidFill>
                  <a:srgbClr val="FFFF99"/>
                </a:solidFill>
                <a:latin typeface="Arial" charset="0"/>
                <a:ea typeface="ＭＳ Ｐゴシック" charset="0"/>
                <a:cs typeface="ＭＳ Ｐゴシック" charset="0"/>
              </a:rPr>
              <a:t>MOLA</a:t>
            </a:r>
            <a:endParaRPr lang="en-US" dirty="0">
              <a:solidFill>
                <a:srgbClr val="FFFF99"/>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860883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10"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13869</TotalTime>
  <Pages>4</Pages>
  <Words>322</Words>
  <Application>Microsoft Macintosh PowerPoint</Application>
  <PresentationFormat>On-screen Show (4:3)</PresentationFormat>
  <Paragraphs>51</Paragraphs>
  <Slides>29</Slides>
  <Notes>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Desktop</vt:lpstr>
      <vt:lpstr>Understanding Volcanic Features at the HiRISE Scale</vt:lpstr>
      <vt:lpstr>Outline</vt:lpstr>
      <vt:lpstr>Instruments on MRO</vt:lpstr>
      <vt:lpstr>PowerPoint Presentation</vt:lpstr>
      <vt:lpstr>PowerPoint Presentation</vt:lpstr>
      <vt:lpstr>PowerPoint Presentation</vt:lpstr>
      <vt:lpstr>PowerPoint Presentation</vt:lpstr>
      <vt:lpstr>Athabasca Valles</vt:lpstr>
      <vt:lpstr>MOLA</vt:lpstr>
      <vt:lpstr>MOC</vt:lpstr>
      <vt:lpstr>PowerPoint Presentation</vt:lpstr>
      <vt:lpstr>PowerPoint Presentation</vt:lpstr>
      <vt:lpstr>PowerPoint Presentation</vt:lpstr>
      <vt:lpstr>Channeled Scabland</vt:lpstr>
      <vt:lpstr>Amphitheater</vt:lpstr>
      <vt:lpstr>Colloseum</vt:lpstr>
      <vt:lpstr>PowerPoint Presentation</vt:lpstr>
      <vt:lpstr>PowerPoint Presentation</vt:lpstr>
      <vt:lpstr>Amphitheater</vt:lpstr>
      <vt:lpstr>Tule</vt:lpstr>
      <vt:lpstr>Rock Rose</vt:lpstr>
      <vt:lpstr>PowerPoint Presentation</vt:lpstr>
      <vt:lpstr>PowerPoint Presentation</vt:lpstr>
      <vt:lpstr>PowerPoint Presentation</vt:lpstr>
      <vt:lpstr>PowerPoint Presentation</vt:lpstr>
      <vt:lpstr>PowerPoint Presentation</vt:lpstr>
      <vt:lpstr>Conclusions About Ring Features</vt:lpstr>
      <vt:lpstr>General Lessons</vt:lpstr>
      <vt:lpstr>www.uahirise.org/hiwish/</vt:lpstr>
    </vt:vector>
  </TitlesOfParts>
  <Manager>Visual Identity Committee</Manager>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Information and a Collection of Templates for USGS Slide Presentations</dc:title>
  <dc:subject>General Information and Templates with USGS Visual Identity (VID)</dc:subject>
  <dc:creator>Source: Carolyn Reid and Maura Harrison</dc:creator>
  <cp:keywords>slides, vugraphs, presentation, Arial, font, windows, templates</cp:keywords>
  <dc:description>Updated to incorporate revised Visual Identity (VID) System guidelines on fonts.  An exception to using the VID fonts is allowed for presentation materials.   The font Arial Bold should be substituted for the VID fonts Univers Condensed Bold and Times Roman</dc:description>
  <cp:lastModifiedBy>Laszlo Kestay</cp:lastModifiedBy>
  <cp:revision>356</cp:revision>
  <cp:lastPrinted>2010-10-26T00:05:29Z</cp:lastPrinted>
  <dcterms:created xsi:type="dcterms:W3CDTF">2010-10-25T20:26:40Z</dcterms:created>
  <dcterms:modified xsi:type="dcterms:W3CDTF">2014-10-19T14:11:58Z</dcterms:modified>
  <cp:category>slide presentation template</cp:category>
</cp:coreProperties>
</file>