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06" r:id="rId2"/>
    <p:sldId id="320" r:id="rId3"/>
    <p:sldId id="309" r:id="rId4"/>
    <p:sldId id="362" r:id="rId5"/>
    <p:sldId id="312" r:id="rId6"/>
    <p:sldId id="363" r:id="rId7"/>
    <p:sldId id="364" r:id="rId8"/>
    <p:sldId id="372" r:id="rId9"/>
    <p:sldId id="373" r:id="rId10"/>
    <p:sldId id="381" r:id="rId11"/>
    <p:sldId id="327" r:id="rId12"/>
    <p:sldId id="374" r:id="rId13"/>
    <p:sldId id="376" r:id="rId14"/>
    <p:sldId id="378" r:id="rId15"/>
    <p:sldId id="367" r:id="rId16"/>
    <p:sldId id="384" r:id="rId17"/>
    <p:sldId id="377" r:id="rId18"/>
    <p:sldId id="334" r:id="rId19"/>
    <p:sldId id="317" r:id="rId20"/>
    <p:sldId id="368" r:id="rId21"/>
    <p:sldId id="382" r:id="rId22"/>
    <p:sldId id="3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541" autoAdjust="0"/>
    <p:restoredTop sz="94660"/>
  </p:normalViewPr>
  <p:slideViewPr>
    <p:cSldViewPr>
      <p:cViewPr varScale="1">
        <p:scale>
          <a:sx n="71" d="100"/>
          <a:sy n="71" d="100"/>
        </p:scale>
        <p:origin x="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8482E-C8D4-40AE-92C9-3B6AC19AB997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02325-A0AE-49CE-90C1-7FD5E19F96A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61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02325-A0AE-49CE-90C1-7FD5E19F96A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93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02325-A0AE-49CE-90C1-7FD5E19F96A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93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02325-A0AE-49CE-90C1-7FD5E19F96AF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93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02325-A0AE-49CE-90C1-7FD5E19F96AF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93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02325-A0AE-49CE-90C1-7FD5E19F96AF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93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82442DE-2CD7-4C6C-AAFA-D4229908762F}" type="datetimeFigureOut">
              <a:rPr lang="en-CA" smtClean="0"/>
              <a:pPr/>
              <a:t>20/10/2014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9E37AF3-8BE4-45D6-8901-E0E31A2DB5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3124200"/>
            <a:ext cx="2628322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CA" sz="2700" b="1" cap="small" dirty="0" smtClean="0"/>
              <a:t>Strategies and perceptions of field note-taking: </a:t>
            </a:r>
            <a:r>
              <a:rPr lang="en-CA" sz="2400" cap="small" dirty="0" smtClean="0"/>
              <a:t/>
            </a:r>
            <a:br>
              <a:rPr lang="en-CA" sz="2400" cap="small" dirty="0" smtClean="0"/>
            </a:br>
            <a:r>
              <a:rPr lang="en-CA" sz="2400" cap="small" dirty="0" smtClean="0"/>
              <a:t>Insights from a geothermal field lesson</a:t>
            </a:r>
            <a:endParaRPr lang="en-US" sz="2400" b="1" u="sng" cap="small" dirty="0">
              <a:solidFill>
                <a:schemeClr val="bg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3" descr="C:\Docs\Dropbox\PostDoc\GeoEd Website\logos\geoed2.jpg"/>
          <p:cNvPicPr>
            <a:picLocks noChangeAspect="1" noChangeArrowheads="1"/>
          </p:cNvPicPr>
          <p:nvPr/>
        </p:nvPicPr>
        <p:blipFill>
          <a:blip r:embed="rId3" cstate="print"/>
          <a:srcRect l="7525" t="14238" r="7814" b="18131"/>
          <a:stretch>
            <a:fillRect/>
          </a:stretch>
        </p:blipFill>
        <p:spPr bwMode="auto">
          <a:xfrm>
            <a:off x="533400" y="5180610"/>
            <a:ext cx="3352800" cy="1448790"/>
          </a:xfrm>
          <a:prstGeom prst="rect">
            <a:avLst/>
          </a:prstGeom>
          <a:noFill/>
        </p:spPr>
      </p:pic>
      <p:pic>
        <p:nvPicPr>
          <p:cNvPr id="7" name="Picture 5" descr="U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69" y="3048000"/>
            <a:ext cx="27642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447800"/>
            <a:ext cx="682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Jackie </a:t>
            </a:r>
            <a:r>
              <a:rPr lang="en-GB" sz="2200" b="1" u="sng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Dohaney</a:t>
            </a:r>
            <a:r>
              <a:rPr lang="en-GB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E. </a:t>
            </a:r>
            <a:r>
              <a:rPr lang="en-GB" sz="16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Brogt</a:t>
            </a:r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B. Kennedy</a:t>
            </a:r>
            <a:endParaRPr lang="en-CA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C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133600"/>
            <a:ext cx="50385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Postdoctoral Fellow, Geoscience Education</a:t>
            </a:r>
          </a:p>
          <a:p>
            <a:r>
              <a:rPr lang="en-CA" sz="2200" b="1" dirty="0" smtClean="0">
                <a:solidFill>
                  <a:srgbClr val="002060"/>
                </a:solidFill>
              </a:rPr>
              <a:t>jdohaney@gmail.com</a:t>
            </a:r>
          </a:p>
          <a:p>
            <a:endParaRPr lang="en-C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2800" y="4219468"/>
            <a:ext cx="2209800" cy="1038332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1200" y="1905000"/>
            <a:ext cx="2923933" cy="432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8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/>
          <a:srcRect r="76545"/>
          <a:stretch>
            <a:fillRect/>
          </a:stretch>
        </p:blipFill>
        <p:spPr>
          <a:xfrm>
            <a:off x="8382000" y="0"/>
            <a:ext cx="76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381000"/>
            <a:ext cx="7543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 smtClean="0">
                <a:solidFill>
                  <a:schemeClr val="tx2"/>
                </a:solidFill>
              </a:rPr>
              <a:t>Uniqueness &amp; Completeness</a:t>
            </a:r>
            <a:endParaRPr lang="en-NZ" sz="2800" b="1" dirty="0" smtClean="0"/>
          </a:p>
          <a:p>
            <a:pPr marL="45720" indent="0">
              <a:buNone/>
            </a:pPr>
            <a:endParaRPr lang="en-NZ" sz="2800" b="1" dirty="0" smtClean="0"/>
          </a:p>
          <a:p>
            <a:pPr marL="45720" indent="0">
              <a:buNone/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Uniqueness = </a:t>
            </a:r>
          </a:p>
          <a:p>
            <a:pPr marL="388620" indent="-342900">
              <a:buAutoNum type="arabicPeriod"/>
            </a:pPr>
            <a:endParaRPr lang="en-CA" sz="2400" dirty="0" smtClean="0"/>
          </a:p>
          <a:p>
            <a:pPr marL="388620" indent="-342900"/>
            <a:endParaRPr lang="en-CA" sz="2400" dirty="0" smtClean="0"/>
          </a:p>
          <a:p>
            <a:pPr marL="388620" indent="-342900"/>
            <a:endParaRPr lang="en-CA" sz="2400" dirty="0" smtClean="0"/>
          </a:p>
          <a:p>
            <a:pPr marL="388620" indent="-342900"/>
            <a:r>
              <a:rPr lang="en-NZ" dirty="0" smtClean="0"/>
              <a:t>U represents the total number of unique phrases  and V represents the total number of verbatim phrases.</a:t>
            </a:r>
            <a:endParaRPr lang="en-CA" dirty="0" smtClean="0"/>
          </a:p>
          <a:p>
            <a:pPr marL="388620" indent="-342900"/>
            <a:endParaRPr lang="en-CA" sz="2400" dirty="0" smtClean="0"/>
          </a:p>
          <a:p>
            <a:pPr marL="388620" indent="-342900"/>
            <a:endParaRPr lang="en-CA" sz="2400" dirty="0" smtClean="0"/>
          </a:p>
          <a:p>
            <a:pPr marL="388620" indent="-342900"/>
            <a:r>
              <a:rPr lang="en-CA" sz="2400" dirty="0" smtClean="0"/>
              <a:t>Completeness = </a:t>
            </a:r>
          </a:p>
          <a:p>
            <a:pPr marL="45720" indent="0">
              <a:buNone/>
            </a:pPr>
            <a:endParaRPr lang="en-CA" b="1" dirty="0" smtClean="0"/>
          </a:p>
          <a:p>
            <a:pPr marL="45720" indent="0">
              <a:buNone/>
            </a:pPr>
            <a:endParaRPr lang="en-NZ" b="1" dirty="0" smtClean="0"/>
          </a:p>
          <a:p>
            <a:pPr marL="45720" indent="0">
              <a:buNone/>
            </a:pPr>
            <a:endParaRPr lang="en-NZ" b="1" dirty="0" smtClean="0"/>
          </a:p>
          <a:p>
            <a:pPr marL="45720" indent="0">
              <a:buNone/>
            </a:pPr>
            <a:endParaRPr lang="en-NZ" b="1" dirty="0" smtClean="0"/>
          </a:p>
          <a:p>
            <a:pPr marL="45720" indent="0">
              <a:buNone/>
            </a:pPr>
            <a:r>
              <a:rPr lang="en-NZ" dirty="0" smtClean="0"/>
              <a:t>E – extra observations, and T is total observations made by their class.</a:t>
            </a:r>
          </a:p>
          <a:p>
            <a:pPr marL="45720" indent="0">
              <a:buNone/>
            </a:pPr>
            <a:r>
              <a:rPr lang="en-NZ" i="1" dirty="0" smtClean="0"/>
              <a:t>Note: Completeness is not an absolute value (representing all of the possible observations than can be made).</a:t>
            </a:r>
            <a:endParaRPr lang="en-NZ" b="1" i="1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28571" t="34000" r="7143" b="53429"/>
          <a:stretch>
            <a:fillRect/>
          </a:stretch>
        </p:blipFill>
        <p:spPr bwMode="auto">
          <a:xfrm>
            <a:off x="609600" y="182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 l="3571" t="35143" r="5714" b="50000"/>
          <a:stretch>
            <a:fillRect/>
          </a:stretch>
        </p:blipFill>
        <p:spPr bwMode="auto">
          <a:xfrm>
            <a:off x="609600" y="4495800"/>
            <a:ext cx="7543800" cy="7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6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38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2" descr="C:\Docs\Thesis\Data\Volc Hazards Simulation\Iterations\Iteration 4, Frontiers, Jan 2012\Simulation\Video Observations\Video Observations\P130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b="78826"/>
          <a:stretch/>
        </p:blipFill>
        <p:spPr bwMode="auto">
          <a:xfrm rot="16200000" flipV="1">
            <a:off x="5340368" y="3054368"/>
            <a:ext cx="6858000" cy="749263"/>
          </a:xfrm>
          <a:prstGeom prst="rect">
            <a:avLst/>
          </a:prstGeom>
          <a:noFill/>
        </p:spPr>
      </p:pic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xfrm>
            <a:off x="5562600" y="-609600"/>
            <a:ext cx="7315200" cy="1154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11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/>
            <p:nvPr/>
          </p:nvPicPr>
          <p:blipFill>
            <a:blip r:embed="rId5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7857" t="21429" r="31429" b="7714"/>
          <a:stretch>
            <a:fillRect/>
          </a:stretch>
        </p:blipFill>
        <p:spPr bwMode="auto">
          <a:xfrm>
            <a:off x="76200" y="533400"/>
            <a:ext cx="5715000" cy="62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19800" y="1869281"/>
            <a:ext cx="228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schemeClr val="bg1"/>
                </a:solidFill>
              </a:rPr>
              <a:t>Boundaries</a:t>
            </a:r>
            <a:r>
              <a:rPr lang="en-CA" dirty="0" smtClean="0">
                <a:solidFill>
                  <a:schemeClr val="bg1"/>
                </a:solidFill>
              </a:rPr>
              <a:t>: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50% (arbitrary cut off); solid lines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Use of mean (of population); dotted lines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Need more data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Could be context/content-specific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14400" y="4191000"/>
            <a:ext cx="419100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1981200"/>
            <a:ext cx="0" cy="396240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19143" r="39286" b="26000"/>
          <a:stretch>
            <a:fillRect/>
          </a:stretch>
        </p:blipFill>
        <p:spPr bwMode="auto">
          <a:xfrm>
            <a:off x="0" y="762000"/>
            <a:ext cx="6172200" cy="59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s\Thesis\Data\Volc Hazards Simulation\Iterations\Iteration 4, Frontiers, Jan 2012\Simulation\Video Observations\Video Observations\P130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b="78826"/>
          <a:stretch/>
        </p:blipFill>
        <p:spPr bwMode="auto">
          <a:xfrm rot="16200000" flipV="1">
            <a:off x="5340368" y="3054368"/>
            <a:ext cx="6858000" cy="749263"/>
          </a:xfrm>
          <a:prstGeom prst="rect">
            <a:avLst/>
          </a:prstGeom>
          <a:noFill/>
        </p:spPr>
      </p:pic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xfrm>
            <a:off x="5562600" y="-609600"/>
            <a:ext cx="7315200" cy="1154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/>
            <p:nvPr/>
          </p:nvPicPr>
          <p:blipFill>
            <a:blip r:embed="rId6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25714" t="28286" r="40714" b="16857"/>
          <a:stretch>
            <a:fillRect/>
          </a:stretch>
        </p:blipFill>
        <p:spPr bwMode="auto">
          <a:xfrm>
            <a:off x="228600" y="718226"/>
            <a:ext cx="5791200" cy="575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152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Differences</a:t>
            </a:r>
            <a:endParaRPr lang="en-C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371600"/>
            <a:ext cx="2286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Differences in pedagogy, focus on specific content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Lecturer 1 included lots of context and higher order interp.(not Primary LG)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Lecturer 2 included repeated prompts to ‘Think for yourself’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Lecturer 2’s students had higher Uniqueness (p=0.02; medium effect size)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2" descr="C:\Docs\Thesis\Data\Volc Hazards Simulation\Iterations\Iteration 4, Frontiers, Jan 2012\Simulation\Video Observations\Video Observations\P130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b="78826"/>
          <a:stretch/>
        </p:blipFill>
        <p:spPr bwMode="auto">
          <a:xfrm rot="16200000" flipV="1">
            <a:off x="5340368" y="3054368"/>
            <a:ext cx="6858000" cy="749263"/>
          </a:xfrm>
          <a:prstGeom prst="rect">
            <a:avLst/>
          </a:prstGeom>
          <a:noFill/>
        </p:spPr>
      </p:pic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xfrm>
            <a:off x="5562600" y="-609600"/>
            <a:ext cx="7315200" cy="1154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/>
            <p:nvPr/>
          </p:nvPicPr>
          <p:blipFill>
            <a:blip r:embed="rId5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4800" y="152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Experience</a:t>
            </a:r>
            <a:endParaRPr lang="en-C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26429" t="21429" r="40000" b="20286"/>
          <a:stretch>
            <a:fillRect/>
          </a:stretch>
        </p:blipFill>
        <p:spPr bwMode="auto">
          <a:xfrm>
            <a:off x="304800" y="685800"/>
            <a:ext cx="5562600" cy="603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91200" y="1600200"/>
            <a:ext cx="243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Field experience improves ‘Uniqueness’ 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(between Lots and Little categories; p=0.02; medium effect size)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No correlation to </a:t>
            </a:r>
            <a:r>
              <a:rPr lang="en-CA" b="1" i="1" dirty="0" smtClean="0">
                <a:solidFill>
                  <a:schemeClr val="bg1"/>
                </a:solidFill>
              </a:rPr>
              <a:t>coursework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Proxy for independent thinking and higher cognitive functioning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l="27143" t="21429" r="39286" b="21428"/>
          <a:stretch>
            <a:fillRect/>
          </a:stretch>
        </p:blipFill>
        <p:spPr bwMode="auto">
          <a:xfrm>
            <a:off x="304800" y="838200"/>
            <a:ext cx="5486400" cy="583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8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2" descr="C:\Docs\Thesis\Data\Volc Hazards Simulation\Iterations\Iteration 4, Frontiers, Jan 2012\Simulation\Video Observations\Video Observations\P130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b="78826"/>
          <a:stretch/>
        </p:blipFill>
        <p:spPr bwMode="auto">
          <a:xfrm rot="16200000" flipV="1">
            <a:off x="5340368" y="3054368"/>
            <a:ext cx="6858000" cy="749263"/>
          </a:xfrm>
          <a:prstGeom prst="rect">
            <a:avLst/>
          </a:prstGeom>
          <a:noFill/>
        </p:spPr>
      </p:pic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xfrm>
            <a:off x="5562600" y="-609600"/>
            <a:ext cx="7315200" cy="1154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/>
            <p:nvPr/>
          </p:nvPicPr>
          <p:blipFill>
            <a:blip r:embed="rId5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4800" y="1524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data:</a:t>
            </a:r>
          </a:p>
          <a:p>
            <a:r>
              <a:rPr lang="en-C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Influences</a:t>
            </a:r>
            <a:endParaRPr lang="en-C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9050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Women had statistically significant higher completeness (p=0.003; large effect size) 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When probing the data, we found that women also wrote more (verbosity; n of words total) (p=0.03, medium effect size)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24286" t="23714" r="37857" b="14571"/>
          <a:stretch>
            <a:fillRect/>
          </a:stretch>
        </p:blipFill>
        <p:spPr bwMode="auto">
          <a:xfrm>
            <a:off x="101600" y="1143000"/>
            <a:ext cx="538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 l="24286" t="28286" r="38571" b="20286"/>
          <a:stretch>
            <a:fillRect/>
          </a:stretch>
        </p:blipFill>
        <p:spPr bwMode="auto">
          <a:xfrm>
            <a:off x="76200" y="1295400"/>
            <a:ext cx="589957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8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61722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" b="1" u="sng" dirty="0" smtClean="0">
                <a:solidFill>
                  <a:schemeClr val="tx2"/>
                </a:solidFill>
              </a:rPr>
              <a:t>Interview Data:</a:t>
            </a:r>
            <a:endParaRPr lang="en-NZ" sz="2800" b="1" u="sng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endParaRPr lang="en-CA" sz="1800" dirty="0" smtClean="0"/>
          </a:p>
          <a:p>
            <a:pPr marL="45720" indent="0">
              <a:buNone/>
            </a:pPr>
            <a:endParaRPr lang="en-US" sz="1800" b="1" dirty="0" smtClean="0"/>
          </a:p>
        </p:txBody>
      </p:sp>
      <p:pic>
        <p:nvPicPr>
          <p:cNvPr id="14" name="Picture 2" descr="C:\Docs\Thesis\Data\Volc Hazards Simulation\Iterations\Iteration 4, Frontiers, Jan 2012\Simulation\Video Observations\Video Observations\P130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b="78826"/>
          <a:stretch/>
        </p:blipFill>
        <p:spPr bwMode="auto">
          <a:xfrm rot="16200000" flipV="1">
            <a:off x="5340368" y="3054368"/>
            <a:ext cx="6858000" cy="749263"/>
          </a:xfrm>
          <a:prstGeom prst="rect">
            <a:avLst/>
          </a:prstGeom>
          <a:noFill/>
        </p:spPr>
      </p:pic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xfrm>
            <a:off x="5562600" y="-609600"/>
            <a:ext cx="7315200" cy="1154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/>
            <p:nvPr/>
          </p:nvPicPr>
          <p:blipFill>
            <a:blip r:embed="rId5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1000" y="1524000"/>
            <a:ext cx="754380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“Yea, I was basically just writing down everything, because we were getting so much information thrown at us, at the time. And like, I didn’t know what was important. So then, I was just writing it all down” </a:t>
            </a:r>
            <a:endParaRPr lang="en-NZ" sz="23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NZ" sz="2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NZ" sz="2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Low-performing 2)</a:t>
            </a:r>
          </a:p>
          <a:p>
            <a:endParaRPr lang="en-NZ" sz="2300" dirty="0" smtClean="0"/>
          </a:p>
          <a:p>
            <a:r>
              <a:rPr lang="en-NZ" sz="2300" dirty="0" smtClean="0">
                <a:solidFill>
                  <a:schemeClr val="tx1">
                    <a:lumMod val="85000"/>
                  </a:schemeClr>
                </a:solidFill>
              </a:rPr>
              <a:t>“... you have to </a:t>
            </a:r>
            <a:r>
              <a:rPr lang="en-NZ" sz="2300" b="1" i="1" dirty="0" smtClean="0">
                <a:solidFill>
                  <a:schemeClr val="tx1">
                    <a:lumMod val="85000"/>
                  </a:schemeClr>
                </a:solidFill>
              </a:rPr>
              <a:t>write</a:t>
            </a:r>
            <a:r>
              <a:rPr lang="en-NZ" sz="23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NZ" sz="2300" b="1" i="1" dirty="0" smtClean="0">
                <a:solidFill>
                  <a:schemeClr val="tx1">
                    <a:lumMod val="85000"/>
                  </a:schemeClr>
                </a:solidFill>
              </a:rPr>
              <a:t>things</a:t>
            </a:r>
            <a:r>
              <a:rPr lang="en-NZ" sz="23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NZ" sz="2300" b="1" i="1" dirty="0" smtClean="0">
                <a:solidFill>
                  <a:schemeClr val="tx1">
                    <a:lumMod val="85000"/>
                  </a:schemeClr>
                </a:solidFill>
              </a:rPr>
              <a:t>down</a:t>
            </a:r>
            <a:r>
              <a:rPr lang="en-NZ" sz="2300" dirty="0" smtClean="0">
                <a:solidFill>
                  <a:schemeClr val="tx1">
                    <a:lumMod val="85000"/>
                  </a:schemeClr>
                </a:solidFill>
              </a:rPr>
              <a:t>... it makes you deal with it... You can’t just say ‘there’s orange stuff here’. Like there is orange stuff here, but it could be ‘this’, or ‘this’ and it’s a process. It makes you reason more, or process the ideas more in your head. Otherwise you might just skip over things...” </a:t>
            </a:r>
            <a:endParaRPr lang="en-NZ" sz="23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NZ" sz="2300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en-NZ" sz="2300" dirty="0" smtClean="0">
                <a:solidFill>
                  <a:schemeClr val="tx1">
                    <a:lumMod val="85000"/>
                  </a:schemeClr>
                </a:solidFill>
              </a:rPr>
              <a:t>Dual-strategy 1)</a:t>
            </a:r>
          </a:p>
          <a:p>
            <a:endParaRPr lang="en-NZ" sz="2400" dirty="0" smtClean="0"/>
          </a:p>
          <a:p>
            <a:endParaRPr lang="en-NZ" sz="2400" dirty="0" smtClean="0"/>
          </a:p>
          <a:p>
            <a:endParaRPr lang="en-NZ" sz="2400" dirty="0" smtClean="0"/>
          </a:p>
          <a:p>
            <a:endParaRPr lang="en-NZ" sz="2400" dirty="0" smtClean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248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001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u="sng" dirty="0" smtClean="0"/>
              <a:t>Factors that Influence Note-taking</a:t>
            </a:r>
            <a:r>
              <a:rPr lang="en-CA" sz="3200" b="1" dirty="0" smtClean="0"/>
              <a:t>: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CA" sz="3000" i="1" dirty="0" smtClean="0"/>
              <a:t>Social environment – distracting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CA" sz="2800" i="1" dirty="0" smtClean="0"/>
              <a:t>Physical environment – curiosity/excitement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CA" sz="2800" i="1" dirty="0" smtClean="0"/>
              <a:t>Level of detail required (how much should be recorded?) – overwhelming, difficult to manage</a:t>
            </a:r>
          </a:p>
          <a:p>
            <a:pPr marL="514350" indent="-514350">
              <a:buFont typeface="Wingdings" pitchFamily="2" charset="2"/>
              <a:buChar char="q"/>
            </a:pPr>
            <a:endParaRPr lang="en-CA" sz="2800" i="1" dirty="0" smtClean="0"/>
          </a:p>
          <a:p>
            <a:pPr marL="514350" indent="-514350">
              <a:buNone/>
            </a:pPr>
            <a:r>
              <a:rPr lang="en-CA" sz="2800" i="1" dirty="0" smtClean="0"/>
              <a:t>All of these contributed to a high cognitive load during the task. </a:t>
            </a:r>
          </a:p>
          <a:p>
            <a:pPr marL="514350" indent="-514350">
              <a:buNone/>
            </a:pPr>
            <a:r>
              <a:rPr lang="en-CA" sz="2800" i="1" dirty="0" smtClean="0"/>
              <a:t>Students with more experience could have more opportunities to practice filtering their environment, and stay focused. </a:t>
            </a:r>
            <a:endParaRPr lang="en-CA" sz="2800" i="1" dirty="0"/>
          </a:p>
          <a:p>
            <a:pPr marL="45720" indent="0">
              <a:buNone/>
            </a:pPr>
            <a:endParaRPr lang="en-CA" sz="3200" dirty="0" smtClean="0"/>
          </a:p>
        </p:txBody>
      </p:sp>
      <p:grpSp>
        <p:nvGrpSpPr>
          <p:cNvPr id="2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/>
            <p:nvPr/>
          </p:nvPicPr>
          <p:blipFill>
            <a:blip r:embed="rId2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  <p:sp>
        <p:nvSpPr>
          <p:cNvPr id="12" name="Title 4"/>
          <p:cNvSpPr txBox="1">
            <a:spLocks noGrp="1"/>
          </p:cNvSpPr>
          <p:nvPr>
            <p:ph type="title"/>
          </p:nvPr>
        </p:nvSpPr>
        <p:spPr>
          <a:xfrm>
            <a:off x="5562600" y="-609600"/>
            <a:ext cx="7315200" cy="1154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69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001000" cy="6096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n-CA" sz="3300" b="1" i="1" dirty="0" smtClean="0"/>
              <a:t>Suggestions for Note-taking</a:t>
            </a:r>
            <a:endParaRPr lang="en-CA" sz="3300" b="1" i="1" dirty="0"/>
          </a:p>
          <a:p>
            <a:pPr marL="0" indent="0">
              <a:buNone/>
            </a:pPr>
            <a:endParaRPr lang="en-US" sz="3200" dirty="0" smtClean="0"/>
          </a:p>
          <a:p>
            <a:pPr lvl="0"/>
            <a:r>
              <a:rPr lang="en-NZ" sz="3100" dirty="0" smtClean="0"/>
              <a:t>Learning goals should be clearly communicated.</a:t>
            </a:r>
            <a:endParaRPr lang="en-CA" sz="3100" dirty="0" smtClean="0"/>
          </a:p>
          <a:p>
            <a:pPr lvl="0"/>
            <a:r>
              <a:rPr lang="en-NZ" sz="3100" dirty="0" smtClean="0"/>
              <a:t>Note-taking tasks can be broken into smaller parts</a:t>
            </a:r>
          </a:p>
          <a:p>
            <a:pPr lvl="1">
              <a:buNone/>
            </a:pPr>
            <a:r>
              <a:rPr lang="en-NZ" sz="3100" dirty="0" smtClean="0"/>
              <a:t>	</a:t>
            </a:r>
            <a:r>
              <a:rPr lang="en-NZ" sz="2600" dirty="0" smtClean="0"/>
              <a:t>(e.g., Start with the larger perspective then progress to the smaller perspective</a:t>
            </a:r>
            <a:endParaRPr lang="en-CA" sz="3100" dirty="0" smtClean="0"/>
          </a:p>
          <a:p>
            <a:pPr lvl="0"/>
            <a:r>
              <a:rPr lang="en-NZ" sz="3100" dirty="0" smtClean="0"/>
              <a:t>Let students </a:t>
            </a:r>
            <a:r>
              <a:rPr lang="en-NZ" sz="3100" i="1" dirty="0" smtClean="0"/>
              <a:t>reflect</a:t>
            </a:r>
            <a:r>
              <a:rPr lang="en-NZ" sz="3100" dirty="0" smtClean="0"/>
              <a:t> and </a:t>
            </a:r>
            <a:r>
              <a:rPr lang="en-NZ" sz="3100" i="1" dirty="0" smtClean="0"/>
              <a:t>organize</a:t>
            </a:r>
            <a:r>
              <a:rPr lang="en-NZ" sz="3100" dirty="0" smtClean="0"/>
              <a:t> their notes. </a:t>
            </a:r>
            <a:endParaRPr lang="en-CA" sz="3100" dirty="0" smtClean="0"/>
          </a:p>
          <a:p>
            <a:pPr lvl="0"/>
            <a:r>
              <a:rPr lang="en-NZ" sz="3100" dirty="0" smtClean="0"/>
              <a:t>Establish field site ‘etiquette’ </a:t>
            </a:r>
          </a:p>
          <a:p>
            <a:pPr lvl="0">
              <a:buNone/>
            </a:pPr>
            <a:r>
              <a:rPr lang="en-NZ" sz="3100" dirty="0" smtClean="0"/>
              <a:t>   </a:t>
            </a:r>
            <a:r>
              <a:rPr lang="en-NZ" sz="2400" dirty="0" smtClean="0"/>
              <a:t>   </a:t>
            </a:r>
            <a:r>
              <a:rPr lang="en-NZ" sz="2600" dirty="0" smtClean="0"/>
              <a:t>(to reduce social distractions and to initiate and maintain   </a:t>
            </a:r>
          </a:p>
          <a:p>
            <a:pPr lvl="0">
              <a:buNone/>
            </a:pPr>
            <a:r>
              <a:rPr lang="en-NZ" sz="2600" dirty="0" smtClean="0"/>
              <a:t>       focus.)</a:t>
            </a:r>
            <a:endParaRPr lang="en-CA" sz="2600" dirty="0" smtClean="0"/>
          </a:p>
          <a:p>
            <a:pPr lvl="0"/>
            <a:r>
              <a:rPr lang="en-NZ" sz="3100" dirty="0" smtClean="0"/>
              <a:t>Once an introductory lesson has been completed, </a:t>
            </a:r>
            <a:r>
              <a:rPr lang="en-NZ" sz="3100" i="1" dirty="0" smtClean="0"/>
              <a:t>fullest complexity</a:t>
            </a:r>
            <a:r>
              <a:rPr lang="en-NZ" sz="3100" dirty="0" smtClean="0"/>
              <a:t>. </a:t>
            </a:r>
          </a:p>
          <a:p>
            <a:pPr lvl="1">
              <a:buNone/>
            </a:pPr>
            <a:r>
              <a:rPr lang="en-NZ" sz="2900" dirty="0" smtClean="0"/>
              <a:t>	</a:t>
            </a:r>
            <a:r>
              <a:rPr lang="en-NZ" sz="2600" dirty="0" smtClean="0"/>
              <a:t>(Emphasis in the later lessons should be on fine-tuning these skills.)</a:t>
            </a:r>
            <a:endParaRPr lang="en-CA" sz="2600" dirty="0" smtClean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638800" y="-609600"/>
            <a:ext cx="2895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6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001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 smtClean="0"/>
              <a:t>Future Work: 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3000" i="1" dirty="0" smtClean="0"/>
              <a:t>Digital note-taking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3000" i="1" dirty="0" smtClean="0"/>
              <a:t>Sketching (&amp; the relationship to note-taking and observation-making)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3000" i="1" dirty="0" smtClean="0"/>
              <a:t>Other strategies – efficiency, accuracy</a:t>
            </a:r>
            <a:endParaRPr lang="en-CA" sz="3000" b="1" i="1" dirty="0"/>
          </a:p>
          <a:p>
            <a:pPr marL="45720" indent="0">
              <a:buNone/>
            </a:pPr>
            <a:endParaRPr lang="en-CA" sz="3200" dirty="0" smtClean="0"/>
          </a:p>
        </p:txBody>
      </p:sp>
      <p:grpSp>
        <p:nvGrpSpPr>
          <p:cNvPr id="8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/>
            <p:nvPr/>
          </p:nvPicPr>
          <p:blipFill>
            <a:blip r:embed="rId2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  <p:sp>
        <p:nvSpPr>
          <p:cNvPr id="12" name="Title 4"/>
          <p:cNvSpPr txBox="1">
            <a:spLocks noGrp="1"/>
          </p:cNvSpPr>
          <p:nvPr>
            <p:ph type="title"/>
          </p:nvPr>
        </p:nvSpPr>
        <p:spPr>
          <a:xfrm>
            <a:off x="5562600" y="-609600"/>
            <a:ext cx="7315200" cy="1154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69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Thank You! Any Questions?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3" descr="C:\Docs\Dropbox\PostDoc\GeoEd Website\logos\geoed2.jpg"/>
          <p:cNvPicPr>
            <a:picLocks noChangeAspect="1" noChangeArrowheads="1"/>
          </p:cNvPicPr>
          <p:nvPr/>
        </p:nvPicPr>
        <p:blipFill>
          <a:blip r:embed="rId2" cstate="print"/>
          <a:srcRect l="7525" t="14238" r="7814" b="18131"/>
          <a:stretch>
            <a:fillRect/>
          </a:stretch>
        </p:blipFill>
        <p:spPr bwMode="auto">
          <a:xfrm>
            <a:off x="762000" y="4419600"/>
            <a:ext cx="4587198" cy="1982190"/>
          </a:xfrm>
          <a:prstGeom prst="rect">
            <a:avLst/>
          </a:prstGeom>
          <a:noFill/>
        </p:spPr>
      </p:pic>
      <p:pic>
        <p:nvPicPr>
          <p:cNvPr id="7" name="Picture 5" descr="U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2590800" cy="214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2797314"/>
            <a:ext cx="682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Jackie </a:t>
            </a:r>
            <a:r>
              <a:rPr lang="en-GB" sz="2200" b="1" u="sng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Dohaney</a:t>
            </a:r>
            <a:endParaRPr lang="en-CA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C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480137"/>
            <a:ext cx="5038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Postdoctoral Fellow</a:t>
            </a:r>
            <a:r>
              <a:rPr lang="en-C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Geoscience Education</a:t>
            </a:r>
          </a:p>
          <a:p>
            <a:r>
              <a:rPr lang="en-CA" sz="2200" b="1" dirty="0" smtClean="0">
                <a:solidFill>
                  <a:srgbClr val="002060"/>
                </a:solidFill>
              </a:rPr>
              <a:t>jdohaney@gmail.com</a:t>
            </a:r>
          </a:p>
          <a:p>
            <a:endParaRPr lang="en-C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 descr="C:\Docs\Dropbox\AVF Simulation\Photos for Jackie\IMG_31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722600"/>
            <a:ext cx="2940852" cy="26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5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6934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research field </a:t>
            </a:r>
            <a:r>
              <a:rPr lang="en-US" b="1" dirty="0" smtClean="0"/>
              <a:t>note-taking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7620000" cy="4325112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 sz="2600" dirty="0" smtClean="0"/>
              <a:t>Note-taking skills are </a:t>
            </a:r>
            <a:r>
              <a:rPr lang="en-CA" sz="2600" b="1" i="1" dirty="0" smtClean="0"/>
              <a:t>fundamental</a:t>
            </a:r>
            <a:r>
              <a:rPr lang="en-CA" sz="2600" dirty="0" smtClean="0"/>
              <a:t> in the geosciences.</a:t>
            </a:r>
          </a:p>
          <a:p>
            <a:pPr marL="624078" indent="-514350">
              <a:buFont typeface="+mj-lt"/>
              <a:buAutoNum type="arabicPeriod"/>
            </a:pPr>
            <a:r>
              <a:rPr lang="en-CA" sz="2600" dirty="0" smtClean="0"/>
              <a:t>Important for data collection, observation-making and forming </a:t>
            </a:r>
            <a:r>
              <a:rPr lang="en-CA" sz="2600" b="1" i="1" dirty="0" smtClean="0"/>
              <a:t>hypotheses.</a:t>
            </a:r>
            <a:r>
              <a:rPr lang="en-CA" sz="2600" dirty="0" smtClean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CA" sz="2600" dirty="0" smtClean="0"/>
              <a:t>Usually not </a:t>
            </a:r>
            <a:r>
              <a:rPr lang="en-CA" sz="2600" b="1" i="1" dirty="0" smtClean="0"/>
              <a:t>explicitly</a:t>
            </a:r>
            <a:r>
              <a:rPr lang="en-CA" sz="2600" dirty="0" smtClean="0"/>
              <a:t> taught in programs. They are commonly learned via:</a:t>
            </a:r>
          </a:p>
          <a:p>
            <a:pPr marL="898398" lvl="1" indent="-514350">
              <a:buFont typeface="Wingdings" pitchFamily="2" charset="2"/>
              <a:buChar char="ü"/>
            </a:pPr>
            <a:r>
              <a:rPr lang="en-CA" sz="2600" b="1" i="1" dirty="0" smtClean="0"/>
              <a:t>holistic</a:t>
            </a:r>
            <a:r>
              <a:rPr lang="en-CA" sz="2600" dirty="0" smtClean="0"/>
              <a:t>, piecemeal ‘best practices’. </a:t>
            </a:r>
          </a:p>
          <a:p>
            <a:pPr marL="898398" lvl="1" indent="-514350">
              <a:buFont typeface="Wingdings" pitchFamily="2" charset="2"/>
              <a:buChar char="ü"/>
            </a:pPr>
            <a:r>
              <a:rPr lang="en-CA" sz="2600" dirty="0" smtClean="0"/>
              <a:t>passed down from more experienced geologists.</a:t>
            </a:r>
            <a:endParaRPr lang="en-US" sz="2600" dirty="0" smtClean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r="76545"/>
          <a:stretch>
            <a:fillRect/>
          </a:stretch>
        </p:blipFill>
        <p:spPr>
          <a:xfrm>
            <a:off x="8382000" y="0"/>
            <a:ext cx="76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001000" cy="6096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CA" sz="3000" b="1" i="1" dirty="0" smtClean="0"/>
              <a:t>Limitations &amp; Caveats</a:t>
            </a:r>
            <a:endParaRPr lang="en-CA" sz="3000" b="1" i="1" dirty="0"/>
          </a:p>
          <a:p>
            <a:pPr marL="0" indent="0">
              <a:buNone/>
            </a:pPr>
            <a:endParaRPr lang="en-CA" sz="3000" i="1" u="sng" dirty="0" smtClean="0"/>
          </a:p>
          <a:p>
            <a:pPr marL="514350" indent="-514350">
              <a:buAutoNum type="arabicPeriod"/>
            </a:pPr>
            <a:r>
              <a:rPr lang="en-CA" sz="3000" dirty="0" smtClean="0"/>
              <a:t>Introductory field lesson (not independent mapping).</a:t>
            </a:r>
          </a:p>
          <a:p>
            <a:pPr marL="514350" indent="-514350">
              <a:buAutoNum type="arabicPeriod"/>
            </a:pPr>
            <a:r>
              <a:rPr lang="en-CA" sz="3000" dirty="0" smtClean="0"/>
              <a:t>Experiment not initially set up for some factors (e.g., Gender)</a:t>
            </a:r>
          </a:p>
          <a:p>
            <a:pPr marL="514350" indent="-514350">
              <a:buAutoNum type="arabicPeriod"/>
            </a:pPr>
            <a:r>
              <a:rPr lang="en-CA" sz="3000" dirty="0" smtClean="0"/>
              <a:t>Other strategies (efficiency, accuracy, etc.) may be dominant and not accounted for here.</a:t>
            </a:r>
          </a:p>
          <a:p>
            <a:pPr marL="514350" indent="-514350">
              <a:buAutoNum type="arabicPeriod"/>
            </a:pPr>
            <a:r>
              <a:rPr lang="en-CA" sz="3000" dirty="0" smtClean="0"/>
              <a:t>Much more cool research to do.</a:t>
            </a:r>
          </a:p>
          <a:p>
            <a:pPr marL="514350" indent="-514350">
              <a:buAutoNum type="arabicPeriod"/>
            </a:pPr>
            <a:endParaRPr lang="en-CA" sz="3000" dirty="0" smtClean="0"/>
          </a:p>
          <a:p>
            <a:pPr marL="514350" indent="-514350">
              <a:buNone/>
            </a:pPr>
            <a:r>
              <a:rPr lang="en-NZ" sz="2800" dirty="0" smtClean="0"/>
              <a:t>(Field notes are) “...external representations of student’s cognition in the field” (</a:t>
            </a:r>
            <a:r>
              <a:rPr lang="en-NZ" sz="2800" dirty="0" err="1" smtClean="0"/>
              <a:t>Balliet</a:t>
            </a:r>
            <a:r>
              <a:rPr lang="en-NZ" sz="2800" dirty="0" smtClean="0"/>
              <a:t> 2012)</a:t>
            </a:r>
            <a:endParaRPr lang="en-CA" sz="2800" dirty="0" smtClean="0"/>
          </a:p>
          <a:p>
            <a:pPr marL="514350" indent="-514350">
              <a:buNone/>
            </a:pPr>
            <a:endParaRPr lang="en-CA" sz="3000" dirty="0"/>
          </a:p>
          <a:p>
            <a:pPr marL="45720" indent="0">
              <a:buNone/>
            </a:pPr>
            <a:endParaRPr lang="en-CA" sz="3200" dirty="0" smtClean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638800" y="-609600"/>
            <a:ext cx="2895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6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850187" cy="562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1823"/>
            <a:ext cx="8153400" cy="5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001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u="sng" dirty="0" smtClean="0">
                <a:solidFill>
                  <a:schemeClr val="tx2"/>
                </a:solidFill>
              </a:rPr>
              <a:t>Research</a:t>
            </a:r>
            <a:r>
              <a:rPr lang="en-CA" sz="3200" u="sng" dirty="0" smtClean="0">
                <a:solidFill>
                  <a:schemeClr val="tx2"/>
                </a:solidFill>
              </a:rPr>
              <a:t> </a:t>
            </a:r>
            <a:r>
              <a:rPr lang="en-CA" sz="3200" b="1" u="sng" dirty="0" smtClean="0">
                <a:solidFill>
                  <a:schemeClr val="tx2"/>
                </a:solidFill>
              </a:rPr>
              <a:t>Objective</a:t>
            </a:r>
            <a:r>
              <a:rPr lang="en-CA" sz="3200" u="sng" dirty="0" smtClean="0">
                <a:solidFill>
                  <a:schemeClr val="tx2"/>
                </a:solidFill>
              </a:rPr>
              <a:t>:</a:t>
            </a:r>
          </a:p>
          <a:p>
            <a:pPr marL="45720" indent="0">
              <a:buNone/>
            </a:pPr>
            <a:r>
              <a:rPr lang="en-CA" sz="3200" dirty="0" smtClean="0"/>
              <a:t>To determine strategies that students’ use during note-taking.</a:t>
            </a:r>
          </a:p>
          <a:p>
            <a:pPr marL="45720" indent="0">
              <a:buNone/>
            </a:pPr>
            <a:endParaRPr lang="en-CA" sz="3200" dirty="0" smtClean="0"/>
          </a:p>
          <a:p>
            <a:pPr marL="45720" indent="0">
              <a:buFontTx/>
              <a:buChar char="-"/>
            </a:pPr>
            <a:r>
              <a:rPr lang="en-CA" sz="3200" dirty="0" smtClean="0"/>
              <a:t> Review existing literature (classroom studies).</a:t>
            </a:r>
          </a:p>
          <a:p>
            <a:pPr marL="45720" indent="0">
              <a:buFontTx/>
              <a:buChar char="-"/>
            </a:pPr>
            <a:r>
              <a:rPr lang="en-CA" sz="3200" dirty="0" smtClean="0"/>
              <a:t> Design and carry out a case study</a:t>
            </a:r>
          </a:p>
          <a:p>
            <a:pPr marL="45720" indent="0">
              <a:buFontTx/>
              <a:buChar char="-"/>
            </a:pPr>
            <a:r>
              <a:rPr lang="en-CA" sz="3200" dirty="0" smtClean="0"/>
              <a:t> Uncover strategies, and factors that influence strategies</a:t>
            </a:r>
          </a:p>
          <a:p>
            <a:pPr marL="45720" indent="0">
              <a:buFontTx/>
              <a:buChar char="-"/>
            </a:pPr>
            <a:r>
              <a:rPr lang="en-CA" sz="3200" dirty="0" smtClean="0"/>
              <a:t> Inform field pedagogy</a:t>
            </a:r>
          </a:p>
          <a:p>
            <a:pPr marL="514350" indent="-514350">
              <a:buNone/>
            </a:pPr>
            <a:endParaRPr lang="en-CA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8800" y="-609600"/>
            <a:ext cx="2895600" cy="1154097"/>
          </a:xfrm>
        </p:spPr>
        <p:txBody>
          <a:bodyPr>
            <a:normAutofit/>
          </a:bodyPr>
          <a:lstStyle/>
          <a:p>
            <a:r>
              <a:rPr lang="en-NZ" sz="3000" b="1" cap="small" dirty="0" smtClean="0">
                <a:latin typeface="Calibri" panose="020F0502020204030204" pitchFamily="34" charset="0"/>
              </a:rPr>
              <a:t>Field Note-taking</a:t>
            </a:r>
            <a:endParaRPr lang="en-NZ" sz="3000" b="1" cap="small" dirty="0"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/>
            <p:nvPr/>
          </p:nvPicPr>
          <p:blipFill>
            <a:blip r:embed="rId2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3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001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u="sng" dirty="0" smtClean="0"/>
              <a:t>Case Study</a:t>
            </a:r>
            <a:r>
              <a:rPr lang="en-CA" sz="3200" u="sng" dirty="0" smtClean="0"/>
              <a:t> Design</a:t>
            </a:r>
            <a:endParaRPr lang="en-CA" sz="3200" dirty="0" smtClean="0"/>
          </a:p>
          <a:p>
            <a:pPr marL="45720" indent="0">
              <a:buNone/>
            </a:pPr>
            <a:endParaRPr lang="en-CA" sz="3200" dirty="0" smtClean="0"/>
          </a:p>
          <a:p>
            <a:pPr marL="560070" indent="-514350">
              <a:buFont typeface="+mj-lt"/>
              <a:buAutoNum type="arabicPeriod"/>
            </a:pPr>
            <a:r>
              <a:rPr lang="en-CA" sz="2800" dirty="0" smtClean="0"/>
              <a:t>One field outcrop, new field area; students from diverse field experiences</a:t>
            </a:r>
          </a:p>
          <a:p>
            <a:pPr marL="560070" indent="-514350">
              <a:buFont typeface="+mj-lt"/>
              <a:buAutoNum type="arabicPeriod"/>
            </a:pPr>
            <a:r>
              <a:rPr lang="en-CA" sz="2800" dirty="0" smtClean="0"/>
              <a:t>Set </a:t>
            </a:r>
            <a:r>
              <a:rPr lang="en-CA" sz="2800" b="1" dirty="0" smtClean="0"/>
              <a:t>learning goals </a:t>
            </a:r>
            <a:r>
              <a:rPr lang="en-CA" sz="2800" dirty="0" smtClean="0"/>
              <a:t>and </a:t>
            </a:r>
            <a:r>
              <a:rPr lang="en-CA" sz="2800" b="1" dirty="0" smtClean="0"/>
              <a:t>protocol</a:t>
            </a:r>
            <a:r>
              <a:rPr lang="en-CA" sz="2800" dirty="0" smtClean="0"/>
              <a:t> with Lecturer(s)</a:t>
            </a:r>
          </a:p>
          <a:p>
            <a:pPr marL="560070" indent="-514350">
              <a:buFont typeface="+mj-lt"/>
              <a:buAutoNum type="arabicPeriod"/>
            </a:pPr>
            <a:r>
              <a:rPr lang="en-CA" sz="2800" dirty="0" smtClean="0"/>
              <a:t>Collect </a:t>
            </a:r>
            <a:r>
              <a:rPr lang="en-CA" sz="2800" b="1" dirty="0" smtClean="0"/>
              <a:t>hardcopy</a:t>
            </a:r>
            <a:r>
              <a:rPr lang="en-CA" sz="2800" dirty="0" smtClean="0"/>
              <a:t> notes (n=42)</a:t>
            </a:r>
          </a:p>
          <a:p>
            <a:pPr marL="560070" indent="-514350">
              <a:buFont typeface="+mj-lt"/>
              <a:buAutoNum type="arabicPeriod"/>
            </a:pPr>
            <a:r>
              <a:rPr lang="en-CA" sz="2800" dirty="0" smtClean="0"/>
              <a:t>Carry out </a:t>
            </a:r>
            <a:r>
              <a:rPr lang="en-CA" sz="2800" b="1" dirty="0" smtClean="0"/>
              <a:t>post-interview</a:t>
            </a:r>
            <a:r>
              <a:rPr lang="en-CA" sz="2800" dirty="0" smtClean="0"/>
              <a:t> (reflect on note-taking) with subset of students (n=16)</a:t>
            </a:r>
          </a:p>
          <a:p>
            <a:pPr marL="560070" indent="-514350">
              <a:buFont typeface="+mj-lt"/>
              <a:buAutoNum type="arabicPeriod"/>
            </a:pPr>
            <a:r>
              <a:rPr lang="en-CA" sz="2800" dirty="0" smtClean="0"/>
              <a:t>Examine students’ notes for content.</a:t>
            </a:r>
          </a:p>
          <a:p>
            <a:pPr marL="514350" indent="-514350">
              <a:buNone/>
            </a:pPr>
            <a:endParaRPr lang="en-CA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8800" y="-609600"/>
            <a:ext cx="2895600" cy="1154097"/>
          </a:xfrm>
        </p:spPr>
        <p:txBody>
          <a:bodyPr>
            <a:normAutofit/>
          </a:bodyPr>
          <a:lstStyle/>
          <a:p>
            <a:r>
              <a:rPr lang="en-NZ" sz="3000" b="1" cap="small" dirty="0" smtClean="0">
                <a:latin typeface="Calibri" panose="020F0502020204030204" pitchFamily="34" charset="0"/>
              </a:rPr>
              <a:t>Field Note-taking</a:t>
            </a:r>
            <a:endParaRPr lang="en-NZ" sz="3000" b="1" cap="small" dirty="0">
              <a:latin typeface="Calibri" panose="020F050202020403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/>
            <p:nvPr/>
          </p:nvPicPr>
          <p:blipFill>
            <a:blip r:embed="rId2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3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001000" cy="6096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CA" sz="4000" b="1" i="1" dirty="0" smtClean="0"/>
              <a:t>Student Participants (n = 42)</a:t>
            </a:r>
            <a:endParaRPr lang="en-CA" sz="4000" b="1" i="1" dirty="0"/>
          </a:p>
          <a:p>
            <a:pPr marL="0" indent="0">
              <a:buNone/>
            </a:pPr>
            <a:endParaRPr lang="en-CA" sz="3000" dirty="0"/>
          </a:p>
          <a:p>
            <a:pPr marL="45720" indent="0">
              <a:buNone/>
            </a:pPr>
            <a:r>
              <a:rPr lang="en-NZ" sz="3200" b="1" u="sng" dirty="0" smtClean="0"/>
              <a:t>Gender:</a:t>
            </a:r>
            <a:r>
              <a:rPr lang="en-NZ" sz="3200" b="1" dirty="0" smtClean="0"/>
              <a:t> </a:t>
            </a:r>
            <a:r>
              <a:rPr lang="en-NZ" sz="3200" dirty="0" smtClean="0"/>
              <a:t>(female = 18; male = 24), </a:t>
            </a:r>
          </a:p>
          <a:p>
            <a:pPr marL="45720" indent="0">
              <a:buNone/>
            </a:pPr>
            <a:r>
              <a:rPr lang="en-NZ" sz="3200" b="1" u="sng" dirty="0" smtClean="0"/>
              <a:t>Nationality</a:t>
            </a:r>
            <a:r>
              <a:rPr lang="en-NZ" sz="3200" b="1" dirty="0" smtClean="0"/>
              <a:t>: </a:t>
            </a:r>
            <a:r>
              <a:rPr lang="en-NZ" sz="3200" dirty="0" smtClean="0"/>
              <a:t>(Netherlands (1), United Kingdom (1), New Zealand (9), United States of America (31)). </a:t>
            </a:r>
          </a:p>
          <a:p>
            <a:pPr marL="45720" indent="0">
              <a:buNone/>
            </a:pPr>
            <a:r>
              <a:rPr lang="en-NZ" sz="3200" b="1" u="sng" dirty="0" smtClean="0"/>
              <a:t>Age:</a:t>
            </a:r>
            <a:r>
              <a:rPr lang="en-NZ" sz="3200" b="1" dirty="0" smtClean="0"/>
              <a:t> </a:t>
            </a:r>
            <a:r>
              <a:rPr lang="en-NZ" sz="3200" dirty="0" smtClean="0"/>
              <a:t>mostly 19 – 21; subset of 22 - 46 (n = 7). </a:t>
            </a:r>
          </a:p>
          <a:p>
            <a:pPr marL="45720" indent="0">
              <a:buNone/>
            </a:pPr>
            <a:r>
              <a:rPr lang="en-NZ" sz="3200" b="1" u="sng" dirty="0" smtClean="0"/>
              <a:t>Major:</a:t>
            </a:r>
            <a:r>
              <a:rPr lang="en-NZ" sz="3200" b="1" dirty="0" smtClean="0"/>
              <a:t> </a:t>
            </a:r>
            <a:r>
              <a:rPr lang="en-NZ" sz="3200" dirty="0" smtClean="0"/>
              <a:t>Mostly geology (26) ; </a:t>
            </a:r>
            <a:r>
              <a:rPr lang="en-NZ" sz="3200" dirty="0" err="1" smtClean="0"/>
              <a:t>Env</a:t>
            </a:r>
            <a:r>
              <a:rPr lang="en-NZ" sz="3200" dirty="0" smtClean="0"/>
              <a:t>. science students (8) and engineers (8), </a:t>
            </a:r>
          </a:p>
          <a:p>
            <a:pPr marL="45720" indent="0">
              <a:buNone/>
            </a:pPr>
            <a:endParaRPr lang="en-NZ" sz="3200" dirty="0" smtClean="0"/>
          </a:p>
          <a:p>
            <a:pPr marL="45720" indent="0">
              <a:buNone/>
            </a:pPr>
            <a:r>
              <a:rPr lang="en-NZ" sz="3200" b="1" u="sng" dirty="0" smtClean="0"/>
              <a:t>Geology field experience*</a:t>
            </a:r>
            <a:r>
              <a:rPr lang="en-NZ" sz="3200" dirty="0" smtClean="0"/>
              <a:t>: none (4), little (21), lots (17)</a:t>
            </a:r>
          </a:p>
          <a:p>
            <a:pPr marL="45720" indent="0">
              <a:buNone/>
            </a:pPr>
            <a:endParaRPr lang="en-NZ" sz="3200" dirty="0" smtClean="0"/>
          </a:p>
          <a:p>
            <a:pPr marL="45720" indent="0">
              <a:buNone/>
            </a:pPr>
            <a:r>
              <a:rPr lang="en-NZ" sz="3200" dirty="0" smtClean="0"/>
              <a:t>*Determined using the number of field trips, the number of days in the field (total) and any independent research experience (e.g., summer internships) prior to the study. </a:t>
            </a:r>
          </a:p>
          <a:p>
            <a:pPr marL="45720" indent="0">
              <a:buNone/>
            </a:pPr>
            <a:endParaRPr lang="en-NZ" sz="3200" dirty="0" smtClean="0"/>
          </a:p>
          <a:p>
            <a:pPr marL="45720" indent="0">
              <a:buNone/>
            </a:pPr>
            <a:r>
              <a:rPr lang="en-NZ" sz="3200" dirty="0" smtClean="0"/>
              <a:t>‘</a:t>
            </a:r>
            <a:r>
              <a:rPr lang="en-NZ" sz="3200" b="1" dirty="0" smtClean="0"/>
              <a:t>Lots</a:t>
            </a:r>
            <a:r>
              <a:rPr lang="en-NZ" sz="3200" dirty="0" smtClean="0"/>
              <a:t>’ = &gt;3 field trips and/or more than 20 days in the field (total) and any independent field experience.</a:t>
            </a:r>
            <a:endParaRPr lang="en-CA" sz="3200" dirty="0" smtClean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638800" y="-609600"/>
            <a:ext cx="2895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6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001000" cy="6096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CA" sz="3000" b="1" i="1" dirty="0" smtClean="0"/>
              <a:t>Field Course </a:t>
            </a:r>
          </a:p>
          <a:p>
            <a:pPr marL="514350" indent="-514350">
              <a:buNone/>
            </a:pPr>
            <a:r>
              <a:rPr lang="en-CA" sz="2400" dirty="0" smtClean="0"/>
              <a:t>Frontiers Abroad semester abroad trip</a:t>
            </a:r>
          </a:p>
          <a:p>
            <a:pPr marL="514350" indent="-514350">
              <a:buNone/>
            </a:pPr>
            <a:r>
              <a:rPr lang="en-NZ" sz="2400" dirty="0" smtClean="0"/>
              <a:t>2-5 week field course</a:t>
            </a:r>
          </a:p>
          <a:p>
            <a:pPr marL="514350" indent="-514350">
              <a:buNone/>
            </a:pPr>
            <a:r>
              <a:rPr lang="en-NZ" sz="2400" dirty="0" smtClean="0"/>
              <a:t>Advanced field techniques (i.e., 300- or 400-level)</a:t>
            </a:r>
          </a:p>
          <a:p>
            <a:pPr marL="514350" indent="-514350">
              <a:buNone/>
            </a:pPr>
            <a:r>
              <a:rPr lang="en-NZ" sz="2400" dirty="0" smtClean="0"/>
              <a:t>Course topics - physical volcanology &amp; geothermal geology</a:t>
            </a:r>
          </a:p>
          <a:p>
            <a:pPr marL="514350" indent="-514350">
              <a:buNone/>
            </a:pPr>
            <a:endParaRPr lang="en-NZ" sz="2400" b="1" dirty="0" smtClean="0"/>
          </a:p>
          <a:p>
            <a:pPr marL="514350" indent="-514350">
              <a:buNone/>
            </a:pPr>
            <a:r>
              <a:rPr lang="en-CA" sz="2400" b="1" dirty="0" smtClean="0"/>
              <a:t>Taught by two lecturers, on two separate days</a:t>
            </a:r>
            <a:endParaRPr lang="en-CA" sz="2400" b="1" dirty="0"/>
          </a:p>
          <a:p>
            <a:pPr marL="514350" indent="-514350">
              <a:buNone/>
            </a:pPr>
            <a:endParaRPr lang="en-CA" sz="3200" b="1" i="1" dirty="0" smtClean="0"/>
          </a:p>
          <a:p>
            <a:pPr marL="514350" indent="-514350">
              <a:buNone/>
            </a:pPr>
            <a:r>
              <a:rPr lang="en-CA" sz="3200" b="1" i="1" dirty="0" smtClean="0"/>
              <a:t>Field site – Geothermal field</a:t>
            </a:r>
          </a:p>
          <a:p>
            <a:pPr marL="514350" indent="-514350">
              <a:buNone/>
            </a:pPr>
            <a:r>
              <a:rPr lang="en-CA" sz="2800" dirty="0" err="1" smtClean="0"/>
              <a:t>Orakei</a:t>
            </a:r>
            <a:r>
              <a:rPr lang="en-CA" sz="2800" dirty="0" smtClean="0"/>
              <a:t> </a:t>
            </a:r>
            <a:r>
              <a:rPr lang="en-CA" sz="2800" dirty="0" err="1" smtClean="0"/>
              <a:t>Korako</a:t>
            </a:r>
            <a:endParaRPr lang="en-CA" sz="2800" dirty="0" smtClean="0"/>
          </a:p>
          <a:p>
            <a:pPr marL="514350" indent="-514350">
              <a:buNone/>
            </a:pPr>
            <a:r>
              <a:rPr lang="en-CA" sz="2800" dirty="0" smtClean="0"/>
              <a:t>North Island, New Zealand</a:t>
            </a:r>
            <a:endParaRPr lang="en-CA" sz="3200" b="1" i="1" dirty="0" smtClean="0"/>
          </a:p>
          <a:p>
            <a:pPr marL="45720" indent="0">
              <a:buNone/>
            </a:pPr>
            <a:endParaRPr lang="en-CA" sz="3200" dirty="0" smtClean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638800" y="-609600"/>
            <a:ext cx="2895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04800" y="76200"/>
            <a:ext cx="8001000" cy="4720590"/>
            <a:chOff x="381000" y="0"/>
            <a:chExt cx="8001000" cy="4720590"/>
          </a:xfrm>
        </p:grpSpPr>
        <p:pic>
          <p:nvPicPr>
            <p:cNvPr id="28674" name="Picture 2" descr="http://i1.trekearth.com/photos/89332/orakei_korako_02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001000" cy="472059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57200" y="15240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err="1" smtClean="0"/>
                <a:t>Hochstetter’s</a:t>
              </a:r>
              <a:r>
                <a:rPr lang="en-CA" sz="2000" b="1" dirty="0" smtClean="0"/>
                <a:t> Cauldron</a:t>
              </a:r>
              <a:endParaRPr lang="en-C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26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001000" cy="6096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CA" sz="3000" b="1" i="1" dirty="0" smtClean="0"/>
              <a:t>Field Data:</a:t>
            </a:r>
            <a:endParaRPr lang="en-CA" sz="3000" b="1" i="1" dirty="0"/>
          </a:p>
          <a:p>
            <a:pPr marL="0" indent="0">
              <a:buNone/>
            </a:pPr>
            <a:endParaRPr lang="en-CA" sz="3200" dirty="0" smtClean="0"/>
          </a:p>
          <a:p>
            <a:pPr marL="0" indent="0">
              <a:buNone/>
            </a:pPr>
            <a:r>
              <a:rPr lang="en-CA" sz="3200" i="1" dirty="0" smtClean="0"/>
              <a:t>Notebooks			Video </a:t>
            </a:r>
            <a:r>
              <a:rPr lang="en-CA" sz="3200" i="1" dirty="0" err="1" smtClean="0"/>
              <a:t>Obvs</a:t>
            </a:r>
            <a:r>
              <a:rPr lang="en-CA" sz="3200" i="1" dirty="0" smtClean="0"/>
              <a:t>.</a:t>
            </a:r>
            <a:endParaRPr lang="en-CA" sz="3000" i="1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638800" y="-609600"/>
            <a:ext cx="2895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Field Note-taking</a:t>
            </a:r>
            <a:endParaRPr kumimoji="0" lang="en-NZ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648200" y="0"/>
            <a:ext cx="4495800" cy="6858000"/>
            <a:chOff x="4648200" y="0"/>
            <a:chExt cx="4495800" cy="685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8200" y="457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/>
            <a:srcRect r="76545"/>
            <a:stretch>
              <a:fillRect/>
            </a:stretch>
          </p:blipFill>
          <p:spPr>
            <a:xfrm>
              <a:off x="8382000" y="0"/>
              <a:ext cx="762000" cy="6858000"/>
            </a:xfrm>
            <a:prstGeom prst="rect">
              <a:avLst/>
            </a:prstGeom>
          </p:spPr>
        </p:pic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17969" t="29637" r="6789" b="4133"/>
          <a:stretch>
            <a:fillRect/>
          </a:stretch>
        </p:blipFill>
        <p:spPr bwMode="auto">
          <a:xfrm>
            <a:off x="381000" y="2590800"/>
            <a:ext cx="4114800" cy="385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590799"/>
            <a:ext cx="3124200" cy="32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6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838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2362200" cy="5334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CA" sz="3000" b="1" i="1" dirty="0" smtClean="0">
                <a:solidFill>
                  <a:schemeClr val="bg1"/>
                </a:solidFill>
              </a:rPr>
              <a:t>First glance:</a:t>
            </a:r>
            <a:r>
              <a:rPr lang="en-CA" sz="3000" i="1" u="sng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 r="76545"/>
          <a:stretch>
            <a:fillRect/>
          </a:stretch>
        </p:blipFill>
        <p:spPr>
          <a:xfrm>
            <a:off x="8382000" y="0"/>
            <a:ext cx="76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2122" t="28730" r="30499" b="49496"/>
          <a:stretch>
            <a:fillRect/>
          </a:stretch>
        </p:blipFill>
        <p:spPr bwMode="auto">
          <a:xfrm>
            <a:off x="342091" y="1091261"/>
            <a:ext cx="5935353" cy="325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19400" y="381000"/>
            <a:ext cx="5493470" cy="1049411"/>
          </a:xfrm>
          <a:prstGeom prst="rect">
            <a:avLst/>
          </a:prstGeom>
          <a:noFill/>
        </p:spPr>
        <p:txBody>
          <a:bodyPr wrap="square" lIns="79141" tIns="39571" rIns="79141" bIns="39571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bg1"/>
                </a:solidFill>
              </a:rPr>
              <a:t>Notebooks contained observations (</a:t>
            </a:r>
            <a:r>
              <a:rPr lang="en-US" sz="2000" b="1" dirty="0" smtClean="0">
                <a:solidFill>
                  <a:srgbClr val="00B050"/>
                </a:solidFill>
              </a:rPr>
              <a:t>green!</a:t>
            </a:r>
            <a:r>
              <a:rPr lang="en-US" sz="2100" b="1" dirty="0" smtClean="0">
                <a:solidFill>
                  <a:schemeClr val="bg1"/>
                </a:solidFill>
              </a:rPr>
              <a:t>), interpretations, contextual info, location information, etc. 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31275" t="42923" r="29461" b="33588"/>
          <a:stretch>
            <a:fillRect/>
          </a:stretch>
        </p:blipFill>
        <p:spPr bwMode="auto">
          <a:xfrm>
            <a:off x="1752600" y="1728537"/>
            <a:ext cx="6338085" cy="396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200" y="5749960"/>
            <a:ext cx="8370402" cy="726246"/>
          </a:xfrm>
          <a:prstGeom prst="rect">
            <a:avLst/>
          </a:prstGeom>
          <a:noFill/>
        </p:spPr>
        <p:txBody>
          <a:bodyPr wrap="square" lIns="79141" tIns="39571" rIns="79141" bIns="39571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Some students copied verbatim what the professors said, and included many extraneous details (</a:t>
            </a:r>
            <a:r>
              <a:rPr lang="en-US" sz="2100" b="1" dirty="0" err="1" smtClean="0">
                <a:solidFill>
                  <a:srgbClr val="FF0000"/>
                </a:solidFill>
              </a:rPr>
              <a:t>red+</a:t>
            </a:r>
            <a:r>
              <a:rPr lang="en-US" sz="2100" b="1" dirty="0" err="1" smtClean="0">
                <a:solidFill>
                  <a:srgbClr val="FF0066"/>
                </a:solidFill>
              </a:rPr>
              <a:t>pink</a:t>
            </a:r>
            <a:r>
              <a:rPr lang="en-US" sz="2100" b="1" dirty="0" smtClean="0">
                <a:solidFill>
                  <a:schemeClr val="bg1"/>
                </a:solidFill>
              </a:rPr>
              <a:t>)</a:t>
            </a:r>
            <a:endParaRPr lang="en-U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/>
          <a:srcRect r="76545"/>
          <a:stretch>
            <a:fillRect/>
          </a:stretch>
        </p:blipFill>
        <p:spPr>
          <a:xfrm>
            <a:off x="8382000" y="0"/>
            <a:ext cx="76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381000"/>
            <a:ext cx="75438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 smtClean="0">
                <a:solidFill>
                  <a:schemeClr val="tx2"/>
                </a:solidFill>
              </a:rPr>
              <a:t>Uniqueness &amp; Completeness</a:t>
            </a:r>
            <a:endParaRPr lang="en-NZ" sz="2800" b="1" dirty="0" smtClean="0"/>
          </a:p>
          <a:p>
            <a:endParaRPr lang="en-NZ" sz="2800" b="1" dirty="0" smtClean="0"/>
          </a:p>
          <a:p>
            <a:pPr marL="45720" indent="0">
              <a:buNone/>
            </a:pPr>
            <a:r>
              <a:rPr lang="en-CA" sz="2400" dirty="0" smtClean="0"/>
              <a:t>Two obvious strategies emerged: </a:t>
            </a:r>
          </a:p>
          <a:p>
            <a:pPr marL="45720" indent="0">
              <a:buNone/>
            </a:pPr>
            <a:endParaRPr lang="en-CA" sz="2400" dirty="0" smtClean="0"/>
          </a:p>
          <a:p>
            <a:pPr marL="388620" indent="-342900"/>
            <a:r>
              <a:rPr lang="en-CA" sz="2400" b="1" u="sng" dirty="0" smtClean="0"/>
              <a:t>To write in their own words </a:t>
            </a:r>
            <a:r>
              <a:rPr lang="en-CA" sz="2400" dirty="0" smtClean="0"/>
              <a:t>while others preferred to write verbatim what the lecturer said.</a:t>
            </a:r>
          </a:p>
          <a:p>
            <a:pPr marL="388620" indent="-342900">
              <a:buAutoNum type="arabicPeriod"/>
            </a:pPr>
            <a:endParaRPr lang="en-CA" sz="2400" dirty="0" smtClean="0"/>
          </a:p>
          <a:p>
            <a:pPr marL="388620" indent="-342900"/>
            <a:r>
              <a:rPr lang="en-CA" sz="2400" dirty="0" smtClean="0"/>
              <a:t>	-&gt; Uniqueness</a:t>
            </a:r>
          </a:p>
          <a:p>
            <a:pPr marL="388620" indent="-342900"/>
            <a:endParaRPr lang="en-CA" sz="2400" dirty="0" smtClean="0"/>
          </a:p>
          <a:p>
            <a:pPr marL="388620" indent="-342900"/>
            <a:r>
              <a:rPr lang="en-CA" sz="2400" b="1" u="sng" dirty="0" smtClean="0"/>
              <a:t>To write complete notes </a:t>
            </a:r>
            <a:r>
              <a:rPr lang="en-CA" sz="2400" b="1" dirty="0" smtClean="0"/>
              <a:t> </a:t>
            </a:r>
            <a:r>
              <a:rPr lang="en-CA" sz="2400" dirty="0" smtClean="0"/>
              <a:t>(i.e., including all the information discussed as a class) while others missed a lot of important observations </a:t>
            </a:r>
          </a:p>
          <a:p>
            <a:pPr marL="45720" indent="0">
              <a:buNone/>
            </a:pPr>
            <a:endParaRPr lang="en-CA" sz="2400" b="1" dirty="0" smtClean="0"/>
          </a:p>
          <a:p>
            <a:pPr marL="45720" indent="0">
              <a:buNone/>
            </a:pPr>
            <a:r>
              <a:rPr lang="en-CA" sz="2400" dirty="0" smtClean="0"/>
              <a:t>     -&gt; Completeness</a:t>
            </a:r>
          </a:p>
          <a:p>
            <a:pPr marL="45720" indent="0">
              <a:buNone/>
            </a:pPr>
            <a:endParaRPr lang="en-CA" sz="2400" dirty="0" smtClean="0"/>
          </a:p>
          <a:p>
            <a:pPr marL="45720" indent="0">
              <a:buNone/>
            </a:pPr>
            <a:r>
              <a:rPr lang="en-NZ" sz="2400" b="1" i="1" dirty="0" smtClean="0"/>
              <a:t>Similar findings from classroom studies: </a:t>
            </a:r>
          </a:p>
          <a:p>
            <a:pPr marL="45720" indent="0">
              <a:buNone/>
            </a:pPr>
            <a:r>
              <a:rPr lang="en-NZ" sz="2400" b="1" i="1" dirty="0" smtClean="0"/>
              <a:t>Ganske (1981), Barnett and Freud (1985)</a:t>
            </a:r>
            <a:endParaRPr lang="en-CA" sz="2400" b="1" i="1" dirty="0" smtClean="0"/>
          </a:p>
          <a:p>
            <a:pPr marL="45720" indent="0">
              <a:buNone/>
            </a:pPr>
            <a:endParaRPr lang="en-NZ" b="1" dirty="0" smtClean="0"/>
          </a:p>
        </p:txBody>
      </p:sp>
    </p:spTree>
    <p:extLst>
      <p:ext uri="{BB962C8B-B14F-4D97-AF65-F5344CB8AC3E}">
        <p14:creationId xmlns:p14="http://schemas.microsoft.com/office/powerpoint/2010/main" val="6226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1156</TotalTime>
  <Words>995</Words>
  <Application>Microsoft Office PowerPoint</Application>
  <PresentationFormat>On-screen Show (4:3)</PresentationFormat>
  <Paragraphs>177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Perspective</vt:lpstr>
      <vt:lpstr>Strategies and perceptions of field note-taking:  Insights from a geothermal field lesson</vt:lpstr>
      <vt:lpstr>Why research field note-taking?</vt:lpstr>
      <vt:lpstr>Field Note-taking</vt:lpstr>
      <vt:lpstr>Field Note-taking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Field Note-taking</vt:lpstr>
      <vt:lpstr>Field Note-taking</vt:lpstr>
      <vt:lpstr>Field Note-taking</vt:lpstr>
      <vt:lpstr>Field Note-taking</vt:lpstr>
      <vt:lpstr>Field Note-taking</vt:lpstr>
      <vt:lpstr>Field Note-taking</vt:lpstr>
      <vt:lpstr>PowerPoint Presentation</vt:lpstr>
      <vt:lpstr>Field Note-taking</vt:lpstr>
      <vt:lpstr>Thank You! Any Questions?</vt:lpstr>
      <vt:lpstr>PowerPoint Presentation</vt:lpstr>
      <vt:lpstr>PowerPoint Presentation</vt:lpstr>
      <vt:lpstr>PowerPoint Presentation</vt:lpstr>
    </vt:vector>
  </TitlesOfParts>
  <Company>University of Canterbury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JBizzle</dc:creator>
  <cp:lastModifiedBy>spectrum</cp:lastModifiedBy>
  <cp:revision>374</cp:revision>
  <dcterms:created xsi:type="dcterms:W3CDTF">2014-09-02T08:08:07Z</dcterms:created>
  <dcterms:modified xsi:type="dcterms:W3CDTF">2014-10-20T18:48:08Z</dcterms:modified>
</cp:coreProperties>
</file>