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7" r:id="rId4"/>
    <p:sldId id="264" r:id="rId5"/>
    <p:sldId id="270" r:id="rId6"/>
    <p:sldId id="258" r:id="rId7"/>
    <p:sldId id="262" r:id="rId8"/>
    <p:sldId id="263" r:id="rId9"/>
    <p:sldId id="261" r:id="rId10"/>
    <p:sldId id="271" r:id="rId11"/>
    <p:sldId id="265" r:id="rId12"/>
    <p:sldId id="272"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149" autoAdjust="0"/>
    <p:restoredTop sz="73733" autoAdjust="0"/>
  </p:normalViewPr>
  <p:slideViewPr>
    <p:cSldViewPr>
      <p:cViewPr varScale="1">
        <p:scale>
          <a:sx n="72" d="100"/>
          <a:sy n="72" d="100"/>
        </p:scale>
        <p:origin x="76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8DFAD-9BD4-4016-9BDE-6D6086C8CC08}" type="datetimeFigureOut">
              <a:rPr lang="en-US" smtClean="0"/>
              <a:pPr/>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7762-1808-4CCD-ABF5-81066A63F6F5}" type="slidenum">
              <a:rPr lang="en-US" smtClean="0"/>
              <a:pPr/>
              <a:t>‹#›</a:t>
            </a:fld>
            <a:endParaRPr lang="en-US"/>
          </a:p>
        </p:txBody>
      </p:sp>
    </p:spTree>
    <p:extLst>
      <p:ext uri="{BB962C8B-B14F-4D97-AF65-F5344CB8AC3E}">
        <p14:creationId xmlns:p14="http://schemas.microsoft.com/office/powerpoint/2010/main" val="403060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F657762-1808-4CCD-ABF5-81066A63F6F5}" type="slidenum">
              <a:rPr lang="en-US" smtClean="0"/>
              <a:pPr/>
              <a:t>1</a:t>
            </a:fld>
            <a:endParaRPr lang="en-US"/>
          </a:p>
        </p:txBody>
      </p:sp>
    </p:spTree>
    <p:extLst>
      <p:ext uri="{BB962C8B-B14F-4D97-AF65-F5344CB8AC3E}">
        <p14:creationId xmlns:p14="http://schemas.microsoft.com/office/powerpoint/2010/main" val="28332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Positive Trend directly correlates changes in discharge to changes in population density, meaning that as population density changes, discharges change in the same direction.  As population density increases, discharge increases and as population density decreases, discharge decreases</a:t>
            </a:r>
          </a:p>
          <a:p>
            <a:endParaRPr lang="en-US" dirty="0" smtClean="0"/>
          </a:p>
          <a:p>
            <a:r>
              <a:rPr lang="en-US" dirty="0" smtClean="0"/>
              <a:t>A Negative Trend</a:t>
            </a:r>
            <a:r>
              <a:rPr lang="en-US" baseline="0" dirty="0" smtClean="0"/>
              <a:t> provides an indirection correlation between changes in discharge to changes in population density, meaning that as population density changes, discharges change in the opposite direction.  As population density increases, discharge decreases and as population density decreases </a:t>
            </a:r>
            <a:r>
              <a:rPr lang="en-US" baseline="0" dirty="0" err="1" smtClean="0"/>
              <a:t>baseflow</a:t>
            </a:r>
            <a:r>
              <a:rPr lang="en-US" baseline="0" dirty="0" smtClean="0"/>
              <a:t> increases.</a:t>
            </a:r>
          </a:p>
          <a:p>
            <a:endParaRPr lang="en-US" baseline="0" dirty="0" smtClean="0"/>
          </a:p>
          <a:p>
            <a:r>
              <a:rPr lang="en-US" baseline="0" dirty="0" smtClean="0"/>
              <a:t>Did this for linear and log axis but the result are based on the log results because the logarithmic regressions produced more statistically significant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Big Picture: More statistically significant data was produced out of the Central Lowland physiographic province and therefore, RIVERS SITUATED WITHIN THE CENTRAL LOWLANDS ARE MORE SUSCEPTABLE TO CHANGES IN POPULATION.</a:t>
            </a:r>
          </a:p>
        </p:txBody>
      </p:sp>
      <p:sp>
        <p:nvSpPr>
          <p:cNvPr id="4" name="Slide Number Placeholder 3"/>
          <p:cNvSpPr>
            <a:spLocks noGrp="1"/>
          </p:cNvSpPr>
          <p:nvPr>
            <p:ph type="sldNum" sz="quarter" idx="10"/>
          </p:nvPr>
        </p:nvSpPr>
        <p:spPr/>
        <p:txBody>
          <a:bodyPr/>
          <a:lstStyle/>
          <a:p>
            <a:fld id="{DF657762-1808-4CCD-ABF5-81066A63F6F5}" type="slidenum">
              <a:rPr lang="en-US" smtClean="0"/>
              <a:pPr/>
              <a:t>10</a:t>
            </a:fld>
            <a:endParaRPr lang="en-US"/>
          </a:p>
        </p:txBody>
      </p:sp>
    </p:spTree>
    <p:extLst>
      <p:ext uri="{BB962C8B-B14F-4D97-AF65-F5344CB8AC3E}">
        <p14:creationId xmlns:p14="http://schemas.microsoft.com/office/powerpoint/2010/main" val="254634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Urban</a:t>
            </a:r>
            <a:r>
              <a:rPr lang="en-US" baseline="0" dirty="0" smtClean="0"/>
              <a:t> karst is just like natural karst in that there are a series of caverns under the surface, the difference however is that in an urban setting these caverns are replaced by water infrastructure (drainage pipes, sewage collection tanks, clean water delivery systems).  The water infrastructure created out of man-made conduits, it is also eroding surrounding rock because of the over pressurization of pipes, like the clean water delivery systems.  </a:t>
            </a:r>
          </a:p>
          <a:p>
            <a:endParaRPr lang="en-US" baseline="0" dirty="0" smtClean="0"/>
          </a:p>
          <a:p>
            <a:r>
              <a:rPr lang="en-US" dirty="0" smtClean="0"/>
              <a:t>This</a:t>
            </a:r>
            <a:r>
              <a:rPr lang="en-US" baseline="0" dirty="0" smtClean="0"/>
              <a:t> urban </a:t>
            </a:r>
            <a:r>
              <a:rPr lang="en-US" baseline="0" dirty="0" err="1" smtClean="0"/>
              <a:t>karstification</a:t>
            </a:r>
            <a:r>
              <a:rPr lang="en-US" baseline="0" dirty="0" smtClean="0"/>
              <a:t> is more likely to occur in the Central Lowland physiographic province than the Appalachian Plateau because the Central Lowlands are composed primarily of </a:t>
            </a:r>
            <a:r>
              <a:rPr lang="en-US" baseline="0" dirty="0" err="1" smtClean="0"/>
              <a:t>shales</a:t>
            </a:r>
            <a:r>
              <a:rPr lang="en-US" baseline="0" dirty="0" smtClean="0"/>
              <a:t> and </a:t>
            </a:r>
            <a:r>
              <a:rPr lang="en-US" baseline="0" dirty="0" err="1" smtClean="0"/>
              <a:t>limestones</a:t>
            </a:r>
            <a:r>
              <a:rPr lang="en-US" baseline="0" dirty="0" smtClean="0"/>
              <a:t>, the perfect environment for karst formation.</a:t>
            </a:r>
          </a:p>
          <a:p>
            <a:endParaRPr lang="en-US" baseline="0" dirty="0" smtClean="0"/>
          </a:p>
          <a:p>
            <a:r>
              <a:rPr lang="en-US" dirty="0" smtClean="0"/>
              <a:t>What is </a:t>
            </a:r>
            <a:r>
              <a:rPr lang="en-US" dirty="0" err="1" smtClean="0"/>
              <a:t>hydrologically</a:t>
            </a:r>
            <a:r>
              <a:rPr lang="en-US" dirty="0" smtClean="0"/>
              <a:t> happening in the ground</a:t>
            </a:r>
            <a:r>
              <a:rPr lang="en-US" baseline="0" dirty="0" smtClean="0"/>
              <a:t> with a positive/negative trend?</a:t>
            </a:r>
          </a:p>
          <a:p>
            <a:r>
              <a:rPr lang="en-US" baseline="0" dirty="0" smtClean="0"/>
              <a:t>Positive trend: The urban </a:t>
            </a:r>
            <a:r>
              <a:rPr lang="en-US" baseline="0" dirty="0" err="1" smtClean="0"/>
              <a:t>karstification</a:t>
            </a:r>
            <a:r>
              <a:rPr lang="en-US" baseline="0" dirty="0" smtClean="0"/>
              <a:t> is more offsetting than the imperviousness</a:t>
            </a:r>
          </a:p>
          <a:p>
            <a:r>
              <a:rPr lang="en-US" baseline="0" dirty="0" smtClean="0"/>
              <a:t>Negative trend: Impervious surfaces win over the karst formations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baseflow</a:t>
            </a:r>
            <a:r>
              <a:rPr lang="en-US" dirty="0" smtClean="0"/>
              <a:t>, for cities that lie within the Central Lowlands, is more affected by changes in population than cities that are located in the Appalachian Plateau because the Central Lowlands experience the urban </a:t>
            </a:r>
            <a:r>
              <a:rPr lang="en-US" dirty="0" err="1" smtClean="0"/>
              <a:t>karstification</a:t>
            </a:r>
            <a:r>
              <a:rPr lang="en-US" dirty="0" smtClean="0"/>
              <a:t> at a quicker rate than Appalachian Plateau because of the composition of the underlying bedrock.  The Central Lowlands</a:t>
            </a:r>
            <a:r>
              <a:rPr lang="en-US" baseline="0" dirty="0" smtClean="0"/>
              <a:t> are composed of </a:t>
            </a:r>
            <a:r>
              <a:rPr lang="en-US" baseline="0" dirty="0" err="1" smtClean="0"/>
              <a:t>shales</a:t>
            </a:r>
            <a:r>
              <a:rPr lang="en-US" baseline="0" dirty="0" smtClean="0"/>
              <a:t> and limestone, similar to natural karst.  The over-pressurization and leaky-ness of the pipes weather and erode the surrounding bedrock of the Central Lowlands fast than the crystalline sedimentary bedrocks that make up the Appalachian Plateau.</a:t>
            </a:r>
            <a:endParaRPr lang="en-US" dirty="0" smtClean="0"/>
          </a:p>
        </p:txBody>
      </p:sp>
      <p:sp>
        <p:nvSpPr>
          <p:cNvPr id="4" name="Slide Number Placeholder 3"/>
          <p:cNvSpPr>
            <a:spLocks noGrp="1"/>
          </p:cNvSpPr>
          <p:nvPr>
            <p:ph type="sldNum" sz="quarter" idx="10"/>
          </p:nvPr>
        </p:nvSpPr>
        <p:spPr/>
        <p:txBody>
          <a:bodyPr/>
          <a:lstStyle/>
          <a:p>
            <a:fld id="{DF657762-1808-4CCD-ABF5-81066A63F6F5}" type="slidenum">
              <a:rPr lang="en-US" smtClean="0"/>
              <a:pPr/>
              <a:t>11</a:t>
            </a:fld>
            <a:endParaRPr lang="en-US"/>
          </a:p>
        </p:txBody>
      </p:sp>
    </p:spTree>
    <p:extLst>
      <p:ext uri="{BB962C8B-B14F-4D97-AF65-F5344CB8AC3E}">
        <p14:creationId xmlns:p14="http://schemas.microsoft.com/office/powerpoint/2010/main" val="381178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this help?/ Who can this benefit?</a:t>
            </a:r>
          </a:p>
          <a:p>
            <a:endParaRPr lang="en-US" baseline="0" dirty="0" smtClean="0"/>
          </a:p>
          <a:p>
            <a:r>
              <a:rPr lang="en-US" baseline="0" dirty="0" smtClean="0"/>
              <a:t>30 years ago, this trend wasn’t likely as strong, and 30 years from now it will too be to late to remediate effectively, the time is now.</a:t>
            </a:r>
          </a:p>
          <a:p>
            <a:r>
              <a:rPr lang="en-US" baseline="0" dirty="0" smtClean="0"/>
              <a:t>If we can establish a trend between depopulation and </a:t>
            </a:r>
            <a:r>
              <a:rPr lang="en-US" baseline="0" dirty="0" err="1" smtClean="0"/>
              <a:t>baseflow</a:t>
            </a:r>
            <a:r>
              <a:rPr lang="en-US" baseline="0" dirty="0" smtClean="0"/>
              <a:t> we can better understand how humans alter the natural environment even after they’ve left, this could prepare cities facing a similar fate, and potentially what can be done to remediate this effect.</a:t>
            </a:r>
          </a:p>
          <a:p>
            <a:endParaRPr lang="en-US" baseline="0" dirty="0" smtClean="0"/>
          </a:p>
          <a:p>
            <a:r>
              <a:rPr lang="en-US" baseline="0" dirty="0" smtClean="0"/>
              <a:t>We can implement remediation techniques and applications immediately in these areas.</a:t>
            </a:r>
          </a:p>
          <a:p>
            <a:endParaRPr lang="en-US" dirty="0"/>
          </a:p>
        </p:txBody>
      </p:sp>
      <p:sp>
        <p:nvSpPr>
          <p:cNvPr id="4" name="Slide Number Placeholder 3"/>
          <p:cNvSpPr>
            <a:spLocks noGrp="1"/>
          </p:cNvSpPr>
          <p:nvPr>
            <p:ph type="sldNum" sz="quarter" idx="10"/>
          </p:nvPr>
        </p:nvSpPr>
        <p:spPr/>
        <p:txBody>
          <a:bodyPr/>
          <a:lstStyle/>
          <a:p>
            <a:fld id="{DF657762-1808-4CCD-ABF5-81066A63F6F5}" type="slidenum">
              <a:rPr lang="en-US" smtClean="0"/>
              <a:pPr/>
              <a:t>12</a:t>
            </a:fld>
            <a:endParaRPr lang="en-US"/>
          </a:p>
        </p:txBody>
      </p:sp>
    </p:spTree>
    <p:extLst>
      <p:ext uri="{BB962C8B-B14F-4D97-AF65-F5344CB8AC3E}">
        <p14:creationId xmlns:p14="http://schemas.microsoft.com/office/powerpoint/2010/main" val="130304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57762-1808-4CCD-ABF5-81066A63F6F5}" type="slidenum">
              <a:rPr lang="en-US" smtClean="0"/>
              <a:pPr/>
              <a:t>13</a:t>
            </a:fld>
            <a:endParaRPr lang="en-US"/>
          </a:p>
        </p:txBody>
      </p:sp>
    </p:spTree>
    <p:extLst>
      <p:ext uri="{BB962C8B-B14F-4D97-AF65-F5344CB8AC3E}">
        <p14:creationId xmlns:p14="http://schemas.microsoft.com/office/powerpoint/2010/main" val="301271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GOAL of this talk? Test to see if a trend exists</a:t>
            </a:r>
            <a:r>
              <a:rPr lang="en-US" baseline="0" dirty="0" smtClean="0"/>
              <a:t> between population density and </a:t>
            </a:r>
            <a:r>
              <a:rPr lang="en-US" baseline="0" dirty="0" err="1" smtClean="0"/>
              <a:t>baseflow</a:t>
            </a:r>
            <a:r>
              <a:rPr lang="en-US" baseline="0" dirty="0" smtClean="0"/>
              <a:t>.</a:t>
            </a:r>
            <a:endParaRPr lang="en-US" dirty="0" smtClean="0"/>
          </a:p>
          <a:p>
            <a:r>
              <a:rPr lang="en-US" dirty="0" smtClean="0"/>
              <a:t>What is the PURPOSE of</a:t>
            </a:r>
            <a:r>
              <a:rPr lang="en-US" baseline="0" dirty="0" smtClean="0"/>
              <a:t> this talk?  What effect do urban populations have on </a:t>
            </a:r>
            <a:r>
              <a:rPr lang="en-US" baseline="0" dirty="0" err="1" smtClean="0"/>
              <a:t>baseflow</a:t>
            </a:r>
            <a:r>
              <a:rPr lang="en-US" baseline="0" dirty="0" smtClean="0"/>
              <a:t>?</a:t>
            </a:r>
            <a:endParaRPr lang="en-US" dirty="0" smtClean="0"/>
          </a:p>
          <a:p>
            <a:endParaRPr lang="en-US" dirty="0" smtClean="0"/>
          </a:p>
          <a:p>
            <a:r>
              <a:rPr lang="en-US" dirty="0" smtClean="0"/>
              <a:t>The GEOGRAPHICAL</a:t>
            </a:r>
            <a:r>
              <a:rPr lang="en-US" baseline="0" dirty="0" smtClean="0"/>
              <a:t>  aspect</a:t>
            </a:r>
          </a:p>
          <a:p>
            <a:endParaRPr lang="en-US" dirty="0" smtClean="0"/>
          </a:p>
          <a:p>
            <a:pPr>
              <a:buFont typeface="Arial" pitchFamily="34" charset="0"/>
              <a:buChar char="•"/>
            </a:pPr>
            <a:r>
              <a:rPr lang="en-US" dirty="0" smtClean="0"/>
              <a:t>What is a depopulated</a:t>
            </a:r>
            <a:r>
              <a:rPr lang="en-US" baseline="0" dirty="0" smtClean="0"/>
              <a:t> city? A depopulated city is an urban area that has experienced a decrease in population.</a:t>
            </a:r>
          </a:p>
          <a:p>
            <a:pPr>
              <a:buFont typeface="Arial" pitchFamily="34" charset="0"/>
              <a:buChar char="•"/>
            </a:pPr>
            <a:r>
              <a:rPr lang="en-US" baseline="0" dirty="0" smtClean="0"/>
              <a:t>What is </a:t>
            </a:r>
            <a:r>
              <a:rPr lang="en-US" baseline="0" dirty="0" err="1" smtClean="0"/>
              <a:t>baseflow</a:t>
            </a:r>
            <a:r>
              <a:rPr lang="en-US" baseline="0" dirty="0" smtClean="0"/>
              <a:t>/runoff/total flow?  </a:t>
            </a:r>
            <a:r>
              <a:rPr lang="en-US" baseline="0" dirty="0" err="1" smtClean="0"/>
              <a:t>Baseflow</a:t>
            </a:r>
            <a:r>
              <a:rPr lang="en-US" baseline="0" dirty="0" smtClean="0"/>
              <a:t> is the river discharge supported predominantly by groundwater; runoff is the amount of water that runs over the surface of the land; total flow is the combination of </a:t>
            </a:r>
            <a:r>
              <a:rPr lang="en-US" baseline="0" dirty="0" err="1" smtClean="0"/>
              <a:t>baseflow</a:t>
            </a:r>
            <a:r>
              <a:rPr lang="en-US" baseline="0" dirty="0" smtClean="0"/>
              <a:t> and runoff.</a:t>
            </a:r>
          </a:p>
        </p:txBody>
      </p:sp>
      <p:sp>
        <p:nvSpPr>
          <p:cNvPr id="4" name="Slide Number Placeholder 3"/>
          <p:cNvSpPr>
            <a:spLocks noGrp="1"/>
          </p:cNvSpPr>
          <p:nvPr>
            <p:ph type="sldNum" sz="quarter" idx="10"/>
          </p:nvPr>
        </p:nvSpPr>
        <p:spPr/>
        <p:txBody>
          <a:bodyPr/>
          <a:lstStyle/>
          <a:p>
            <a:fld id="{DF657762-1808-4CCD-ABF5-81066A63F6F5}" type="slidenum">
              <a:rPr lang="en-US" smtClean="0"/>
              <a:pPr/>
              <a:t>2</a:t>
            </a:fld>
            <a:endParaRPr lang="en-US"/>
          </a:p>
        </p:txBody>
      </p:sp>
    </p:spTree>
    <p:extLst>
      <p:ext uri="{BB962C8B-B14F-4D97-AF65-F5344CB8AC3E}">
        <p14:creationId xmlns:p14="http://schemas.microsoft.com/office/powerpoint/2010/main" val="933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are these connected?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urban cities develop impervious surfaces increase, intuitively, this decreases permeability and increases runoff.  Underground water infrastructure expands to supply the surrounding populations with water, among other things.  Naturally, these pipes are over-pressurized to avoid contamination, how might this cause a problem? </a:t>
            </a:r>
          </a:p>
        </p:txBody>
      </p:sp>
      <p:sp>
        <p:nvSpPr>
          <p:cNvPr id="4" name="Slide Number Placeholder 3"/>
          <p:cNvSpPr>
            <a:spLocks noGrp="1"/>
          </p:cNvSpPr>
          <p:nvPr>
            <p:ph type="sldNum" sz="quarter" idx="10"/>
          </p:nvPr>
        </p:nvSpPr>
        <p:spPr/>
        <p:txBody>
          <a:bodyPr/>
          <a:lstStyle/>
          <a:p>
            <a:fld id="{DF657762-1808-4CCD-ABF5-81066A63F6F5}" type="slidenum">
              <a:rPr lang="en-US" smtClean="0"/>
              <a:pPr/>
              <a:t>3</a:t>
            </a:fld>
            <a:endParaRPr lang="en-US"/>
          </a:p>
        </p:txBody>
      </p:sp>
    </p:spTree>
    <p:extLst>
      <p:ext uri="{BB962C8B-B14F-4D97-AF65-F5344CB8AC3E}">
        <p14:creationId xmlns:p14="http://schemas.microsoft.com/office/powerpoint/2010/main" val="413877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Lopes</a:t>
            </a:r>
            <a:r>
              <a:rPr lang="en-US" baseline="0" dirty="0" smtClean="0"/>
              <a:t> (2013), found that the effects of population density and </a:t>
            </a:r>
            <a:r>
              <a:rPr lang="en-US" baseline="0" dirty="0" err="1" smtClean="0"/>
              <a:t>baseflow</a:t>
            </a:r>
            <a:r>
              <a:rPr lang="en-US" baseline="0" dirty="0" smtClean="0"/>
              <a:t> differ based on geographic regions</a:t>
            </a:r>
            <a:endParaRPr lang="en-US" dirty="0" smtClean="0"/>
          </a:p>
          <a:p>
            <a:endParaRPr lang="en-US" dirty="0" smtClean="0"/>
          </a:p>
          <a:p>
            <a:r>
              <a:rPr lang="en-US" dirty="0" smtClean="0"/>
              <a:t>The</a:t>
            </a:r>
            <a:r>
              <a:rPr lang="en-US" baseline="0" dirty="0" smtClean="0"/>
              <a:t> GEOLOGICAL aspect</a:t>
            </a:r>
          </a:p>
          <a:p>
            <a:endParaRPr lang="en-US" dirty="0" smtClean="0"/>
          </a:p>
          <a:p>
            <a:r>
              <a:rPr lang="en-US" dirty="0" smtClean="0"/>
              <a:t>The area of interested,</a:t>
            </a:r>
            <a:r>
              <a:rPr lang="en-US" baseline="0" dirty="0" smtClean="0"/>
              <a:t> highlighted in yellow.</a:t>
            </a:r>
          </a:p>
          <a:p>
            <a:endParaRPr lang="en-US" baseline="0" dirty="0" smtClean="0"/>
          </a:p>
          <a:p>
            <a:r>
              <a:rPr lang="en-US" baseline="0" dirty="0" smtClean="0"/>
              <a:t>2: The Appalachian Plateau comprised mainly of harder sedimentary rocks</a:t>
            </a:r>
          </a:p>
          <a:p>
            <a:r>
              <a:rPr lang="en-US" baseline="0" dirty="0" smtClean="0"/>
              <a:t>6: The Central Lowlands comprised mainly of </a:t>
            </a:r>
            <a:r>
              <a:rPr lang="en-US" baseline="0" dirty="0" err="1" smtClean="0"/>
              <a:t>shales</a:t>
            </a:r>
            <a:r>
              <a:rPr lang="en-US" baseline="0" dirty="0" smtClean="0"/>
              <a:t> and </a:t>
            </a:r>
            <a:r>
              <a:rPr lang="en-US" baseline="0" dirty="0" err="1" smtClean="0"/>
              <a:t>limestones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657762-1808-4CCD-ABF5-81066A63F6F5}" type="slidenum">
              <a:rPr lang="en-US" smtClean="0"/>
              <a:pPr/>
              <a:t>4</a:t>
            </a:fld>
            <a:endParaRPr lang="en-US"/>
          </a:p>
        </p:txBody>
      </p:sp>
    </p:spTree>
    <p:extLst>
      <p:ext uri="{BB962C8B-B14F-4D97-AF65-F5344CB8AC3E}">
        <p14:creationId xmlns:p14="http://schemas.microsoft.com/office/powerpoint/2010/main" val="365495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a:t>
            </a:r>
            <a:r>
              <a:rPr lang="en-US" baseline="0" dirty="0" smtClean="0"/>
              <a:t> have that criteria?  </a:t>
            </a:r>
          </a:p>
          <a:p>
            <a:pPr marL="171450" indent="-171450">
              <a:buFont typeface="Arial" panose="020B0604020202020204" pitchFamily="34" charset="0"/>
              <a:buChar char="•"/>
            </a:pPr>
            <a:r>
              <a:rPr lang="en-US" baseline="0" dirty="0" smtClean="0"/>
              <a:t>So a general trend can be established for each state</a:t>
            </a:r>
          </a:p>
          <a:p>
            <a:pPr marL="171450" indent="-171450">
              <a:buFont typeface="Arial" panose="020B0604020202020204" pitchFamily="34" charset="0"/>
              <a:buChar char="•"/>
            </a:pPr>
            <a:r>
              <a:rPr lang="en-US" baseline="0" dirty="0" smtClean="0"/>
              <a:t>Longer record makes it easier to detect trends</a:t>
            </a:r>
          </a:p>
          <a:p>
            <a:pPr marL="171450" indent="-171450">
              <a:buFont typeface="Arial" panose="020B0604020202020204" pitchFamily="34" charset="0"/>
              <a:buChar char="•"/>
            </a:pPr>
            <a:r>
              <a:rPr lang="en-US" baseline="0" dirty="0" smtClean="0"/>
              <a:t>Small watersheds limit the variables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assumptions make sense with these variables</a:t>
            </a:r>
          </a:p>
        </p:txBody>
      </p:sp>
      <p:sp>
        <p:nvSpPr>
          <p:cNvPr id="4" name="Slide Number Placeholder 3"/>
          <p:cNvSpPr>
            <a:spLocks noGrp="1"/>
          </p:cNvSpPr>
          <p:nvPr>
            <p:ph type="sldNum" sz="quarter" idx="10"/>
          </p:nvPr>
        </p:nvSpPr>
        <p:spPr/>
        <p:txBody>
          <a:bodyPr/>
          <a:lstStyle/>
          <a:p>
            <a:fld id="{DF657762-1808-4CCD-ABF5-81066A63F6F5}" type="slidenum">
              <a:rPr lang="en-US" smtClean="0"/>
              <a:pPr/>
              <a:t>5</a:t>
            </a:fld>
            <a:endParaRPr lang="en-US"/>
          </a:p>
        </p:txBody>
      </p:sp>
    </p:spTree>
    <p:extLst>
      <p:ext uri="{BB962C8B-B14F-4D97-AF65-F5344CB8AC3E}">
        <p14:creationId xmlns:p14="http://schemas.microsoft.com/office/powerpoint/2010/main" val="116170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we going to do this?</a:t>
            </a:r>
          </a:p>
          <a:p>
            <a:endParaRPr lang="en-US" dirty="0" smtClean="0"/>
          </a:p>
          <a:p>
            <a:r>
              <a:rPr lang="en-US" dirty="0" smtClean="0"/>
              <a:t>By using information</a:t>
            </a:r>
            <a:r>
              <a:rPr lang="en-US" baseline="0" dirty="0" smtClean="0"/>
              <a:t> and data free to the public, such as:</a:t>
            </a:r>
            <a:endParaRPr lang="en-US" dirty="0" smtClean="0"/>
          </a:p>
          <a:p>
            <a:endParaRPr lang="en-US" dirty="0" smtClean="0"/>
          </a:p>
          <a:p>
            <a:pPr>
              <a:buFont typeface="Arial" pitchFamily="34" charset="0"/>
              <a:buChar char="•"/>
            </a:pPr>
            <a:r>
              <a:rPr lang="en-US" dirty="0" smtClean="0"/>
              <a:t>US</a:t>
            </a:r>
            <a:r>
              <a:rPr lang="en-US" baseline="0" dirty="0" smtClean="0"/>
              <a:t> Census Population Density Data: To obtain population density data on the county level</a:t>
            </a:r>
          </a:p>
          <a:p>
            <a:pPr>
              <a:buFont typeface="Arial" pitchFamily="34" charset="0"/>
              <a:buChar char="•"/>
            </a:pPr>
            <a:r>
              <a:rPr lang="en-US" baseline="0" dirty="0" smtClean="0"/>
              <a:t>USGS: To obtain county size information as well as information on desired gages, and precipitation data</a:t>
            </a:r>
          </a:p>
          <a:p>
            <a:pPr>
              <a:buFont typeface="Arial" pitchFamily="34" charset="0"/>
              <a:buChar char="•"/>
            </a:pPr>
            <a:r>
              <a:rPr lang="en-US" baseline="0" dirty="0" smtClean="0"/>
              <a:t>WHAT –Web-based hygrograph analysis tool: To obtain flow data, including </a:t>
            </a:r>
            <a:r>
              <a:rPr lang="en-US" baseline="0" dirty="0" err="1" smtClean="0"/>
              <a:t>baseflow</a:t>
            </a:r>
            <a:r>
              <a:rPr lang="en-US" baseline="0" dirty="0" smtClean="0"/>
              <a:t>, runoff, and total flow for all the gages of interest.</a:t>
            </a:r>
            <a:endParaRPr lang="en-US" dirty="0" smtClean="0"/>
          </a:p>
        </p:txBody>
      </p:sp>
      <p:sp>
        <p:nvSpPr>
          <p:cNvPr id="4" name="Slide Number Placeholder 3"/>
          <p:cNvSpPr>
            <a:spLocks noGrp="1"/>
          </p:cNvSpPr>
          <p:nvPr>
            <p:ph type="sldNum" sz="quarter" idx="10"/>
          </p:nvPr>
        </p:nvSpPr>
        <p:spPr/>
        <p:txBody>
          <a:bodyPr/>
          <a:lstStyle/>
          <a:p>
            <a:fld id="{DF657762-1808-4CCD-ABF5-81066A63F6F5}" type="slidenum">
              <a:rPr lang="en-US" smtClean="0"/>
              <a:pPr/>
              <a:t>6</a:t>
            </a:fld>
            <a:endParaRPr lang="en-US"/>
          </a:p>
        </p:txBody>
      </p:sp>
    </p:spTree>
    <p:extLst>
      <p:ext uri="{BB962C8B-B14F-4D97-AF65-F5344CB8AC3E}">
        <p14:creationId xmlns:p14="http://schemas.microsoft.com/office/powerpoint/2010/main" val="532800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for one gage:</a:t>
            </a:r>
            <a:r>
              <a:rPr lang="en-US" baseline="0" dirty="0" smtClean="0"/>
              <a:t> </a:t>
            </a:r>
            <a:r>
              <a:rPr lang="en-US" baseline="0" dirty="0" err="1" smtClean="0"/>
              <a:t>Scajaquada</a:t>
            </a:r>
            <a:r>
              <a:rPr lang="en-US" baseline="0" dirty="0" smtClean="0"/>
              <a:t> Creek at Buffalo, NY #4216200</a:t>
            </a:r>
          </a:p>
          <a:p>
            <a:endParaRPr lang="en-US" baseline="0" dirty="0" smtClean="0"/>
          </a:p>
          <a:p>
            <a:r>
              <a:rPr lang="en-US" baseline="0" dirty="0" smtClean="0"/>
              <a:t>Highlighted headings represent necessary information, all of which was collected for each 26 gages across the Midwestern United States.</a:t>
            </a:r>
          </a:p>
          <a:p>
            <a:endParaRPr lang="en-US" baseline="0" dirty="0" smtClean="0"/>
          </a:p>
          <a:p>
            <a:r>
              <a:rPr lang="en-US" baseline="0" dirty="0" smtClean="0"/>
              <a:t>***What are the </a:t>
            </a:r>
            <a:r>
              <a:rPr lang="en-US" baseline="0" dirty="0" err="1" smtClean="0"/>
              <a:t>baseflow</a:t>
            </a:r>
            <a:r>
              <a:rPr lang="en-US" baseline="0" dirty="0" smtClean="0"/>
              <a:t> metrics (BF/P/A, RO/P/A, and TF/P/A)?  And what will these help us accomplish?</a:t>
            </a:r>
          </a:p>
          <a:p>
            <a:r>
              <a:rPr lang="en-US" baseline="0" dirty="0" smtClean="0"/>
              <a:t>The </a:t>
            </a:r>
            <a:r>
              <a:rPr lang="en-US" baseline="0" dirty="0" err="1" smtClean="0"/>
              <a:t>baseflow</a:t>
            </a:r>
            <a:r>
              <a:rPr lang="en-US" baseline="0" dirty="0" smtClean="0"/>
              <a:t> metrics help normalize each type of flow to precipitation and area.  We normalize this data to account for potential wet and dry years.  These </a:t>
            </a:r>
            <a:r>
              <a:rPr lang="en-US" baseline="0" dirty="0" err="1" smtClean="0"/>
              <a:t>baseflow</a:t>
            </a:r>
            <a:r>
              <a:rPr lang="en-US" baseline="0" dirty="0" smtClean="0"/>
              <a:t> metrics will help us to determine if a trend exists between flow and population density.</a:t>
            </a:r>
          </a:p>
        </p:txBody>
      </p:sp>
      <p:sp>
        <p:nvSpPr>
          <p:cNvPr id="4" name="Slide Number Placeholder 3"/>
          <p:cNvSpPr>
            <a:spLocks noGrp="1"/>
          </p:cNvSpPr>
          <p:nvPr>
            <p:ph type="sldNum" sz="quarter" idx="10"/>
          </p:nvPr>
        </p:nvSpPr>
        <p:spPr/>
        <p:txBody>
          <a:bodyPr/>
          <a:lstStyle/>
          <a:p>
            <a:fld id="{DF657762-1808-4CCD-ABF5-81066A63F6F5}" type="slidenum">
              <a:rPr lang="en-US" smtClean="0"/>
              <a:pPr/>
              <a:t>7</a:t>
            </a:fld>
            <a:endParaRPr lang="en-US"/>
          </a:p>
        </p:txBody>
      </p:sp>
    </p:spTree>
    <p:extLst>
      <p:ext uri="{BB962C8B-B14F-4D97-AF65-F5344CB8AC3E}">
        <p14:creationId xmlns:p14="http://schemas.microsoft.com/office/powerpoint/2010/main" val="34430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the Data Analysis Tool in Microsoft Excel we can gather particular </a:t>
            </a:r>
            <a:r>
              <a:rPr lang="en-US" dirty="0" smtClean="0"/>
              <a:t>values of interest:</a:t>
            </a:r>
          </a:p>
          <a:p>
            <a:endParaRPr lang="en-US" dirty="0" smtClean="0"/>
          </a:p>
          <a:p>
            <a:r>
              <a:rPr lang="en-US" dirty="0" smtClean="0"/>
              <a:t>The x-variable coefficient</a:t>
            </a:r>
            <a:r>
              <a:rPr lang="en-US" baseline="0" dirty="0" smtClean="0"/>
              <a:t> because its value is correlated to the trend; a positive value represents a positive trend or a direct correlation, a negative value represents a negative trend of an indirect correlation. </a:t>
            </a:r>
          </a:p>
          <a:p>
            <a:endParaRPr lang="en-US" baseline="0" dirty="0" smtClean="0"/>
          </a:p>
          <a:p>
            <a:r>
              <a:rPr lang="en-US" baseline="0" dirty="0" smtClean="0"/>
              <a:t>The p-value represents the statistical significance by providing a confidence interval of how confident we are in our trend (x-variable); a p-value of 0.05 represents a 95% confidence interval, a p-value of 0.01 represents a 99% confidence interval. </a:t>
            </a:r>
            <a:endParaRPr lang="en-US" dirty="0"/>
          </a:p>
        </p:txBody>
      </p:sp>
      <p:sp>
        <p:nvSpPr>
          <p:cNvPr id="4" name="Slide Number Placeholder 3"/>
          <p:cNvSpPr>
            <a:spLocks noGrp="1"/>
          </p:cNvSpPr>
          <p:nvPr>
            <p:ph type="sldNum" sz="quarter" idx="10"/>
          </p:nvPr>
        </p:nvSpPr>
        <p:spPr/>
        <p:txBody>
          <a:bodyPr/>
          <a:lstStyle/>
          <a:p>
            <a:fld id="{DF657762-1808-4CCD-ABF5-81066A63F6F5}" type="slidenum">
              <a:rPr lang="en-US" smtClean="0"/>
              <a:pPr/>
              <a:t>8</a:t>
            </a:fld>
            <a:endParaRPr lang="en-US"/>
          </a:p>
        </p:txBody>
      </p:sp>
    </p:spTree>
    <p:extLst>
      <p:ext uri="{BB962C8B-B14F-4D97-AF65-F5344CB8AC3E}">
        <p14:creationId xmlns:p14="http://schemas.microsoft.com/office/powerpoint/2010/main" val="28277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dirty="0" smtClean="0">
                <a:latin typeface="Times New Roman" panose="02020603050405020304" pitchFamily="18" charset="0"/>
                <a:cs typeface="Times New Roman" panose="02020603050405020304" pitchFamily="18" charset="0"/>
              </a:rPr>
              <a:t>Color representation:</a:t>
            </a:r>
            <a:r>
              <a:rPr lang="en-US" sz="1200" baseline="0" dirty="0" smtClean="0">
                <a:latin typeface="Times New Roman" panose="02020603050405020304" pitchFamily="18" charset="0"/>
                <a:cs typeface="Times New Roman" panose="02020603050405020304" pitchFamily="18" charset="0"/>
              </a:rPr>
              <a:t> Light grey- Appalachian Plateau 	            </a:t>
            </a:r>
          </a:p>
          <a:p>
            <a:pPr mar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	            Dark grey – Central Lowlands </a:t>
            </a:r>
          </a:p>
          <a:p>
            <a:pPr mar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	            Dark green- 0.05 significance, 95% confidence interval</a:t>
            </a:r>
          </a:p>
          <a:p>
            <a:pPr mar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	            Light green- 0.01 significance, 99% confidence interval</a:t>
            </a:r>
          </a:p>
          <a:p>
            <a:pPr mar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	            Blue- positive trend &amp; positive correlation</a:t>
            </a:r>
          </a:p>
          <a:p>
            <a:pPr mar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	            Red- negative trend &amp; negative correlation		</a:t>
            </a:r>
            <a:endParaRPr lang="en-US" sz="1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12 gages were found to have a </a:t>
            </a:r>
            <a:r>
              <a:rPr lang="en-US" sz="1200" dirty="0" smtClean="0">
                <a:ln w="635">
                  <a:solidFill>
                    <a:schemeClr val="tx1"/>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 confidence interval of 99%</a:t>
            </a:r>
          </a:p>
          <a:p>
            <a:r>
              <a:rPr lang="en-US" sz="1200" dirty="0" smtClean="0">
                <a:latin typeface="Times New Roman" panose="02020603050405020304" pitchFamily="18" charset="0"/>
                <a:cs typeface="Times New Roman" panose="02020603050405020304" pitchFamily="18" charset="0"/>
              </a:rPr>
              <a:t>	-Out of those 12 gages, 10 were found to have a high confidence interval in all three of the </a:t>
            </a:r>
            <a:r>
              <a:rPr lang="en-US" sz="1200" dirty="0" err="1" smtClean="0">
                <a:latin typeface="Times New Roman" panose="02020603050405020304" pitchFamily="18" charset="0"/>
                <a:cs typeface="Times New Roman" panose="02020603050405020304" pitchFamily="18" charset="0"/>
              </a:rPr>
              <a:t>baseflow</a:t>
            </a:r>
            <a:r>
              <a:rPr lang="en-US" sz="1200" dirty="0" smtClean="0">
                <a:latin typeface="Times New Roman" panose="02020603050405020304" pitchFamily="18" charset="0"/>
                <a:cs typeface="Times New Roman" panose="02020603050405020304" pitchFamily="18" charset="0"/>
              </a:rPr>
              <a:t> metrics (BF/P/A), (RO/P/A), &amp; 	(TF/P/A)</a:t>
            </a:r>
          </a:p>
          <a:p>
            <a:r>
              <a:rPr lang="en-US" sz="1200" dirty="0" smtClean="0">
                <a:latin typeface="Times New Roman" panose="02020603050405020304" pitchFamily="18" charset="0"/>
                <a:cs typeface="Times New Roman" panose="02020603050405020304" pitchFamily="18" charset="0"/>
              </a:rPr>
              <a:t>	-Of the 10 gages that produced a high confidence interval four show a negative trend, or a decrease in water and six show a</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positive trend, or an</a:t>
            </a:r>
            <a:r>
              <a:rPr lang="en-US" sz="1200" baseline="0" dirty="0" smtClean="0">
                <a:latin typeface="Times New Roman" panose="02020603050405020304" pitchFamily="18" charset="0"/>
                <a:cs typeface="Times New Roman" panose="02020603050405020304" pitchFamily="18" charset="0"/>
              </a:rPr>
              <a:t> increase in water</a:t>
            </a:r>
          </a:p>
        </p:txBody>
      </p:sp>
      <p:sp>
        <p:nvSpPr>
          <p:cNvPr id="4" name="Slide Number Placeholder 3"/>
          <p:cNvSpPr>
            <a:spLocks noGrp="1"/>
          </p:cNvSpPr>
          <p:nvPr>
            <p:ph type="sldNum" sz="quarter" idx="10"/>
          </p:nvPr>
        </p:nvSpPr>
        <p:spPr/>
        <p:txBody>
          <a:bodyPr/>
          <a:lstStyle/>
          <a:p>
            <a:fld id="{DF657762-1808-4CCD-ABF5-81066A63F6F5}" type="slidenum">
              <a:rPr lang="en-US" smtClean="0"/>
              <a:pPr/>
              <a:t>9</a:t>
            </a:fld>
            <a:endParaRPr lang="en-US"/>
          </a:p>
        </p:txBody>
      </p:sp>
    </p:spTree>
    <p:extLst>
      <p:ext uri="{BB962C8B-B14F-4D97-AF65-F5344CB8AC3E}">
        <p14:creationId xmlns:p14="http://schemas.microsoft.com/office/powerpoint/2010/main" val="133996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3A8D5-F11C-4EC2-BE4E-5A5CAEBAFF94}"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B5422-98DD-462C-AF7D-1078F3563E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3A8D5-F11C-4EC2-BE4E-5A5CAEBAFF94}" type="datetimeFigureOut">
              <a:rPr lang="en-US" smtClean="0"/>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B5422-98DD-462C-AF7D-1078F3563E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t belt_jpg_full_600.jpg"/>
          <p:cNvPicPr>
            <a:picLocks noChangeAspect="1"/>
          </p:cNvPicPr>
          <p:nvPr/>
        </p:nvPicPr>
        <p:blipFill>
          <a:blip r:embed="rId3" cstate="print"/>
          <a:stretch>
            <a:fillRect/>
          </a:stretch>
        </p:blipFill>
        <p:spPr>
          <a:xfrm>
            <a:off x="0" y="0"/>
            <a:ext cx="9144000" cy="6858000"/>
          </a:xfrm>
          <a:prstGeom prst="rect">
            <a:avLst/>
          </a:prstGeom>
        </p:spPr>
      </p:pic>
      <p:sp>
        <p:nvSpPr>
          <p:cNvPr id="5" name="Title 4"/>
          <p:cNvSpPr>
            <a:spLocks noGrp="1"/>
          </p:cNvSpPr>
          <p:nvPr>
            <p:ph type="ctrTitle"/>
          </p:nvPr>
        </p:nvSpPr>
        <p:spPr>
          <a:xfrm>
            <a:off x="0" y="0"/>
            <a:ext cx="9144000" cy="1371600"/>
          </a:xfrm>
        </p:spPr>
        <p:txBody>
          <a:bodyPr>
            <a:noAutofit/>
          </a:bodyPr>
          <a:lstStyle/>
          <a:p>
            <a:r>
              <a:rPr lang="en-US" sz="3600" b="1" dirty="0" smtClean="0">
                <a:ln>
                  <a:solidFill>
                    <a:schemeClr val="bg1"/>
                  </a:solidFill>
                </a:ln>
                <a:effectLst>
                  <a:outerShdw blurRad="50800" dist="50800" dir="5400000" sx="1000" sy="1000" algn="ctr" rotWithShape="0">
                    <a:srgbClr val="000000">
                      <a:alpha val="43137"/>
                    </a:srgbClr>
                  </a:outerShdw>
                </a:effectLst>
              </a:rPr>
              <a:t/>
            </a:r>
            <a:br>
              <a:rPr lang="en-US" sz="3600" b="1" dirty="0" smtClean="0">
                <a:ln>
                  <a:solidFill>
                    <a:schemeClr val="bg1"/>
                  </a:solidFill>
                </a:ln>
                <a:effectLst>
                  <a:outerShdw blurRad="50800" dist="50800" dir="5400000" sx="1000" sy="1000" algn="ctr" rotWithShape="0">
                    <a:srgbClr val="000000">
                      <a:alpha val="43137"/>
                    </a:srgbClr>
                  </a:outerShdw>
                </a:effectLst>
              </a:rPr>
            </a:br>
            <a:r>
              <a:rPr lang="en-US" sz="3300" b="1" u="sng" dirty="0">
                <a:latin typeface="Times New Roman" panose="02020603050405020304" pitchFamily="18" charset="0"/>
                <a:cs typeface="Times New Roman" panose="02020603050405020304" pitchFamily="18" charset="0"/>
              </a:rPr>
              <a:t>The Effects of Changes in Population Density on River </a:t>
            </a:r>
            <a:r>
              <a:rPr lang="en-US" sz="3300" b="1" u="sng" dirty="0" err="1">
                <a:latin typeface="Times New Roman" panose="02020603050405020304" pitchFamily="18" charset="0"/>
                <a:cs typeface="Times New Roman" panose="02020603050405020304" pitchFamily="18" charset="0"/>
              </a:rPr>
              <a:t>Baseflow</a:t>
            </a:r>
            <a:r>
              <a:rPr lang="en-US" sz="3300" b="1" u="sng" dirty="0">
                <a:latin typeface="Times New Roman" panose="02020603050405020304" pitchFamily="18" charset="0"/>
                <a:cs typeface="Times New Roman" panose="02020603050405020304" pitchFamily="18" charset="0"/>
              </a:rPr>
              <a:t> for the Midwestern United States</a:t>
            </a:r>
            <a:r>
              <a:rPr lang="en-US" sz="3600" dirty="0" smtClean="0"/>
              <a:t/>
            </a:r>
            <a:br>
              <a:rPr lang="en-US" sz="3600" dirty="0" smtClean="0"/>
            </a:br>
            <a:endParaRPr lang="en-US" sz="3600" dirty="0"/>
          </a:p>
        </p:txBody>
      </p:sp>
      <p:sp>
        <p:nvSpPr>
          <p:cNvPr id="6" name="TextBox 5"/>
          <p:cNvSpPr txBox="1"/>
          <p:nvPr/>
        </p:nvSpPr>
        <p:spPr>
          <a:xfrm>
            <a:off x="0" y="6642556"/>
            <a:ext cx="4953000" cy="215444"/>
          </a:xfrm>
          <a:prstGeom prst="rect">
            <a:avLst/>
          </a:prstGeom>
          <a:noFill/>
        </p:spPr>
        <p:txBody>
          <a:bodyPr wrap="square" rtlCol="0">
            <a:spAutoFit/>
          </a:bodyPr>
          <a:lstStyle/>
          <a:p>
            <a:r>
              <a:rPr lang="en-US" sz="800" i="1" dirty="0" smtClean="0">
                <a:solidFill>
                  <a:schemeClr val="bg1"/>
                </a:solidFill>
              </a:rPr>
              <a:t>http://www.tcdailyplanet.net/sites/tcdailyplanet.net/files/Rust%20belt_jpg_full_600.jpg</a:t>
            </a:r>
            <a:endParaRPr lang="en-US" sz="800" i="1" dirty="0">
              <a:solidFill>
                <a:schemeClr val="bg1"/>
              </a:solidFill>
            </a:endParaRPr>
          </a:p>
        </p:txBody>
      </p:sp>
      <p:sp>
        <p:nvSpPr>
          <p:cNvPr id="7" name="TextBox 6"/>
          <p:cNvSpPr txBox="1"/>
          <p:nvPr/>
        </p:nvSpPr>
        <p:spPr>
          <a:xfrm>
            <a:off x="1371600" y="3600450"/>
            <a:ext cx="6858000" cy="1631216"/>
          </a:xfrm>
          <a:prstGeom prst="rect">
            <a:avLst/>
          </a:prstGeom>
          <a:noFill/>
        </p:spPr>
        <p:txBody>
          <a:bodyPr wrap="square" rtlCol="0">
            <a:spAutoFit/>
          </a:bodyPr>
          <a:lstStyle/>
          <a:p>
            <a:pPr algn="ctr"/>
            <a:r>
              <a:rPr lang="en-US" b="1" i="1" dirty="0" smtClean="0">
                <a:solidFill>
                  <a:schemeClr val="bg1"/>
                </a:solidFill>
                <a:latin typeface="Times New Roman" pitchFamily="18" charset="0"/>
                <a:cs typeface="Times New Roman" pitchFamily="18" charset="0"/>
              </a:rPr>
              <a:t>by</a:t>
            </a:r>
          </a:p>
          <a:p>
            <a:pPr algn="ctr"/>
            <a:r>
              <a:rPr lang="en-US" sz="3000" b="1" dirty="0" smtClean="0">
                <a:solidFill>
                  <a:schemeClr val="bg1"/>
                </a:solidFill>
                <a:latin typeface="Times New Roman" pitchFamily="18" charset="0"/>
                <a:cs typeface="Times New Roman" pitchFamily="18" charset="0"/>
              </a:rPr>
              <a:t>Catherine Konieczny, Joshua </a:t>
            </a:r>
            <a:r>
              <a:rPr lang="en-US" sz="3000" b="1" dirty="0" err="1" smtClean="0">
                <a:solidFill>
                  <a:schemeClr val="bg1"/>
                </a:solidFill>
                <a:latin typeface="Times New Roman" pitchFamily="18" charset="0"/>
                <a:cs typeface="Times New Roman" pitchFamily="18" charset="0"/>
              </a:rPr>
              <a:t>Galster</a:t>
            </a:r>
            <a:endParaRPr lang="en-US" sz="3000" b="1" dirty="0" smtClean="0">
              <a:solidFill>
                <a:schemeClr val="bg1"/>
              </a:solidFill>
              <a:latin typeface="Times New Roman" pitchFamily="18" charset="0"/>
              <a:cs typeface="Times New Roman" pitchFamily="18" charset="0"/>
            </a:endParaRPr>
          </a:p>
          <a:p>
            <a:pPr algn="ctr"/>
            <a:endParaRPr lang="en-US" b="1" i="1" dirty="0">
              <a:solidFill>
                <a:schemeClr val="bg1"/>
              </a:solidFill>
              <a:latin typeface="Times New Roman" pitchFamily="18" charset="0"/>
              <a:cs typeface="Times New Roman" pitchFamily="18" charset="0"/>
            </a:endParaRPr>
          </a:p>
          <a:p>
            <a:pPr algn="ctr"/>
            <a:r>
              <a:rPr lang="en-US" sz="1600" b="1" i="1" dirty="0" smtClean="0">
                <a:solidFill>
                  <a:schemeClr val="bg1"/>
                </a:solidFill>
                <a:latin typeface="Times New Roman" pitchFamily="18" charset="0"/>
                <a:cs typeface="Times New Roman" pitchFamily="18" charset="0"/>
              </a:rPr>
              <a:t>Department of Earth and Environmental Science, Montclair State University</a:t>
            </a:r>
          </a:p>
          <a:p>
            <a:pPr algn="ctr"/>
            <a:endParaRPr lang="en-US" b="1"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1323439"/>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Positive Trend vs. Negative Trend</a:t>
            </a:r>
          </a:p>
          <a:p>
            <a:pPr algn="ctr"/>
            <a:endParaRPr lang="en-US" sz="4000" dirty="0">
              <a:latin typeface="Times New Roman" pitchFamily="18" charset="0"/>
              <a:cs typeface="Times New Roman" pitchFamily="18" charset="0"/>
            </a:endParaRP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71" t="27015" r="41652" b="7075"/>
          <a:stretch/>
        </p:blipFill>
        <p:spPr bwMode="auto">
          <a:xfrm>
            <a:off x="9525" y="3091218"/>
            <a:ext cx="4094328" cy="376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837" t="30120" r="41884" b="7313"/>
          <a:stretch/>
        </p:blipFill>
        <p:spPr bwMode="auto">
          <a:xfrm>
            <a:off x="4800600" y="3282287"/>
            <a:ext cx="4026090" cy="357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1143000" y="1066800"/>
            <a:ext cx="7543800" cy="2538681"/>
          </a:xfrm>
        </p:spPr>
        <p:txBody>
          <a:bodyPr/>
          <a:lstStyle/>
          <a:p>
            <a:r>
              <a:rPr lang="en-US" sz="2800" dirty="0" smtClean="0">
                <a:solidFill>
                  <a:schemeClr val="bg1">
                    <a:lumMod val="75000"/>
                  </a:schemeClr>
                </a:solidFill>
                <a:latin typeface="Times New Roman" panose="02020603050405020304" pitchFamily="18" charset="0"/>
                <a:cs typeface="Times New Roman" panose="02020603050405020304" pitchFamily="18" charset="0"/>
              </a:rPr>
              <a:t>Appalachian Plateau:</a:t>
            </a:r>
          </a:p>
          <a:p>
            <a:pPr marL="0" indent="0">
              <a:buNone/>
            </a:pPr>
            <a:r>
              <a:rPr 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sz="2800" dirty="0" smtClean="0">
                <a:solidFill>
                  <a:srgbClr val="92D050"/>
                </a:solidFill>
                <a:latin typeface="Times New Roman" panose="02020603050405020304" pitchFamily="18" charset="0"/>
                <a:cs typeface="Times New Roman" panose="02020603050405020304" pitchFamily="18" charset="0"/>
              </a:rPr>
              <a:t>0 Positive Trends </a:t>
            </a:r>
            <a:r>
              <a:rPr lang="en-US" sz="2800" dirty="0" smtClean="0">
                <a:solidFill>
                  <a:schemeClr val="bg1">
                    <a:lumMod val="75000"/>
                  </a:schemeClr>
                </a:solidFill>
                <a:latin typeface="Times New Roman" panose="02020603050405020304" pitchFamily="18" charset="0"/>
                <a:cs typeface="Times New Roman" panose="02020603050405020304" pitchFamily="18" charset="0"/>
              </a:rPr>
              <a:t>&amp; </a:t>
            </a:r>
            <a:r>
              <a:rPr lang="en-US" sz="2800" dirty="0" smtClean="0">
                <a:solidFill>
                  <a:schemeClr val="accent2">
                    <a:lumMod val="60000"/>
                    <a:lumOff val="40000"/>
                  </a:schemeClr>
                </a:solidFill>
                <a:latin typeface="Times New Roman" panose="02020603050405020304" pitchFamily="18" charset="0"/>
                <a:cs typeface="Times New Roman" panose="02020603050405020304" pitchFamily="18" charset="0"/>
              </a:rPr>
              <a:t>2 Negative Trends</a:t>
            </a:r>
            <a:r>
              <a:rPr lang="en-US" sz="2800" dirty="0">
                <a:solidFill>
                  <a:schemeClr val="bg1">
                    <a:lumMod val="75000"/>
                  </a:schemeClr>
                </a:solidFill>
                <a:latin typeface="Times New Roman" panose="02020603050405020304" pitchFamily="18" charset="0"/>
                <a:cs typeface="Times New Roman" panose="02020603050405020304" pitchFamily="18" charset="0"/>
              </a:rPr>
              <a:t>	</a:t>
            </a:r>
            <a:endParaRPr lang="en-US" sz="2800" dirty="0" smtClean="0">
              <a:solidFill>
                <a:schemeClr val="bg1">
                  <a:lumMod val="75000"/>
                </a:schemeClr>
              </a:solidFill>
              <a:latin typeface="Times New Roman" panose="02020603050405020304" pitchFamily="18" charset="0"/>
              <a:cs typeface="Times New Roman" panose="02020603050405020304" pitchFamily="18" charset="0"/>
            </a:endParaRPr>
          </a:p>
          <a:p>
            <a:r>
              <a:rPr lang="en-US" sz="2800" dirty="0" smtClean="0">
                <a:solidFill>
                  <a:schemeClr val="bg1">
                    <a:lumMod val="50000"/>
                  </a:schemeClr>
                </a:solidFill>
                <a:latin typeface="Times New Roman" panose="02020603050405020304" pitchFamily="18" charset="0"/>
                <a:cs typeface="Times New Roman" panose="02020603050405020304" pitchFamily="18" charset="0"/>
              </a:rPr>
              <a:t>Central Lowlands:</a:t>
            </a:r>
          </a:p>
          <a:p>
            <a:pPr marL="0" indent="0">
              <a:buNone/>
            </a:pPr>
            <a:r>
              <a:rPr lang="en-US" sz="2800" dirty="0">
                <a:solidFill>
                  <a:schemeClr val="bg1">
                    <a:lumMod val="50000"/>
                  </a:schemeClr>
                </a:solidFill>
                <a:latin typeface="Times New Roman" panose="02020603050405020304" pitchFamily="18" charset="0"/>
                <a:cs typeface="Times New Roman" panose="02020603050405020304" pitchFamily="18" charset="0"/>
              </a:rPr>
              <a:t>	</a:t>
            </a:r>
            <a:r>
              <a:rPr lang="en-US" sz="2800" dirty="0" smtClean="0">
                <a:solidFill>
                  <a:srgbClr val="92D050"/>
                </a:solidFill>
                <a:latin typeface="Times New Roman" panose="02020603050405020304" pitchFamily="18" charset="0"/>
                <a:cs typeface="Times New Roman" panose="02020603050405020304" pitchFamily="18" charset="0"/>
              </a:rPr>
              <a:t>9 Positive Trends </a:t>
            </a:r>
            <a:r>
              <a:rPr lang="en-US" sz="2800" dirty="0" smtClean="0">
                <a:solidFill>
                  <a:schemeClr val="bg1">
                    <a:lumMod val="50000"/>
                  </a:schemeClr>
                </a:solidFill>
                <a:latin typeface="Times New Roman" panose="02020603050405020304" pitchFamily="18" charset="0"/>
                <a:cs typeface="Times New Roman" panose="02020603050405020304" pitchFamily="18" charset="0"/>
              </a:rPr>
              <a:t>&amp; </a:t>
            </a:r>
            <a:r>
              <a:rPr lang="en-US" sz="2800" dirty="0" smtClean="0">
                <a:solidFill>
                  <a:schemeClr val="accent2">
                    <a:lumMod val="60000"/>
                    <a:lumOff val="40000"/>
                  </a:schemeClr>
                </a:solidFill>
                <a:latin typeface="Times New Roman" panose="02020603050405020304" pitchFamily="18" charset="0"/>
                <a:cs typeface="Times New Roman" panose="02020603050405020304" pitchFamily="18" charset="0"/>
              </a:rPr>
              <a:t>5 Negative Trends </a:t>
            </a:r>
          </a:p>
          <a:p>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1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What does this imply?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077200" cy="381000"/>
          </a:xfrm>
        </p:spPr>
        <p:txBody>
          <a:bodyPr>
            <a:noAutofit/>
          </a:bodyPr>
          <a:lstStyle/>
          <a:p>
            <a:pPr algn="ctr">
              <a:buNone/>
            </a:pPr>
            <a:r>
              <a:rPr lang="en-US" sz="2800" dirty="0">
                <a:latin typeface="Times New Roman" pitchFamily="18" charset="0"/>
                <a:cs typeface="Times New Roman" pitchFamily="18" charset="0"/>
              </a:rPr>
              <a:t>U</a:t>
            </a:r>
            <a:r>
              <a:rPr lang="en-US" sz="2800" dirty="0" smtClean="0">
                <a:latin typeface="Times New Roman" pitchFamily="18" charset="0"/>
                <a:cs typeface="Times New Roman" pitchFamily="18" charset="0"/>
              </a:rPr>
              <a:t>rban </a:t>
            </a:r>
            <a:r>
              <a:rPr lang="en-US" sz="2800" dirty="0" err="1">
                <a:latin typeface="Times New Roman" pitchFamily="18" charset="0"/>
                <a:cs typeface="Times New Roman" pitchFamily="18" charset="0"/>
              </a:rPr>
              <a:t>K</a:t>
            </a:r>
            <a:r>
              <a:rPr lang="en-US" sz="2800" dirty="0" err="1" smtClean="0">
                <a:latin typeface="Times New Roman" pitchFamily="18" charset="0"/>
                <a:cs typeface="Times New Roman" pitchFamily="18" charset="0"/>
              </a:rPr>
              <a:t>arstification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0" y="6477000"/>
            <a:ext cx="3124200" cy="215444"/>
          </a:xfrm>
          <a:prstGeom prst="rect">
            <a:avLst/>
          </a:prstGeom>
          <a:noFill/>
        </p:spPr>
        <p:txBody>
          <a:bodyPr wrap="square" rtlCol="0">
            <a:spAutoFit/>
          </a:bodyPr>
          <a:lstStyle/>
          <a:p>
            <a:r>
              <a:rPr lang="en-US" sz="800" dirty="0" smtClean="0">
                <a:solidFill>
                  <a:schemeClr val="bg1">
                    <a:lumMod val="65000"/>
                  </a:schemeClr>
                </a:solidFill>
              </a:rPr>
              <a:t>http://academic.emporia.edu/aberjame/field/flint/rock02.jpg</a:t>
            </a:r>
            <a:endParaRPr lang="en-US" sz="800" dirty="0">
              <a:solidFill>
                <a:schemeClr val="bg1">
                  <a:lumMod val="65000"/>
                </a:schemeClr>
              </a:solidFill>
            </a:endParaRPr>
          </a:p>
        </p:txBody>
      </p:sp>
      <p:pic>
        <p:nvPicPr>
          <p:cNvPr id="6" name="Picture 5" descr="KarstDiagram-70pct-730206.jpg"/>
          <p:cNvPicPr>
            <a:picLocks noChangeAspect="1"/>
          </p:cNvPicPr>
          <p:nvPr/>
        </p:nvPicPr>
        <p:blipFill>
          <a:blip r:embed="rId3" cstate="print"/>
          <a:stretch>
            <a:fillRect/>
          </a:stretch>
        </p:blipFill>
        <p:spPr>
          <a:xfrm>
            <a:off x="0" y="1600199"/>
            <a:ext cx="5663738" cy="4267201"/>
          </a:xfrm>
          <a:prstGeom prst="rect">
            <a:avLst/>
          </a:prstGeom>
        </p:spPr>
      </p:pic>
      <p:sp>
        <p:nvSpPr>
          <p:cNvPr id="7" name="TextBox 6"/>
          <p:cNvSpPr txBox="1"/>
          <p:nvPr/>
        </p:nvSpPr>
        <p:spPr>
          <a:xfrm>
            <a:off x="0" y="6642556"/>
            <a:ext cx="5715000" cy="215444"/>
          </a:xfrm>
          <a:prstGeom prst="rect">
            <a:avLst/>
          </a:prstGeom>
          <a:noFill/>
        </p:spPr>
        <p:txBody>
          <a:bodyPr wrap="square" rtlCol="0">
            <a:spAutoFit/>
          </a:bodyPr>
          <a:lstStyle/>
          <a:p>
            <a:r>
              <a:rPr lang="en-US" sz="800" dirty="0" smtClean="0">
                <a:solidFill>
                  <a:schemeClr val="bg1">
                    <a:lumMod val="65000"/>
                  </a:schemeClr>
                </a:solidFill>
              </a:rPr>
              <a:t>http://1.bp.blogspot.com/_JRp7TJWTx4A/S8Zvpncq70I/AAAAAAAAAVU/HPmQaOgb0d8/s1600/KarstDiagram-70pct-730206.jpg</a:t>
            </a:r>
            <a:endParaRPr lang="en-US" sz="800" dirty="0">
              <a:solidFill>
                <a:schemeClr val="bg1">
                  <a:lumMod val="65000"/>
                </a:schemeClr>
              </a:solidFill>
            </a:endParaRPr>
          </a:p>
        </p:txBody>
      </p:sp>
      <p:pic>
        <p:nvPicPr>
          <p:cNvPr id="8" name="Picture 7" descr="10Ohio2.JPG"/>
          <p:cNvPicPr>
            <a:picLocks noChangeAspect="1"/>
          </p:cNvPicPr>
          <p:nvPr/>
        </p:nvPicPr>
        <p:blipFill>
          <a:blip r:embed="rId4" cstate="print"/>
          <a:stretch>
            <a:fillRect/>
          </a:stretch>
        </p:blipFill>
        <p:spPr>
          <a:xfrm>
            <a:off x="5715000" y="1447800"/>
            <a:ext cx="3200400" cy="2402994"/>
          </a:xfrm>
          <a:prstGeom prst="rect">
            <a:avLst/>
          </a:prstGeom>
        </p:spPr>
      </p:pic>
      <p:pic>
        <p:nvPicPr>
          <p:cNvPr id="10" name="Picture 9" descr="utility trench.jpg"/>
          <p:cNvPicPr>
            <a:picLocks noChangeAspect="1"/>
          </p:cNvPicPr>
          <p:nvPr/>
        </p:nvPicPr>
        <p:blipFill>
          <a:blip r:embed="rId5" cstate="print"/>
          <a:stretch>
            <a:fillRect/>
          </a:stretch>
        </p:blipFill>
        <p:spPr>
          <a:xfrm>
            <a:off x="6099809" y="3979187"/>
            <a:ext cx="2430781" cy="2771091"/>
          </a:xfrm>
          <a:prstGeom prst="rect">
            <a:avLst/>
          </a:prstGeom>
        </p:spPr>
      </p:pic>
      <p:sp>
        <p:nvSpPr>
          <p:cNvPr id="11" name="Rectangle 10"/>
          <p:cNvSpPr/>
          <p:nvPr/>
        </p:nvSpPr>
        <p:spPr>
          <a:xfrm>
            <a:off x="9525" y="6337756"/>
            <a:ext cx="3495675" cy="215444"/>
          </a:xfrm>
          <a:prstGeom prst="rect">
            <a:avLst/>
          </a:prstGeom>
        </p:spPr>
        <p:txBody>
          <a:bodyPr wrap="square">
            <a:spAutoFit/>
          </a:bodyPr>
          <a:lstStyle/>
          <a:p>
            <a:r>
              <a:rPr lang="en-US" sz="700" dirty="0">
                <a:solidFill>
                  <a:schemeClr val="bg1">
                    <a:lumMod val="65000"/>
                  </a:schemeClr>
                </a:solidFill>
                <a:latin typeface="Times New Roman" panose="02020603050405020304" pitchFamily="18" charset="0"/>
                <a:cs typeface="Times New Roman" panose="02020603050405020304" pitchFamily="18" charset="0"/>
              </a:rPr>
              <a:t>http://</a:t>
            </a:r>
            <a:r>
              <a:rPr lang="en-US" sz="800" dirty="0">
                <a:solidFill>
                  <a:schemeClr val="bg1">
                    <a:lumMod val="65000"/>
                  </a:schemeClr>
                </a:solidFill>
                <a:latin typeface="Times New Roman" panose="02020603050405020304" pitchFamily="18" charset="0"/>
                <a:cs typeface="Times New Roman" panose="02020603050405020304" pitchFamily="18" charset="0"/>
              </a:rPr>
              <a:t>www.kwhpipe.ca/Link.aspx?id=1112003</a:t>
            </a:r>
            <a:endParaRPr lang="en-US" sz="700" dirty="0">
              <a:solidFill>
                <a:schemeClr val="bg1">
                  <a:lumMod val="6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Future Directions/Recommendations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2800" dirty="0" smtClean="0">
                <a:latin typeface="Times New Roman" panose="02020603050405020304" pitchFamily="18" charset="0"/>
                <a:cs typeface="Times New Roman" panose="02020603050405020304" pitchFamily="18" charset="0"/>
              </a:rPr>
              <a:t>Have finer grained population density data.</a:t>
            </a:r>
          </a:p>
          <a:p>
            <a:r>
              <a:rPr lang="en-US" sz="2800" dirty="0" smtClean="0">
                <a:latin typeface="Times New Roman" panose="02020603050405020304" pitchFamily="18" charset="0"/>
                <a:cs typeface="Times New Roman" panose="02020603050405020304" pitchFamily="18" charset="0"/>
              </a:rPr>
              <a:t>More precise impervious surface data.</a:t>
            </a:r>
          </a:p>
          <a:p>
            <a:r>
              <a:rPr lang="en-US" sz="2800" dirty="0" smtClean="0">
                <a:latin typeface="Times New Roman" panose="02020603050405020304" pitchFamily="18" charset="0"/>
                <a:cs typeface="Times New Roman" panose="02020603050405020304" pitchFamily="18" charset="0"/>
              </a:rPr>
              <a:t>Expand the geographic area and the amount of gages.</a:t>
            </a:r>
          </a:p>
          <a:p>
            <a:r>
              <a:rPr lang="en-US" sz="2800" dirty="0" smtClean="0">
                <a:latin typeface="Times New Roman" panose="02020603050405020304" pitchFamily="18" charset="0"/>
                <a:cs typeface="Times New Roman" panose="02020603050405020304" pitchFamily="18" charset="0"/>
              </a:rPr>
              <a:t>What are economic implications for the depreciated city losing excess water revenue.</a:t>
            </a:r>
          </a:p>
          <a:p>
            <a:r>
              <a:rPr lang="en-US" sz="2800" dirty="0" smtClean="0">
                <a:latin typeface="Times New Roman" panose="02020603050405020304" pitchFamily="18" charset="0"/>
                <a:cs typeface="Times New Roman" panose="02020603050405020304" pitchFamily="18" charset="0"/>
              </a:rPr>
              <a:t>Have cities in similar </a:t>
            </a:r>
            <a:r>
              <a:rPr lang="en-US" sz="2800" dirty="0" err="1" smtClean="0">
                <a:latin typeface="Times New Roman" panose="02020603050405020304" pitchFamily="18" charset="0"/>
                <a:cs typeface="Times New Roman" panose="02020603050405020304" pitchFamily="18" charset="0"/>
              </a:rPr>
              <a:t>geophysiographic</a:t>
            </a:r>
            <a:r>
              <a:rPr lang="en-US" sz="2800" dirty="0" smtClean="0">
                <a:latin typeface="Times New Roman" panose="02020603050405020304" pitchFamily="18" charset="0"/>
                <a:cs typeface="Times New Roman" panose="02020603050405020304" pitchFamily="18" charset="0"/>
              </a:rPr>
              <a:t> provinces experienced similar trends as a result of changes in population density?</a:t>
            </a:r>
          </a:p>
          <a:p>
            <a:r>
              <a:rPr lang="en-US" sz="2800" dirty="0" smtClean="0">
                <a:latin typeface="Times New Roman" panose="02020603050405020304" pitchFamily="18" charset="0"/>
                <a:cs typeface="Times New Roman" panose="02020603050405020304" pitchFamily="18" charset="0"/>
              </a:rPr>
              <a:t>Has the flood frequency changed in the Central Lowlands </a:t>
            </a:r>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ue to an overall increase in </a:t>
            </a:r>
            <a:r>
              <a:rPr lang="en-US" sz="2800" dirty="0" err="1" smtClean="0">
                <a:latin typeface="Times New Roman" panose="02020603050405020304" pitchFamily="18" charset="0"/>
                <a:cs typeface="Times New Roman" panose="02020603050405020304" pitchFamily="18" charset="0"/>
              </a:rPr>
              <a:t>baseflow</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Teo</a:t>
            </a:r>
            <a:r>
              <a:rPr lang="en-US" sz="2800" dirty="0" smtClean="0">
                <a:latin typeface="Times New Roman" panose="02020603050405020304" pitchFamily="18" charset="0"/>
                <a:cs typeface="Times New Roman" panose="02020603050405020304" pitchFamily="18" charset="0"/>
              </a:rPr>
              <a:t>, 2014)?</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258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76200"/>
            <a:ext cx="4038600" cy="923330"/>
          </a:xfrm>
          <a:prstGeom prst="rect">
            <a:avLst/>
          </a:prstGeom>
          <a:noFill/>
        </p:spPr>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Questions?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415"/>
          <a:stretch/>
        </p:blipFill>
        <p:spPr>
          <a:xfrm>
            <a:off x="0" y="4038600"/>
            <a:ext cx="9144000" cy="2819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1930"/>
            <a:ext cx="9144000" cy="2886670"/>
          </a:xfrm>
          <a:prstGeom prst="rect">
            <a:avLst/>
          </a:prstGeom>
        </p:spPr>
      </p:pic>
      <p:sp>
        <p:nvSpPr>
          <p:cNvPr id="7" name="TextBox 6"/>
          <p:cNvSpPr txBox="1"/>
          <p:nvPr/>
        </p:nvSpPr>
        <p:spPr>
          <a:xfrm>
            <a:off x="0" y="6642556"/>
            <a:ext cx="2514600" cy="215444"/>
          </a:xfrm>
          <a:prstGeom prst="rect">
            <a:avLst/>
          </a:prstGeom>
          <a:noFill/>
        </p:spPr>
        <p:txBody>
          <a:bodyPr wrap="square" rtlCol="0">
            <a:spAutoFit/>
          </a:bodyPr>
          <a:lstStyle/>
          <a:p>
            <a:r>
              <a:rPr lang="en-US" sz="800" dirty="0">
                <a:solidFill>
                  <a:schemeClr val="bg1">
                    <a:lumMod val="65000"/>
                  </a:schemeClr>
                </a:solidFill>
                <a:latin typeface="Times New Roman" panose="02020603050405020304" pitchFamily="18" charset="0"/>
                <a:cs typeface="Times New Roman" panose="02020603050405020304" pitchFamily="18" charset="0"/>
              </a:rPr>
              <a:t>http://static.panoramio.com/photos/large/18637974.jpg</a:t>
            </a:r>
          </a:p>
        </p:txBody>
      </p:sp>
      <p:sp>
        <p:nvSpPr>
          <p:cNvPr id="8" name="TextBox 7"/>
          <p:cNvSpPr txBox="1"/>
          <p:nvPr/>
        </p:nvSpPr>
        <p:spPr>
          <a:xfrm>
            <a:off x="5486400" y="6642556"/>
            <a:ext cx="3657600" cy="215444"/>
          </a:xfrm>
          <a:prstGeom prst="rect">
            <a:avLst/>
          </a:prstGeom>
          <a:noFill/>
        </p:spPr>
        <p:txBody>
          <a:bodyPr wrap="square" rtlCol="0">
            <a:spAutoFit/>
          </a:bodyPr>
          <a:lstStyle/>
          <a:p>
            <a:r>
              <a:rPr lang="en-US" sz="800" dirty="0">
                <a:solidFill>
                  <a:schemeClr val="bg1">
                    <a:lumMod val="65000"/>
                  </a:schemeClr>
                </a:solidFill>
                <a:latin typeface="Times New Roman" panose="02020603050405020304" pitchFamily="18" charset="0"/>
                <a:cs typeface="Times New Roman" panose="02020603050405020304" pitchFamily="18" charset="0"/>
              </a:rPr>
              <a:t>http://img.geocaching.com/cache/large/5b64dd91-ba09-4fdf-aa2a-2aae1604be97.jpg</a:t>
            </a:r>
          </a:p>
        </p:txBody>
      </p:sp>
    </p:spTree>
    <p:extLst>
      <p:ext uri="{BB962C8B-B14F-4D97-AF65-F5344CB8AC3E}">
        <p14:creationId xmlns:p14="http://schemas.microsoft.com/office/powerpoint/2010/main" val="1362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latin typeface="Times New Roman" pitchFamily="18" charset="0"/>
                <a:cs typeface="Times New Roman" pitchFamily="18" charset="0"/>
              </a:rPr>
              <a:t>Goal: Test to see if a trend exists between population density and river </a:t>
            </a:r>
            <a:r>
              <a:rPr lang="en-US" sz="3200" dirty="0" err="1" smtClean="0">
                <a:latin typeface="Times New Roman" pitchFamily="18" charset="0"/>
                <a:cs typeface="Times New Roman" pitchFamily="18" charset="0"/>
              </a:rPr>
              <a:t>baseflow</a:t>
            </a:r>
            <a:endParaRPr lang="en-US" sz="3200" dirty="0">
              <a:latin typeface="Times New Roman" pitchFamily="18" charset="0"/>
              <a:cs typeface="Times New Roman" pitchFamily="18" charset="0"/>
            </a:endParaRPr>
          </a:p>
        </p:txBody>
      </p:sp>
      <p:pic>
        <p:nvPicPr>
          <p:cNvPr id="4" name="Picture 3" descr="trowbridge2_1.0-fig12_001.jpg"/>
          <p:cNvPicPr>
            <a:picLocks noChangeAspect="1"/>
          </p:cNvPicPr>
          <p:nvPr/>
        </p:nvPicPr>
        <p:blipFill>
          <a:blip r:embed="rId3" cstate="print"/>
          <a:stretch>
            <a:fillRect/>
          </a:stretch>
        </p:blipFill>
        <p:spPr>
          <a:xfrm>
            <a:off x="228600" y="1219200"/>
            <a:ext cx="4337726" cy="3369804"/>
          </a:xfrm>
          <a:prstGeom prst="rect">
            <a:avLst/>
          </a:prstGeom>
        </p:spPr>
      </p:pic>
      <p:sp>
        <p:nvSpPr>
          <p:cNvPr id="5" name="TextBox 4"/>
          <p:cNvSpPr txBox="1"/>
          <p:nvPr/>
        </p:nvSpPr>
        <p:spPr>
          <a:xfrm>
            <a:off x="0" y="6642556"/>
            <a:ext cx="4114800" cy="215444"/>
          </a:xfrm>
          <a:prstGeom prst="rect">
            <a:avLst/>
          </a:prstGeom>
          <a:noFill/>
        </p:spPr>
        <p:txBody>
          <a:bodyPr wrap="square" rtlCol="0">
            <a:spAutoFit/>
          </a:bodyPr>
          <a:lstStyle/>
          <a:p>
            <a:r>
              <a:rPr lang="en-US" sz="800" dirty="0" smtClean="0">
                <a:solidFill>
                  <a:schemeClr val="bg1">
                    <a:lumMod val="65000"/>
                  </a:schemeClr>
                </a:solidFill>
              </a:rPr>
              <a:t>http://images.flatworldknowledge.com/trowbridge2_1.0/trowbridge2_1.0-fig12_001.jpg</a:t>
            </a:r>
            <a:endParaRPr lang="en-US" sz="800" dirty="0">
              <a:solidFill>
                <a:schemeClr val="bg1">
                  <a:lumMod val="65000"/>
                </a:schemeClr>
              </a:solidFill>
            </a:endParaRPr>
          </a:p>
        </p:txBody>
      </p:sp>
      <p:pic>
        <p:nvPicPr>
          <p:cNvPr id="6" name="Picture 5" descr="baseflow.jpg"/>
          <p:cNvPicPr>
            <a:picLocks noChangeAspect="1"/>
          </p:cNvPicPr>
          <p:nvPr/>
        </p:nvPicPr>
        <p:blipFill>
          <a:blip r:embed="rId4" cstate="print"/>
          <a:stretch>
            <a:fillRect/>
          </a:stretch>
        </p:blipFill>
        <p:spPr>
          <a:xfrm>
            <a:off x="4267200" y="3352800"/>
            <a:ext cx="4572000" cy="3200400"/>
          </a:xfrm>
          <a:prstGeom prst="rect">
            <a:avLst/>
          </a:prstGeom>
        </p:spPr>
      </p:pic>
      <p:sp>
        <p:nvSpPr>
          <p:cNvPr id="7" name="TextBox 6"/>
          <p:cNvSpPr txBox="1"/>
          <p:nvPr/>
        </p:nvSpPr>
        <p:spPr>
          <a:xfrm>
            <a:off x="6019800" y="6642556"/>
            <a:ext cx="3124200" cy="215444"/>
          </a:xfrm>
          <a:prstGeom prst="rect">
            <a:avLst/>
          </a:prstGeom>
          <a:noFill/>
        </p:spPr>
        <p:txBody>
          <a:bodyPr wrap="square" rtlCol="0">
            <a:spAutoFit/>
          </a:bodyPr>
          <a:lstStyle/>
          <a:p>
            <a:r>
              <a:rPr lang="en-US" sz="800" dirty="0" smtClean="0">
                <a:solidFill>
                  <a:schemeClr val="bg1">
                    <a:lumMod val="65000"/>
                  </a:schemeClr>
                </a:solidFill>
              </a:rPr>
              <a:t>http://jan.ucc.nau.edu/~doetqp-p/courses/env302/lec6/Image41.gif</a:t>
            </a:r>
            <a:endParaRPr lang="en-US" sz="800" dirty="0">
              <a:solidFill>
                <a:schemeClr val="bg1">
                  <a:lumMod val="65000"/>
                </a:schemeClr>
              </a:solidFill>
            </a:endParaRPr>
          </a:p>
        </p:txBody>
      </p:sp>
      <p:sp>
        <p:nvSpPr>
          <p:cNvPr id="8" name="TextBox 7"/>
          <p:cNvSpPr txBox="1"/>
          <p:nvPr/>
        </p:nvSpPr>
        <p:spPr>
          <a:xfrm>
            <a:off x="4572000" y="1524000"/>
            <a:ext cx="4114800" cy="1107996"/>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What constitutes as a depopulated city and where are these cities found?</a:t>
            </a:r>
            <a:endParaRPr lang="en-US" sz="2200" dirty="0">
              <a:latin typeface="Times New Roman" pitchFamily="18" charset="0"/>
              <a:cs typeface="Times New Roman" pitchFamily="18" charset="0"/>
            </a:endParaRPr>
          </a:p>
        </p:txBody>
      </p:sp>
      <p:sp>
        <p:nvSpPr>
          <p:cNvPr id="9" name="TextBox 8"/>
          <p:cNvSpPr txBox="1"/>
          <p:nvPr/>
        </p:nvSpPr>
        <p:spPr>
          <a:xfrm>
            <a:off x="0" y="5334000"/>
            <a:ext cx="4953000" cy="769441"/>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What is river </a:t>
            </a:r>
            <a:r>
              <a:rPr lang="en-US" sz="2200" dirty="0" err="1" smtClean="0">
                <a:latin typeface="Times New Roman" pitchFamily="18" charset="0"/>
                <a:cs typeface="Times New Roman" pitchFamily="18" charset="0"/>
              </a:rPr>
              <a:t>baseflow</a:t>
            </a:r>
            <a:r>
              <a:rPr lang="en-US" sz="2200" dirty="0" smtClean="0">
                <a:latin typeface="Times New Roman" pitchFamily="18" charset="0"/>
                <a:cs typeface="Times New Roman" pitchFamily="18" charset="0"/>
              </a:rPr>
              <a:t>, runoff, and total flow?</a:t>
            </a:r>
            <a:endParaRPr lang="en-US" sz="2200" dirty="0">
              <a:latin typeface="Times New Roman" pitchFamily="18" charset="0"/>
              <a:cs typeface="Times New Roman" pitchFamily="18" charset="0"/>
            </a:endParaRPr>
          </a:p>
        </p:txBody>
      </p:sp>
      <p:sp>
        <p:nvSpPr>
          <p:cNvPr id="10" name="TextBox 9"/>
          <p:cNvSpPr txBox="1"/>
          <p:nvPr/>
        </p:nvSpPr>
        <p:spPr>
          <a:xfrm>
            <a:off x="228600" y="6107668"/>
            <a:ext cx="434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(River </a:t>
            </a:r>
            <a:r>
              <a:rPr lang="en-US" dirty="0" err="1" smtClean="0">
                <a:latin typeface="Times New Roman" pitchFamily="18" charset="0"/>
                <a:cs typeface="Times New Roman" pitchFamily="18" charset="0"/>
              </a:rPr>
              <a:t>Baseflow</a:t>
            </a:r>
            <a:r>
              <a:rPr lang="en-US" dirty="0" smtClean="0">
                <a:latin typeface="Times New Roman" pitchFamily="18" charset="0"/>
                <a:cs typeface="Times New Roman" pitchFamily="18" charset="0"/>
              </a:rPr>
              <a:t> + Runoff = Total Flow)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4000" dirty="0" smtClean="0">
                <a:latin typeface="Times New Roman" panose="02020603050405020304" pitchFamily="18" charset="0"/>
                <a:cs typeface="Times New Roman" panose="02020603050405020304" pitchFamily="18" charset="0"/>
              </a:rPr>
              <a:t>How are population density and </a:t>
            </a:r>
            <a:r>
              <a:rPr lang="en-US" sz="4000" dirty="0" err="1" smtClean="0">
                <a:latin typeface="Times New Roman" panose="02020603050405020304" pitchFamily="18" charset="0"/>
                <a:cs typeface="Times New Roman" panose="02020603050405020304" pitchFamily="18" charset="0"/>
              </a:rPr>
              <a:t>baseflow</a:t>
            </a:r>
            <a:r>
              <a:rPr lang="en-US" sz="4000" dirty="0" smtClean="0">
                <a:latin typeface="Times New Roman" panose="02020603050405020304" pitchFamily="18" charset="0"/>
                <a:cs typeface="Times New Roman" panose="02020603050405020304" pitchFamily="18" charset="0"/>
              </a:rPr>
              <a:t> connected?</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4" y="1371600"/>
            <a:ext cx="9018176" cy="4648200"/>
          </a:xfrm>
          <a:prstGeom prst="rect">
            <a:avLst/>
          </a:prstGeom>
        </p:spPr>
      </p:pic>
      <p:sp>
        <p:nvSpPr>
          <p:cNvPr id="5" name="TextBox 4"/>
          <p:cNvSpPr txBox="1"/>
          <p:nvPr/>
        </p:nvSpPr>
        <p:spPr>
          <a:xfrm>
            <a:off x="0" y="6642556"/>
            <a:ext cx="4267200" cy="215444"/>
          </a:xfrm>
          <a:prstGeom prst="rect">
            <a:avLst/>
          </a:prstGeom>
          <a:noFill/>
        </p:spPr>
        <p:txBody>
          <a:bodyPr wrap="square" rtlCol="0">
            <a:spAutoFit/>
          </a:bodyPr>
          <a:lstStyle/>
          <a:p>
            <a:r>
              <a:rPr lang="en-US" sz="800" dirty="0">
                <a:solidFill>
                  <a:schemeClr val="bg1">
                    <a:lumMod val="65000"/>
                  </a:schemeClr>
                </a:solidFill>
              </a:rPr>
              <a:t>http://www.beachapedia.org/images/4/46/Natural_%26_impervious_cover_diagrams_EPA.jpg</a:t>
            </a:r>
          </a:p>
        </p:txBody>
      </p:sp>
      <p:sp>
        <p:nvSpPr>
          <p:cNvPr id="6" name="Oval 5"/>
          <p:cNvSpPr/>
          <p:nvPr/>
        </p:nvSpPr>
        <p:spPr>
          <a:xfrm>
            <a:off x="6248400" y="2743200"/>
            <a:ext cx="1143000" cy="990600"/>
          </a:xfrm>
          <a:prstGeom prst="ellipse">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52600" y="2743200"/>
            <a:ext cx="1143000" cy="990600"/>
          </a:xfrm>
          <a:prstGeom prst="ellipse">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01866" y="4648200"/>
            <a:ext cx="1143000" cy="990600"/>
          </a:xfrm>
          <a:prstGeom prst="ellipse">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72400" y="4648200"/>
            <a:ext cx="1143000" cy="990600"/>
          </a:xfrm>
          <a:prstGeom prst="ellipse">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953000" y="5410200"/>
            <a:ext cx="2667000" cy="533400"/>
          </a:xfrm>
          <a:prstGeom prst="round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366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0px-Physiographic_Provinces_48_Conterminous_US-v1.svg.jpg"/>
          <p:cNvPicPr>
            <a:picLocks noChangeAspect="1"/>
          </p:cNvPicPr>
          <p:nvPr/>
        </p:nvPicPr>
        <p:blipFill>
          <a:blip r:embed="rId3" cstate="print"/>
          <a:stretch>
            <a:fillRect/>
          </a:stretch>
        </p:blipFill>
        <p:spPr>
          <a:xfrm>
            <a:off x="533400" y="838200"/>
            <a:ext cx="8255000" cy="4953000"/>
          </a:xfrm>
          <a:prstGeom prst="rect">
            <a:avLst/>
          </a:prstGeom>
        </p:spPr>
      </p:pic>
      <p:sp>
        <p:nvSpPr>
          <p:cNvPr id="6" name="TextBox 5"/>
          <p:cNvSpPr txBox="1"/>
          <p:nvPr/>
        </p:nvSpPr>
        <p:spPr>
          <a:xfrm>
            <a:off x="0" y="6642556"/>
            <a:ext cx="8763000" cy="215444"/>
          </a:xfrm>
          <a:prstGeom prst="rect">
            <a:avLst/>
          </a:prstGeom>
          <a:noFill/>
        </p:spPr>
        <p:txBody>
          <a:bodyPr wrap="square" rtlCol="0">
            <a:spAutoFit/>
          </a:bodyPr>
          <a:lstStyle/>
          <a:p>
            <a:r>
              <a:rPr lang="en-US" sz="800" dirty="0" smtClean="0">
                <a:solidFill>
                  <a:schemeClr val="bg1">
                    <a:lumMod val="65000"/>
                  </a:schemeClr>
                </a:solidFill>
              </a:rPr>
              <a:t>http://upload.wikimedia.org/wikipedia/commons/thumb/4/4d/Physiographic_Provinces_48_Conterminous_US-v1.svg/800px-Physiographic_Provinces_48_Conterminous_US-v1.svg.png</a:t>
            </a:r>
            <a:endParaRPr lang="en-US" sz="800" dirty="0">
              <a:solidFill>
                <a:schemeClr val="bg1">
                  <a:lumMod val="65000"/>
                </a:schemeClr>
              </a:solidFill>
            </a:endParaRPr>
          </a:p>
        </p:txBody>
      </p:sp>
      <p:sp>
        <p:nvSpPr>
          <p:cNvPr id="7" name="Oval 6"/>
          <p:cNvSpPr/>
          <p:nvPr/>
        </p:nvSpPr>
        <p:spPr>
          <a:xfrm>
            <a:off x="5029200" y="1905000"/>
            <a:ext cx="1600200" cy="1371600"/>
          </a:xfrm>
          <a:prstGeom prst="ellipse">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1447475">
            <a:off x="5861248" y="2485917"/>
            <a:ext cx="954526" cy="2560207"/>
          </a:xfrm>
          <a:prstGeom prst="ellipse">
            <a:avLst/>
          </a:prstGeom>
          <a:solidFill>
            <a:schemeClr val="accent6">
              <a:lumMod val="75000"/>
              <a:alpha val="2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50767" y="6019800"/>
            <a:ext cx="228600" cy="228600"/>
          </a:xfrm>
          <a:prstGeom prst="ellipse">
            <a:avLst/>
          </a:prstGeom>
          <a:solidFill>
            <a:schemeClr val="accent6">
              <a:lumMod val="75000"/>
              <a:alpha val="1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49621" y="5638800"/>
            <a:ext cx="228600" cy="228600"/>
          </a:xfrm>
          <a:prstGeom prst="ellipse">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16321" y="5599211"/>
            <a:ext cx="2027679"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Konieczny et al.  (2014)</a:t>
            </a:r>
            <a:endParaRPr lang="en-US"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16321" y="5988248"/>
            <a:ext cx="1722879"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Lopes et al. (2013)</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286000"/>
                <a:ext cx="8686800" cy="4495800"/>
              </a:xfrm>
            </p:spPr>
            <p:txBody>
              <a:bodyPr>
                <a:normAutofit/>
              </a:bodyPr>
              <a:lstStyle/>
              <a:p>
                <a:pPr>
                  <a:buNone/>
                </a:pPr>
                <a:r>
                  <a:rPr lang="en-US" sz="3500" dirty="0" smtClean="0">
                    <a:latin typeface="Times New Roman" pitchFamily="18" charset="0"/>
                    <a:cs typeface="Times New Roman" pitchFamily="18" charset="0"/>
                  </a:rPr>
                  <a:t>Steps:</a:t>
                </a:r>
              </a:p>
              <a:p>
                <a:r>
                  <a:rPr lang="en-US" dirty="0" smtClean="0">
                    <a:latin typeface="Times New Roman" pitchFamily="18" charset="0"/>
                    <a:cs typeface="Times New Roman" pitchFamily="18" charset="0"/>
                  </a:rPr>
                  <a:t>Which cities are depopulating in the Midwest</a:t>
                </a:r>
              </a:p>
              <a:p>
                <a:r>
                  <a:rPr lang="en-US" dirty="0" smtClean="0">
                    <a:latin typeface="Times New Roman" pitchFamily="18" charset="0"/>
                    <a:cs typeface="Times New Roman" pitchFamily="18" charset="0"/>
                  </a:rPr>
                  <a:t>Determine which gages fit the desired criteria</a:t>
                </a:r>
              </a:p>
              <a:p>
                <a:pPr lvl="1"/>
                <a:r>
                  <a:rPr lang="en-US" dirty="0" smtClean="0">
                    <a:latin typeface="Times New Roman" pitchFamily="18" charset="0"/>
                    <a:cs typeface="Times New Roman" pitchFamily="18" charset="0"/>
                  </a:rPr>
                  <a:t>At least 5 to 10 gages from each state</a:t>
                </a:r>
              </a:p>
              <a:p>
                <a:pPr lvl="1"/>
                <a:r>
                  <a:rPr lang="en-US" dirty="0" smtClean="0">
                    <a:latin typeface="Times New Roman" pitchFamily="18" charset="0"/>
                    <a:cs typeface="Times New Roman" pitchFamily="18" charset="0"/>
                  </a:rPr>
                  <a:t>Continuous data for at least 40 years</a:t>
                </a:r>
              </a:p>
              <a:p>
                <a:pPr lvl="1"/>
                <a:r>
                  <a:rPr lang="en-US" dirty="0" smtClean="0">
                    <a:latin typeface="Times New Roman" pitchFamily="18" charset="0"/>
                    <a:cs typeface="Times New Roman" pitchFamily="18" charset="0"/>
                  </a:rPr>
                  <a:t>Drainage area of less than 400</a:t>
                </a:r>
                <a14:m>
                  <m:oMath xmlns:m="http://schemas.openxmlformats.org/officeDocument/2006/math">
                    <m:sSup>
                      <m:sSupPr>
                        <m:ctrlPr>
                          <a:rPr lang="en-US" i="1" smtClean="0">
                            <a:latin typeface="Cambria Math" panose="02040503050406030204" pitchFamily="18" charset="0"/>
                            <a:cs typeface="Times New Roman" pitchFamily="18" charset="0"/>
                          </a:rPr>
                        </m:ctrlPr>
                      </m:sSupPr>
                      <m:e>
                        <m:r>
                          <m:rPr>
                            <m:sty m:val="p"/>
                          </m:rPr>
                          <a:rPr lang="en-US" b="0" i="0" smtClean="0">
                            <a:latin typeface="Cambria Math"/>
                            <a:cs typeface="Times New Roman" pitchFamily="18" charset="0"/>
                          </a:rPr>
                          <m:t>miles</m:t>
                        </m:r>
                      </m:e>
                      <m:sup>
                        <m:r>
                          <a:rPr lang="en-US" b="0" i="0" smtClean="0">
                            <a:latin typeface="Cambria Math"/>
                            <a:cs typeface="Times New Roman" pitchFamily="18" charset="0"/>
                          </a:rPr>
                          <m:t>2</m:t>
                        </m:r>
                      </m:sup>
                    </m:sSup>
                  </m:oMath>
                </a14:m>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Collect discharge data from each gage of interest</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286000"/>
                <a:ext cx="8686800" cy="4495800"/>
              </a:xfrm>
              <a:blipFill rotWithShape="1">
                <a:blip r:embed="rId3"/>
                <a:stretch>
                  <a:fillRect l="-2105" t="-2168"/>
                </a:stretch>
              </a:blipFill>
            </p:spPr>
            <p:txBody>
              <a:bodyPr/>
              <a:lstStyle/>
              <a:p>
                <a:r>
                  <a:rPr lang="en-US">
                    <a:noFill/>
                  </a:rPr>
                  <a:t> </a:t>
                </a:r>
              </a:p>
            </p:txBody>
          </p:sp>
        </mc:Fallback>
      </mc:AlternateContent>
      <p:sp>
        <p:nvSpPr>
          <p:cNvPr id="4" name="Title 1"/>
          <p:cNvSpPr txBox="1">
            <a:spLocks/>
          </p:cNvSpPr>
          <p:nvPr/>
        </p:nvSpPr>
        <p:spPr>
          <a:xfrm>
            <a:off x="0" y="609600"/>
            <a:ext cx="91440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u="sng" dirty="0" smtClean="0">
                <a:latin typeface="Times New Roman" pitchFamily="18" charset="0"/>
                <a:ea typeface="+mj-ea"/>
                <a:cs typeface="Times New Roman" pitchFamily="18" charset="0"/>
              </a:rPr>
              <a:t>Objective</a:t>
            </a: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Test to see if a trend exists between population density and river</a:t>
            </a:r>
            <a:r>
              <a:rPr kumimoji="0" lang="en-US"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40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baseflow</a:t>
            </a:r>
            <a:endPar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284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Times New Roman" pitchFamily="18" charset="0"/>
                <a:cs typeface="Times New Roman" pitchFamily="18" charset="0"/>
              </a:rPr>
              <a:t>How is the goal going to be accomplished?</a:t>
            </a:r>
            <a:endParaRPr lang="en-US" sz="3200" dirty="0">
              <a:latin typeface="Times New Roman" pitchFamily="18" charset="0"/>
              <a:cs typeface="Times New Roman" pitchFamily="18" charset="0"/>
            </a:endParaRPr>
          </a:p>
        </p:txBody>
      </p:sp>
      <p:pic>
        <p:nvPicPr>
          <p:cNvPr id="4" name="Picture 3" descr="cendivco.jpg"/>
          <p:cNvPicPr>
            <a:picLocks noChangeAspect="1"/>
          </p:cNvPicPr>
          <p:nvPr/>
        </p:nvPicPr>
        <p:blipFill>
          <a:blip r:embed="rId3" cstate="print"/>
          <a:stretch>
            <a:fillRect/>
          </a:stretch>
        </p:blipFill>
        <p:spPr>
          <a:xfrm>
            <a:off x="304800" y="1752600"/>
            <a:ext cx="4114800" cy="3544636"/>
          </a:xfrm>
          <a:prstGeom prst="rect">
            <a:avLst/>
          </a:prstGeom>
        </p:spPr>
      </p:pic>
      <p:pic>
        <p:nvPicPr>
          <p:cNvPr id="5" name="Picture 4" descr="220px-Census_Bureau_seal.svg.jpg"/>
          <p:cNvPicPr>
            <a:picLocks noChangeAspect="1"/>
          </p:cNvPicPr>
          <p:nvPr/>
        </p:nvPicPr>
        <p:blipFill>
          <a:blip r:embed="rId4" cstate="print"/>
          <a:stretch>
            <a:fillRect/>
          </a:stretch>
        </p:blipFill>
        <p:spPr>
          <a:xfrm>
            <a:off x="1219200" y="2362200"/>
            <a:ext cx="2286000" cy="2286000"/>
          </a:xfrm>
          <a:prstGeom prst="rect">
            <a:avLst/>
          </a:prstGeom>
        </p:spPr>
      </p:pic>
      <p:sp>
        <p:nvSpPr>
          <p:cNvPr id="6" name="TextBox 5"/>
          <p:cNvSpPr txBox="1"/>
          <p:nvPr/>
        </p:nvSpPr>
        <p:spPr>
          <a:xfrm>
            <a:off x="0" y="6642556"/>
            <a:ext cx="5638800" cy="215444"/>
          </a:xfrm>
          <a:prstGeom prst="rect">
            <a:avLst/>
          </a:prstGeom>
          <a:noFill/>
        </p:spPr>
        <p:txBody>
          <a:bodyPr wrap="square" rtlCol="0">
            <a:spAutoFit/>
          </a:bodyPr>
          <a:lstStyle/>
          <a:p>
            <a:r>
              <a:rPr lang="en-US" sz="800" dirty="0" smtClean="0">
                <a:solidFill>
                  <a:schemeClr val="bg1">
                    <a:lumMod val="65000"/>
                  </a:schemeClr>
                </a:solidFill>
              </a:rPr>
              <a:t>http://upload.wikimedia.org/wikipedia/commons/thumb/6/6b/Census_Bureau_seal.svg/220px-Census_Bureau_seal.svg.png</a:t>
            </a:r>
            <a:endParaRPr lang="en-US" sz="800" dirty="0">
              <a:solidFill>
                <a:schemeClr val="bg1">
                  <a:lumMod val="65000"/>
                </a:schemeClr>
              </a:solidFill>
            </a:endParaRPr>
          </a:p>
        </p:txBody>
      </p:sp>
      <p:sp>
        <p:nvSpPr>
          <p:cNvPr id="7" name="TextBox 6"/>
          <p:cNvSpPr txBox="1"/>
          <p:nvPr/>
        </p:nvSpPr>
        <p:spPr>
          <a:xfrm>
            <a:off x="-13855" y="6170075"/>
            <a:ext cx="2286000" cy="215444"/>
          </a:xfrm>
          <a:prstGeom prst="rect">
            <a:avLst/>
          </a:prstGeom>
          <a:noFill/>
        </p:spPr>
        <p:txBody>
          <a:bodyPr wrap="square" rtlCol="0">
            <a:spAutoFit/>
          </a:bodyPr>
          <a:lstStyle/>
          <a:p>
            <a:r>
              <a:rPr lang="en-US" sz="800" dirty="0" smtClean="0">
                <a:solidFill>
                  <a:schemeClr val="bg1">
                    <a:lumMod val="65000"/>
                  </a:schemeClr>
                </a:solidFill>
              </a:rPr>
              <a:t>http://www.eia.gov/emeu/recs/cendivco.gif</a:t>
            </a:r>
            <a:endParaRPr lang="en-US" sz="800" dirty="0">
              <a:solidFill>
                <a:schemeClr val="bg1">
                  <a:lumMod val="65000"/>
                </a:schemeClr>
              </a:solidFill>
            </a:endParaRPr>
          </a:p>
        </p:txBody>
      </p:sp>
      <p:pic>
        <p:nvPicPr>
          <p:cNvPr id="8" name="Picture 7" descr="Northfield_Mountain_Tailrace_Tunnel_-_USGS_map.jpg"/>
          <p:cNvPicPr>
            <a:picLocks noChangeAspect="1"/>
          </p:cNvPicPr>
          <p:nvPr/>
        </p:nvPicPr>
        <p:blipFill>
          <a:blip r:embed="rId5" cstate="print"/>
          <a:stretch>
            <a:fillRect/>
          </a:stretch>
        </p:blipFill>
        <p:spPr>
          <a:xfrm>
            <a:off x="5410200" y="990600"/>
            <a:ext cx="2844800" cy="2133600"/>
          </a:xfrm>
          <a:prstGeom prst="rect">
            <a:avLst/>
          </a:prstGeom>
        </p:spPr>
      </p:pic>
      <p:sp>
        <p:nvSpPr>
          <p:cNvPr id="9" name="TextBox 8"/>
          <p:cNvSpPr txBox="1"/>
          <p:nvPr/>
        </p:nvSpPr>
        <p:spPr>
          <a:xfrm>
            <a:off x="0" y="6477000"/>
            <a:ext cx="5181600" cy="215444"/>
          </a:xfrm>
          <a:prstGeom prst="rect">
            <a:avLst/>
          </a:prstGeom>
          <a:noFill/>
        </p:spPr>
        <p:txBody>
          <a:bodyPr wrap="square" rtlCol="0">
            <a:spAutoFit/>
          </a:bodyPr>
          <a:lstStyle/>
          <a:p>
            <a:r>
              <a:rPr lang="en-US" sz="800" dirty="0" smtClean="0">
                <a:solidFill>
                  <a:schemeClr val="bg1">
                    <a:lumMod val="65000"/>
                  </a:schemeClr>
                </a:solidFill>
              </a:rPr>
              <a:t>http://upload.wikimedia.org/wikipedia/commons/f/f0/Northfield_Mountain_Tailrace_Tunnel_-_USGS_map.jpg</a:t>
            </a:r>
            <a:endParaRPr lang="en-US" sz="800" dirty="0">
              <a:solidFill>
                <a:schemeClr val="bg1">
                  <a:lumMod val="65000"/>
                </a:schemeClr>
              </a:solidFill>
            </a:endParaRPr>
          </a:p>
        </p:txBody>
      </p:sp>
      <p:pic>
        <p:nvPicPr>
          <p:cNvPr id="10" name="Picture 9" descr="usgs.jpg"/>
          <p:cNvPicPr>
            <a:picLocks noChangeAspect="1"/>
          </p:cNvPicPr>
          <p:nvPr/>
        </p:nvPicPr>
        <p:blipFill>
          <a:blip r:embed="rId6" cstate="print"/>
          <a:stretch>
            <a:fillRect/>
          </a:stretch>
        </p:blipFill>
        <p:spPr>
          <a:xfrm>
            <a:off x="6019800" y="1676400"/>
            <a:ext cx="1714500" cy="685800"/>
          </a:xfrm>
          <a:prstGeom prst="rect">
            <a:avLst/>
          </a:prstGeom>
        </p:spPr>
      </p:pic>
      <p:sp>
        <p:nvSpPr>
          <p:cNvPr id="11" name="TextBox 10"/>
          <p:cNvSpPr txBox="1"/>
          <p:nvPr/>
        </p:nvSpPr>
        <p:spPr>
          <a:xfrm>
            <a:off x="0" y="6324600"/>
            <a:ext cx="3276600" cy="215444"/>
          </a:xfrm>
          <a:prstGeom prst="rect">
            <a:avLst/>
          </a:prstGeom>
          <a:noFill/>
        </p:spPr>
        <p:txBody>
          <a:bodyPr wrap="square" rtlCol="0">
            <a:spAutoFit/>
          </a:bodyPr>
          <a:lstStyle/>
          <a:p>
            <a:r>
              <a:rPr lang="en-US" sz="800" dirty="0" smtClean="0">
                <a:solidFill>
                  <a:schemeClr val="bg1">
                    <a:lumMod val="65000"/>
                  </a:schemeClr>
                </a:solidFill>
              </a:rPr>
              <a:t>http://pubs.usgs.gov/of/1999/ofr-99-0364/usgs.gif</a:t>
            </a:r>
            <a:endParaRPr lang="en-US" sz="800" dirty="0">
              <a:solidFill>
                <a:schemeClr val="bg1">
                  <a:lumMod val="65000"/>
                </a:schemeClr>
              </a:solidFill>
            </a:endParaRPr>
          </a:p>
        </p:txBody>
      </p:sp>
      <p:pic>
        <p:nvPicPr>
          <p:cNvPr id="12" name="Picture 2"/>
          <p:cNvPicPr>
            <a:picLocks noChangeAspect="1" noChangeArrowheads="1"/>
          </p:cNvPicPr>
          <p:nvPr/>
        </p:nvPicPr>
        <p:blipFill>
          <a:blip r:embed="rId7" cstate="print"/>
          <a:srcRect l="18104" t="11724" r="15517" b="9655"/>
          <a:stretch>
            <a:fillRect/>
          </a:stretch>
        </p:blipFill>
        <p:spPr bwMode="auto">
          <a:xfrm>
            <a:off x="4797926" y="3276600"/>
            <a:ext cx="4117474" cy="3352800"/>
          </a:xfrm>
          <a:prstGeom prst="rect">
            <a:avLst/>
          </a:prstGeom>
          <a:noFill/>
          <a:ln w="9525">
            <a:noFill/>
            <a:miter lim="800000"/>
            <a:headEnd/>
            <a:tailEnd/>
          </a:ln>
        </p:spPr>
      </p:pic>
      <p:sp>
        <p:nvSpPr>
          <p:cNvPr id="3" name="TextBox 2"/>
          <p:cNvSpPr txBox="1"/>
          <p:nvPr/>
        </p:nvSpPr>
        <p:spPr>
          <a:xfrm>
            <a:off x="6108700" y="4419599"/>
            <a:ext cx="144780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Lim et. al, 2010</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28600"/>
            <a:ext cx="77724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Compiling the Data</a:t>
            </a:r>
            <a:endParaRPr lang="en-US" sz="4000" dirty="0">
              <a:latin typeface="Times New Roman" pitchFamily="18" charset="0"/>
              <a:cs typeface="Times New Roman" pitchFamily="18" charset="0"/>
            </a:endParaRPr>
          </a:p>
        </p:txBody>
      </p:sp>
      <p:pic>
        <p:nvPicPr>
          <p:cNvPr id="204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1" t="16802" r="31724" b="57812"/>
          <a:stretch/>
        </p:blipFill>
        <p:spPr bwMode="auto">
          <a:xfrm>
            <a:off x="0" y="1410194"/>
            <a:ext cx="9144000" cy="278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828800"/>
            <a:ext cx="91440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400" y="1524000"/>
            <a:ext cx="838200" cy="2286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371600"/>
            <a:ext cx="457200" cy="4572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ounded Rectangle 12"/>
              <p:cNvSpPr/>
              <p:nvPr/>
            </p:nvSpPr>
            <p:spPr>
              <a:xfrm>
                <a:off x="3429000" y="4552950"/>
                <a:ext cx="2057400" cy="123825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US" b="0" i="0" smtClean="0">
                              <a:solidFill>
                                <a:schemeClr val="tx1"/>
                              </a:solidFill>
                              <a:latin typeface="Cambria Math"/>
                            </a:rPr>
                            <m:t>Runoff</m:t>
                          </m:r>
                        </m:num>
                        <m:den>
                          <m:r>
                            <m:rPr>
                              <m:sty m:val="p"/>
                            </m:rPr>
                            <a:rPr lang="en-US" b="0" i="0" smtClean="0">
                              <a:solidFill>
                                <a:schemeClr val="tx1"/>
                              </a:solidFill>
                              <a:latin typeface="Cambria Math"/>
                            </a:rPr>
                            <m:t>Precipitation</m:t>
                          </m:r>
                          <m:r>
                            <a:rPr lang="en-US" b="0" i="0" smtClean="0">
                              <a:solidFill>
                                <a:schemeClr val="tx1"/>
                              </a:solidFill>
                              <a:latin typeface="Cambria Math"/>
                            </a:rPr>
                            <m:t>/</m:t>
                          </m:r>
                          <m:r>
                            <m:rPr>
                              <m:sty m:val="p"/>
                            </m:rPr>
                            <a:rPr lang="en-US" b="0" i="0" smtClean="0">
                              <a:solidFill>
                                <a:schemeClr val="tx1"/>
                              </a:solidFill>
                              <a:latin typeface="Cambria Math"/>
                            </a:rPr>
                            <m:t>Area</m:t>
                          </m:r>
                        </m:den>
                      </m:f>
                    </m:oMath>
                  </m:oMathPara>
                </a14:m>
                <a:endParaRPr lang="en-US" dirty="0">
                  <a:solidFill>
                    <a:schemeClr val="tx1"/>
                  </a:solidFill>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3429000" y="4552950"/>
                <a:ext cx="2057400" cy="1238250"/>
              </a:xfrm>
              <a:prstGeom prst="roundRect">
                <a:avLst/>
              </a:prstGeom>
              <a:blipFill rotWithShape="1">
                <a:blip r:embed="rId4"/>
                <a:stretch>
                  <a:fillRect/>
                </a:stretch>
              </a:blipFill>
              <a:ln>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p:cNvSpPr/>
              <p:nvPr/>
            </p:nvSpPr>
            <p:spPr>
              <a:xfrm>
                <a:off x="6477000" y="4562475"/>
                <a:ext cx="2286000" cy="1228725"/>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US" b="0" i="0" smtClean="0">
                              <a:solidFill>
                                <a:schemeClr val="tx1"/>
                              </a:solidFill>
                              <a:latin typeface="Cambria Math"/>
                            </a:rPr>
                            <m:t>Total</m:t>
                          </m:r>
                          <m:r>
                            <a:rPr lang="en-US" b="0" i="0" smtClean="0">
                              <a:solidFill>
                                <a:schemeClr val="tx1"/>
                              </a:solidFill>
                              <a:latin typeface="Cambria Math"/>
                            </a:rPr>
                            <m:t> </m:t>
                          </m:r>
                          <m:r>
                            <m:rPr>
                              <m:sty m:val="p"/>
                            </m:rPr>
                            <a:rPr lang="en-US" b="0" i="0" smtClean="0">
                              <a:solidFill>
                                <a:schemeClr val="tx1"/>
                              </a:solidFill>
                              <a:latin typeface="Cambria Math"/>
                            </a:rPr>
                            <m:t>Flow</m:t>
                          </m:r>
                        </m:num>
                        <m:den>
                          <m:r>
                            <m:rPr>
                              <m:sty m:val="p"/>
                            </m:rPr>
                            <a:rPr lang="en-US" b="0" i="0" smtClean="0">
                              <a:solidFill>
                                <a:schemeClr val="tx1"/>
                              </a:solidFill>
                              <a:latin typeface="Cambria Math"/>
                            </a:rPr>
                            <m:t>Precipitation</m:t>
                          </m:r>
                          <m:r>
                            <a:rPr lang="en-US" b="0" i="0" smtClean="0">
                              <a:solidFill>
                                <a:schemeClr val="tx1"/>
                              </a:solidFill>
                              <a:latin typeface="Cambria Math"/>
                            </a:rPr>
                            <m:t>/</m:t>
                          </m:r>
                          <m:r>
                            <m:rPr>
                              <m:sty m:val="p"/>
                            </m:rPr>
                            <a:rPr lang="en-US" b="0" i="0" smtClean="0">
                              <a:solidFill>
                                <a:schemeClr val="tx1"/>
                              </a:solidFill>
                              <a:latin typeface="Cambria Math"/>
                            </a:rPr>
                            <m:t>Area</m:t>
                          </m:r>
                        </m:den>
                      </m:f>
                    </m:oMath>
                  </m:oMathPara>
                </a14:m>
                <a:endParaRPr lang="en-US" dirty="0"/>
              </a:p>
            </p:txBody>
          </p:sp>
        </mc:Choice>
        <mc:Fallback xmlns="">
          <p:sp>
            <p:nvSpPr>
              <p:cNvPr id="17" name="Rounded Rectangle 16"/>
              <p:cNvSpPr>
                <a:spLocks noRot="1" noChangeAspect="1" noMove="1" noResize="1" noEditPoints="1" noAdjustHandles="1" noChangeArrowheads="1" noChangeShapeType="1" noTextEdit="1"/>
              </p:cNvSpPr>
              <p:nvPr/>
            </p:nvSpPr>
            <p:spPr>
              <a:xfrm>
                <a:off x="6477000" y="4562475"/>
                <a:ext cx="2286000" cy="1228725"/>
              </a:xfrm>
              <a:prstGeom prst="roundRect">
                <a:avLst/>
              </a:prstGeom>
              <a:blipFill rotWithShape="1">
                <a:blip r:embed="rId5"/>
                <a:stretch>
                  <a:fillRect/>
                </a:stretch>
              </a:blipFill>
              <a:ln>
                <a:solidFill>
                  <a:srgbClr val="00B050"/>
                </a:solidFill>
              </a:ln>
            </p:spPr>
            <p:txBody>
              <a:bodyPr/>
              <a:lstStyle/>
              <a:p>
                <a:r>
                  <a:rPr lang="en-US">
                    <a:noFill/>
                  </a:rPr>
                  <a:t> </a:t>
                </a:r>
              </a:p>
            </p:txBody>
          </p:sp>
        </mc:Fallback>
      </mc:AlternateContent>
      <p:sp>
        <p:nvSpPr>
          <p:cNvPr id="22" name="Down Arrow 21"/>
          <p:cNvSpPr/>
          <p:nvPr/>
        </p:nvSpPr>
        <p:spPr>
          <a:xfrm rot="3348048">
            <a:off x="3658037" y="1324972"/>
            <a:ext cx="270827" cy="401393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2066377">
            <a:off x="5187960" y="1945360"/>
            <a:ext cx="270827" cy="279500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20578801">
            <a:off x="7107382" y="2052226"/>
            <a:ext cx="270827" cy="245775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ounded Rectangle 13"/>
              <p:cNvSpPr/>
              <p:nvPr/>
            </p:nvSpPr>
            <p:spPr>
              <a:xfrm>
                <a:off x="662763" y="4552950"/>
                <a:ext cx="2057400" cy="123825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US" b="0" i="0" smtClean="0">
                              <a:solidFill>
                                <a:schemeClr val="tx1"/>
                              </a:solidFill>
                              <a:latin typeface="Cambria Math"/>
                            </a:rPr>
                            <m:t>Baseflow</m:t>
                          </m:r>
                        </m:num>
                        <m:den>
                          <m:r>
                            <m:rPr>
                              <m:sty m:val="p"/>
                            </m:rPr>
                            <a:rPr lang="en-US" b="0" i="0" smtClean="0">
                              <a:solidFill>
                                <a:schemeClr val="tx1"/>
                              </a:solidFill>
                              <a:latin typeface="Cambria Math"/>
                            </a:rPr>
                            <m:t>Precipitation</m:t>
                          </m:r>
                          <m:r>
                            <a:rPr lang="en-US" b="0" i="0" smtClean="0">
                              <a:solidFill>
                                <a:schemeClr val="tx1"/>
                              </a:solidFill>
                              <a:latin typeface="Cambria Math"/>
                            </a:rPr>
                            <m:t>/</m:t>
                          </m:r>
                          <m:r>
                            <m:rPr>
                              <m:sty m:val="p"/>
                            </m:rPr>
                            <a:rPr lang="en-US" b="0" i="0" smtClean="0">
                              <a:solidFill>
                                <a:schemeClr val="tx1"/>
                              </a:solidFill>
                              <a:latin typeface="Cambria Math"/>
                            </a:rPr>
                            <m:t>Area</m:t>
                          </m:r>
                        </m:den>
                      </m:f>
                    </m:oMath>
                  </m:oMathPara>
                </a14:m>
                <a:endParaRPr lang="en-US" dirty="0">
                  <a:solidFill>
                    <a:schemeClr val="tx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62763" y="4552950"/>
                <a:ext cx="2057400" cy="1238250"/>
              </a:xfrm>
              <a:prstGeom prst="roundRect">
                <a:avLst/>
              </a:prstGeom>
              <a:blipFill rotWithShape="1">
                <a:blip r:embed="rId6"/>
                <a:stretch>
                  <a:fillRect/>
                </a:stretch>
              </a:blipFill>
              <a:ln>
                <a:solidFill>
                  <a:srgbClr val="00B050"/>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Analyzing the Data</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85435646"/>
              </p:ext>
            </p:extLst>
          </p:nvPr>
        </p:nvGraphicFramePr>
        <p:xfrm>
          <a:off x="381001" y="1447801"/>
          <a:ext cx="8458201" cy="4800594"/>
        </p:xfrm>
        <a:graphic>
          <a:graphicData uri="http://schemas.openxmlformats.org/drawingml/2006/table">
            <a:tbl>
              <a:tblPr/>
              <a:tblGrid>
                <a:gridCol w="1469235"/>
                <a:gridCol w="1010939"/>
                <a:gridCol w="1361401"/>
                <a:gridCol w="748095"/>
                <a:gridCol w="687440"/>
                <a:gridCol w="1091815"/>
                <a:gridCol w="889627"/>
                <a:gridCol w="1199649"/>
              </a:tblGrid>
              <a:tr h="212323">
                <a:tc>
                  <a:txBody>
                    <a:bodyPr/>
                    <a:lstStyle/>
                    <a:p>
                      <a:pPr algn="l" fontAlgn="b"/>
                      <a:r>
                        <a:rPr lang="en-US" sz="1200" b="0" i="0" u="none" strike="noStrike" dirty="0">
                          <a:solidFill>
                            <a:srgbClr val="000000"/>
                          </a:solidFill>
                          <a:latin typeface="Calibri"/>
                        </a:rPr>
                        <a:t>SUMMARY </a:t>
                      </a:r>
                      <a:r>
                        <a:rPr lang="en-US" sz="1200" b="0" i="0" u="none" strike="noStrike" dirty="0" smtClean="0">
                          <a:solidFill>
                            <a:srgbClr val="000000"/>
                          </a:solidFill>
                          <a:latin typeface="Calibri"/>
                        </a:rPr>
                        <a:t>OUTPUT for </a:t>
                      </a:r>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aseline="0" dirty="0" smtClean="0"/>
                        <a:t>#4216200</a:t>
                      </a: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gridSpan="3">
                  <a:txBody>
                    <a:bodyPr/>
                    <a:lstStyle/>
                    <a:p>
                      <a:pPr algn="l" fontAlgn="b"/>
                      <a:r>
                        <a:rPr lang="da-DK" sz="1200" b="0" i="0" u="none" strike="noStrike">
                          <a:solidFill>
                            <a:srgbClr val="000000"/>
                          </a:solidFill>
                          <a:latin typeface="Calibri"/>
                        </a:rPr>
                        <a:t>LOG Pop Den vs. LOG BF/P/A</a:t>
                      </a:r>
                    </a:p>
                  </a:txBody>
                  <a:tcPr marL="7280" marR="7280" marT="728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22939">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gridSpan="2">
                  <a:txBody>
                    <a:bodyPr/>
                    <a:lstStyle/>
                    <a:p>
                      <a:pPr algn="ctr" fontAlgn="b"/>
                      <a:r>
                        <a:rPr lang="en-US" sz="1200" b="0" i="1" u="none" strike="noStrike" dirty="0">
                          <a:solidFill>
                            <a:srgbClr val="000000"/>
                          </a:solidFill>
                          <a:latin typeface="Calibri"/>
                        </a:rPr>
                        <a:t>Regression Statistics</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l" fontAlgn="b"/>
                      <a:r>
                        <a:rPr lang="en-US" sz="1200" b="0" i="0" u="none" strike="noStrike" dirty="0">
                          <a:solidFill>
                            <a:srgbClr val="000000"/>
                          </a:solidFill>
                          <a:latin typeface="Calibri"/>
                        </a:rPr>
                        <a:t>Multiple R</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0.73947873</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l" fontAlgn="b"/>
                      <a:r>
                        <a:rPr lang="en-US" sz="1200" b="0" i="0" u="none" strike="noStrike">
                          <a:solidFill>
                            <a:srgbClr val="000000"/>
                          </a:solidFill>
                          <a:latin typeface="Calibri"/>
                        </a:rPr>
                        <a:t>R Square</a:t>
                      </a:r>
                    </a:p>
                  </a:txBody>
                  <a:tcPr marL="7280" marR="7280" marT="7280"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0.546828791</a:t>
                      </a: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l" fontAlgn="b"/>
                      <a:r>
                        <a:rPr lang="en-US" sz="1200" b="0" i="0" u="none" strike="noStrike" dirty="0">
                          <a:solidFill>
                            <a:srgbClr val="000000"/>
                          </a:solidFill>
                          <a:latin typeface="Calibri"/>
                        </a:rPr>
                        <a:t>Adjusted R Square</a:t>
                      </a:r>
                    </a:p>
                  </a:txBody>
                  <a:tcPr marL="7280" marR="7280" marT="7280"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0.533881043</a:t>
                      </a: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l" fontAlgn="b"/>
                      <a:r>
                        <a:rPr lang="en-US" sz="1200" b="0" i="0" u="none" strike="noStrike">
                          <a:solidFill>
                            <a:srgbClr val="000000"/>
                          </a:solidFill>
                          <a:latin typeface="Calibri"/>
                        </a:rPr>
                        <a:t>Standard Error</a:t>
                      </a:r>
                    </a:p>
                  </a:txBody>
                  <a:tcPr marL="7280" marR="7280" marT="7280" marB="0" anchor="b">
                    <a:lnL>
                      <a:noFill/>
                    </a:lnL>
                    <a:lnR>
                      <a:noFill/>
                    </a:lnR>
                    <a:lnT>
                      <a:noFill/>
                    </a:lnT>
                    <a:lnB>
                      <a:noFill/>
                    </a:lnB>
                  </a:tcPr>
                </a:tc>
                <a:tc>
                  <a:txBody>
                    <a:bodyPr/>
                    <a:lstStyle/>
                    <a:p>
                      <a:pPr algn="r" fontAlgn="b"/>
                      <a:r>
                        <a:rPr lang="en-US" sz="1200" b="0" i="0" u="none" strike="noStrike" dirty="0">
                          <a:solidFill>
                            <a:srgbClr val="000000"/>
                          </a:solidFill>
                          <a:latin typeface="Calibri"/>
                        </a:rPr>
                        <a:t>0.139887057</a:t>
                      </a: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22939">
                <a:tc>
                  <a:txBody>
                    <a:bodyPr/>
                    <a:lstStyle/>
                    <a:p>
                      <a:pPr algn="l" fontAlgn="b"/>
                      <a:r>
                        <a:rPr lang="en-US" sz="1200" b="0" i="0" u="none" strike="noStrike">
                          <a:solidFill>
                            <a:srgbClr val="000000"/>
                          </a:solidFill>
                          <a:latin typeface="Calibri"/>
                        </a:rPr>
                        <a:t>Observations</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37</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22939">
                <a:tc>
                  <a:txBody>
                    <a:bodyPr/>
                    <a:lstStyle/>
                    <a:p>
                      <a:pPr algn="l" fontAlgn="b"/>
                      <a:r>
                        <a:rPr lang="en-US" sz="1200" b="0" i="0" u="none" strike="noStrike">
                          <a:solidFill>
                            <a:srgbClr val="000000"/>
                          </a:solidFill>
                          <a:latin typeface="Calibri"/>
                        </a:rPr>
                        <a:t>ANOVA</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12323">
                <a:tc>
                  <a:txBody>
                    <a:bodyPr/>
                    <a:lstStyle/>
                    <a:p>
                      <a:pPr algn="ctr" fontAlgn="b"/>
                      <a:r>
                        <a:rPr lang="en-US" sz="1200" b="0" i="1" u="none" strike="noStrike">
                          <a:solidFill>
                            <a:srgbClr val="000000"/>
                          </a:solidFill>
                          <a:latin typeface="Calibri"/>
                        </a:rPr>
                        <a:t> </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df</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SS</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MS</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F</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Significance F</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395179">
                <a:tc>
                  <a:txBody>
                    <a:bodyPr/>
                    <a:lstStyle/>
                    <a:p>
                      <a:pPr algn="l" fontAlgn="b"/>
                      <a:r>
                        <a:rPr lang="en-US" sz="1200" b="0" i="0" u="none" strike="noStrike">
                          <a:solidFill>
                            <a:srgbClr val="000000"/>
                          </a:solidFill>
                          <a:latin typeface="Calibri"/>
                        </a:rPr>
                        <a:t>Regression</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latin typeface="Calibri"/>
                        </a:rPr>
                        <a:t>1</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latin typeface="Calibri"/>
                        </a:rPr>
                        <a:t>0.826441611</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0.8264416</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42.233503</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1.71084E-07</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395179">
                <a:tc>
                  <a:txBody>
                    <a:bodyPr/>
                    <a:lstStyle/>
                    <a:p>
                      <a:pPr algn="l" fontAlgn="b"/>
                      <a:r>
                        <a:rPr lang="en-US" sz="1200" b="0" i="0" u="none" strike="noStrike">
                          <a:solidFill>
                            <a:srgbClr val="000000"/>
                          </a:solidFill>
                          <a:latin typeface="Calibri"/>
                        </a:rPr>
                        <a:t>Residual</a:t>
                      </a:r>
                    </a:p>
                  </a:txBody>
                  <a:tcPr marL="7280" marR="7280" marT="7280" marB="0" anchor="b">
                    <a:lnL>
                      <a:noFill/>
                    </a:lnL>
                    <a:lnR>
                      <a:noFill/>
                    </a:lnR>
                    <a:lnT>
                      <a:noFill/>
                    </a:lnT>
                    <a:lnB>
                      <a:noFill/>
                    </a:lnB>
                  </a:tcPr>
                </a:tc>
                <a:tc>
                  <a:txBody>
                    <a:bodyPr/>
                    <a:lstStyle/>
                    <a:p>
                      <a:pPr algn="r" fontAlgn="b"/>
                      <a:r>
                        <a:rPr lang="en-US" sz="1200" b="0" i="0" u="none" strike="noStrike">
                          <a:solidFill>
                            <a:srgbClr val="000000"/>
                          </a:solidFill>
                          <a:latin typeface="Calibri"/>
                        </a:rPr>
                        <a:t>35</a:t>
                      </a:r>
                    </a:p>
                  </a:txBody>
                  <a:tcPr marL="7280" marR="7280" marT="7280" marB="0" anchor="b">
                    <a:lnL>
                      <a:noFill/>
                    </a:lnL>
                    <a:lnR>
                      <a:noFill/>
                    </a:lnR>
                    <a:lnT>
                      <a:noFill/>
                    </a:lnT>
                    <a:lnB>
                      <a:noFill/>
                    </a:lnB>
                  </a:tcPr>
                </a:tc>
                <a:tc>
                  <a:txBody>
                    <a:bodyPr/>
                    <a:lstStyle/>
                    <a:p>
                      <a:pPr algn="r" fontAlgn="b"/>
                      <a:r>
                        <a:rPr lang="en-US" sz="1200" b="0" i="0" u="none" strike="noStrike">
                          <a:solidFill>
                            <a:srgbClr val="000000"/>
                          </a:solidFill>
                          <a:latin typeface="Calibri"/>
                        </a:rPr>
                        <a:t>0.684893608</a:t>
                      </a:r>
                    </a:p>
                  </a:txBody>
                  <a:tcPr marL="7280" marR="7280" marT="7280" marB="0" anchor="b">
                    <a:lnL>
                      <a:noFill/>
                    </a:lnL>
                    <a:lnR>
                      <a:noFill/>
                    </a:lnR>
                    <a:lnT>
                      <a:noFill/>
                    </a:lnT>
                    <a:lnB>
                      <a:noFill/>
                    </a:lnB>
                  </a:tcPr>
                </a:tc>
                <a:tc>
                  <a:txBody>
                    <a:bodyPr/>
                    <a:lstStyle/>
                    <a:p>
                      <a:pPr algn="r" fontAlgn="b"/>
                      <a:r>
                        <a:rPr lang="en-US" sz="1200" b="0" i="0" u="none" strike="noStrike">
                          <a:solidFill>
                            <a:srgbClr val="000000"/>
                          </a:solidFill>
                          <a:latin typeface="Calibri"/>
                        </a:rPr>
                        <a:t>0.0195684</a:t>
                      </a: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22939">
                <a:tc>
                  <a:txBody>
                    <a:bodyPr/>
                    <a:lstStyle/>
                    <a:p>
                      <a:pPr algn="l" fontAlgn="b"/>
                      <a:r>
                        <a:rPr lang="en-US" sz="1200" b="0" i="0" u="none" strike="noStrike">
                          <a:solidFill>
                            <a:srgbClr val="000000"/>
                          </a:solidFill>
                          <a:latin typeface="Calibri"/>
                        </a:rPr>
                        <a:t>Total</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36</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1.511335219</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a:noFill/>
                    </a:lnB>
                  </a:tcPr>
                </a:tc>
              </a:tr>
              <a:tr h="222939">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7280" marR="7280" marT="728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r>
              <a:tr h="212323">
                <a:tc>
                  <a:txBody>
                    <a:bodyPr/>
                    <a:lstStyle/>
                    <a:p>
                      <a:pPr algn="ctr" fontAlgn="b"/>
                      <a:r>
                        <a:rPr lang="en-US" sz="1200" b="0" i="1" u="none" strike="noStrike">
                          <a:solidFill>
                            <a:srgbClr val="000000"/>
                          </a:solidFill>
                          <a:latin typeface="Calibri"/>
                        </a:rPr>
                        <a:t> </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Coefficients</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Standard Error</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a:solidFill>
                            <a:srgbClr val="000000"/>
                          </a:solidFill>
                          <a:latin typeface="Calibri"/>
                        </a:rPr>
                        <a:t>t Stat</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P-value</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Lower 95%</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Upper 95%</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1" u="none" strike="noStrike" dirty="0">
                          <a:solidFill>
                            <a:srgbClr val="000000"/>
                          </a:solidFill>
                          <a:latin typeface="Calibri"/>
                        </a:rPr>
                        <a:t>Lower 95.0%</a:t>
                      </a:r>
                    </a:p>
                  </a:txBody>
                  <a:tcPr marL="7280" marR="7280" marT="72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455">
                <a:tc>
                  <a:txBody>
                    <a:bodyPr/>
                    <a:lstStyle/>
                    <a:p>
                      <a:pPr algn="l" fontAlgn="b"/>
                      <a:r>
                        <a:rPr lang="en-US" sz="1200" b="0" i="0" u="none" strike="noStrike">
                          <a:solidFill>
                            <a:srgbClr val="000000"/>
                          </a:solidFill>
                          <a:latin typeface="Calibri"/>
                        </a:rPr>
                        <a:t>Intercept</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-23.92954385</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2.8492442</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latin typeface="Calibri"/>
                        </a:rPr>
                        <a:t>-8.3985584</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6.612E-10</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-29.71381705</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-18.14527065</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latin typeface="Calibri"/>
                        </a:rPr>
                        <a:t>-29.71381705</a:t>
                      </a:r>
                    </a:p>
                  </a:txBody>
                  <a:tcPr marL="7280" marR="7280" marT="7280" marB="0" anchor="b">
                    <a:lnL>
                      <a:noFill/>
                    </a:lnL>
                    <a:lnR>
                      <a:noFill/>
                    </a:lnR>
                    <a:lnT w="6350" cap="flat" cmpd="sng" algn="ctr">
                      <a:solidFill>
                        <a:srgbClr val="000000"/>
                      </a:solidFill>
                      <a:prstDash val="solid"/>
                      <a:round/>
                      <a:headEnd type="none" w="med" len="med"/>
                      <a:tailEnd type="none" w="med" len="med"/>
                    </a:lnT>
                    <a:lnB>
                      <a:noFill/>
                    </a:lnB>
                  </a:tcPr>
                </a:tc>
              </a:tr>
              <a:tr h="395179">
                <a:tc>
                  <a:txBody>
                    <a:bodyPr/>
                    <a:lstStyle/>
                    <a:p>
                      <a:pPr algn="l" fontAlgn="b"/>
                      <a:r>
                        <a:rPr lang="en-US" sz="1200" b="0" i="0" u="none" strike="noStrike" dirty="0">
                          <a:solidFill>
                            <a:srgbClr val="000000"/>
                          </a:solidFill>
                          <a:latin typeface="Calibri"/>
                        </a:rPr>
                        <a:t>X Variable 1</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7.164849305</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1.102499768</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6.4987309</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1.711E-07</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4.926655799</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latin typeface="Calibri"/>
                        </a:rPr>
                        <a:t>9.403042812</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latin typeface="Calibri"/>
                        </a:rPr>
                        <a:t>4.926655799</a:t>
                      </a:r>
                    </a:p>
                  </a:txBody>
                  <a:tcPr marL="7280" marR="7280" marT="728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81000" y="6019800"/>
            <a:ext cx="8382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029200"/>
            <a:ext cx="8382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5029200"/>
            <a:ext cx="6858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6019800"/>
            <a:ext cx="7620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81200" y="6019800"/>
            <a:ext cx="914400" cy="304800"/>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83275"/>
            <a:ext cx="9144000" cy="163121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Out of 26 gages, 16 </a:t>
            </a:r>
            <a:r>
              <a:rPr lang="en-US" sz="1600" dirty="0">
                <a:latin typeface="Times New Roman" panose="02020603050405020304" pitchFamily="18" charset="0"/>
                <a:cs typeface="Times New Roman" panose="02020603050405020304" pitchFamily="18" charset="0"/>
              </a:rPr>
              <a:t>gages had statistically significant results, with a </a:t>
            </a:r>
            <a:r>
              <a:rPr lang="en-US" sz="1600" dirty="0">
                <a:solidFill>
                  <a:srgbClr val="00B050"/>
                </a:solidFill>
                <a:latin typeface="Times New Roman" panose="02020603050405020304" pitchFamily="18" charset="0"/>
                <a:cs typeface="Times New Roman" panose="02020603050405020304" pitchFamily="18" charset="0"/>
              </a:rPr>
              <a:t>p-value equal to or less than </a:t>
            </a:r>
            <a:r>
              <a:rPr lang="en-US" sz="1600" dirty="0" smtClean="0">
                <a:solidFill>
                  <a:srgbClr val="00B050"/>
                </a:solidFill>
                <a:latin typeface="Times New Roman" panose="02020603050405020304" pitchFamily="18" charset="0"/>
                <a:cs typeface="Times New Roman" panose="02020603050405020304" pitchFamily="18" charset="0"/>
              </a:rPr>
              <a:t>0.05  </a:t>
            </a:r>
            <a:r>
              <a:rPr lang="en-US" sz="1600" dirty="0" smtClean="0">
                <a:latin typeface="Times New Roman" panose="02020603050405020304" pitchFamily="18" charset="0"/>
                <a:cs typeface="Times New Roman" panose="02020603050405020304" pitchFamily="18" charset="0"/>
              </a:rPr>
              <a:t>or 53% of gages proved to be statistically significant</a:t>
            </a:r>
            <a:endParaRPr lang="en-US" sz="1600" dirty="0" smtClean="0">
              <a:solidFill>
                <a:srgbClr val="00B05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Only </a:t>
            </a:r>
            <a:r>
              <a:rPr lang="en-US" sz="1600" dirty="0">
                <a:latin typeface="Times New Roman" panose="02020603050405020304" pitchFamily="18" charset="0"/>
                <a:cs typeface="Times New Roman" panose="02020603050405020304" pitchFamily="18" charset="0"/>
              </a:rPr>
              <a:t>11% of </a:t>
            </a:r>
            <a:r>
              <a:rPr lang="en-US" sz="1600" dirty="0" smtClean="0">
                <a:latin typeface="Times New Roman" panose="02020603050405020304" pitchFamily="18" charset="0"/>
                <a:cs typeface="Times New Roman" panose="02020603050405020304" pitchFamily="18" charset="0"/>
              </a:rPr>
              <a:t>the statistically significant gages are found within the Appalachian Plateau</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65% of gages in the Central Lowlands produced statistically significant results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10" name="Title 1"/>
          <p:cNvSpPr>
            <a:spLocks noGrp="1"/>
          </p:cNvSpPr>
          <p:nvPr>
            <p:ph type="title"/>
          </p:nvPr>
        </p:nvSpPr>
        <p:spPr>
          <a:xfrm>
            <a:off x="457200" y="0"/>
            <a:ext cx="8229600" cy="609600"/>
          </a:xfrm>
        </p:spPr>
        <p:txBody>
          <a:bodyPr>
            <a:normAutofit/>
          </a:bodyPr>
          <a:lstStyle/>
          <a:p>
            <a:r>
              <a:rPr lang="en-US" sz="3200" dirty="0" smtClean="0">
                <a:latin typeface="Times New Roman" panose="02020603050405020304" pitchFamily="18" charset="0"/>
                <a:cs typeface="Times New Roman" panose="02020603050405020304" pitchFamily="18" charset="0"/>
              </a:rPr>
              <a:t>Results Summarized</a:t>
            </a:r>
            <a:endParaRPr lang="en-US" sz="3200" dirty="0">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58336980"/>
              </p:ext>
            </p:extLst>
          </p:nvPr>
        </p:nvGraphicFramePr>
        <p:xfrm>
          <a:off x="1371600" y="1524006"/>
          <a:ext cx="6407206" cy="5257794"/>
        </p:xfrm>
        <a:graphic>
          <a:graphicData uri="http://schemas.openxmlformats.org/drawingml/2006/table">
            <a:tbl>
              <a:tblPr/>
              <a:tblGrid>
                <a:gridCol w="2850296"/>
                <a:gridCol w="508130"/>
                <a:gridCol w="508130"/>
                <a:gridCol w="508130"/>
                <a:gridCol w="508130"/>
                <a:gridCol w="508130"/>
                <a:gridCol w="508130"/>
                <a:gridCol w="508130"/>
              </a:tblGrid>
              <a:tr h="162780">
                <a:tc>
                  <a:txBody>
                    <a:bodyPr/>
                    <a:lstStyle/>
                    <a:p>
                      <a:pPr algn="ctr" fontAlgn="b"/>
                      <a:r>
                        <a:rPr lang="en-US" sz="800" b="0" i="0" u="none" strike="noStrike" dirty="0">
                          <a:solidFill>
                            <a:srgbClr val="000000"/>
                          </a:solidFill>
                          <a:effectLst/>
                          <a:latin typeface="Calibri"/>
                        </a:rPr>
                        <a:t>LOG Data</a:t>
                      </a: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r>
              <a:tr h="162780">
                <a:tc>
                  <a:txBody>
                    <a:bodyPr/>
                    <a:lstStyle/>
                    <a:p>
                      <a:pPr algn="ctr" fontAlgn="b"/>
                      <a:r>
                        <a:rPr lang="en-US" sz="800" b="0" i="0" u="none" strike="noStrike">
                          <a:solidFill>
                            <a:srgbClr val="000000"/>
                          </a:solidFill>
                          <a:effectLst/>
                          <a:latin typeface="Calibri"/>
                        </a:rPr>
                        <a:t>Gage Name</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Gage #</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BF X-var</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p-value</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RO X-var</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p-value</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TF X-var</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p-value</a:t>
                      </a:r>
                    </a:p>
                  </a:txBody>
                  <a:tcPr marL="7006" marR="7006" marT="7006" marB="0" anchor="b">
                    <a:lnL>
                      <a:noFill/>
                    </a:lnL>
                    <a:lnR>
                      <a:noFill/>
                    </a:lnR>
                    <a:lnT>
                      <a:noFill/>
                    </a:lnT>
                    <a:lnB>
                      <a:noFill/>
                    </a:lnB>
                  </a:tcPr>
                </a:tc>
              </a:tr>
              <a:tr h="170919">
                <a:tc>
                  <a:txBody>
                    <a:bodyPr/>
                    <a:lstStyle/>
                    <a:p>
                      <a:pPr algn="ctr" fontAlgn="b"/>
                      <a:r>
                        <a:rPr lang="en-US" sz="800" b="0" i="0" u="none" strike="noStrike" dirty="0" smtClean="0">
                          <a:solidFill>
                            <a:srgbClr val="000000"/>
                          </a:solidFill>
                          <a:effectLst/>
                          <a:latin typeface="Calibri"/>
                        </a:rPr>
                        <a:t>LITTLE PINE CREEK NEAR ETNA,</a:t>
                      </a:r>
                      <a:r>
                        <a:rPr lang="en-US" sz="800" b="0" i="0" u="none" strike="noStrike" baseline="0" dirty="0" smtClean="0">
                          <a:solidFill>
                            <a:srgbClr val="000000"/>
                          </a:solidFill>
                          <a:effectLst/>
                          <a:latin typeface="Calibri"/>
                        </a:rPr>
                        <a:t> </a:t>
                      </a:r>
                      <a:r>
                        <a:rPr lang="en-US" sz="800" b="0" i="0" u="none" strike="noStrike" dirty="0" smtClean="0">
                          <a:solidFill>
                            <a:srgbClr val="000000"/>
                          </a:solidFill>
                          <a:effectLst/>
                          <a:latin typeface="Calibri"/>
                        </a:rPr>
                        <a:t>PA</a:t>
                      </a:r>
                      <a:endParaRPr lang="en-US" sz="800" b="0" i="0" u="none" strike="noStrike" dirty="0">
                        <a:solidFill>
                          <a:srgbClr val="000000"/>
                        </a:solidFill>
                        <a:effectLst/>
                        <a:latin typeface="Calibri"/>
                      </a:endParaRP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3049800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0.169248</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0.643258</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-0.04655</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0.927761</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0.057203</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0.889731</a:t>
                      </a:r>
                    </a:p>
                  </a:txBody>
                  <a:tcPr marL="7006" marR="7006" marT="7006" marB="0" anchor="b">
                    <a:lnL>
                      <a:noFill/>
                    </a:lnL>
                    <a:lnR>
                      <a:noFill/>
                    </a:lnR>
                    <a:lnT>
                      <a:noFill/>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ABERS CREEK NEAR</a:t>
                      </a:r>
                      <a:r>
                        <a:rPr lang="en-US" sz="800" b="0" i="0" u="none" strike="noStrike" baseline="0" dirty="0" smtClean="0">
                          <a:solidFill>
                            <a:srgbClr val="000000"/>
                          </a:solidFill>
                          <a:effectLst/>
                          <a:latin typeface="Calibri"/>
                        </a:rPr>
                        <a:t> MURRAYSVILLE</a:t>
                      </a:r>
                      <a:r>
                        <a:rPr lang="en-US" sz="800" b="0" i="0" u="none" strike="noStrike" dirty="0" smtClean="0">
                          <a:solidFill>
                            <a:srgbClr val="000000"/>
                          </a:solidFill>
                          <a:effectLst/>
                          <a:latin typeface="Calibri"/>
                        </a:rPr>
                        <a:t>, </a:t>
                      </a:r>
                      <a:r>
                        <a:rPr lang="en-US" sz="800" b="0" i="0" u="none" strike="noStrike" dirty="0">
                          <a:solidFill>
                            <a:srgbClr val="000000"/>
                          </a:solidFill>
                          <a:effectLst/>
                          <a:latin typeface="Calibri"/>
                        </a:rPr>
                        <a:t>PA</a:t>
                      </a: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3084000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0.569825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0.176394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0.446385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0.361264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0.51235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0.222733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TURTLE</a:t>
                      </a:r>
                      <a:r>
                        <a:rPr lang="en-US" sz="800" b="0" i="0" u="none" strike="noStrike" baseline="0" dirty="0" smtClean="0">
                          <a:solidFill>
                            <a:srgbClr val="000000"/>
                          </a:solidFill>
                          <a:effectLst/>
                          <a:latin typeface="Calibri"/>
                        </a:rPr>
                        <a:t> CREEK AT TRATTFORD</a:t>
                      </a:r>
                      <a:r>
                        <a:rPr lang="en-US" sz="800" b="0" i="0" u="none" strike="noStrike" dirty="0" smtClean="0">
                          <a:solidFill>
                            <a:srgbClr val="000000"/>
                          </a:solidFill>
                          <a:effectLst/>
                          <a:latin typeface="Calibri"/>
                        </a:rPr>
                        <a:t>, PA</a:t>
                      </a:r>
                      <a:endParaRPr lang="en-US" sz="800" b="0" i="0" u="none" strike="noStrike" dirty="0">
                        <a:solidFill>
                          <a:srgbClr val="000000"/>
                        </a:solidFill>
                        <a:effectLst/>
                        <a:latin typeface="Calibri"/>
                      </a:endParaRP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3084500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-0.90586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0.193385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-1.73619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0.063137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-1.31276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0.078252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CHARTIERS CREEK AT CARNEGIE, </a:t>
                      </a:r>
                      <a:r>
                        <a:rPr lang="en-US" sz="800" b="0" i="0" u="none" strike="noStrike" dirty="0">
                          <a:solidFill>
                            <a:srgbClr val="000000"/>
                          </a:solidFill>
                          <a:effectLst/>
                          <a:latin typeface="Calibri"/>
                        </a:rPr>
                        <a:t>PA</a:t>
                      </a: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3085500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-0.05867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0.841827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-0.47766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Calibri"/>
                        </a:rPr>
                        <a:t>0.032828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-0.20952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0.441274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MILL CREEK AT YOUNGSTOWN, </a:t>
                      </a:r>
                      <a:r>
                        <a:rPr lang="en-US" sz="800" b="0" i="0" u="none" strike="noStrike" dirty="0">
                          <a:solidFill>
                            <a:srgbClr val="000000"/>
                          </a:solidFill>
                          <a:effectLst/>
                          <a:latin typeface="Calibri"/>
                        </a:rPr>
                        <a:t>OH</a:t>
                      </a: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3098500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-1.50317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0.719685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-1.3767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0.602494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-1.59211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0.661382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TINKERS CREEK AT BRADFORD, </a:t>
                      </a:r>
                      <a:r>
                        <a:rPr lang="en-US" sz="800" b="0" i="0" u="none" strike="noStrike" dirty="0">
                          <a:solidFill>
                            <a:srgbClr val="000000"/>
                          </a:solidFill>
                          <a:effectLst/>
                          <a:latin typeface="Calibri"/>
                        </a:rPr>
                        <a:t>OH</a:t>
                      </a:r>
                    </a:p>
                  </a:txBody>
                  <a:tcPr marL="7006" marR="7006" marT="7006"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Calibri"/>
                        </a:rPr>
                        <a:t>4207200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-0.89173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Calibri"/>
                        </a:rPr>
                        <a:t>0.031647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-0.51572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Calibri"/>
                        </a:rPr>
                        <a:t>0.271409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-0.71497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Calibri"/>
                        </a:rPr>
                        <a:t>0.08092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MILL CREEK AT CARTHAGE, </a:t>
                      </a:r>
                      <a:r>
                        <a:rPr lang="en-US" sz="800" b="0" i="0" u="none" strike="noStrike" dirty="0">
                          <a:solidFill>
                            <a:srgbClr val="000000"/>
                          </a:solidFill>
                          <a:effectLst/>
                          <a:latin typeface="Calibri"/>
                        </a:rPr>
                        <a:t>OH</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3259000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1.764329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0.297274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1.284297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0.197907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1.530912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0.279303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WOLF CREEK AT DAYTON, </a:t>
                      </a:r>
                      <a:r>
                        <a:rPr lang="en-US" sz="800" b="0" i="0" u="none" strike="noStrike" dirty="0">
                          <a:solidFill>
                            <a:srgbClr val="000000"/>
                          </a:solidFill>
                          <a:effectLst/>
                          <a:latin typeface="Calibri"/>
                        </a:rPr>
                        <a:t>OH</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3271000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4.347494</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6.15E-05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3.071518</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1.98E-05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3.90621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4.35E-05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KEARSLEY CREEK NEAR DAVISON,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4148140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0.003405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0.996545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0.194338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0.820923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0.073458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0.926282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a:solidFill>
                            <a:srgbClr val="000000"/>
                          </a:solidFill>
                          <a:effectLst/>
                          <a:latin typeface="Calibri"/>
                        </a:rPr>
                        <a:t>PAINT CREEK AT ROCHESTER,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4161540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0.472126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0.037587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0.439079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0.049125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0.464359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0.035363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0919">
                <a:tc>
                  <a:txBody>
                    <a:bodyPr/>
                    <a:lstStyle/>
                    <a:p>
                      <a:pPr algn="ctr" fontAlgn="b"/>
                      <a:r>
                        <a:rPr lang="en-US" sz="800" b="0" i="0" u="none" strike="noStrike" dirty="0">
                          <a:solidFill>
                            <a:srgbClr val="000000"/>
                          </a:solidFill>
                          <a:effectLst/>
                          <a:latin typeface="Calibri"/>
                        </a:rPr>
                        <a:t>BIG BEAVER CREEK NEAR </a:t>
                      </a:r>
                      <a:r>
                        <a:rPr lang="en-US" sz="800" b="0" i="0" u="none" strike="noStrike" dirty="0" smtClean="0">
                          <a:solidFill>
                            <a:srgbClr val="000000"/>
                          </a:solidFill>
                          <a:effectLst/>
                          <a:latin typeface="Calibri"/>
                        </a:rPr>
                        <a:t>WARREN, </a:t>
                      </a:r>
                      <a:r>
                        <a:rPr lang="en-US" sz="800" b="0" i="0" u="none" strike="noStrike" dirty="0">
                          <a:solidFill>
                            <a:srgbClr val="000000"/>
                          </a:solidFill>
                          <a:effectLst/>
                          <a:latin typeface="Calibri"/>
                        </a:rPr>
                        <a:t>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4162900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-3.05725</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0.001821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-1.98547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0.01302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-2.40282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0.005271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nn-NO" sz="800" b="0" i="0" u="none" strike="noStrike" dirty="0">
                          <a:solidFill>
                            <a:srgbClr val="000000"/>
                          </a:solidFill>
                          <a:effectLst/>
                          <a:latin typeface="Calibri"/>
                        </a:rPr>
                        <a:t>PLUM BROOK AT UTICA,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4163400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2.798487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0.036314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2.298823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0.036283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a:rPr>
                        <a:t>2.590607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0" i="0" u="none" strike="noStrike">
                          <a:solidFill>
                            <a:srgbClr val="000000"/>
                          </a:solidFill>
                          <a:effectLst/>
                          <a:latin typeface="Calibri"/>
                        </a:rPr>
                        <a:t>0.038592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0919">
                <a:tc>
                  <a:txBody>
                    <a:bodyPr/>
                    <a:lstStyle/>
                    <a:p>
                      <a:pPr algn="ctr" fontAlgn="b"/>
                      <a:r>
                        <a:rPr lang="en-US" sz="800" b="0" i="0" u="none" strike="noStrike" dirty="0">
                          <a:solidFill>
                            <a:srgbClr val="000000"/>
                          </a:solidFill>
                          <a:effectLst/>
                          <a:latin typeface="Calibri"/>
                        </a:rPr>
                        <a:t>NORTH BRANCH CLINTON RIVER NEAR MT. CLEMENS,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4164500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0.167352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0.117787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0.098281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0.42571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0.135186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0.230124</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a:solidFill>
                            <a:srgbClr val="000000"/>
                          </a:solidFill>
                          <a:effectLst/>
                          <a:latin typeface="Calibri"/>
                        </a:rPr>
                        <a:t>RIVER ROUGE AT BIRMINGHAM,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4166000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0.744842</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2.65E-05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0.664054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3.37E-05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0.71436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2.07E-05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EVANS DITCH AT SOUTHFIELD,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4166200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0.539942</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0.007044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0.775435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0.002337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0.668435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0.002483</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UPPER RIVER ROUGE AT FARMINGTON,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4166300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1.35354</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9.62E-10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1.530425</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4.84E-09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1.420402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7.56E-10</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MIDDLE RIVER ROUGE NEAR GARDEN CITY,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4167000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-3.9552</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0.006259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-3.15067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0.00387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-3.71266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0.005654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LOWER RIVER ROUGE AT INKSTER, MI</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4168000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-2.87629</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8.88E-13</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-1.22821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0.00051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-2.12386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4.46E-09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smtClean="0">
                          <a:solidFill>
                            <a:srgbClr val="000000"/>
                          </a:solidFill>
                          <a:effectLst/>
                          <a:latin typeface="Calibri"/>
                        </a:rPr>
                        <a:t>OTTAWA RIVER AT UNIVERSITY OF TOLEDO,OH</a:t>
                      </a:r>
                      <a:endParaRPr lang="en-US" sz="800" b="0" i="0" u="none" strike="noStrike" dirty="0">
                        <a:solidFill>
                          <a:srgbClr val="000000"/>
                        </a:solidFill>
                        <a:effectLst/>
                        <a:latin typeface="Calibri"/>
                      </a:endParaRP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4177000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-1.92187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0.563865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-0.7938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0.681552</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-1.52245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0.592616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smtClean="0">
                          <a:solidFill>
                            <a:srgbClr val="000000"/>
                          </a:solidFill>
                          <a:effectLst/>
                          <a:latin typeface="Calibri"/>
                        </a:rPr>
                        <a:t>ROCKY RIVER NEAR  BREA, </a:t>
                      </a:r>
                      <a:r>
                        <a:rPr lang="en-US" sz="800" b="0" i="0" u="none" strike="noStrike" dirty="0">
                          <a:solidFill>
                            <a:srgbClr val="000000"/>
                          </a:solidFill>
                          <a:effectLst/>
                          <a:latin typeface="Calibri"/>
                        </a:rPr>
                        <a:t>OH</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4201500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-1.03629</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0.007859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-0.58063</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0.003509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-0.94026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0.00252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nn-NO" sz="800" b="0" i="0" u="none" strike="noStrike" dirty="0">
                          <a:solidFill>
                            <a:srgbClr val="000000"/>
                          </a:solidFill>
                          <a:effectLst/>
                          <a:latin typeface="Calibri"/>
                        </a:rPr>
                        <a:t>CAYUGA CREEK NR </a:t>
                      </a:r>
                      <a:r>
                        <a:rPr lang="nn-NO" sz="800" b="0" i="0" u="none" strike="noStrike" dirty="0" smtClean="0">
                          <a:solidFill>
                            <a:srgbClr val="000000"/>
                          </a:solidFill>
                          <a:effectLst/>
                          <a:latin typeface="Calibri"/>
                        </a:rPr>
                        <a:t>LANCASTER, </a:t>
                      </a:r>
                      <a:r>
                        <a:rPr lang="nn-NO"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4215000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3.98578</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0.001067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1.794082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0.010848</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3.152264</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0.002332</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CAZENOVIA CREEK AT </a:t>
                      </a:r>
                      <a:r>
                        <a:rPr lang="en-US" sz="800" b="0" i="0" u="none" strike="noStrike" dirty="0" smtClean="0">
                          <a:solidFill>
                            <a:srgbClr val="000000"/>
                          </a:solidFill>
                          <a:effectLst/>
                          <a:latin typeface="Calibri"/>
                        </a:rPr>
                        <a:t>EBENEZER, </a:t>
                      </a:r>
                      <a:r>
                        <a:rPr lang="en-US"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4215500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0.116348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0.55728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-0.16465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0.529097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-0.0231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0.913566</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a:solidFill>
                            <a:srgbClr val="000000"/>
                          </a:solidFill>
                          <a:effectLst/>
                          <a:latin typeface="Calibri"/>
                        </a:rPr>
                        <a:t>SCAJAQUADA CREEK AT </a:t>
                      </a:r>
                      <a:r>
                        <a:rPr lang="en-US" sz="800" b="0" i="0" u="none" strike="noStrike" dirty="0" smtClean="0">
                          <a:solidFill>
                            <a:srgbClr val="000000"/>
                          </a:solidFill>
                          <a:effectLst/>
                          <a:latin typeface="Calibri"/>
                        </a:rPr>
                        <a:t>BUFFALO, </a:t>
                      </a:r>
                      <a:r>
                        <a:rPr lang="en-US"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4216200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7.164849</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1.71E-07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1.616311</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0.013236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4.097149</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US" sz="800" b="1" i="0" u="none" strike="noStrike">
                          <a:solidFill>
                            <a:srgbClr val="000000"/>
                          </a:solidFill>
                          <a:effectLst/>
                          <a:latin typeface="Calibri"/>
                        </a:rPr>
                        <a:t>5.03E-06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en-US" sz="800" b="0" i="0" u="none" strike="noStrike" dirty="0">
                          <a:solidFill>
                            <a:srgbClr val="000000"/>
                          </a:solidFill>
                          <a:effectLst/>
                          <a:latin typeface="Calibri"/>
                        </a:rPr>
                        <a:t>ELLICOTT CREEK BELOW </a:t>
                      </a:r>
                      <a:r>
                        <a:rPr lang="en-US" sz="800" b="0" i="0" u="none" strike="noStrike" dirty="0" smtClean="0">
                          <a:solidFill>
                            <a:srgbClr val="000000"/>
                          </a:solidFill>
                          <a:effectLst/>
                          <a:latin typeface="Calibri"/>
                        </a:rPr>
                        <a:t>WILLIAMSVILLE, </a:t>
                      </a:r>
                      <a:r>
                        <a:rPr lang="en-US"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4218518</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-2.18692</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6.79E-06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-0.32027</a:t>
                      </a:r>
                    </a:p>
                  </a:txBody>
                  <a:tcPr marL="7006" marR="7006" marT="70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0.644189</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-1.36636</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1" i="0" u="none" strike="noStrike">
                          <a:solidFill>
                            <a:srgbClr val="000000"/>
                          </a:solidFill>
                          <a:effectLst/>
                          <a:latin typeface="Calibri"/>
                        </a:rPr>
                        <a:t>0.008506</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0919">
                <a:tc>
                  <a:txBody>
                    <a:bodyPr/>
                    <a:lstStyle/>
                    <a:p>
                      <a:pPr algn="ctr" fontAlgn="b"/>
                      <a:r>
                        <a:rPr lang="nl-NL" sz="800" b="0" i="0" u="none" strike="noStrike" dirty="0">
                          <a:solidFill>
                            <a:srgbClr val="000000"/>
                          </a:solidFill>
                          <a:effectLst/>
                          <a:latin typeface="Calibri"/>
                        </a:rPr>
                        <a:t>ALLEN CREEK NEAR </a:t>
                      </a:r>
                      <a:r>
                        <a:rPr lang="nl-NL" sz="800" b="0" i="0" u="none" strike="noStrike" dirty="0" smtClean="0">
                          <a:solidFill>
                            <a:srgbClr val="000000"/>
                          </a:solidFill>
                          <a:effectLst/>
                          <a:latin typeface="Calibri"/>
                        </a:rPr>
                        <a:t>ROCHESTER, </a:t>
                      </a:r>
                      <a:r>
                        <a:rPr lang="nl-NL"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4232050</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-0.08975</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0.896841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1.941338</a:t>
                      </a:r>
                    </a:p>
                  </a:txBody>
                  <a:tcPr marL="7006" marR="7006" marT="700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a:solidFill>
                            <a:srgbClr val="000000"/>
                          </a:solidFill>
                          <a:effectLst/>
                          <a:latin typeface="Calibri"/>
                        </a:rPr>
                        <a:t>0.007907</a:t>
                      </a:r>
                    </a:p>
                  </a:txBody>
                  <a:tcPr marL="7006" marR="7006" marT="70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0.776752</a:t>
                      </a:r>
                    </a:p>
                  </a:txBody>
                  <a:tcPr marL="7006" marR="7006" marT="700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0.234081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19">
                <a:tc>
                  <a:txBody>
                    <a:bodyPr/>
                    <a:lstStyle/>
                    <a:p>
                      <a:pPr algn="ctr" fontAlgn="b"/>
                      <a:r>
                        <a:rPr lang="en-US" sz="800" b="0" i="0" u="none" strike="noStrike" dirty="0">
                          <a:solidFill>
                            <a:srgbClr val="000000"/>
                          </a:solidFill>
                          <a:effectLst/>
                          <a:latin typeface="Calibri"/>
                        </a:rPr>
                        <a:t>IRONDEQUOIT CR ABV BLOSSOM RD NR </a:t>
                      </a:r>
                      <a:r>
                        <a:rPr lang="en-US" sz="800" b="0" i="0" u="none" strike="noStrike" dirty="0" smtClean="0">
                          <a:solidFill>
                            <a:srgbClr val="000000"/>
                          </a:solidFill>
                          <a:effectLst/>
                          <a:latin typeface="Calibri"/>
                        </a:rPr>
                        <a:t>ROCHESTER, </a:t>
                      </a:r>
                      <a:r>
                        <a:rPr lang="en-US" sz="800" b="0" i="0" u="none" strike="noStrike" dirty="0">
                          <a:solidFill>
                            <a:srgbClr val="000000"/>
                          </a:solidFill>
                          <a:effectLst/>
                          <a:latin typeface="Calibri"/>
                        </a:rPr>
                        <a:t>NY</a:t>
                      </a:r>
                    </a:p>
                  </a:txBody>
                  <a:tcPr marL="7006" marR="7006" marT="7006" marB="0" anchor="b">
                    <a:lnL>
                      <a:noFill/>
                    </a:lnL>
                    <a:lnR>
                      <a:noFill/>
                    </a:lnR>
                    <a:lnT>
                      <a:noFill/>
                    </a:lnT>
                    <a:lnB>
                      <a:noFill/>
                    </a:lnB>
                    <a:solidFill>
                      <a:srgbClr val="BFBFBF"/>
                    </a:solidFill>
                  </a:tcPr>
                </a:tc>
                <a:tc>
                  <a:txBody>
                    <a:bodyPr/>
                    <a:lstStyle/>
                    <a:p>
                      <a:pPr algn="ctr" fontAlgn="b"/>
                      <a:r>
                        <a:rPr lang="en-US" sz="800" b="0" i="0" u="none" strike="noStrike">
                          <a:solidFill>
                            <a:srgbClr val="000000"/>
                          </a:solidFill>
                          <a:effectLst/>
                          <a:latin typeface="Calibri"/>
                        </a:rPr>
                        <a:t>4.23E+08</a:t>
                      </a:r>
                    </a:p>
                  </a:txBody>
                  <a:tcPr marL="7006" marR="7006" marT="7006" marB="0" anchor="b">
                    <a:lnL>
                      <a:noFill/>
                    </a:lnL>
                    <a:lnR>
                      <a:noFill/>
                    </a:lnR>
                    <a:lnT>
                      <a:noFill/>
                    </a:lnT>
                    <a:lnB>
                      <a:noFill/>
                    </a:lnB>
                  </a:tcPr>
                </a:tc>
                <a:tc>
                  <a:txBody>
                    <a:bodyPr/>
                    <a:lstStyle/>
                    <a:p>
                      <a:pPr algn="ctr" fontAlgn="b"/>
                      <a:r>
                        <a:rPr lang="en-US" sz="800" b="0" i="0" u="none" strike="noStrike">
                          <a:solidFill>
                            <a:srgbClr val="000000"/>
                          </a:solidFill>
                          <a:effectLst/>
                          <a:latin typeface="Calibri"/>
                        </a:rPr>
                        <a:t>1.363078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0.306641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2.032318</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0.285113</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1.575381</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0.268717</a:t>
                      </a:r>
                    </a:p>
                  </a:txBody>
                  <a:tcPr marL="7006" marR="7006" marT="700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80">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w="12700" cap="flat" cmpd="sng" algn="ctr">
                      <a:solidFill>
                        <a:srgbClr val="000000"/>
                      </a:solidFill>
                      <a:prstDash val="solid"/>
                      <a:round/>
                      <a:headEnd type="none" w="med" len="med"/>
                      <a:tailEnd type="none" w="med" len="med"/>
                    </a:lnT>
                    <a:lnB>
                      <a:noFill/>
                    </a:lnB>
                  </a:tcPr>
                </a:tc>
              </a:tr>
              <a:tr h="162780">
                <a:tc>
                  <a:txBody>
                    <a:bodyPr/>
                    <a:lstStyle/>
                    <a:p>
                      <a:pPr algn="ctr" fontAlgn="b"/>
                      <a:r>
                        <a:rPr lang="en-US" sz="800" b="0" i="0" u="none" strike="noStrike">
                          <a:solidFill>
                            <a:srgbClr val="000000"/>
                          </a:solidFill>
                          <a:effectLst/>
                          <a:latin typeface="Calibri"/>
                        </a:rPr>
                        <a:t>Appalachian Plateaus </a:t>
                      </a:r>
                    </a:p>
                  </a:txBody>
                  <a:tcPr marL="7006" marR="7006" marT="7006" marB="0" anchor="b">
                    <a:lnL>
                      <a:noFill/>
                    </a:lnL>
                    <a:lnR>
                      <a:noFill/>
                    </a:lnR>
                    <a:lnT>
                      <a:noFill/>
                    </a:lnT>
                    <a:lnB>
                      <a:noFill/>
                    </a:lnB>
                    <a:solidFill>
                      <a:srgbClr val="F2F2F2"/>
                    </a:solidFill>
                  </a:tcPr>
                </a:tc>
                <a:tc gridSpan="2">
                  <a:txBody>
                    <a:bodyPr/>
                    <a:lstStyle/>
                    <a:p>
                      <a:pPr algn="ctr" fontAlgn="b"/>
                      <a:r>
                        <a:rPr lang="en-US" sz="800" b="1" i="0" u="none" strike="noStrike">
                          <a:solidFill>
                            <a:srgbClr val="000000"/>
                          </a:solidFill>
                          <a:effectLst/>
                          <a:latin typeface="Calibri"/>
                        </a:rPr>
                        <a:t>0.01 significance </a:t>
                      </a:r>
                    </a:p>
                  </a:txBody>
                  <a:tcPr marL="7006" marR="7006" marT="7006" marB="0" anchor="b">
                    <a:lnL>
                      <a:noFill/>
                    </a:lnL>
                    <a:lnR>
                      <a:noFill/>
                    </a:lnR>
                    <a:lnT>
                      <a:noFill/>
                    </a:lnT>
                    <a:lnB>
                      <a:noFill/>
                    </a:lnB>
                    <a:solidFill>
                      <a:srgbClr val="92D050"/>
                    </a:solidFill>
                  </a:tcPr>
                </a:tc>
                <a:tc hMerge="1">
                  <a:txBody>
                    <a:bodyPr/>
                    <a:lstStyle/>
                    <a:p>
                      <a:endParaRPr lang="en-US"/>
                    </a:p>
                  </a:txBody>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r>
              <a:tr h="162780">
                <a:tc>
                  <a:txBody>
                    <a:bodyPr/>
                    <a:lstStyle/>
                    <a:p>
                      <a:pPr algn="ctr" fontAlgn="b"/>
                      <a:r>
                        <a:rPr lang="en-US" sz="800" b="0" i="0" u="none" strike="noStrike">
                          <a:solidFill>
                            <a:srgbClr val="000000"/>
                          </a:solidFill>
                          <a:effectLst/>
                          <a:latin typeface="Calibri"/>
                        </a:rPr>
                        <a:t>Central Lowland</a:t>
                      </a:r>
                    </a:p>
                  </a:txBody>
                  <a:tcPr marL="7006" marR="7006" marT="7006" marB="0" anchor="b">
                    <a:lnL>
                      <a:noFill/>
                    </a:lnL>
                    <a:lnR>
                      <a:noFill/>
                    </a:lnR>
                    <a:lnT>
                      <a:noFill/>
                    </a:lnT>
                    <a:lnB>
                      <a:noFill/>
                    </a:lnB>
                    <a:solidFill>
                      <a:srgbClr val="BFBFBF"/>
                    </a:solidFill>
                  </a:tcPr>
                </a:tc>
                <a:tc gridSpan="2">
                  <a:txBody>
                    <a:bodyPr/>
                    <a:lstStyle/>
                    <a:p>
                      <a:pPr algn="ctr" fontAlgn="b"/>
                      <a:r>
                        <a:rPr lang="en-US" sz="800" b="1" i="0" u="none" strike="noStrike">
                          <a:solidFill>
                            <a:srgbClr val="000000"/>
                          </a:solidFill>
                          <a:effectLst/>
                          <a:latin typeface="Calibri"/>
                        </a:rPr>
                        <a:t>0.05 significance </a:t>
                      </a:r>
                    </a:p>
                  </a:txBody>
                  <a:tcPr marL="7006" marR="7006" marT="7006" marB="0" anchor="b">
                    <a:lnL>
                      <a:noFill/>
                    </a:lnL>
                    <a:lnR>
                      <a:noFill/>
                    </a:lnR>
                    <a:lnT>
                      <a:noFill/>
                    </a:lnT>
                    <a:lnB>
                      <a:noFill/>
                    </a:lnB>
                    <a:solidFill>
                      <a:srgbClr val="00B050"/>
                    </a:solidFill>
                  </a:tcPr>
                </a:tc>
                <a:tc hMerge="1">
                  <a:txBody>
                    <a:bodyPr/>
                    <a:lstStyle/>
                    <a:p>
                      <a:endParaRPr lang="en-US"/>
                    </a:p>
                  </a:txBody>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7006" marR="7006" marT="700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a:endParaRPr>
                    </a:p>
                  </a:txBody>
                  <a:tcPr marL="7006" marR="7006" marT="7006"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4009</TotalTime>
  <Words>1898</Words>
  <Application>Microsoft Office PowerPoint</Application>
  <PresentationFormat>On-screen Show (4:3)</PresentationFormat>
  <Paragraphs>429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 The Effects of Changes in Population Density on River Baseflow for the Midwestern United States </vt:lpstr>
      <vt:lpstr>Goal: Test to see if a trend exists between population density and river baseflow</vt:lpstr>
      <vt:lpstr>How are population density and baseflow connected?</vt:lpstr>
      <vt:lpstr>PowerPoint Presentation</vt:lpstr>
      <vt:lpstr>PowerPoint Presentation</vt:lpstr>
      <vt:lpstr>How is the goal going to be accomplished?</vt:lpstr>
      <vt:lpstr>PowerPoint Presentation</vt:lpstr>
      <vt:lpstr>Analyzing the Data</vt:lpstr>
      <vt:lpstr>Results Summarized</vt:lpstr>
      <vt:lpstr>PowerPoint Presentation</vt:lpstr>
      <vt:lpstr>What does this imply?</vt:lpstr>
      <vt:lpstr>Future Directions/Recommendations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Depopulation and its Effects on Baseflow</dc:title>
  <dc:creator>Catherine</dc:creator>
  <cp:lastModifiedBy>spectrum</cp:lastModifiedBy>
  <cp:revision>133</cp:revision>
  <dcterms:created xsi:type="dcterms:W3CDTF">2014-04-08T15:11:04Z</dcterms:created>
  <dcterms:modified xsi:type="dcterms:W3CDTF">2014-10-21T20:49:34Z</dcterms:modified>
</cp:coreProperties>
</file>