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1"/>
  </p:notesMasterIdLst>
  <p:sldIdLst>
    <p:sldId id="308" r:id="rId2"/>
    <p:sldId id="258" r:id="rId3"/>
    <p:sldId id="278" r:id="rId4"/>
    <p:sldId id="279" r:id="rId5"/>
    <p:sldId id="314" r:id="rId6"/>
    <p:sldId id="257" r:id="rId7"/>
    <p:sldId id="310" r:id="rId8"/>
    <p:sldId id="264" r:id="rId9"/>
    <p:sldId id="297" r:id="rId10"/>
    <p:sldId id="262" r:id="rId11"/>
    <p:sldId id="273" r:id="rId12"/>
    <p:sldId id="259" r:id="rId13"/>
    <p:sldId id="298" r:id="rId14"/>
    <p:sldId id="312" r:id="rId15"/>
    <p:sldId id="302" r:id="rId16"/>
    <p:sldId id="315" r:id="rId17"/>
    <p:sldId id="301" r:id="rId18"/>
    <p:sldId id="316" r:id="rId19"/>
    <p:sldId id="31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79299" autoAdjust="0"/>
  </p:normalViewPr>
  <p:slideViewPr>
    <p:cSldViewPr snapToGrid="0">
      <p:cViewPr>
        <p:scale>
          <a:sx n="100" d="100"/>
          <a:sy n="100" d="100"/>
        </p:scale>
        <p:origin x="-2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1692D-E083-4002-BB32-4FD21DF7F72D}" type="datetimeFigureOut">
              <a:rPr lang="en-US" smtClean="0"/>
              <a:pPr/>
              <a:t>11/3/2014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37347-BC91-4FEA-AECA-FCA0C2230D2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View to the SW from upper slopes of Cooke </a:t>
            </a:r>
            <a:r>
              <a:rPr lang="en-US" dirty="0" err="1" smtClean="0"/>
              <a:t>Mtn</a:t>
            </a:r>
            <a:r>
              <a:rPr lang="en-US" dirty="0" smtClean="0"/>
              <a:t>, at a prospect</a:t>
            </a:r>
            <a:r>
              <a:rPr lang="en-US" baseline="0" dirty="0" smtClean="0"/>
              <a:t> referred to as Oversight, a historically mapped </a:t>
            </a:r>
            <a:r>
              <a:rPr lang="en-US" baseline="0" dirty="0" err="1" smtClean="0"/>
              <a:t>magnetiferous</a:t>
            </a:r>
            <a:r>
              <a:rPr lang="en-US" baseline="0" dirty="0" smtClean="0"/>
              <a:t> metallic showing with anomalous gold nearby.  </a:t>
            </a:r>
            <a:r>
              <a:rPr lang="en-US" baseline="0" dirty="0" err="1" smtClean="0"/>
              <a:t>Adamera</a:t>
            </a:r>
            <a:r>
              <a:rPr lang="en-US" baseline="0" dirty="0" smtClean="0"/>
              <a:t> Minerals conducted drilling on Oversight this summer, and determined that a structural model proposed in the 1990’s should be applied to this setting.  </a:t>
            </a:r>
          </a:p>
          <a:p>
            <a:pPr marL="228600" indent="-228600">
              <a:buAutoNum type="arabicPeriod"/>
            </a:pPr>
            <a:r>
              <a:rPr lang="en-US" baseline="0" dirty="0" smtClean="0"/>
              <a:t>The Echo Bay tailings pond is in the middle distance, and </a:t>
            </a:r>
          </a:p>
          <a:p>
            <a:pPr marL="228600" indent="-228600">
              <a:buAutoNum type="arabicPeriod"/>
            </a:pPr>
            <a:r>
              <a:rPr lang="en-US" baseline="0" dirty="0" smtClean="0"/>
              <a:t>The now-reclaimed adits for Echo Bay’s Overlook underground gold mine (280,000 oz, at 0.15 opt) are </a:t>
            </a:r>
            <a:r>
              <a:rPr lang="en-US" baseline="0" dirty="0" err="1" smtClean="0"/>
              <a:t>downslope</a:t>
            </a:r>
            <a:r>
              <a:rPr lang="en-US" baseline="0" dirty="0" smtClean="0"/>
              <a:t> to the right (west) in this field of view.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Felsic volcaniclastic rock with </a:t>
            </a:r>
            <a:r>
              <a:rPr lang="en-US" dirty="0" err="1" smtClean="0"/>
              <a:t>Ar</a:t>
            </a:r>
            <a:r>
              <a:rPr lang="en-US" dirty="0" smtClean="0"/>
              <a:t>/</a:t>
            </a:r>
            <a:r>
              <a:rPr lang="en-US" dirty="0" err="1" smtClean="0"/>
              <a:t>Ar</a:t>
            </a:r>
            <a:r>
              <a:rPr lang="en-US" baseline="0" dirty="0" smtClean="0"/>
              <a:t> age of 197, determined at Queens </a:t>
            </a:r>
            <a:r>
              <a:rPr lang="en-US" baseline="0" dirty="0" err="1" smtClean="0"/>
              <a:t>Univ</a:t>
            </a:r>
            <a:r>
              <a:rPr lang="en-US" baseline="0" dirty="0" smtClean="0"/>
              <a:t> by D. </a:t>
            </a:r>
            <a:r>
              <a:rPr lang="en-US" baseline="0" dirty="0" err="1" smtClean="0"/>
              <a:t>Archibold</a:t>
            </a:r>
            <a:r>
              <a:rPr lang="en-US" baseline="0" dirty="0" smtClean="0"/>
              <a:t> in about 1994.  Prominent planar textures are likely primary, not replacement in origin.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units:  limestone, magnetite (some of which had</a:t>
            </a:r>
            <a:r>
              <a:rPr lang="en-US" baseline="0" dirty="0" smtClean="0"/>
              <a:t> depositional bedding textures, pyrhhotite (metamorphic foliation), felsic lithic tuff, and prominent evidence of overturning.  Scours, graded beds within overturned channel scours, and angular unconformities.  Mineralization clearly pre-Tertiary, emphasize ore-grade clasts in </a:t>
            </a:r>
            <a:r>
              <a:rPr lang="en-US" baseline="0" dirty="0" err="1" smtClean="0"/>
              <a:t>olistostrome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1993 most attention was focused on </a:t>
            </a:r>
            <a:r>
              <a:rPr lang="en-US" dirty="0" err="1" smtClean="0"/>
              <a:t>Lamefoot</a:t>
            </a:r>
            <a:r>
              <a:rPr lang="en-US" dirty="0" smtClean="0"/>
              <a:t>, and it wasn’t long before an </a:t>
            </a:r>
            <a:r>
              <a:rPr lang="en-US" dirty="0" err="1" smtClean="0"/>
              <a:t>isoclinal</a:t>
            </a:r>
            <a:r>
              <a:rPr lang="en-US" baseline="0" dirty="0" smtClean="0"/>
              <a:t> fold model was invoked to explain facing directions at </a:t>
            </a:r>
            <a:r>
              <a:rPr lang="en-US" baseline="0" dirty="0" err="1" smtClean="0"/>
              <a:t>Lamefoot</a:t>
            </a:r>
            <a:r>
              <a:rPr lang="en-US" baseline="0" dirty="0" smtClean="0"/>
              <a:t>, with </a:t>
            </a:r>
            <a:r>
              <a:rPr lang="en-US" baseline="0" dirty="0" err="1" smtClean="0"/>
              <a:t>mineralzation</a:t>
            </a:r>
            <a:r>
              <a:rPr lang="en-US" baseline="0" dirty="0" smtClean="0"/>
              <a:t> localized on the nose or outer hinge of a tightly-folded limestone structure, </a:t>
            </a:r>
            <a:r>
              <a:rPr lang="en-US" baseline="0" dirty="0" smtClean="0"/>
              <a:t>and auriferous </a:t>
            </a:r>
            <a:r>
              <a:rPr lang="en-US" baseline="0" dirty="0" err="1" smtClean="0"/>
              <a:t>mag</a:t>
            </a:r>
            <a:r>
              <a:rPr lang="en-US" baseline="0" dirty="0" smtClean="0"/>
              <a:t>-</a:t>
            </a:r>
            <a:r>
              <a:rPr lang="en-US" baseline="0" dirty="0" err="1" smtClean="0"/>
              <a:t>po</a:t>
            </a:r>
            <a:r>
              <a:rPr lang="en-US" baseline="0" dirty="0" smtClean="0"/>
              <a:t>-limestone clasts in a depositional breccia on the upper W limb of the </a:t>
            </a:r>
            <a:r>
              <a:rPr lang="en-US" baseline="0" dirty="0" err="1" smtClean="0"/>
              <a:t>Lamefoot</a:t>
            </a:r>
            <a:r>
              <a:rPr lang="en-US" baseline="0" dirty="0" smtClean="0"/>
              <a:t> limestone.</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Forward 15 years.  Point out lack of limestone outcrops at the summit of Cooke Mountain, center view.  </a:t>
            </a:r>
            <a:r>
              <a:rPr lang="en-US" dirty="0" err="1" smtClean="0"/>
              <a:t>Adamera</a:t>
            </a:r>
            <a:r>
              <a:rPr lang="en-US" dirty="0" smtClean="0"/>
              <a:t> identifies magnetic anomaly at summit.  Carries out drilling summer 2014.</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DDH 02, near TD, 50 m down, evidence of upright</a:t>
            </a:r>
            <a:r>
              <a:rPr lang="en-US" baseline="0" dirty="0" smtClean="0"/>
              <a:t> facing direction encountered.</a:t>
            </a:r>
          </a:p>
          <a:p>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Showing the section to be upright.  The section then looks like this</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an opposition of facing directions in the </a:t>
            </a:r>
            <a:r>
              <a:rPr lang="en-US" dirty="0" err="1" smtClean="0"/>
              <a:t>clastic</a:t>
            </a:r>
            <a:r>
              <a:rPr lang="en-US" dirty="0" smtClean="0"/>
              <a:t> rock above the Overlook horizon, the limestone represents an </a:t>
            </a:r>
            <a:r>
              <a:rPr lang="en-US" dirty="0" err="1" smtClean="0"/>
              <a:t>isoclinal</a:t>
            </a:r>
            <a:r>
              <a:rPr lang="en-US" baseline="0" dirty="0" smtClean="0"/>
              <a:t> fold, </a:t>
            </a:r>
            <a:r>
              <a:rPr lang="en-US" dirty="0" smtClean="0"/>
              <a:t>and</a:t>
            </a:r>
            <a:r>
              <a:rPr lang="en-US" baseline="0" dirty="0" smtClean="0"/>
              <a:t> the distance between Overlook and Oversight is greater than that suggested in this generalized, pre-T diagram.  Untested, therefore, at depths beneath Oversight, lie two occurrences of the Overlook horizon, the consequence of a structural model which was not applied to Cooke </a:t>
            </a:r>
            <a:r>
              <a:rPr lang="en-US" baseline="0" dirty="0" err="1" smtClean="0"/>
              <a:t>Mtn</a:t>
            </a:r>
            <a:r>
              <a:rPr lang="en-US" baseline="0" dirty="0" smtClean="0"/>
              <a:t> in the years following closure of Overlook.  The possibility of a hinge-localized mineralization zone was Overlooked, essentially, an Oversight which is about to be corrected.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 </a:t>
            </a:r>
            <a:r>
              <a:rPr lang="en-US" dirty="0" err="1" smtClean="0"/>
              <a:t>Kolebaba</a:t>
            </a:r>
            <a:r>
              <a:rPr lang="en-US" dirty="0" smtClean="0"/>
              <a:t>, Pres of </a:t>
            </a:r>
            <a:r>
              <a:rPr lang="en-US" dirty="0" err="1" smtClean="0"/>
              <a:t>Adamera</a:t>
            </a:r>
            <a:r>
              <a:rPr lang="en-US" dirty="0" smtClean="0"/>
              <a:t>, has structural</a:t>
            </a:r>
            <a:r>
              <a:rPr lang="en-US" baseline="0" dirty="0" smtClean="0"/>
              <a:t> models on his mind as he contemplates advancing </a:t>
            </a:r>
            <a:r>
              <a:rPr lang="en-US" baseline="0" dirty="0" err="1" smtClean="0"/>
              <a:t>Adamera</a:t>
            </a:r>
            <a:r>
              <a:rPr lang="en-US" baseline="0" dirty="0" smtClean="0"/>
              <a:t> at the Oversight property.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Cooke</a:t>
            </a:r>
            <a:r>
              <a:rPr lang="en-US" baseline="0" dirty="0" smtClean="0"/>
              <a:t> </a:t>
            </a:r>
            <a:r>
              <a:rPr lang="en-US" baseline="0" dirty="0" err="1" smtClean="0"/>
              <a:t>Mtn</a:t>
            </a:r>
            <a:r>
              <a:rPr lang="en-US" baseline="0" dirty="0" smtClean="0"/>
              <a:t> is in </a:t>
            </a:r>
            <a:r>
              <a:rPr lang="en-US" baseline="0" dirty="0" err="1" smtClean="0"/>
              <a:t>Quesnellian</a:t>
            </a:r>
            <a:r>
              <a:rPr lang="en-US" baseline="0" dirty="0" smtClean="0"/>
              <a:t> rocks, as depicted here in a map provided by Eric.  Note its location between two metamorphic core complexes, that of the Okanogan and of the Kettle, separated by the Republic Graben, on the central eastern shoulder of which is an exposure of </a:t>
            </a:r>
            <a:r>
              <a:rPr lang="en-US" baseline="0" dirty="0" err="1" smtClean="0"/>
              <a:t>Quesnellian</a:t>
            </a:r>
            <a:r>
              <a:rPr lang="en-US" baseline="0" dirty="0" smtClean="0"/>
              <a:t> rocks of late Permian to Jurassic age.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Harper Ranch designation.  In this study, we considered</a:t>
            </a:r>
            <a:r>
              <a:rPr lang="en-US" baseline="0" dirty="0" smtClean="0"/>
              <a:t> </a:t>
            </a:r>
            <a:r>
              <a:rPr lang="en-US" baseline="0" dirty="0" err="1" smtClean="0"/>
              <a:t>clastic</a:t>
            </a:r>
            <a:r>
              <a:rPr lang="en-US" baseline="0" dirty="0" smtClean="0"/>
              <a:t> rocks to be Permian Attwood Fm., with </a:t>
            </a:r>
            <a:r>
              <a:rPr lang="en-US" baseline="0" dirty="0" err="1" smtClean="0"/>
              <a:t>cherts</a:t>
            </a:r>
            <a:r>
              <a:rPr lang="en-US" baseline="0" dirty="0" smtClean="0"/>
              <a:t> and greenstones as  Knob Hill Formation.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Rossland</a:t>
            </a:r>
            <a:r>
              <a:rPr lang="en-US" dirty="0" smtClean="0"/>
              <a:t> group rocks forming in the Early Jurassic,</a:t>
            </a:r>
            <a:r>
              <a:rPr lang="en-US" baseline="0" dirty="0" smtClean="0"/>
              <a:t> with final accretion to North America in late Jurassic.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Diagrams describing structural evolution of </a:t>
            </a:r>
            <a:r>
              <a:rPr lang="en-US" dirty="0" err="1" smtClean="0"/>
              <a:t>Quesnellian</a:t>
            </a:r>
            <a:r>
              <a:rPr lang="en-US" dirty="0" smtClean="0"/>
              <a:t> and Challis rocks.</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look at the geology south of the international border, we see the dominant structures are the Republic and </a:t>
            </a:r>
            <a:r>
              <a:rPr lang="en-US" dirty="0" err="1" smtClean="0"/>
              <a:t>Toroda</a:t>
            </a:r>
            <a:r>
              <a:rPr lang="en-US" dirty="0" smtClean="0"/>
              <a:t> </a:t>
            </a:r>
            <a:r>
              <a:rPr lang="en-US" dirty="0" err="1" smtClean="0"/>
              <a:t>Synformal</a:t>
            </a:r>
            <a:r>
              <a:rPr lang="en-US" dirty="0" smtClean="0"/>
              <a:t> </a:t>
            </a:r>
            <a:r>
              <a:rPr lang="en-US" dirty="0" err="1" smtClean="0"/>
              <a:t>Grabens</a:t>
            </a:r>
            <a:r>
              <a:rPr lang="en-US" dirty="0" smtClean="0"/>
              <a:t>, cut into the central part of a composite metamorphic core complex that has been unroofed northward, eastward, and westward. </a:t>
            </a:r>
            <a:r>
              <a:rPr lang="en-US" baseline="0" dirty="0" smtClean="0"/>
              <a:t>  This may be the only map you will ever see that refers to the </a:t>
            </a:r>
            <a:r>
              <a:rPr lang="en-US" baseline="0" dirty="0" err="1" smtClean="0"/>
              <a:t>grabens</a:t>
            </a:r>
            <a:r>
              <a:rPr lang="en-US" baseline="0" dirty="0" smtClean="0"/>
              <a:t> properly, as </a:t>
            </a:r>
            <a:r>
              <a:rPr lang="en-US" baseline="0" dirty="0" err="1" smtClean="0"/>
              <a:t>synformal</a:t>
            </a:r>
            <a:r>
              <a:rPr lang="en-US" baseline="0" dirty="0" smtClean="0"/>
              <a:t> </a:t>
            </a:r>
            <a:r>
              <a:rPr lang="en-US" baseline="0" dirty="0" err="1" smtClean="0"/>
              <a:t>grabens</a:t>
            </a:r>
            <a:r>
              <a:rPr lang="en-US" baseline="0" dirty="0" smtClean="0"/>
              <a:t>.  Although we all know how reluctant Eric is to be contrarian, I will put these names in proper form in his honor today.  </a:t>
            </a:r>
            <a:endParaRPr lang="en-US" dirty="0" smtClean="0"/>
          </a:p>
          <a:p>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this eastern shoulder of the Republic Graben</a:t>
            </a:r>
            <a:r>
              <a:rPr lang="en-US" baseline="0" dirty="0" smtClean="0"/>
              <a:t> are the deposits that brought Echo Bay/Kinross into the Republic District.  </a:t>
            </a:r>
          </a:p>
          <a:p>
            <a:r>
              <a:rPr lang="en-US" baseline="0" dirty="0" smtClean="0"/>
              <a:t>A section A-A’ follows</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Overlook</a:t>
            </a:r>
            <a:r>
              <a:rPr lang="en-US" baseline="0" dirty="0" smtClean="0"/>
              <a:t> and </a:t>
            </a:r>
            <a:r>
              <a:rPr lang="en-US" baseline="0" dirty="0" err="1" smtClean="0"/>
              <a:t>Lamefoot</a:t>
            </a:r>
            <a:r>
              <a:rPr lang="en-US" baseline="0" dirty="0" smtClean="0"/>
              <a:t>, separated by displacement of the upper plate-hosting Overlook eastward on the Lambert Creek Detachment Fault.</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Cooke </a:t>
            </a:r>
            <a:r>
              <a:rPr lang="en-US" dirty="0" err="1" smtClean="0"/>
              <a:t>Mtn</a:t>
            </a:r>
            <a:r>
              <a:rPr lang="en-US" dirty="0" smtClean="0"/>
              <a:t> summit, and horizon of massive mineralization</a:t>
            </a:r>
            <a:r>
              <a:rPr lang="en-US" baseline="0" dirty="0" smtClean="0"/>
              <a:t> and felsic lithic tuff, and for clarity, deliberate omission of Tertiary dikes which are voluminous in the summit area of Cooke Mtn.  </a:t>
            </a:r>
            <a:endParaRPr lang="en-US" dirty="0"/>
          </a:p>
        </p:txBody>
      </p:sp>
      <p:sp>
        <p:nvSpPr>
          <p:cNvPr id="4" name="Slide Number Placeholder 3"/>
          <p:cNvSpPr>
            <a:spLocks noGrp="1"/>
          </p:cNvSpPr>
          <p:nvPr>
            <p:ph type="sldNum" sz="quarter" idx="10"/>
          </p:nvPr>
        </p:nvSpPr>
        <p:spPr/>
        <p:txBody>
          <a:bodyPr/>
          <a:lstStyle/>
          <a:p>
            <a:fld id="{5FE37347-BC91-4FEA-AECA-FCA0C2230D2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F8E882-2EAD-4804-8770-282E69E3C2AF}"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F8E882-2EAD-4804-8770-282E69E3C2AF}"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F8E882-2EAD-4804-8770-282E69E3C2AF}"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F8E882-2EAD-4804-8770-282E69E3C2AF}"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F8E882-2EAD-4804-8770-282E69E3C2AF}"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F8E882-2EAD-4804-8770-282E69E3C2AF}"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F8E882-2EAD-4804-8770-282E69E3C2AF}" type="datetimeFigureOut">
              <a:rPr lang="en-US" smtClean="0"/>
              <a:pPr/>
              <a:t>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F8E882-2EAD-4804-8770-282E69E3C2AF}" type="datetimeFigureOut">
              <a:rPr lang="en-US" smtClean="0"/>
              <a:pPr/>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F8E882-2EAD-4804-8770-282E69E3C2AF}" type="datetimeFigureOut">
              <a:rPr lang="en-US" smtClean="0"/>
              <a:pPr/>
              <a:t>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F8E882-2EAD-4804-8770-282E69E3C2AF}"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F8E882-2EAD-4804-8770-282E69E3C2AF}"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BA56-1878-4ED0-AA10-3C8DDF831F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8E882-2EAD-4804-8770-282E69E3C2AF}" type="datetimeFigureOut">
              <a:rPr lang="en-US" smtClean="0"/>
              <a:pPr/>
              <a:t>11/3/2014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7BA56-1878-4ED0-AA10-3C8DDF831F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304800" y="228600"/>
            <a:ext cx="8636000" cy="6477000"/>
          </a:xfrm>
          <a:prstGeom prst="rect">
            <a:avLst/>
          </a:prstGeom>
          <a:noFill/>
          <a:ln w="9525">
            <a:solidFill>
              <a:schemeClr val="tx1"/>
            </a:solidFill>
            <a:miter lim="800000"/>
            <a:headEnd/>
            <a:tailEnd/>
          </a:ln>
          <a:effectLst/>
        </p:spPr>
      </p:pic>
      <p:sp>
        <p:nvSpPr>
          <p:cNvPr id="2" name="TextBox 1"/>
          <p:cNvSpPr txBox="1"/>
          <p:nvPr/>
        </p:nvSpPr>
        <p:spPr>
          <a:xfrm>
            <a:off x="1828800" y="2659082"/>
            <a:ext cx="5708614" cy="4154984"/>
          </a:xfrm>
          <a:prstGeom prst="rect">
            <a:avLst/>
          </a:prstGeom>
          <a:noFill/>
        </p:spPr>
        <p:txBody>
          <a:bodyPr wrap="none" rtlCol="0">
            <a:spAutoFit/>
          </a:bodyPr>
          <a:lstStyle/>
          <a:p>
            <a:pPr algn="ctr"/>
            <a:r>
              <a:rPr lang="en-US" sz="3600" dirty="0" smtClean="0">
                <a:solidFill>
                  <a:schemeClr val="bg1"/>
                </a:solidFill>
              </a:rPr>
              <a:t>Oversight Points to an</a:t>
            </a:r>
          </a:p>
          <a:p>
            <a:pPr algn="ctr"/>
            <a:r>
              <a:rPr lang="en-US" sz="3600" dirty="0" smtClean="0">
                <a:solidFill>
                  <a:schemeClr val="bg1"/>
                </a:solidFill>
              </a:rPr>
              <a:t>Overlooked Structural Model </a:t>
            </a:r>
          </a:p>
          <a:p>
            <a:pPr algn="ctr"/>
            <a:r>
              <a:rPr lang="en-US" sz="3600" dirty="0" smtClean="0">
                <a:solidFill>
                  <a:schemeClr val="bg1"/>
                </a:solidFill>
              </a:rPr>
              <a:t>for Cooke Mountain,</a:t>
            </a:r>
          </a:p>
          <a:p>
            <a:pPr algn="ctr"/>
            <a:r>
              <a:rPr lang="en-US" sz="3600" dirty="0" smtClean="0">
                <a:solidFill>
                  <a:schemeClr val="bg1"/>
                </a:solidFill>
              </a:rPr>
              <a:t>Republic Gold District,</a:t>
            </a:r>
          </a:p>
          <a:p>
            <a:pPr algn="ctr"/>
            <a:r>
              <a:rPr lang="en-US" sz="3600" dirty="0" smtClean="0">
                <a:solidFill>
                  <a:schemeClr val="bg1"/>
                </a:solidFill>
              </a:rPr>
              <a:t>NE Washington</a:t>
            </a:r>
          </a:p>
          <a:p>
            <a:pPr algn="ctr"/>
            <a:endParaRPr lang="en-US" sz="3600" dirty="0" smtClean="0">
              <a:solidFill>
                <a:schemeClr val="bg1"/>
              </a:solidFill>
            </a:endParaRPr>
          </a:p>
          <a:p>
            <a:pPr algn="ctr"/>
            <a:r>
              <a:rPr lang="en-US" sz="2400" dirty="0" smtClean="0">
                <a:solidFill>
                  <a:schemeClr val="bg1"/>
                </a:solidFill>
              </a:rPr>
              <a:t>Michael Rasmussen, </a:t>
            </a:r>
            <a:r>
              <a:rPr lang="en-US" dirty="0" smtClean="0">
                <a:solidFill>
                  <a:schemeClr val="bg1"/>
                </a:solidFill>
              </a:rPr>
              <a:t>PhD, CPG</a:t>
            </a:r>
          </a:p>
          <a:p>
            <a:pPr algn="ctr"/>
            <a:r>
              <a:rPr lang="en-US" sz="2400" dirty="0" smtClean="0">
                <a:solidFill>
                  <a:schemeClr val="bg1"/>
                </a:solidFill>
              </a:rPr>
              <a:t>Nine Mile Falls, WA</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06104" y="342967"/>
            <a:ext cx="4089696" cy="6134033"/>
          </a:xfrm>
          <a:prstGeom prst="rect">
            <a:avLst/>
          </a:prstGeom>
          <a:noFill/>
          <a:ln w="9525">
            <a:noFill/>
            <a:miter lim="800000"/>
            <a:headEnd/>
            <a:tailEnd/>
          </a:ln>
          <a:effectLst/>
        </p:spPr>
      </p:pic>
      <p:pic>
        <p:nvPicPr>
          <p:cNvPr id="20482" name="Picture 2"/>
          <p:cNvPicPr>
            <a:picLocks noChangeAspect="1" noChangeArrowheads="1"/>
          </p:cNvPicPr>
          <p:nvPr/>
        </p:nvPicPr>
        <p:blipFill>
          <a:blip r:embed="rId4" cstate="print"/>
          <a:srcRect l="29142" t="14846" r="26520" b="64943"/>
          <a:stretch>
            <a:fillRect/>
          </a:stretch>
        </p:blipFill>
        <p:spPr bwMode="auto">
          <a:xfrm rot="16200000">
            <a:off x="3748286" y="1480480"/>
            <a:ext cx="6048833" cy="3791806"/>
          </a:xfrm>
          <a:prstGeom prst="rect">
            <a:avLst/>
          </a:prstGeom>
          <a:noFill/>
          <a:ln w="9525">
            <a:solidFill>
              <a:schemeClr val="tx1"/>
            </a:solidFill>
            <a:miter lim="800000"/>
            <a:headEnd/>
            <a:tailEnd/>
          </a:ln>
          <a:effectLst/>
        </p:spPr>
      </p:pic>
      <p:sp>
        <p:nvSpPr>
          <p:cNvPr id="4" name="TextBox 3"/>
          <p:cNvSpPr txBox="1"/>
          <p:nvPr/>
        </p:nvSpPr>
        <p:spPr>
          <a:xfrm>
            <a:off x="838200" y="5943600"/>
            <a:ext cx="2954720" cy="400110"/>
          </a:xfrm>
          <a:prstGeom prst="rect">
            <a:avLst/>
          </a:prstGeom>
          <a:noFill/>
        </p:spPr>
        <p:txBody>
          <a:bodyPr wrap="none" rtlCol="0">
            <a:spAutoFit/>
          </a:bodyPr>
          <a:lstStyle/>
          <a:p>
            <a:r>
              <a:rPr lang="en-US" sz="2000" b="1" dirty="0" smtClean="0">
                <a:solidFill>
                  <a:schemeClr val="bg1"/>
                </a:solidFill>
              </a:rPr>
              <a:t>Sericite 197 Ma  </a:t>
            </a:r>
            <a:r>
              <a:rPr lang="en-US" sz="2000" b="1" baseline="30000" dirty="0" smtClean="0">
                <a:solidFill>
                  <a:schemeClr val="bg1"/>
                </a:solidFill>
              </a:rPr>
              <a:t>40</a:t>
            </a:r>
            <a:r>
              <a:rPr lang="en-US" sz="2000" b="1" dirty="0" smtClean="0">
                <a:solidFill>
                  <a:schemeClr val="bg1"/>
                </a:solidFill>
              </a:rPr>
              <a:t>Ar/</a:t>
            </a:r>
            <a:r>
              <a:rPr lang="en-US" sz="2000" b="1" baseline="30000" dirty="0" smtClean="0">
                <a:solidFill>
                  <a:schemeClr val="bg1"/>
                </a:solidFill>
              </a:rPr>
              <a:t>39</a:t>
            </a:r>
            <a:r>
              <a:rPr lang="en-US" sz="2000" b="1" dirty="0" smtClean="0">
                <a:solidFill>
                  <a:schemeClr val="bg1"/>
                </a:solidFill>
              </a:rPr>
              <a:t>Ar </a:t>
            </a:r>
            <a:endParaRPr lang="en-US" sz="2000" b="1" dirty="0">
              <a:solidFill>
                <a:schemeClr val="bg1"/>
              </a:solidFill>
            </a:endParaRPr>
          </a:p>
        </p:txBody>
      </p:sp>
      <p:cxnSp>
        <p:nvCxnSpPr>
          <p:cNvPr id="6" name="Straight Arrow Connector 5"/>
          <p:cNvCxnSpPr/>
          <p:nvPr/>
        </p:nvCxnSpPr>
        <p:spPr>
          <a:xfrm flipV="1">
            <a:off x="838200" y="5257800"/>
            <a:ext cx="4572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14481" y="3733800"/>
            <a:ext cx="1895712" cy="923330"/>
          </a:xfrm>
          <a:prstGeom prst="rect">
            <a:avLst/>
          </a:prstGeom>
          <a:noFill/>
        </p:spPr>
        <p:txBody>
          <a:bodyPr wrap="none" rtlCol="0">
            <a:spAutoFit/>
          </a:bodyPr>
          <a:lstStyle/>
          <a:p>
            <a:pPr algn="ctr"/>
            <a:r>
              <a:rPr lang="en-US" b="1" dirty="0" smtClean="0"/>
              <a:t>Bedded pyrite</a:t>
            </a:r>
          </a:p>
          <a:p>
            <a:pPr algn="ctr"/>
            <a:r>
              <a:rPr lang="en-US" b="1" dirty="0" smtClean="0"/>
              <a:t>with reaction rim.</a:t>
            </a:r>
          </a:p>
          <a:p>
            <a:pPr algn="ctr"/>
            <a:endParaRPr lang="en-US" b="1" dirty="0"/>
          </a:p>
        </p:txBody>
      </p:sp>
      <p:cxnSp>
        <p:nvCxnSpPr>
          <p:cNvPr id="9" name="Straight Arrow Connector 8"/>
          <p:cNvCxnSpPr/>
          <p:nvPr/>
        </p:nvCxnSpPr>
        <p:spPr>
          <a:xfrm flipV="1">
            <a:off x="5831457" y="2590800"/>
            <a:ext cx="645543" cy="1153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05000" y="914400"/>
            <a:ext cx="68580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90600" y="533400"/>
            <a:ext cx="1486946" cy="400110"/>
          </a:xfrm>
          <a:prstGeom prst="rect">
            <a:avLst/>
          </a:prstGeom>
          <a:noFill/>
        </p:spPr>
        <p:txBody>
          <a:bodyPr wrap="none" rtlCol="0">
            <a:spAutoFit/>
          </a:bodyPr>
          <a:lstStyle/>
          <a:p>
            <a:r>
              <a:rPr lang="en-US" sz="2000" b="1" dirty="0" smtClean="0">
                <a:solidFill>
                  <a:schemeClr val="bg1"/>
                </a:solidFill>
              </a:rPr>
              <a:t>Pyrite Clasts</a:t>
            </a:r>
            <a:endParaRPr lang="en-US" sz="2000" b="1" dirty="0">
              <a:solidFill>
                <a:schemeClr val="bg1"/>
              </a:solidFill>
            </a:endParaRPr>
          </a:p>
        </p:txBody>
      </p:sp>
      <p:sp>
        <p:nvSpPr>
          <p:cNvPr id="15" name="TextBox 14"/>
          <p:cNvSpPr txBox="1"/>
          <p:nvPr/>
        </p:nvSpPr>
        <p:spPr>
          <a:xfrm>
            <a:off x="5562600" y="5257800"/>
            <a:ext cx="2351606" cy="369332"/>
          </a:xfrm>
          <a:prstGeom prst="rect">
            <a:avLst/>
          </a:prstGeom>
          <a:noFill/>
        </p:spPr>
        <p:txBody>
          <a:bodyPr wrap="none" rtlCol="0">
            <a:spAutoFit/>
          </a:bodyPr>
          <a:lstStyle/>
          <a:p>
            <a:r>
              <a:rPr lang="en-US" b="1" dirty="0" smtClean="0"/>
              <a:t>Felsic tuffaceous </a:t>
            </a:r>
            <a:r>
              <a:rPr lang="en-US" b="1" dirty="0" err="1" smtClean="0"/>
              <a:t>siltite</a:t>
            </a:r>
            <a:endParaRPr lang="en-US" b="1" dirty="0"/>
          </a:p>
        </p:txBody>
      </p:sp>
      <p:sp>
        <p:nvSpPr>
          <p:cNvPr id="16" name="TextBox 15"/>
          <p:cNvSpPr txBox="1"/>
          <p:nvPr/>
        </p:nvSpPr>
        <p:spPr>
          <a:xfrm>
            <a:off x="1905000" y="3516868"/>
            <a:ext cx="1210011" cy="400110"/>
          </a:xfrm>
          <a:prstGeom prst="rect">
            <a:avLst/>
          </a:prstGeom>
          <a:noFill/>
        </p:spPr>
        <p:txBody>
          <a:bodyPr wrap="none" rtlCol="0">
            <a:spAutoFit/>
          </a:bodyPr>
          <a:lstStyle/>
          <a:p>
            <a:r>
              <a:rPr lang="en-US" sz="2000" b="1" dirty="0" smtClean="0"/>
              <a:t>Felsic tuff</a:t>
            </a:r>
            <a:endParaRPr lang="en-US" sz="2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228600"/>
            <a:ext cx="2997679" cy="1143000"/>
          </a:xfrm>
          <a:prstGeom prst="rect">
            <a:avLst/>
          </a:prstGeom>
          <a:noFill/>
          <a:ln w="9525">
            <a:noFill/>
            <a:miter lim="800000"/>
            <a:headEnd/>
            <a:tailEnd/>
          </a:ln>
          <a:effectLst/>
        </p:spPr>
        <p:txBody>
          <a:bodyPr lIns="92075" tIns="46038" rIns="92075" bIns="46038" anchor="ctr"/>
          <a:lstStyle/>
          <a:p>
            <a:r>
              <a:rPr lang="en-US" sz="2000" b="1" dirty="0">
                <a:latin typeface="Arial" charset="0"/>
              </a:rPr>
              <a:t>Overlook Project</a:t>
            </a:r>
            <a:br>
              <a:rPr lang="en-US" sz="2000" b="1" dirty="0">
                <a:latin typeface="Arial" charset="0"/>
              </a:rPr>
            </a:br>
            <a:r>
              <a:rPr lang="en-US" sz="2000" b="1" dirty="0">
                <a:latin typeface="Arial" charset="0"/>
              </a:rPr>
              <a:t>Generalized Geology</a:t>
            </a:r>
            <a:br>
              <a:rPr lang="en-US" sz="2000" b="1" dirty="0">
                <a:latin typeface="Arial" charset="0"/>
              </a:rPr>
            </a:br>
            <a:r>
              <a:rPr lang="en-US" sz="2000" b="1" dirty="0" smtClean="0">
                <a:latin typeface="Arial" charset="0"/>
              </a:rPr>
              <a:t>Section </a:t>
            </a:r>
            <a:r>
              <a:rPr lang="en-US" sz="2000" b="1" dirty="0">
                <a:latin typeface="Arial" charset="0"/>
              </a:rPr>
              <a:t>10210</a:t>
            </a:r>
          </a:p>
        </p:txBody>
      </p:sp>
      <p:sp>
        <p:nvSpPr>
          <p:cNvPr id="3" name="Rectangle 3"/>
          <p:cNvSpPr>
            <a:spLocks noChangeArrowheads="1"/>
          </p:cNvSpPr>
          <p:nvPr/>
        </p:nvSpPr>
        <p:spPr bwMode="auto">
          <a:xfrm>
            <a:off x="246063" y="1773238"/>
            <a:ext cx="8740775" cy="4595812"/>
          </a:xfrm>
          <a:prstGeom prst="rect">
            <a:avLst/>
          </a:prstGeom>
          <a:solidFill>
            <a:srgbClr val="66CCFF"/>
          </a:solidFill>
          <a:ln w="12700">
            <a:solidFill>
              <a:schemeClr val="tx1"/>
            </a:solidFill>
            <a:miter lim="800000"/>
            <a:headEnd/>
            <a:tailEnd/>
          </a:ln>
          <a:effectLst/>
        </p:spPr>
        <p:txBody>
          <a:bodyPr wrap="none" anchor="ctr"/>
          <a:lstStyle/>
          <a:p>
            <a:endParaRPr lang="en-US"/>
          </a:p>
        </p:txBody>
      </p:sp>
      <p:sp>
        <p:nvSpPr>
          <p:cNvPr id="4" name="Freeform 4"/>
          <p:cNvSpPr>
            <a:spLocks/>
          </p:cNvSpPr>
          <p:nvPr/>
        </p:nvSpPr>
        <p:spPr bwMode="auto">
          <a:xfrm>
            <a:off x="244475" y="1771650"/>
            <a:ext cx="8743950" cy="2959100"/>
          </a:xfrm>
          <a:custGeom>
            <a:avLst/>
            <a:gdLst/>
            <a:ahLst/>
            <a:cxnLst>
              <a:cxn ang="0">
                <a:pos x="5779" y="1475"/>
              </a:cxn>
              <a:cxn ang="0">
                <a:pos x="5590" y="1507"/>
              </a:cxn>
              <a:cxn ang="0">
                <a:pos x="5482" y="1517"/>
              </a:cxn>
              <a:cxn ang="0">
                <a:pos x="5363" y="1549"/>
              </a:cxn>
              <a:cxn ang="0">
                <a:pos x="5229" y="1574"/>
              </a:cxn>
              <a:cxn ang="0">
                <a:pos x="5123" y="1606"/>
              </a:cxn>
              <a:cxn ang="0">
                <a:pos x="5008" y="1626"/>
              </a:cxn>
              <a:cxn ang="0">
                <a:pos x="4864" y="1654"/>
              </a:cxn>
              <a:cxn ang="0">
                <a:pos x="4768" y="1667"/>
              </a:cxn>
              <a:cxn ang="0">
                <a:pos x="4701" y="1677"/>
              </a:cxn>
              <a:cxn ang="0">
                <a:pos x="4637" y="1677"/>
              </a:cxn>
              <a:cxn ang="0">
                <a:pos x="4589" y="1674"/>
              </a:cxn>
              <a:cxn ang="0">
                <a:pos x="4528" y="1651"/>
              </a:cxn>
              <a:cxn ang="0">
                <a:pos x="4358" y="1555"/>
              </a:cxn>
              <a:cxn ang="0">
                <a:pos x="4205" y="1488"/>
              </a:cxn>
              <a:cxn ang="0">
                <a:pos x="4022" y="1421"/>
              </a:cxn>
              <a:cxn ang="0">
                <a:pos x="3850" y="1363"/>
              </a:cxn>
              <a:cxn ang="0">
                <a:pos x="3715" y="1341"/>
              </a:cxn>
              <a:cxn ang="0">
                <a:pos x="3587" y="1331"/>
              </a:cxn>
              <a:cxn ang="0">
                <a:pos x="3482" y="1338"/>
              </a:cxn>
              <a:cxn ang="0">
                <a:pos x="3389" y="1350"/>
              </a:cxn>
              <a:cxn ang="0">
                <a:pos x="3322" y="1363"/>
              </a:cxn>
              <a:cxn ang="0">
                <a:pos x="3232" y="1370"/>
              </a:cxn>
              <a:cxn ang="0">
                <a:pos x="3082" y="1379"/>
              </a:cxn>
              <a:cxn ang="0">
                <a:pos x="2883" y="1414"/>
              </a:cxn>
              <a:cxn ang="0">
                <a:pos x="2678" y="1437"/>
              </a:cxn>
              <a:cxn ang="0">
                <a:pos x="1882" y="1357"/>
              </a:cxn>
              <a:cxn ang="0">
                <a:pos x="1546" y="1638"/>
              </a:cxn>
              <a:cxn ang="0">
                <a:pos x="1453" y="1777"/>
              </a:cxn>
              <a:cxn ang="0">
                <a:pos x="1395" y="1841"/>
              </a:cxn>
              <a:cxn ang="0">
                <a:pos x="1322" y="1863"/>
              </a:cxn>
              <a:cxn ang="0">
                <a:pos x="1261" y="1860"/>
              </a:cxn>
              <a:cxn ang="0">
                <a:pos x="1299" y="1850"/>
              </a:cxn>
              <a:cxn ang="0">
                <a:pos x="1184" y="1863"/>
              </a:cxn>
              <a:cxn ang="0">
                <a:pos x="1110" y="1850"/>
              </a:cxn>
              <a:cxn ang="0">
                <a:pos x="1008" y="1850"/>
              </a:cxn>
              <a:cxn ang="0">
                <a:pos x="922" y="1799"/>
              </a:cxn>
              <a:cxn ang="0">
                <a:pos x="0" y="1424"/>
              </a:cxn>
              <a:cxn ang="0">
                <a:pos x="0" y="0"/>
              </a:cxn>
              <a:cxn ang="0">
                <a:pos x="26" y="0"/>
              </a:cxn>
              <a:cxn ang="0">
                <a:pos x="5782" y="0"/>
              </a:cxn>
              <a:cxn ang="0">
                <a:pos x="5779" y="1475"/>
              </a:cxn>
            </a:cxnLst>
            <a:rect l="0" t="0" r="r" b="b"/>
            <a:pathLst>
              <a:path w="5783" h="1864">
                <a:moveTo>
                  <a:pt x="5779" y="1475"/>
                </a:moveTo>
                <a:lnTo>
                  <a:pt x="5590" y="1507"/>
                </a:lnTo>
                <a:lnTo>
                  <a:pt x="5482" y="1517"/>
                </a:lnTo>
                <a:lnTo>
                  <a:pt x="5363" y="1549"/>
                </a:lnTo>
                <a:lnTo>
                  <a:pt x="5229" y="1574"/>
                </a:lnTo>
                <a:lnTo>
                  <a:pt x="5123" y="1606"/>
                </a:lnTo>
                <a:lnTo>
                  <a:pt x="5008" y="1626"/>
                </a:lnTo>
                <a:lnTo>
                  <a:pt x="4864" y="1654"/>
                </a:lnTo>
                <a:lnTo>
                  <a:pt x="4768" y="1667"/>
                </a:lnTo>
                <a:lnTo>
                  <a:pt x="4701" y="1677"/>
                </a:lnTo>
                <a:lnTo>
                  <a:pt x="4637" y="1677"/>
                </a:lnTo>
                <a:lnTo>
                  <a:pt x="4589" y="1674"/>
                </a:lnTo>
                <a:lnTo>
                  <a:pt x="4528" y="1651"/>
                </a:lnTo>
                <a:lnTo>
                  <a:pt x="4358" y="1555"/>
                </a:lnTo>
                <a:lnTo>
                  <a:pt x="4205" y="1488"/>
                </a:lnTo>
                <a:lnTo>
                  <a:pt x="4022" y="1421"/>
                </a:lnTo>
                <a:lnTo>
                  <a:pt x="3850" y="1363"/>
                </a:lnTo>
                <a:lnTo>
                  <a:pt x="3715" y="1341"/>
                </a:lnTo>
                <a:lnTo>
                  <a:pt x="3587" y="1331"/>
                </a:lnTo>
                <a:lnTo>
                  <a:pt x="3482" y="1338"/>
                </a:lnTo>
                <a:lnTo>
                  <a:pt x="3389" y="1350"/>
                </a:lnTo>
                <a:lnTo>
                  <a:pt x="3322" y="1363"/>
                </a:lnTo>
                <a:lnTo>
                  <a:pt x="3232" y="1370"/>
                </a:lnTo>
                <a:lnTo>
                  <a:pt x="3082" y="1379"/>
                </a:lnTo>
                <a:lnTo>
                  <a:pt x="2883" y="1414"/>
                </a:lnTo>
                <a:lnTo>
                  <a:pt x="2678" y="1437"/>
                </a:lnTo>
                <a:lnTo>
                  <a:pt x="1882" y="1357"/>
                </a:lnTo>
                <a:lnTo>
                  <a:pt x="1546" y="1638"/>
                </a:lnTo>
                <a:lnTo>
                  <a:pt x="1453" y="1777"/>
                </a:lnTo>
                <a:lnTo>
                  <a:pt x="1395" y="1841"/>
                </a:lnTo>
                <a:lnTo>
                  <a:pt x="1322" y="1863"/>
                </a:lnTo>
                <a:lnTo>
                  <a:pt x="1261" y="1860"/>
                </a:lnTo>
                <a:lnTo>
                  <a:pt x="1299" y="1850"/>
                </a:lnTo>
                <a:lnTo>
                  <a:pt x="1184" y="1863"/>
                </a:lnTo>
                <a:lnTo>
                  <a:pt x="1110" y="1850"/>
                </a:lnTo>
                <a:lnTo>
                  <a:pt x="1008" y="1850"/>
                </a:lnTo>
                <a:lnTo>
                  <a:pt x="922" y="1799"/>
                </a:lnTo>
                <a:lnTo>
                  <a:pt x="0" y="1424"/>
                </a:lnTo>
                <a:lnTo>
                  <a:pt x="0" y="0"/>
                </a:lnTo>
                <a:lnTo>
                  <a:pt x="26" y="0"/>
                </a:lnTo>
                <a:lnTo>
                  <a:pt x="5782" y="0"/>
                </a:lnTo>
                <a:lnTo>
                  <a:pt x="5779" y="1475"/>
                </a:lnTo>
              </a:path>
            </a:pathLst>
          </a:custGeom>
          <a:solidFill>
            <a:srgbClr val="99FF66"/>
          </a:solidFill>
          <a:ln w="12700" cap="rnd" cmpd="sng">
            <a:solidFill>
              <a:schemeClr val="tx1"/>
            </a:solidFill>
            <a:prstDash val="solid"/>
            <a:round/>
            <a:headEnd/>
            <a:tailEnd/>
          </a:ln>
          <a:effectLst/>
        </p:spPr>
        <p:txBody>
          <a:bodyPr/>
          <a:lstStyle/>
          <a:p>
            <a:endParaRPr lang="en-US"/>
          </a:p>
        </p:txBody>
      </p:sp>
      <p:sp>
        <p:nvSpPr>
          <p:cNvPr id="5" name="Freeform 5"/>
          <p:cNvSpPr>
            <a:spLocks/>
          </p:cNvSpPr>
          <p:nvPr/>
        </p:nvSpPr>
        <p:spPr bwMode="auto">
          <a:xfrm>
            <a:off x="244475" y="1771650"/>
            <a:ext cx="8739188" cy="1947863"/>
          </a:xfrm>
          <a:custGeom>
            <a:avLst/>
            <a:gdLst/>
            <a:ahLst/>
            <a:cxnLst>
              <a:cxn ang="0">
                <a:pos x="5779" y="1136"/>
              </a:cxn>
              <a:cxn ang="0">
                <a:pos x="5779" y="0"/>
              </a:cxn>
              <a:cxn ang="0">
                <a:pos x="0" y="0"/>
              </a:cxn>
              <a:cxn ang="0">
                <a:pos x="0" y="963"/>
              </a:cxn>
              <a:cxn ang="0">
                <a:pos x="80" y="976"/>
              </a:cxn>
              <a:cxn ang="0">
                <a:pos x="227" y="1005"/>
              </a:cxn>
              <a:cxn ang="0">
                <a:pos x="355" y="1021"/>
              </a:cxn>
              <a:cxn ang="0">
                <a:pos x="554" y="1027"/>
              </a:cxn>
              <a:cxn ang="0">
                <a:pos x="723" y="1040"/>
              </a:cxn>
              <a:cxn ang="0">
                <a:pos x="827" y="1025"/>
              </a:cxn>
              <a:cxn ang="0">
                <a:pos x="947" y="1025"/>
              </a:cxn>
              <a:cxn ang="0">
                <a:pos x="1096" y="991"/>
              </a:cxn>
              <a:cxn ang="0">
                <a:pos x="1249" y="948"/>
              </a:cxn>
              <a:cxn ang="0">
                <a:pos x="1403" y="962"/>
              </a:cxn>
              <a:cxn ang="0">
                <a:pos x="1552" y="998"/>
              </a:cxn>
              <a:cxn ang="0">
                <a:pos x="1699" y="1027"/>
              </a:cxn>
              <a:cxn ang="0">
                <a:pos x="1811" y="1056"/>
              </a:cxn>
              <a:cxn ang="0">
                <a:pos x="1939" y="1078"/>
              </a:cxn>
              <a:cxn ang="0">
                <a:pos x="2035" y="1091"/>
              </a:cxn>
              <a:cxn ang="0">
                <a:pos x="2118" y="1102"/>
              </a:cxn>
              <a:cxn ang="0">
                <a:pos x="2219" y="1082"/>
              </a:cxn>
              <a:cxn ang="0">
                <a:pos x="2320" y="1058"/>
              </a:cxn>
              <a:cxn ang="0">
                <a:pos x="2430" y="1034"/>
              </a:cxn>
              <a:cxn ang="0">
                <a:pos x="2564" y="1015"/>
              </a:cxn>
              <a:cxn ang="0">
                <a:pos x="2704" y="1030"/>
              </a:cxn>
              <a:cxn ang="0">
                <a:pos x="2819" y="1058"/>
              </a:cxn>
              <a:cxn ang="0">
                <a:pos x="2918" y="1094"/>
              </a:cxn>
              <a:cxn ang="0">
                <a:pos x="3024" y="1120"/>
              </a:cxn>
              <a:cxn ang="0">
                <a:pos x="3146" y="1149"/>
              </a:cxn>
              <a:cxn ang="0">
                <a:pos x="3245" y="1168"/>
              </a:cxn>
              <a:cxn ang="0">
                <a:pos x="3341" y="1181"/>
              </a:cxn>
              <a:cxn ang="0">
                <a:pos x="3408" y="1187"/>
              </a:cxn>
              <a:cxn ang="0">
                <a:pos x="3501" y="1210"/>
              </a:cxn>
              <a:cxn ang="0">
                <a:pos x="3597" y="1226"/>
              </a:cxn>
              <a:cxn ang="0">
                <a:pos x="3712" y="1226"/>
              </a:cxn>
              <a:cxn ang="0">
                <a:pos x="3836" y="1222"/>
              </a:cxn>
              <a:cxn ang="0">
                <a:pos x="3952" y="1202"/>
              </a:cxn>
              <a:cxn ang="0">
                <a:pos x="4105" y="1145"/>
              </a:cxn>
              <a:cxn ang="0">
                <a:pos x="4275" y="1114"/>
              </a:cxn>
              <a:cxn ang="0">
                <a:pos x="4438" y="1114"/>
              </a:cxn>
              <a:cxn ang="0">
                <a:pos x="4669" y="1120"/>
              </a:cxn>
              <a:cxn ang="0">
                <a:pos x="4787" y="1120"/>
              </a:cxn>
              <a:cxn ang="0">
                <a:pos x="4947" y="1130"/>
              </a:cxn>
              <a:cxn ang="0">
                <a:pos x="5091" y="1136"/>
              </a:cxn>
              <a:cxn ang="0">
                <a:pos x="5235" y="1146"/>
              </a:cxn>
              <a:cxn ang="0">
                <a:pos x="5395" y="1158"/>
              </a:cxn>
              <a:cxn ang="0">
                <a:pos x="5590" y="1158"/>
              </a:cxn>
              <a:cxn ang="0">
                <a:pos x="5779" y="1136"/>
              </a:cxn>
            </a:cxnLst>
            <a:rect l="0" t="0" r="r" b="b"/>
            <a:pathLst>
              <a:path w="5780" h="1227">
                <a:moveTo>
                  <a:pt x="5779" y="1136"/>
                </a:moveTo>
                <a:lnTo>
                  <a:pt x="5779" y="0"/>
                </a:lnTo>
                <a:lnTo>
                  <a:pt x="0" y="0"/>
                </a:lnTo>
                <a:lnTo>
                  <a:pt x="0" y="963"/>
                </a:lnTo>
                <a:lnTo>
                  <a:pt x="80" y="976"/>
                </a:lnTo>
                <a:lnTo>
                  <a:pt x="227" y="1005"/>
                </a:lnTo>
                <a:lnTo>
                  <a:pt x="355" y="1021"/>
                </a:lnTo>
                <a:lnTo>
                  <a:pt x="554" y="1027"/>
                </a:lnTo>
                <a:lnTo>
                  <a:pt x="723" y="1040"/>
                </a:lnTo>
                <a:lnTo>
                  <a:pt x="827" y="1025"/>
                </a:lnTo>
                <a:lnTo>
                  <a:pt x="947" y="1025"/>
                </a:lnTo>
                <a:lnTo>
                  <a:pt x="1096" y="991"/>
                </a:lnTo>
                <a:lnTo>
                  <a:pt x="1249" y="948"/>
                </a:lnTo>
                <a:lnTo>
                  <a:pt x="1403" y="962"/>
                </a:lnTo>
                <a:lnTo>
                  <a:pt x="1552" y="998"/>
                </a:lnTo>
                <a:lnTo>
                  <a:pt x="1699" y="1027"/>
                </a:lnTo>
                <a:lnTo>
                  <a:pt x="1811" y="1056"/>
                </a:lnTo>
                <a:lnTo>
                  <a:pt x="1939" y="1078"/>
                </a:lnTo>
                <a:lnTo>
                  <a:pt x="2035" y="1091"/>
                </a:lnTo>
                <a:lnTo>
                  <a:pt x="2118" y="1102"/>
                </a:lnTo>
                <a:lnTo>
                  <a:pt x="2219" y="1082"/>
                </a:lnTo>
                <a:lnTo>
                  <a:pt x="2320" y="1058"/>
                </a:lnTo>
                <a:lnTo>
                  <a:pt x="2430" y="1034"/>
                </a:lnTo>
                <a:lnTo>
                  <a:pt x="2564" y="1015"/>
                </a:lnTo>
                <a:lnTo>
                  <a:pt x="2704" y="1030"/>
                </a:lnTo>
                <a:lnTo>
                  <a:pt x="2819" y="1058"/>
                </a:lnTo>
                <a:lnTo>
                  <a:pt x="2918" y="1094"/>
                </a:lnTo>
                <a:lnTo>
                  <a:pt x="3024" y="1120"/>
                </a:lnTo>
                <a:lnTo>
                  <a:pt x="3146" y="1149"/>
                </a:lnTo>
                <a:lnTo>
                  <a:pt x="3245" y="1168"/>
                </a:lnTo>
                <a:lnTo>
                  <a:pt x="3341" y="1181"/>
                </a:lnTo>
                <a:lnTo>
                  <a:pt x="3408" y="1187"/>
                </a:lnTo>
                <a:lnTo>
                  <a:pt x="3501" y="1210"/>
                </a:lnTo>
                <a:lnTo>
                  <a:pt x="3597" y="1226"/>
                </a:lnTo>
                <a:lnTo>
                  <a:pt x="3712" y="1226"/>
                </a:lnTo>
                <a:lnTo>
                  <a:pt x="3836" y="1222"/>
                </a:lnTo>
                <a:lnTo>
                  <a:pt x="3952" y="1202"/>
                </a:lnTo>
                <a:lnTo>
                  <a:pt x="4105" y="1145"/>
                </a:lnTo>
                <a:lnTo>
                  <a:pt x="4275" y="1114"/>
                </a:lnTo>
                <a:lnTo>
                  <a:pt x="4438" y="1114"/>
                </a:lnTo>
                <a:lnTo>
                  <a:pt x="4669" y="1120"/>
                </a:lnTo>
                <a:lnTo>
                  <a:pt x="4787" y="1120"/>
                </a:lnTo>
                <a:lnTo>
                  <a:pt x="4947" y="1130"/>
                </a:lnTo>
                <a:lnTo>
                  <a:pt x="5091" y="1136"/>
                </a:lnTo>
                <a:lnTo>
                  <a:pt x="5235" y="1146"/>
                </a:lnTo>
                <a:lnTo>
                  <a:pt x="5395" y="1158"/>
                </a:lnTo>
                <a:lnTo>
                  <a:pt x="5590" y="1158"/>
                </a:lnTo>
                <a:lnTo>
                  <a:pt x="5779" y="1136"/>
                </a:lnTo>
              </a:path>
            </a:pathLst>
          </a:custGeom>
          <a:solidFill>
            <a:srgbClr val="CC9900"/>
          </a:solidFill>
          <a:ln w="12700" cap="rnd" cmpd="sng">
            <a:solidFill>
              <a:schemeClr val="tx1"/>
            </a:solidFill>
            <a:prstDash val="solid"/>
            <a:round/>
            <a:headEnd/>
            <a:tailEnd/>
          </a:ln>
          <a:effectLst/>
        </p:spPr>
        <p:txBody>
          <a:bodyPr/>
          <a:lstStyle/>
          <a:p>
            <a:endParaRPr lang="en-US"/>
          </a:p>
        </p:txBody>
      </p:sp>
      <p:sp>
        <p:nvSpPr>
          <p:cNvPr id="6" name="Freeform 6"/>
          <p:cNvSpPr>
            <a:spLocks/>
          </p:cNvSpPr>
          <p:nvPr/>
        </p:nvSpPr>
        <p:spPr bwMode="auto">
          <a:xfrm>
            <a:off x="244475" y="3935413"/>
            <a:ext cx="8739188" cy="2038350"/>
          </a:xfrm>
          <a:custGeom>
            <a:avLst/>
            <a:gdLst/>
            <a:ahLst/>
            <a:cxnLst>
              <a:cxn ang="0">
                <a:pos x="486" y="349"/>
              </a:cxn>
              <a:cxn ang="0">
                <a:pos x="1024" y="432"/>
              </a:cxn>
              <a:cxn ang="0">
                <a:pos x="1245" y="455"/>
              </a:cxn>
              <a:cxn ang="0">
                <a:pos x="1389" y="416"/>
              </a:cxn>
              <a:cxn ang="0">
                <a:pos x="1875" y="0"/>
              </a:cxn>
              <a:cxn ang="0">
                <a:pos x="3315" y="323"/>
              </a:cxn>
              <a:cxn ang="0">
                <a:pos x="3456" y="419"/>
              </a:cxn>
              <a:cxn ang="0">
                <a:pos x="3606" y="490"/>
              </a:cxn>
              <a:cxn ang="0">
                <a:pos x="3779" y="525"/>
              </a:cxn>
              <a:cxn ang="0">
                <a:pos x="4138" y="522"/>
              </a:cxn>
              <a:cxn ang="0">
                <a:pos x="4496" y="595"/>
              </a:cxn>
              <a:cxn ang="0">
                <a:pos x="4666" y="583"/>
              </a:cxn>
              <a:cxn ang="0">
                <a:pos x="4746" y="509"/>
              </a:cxn>
              <a:cxn ang="0">
                <a:pos x="4867" y="474"/>
              </a:cxn>
              <a:cxn ang="0">
                <a:pos x="5104" y="295"/>
              </a:cxn>
              <a:cxn ang="0">
                <a:pos x="5690" y="160"/>
              </a:cxn>
              <a:cxn ang="0">
                <a:pos x="5779" y="416"/>
              </a:cxn>
              <a:cxn ang="0">
                <a:pos x="5565" y="419"/>
              </a:cxn>
              <a:cxn ang="0">
                <a:pos x="5366" y="464"/>
              </a:cxn>
              <a:cxn ang="0">
                <a:pos x="5155" y="586"/>
              </a:cxn>
              <a:cxn ang="0">
                <a:pos x="5040" y="656"/>
              </a:cxn>
              <a:cxn ang="0">
                <a:pos x="4912" y="711"/>
              </a:cxn>
              <a:cxn ang="0">
                <a:pos x="4806" y="749"/>
              </a:cxn>
              <a:cxn ang="0">
                <a:pos x="4723" y="803"/>
              </a:cxn>
              <a:cxn ang="0">
                <a:pos x="4621" y="899"/>
              </a:cxn>
              <a:cxn ang="0">
                <a:pos x="4464" y="938"/>
              </a:cxn>
              <a:cxn ang="0">
                <a:pos x="4176" y="963"/>
              </a:cxn>
              <a:cxn ang="0">
                <a:pos x="3968" y="970"/>
              </a:cxn>
              <a:cxn ang="0">
                <a:pos x="3773" y="1011"/>
              </a:cxn>
              <a:cxn ang="0">
                <a:pos x="3146" y="1091"/>
              </a:cxn>
              <a:cxn ang="0">
                <a:pos x="2787" y="880"/>
              </a:cxn>
              <a:cxn ang="0">
                <a:pos x="2544" y="791"/>
              </a:cxn>
              <a:cxn ang="0">
                <a:pos x="2272" y="794"/>
              </a:cxn>
              <a:cxn ang="0">
                <a:pos x="2022" y="816"/>
              </a:cxn>
              <a:cxn ang="0">
                <a:pos x="1808" y="810"/>
              </a:cxn>
              <a:cxn ang="0">
                <a:pos x="1776" y="794"/>
              </a:cxn>
              <a:cxn ang="0">
                <a:pos x="1984" y="781"/>
              </a:cxn>
              <a:cxn ang="0">
                <a:pos x="2163" y="759"/>
              </a:cxn>
              <a:cxn ang="0">
                <a:pos x="2038" y="736"/>
              </a:cxn>
              <a:cxn ang="0">
                <a:pos x="1830" y="743"/>
              </a:cxn>
              <a:cxn ang="0">
                <a:pos x="1760" y="739"/>
              </a:cxn>
              <a:cxn ang="0">
                <a:pos x="1773" y="723"/>
              </a:cxn>
              <a:cxn ang="0">
                <a:pos x="2054" y="682"/>
              </a:cxn>
              <a:cxn ang="0">
                <a:pos x="2259" y="634"/>
              </a:cxn>
              <a:cxn ang="0">
                <a:pos x="2026" y="567"/>
              </a:cxn>
              <a:cxn ang="0">
                <a:pos x="1664" y="570"/>
              </a:cxn>
              <a:cxn ang="0">
                <a:pos x="1360" y="650"/>
              </a:cxn>
              <a:cxn ang="0">
                <a:pos x="1213" y="653"/>
              </a:cxn>
              <a:cxn ang="0">
                <a:pos x="832" y="547"/>
              </a:cxn>
              <a:cxn ang="0">
                <a:pos x="618" y="496"/>
              </a:cxn>
              <a:cxn ang="0">
                <a:pos x="218" y="515"/>
              </a:cxn>
              <a:cxn ang="0">
                <a:pos x="0" y="272"/>
              </a:cxn>
            </a:cxnLst>
            <a:rect l="0" t="0" r="r" b="b"/>
            <a:pathLst>
              <a:path w="5780" h="1284">
                <a:moveTo>
                  <a:pt x="0" y="272"/>
                </a:moveTo>
                <a:lnTo>
                  <a:pt x="486" y="349"/>
                </a:lnTo>
                <a:lnTo>
                  <a:pt x="960" y="413"/>
                </a:lnTo>
                <a:lnTo>
                  <a:pt x="1024" y="432"/>
                </a:lnTo>
                <a:lnTo>
                  <a:pt x="1136" y="448"/>
                </a:lnTo>
                <a:lnTo>
                  <a:pt x="1245" y="455"/>
                </a:lnTo>
                <a:lnTo>
                  <a:pt x="1331" y="451"/>
                </a:lnTo>
                <a:lnTo>
                  <a:pt x="1389" y="416"/>
                </a:lnTo>
                <a:lnTo>
                  <a:pt x="1440" y="362"/>
                </a:lnTo>
                <a:lnTo>
                  <a:pt x="1875" y="0"/>
                </a:lnTo>
                <a:lnTo>
                  <a:pt x="2563" y="71"/>
                </a:lnTo>
                <a:lnTo>
                  <a:pt x="3315" y="323"/>
                </a:lnTo>
                <a:lnTo>
                  <a:pt x="3322" y="327"/>
                </a:lnTo>
                <a:lnTo>
                  <a:pt x="3456" y="419"/>
                </a:lnTo>
                <a:lnTo>
                  <a:pt x="3510" y="451"/>
                </a:lnTo>
                <a:lnTo>
                  <a:pt x="3606" y="490"/>
                </a:lnTo>
                <a:lnTo>
                  <a:pt x="3696" y="519"/>
                </a:lnTo>
                <a:lnTo>
                  <a:pt x="3779" y="525"/>
                </a:lnTo>
                <a:lnTo>
                  <a:pt x="3997" y="515"/>
                </a:lnTo>
                <a:lnTo>
                  <a:pt x="4138" y="522"/>
                </a:lnTo>
                <a:lnTo>
                  <a:pt x="4349" y="563"/>
                </a:lnTo>
                <a:lnTo>
                  <a:pt x="4496" y="595"/>
                </a:lnTo>
                <a:lnTo>
                  <a:pt x="4605" y="611"/>
                </a:lnTo>
                <a:lnTo>
                  <a:pt x="4666" y="583"/>
                </a:lnTo>
                <a:lnTo>
                  <a:pt x="4675" y="576"/>
                </a:lnTo>
                <a:lnTo>
                  <a:pt x="4746" y="509"/>
                </a:lnTo>
                <a:lnTo>
                  <a:pt x="4790" y="487"/>
                </a:lnTo>
                <a:lnTo>
                  <a:pt x="4867" y="474"/>
                </a:lnTo>
                <a:lnTo>
                  <a:pt x="4982" y="435"/>
                </a:lnTo>
                <a:lnTo>
                  <a:pt x="5104" y="295"/>
                </a:lnTo>
                <a:lnTo>
                  <a:pt x="5453" y="192"/>
                </a:lnTo>
                <a:lnTo>
                  <a:pt x="5690" y="160"/>
                </a:lnTo>
                <a:lnTo>
                  <a:pt x="5779" y="151"/>
                </a:lnTo>
                <a:lnTo>
                  <a:pt x="5779" y="416"/>
                </a:lnTo>
                <a:lnTo>
                  <a:pt x="5654" y="419"/>
                </a:lnTo>
                <a:lnTo>
                  <a:pt x="5565" y="419"/>
                </a:lnTo>
                <a:lnTo>
                  <a:pt x="5462" y="435"/>
                </a:lnTo>
                <a:lnTo>
                  <a:pt x="5366" y="464"/>
                </a:lnTo>
                <a:lnTo>
                  <a:pt x="5274" y="512"/>
                </a:lnTo>
                <a:lnTo>
                  <a:pt x="5155" y="586"/>
                </a:lnTo>
                <a:lnTo>
                  <a:pt x="5082" y="631"/>
                </a:lnTo>
                <a:lnTo>
                  <a:pt x="5040" y="656"/>
                </a:lnTo>
                <a:lnTo>
                  <a:pt x="4976" y="685"/>
                </a:lnTo>
                <a:lnTo>
                  <a:pt x="4912" y="711"/>
                </a:lnTo>
                <a:lnTo>
                  <a:pt x="4842" y="733"/>
                </a:lnTo>
                <a:lnTo>
                  <a:pt x="4806" y="749"/>
                </a:lnTo>
                <a:lnTo>
                  <a:pt x="4762" y="762"/>
                </a:lnTo>
                <a:lnTo>
                  <a:pt x="4723" y="803"/>
                </a:lnTo>
                <a:lnTo>
                  <a:pt x="4656" y="871"/>
                </a:lnTo>
                <a:lnTo>
                  <a:pt x="4621" y="899"/>
                </a:lnTo>
                <a:lnTo>
                  <a:pt x="4566" y="919"/>
                </a:lnTo>
                <a:lnTo>
                  <a:pt x="4464" y="938"/>
                </a:lnTo>
                <a:lnTo>
                  <a:pt x="4346" y="960"/>
                </a:lnTo>
                <a:lnTo>
                  <a:pt x="4176" y="963"/>
                </a:lnTo>
                <a:lnTo>
                  <a:pt x="4109" y="944"/>
                </a:lnTo>
                <a:lnTo>
                  <a:pt x="3968" y="970"/>
                </a:lnTo>
                <a:lnTo>
                  <a:pt x="3923" y="989"/>
                </a:lnTo>
                <a:lnTo>
                  <a:pt x="3773" y="1011"/>
                </a:lnTo>
                <a:lnTo>
                  <a:pt x="3530" y="1283"/>
                </a:lnTo>
                <a:lnTo>
                  <a:pt x="3146" y="1091"/>
                </a:lnTo>
                <a:lnTo>
                  <a:pt x="2954" y="983"/>
                </a:lnTo>
                <a:lnTo>
                  <a:pt x="2787" y="880"/>
                </a:lnTo>
                <a:lnTo>
                  <a:pt x="2643" y="816"/>
                </a:lnTo>
                <a:lnTo>
                  <a:pt x="2544" y="791"/>
                </a:lnTo>
                <a:lnTo>
                  <a:pt x="2384" y="791"/>
                </a:lnTo>
                <a:lnTo>
                  <a:pt x="2272" y="794"/>
                </a:lnTo>
                <a:lnTo>
                  <a:pt x="2170" y="803"/>
                </a:lnTo>
                <a:lnTo>
                  <a:pt x="2022" y="816"/>
                </a:lnTo>
                <a:lnTo>
                  <a:pt x="1920" y="816"/>
                </a:lnTo>
                <a:lnTo>
                  <a:pt x="1808" y="810"/>
                </a:lnTo>
                <a:lnTo>
                  <a:pt x="1770" y="807"/>
                </a:lnTo>
                <a:lnTo>
                  <a:pt x="1776" y="794"/>
                </a:lnTo>
                <a:lnTo>
                  <a:pt x="1859" y="781"/>
                </a:lnTo>
                <a:lnTo>
                  <a:pt x="1984" y="781"/>
                </a:lnTo>
                <a:lnTo>
                  <a:pt x="2102" y="771"/>
                </a:lnTo>
                <a:lnTo>
                  <a:pt x="2163" y="759"/>
                </a:lnTo>
                <a:lnTo>
                  <a:pt x="2179" y="749"/>
                </a:lnTo>
                <a:lnTo>
                  <a:pt x="2038" y="736"/>
                </a:lnTo>
                <a:lnTo>
                  <a:pt x="2029" y="736"/>
                </a:lnTo>
                <a:lnTo>
                  <a:pt x="1830" y="743"/>
                </a:lnTo>
                <a:lnTo>
                  <a:pt x="1821" y="743"/>
                </a:lnTo>
                <a:lnTo>
                  <a:pt x="1760" y="739"/>
                </a:lnTo>
                <a:lnTo>
                  <a:pt x="1757" y="727"/>
                </a:lnTo>
                <a:lnTo>
                  <a:pt x="1773" y="723"/>
                </a:lnTo>
                <a:lnTo>
                  <a:pt x="1843" y="704"/>
                </a:lnTo>
                <a:lnTo>
                  <a:pt x="2054" y="682"/>
                </a:lnTo>
                <a:lnTo>
                  <a:pt x="2186" y="669"/>
                </a:lnTo>
                <a:lnTo>
                  <a:pt x="2259" y="634"/>
                </a:lnTo>
                <a:lnTo>
                  <a:pt x="2182" y="599"/>
                </a:lnTo>
                <a:lnTo>
                  <a:pt x="2026" y="567"/>
                </a:lnTo>
                <a:lnTo>
                  <a:pt x="1811" y="547"/>
                </a:lnTo>
                <a:lnTo>
                  <a:pt x="1664" y="570"/>
                </a:lnTo>
                <a:lnTo>
                  <a:pt x="1482" y="615"/>
                </a:lnTo>
                <a:lnTo>
                  <a:pt x="1360" y="650"/>
                </a:lnTo>
                <a:lnTo>
                  <a:pt x="1309" y="663"/>
                </a:lnTo>
                <a:lnTo>
                  <a:pt x="1213" y="653"/>
                </a:lnTo>
                <a:lnTo>
                  <a:pt x="1037" y="608"/>
                </a:lnTo>
                <a:lnTo>
                  <a:pt x="832" y="547"/>
                </a:lnTo>
                <a:lnTo>
                  <a:pt x="736" y="515"/>
                </a:lnTo>
                <a:lnTo>
                  <a:pt x="618" y="496"/>
                </a:lnTo>
                <a:lnTo>
                  <a:pt x="483" y="503"/>
                </a:lnTo>
                <a:lnTo>
                  <a:pt x="218" y="515"/>
                </a:lnTo>
                <a:lnTo>
                  <a:pt x="0" y="525"/>
                </a:lnTo>
                <a:lnTo>
                  <a:pt x="0" y="272"/>
                </a:lnTo>
              </a:path>
            </a:pathLst>
          </a:custGeom>
          <a:solidFill>
            <a:srgbClr val="FF9966"/>
          </a:solidFill>
          <a:ln w="12700" cap="rnd" cmpd="sng">
            <a:solidFill>
              <a:schemeClr val="tx1"/>
            </a:solidFill>
            <a:prstDash val="dash"/>
            <a:round/>
            <a:headEnd/>
            <a:tailEnd/>
          </a:ln>
          <a:effectLst/>
        </p:spPr>
        <p:txBody>
          <a:bodyPr/>
          <a:lstStyle/>
          <a:p>
            <a:endParaRPr lang="en-US"/>
          </a:p>
        </p:txBody>
      </p:sp>
      <p:sp>
        <p:nvSpPr>
          <p:cNvPr id="7" name="Freeform 7"/>
          <p:cNvSpPr>
            <a:spLocks/>
          </p:cNvSpPr>
          <p:nvPr/>
        </p:nvSpPr>
        <p:spPr bwMode="auto">
          <a:xfrm>
            <a:off x="906463" y="4854575"/>
            <a:ext cx="1633537" cy="355600"/>
          </a:xfrm>
          <a:custGeom>
            <a:avLst/>
            <a:gdLst/>
            <a:ahLst/>
            <a:cxnLst>
              <a:cxn ang="0">
                <a:pos x="12" y="216"/>
              </a:cxn>
              <a:cxn ang="0">
                <a:pos x="36" y="223"/>
              </a:cxn>
              <a:cxn ang="0">
                <a:pos x="108" y="213"/>
              </a:cxn>
              <a:cxn ang="0">
                <a:pos x="220" y="194"/>
              </a:cxn>
              <a:cxn ang="0">
                <a:pos x="324" y="186"/>
              </a:cxn>
              <a:cxn ang="0">
                <a:pos x="548" y="183"/>
              </a:cxn>
              <a:cxn ang="0">
                <a:pos x="752" y="184"/>
              </a:cxn>
              <a:cxn ang="0">
                <a:pos x="896" y="178"/>
              </a:cxn>
              <a:cxn ang="0">
                <a:pos x="1020" y="176"/>
              </a:cxn>
              <a:cxn ang="0">
                <a:pos x="1064" y="172"/>
              </a:cxn>
              <a:cxn ang="0">
                <a:pos x="1079" y="162"/>
              </a:cxn>
              <a:cxn ang="0">
                <a:pos x="1050" y="152"/>
              </a:cxn>
              <a:cxn ang="0">
                <a:pos x="959" y="146"/>
              </a:cxn>
              <a:cxn ang="0">
                <a:pos x="855" y="144"/>
              </a:cxn>
              <a:cxn ang="0">
                <a:pos x="746" y="146"/>
              </a:cxn>
              <a:cxn ang="0">
                <a:pos x="669" y="143"/>
              </a:cxn>
              <a:cxn ang="0">
                <a:pos x="607" y="138"/>
              </a:cxn>
              <a:cxn ang="0">
                <a:pos x="527" y="125"/>
              </a:cxn>
              <a:cxn ang="0">
                <a:pos x="384" y="80"/>
              </a:cxn>
              <a:cxn ang="0">
                <a:pos x="199" y="20"/>
              </a:cxn>
              <a:cxn ang="0">
                <a:pos x="111" y="0"/>
              </a:cxn>
              <a:cxn ang="0">
                <a:pos x="64" y="2"/>
              </a:cxn>
              <a:cxn ang="0">
                <a:pos x="18" y="12"/>
              </a:cxn>
              <a:cxn ang="0">
                <a:pos x="0" y="26"/>
              </a:cxn>
              <a:cxn ang="0">
                <a:pos x="7" y="37"/>
              </a:cxn>
              <a:cxn ang="0">
                <a:pos x="47" y="52"/>
              </a:cxn>
              <a:cxn ang="0">
                <a:pos x="151" y="71"/>
              </a:cxn>
              <a:cxn ang="0">
                <a:pos x="261" y="92"/>
              </a:cxn>
              <a:cxn ang="0">
                <a:pos x="344" y="103"/>
              </a:cxn>
              <a:cxn ang="0">
                <a:pos x="405" y="116"/>
              </a:cxn>
              <a:cxn ang="0">
                <a:pos x="440" y="122"/>
              </a:cxn>
              <a:cxn ang="0">
                <a:pos x="458" y="136"/>
              </a:cxn>
              <a:cxn ang="0">
                <a:pos x="405" y="141"/>
              </a:cxn>
              <a:cxn ang="0">
                <a:pos x="317" y="146"/>
              </a:cxn>
              <a:cxn ang="0">
                <a:pos x="207" y="154"/>
              </a:cxn>
              <a:cxn ang="0">
                <a:pos x="116" y="170"/>
              </a:cxn>
              <a:cxn ang="0">
                <a:pos x="47" y="189"/>
              </a:cxn>
              <a:cxn ang="0">
                <a:pos x="12" y="216"/>
              </a:cxn>
            </a:cxnLst>
            <a:rect l="0" t="0" r="r" b="b"/>
            <a:pathLst>
              <a:path w="1080" h="224">
                <a:moveTo>
                  <a:pt x="12" y="216"/>
                </a:moveTo>
                <a:lnTo>
                  <a:pt x="36" y="223"/>
                </a:lnTo>
                <a:lnTo>
                  <a:pt x="108" y="213"/>
                </a:lnTo>
                <a:lnTo>
                  <a:pt x="220" y="194"/>
                </a:lnTo>
                <a:lnTo>
                  <a:pt x="324" y="186"/>
                </a:lnTo>
                <a:lnTo>
                  <a:pt x="548" y="183"/>
                </a:lnTo>
                <a:lnTo>
                  <a:pt x="752" y="184"/>
                </a:lnTo>
                <a:lnTo>
                  <a:pt x="896" y="178"/>
                </a:lnTo>
                <a:lnTo>
                  <a:pt x="1020" y="176"/>
                </a:lnTo>
                <a:lnTo>
                  <a:pt x="1064" y="172"/>
                </a:lnTo>
                <a:lnTo>
                  <a:pt x="1079" y="162"/>
                </a:lnTo>
                <a:lnTo>
                  <a:pt x="1050" y="152"/>
                </a:lnTo>
                <a:lnTo>
                  <a:pt x="959" y="146"/>
                </a:lnTo>
                <a:lnTo>
                  <a:pt x="855" y="144"/>
                </a:lnTo>
                <a:lnTo>
                  <a:pt x="746" y="146"/>
                </a:lnTo>
                <a:lnTo>
                  <a:pt x="669" y="143"/>
                </a:lnTo>
                <a:lnTo>
                  <a:pt x="607" y="138"/>
                </a:lnTo>
                <a:lnTo>
                  <a:pt x="527" y="125"/>
                </a:lnTo>
                <a:lnTo>
                  <a:pt x="384" y="80"/>
                </a:lnTo>
                <a:lnTo>
                  <a:pt x="199" y="20"/>
                </a:lnTo>
                <a:lnTo>
                  <a:pt x="111" y="0"/>
                </a:lnTo>
                <a:lnTo>
                  <a:pt x="64" y="2"/>
                </a:lnTo>
                <a:lnTo>
                  <a:pt x="18" y="12"/>
                </a:lnTo>
                <a:lnTo>
                  <a:pt x="0" y="26"/>
                </a:lnTo>
                <a:lnTo>
                  <a:pt x="7" y="37"/>
                </a:lnTo>
                <a:lnTo>
                  <a:pt x="47" y="52"/>
                </a:lnTo>
                <a:lnTo>
                  <a:pt x="151" y="71"/>
                </a:lnTo>
                <a:lnTo>
                  <a:pt x="261" y="92"/>
                </a:lnTo>
                <a:lnTo>
                  <a:pt x="344" y="103"/>
                </a:lnTo>
                <a:lnTo>
                  <a:pt x="405" y="116"/>
                </a:lnTo>
                <a:lnTo>
                  <a:pt x="440" y="122"/>
                </a:lnTo>
                <a:lnTo>
                  <a:pt x="458" y="136"/>
                </a:lnTo>
                <a:lnTo>
                  <a:pt x="405" y="141"/>
                </a:lnTo>
                <a:lnTo>
                  <a:pt x="317" y="146"/>
                </a:lnTo>
                <a:lnTo>
                  <a:pt x="207" y="154"/>
                </a:lnTo>
                <a:lnTo>
                  <a:pt x="116" y="170"/>
                </a:lnTo>
                <a:lnTo>
                  <a:pt x="47" y="189"/>
                </a:lnTo>
                <a:lnTo>
                  <a:pt x="12" y="216"/>
                </a:lnTo>
              </a:path>
            </a:pathLst>
          </a:custGeom>
          <a:solidFill>
            <a:srgbClr val="FF9966"/>
          </a:solidFill>
          <a:ln w="12700" cap="rnd" cmpd="sng">
            <a:solidFill>
              <a:schemeClr val="tx1"/>
            </a:solidFill>
            <a:prstDash val="dash"/>
            <a:round/>
            <a:headEnd/>
            <a:tailEnd/>
          </a:ln>
          <a:effectLst/>
        </p:spPr>
        <p:txBody>
          <a:bodyPr/>
          <a:lstStyle/>
          <a:p>
            <a:endParaRPr lang="en-US"/>
          </a:p>
        </p:txBody>
      </p:sp>
      <p:sp>
        <p:nvSpPr>
          <p:cNvPr id="8" name="Freeform 8"/>
          <p:cNvSpPr>
            <a:spLocks/>
          </p:cNvSpPr>
          <p:nvPr/>
        </p:nvSpPr>
        <p:spPr bwMode="auto">
          <a:xfrm>
            <a:off x="2805113" y="3859213"/>
            <a:ext cx="6183312" cy="839787"/>
          </a:xfrm>
          <a:custGeom>
            <a:avLst/>
            <a:gdLst/>
            <a:ahLst/>
            <a:cxnLst>
              <a:cxn ang="0">
                <a:pos x="3990" y="163"/>
              </a:cxn>
              <a:cxn ang="0">
                <a:pos x="3853" y="186"/>
              </a:cxn>
              <a:cxn ang="0">
                <a:pos x="3629" y="224"/>
              </a:cxn>
              <a:cxn ang="0">
                <a:pos x="3302" y="301"/>
              </a:cxn>
              <a:cxn ang="0">
                <a:pos x="3056" y="343"/>
              </a:cxn>
              <a:cxn ang="0">
                <a:pos x="2909" y="346"/>
              </a:cxn>
              <a:cxn ang="0">
                <a:pos x="2534" y="160"/>
              </a:cxn>
              <a:cxn ang="0">
                <a:pos x="2003" y="0"/>
              </a:cxn>
              <a:cxn ang="0">
                <a:pos x="1574" y="32"/>
              </a:cxn>
              <a:cxn ang="0">
                <a:pos x="1293" y="67"/>
              </a:cxn>
              <a:cxn ang="0">
                <a:pos x="979" y="106"/>
              </a:cxn>
              <a:cxn ang="0">
                <a:pos x="544" y="151"/>
              </a:cxn>
              <a:cxn ang="0">
                <a:pos x="304" y="195"/>
              </a:cxn>
              <a:cxn ang="0">
                <a:pos x="48" y="346"/>
              </a:cxn>
              <a:cxn ang="0">
                <a:pos x="41" y="442"/>
              </a:cxn>
              <a:cxn ang="0">
                <a:pos x="195" y="506"/>
              </a:cxn>
              <a:cxn ang="0">
                <a:pos x="365" y="525"/>
              </a:cxn>
              <a:cxn ang="0">
                <a:pos x="637" y="477"/>
              </a:cxn>
              <a:cxn ang="0">
                <a:pos x="979" y="368"/>
              </a:cxn>
              <a:cxn ang="0">
                <a:pos x="1350" y="375"/>
              </a:cxn>
              <a:cxn ang="0">
                <a:pos x="1581" y="416"/>
              </a:cxn>
              <a:cxn ang="0">
                <a:pos x="1814" y="477"/>
              </a:cxn>
              <a:cxn ang="0">
                <a:pos x="1955" y="499"/>
              </a:cxn>
              <a:cxn ang="0">
                <a:pos x="2227" y="435"/>
              </a:cxn>
              <a:cxn ang="0">
                <a:pos x="2361" y="439"/>
              </a:cxn>
              <a:cxn ang="0">
                <a:pos x="2528" y="451"/>
              </a:cxn>
              <a:cxn ang="0">
                <a:pos x="2912" y="445"/>
              </a:cxn>
              <a:cxn ang="0">
                <a:pos x="3145" y="448"/>
              </a:cxn>
              <a:cxn ang="0">
                <a:pos x="3446" y="391"/>
              </a:cxn>
              <a:cxn ang="0">
                <a:pos x="3702" y="291"/>
              </a:cxn>
              <a:cxn ang="0">
                <a:pos x="3945" y="250"/>
              </a:cxn>
              <a:cxn ang="0">
                <a:pos x="4089" y="147"/>
              </a:cxn>
            </a:cxnLst>
            <a:rect l="0" t="0" r="r" b="b"/>
            <a:pathLst>
              <a:path w="4090" h="529">
                <a:moveTo>
                  <a:pt x="4089" y="147"/>
                </a:moveTo>
                <a:lnTo>
                  <a:pt x="3990" y="163"/>
                </a:lnTo>
                <a:lnTo>
                  <a:pt x="3862" y="186"/>
                </a:lnTo>
                <a:lnTo>
                  <a:pt x="3853" y="186"/>
                </a:lnTo>
                <a:lnTo>
                  <a:pt x="3728" y="199"/>
                </a:lnTo>
                <a:lnTo>
                  <a:pt x="3629" y="224"/>
                </a:lnTo>
                <a:lnTo>
                  <a:pt x="3494" y="256"/>
                </a:lnTo>
                <a:lnTo>
                  <a:pt x="3302" y="301"/>
                </a:lnTo>
                <a:lnTo>
                  <a:pt x="3069" y="343"/>
                </a:lnTo>
                <a:lnTo>
                  <a:pt x="3056" y="343"/>
                </a:lnTo>
                <a:lnTo>
                  <a:pt x="3017" y="343"/>
                </a:lnTo>
                <a:lnTo>
                  <a:pt x="2909" y="346"/>
                </a:lnTo>
                <a:lnTo>
                  <a:pt x="2800" y="301"/>
                </a:lnTo>
                <a:lnTo>
                  <a:pt x="2534" y="160"/>
                </a:lnTo>
                <a:lnTo>
                  <a:pt x="2237" y="55"/>
                </a:lnTo>
                <a:lnTo>
                  <a:pt x="2003" y="0"/>
                </a:lnTo>
                <a:lnTo>
                  <a:pt x="1725" y="13"/>
                </a:lnTo>
                <a:lnTo>
                  <a:pt x="1574" y="32"/>
                </a:lnTo>
                <a:lnTo>
                  <a:pt x="1427" y="45"/>
                </a:lnTo>
                <a:lnTo>
                  <a:pt x="1293" y="67"/>
                </a:lnTo>
                <a:lnTo>
                  <a:pt x="1155" y="90"/>
                </a:lnTo>
                <a:lnTo>
                  <a:pt x="979" y="106"/>
                </a:lnTo>
                <a:lnTo>
                  <a:pt x="768" y="141"/>
                </a:lnTo>
                <a:lnTo>
                  <a:pt x="544" y="151"/>
                </a:lnTo>
                <a:lnTo>
                  <a:pt x="435" y="163"/>
                </a:lnTo>
                <a:lnTo>
                  <a:pt x="304" y="195"/>
                </a:lnTo>
                <a:lnTo>
                  <a:pt x="201" y="256"/>
                </a:lnTo>
                <a:lnTo>
                  <a:pt x="48" y="346"/>
                </a:lnTo>
                <a:lnTo>
                  <a:pt x="0" y="410"/>
                </a:lnTo>
                <a:lnTo>
                  <a:pt x="41" y="442"/>
                </a:lnTo>
                <a:lnTo>
                  <a:pt x="121" y="480"/>
                </a:lnTo>
                <a:lnTo>
                  <a:pt x="195" y="506"/>
                </a:lnTo>
                <a:lnTo>
                  <a:pt x="262" y="519"/>
                </a:lnTo>
                <a:lnTo>
                  <a:pt x="365" y="525"/>
                </a:lnTo>
                <a:lnTo>
                  <a:pt x="477" y="528"/>
                </a:lnTo>
                <a:lnTo>
                  <a:pt x="637" y="477"/>
                </a:lnTo>
                <a:lnTo>
                  <a:pt x="864" y="400"/>
                </a:lnTo>
                <a:lnTo>
                  <a:pt x="979" y="368"/>
                </a:lnTo>
                <a:lnTo>
                  <a:pt x="1129" y="359"/>
                </a:lnTo>
                <a:lnTo>
                  <a:pt x="1350" y="375"/>
                </a:lnTo>
                <a:lnTo>
                  <a:pt x="1440" y="381"/>
                </a:lnTo>
                <a:lnTo>
                  <a:pt x="1581" y="416"/>
                </a:lnTo>
                <a:lnTo>
                  <a:pt x="1737" y="458"/>
                </a:lnTo>
                <a:lnTo>
                  <a:pt x="1814" y="477"/>
                </a:lnTo>
                <a:lnTo>
                  <a:pt x="1910" y="493"/>
                </a:lnTo>
                <a:lnTo>
                  <a:pt x="1955" y="499"/>
                </a:lnTo>
                <a:lnTo>
                  <a:pt x="2029" y="487"/>
                </a:lnTo>
                <a:lnTo>
                  <a:pt x="2227" y="435"/>
                </a:lnTo>
                <a:lnTo>
                  <a:pt x="2262" y="432"/>
                </a:lnTo>
                <a:lnTo>
                  <a:pt x="2361" y="439"/>
                </a:lnTo>
                <a:lnTo>
                  <a:pt x="2435" y="448"/>
                </a:lnTo>
                <a:lnTo>
                  <a:pt x="2528" y="451"/>
                </a:lnTo>
                <a:lnTo>
                  <a:pt x="2713" y="435"/>
                </a:lnTo>
                <a:lnTo>
                  <a:pt x="2912" y="445"/>
                </a:lnTo>
                <a:lnTo>
                  <a:pt x="3011" y="455"/>
                </a:lnTo>
                <a:lnTo>
                  <a:pt x="3145" y="448"/>
                </a:lnTo>
                <a:lnTo>
                  <a:pt x="3318" y="426"/>
                </a:lnTo>
                <a:lnTo>
                  <a:pt x="3446" y="391"/>
                </a:lnTo>
                <a:lnTo>
                  <a:pt x="3622" y="323"/>
                </a:lnTo>
                <a:lnTo>
                  <a:pt x="3702" y="291"/>
                </a:lnTo>
                <a:lnTo>
                  <a:pt x="3792" y="266"/>
                </a:lnTo>
                <a:lnTo>
                  <a:pt x="3945" y="250"/>
                </a:lnTo>
                <a:lnTo>
                  <a:pt x="4086" y="234"/>
                </a:lnTo>
                <a:lnTo>
                  <a:pt x="4089" y="147"/>
                </a:lnTo>
              </a:path>
            </a:pathLst>
          </a:custGeom>
          <a:solidFill>
            <a:srgbClr val="FFFF66"/>
          </a:solidFill>
          <a:ln w="12700" cap="rnd" cmpd="sng">
            <a:solidFill>
              <a:schemeClr val="tx1"/>
            </a:solidFill>
            <a:prstDash val="dash"/>
            <a:round/>
            <a:headEnd/>
            <a:tailEnd/>
          </a:ln>
          <a:effectLst/>
        </p:spPr>
        <p:txBody>
          <a:bodyPr/>
          <a:lstStyle/>
          <a:p>
            <a:endParaRPr lang="en-US"/>
          </a:p>
        </p:txBody>
      </p:sp>
      <p:sp>
        <p:nvSpPr>
          <p:cNvPr id="9" name="Freeform 9"/>
          <p:cNvSpPr>
            <a:spLocks/>
          </p:cNvSpPr>
          <p:nvPr/>
        </p:nvSpPr>
        <p:spPr bwMode="auto">
          <a:xfrm>
            <a:off x="247650" y="3587750"/>
            <a:ext cx="6292850" cy="2774950"/>
          </a:xfrm>
          <a:custGeom>
            <a:avLst/>
            <a:gdLst/>
            <a:ahLst/>
            <a:cxnLst>
              <a:cxn ang="0">
                <a:pos x="0" y="566"/>
              </a:cxn>
              <a:cxn ang="0">
                <a:pos x="192" y="566"/>
              </a:cxn>
              <a:cxn ang="0">
                <a:pos x="326" y="581"/>
              </a:cxn>
              <a:cxn ang="0">
                <a:pos x="465" y="614"/>
              </a:cxn>
              <a:cxn ang="0">
                <a:pos x="700" y="634"/>
              </a:cxn>
              <a:cxn ang="0">
                <a:pos x="1065" y="634"/>
              </a:cxn>
              <a:cxn ang="0">
                <a:pos x="1180" y="624"/>
              </a:cxn>
              <a:cxn ang="0">
                <a:pos x="1324" y="610"/>
              </a:cxn>
              <a:cxn ang="0">
                <a:pos x="1464" y="576"/>
              </a:cxn>
              <a:cxn ang="0">
                <a:pos x="1569" y="576"/>
              </a:cxn>
              <a:cxn ang="0">
                <a:pos x="1708" y="586"/>
              </a:cxn>
              <a:cxn ang="0">
                <a:pos x="2083" y="662"/>
              </a:cxn>
              <a:cxn ang="0">
                <a:pos x="2385" y="744"/>
              </a:cxn>
              <a:cxn ang="0">
                <a:pos x="2755" y="912"/>
              </a:cxn>
              <a:cxn ang="0">
                <a:pos x="3278" y="1200"/>
              </a:cxn>
              <a:cxn ang="0">
                <a:pos x="3446" y="1315"/>
              </a:cxn>
              <a:cxn ang="0">
                <a:pos x="3523" y="1382"/>
              </a:cxn>
              <a:cxn ang="0">
                <a:pos x="3499" y="1402"/>
              </a:cxn>
              <a:cxn ang="0">
                <a:pos x="3393" y="1358"/>
              </a:cxn>
              <a:cxn ang="0">
                <a:pos x="3283" y="1315"/>
              </a:cxn>
              <a:cxn ang="0">
                <a:pos x="3225" y="1301"/>
              </a:cxn>
              <a:cxn ang="0">
                <a:pos x="3254" y="1349"/>
              </a:cxn>
              <a:cxn ang="0">
                <a:pos x="3585" y="1546"/>
              </a:cxn>
              <a:cxn ang="0">
                <a:pos x="3868" y="1747"/>
              </a:cxn>
              <a:cxn ang="0">
                <a:pos x="3878" y="1675"/>
              </a:cxn>
              <a:cxn ang="0">
                <a:pos x="4012" y="1733"/>
              </a:cxn>
              <a:cxn ang="0">
                <a:pos x="3960" y="1627"/>
              </a:cxn>
              <a:cxn ang="0">
                <a:pos x="4161" y="1666"/>
              </a:cxn>
              <a:cxn ang="0">
                <a:pos x="3912" y="1368"/>
              </a:cxn>
              <a:cxn ang="0">
                <a:pos x="3763" y="1171"/>
              </a:cxn>
              <a:cxn ang="0">
                <a:pos x="3652" y="1075"/>
              </a:cxn>
              <a:cxn ang="0">
                <a:pos x="3494" y="1003"/>
              </a:cxn>
              <a:cxn ang="0">
                <a:pos x="3379" y="960"/>
              </a:cxn>
              <a:cxn ang="0">
                <a:pos x="3062" y="778"/>
              </a:cxn>
              <a:cxn ang="0">
                <a:pos x="3033" y="768"/>
              </a:cxn>
              <a:cxn ang="0">
                <a:pos x="2616" y="514"/>
              </a:cxn>
              <a:cxn ang="0">
                <a:pos x="2284" y="408"/>
              </a:cxn>
              <a:cxn ang="0">
                <a:pos x="2064" y="326"/>
              </a:cxn>
              <a:cxn ang="0">
                <a:pos x="1488" y="192"/>
              </a:cxn>
              <a:cxn ang="0">
                <a:pos x="513" y="48"/>
              </a:cxn>
              <a:cxn ang="0">
                <a:pos x="0" y="0"/>
              </a:cxn>
              <a:cxn ang="0">
                <a:pos x="0" y="566"/>
              </a:cxn>
            </a:cxnLst>
            <a:rect l="0" t="0" r="r" b="b"/>
            <a:pathLst>
              <a:path w="4162" h="1748">
                <a:moveTo>
                  <a:pt x="0" y="566"/>
                </a:moveTo>
                <a:lnTo>
                  <a:pt x="192" y="566"/>
                </a:lnTo>
                <a:lnTo>
                  <a:pt x="326" y="581"/>
                </a:lnTo>
                <a:lnTo>
                  <a:pt x="465" y="614"/>
                </a:lnTo>
                <a:lnTo>
                  <a:pt x="700" y="634"/>
                </a:lnTo>
                <a:lnTo>
                  <a:pt x="1065" y="634"/>
                </a:lnTo>
                <a:lnTo>
                  <a:pt x="1180" y="624"/>
                </a:lnTo>
                <a:lnTo>
                  <a:pt x="1324" y="610"/>
                </a:lnTo>
                <a:lnTo>
                  <a:pt x="1464" y="576"/>
                </a:lnTo>
                <a:lnTo>
                  <a:pt x="1569" y="576"/>
                </a:lnTo>
                <a:lnTo>
                  <a:pt x="1708" y="586"/>
                </a:lnTo>
                <a:lnTo>
                  <a:pt x="2083" y="662"/>
                </a:lnTo>
                <a:lnTo>
                  <a:pt x="2385" y="744"/>
                </a:lnTo>
                <a:lnTo>
                  <a:pt x="2755" y="912"/>
                </a:lnTo>
                <a:lnTo>
                  <a:pt x="3278" y="1200"/>
                </a:lnTo>
                <a:lnTo>
                  <a:pt x="3446" y="1315"/>
                </a:lnTo>
                <a:lnTo>
                  <a:pt x="3523" y="1382"/>
                </a:lnTo>
                <a:lnTo>
                  <a:pt x="3499" y="1402"/>
                </a:lnTo>
                <a:lnTo>
                  <a:pt x="3393" y="1358"/>
                </a:lnTo>
                <a:lnTo>
                  <a:pt x="3283" y="1315"/>
                </a:lnTo>
                <a:lnTo>
                  <a:pt x="3225" y="1301"/>
                </a:lnTo>
                <a:lnTo>
                  <a:pt x="3254" y="1349"/>
                </a:lnTo>
                <a:lnTo>
                  <a:pt x="3585" y="1546"/>
                </a:lnTo>
                <a:lnTo>
                  <a:pt x="3868" y="1747"/>
                </a:lnTo>
                <a:lnTo>
                  <a:pt x="3878" y="1675"/>
                </a:lnTo>
                <a:lnTo>
                  <a:pt x="4012" y="1733"/>
                </a:lnTo>
                <a:lnTo>
                  <a:pt x="3960" y="1627"/>
                </a:lnTo>
                <a:lnTo>
                  <a:pt x="4161" y="1666"/>
                </a:lnTo>
                <a:lnTo>
                  <a:pt x="3912" y="1368"/>
                </a:lnTo>
                <a:lnTo>
                  <a:pt x="3763" y="1171"/>
                </a:lnTo>
                <a:lnTo>
                  <a:pt x="3652" y="1075"/>
                </a:lnTo>
                <a:lnTo>
                  <a:pt x="3494" y="1003"/>
                </a:lnTo>
                <a:lnTo>
                  <a:pt x="3379" y="960"/>
                </a:lnTo>
                <a:lnTo>
                  <a:pt x="3062" y="778"/>
                </a:lnTo>
                <a:lnTo>
                  <a:pt x="3033" y="768"/>
                </a:lnTo>
                <a:lnTo>
                  <a:pt x="2616" y="514"/>
                </a:lnTo>
                <a:lnTo>
                  <a:pt x="2284" y="408"/>
                </a:lnTo>
                <a:lnTo>
                  <a:pt x="2064" y="326"/>
                </a:lnTo>
                <a:lnTo>
                  <a:pt x="1488" y="192"/>
                </a:lnTo>
                <a:lnTo>
                  <a:pt x="513" y="48"/>
                </a:lnTo>
                <a:lnTo>
                  <a:pt x="0" y="0"/>
                </a:lnTo>
                <a:lnTo>
                  <a:pt x="0" y="566"/>
                </a:lnTo>
              </a:path>
            </a:pathLst>
          </a:custGeom>
          <a:solidFill>
            <a:srgbClr val="FF66FF"/>
          </a:solidFill>
          <a:ln w="12700" cap="rnd" cmpd="sng">
            <a:solidFill>
              <a:schemeClr val="tx1"/>
            </a:solidFill>
            <a:prstDash val="sysDot"/>
            <a:round/>
            <a:headEnd/>
            <a:tailEnd/>
          </a:ln>
          <a:effectLst/>
        </p:spPr>
        <p:txBody>
          <a:bodyPr/>
          <a:lstStyle/>
          <a:p>
            <a:endParaRPr lang="en-US"/>
          </a:p>
        </p:txBody>
      </p:sp>
      <p:sp>
        <p:nvSpPr>
          <p:cNvPr id="10" name="Freeform 10"/>
          <p:cNvSpPr>
            <a:spLocks/>
          </p:cNvSpPr>
          <p:nvPr/>
        </p:nvSpPr>
        <p:spPr bwMode="auto">
          <a:xfrm>
            <a:off x="239713" y="3381375"/>
            <a:ext cx="7324725" cy="2738438"/>
          </a:xfrm>
          <a:custGeom>
            <a:avLst/>
            <a:gdLst/>
            <a:ahLst/>
            <a:cxnLst>
              <a:cxn ang="0">
                <a:pos x="307" y="68"/>
              </a:cxn>
              <a:cxn ang="0">
                <a:pos x="768" y="144"/>
              </a:cxn>
              <a:cxn ang="0">
                <a:pos x="1094" y="192"/>
              </a:cxn>
              <a:cxn ang="0">
                <a:pos x="1397" y="212"/>
              </a:cxn>
              <a:cxn ang="0">
                <a:pos x="1613" y="188"/>
              </a:cxn>
              <a:cxn ang="0">
                <a:pos x="1915" y="173"/>
              </a:cxn>
              <a:cxn ang="0">
                <a:pos x="2285" y="154"/>
              </a:cxn>
              <a:cxn ang="0">
                <a:pos x="2606" y="178"/>
              </a:cxn>
              <a:cxn ang="0">
                <a:pos x="3096" y="365"/>
              </a:cxn>
              <a:cxn ang="0">
                <a:pos x="3499" y="519"/>
              </a:cxn>
              <a:cxn ang="0">
                <a:pos x="4022" y="797"/>
              </a:cxn>
              <a:cxn ang="0">
                <a:pos x="4608" y="1344"/>
              </a:cxn>
              <a:cxn ang="0">
                <a:pos x="4785" y="1695"/>
              </a:cxn>
              <a:cxn ang="0">
                <a:pos x="4430" y="1340"/>
              </a:cxn>
              <a:cxn ang="0">
                <a:pos x="4104" y="1023"/>
              </a:cxn>
              <a:cxn ang="0">
                <a:pos x="3744" y="797"/>
              </a:cxn>
              <a:cxn ang="0">
                <a:pos x="3144" y="447"/>
              </a:cxn>
              <a:cxn ang="0">
                <a:pos x="2832" y="346"/>
              </a:cxn>
              <a:cxn ang="0">
                <a:pos x="2673" y="317"/>
              </a:cxn>
              <a:cxn ang="0">
                <a:pos x="2659" y="365"/>
              </a:cxn>
              <a:cxn ang="0">
                <a:pos x="3029" y="677"/>
              </a:cxn>
              <a:cxn ang="0">
                <a:pos x="3235" y="831"/>
              </a:cxn>
              <a:cxn ang="0">
                <a:pos x="3475" y="956"/>
              </a:cxn>
              <a:cxn ang="0">
                <a:pos x="3657" y="1124"/>
              </a:cxn>
              <a:cxn ang="0">
                <a:pos x="4104" y="1460"/>
              </a:cxn>
              <a:cxn ang="0">
                <a:pos x="4272" y="1724"/>
              </a:cxn>
              <a:cxn ang="0">
                <a:pos x="3941" y="1445"/>
              </a:cxn>
              <a:cxn ang="0">
                <a:pos x="3609" y="1191"/>
              </a:cxn>
              <a:cxn ang="0">
                <a:pos x="2937" y="759"/>
              </a:cxn>
              <a:cxn ang="0">
                <a:pos x="2606" y="500"/>
              </a:cxn>
              <a:cxn ang="0">
                <a:pos x="2289" y="432"/>
              </a:cxn>
              <a:cxn ang="0">
                <a:pos x="1886" y="399"/>
              </a:cxn>
              <a:cxn ang="0">
                <a:pos x="1248" y="480"/>
              </a:cxn>
              <a:cxn ang="0">
                <a:pos x="638" y="629"/>
              </a:cxn>
              <a:cxn ang="0">
                <a:pos x="201" y="855"/>
              </a:cxn>
              <a:cxn ang="0">
                <a:pos x="0" y="903"/>
              </a:cxn>
              <a:cxn ang="0">
                <a:pos x="437" y="586"/>
              </a:cxn>
              <a:cxn ang="0">
                <a:pos x="960" y="423"/>
              </a:cxn>
              <a:cxn ang="0">
                <a:pos x="5" y="351"/>
              </a:cxn>
            </a:cxnLst>
            <a:rect l="0" t="0" r="r" b="b"/>
            <a:pathLst>
              <a:path w="4844" h="1725">
                <a:moveTo>
                  <a:pt x="5" y="0"/>
                </a:moveTo>
                <a:lnTo>
                  <a:pt x="307" y="68"/>
                </a:lnTo>
                <a:lnTo>
                  <a:pt x="581" y="96"/>
                </a:lnTo>
                <a:lnTo>
                  <a:pt x="768" y="144"/>
                </a:lnTo>
                <a:lnTo>
                  <a:pt x="960" y="178"/>
                </a:lnTo>
                <a:lnTo>
                  <a:pt x="1094" y="192"/>
                </a:lnTo>
                <a:lnTo>
                  <a:pt x="1272" y="207"/>
                </a:lnTo>
                <a:lnTo>
                  <a:pt x="1397" y="212"/>
                </a:lnTo>
                <a:lnTo>
                  <a:pt x="1517" y="202"/>
                </a:lnTo>
                <a:lnTo>
                  <a:pt x="1613" y="188"/>
                </a:lnTo>
                <a:lnTo>
                  <a:pt x="1805" y="173"/>
                </a:lnTo>
                <a:lnTo>
                  <a:pt x="1915" y="173"/>
                </a:lnTo>
                <a:lnTo>
                  <a:pt x="2088" y="159"/>
                </a:lnTo>
                <a:lnTo>
                  <a:pt x="2285" y="154"/>
                </a:lnTo>
                <a:lnTo>
                  <a:pt x="2457" y="164"/>
                </a:lnTo>
                <a:lnTo>
                  <a:pt x="2606" y="178"/>
                </a:lnTo>
                <a:lnTo>
                  <a:pt x="2822" y="245"/>
                </a:lnTo>
                <a:lnTo>
                  <a:pt x="3096" y="365"/>
                </a:lnTo>
                <a:lnTo>
                  <a:pt x="3264" y="447"/>
                </a:lnTo>
                <a:lnTo>
                  <a:pt x="3499" y="519"/>
                </a:lnTo>
                <a:lnTo>
                  <a:pt x="3753" y="639"/>
                </a:lnTo>
                <a:lnTo>
                  <a:pt x="4022" y="797"/>
                </a:lnTo>
                <a:lnTo>
                  <a:pt x="4363" y="1095"/>
                </a:lnTo>
                <a:lnTo>
                  <a:pt x="4608" y="1344"/>
                </a:lnTo>
                <a:lnTo>
                  <a:pt x="4843" y="1570"/>
                </a:lnTo>
                <a:lnTo>
                  <a:pt x="4785" y="1695"/>
                </a:lnTo>
                <a:lnTo>
                  <a:pt x="4579" y="1484"/>
                </a:lnTo>
                <a:lnTo>
                  <a:pt x="4430" y="1340"/>
                </a:lnTo>
                <a:lnTo>
                  <a:pt x="4238" y="1148"/>
                </a:lnTo>
                <a:lnTo>
                  <a:pt x="4104" y="1023"/>
                </a:lnTo>
                <a:lnTo>
                  <a:pt x="3897" y="903"/>
                </a:lnTo>
                <a:lnTo>
                  <a:pt x="3744" y="797"/>
                </a:lnTo>
                <a:lnTo>
                  <a:pt x="3494" y="629"/>
                </a:lnTo>
                <a:lnTo>
                  <a:pt x="3144" y="447"/>
                </a:lnTo>
                <a:lnTo>
                  <a:pt x="3019" y="389"/>
                </a:lnTo>
                <a:lnTo>
                  <a:pt x="2832" y="346"/>
                </a:lnTo>
                <a:lnTo>
                  <a:pt x="2726" y="317"/>
                </a:lnTo>
                <a:lnTo>
                  <a:pt x="2673" y="317"/>
                </a:lnTo>
                <a:lnTo>
                  <a:pt x="2654" y="332"/>
                </a:lnTo>
                <a:lnTo>
                  <a:pt x="2659" y="365"/>
                </a:lnTo>
                <a:lnTo>
                  <a:pt x="2798" y="500"/>
                </a:lnTo>
                <a:lnTo>
                  <a:pt x="3029" y="677"/>
                </a:lnTo>
                <a:lnTo>
                  <a:pt x="3173" y="768"/>
                </a:lnTo>
                <a:lnTo>
                  <a:pt x="3235" y="831"/>
                </a:lnTo>
                <a:lnTo>
                  <a:pt x="3341" y="879"/>
                </a:lnTo>
                <a:lnTo>
                  <a:pt x="3475" y="956"/>
                </a:lnTo>
                <a:lnTo>
                  <a:pt x="3571" y="1028"/>
                </a:lnTo>
                <a:lnTo>
                  <a:pt x="3657" y="1124"/>
                </a:lnTo>
                <a:lnTo>
                  <a:pt x="3845" y="1272"/>
                </a:lnTo>
                <a:lnTo>
                  <a:pt x="4104" y="1460"/>
                </a:lnTo>
                <a:lnTo>
                  <a:pt x="4310" y="1608"/>
                </a:lnTo>
                <a:lnTo>
                  <a:pt x="4272" y="1724"/>
                </a:lnTo>
                <a:lnTo>
                  <a:pt x="4099" y="1570"/>
                </a:lnTo>
                <a:lnTo>
                  <a:pt x="3941" y="1445"/>
                </a:lnTo>
                <a:lnTo>
                  <a:pt x="3763" y="1311"/>
                </a:lnTo>
                <a:lnTo>
                  <a:pt x="3609" y="1191"/>
                </a:lnTo>
                <a:lnTo>
                  <a:pt x="3384" y="1095"/>
                </a:lnTo>
                <a:lnTo>
                  <a:pt x="2937" y="759"/>
                </a:lnTo>
                <a:lnTo>
                  <a:pt x="2779" y="624"/>
                </a:lnTo>
                <a:lnTo>
                  <a:pt x="2606" y="500"/>
                </a:lnTo>
                <a:lnTo>
                  <a:pt x="2496" y="461"/>
                </a:lnTo>
                <a:lnTo>
                  <a:pt x="2289" y="432"/>
                </a:lnTo>
                <a:lnTo>
                  <a:pt x="2083" y="408"/>
                </a:lnTo>
                <a:lnTo>
                  <a:pt x="1886" y="399"/>
                </a:lnTo>
                <a:lnTo>
                  <a:pt x="1613" y="428"/>
                </a:lnTo>
                <a:lnTo>
                  <a:pt x="1248" y="480"/>
                </a:lnTo>
                <a:lnTo>
                  <a:pt x="945" y="548"/>
                </a:lnTo>
                <a:lnTo>
                  <a:pt x="638" y="629"/>
                </a:lnTo>
                <a:lnTo>
                  <a:pt x="331" y="773"/>
                </a:lnTo>
                <a:lnTo>
                  <a:pt x="201" y="855"/>
                </a:lnTo>
                <a:lnTo>
                  <a:pt x="0" y="1032"/>
                </a:lnTo>
                <a:lnTo>
                  <a:pt x="0" y="903"/>
                </a:lnTo>
                <a:lnTo>
                  <a:pt x="182" y="754"/>
                </a:lnTo>
                <a:lnTo>
                  <a:pt x="437" y="586"/>
                </a:lnTo>
                <a:lnTo>
                  <a:pt x="633" y="509"/>
                </a:lnTo>
                <a:lnTo>
                  <a:pt x="960" y="423"/>
                </a:lnTo>
                <a:lnTo>
                  <a:pt x="427" y="384"/>
                </a:lnTo>
                <a:lnTo>
                  <a:pt x="5" y="351"/>
                </a:lnTo>
                <a:lnTo>
                  <a:pt x="5" y="0"/>
                </a:lnTo>
              </a:path>
            </a:pathLst>
          </a:custGeom>
          <a:solidFill>
            <a:srgbClr val="FFCCFF"/>
          </a:solidFill>
          <a:ln w="12700" cap="rnd" cmpd="sng">
            <a:solidFill>
              <a:schemeClr val="tx1"/>
            </a:solidFill>
            <a:prstDash val="sysDot"/>
            <a:round/>
            <a:headEnd/>
            <a:tailEnd/>
          </a:ln>
          <a:effectLst/>
        </p:spPr>
        <p:txBody>
          <a:bodyPr/>
          <a:lstStyle/>
          <a:p>
            <a:endParaRPr lang="en-US"/>
          </a:p>
        </p:txBody>
      </p:sp>
      <p:sp>
        <p:nvSpPr>
          <p:cNvPr id="11" name="Freeform 11"/>
          <p:cNvSpPr>
            <a:spLocks/>
          </p:cNvSpPr>
          <p:nvPr/>
        </p:nvSpPr>
        <p:spPr bwMode="auto">
          <a:xfrm>
            <a:off x="2249488" y="4513263"/>
            <a:ext cx="1489075" cy="287337"/>
          </a:xfrm>
          <a:custGeom>
            <a:avLst/>
            <a:gdLst/>
            <a:ahLst/>
            <a:cxnLst>
              <a:cxn ang="0">
                <a:pos x="254" y="79"/>
              </a:cxn>
              <a:cxn ang="0">
                <a:pos x="370" y="98"/>
              </a:cxn>
              <a:cxn ang="0">
                <a:pos x="473" y="127"/>
              </a:cxn>
              <a:cxn ang="0">
                <a:pos x="586" y="139"/>
              </a:cxn>
              <a:cxn ang="0">
                <a:pos x="694" y="163"/>
              </a:cxn>
              <a:cxn ang="0">
                <a:pos x="806" y="175"/>
              </a:cxn>
              <a:cxn ang="0">
                <a:pos x="924" y="180"/>
              </a:cxn>
              <a:cxn ang="0">
                <a:pos x="984" y="153"/>
              </a:cxn>
              <a:cxn ang="0">
                <a:pos x="876" y="120"/>
              </a:cxn>
              <a:cxn ang="0">
                <a:pos x="773" y="129"/>
              </a:cxn>
              <a:cxn ang="0">
                <a:pos x="641" y="125"/>
              </a:cxn>
              <a:cxn ang="0">
                <a:pos x="550" y="108"/>
              </a:cxn>
              <a:cxn ang="0">
                <a:pos x="451" y="69"/>
              </a:cxn>
              <a:cxn ang="0">
                <a:pos x="401" y="33"/>
              </a:cxn>
              <a:cxn ang="0">
                <a:pos x="348" y="12"/>
              </a:cxn>
              <a:cxn ang="0">
                <a:pos x="235" y="0"/>
              </a:cxn>
              <a:cxn ang="0">
                <a:pos x="156" y="2"/>
              </a:cxn>
              <a:cxn ang="0">
                <a:pos x="115" y="12"/>
              </a:cxn>
              <a:cxn ang="0">
                <a:pos x="70" y="50"/>
              </a:cxn>
              <a:cxn ang="0">
                <a:pos x="14" y="91"/>
              </a:cxn>
              <a:cxn ang="0">
                <a:pos x="0" y="113"/>
              </a:cxn>
              <a:cxn ang="0">
                <a:pos x="12" y="132"/>
              </a:cxn>
              <a:cxn ang="0">
                <a:pos x="67" y="122"/>
              </a:cxn>
              <a:cxn ang="0">
                <a:pos x="168" y="91"/>
              </a:cxn>
              <a:cxn ang="0">
                <a:pos x="221" y="81"/>
              </a:cxn>
              <a:cxn ang="0">
                <a:pos x="254" y="79"/>
              </a:cxn>
            </a:cxnLst>
            <a:rect l="0" t="0" r="r" b="b"/>
            <a:pathLst>
              <a:path w="985" h="181">
                <a:moveTo>
                  <a:pt x="254" y="79"/>
                </a:moveTo>
                <a:lnTo>
                  <a:pt x="370" y="98"/>
                </a:lnTo>
                <a:lnTo>
                  <a:pt x="473" y="127"/>
                </a:lnTo>
                <a:lnTo>
                  <a:pt x="586" y="139"/>
                </a:lnTo>
                <a:lnTo>
                  <a:pt x="694" y="163"/>
                </a:lnTo>
                <a:lnTo>
                  <a:pt x="806" y="175"/>
                </a:lnTo>
                <a:lnTo>
                  <a:pt x="924" y="180"/>
                </a:lnTo>
                <a:lnTo>
                  <a:pt x="984" y="153"/>
                </a:lnTo>
                <a:lnTo>
                  <a:pt x="876" y="120"/>
                </a:lnTo>
                <a:lnTo>
                  <a:pt x="773" y="129"/>
                </a:lnTo>
                <a:lnTo>
                  <a:pt x="641" y="125"/>
                </a:lnTo>
                <a:lnTo>
                  <a:pt x="550" y="108"/>
                </a:lnTo>
                <a:lnTo>
                  <a:pt x="451" y="69"/>
                </a:lnTo>
                <a:lnTo>
                  <a:pt x="401" y="33"/>
                </a:lnTo>
                <a:lnTo>
                  <a:pt x="348" y="12"/>
                </a:lnTo>
                <a:lnTo>
                  <a:pt x="235" y="0"/>
                </a:lnTo>
                <a:lnTo>
                  <a:pt x="156" y="2"/>
                </a:lnTo>
                <a:lnTo>
                  <a:pt x="115" y="12"/>
                </a:lnTo>
                <a:lnTo>
                  <a:pt x="70" y="50"/>
                </a:lnTo>
                <a:lnTo>
                  <a:pt x="14" y="91"/>
                </a:lnTo>
                <a:lnTo>
                  <a:pt x="0" y="113"/>
                </a:lnTo>
                <a:lnTo>
                  <a:pt x="12" y="132"/>
                </a:lnTo>
                <a:lnTo>
                  <a:pt x="67" y="122"/>
                </a:lnTo>
                <a:lnTo>
                  <a:pt x="168" y="91"/>
                </a:lnTo>
                <a:lnTo>
                  <a:pt x="221" y="81"/>
                </a:lnTo>
                <a:lnTo>
                  <a:pt x="254" y="79"/>
                </a:lnTo>
              </a:path>
            </a:pathLst>
          </a:custGeom>
          <a:solidFill>
            <a:srgbClr val="FF0033"/>
          </a:solidFill>
          <a:ln w="9525" cap="rnd">
            <a:noFill/>
            <a:round/>
            <a:headEnd/>
            <a:tailEnd/>
          </a:ln>
          <a:effectLst/>
        </p:spPr>
        <p:txBody>
          <a:bodyPr/>
          <a:lstStyle/>
          <a:p>
            <a:endParaRPr lang="en-US"/>
          </a:p>
        </p:txBody>
      </p:sp>
      <p:sp>
        <p:nvSpPr>
          <p:cNvPr id="12" name="Freeform 12"/>
          <p:cNvSpPr>
            <a:spLocks/>
          </p:cNvSpPr>
          <p:nvPr/>
        </p:nvSpPr>
        <p:spPr bwMode="auto">
          <a:xfrm>
            <a:off x="3540125" y="4125913"/>
            <a:ext cx="850900" cy="290512"/>
          </a:xfrm>
          <a:custGeom>
            <a:avLst/>
            <a:gdLst/>
            <a:ahLst/>
            <a:cxnLst>
              <a:cxn ang="0">
                <a:pos x="144" y="74"/>
              </a:cxn>
              <a:cxn ang="0">
                <a:pos x="235" y="100"/>
              </a:cxn>
              <a:cxn ang="0">
                <a:pos x="295" y="117"/>
              </a:cxn>
              <a:cxn ang="0">
                <a:pos x="350" y="139"/>
              </a:cxn>
              <a:cxn ang="0">
                <a:pos x="422" y="165"/>
              </a:cxn>
              <a:cxn ang="0">
                <a:pos x="458" y="172"/>
              </a:cxn>
              <a:cxn ang="0">
                <a:pos x="511" y="180"/>
              </a:cxn>
              <a:cxn ang="0">
                <a:pos x="547" y="182"/>
              </a:cxn>
              <a:cxn ang="0">
                <a:pos x="561" y="165"/>
              </a:cxn>
              <a:cxn ang="0">
                <a:pos x="523" y="134"/>
              </a:cxn>
              <a:cxn ang="0">
                <a:pos x="497" y="103"/>
              </a:cxn>
              <a:cxn ang="0">
                <a:pos x="465" y="74"/>
              </a:cxn>
              <a:cxn ang="0">
                <a:pos x="429" y="45"/>
              </a:cxn>
              <a:cxn ang="0">
                <a:pos x="422" y="43"/>
              </a:cxn>
              <a:cxn ang="0">
                <a:pos x="360" y="14"/>
              </a:cxn>
              <a:cxn ang="0">
                <a:pos x="353" y="12"/>
              </a:cxn>
              <a:cxn ang="0">
                <a:pos x="319" y="7"/>
              </a:cxn>
              <a:cxn ang="0">
                <a:pos x="312" y="7"/>
              </a:cxn>
              <a:cxn ang="0">
                <a:pos x="305" y="7"/>
              </a:cxn>
              <a:cxn ang="0">
                <a:pos x="252" y="7"/>
              </a:cxn>
              <a:cxn ang="0">
                <a:pos x="156" y="7"/>
              </a:cxn>
              <a:cxn ang="0">
                <a:pos x="117" y="2"/>
              </a:cxn>
              <a:cxn ang="0">
                <a:pos x="110" y="2"/>
              </a:cxn>
              <a:cxn ang="0">
                <a:pos x="62" y="0"/>
              </a:cxn>
              <a:cxn ang="0">
                <a:pos x="55" y="0"/>
              </a:cxn>
              <a:cxn ang="0">
                <a:pos x="17" y="2"/>
              </a:cxn>
              <a:cxn ang="0">
                <a:pos x="0" y="16"/>
              </a:cxn>
              <a:cxn ang="0">
                <a:pos x="33" y="40"/>
              </a:cxn>
              <a:cxn ang="0">
                <a:pos x="41" y="43"/>
              </a:cxn>
              <a:cxn ang="0">
                <a:pos x="129" y="64"/>
              </a:cxn>
              <a:cxn ang="0">
                <a:pos x="144" y="74"/>
              </a:cxn>
            </a:cxnLst>
            <a:rect l="0" t="0" r="r" b="b"/>
            <a:pathLst>
              <a:path w="562" h="183">
                <a:moveTo>
                  <a:pt x="144" y="74"/>
                </a:moveTo>
                <a:lnTo>
                  <a:pt x="235" y="100"/>
                </a:lnTo>
                <a:lnTo>
                  <a:pt x="295" y="117"/>
                </a:lnTo>
                <a:lnTo>
                  <a:pt x="350" y="139"/>
                </a:lnTo>
                <a:lnTo>
                  <a:pt x="422" y="165"/>
                </a:lnTo>
                <a:lnTo>
                  <a:pt x="458" y="172"/>
                </a:lnTo>
                <a:lnTo>
                  <a:pt x="511" y="180"/>
                </a:lnTo>
                <a:lnTo>
                  <a:pt x="547" y="182"/>
                </a:lnTo>
                <a:lnTo>
                  <a:pt x="561" y="165"/>
                </a:lnTo>
                <a:lnTo>
                  <a:pt x="523" y="134"/>
                </a:lnTo>
                <a:lnTo>
                  <a:pt x="497" y="103"/>
                </a:lnTo>
                <a:lnTo>
                  <a:pt x="465" y="74"/>
                </a:lnTo>
                <a:lnTo>
                  <a:pt x="429" y="45"/>
                </a:lnTo>
                <a:lnTo>
                  <a:pt x="422" y="43"/>
                </a:lnTo>
                <a:lnTo>
                  <a:pt x="360" y="14"/>
                </a:lnTo>
                <a:lnTo>
                  <a:pt x="353" y="12"/>
                </a:lnTo>
                <a:lnTo>
                  <a:pt x="319" y="7"/>
                </a:lnTo>
                <a:lnTo>
                  <a:pt x="312" y="7"/>
                </a:lnTo>
                <a:lnTo>
                  <a:pt x="305" y="7"/>
                </a:lnTo>
                <a:lnTo>
                  <a:pt x="252" y="7"/>
                </a:lnTo>
                <a:lnTo>
                  <a:pt x="156" y="7"/>
                </a:lnTo>
                <a:lnTo>
                  <a:pt x="117" y="2"/>
                </a:lnTo>
                <a:lnTo>
                  <a:pt x="110" y="2"/>
                </a:lnTo>
                <a:lnTo>
                  <a:pt x="62" y="0"/>
                </a:lnTo>
                <a:lnTo>
                  <a:pt x="55" y="0"/>
                </a:lnTo>
                <a:lnTo>
                  <a:pt x="17" y="2"/>
                </a:lnTo>
                <a:lnTo>
                  <a:pt x="0" y="16"/>
                </a:lnTo>
                <a:lnTo>
                  <a:pt x="33" y="40"/>
                </a:lnTo>
                <a:lnTo>
                  <a:pt x="41" y="43"/>
                </a:lnTo>
                <a:lnTo>
                  <a:pt x="129" y="64"/>
                </a:lnTo>
                <a:lnTo>
                  <a:pt x="144" y="74"/>
                </a:lnTo>
              </a:path>
            </a:pathLst>
          </a:custGeom>
          <a:solidFill>
            <a:srgbClr val="FF0033"/>
          </a:solidFill>
          <a:ln w="9525" cap="rnd">
            <a:noFill/>
            <a:round/>
            <a:headEnd/>
            <a:tailEnd/>
          </a:ln>
          <a:effectLst/>
        </p:spPr>
        <p:txBody>
          <a:bodyPr/>
          <a:lstStyle/>
          <a:p>
            <a:endParaRPr lang="en-US"/>
          </a:p>
        </p:txBody>
      </p:sp>
      <p:sp>
        <p:nvSpPr>
          <p:cNvPr id="13" name="Freeform 13"/>
          <p:cNvSpPr>
            <a:spLocks/>
          </p:cNvSpPr>
          <p:nvPr/>
        </p:nvSpPr>
        <p:spPr bwMode="auto">
          <a:xfrm>
            <a:off x="5095875" y="4224338"/>
            <a:ext cx="534988" cy="363537"/>
          </a:xfrm>
          <a:custGeom>
            <a:avLst/>
            <a:gdLst/>
            <a:ahLst/>
            <a:cxnLst>
              <a:cxn ang="0">
                <a:pos x="115" y="117"/>
              </a:cxn>
              <a:cxn ang="0">
                <a:pos x="175" y="156"/>
              </a:cxn>
              <a:cxn ang="0">
                <a:pos x="245" y="201"/>
              </a:cxn>
              <a:cxn ang="0">
                <a:pos x="298" y="223"/>
              </a:cxn>
              <a:cxn ang="0">
                <a:pos x="334" y="228"/>
              </a:cxn>
              <a:cxn ang="0">
                <a:pos x="353" y="228"/>
              </a:cxn>
              <a:cxn ang="0">
                <a:pos x="350" y="218"/>
              </a:cxn>
              <a:cxn ang="0">
                <a:pos x="326" y="189"/>
              </a:cxn>
              <a:cxn ang="0">
                <a:pos x="278" y="151"/>
              </a:cxn>
              <a:cxn ang="0">
                <a:pos x="242" y="115"/>
              </a:cxn>
              <a:cxn ang="0">
                <a:pos x="175" y="72"/>
              </a:cxn>
              <a:cxn ang="0">
                <a:pos x="125" y="33"/>
              </a:cxn>
              <a:cxn ang="0">
                <a:pos x="74" y="9"/>
              </a:cxn>
              <a:cxn ang="0">
                <a:pos x="19" y="0"/>
              </a:cxn>
              <a:cxn ang="0">
                <a:pos x="0" y="12"/>
              </a:cxn>
              <a:cxn ang="0">
                <a:pos x="10" y="29"/>
              </a:cxn>
              <a:cxn ang="0">
                <a:pos x="48" y="72"/>
              </a:cxn>
              <a:cxn ang="0">
                <a:pos x="115" y="117"/>
              </a:cxn>
            </a:cxnLst>
            <a:rect l="0" t="0" r="r" b="b"/>
            <a:pathLst>
              <a:path w="354" h="229">
                <a:moveTo>
                  <a:pt x="115" y="117"/>
                </a:moveTo>
                <a:lnTo>
                  <a:pt x="175" y="156"/>
                </a:lnTo>
                <a:lnTo>
                  <a:pt x="245" y="201"/>
                </a:lnTo>
                <a:lnTo>
                  <a:pt x="298" y="223"/>
                </a:lnTo>
                <a:lnTo>
                  <a:pt x="334" y="228"/>
                </a:lnTo>
                <a:lnTo>
                  <a:pt x="353" y="228"/>
                </a:lnTo>
                <a:lnTo>
                  <a:pt x="350" y="218"/>
                </a:lnTo>
                <a:lnTo>
                  <a:pt x="326" y="189"/>
                </a:lnTo>
                <a:lnTo>
                  <a:pt x="278" y="151"/>
                </a:lnTo>
                <a:lnTo>
                  <a:pt x="242" y="115"/>
                </a:lnTo>
                <a:lnTo>
                  <a:pt x="175" y="72"/>
                </a:lnTo>
                <a:lnTo>
                  <a:pt x="125" y="33"/>
                </a:lnTo>
                <a:lnTo>
                  <a:pt x="74" y="9"/>
                </a:lnTo>
                <a:lnTo>
                  <a:pt x="19" y="0"/>
                </a:lnTo>
                <a:lnTo>
                  <a:pt x="0" y="12"/>
                </a:lnTo>
                <a:lnTo>
                  <a:pt x="10" y="29"/>
                </a:lnTo>
                <a:lnTo>
                  <a:pt x="48" y="72"/>
                </a:lnTo>
                <a:lnTo>
                  <a:pt x="115" y="117"/>
                </a:lnTo>
              </a:path>
            </a:pathLst>
          </a:custGeom>
          <a:solidFill>
            <a:srgbClr val="FF0033"/>
          </a:solidFill>
          <a:ln w="9525" cap="rnd">
            <a:noFill/>
            <a:round/>
            <a:headEnd/>
            <a:tailEnd/>
          </a:ln>
          <a:effectLst/>
        </p:spPr>
        <p:txBody>
          <a:bodyPr/>
          <a:lstStyle/>
          <a:p>
            <a:endParaRPr lang="en-US"/>
          </a:p>
        </p:txBody>
      </p:sp>
      <p:sp>
        <p:nvSpPr>
          <p:cNvPr id="14" name="Freeform 14"/>
          <p:cNvSpPr>
            <a:spLocks/>
          </p:cNvSpPr>
          <p:nvPr/>
        </p:nvSpPr>
        <p:spPr bwMode="auto">
          <a:xfrm>
            <a:off x="6245225" y="4319588"/>
            <a:ext cx="501650" cy="180975"/>
          </a:xfrm>
          <a:custGeom>
            <a:avLst/>
            <a:gdLst/>
            <a:ahLst/>
            <a:cxnLst>
              <a:cxn ang="0">
                <a:pos x="0" y="0"/>
              </a:cxn>
              <a:cxn ang="0">
                <a:pos x="29" y="38"/>
              </a:cxn>
              <a:cxn ang="0">
                <a:pos x="69" y="74"/>
              </a:cxn>
              <a:cxn ang="0">
                <a:pos x="103" y="101"/>
              </a:cxn>
              <a:cxn ang="0">
                <a:pos x="153" y="113"/>
              </a:cxn>
              <a:cxn ang="0">
                <a:pos x="161" y="113"/>
              </a:cxn>
              <a:cxn ang="0">
                <a:pos x="230" y="108"/>
              </a:cxn>
              <a:cxn ang="0">
                <a:pos x="288" y="105"/>
              </a:cxn>
              <a:cxn ang="0">
                <a:pos x="331" y="91"/>
              </a:cxn>
              <a:cxn ang="0">
                <a:pos x="173" y="41"/>
              </a:cxn>
              <a:cxn ang="0">
                <a:pos x="60" y="9"/>
              </a:cxn>
              <a:cxn ang="0">
                <a:pos x="0" y="0"/>
              </a:cxn>
            </a:cxnLst>
            <a:rect l="0" t="0" r="r" b="b"/>
            <a:pathLst>
              <a:path w="332" h="114">
                <a:moveTo>
                  <a:pt x="0" y="0"/>
                </a:moveTo>
                <a:lnTo>
                  <a:pt x="29" y="38"/>
                </a:lnTo>
                <a:lnTo>
                  <a:pt x="69" y="74"/>
                </a:lnTo>
                <a:lnTo>
                  <a:pt x="103" y="101"/>
                </a:lnTo>
                <a:lnTo>
                  <a:pt x="153" y="113"/>
                </a:lnTo>
                <a:lnTo>
                  <a:pt x="161" y="113"/>
                </a:lnTo>
                <a:lnTo>
                  <a:pt x="230" y="108"/>
                </a:lnTo>
                <a:lnTo>
                  <a:pt x="288" y="105"/>
                </a:lnTo>
                <a:lnTo>
                  <a:pt x="331" y="91"/>
                </a:lnTo>
                <a:lnTo>
                  <a:pt x="173" y="41"/>
                </a:lnTo>
                <a:lnTo>
                  <a:pt x="60" y="9"/>
                </a:lnTo>
                <a:lnTo>
                  <a:pt x="0" y="0"/>
                </a:lnTo>
              </a:path>
            </a:pathLst>
          </a:custGeom>
          <a:solidFill>
            <a:srgbClr val="99FF66"/>
          </a:solidFill>
          <a:ln w="12700" cap="rnd" cmpd="sng">
            <a:solidFill>
              <a:schemeClr val="tx1"/>
            </a:solidFill>
            <a:prstDash val="dash"/>
            <a:round/>
            <a:headEnd/>
            <a:tailEnd/>
          </a:ln>
          <a:effectLst/>
        </p:spPr>
        <p:txBody>
          <a:bodyPr/>
          <a:lstStyle/>
          <a:p>
            <a:endParaRPr lang="en-US"/>
          </a:p>
        </p:txBody>
      </p:sp>
      <p:sp>
        <p:nvSpPr>
          <p:cNvPr id="15" name="Freeform 15"/>
          <p:cNvSpPr>
            <a:spLocks/>
          </p:cNvSpPr>
          <p:nvPr/>
        </p:nvSpPr>
        <p:spPr bwMode="auto">
          <a:xfrm>
            <a:off x="4721225" y="3762375"/>
            <a:ext cx="1779588" cy="509588"/>
          </a:xfrm>
          <a:custGeom>
            <a:avLst/>
            <a:gdLst/>
            <a:ahLst/>
            <a:cxnLst>
              <a:cxn ang="0">
                <a:pos x="278" y="173"/>
              </a:cxn>
              <a:cxn ang="0">
                <a:pos x="465" y="245"/>
              </a:cxn>
              <a:cxn ang="0">
                <a:pos x="578" y="293"/>
              </a:cxn>
              <a:cxn ang="0">
                <a:pos x="629" y="312"/>
              </a:cxn>
              <a:cxn ang="0">
                <a:pos x="691" y="320"/>
              </a:cxn>
              <a:cxn ang="0">
                <a:pos x="698" y="320"/>
              </a:cxn>
              <a:cxn ang="0">
                <a:pos x="775" y="310"/>
              </a:cxn>
              <a:cxn ang="0">
                <a:pos x="849" y="300"/>
              </a:cxn>
              <a:cxn ang="0">
                <a:pos x="991" y="281"/>
              </a:cxn>
              <a:cxn ang="0">
                <a:pos x="998" y="279"/>
              </a:cxn>
              <a:cxn ang="0">
                <a:pos x="1097" y="269"/>
              </a:cxn>
              <a:cxn ang="0">
                <a:pos x="1159" y="255"/>
              </a:cxn>
              <a:cxn ang="0">
                <a:pos x="1176" y="226"/>
              </a:cxn>
              <a:cxn ang="0">
                <a:pos x="1130" y="200"/>
              </a:cxn>
              <a:cxn ang="0">
                <a:pos x="993" y="156"/>
              </a:cxn>
              <a:cxn ang="0">
                <a:pos x="984" y="154"/>
              </a:cxn>
              <a:cxn ang="0">
                <a:pos x="857" y="113"/>
              </a:cxn>
              <a:cxn ang="0">
                <a:pos x="847" y="113"/>
              </a:cxn>
              <a:cxn ang="0">
                <a:pos x="710" y="77"/>
              </a:cxn>
              <a:cxn ang="0">
                <a:pos x="641" y="51"/>
              </a:cxn>
              <a:cxn ang="0">
                <a:pos x="569" y="24"/>
              </a:cxn>
              <a:cxn ang="0">
                <a:pos x="561" y="22"/>
              </a:cxn>
              <a:cxn ang="0">
                <a:pos x="552" y="17"/>
              </a:cxn>
              <a:cxn ang="0">
                <a:pos x="468" y="5"/>
              </a:cxn>
              <a:cxn ang="0">
                <a:pos x="458" y="5"/>
              </a:cxn>
              <a:cxn ang="0">
                <a:pos x="439" y="5"/>
              </a:cxn>
              <a:cxn ang="0">
                <a:pos x="314" y="3"/>
              </a:cxn>
              <a:cxn ang="0">
                <a:pos x="290" y="0"/>
              </a:cxn>
              <a:cxn ang="0">
                <a:pos x="180" y="3"/>
              </a:cxn>
              <a:cxn ang="0">
                <a:pos x="146" y="3"/>
              </a:cxn>
              <a:cxn ang="0">
                <a:pos x="98" y="5"/>
              </a:cxn>
              <a:cxn ang="0">
                <a:pos x="91" y="5"/>
              </a:cxn>
              <a:cxn ang="0">
                <a:pos x="26" y="12"/>
              </a:cxn>
              <a:cxn ang="0">
                <a:pos x="0" y="29"/>
              </a:cxn>
              <a:cxn ang="0">
                <a:pos x="17" y="53"/>
              </a:cxn>
              <a:cxn ang="0">
                <a:pos x="81" y="89"/>
              </a:cxn>
              <a:cxn ang="0">
                <a:pos x="189" y="137"/>
              </a:cxn>
              <a:cxn ang="0">
                <a:pos x="278" y="173"/>
              </a:cxn>
            </a:cxnLst>
            <a:rect l="0" t="0" r="r" b="b"/>
            <a:pathLst>
              <a:path w="1177" h="321">
                <a:moveTo>
                  <a:pt x="278" y="173"/>
                </a:moveTo>
                <a:lnTo>
                  <a:pt x="465" y="245"/>
                </a:lnTo>
                <a:lnTo>
                  <a:pt x="578" y="293"/>
                </a:lnTo>
                <a:lnTo>
                  <a:pt x="629" y="312"/>
                </a:lnTo>
                <a:lnTo>
                  <a:pt x="691" y="320"/>
                </a:lnTo>
                <a:lnTo>
                  <a:pt x="698" y="320"/>
                </a:lnTo>
                <a:lnTo>
                  <a:pt x="775" y="310"/>
                </a:lnTo>
                <a:lnTo>
                  <a:pt x="849" y="300"/>
                </a:lnTo>
                <a:lnTo>
                  <a:pt x="991" y="281"/>
                </a:lnTo>
                <a:lnTo>
                  <a:pt x="998" y="279"/>
                </a:lnTo>
                <a:lnTo>
                  <a:pt x="1097" y="269"/>
                </a:lnTo>
                <a:lnTo>
                  <a:pt x="1159" y="255"/>
                </a:lnTo>
                <a:lnTo>
                  <a:pt x="1176" y="226"/>
                </a:lnTo>
                <a:lnTo>
                  <a:pt x="1130" y="200"/>
                </a:lnTo>
                <a:lnTo>
                  <a:pt x="993" y="156"/>
                </a:lnTo>
                <a:lnTo>
                  <a:pt x="984" y="154"/>
                </a:lnTo>
                <a:lnTo>
                  <a:pt x="857" y="113"/>
                </a:lnTo>
                <a:lnTo>
                  <a:pt x="847" y="113"/>
                </a:lnTo>
                <a:lnTo>
                  <a:pt x="710" y="77"/>
                </a:lnTo>
                <a:lnTo>
                  <a:pt x="641" y="51"/>
                </a:lnTo>
                <a:lnTo>
                  <a:pt x="569" y="24"/>
                </a:lnTo>
                <a:lnTo>
                  <a:pt x="561" y="22"/>
                </a:lnTo>
                <a:lnTo>
                  <a:pt x="552" y="17"/>
                </a:lnTo>
                <a:lnTo>
                  <a:pt x="468" y="5"/>
                </a:lnTo>
                <a:lnTo>
                  <a:pt x="458" y="5"/>
                </a:lnTo>
                <a:lnTo>
                  <a:pt x="439" y="5"/>
                </a:lnTo>
                <a:lnTo>
                  <a:pt x="314" y="3"/>
                </a:lnTo>
                <a:lnTo>
                  <a:pt x="290" y="0"/>
                </a:lnTo>
                <a:lnTo>
                  <a:pt x="180" y="3"/>
                </a:lnTo>
                <a:lnTo>
                  <a:pt x="146" y="3"/>
                </a:lnTo>
                <a:lnTo>
                  <a:pt x="98" y="5"/>
                </a:lnTo>
                <a:lnTo>
                  <a:pt x="91" y="5"/>
                </a:lnTo>
                <a:lnTo>
                  <a:pt x="26" y="12"/>
                </a:lnTo>
                <a:lnTo>
                  <a:pt x="0" y="29"/>
                </a:lnTo>
                <a:lnTo>
                  <a:pt x="17" y="53"/>
                </a:lnTo>
                <a:lnTo>
                  <a:pt x="81" y="89"/>
                </a:lnTo>
                <a:lnTo>
                  <a:pt x="189" y="137"/>
                </a:lnTo>
                <a:lnTo>
                  <a:pt x="278" y="173"/>
                </a:lnTo>
              </a:path>
            </a:pathLst>
          </a:custGeom>
          <a:solidFill>
            <a:srgbClr val="FF0033"/>
          </a:solidFill>
          <a:ln w="9525" cap="rnd">
            <a:noFill/>
            <a:round/>
            <a:headEnd/>
            <a:tailEnd/>
          </a:ln>
          <a:effectLst/>
        </p:spPr>
        <p:txBody>
          <a:bodyPr/>
          <a:lstStyle/>
          <a:p>
            <a:endParaRPr lang="en-US"/>
          </a:p>
        </p:txBody>
      </p:sp>
      <p:sp>
        <p:nvSpPr>
          <p:cNvPr id="16" name="Freeform 16"/>
          <p:cNvSpPr>
            <a:spLocks/>
          </p:cNvSpPr>
          <p:nvPr/>
        </p:nvSpPr>
        <p:spPr bwMode="auto">
          <a:xfrm>
            <a:off x="5940425" y="4167188"/>
            <a:ext cx="1060450" cy="301625"/>
          </a:xfrm>
          <a:custGeom>
            <a:avLst/>
            <a:gdLst/>
            <a:ahLst/>
            <a:cxnLst>
              <a:cxn ang="0">
                <a:pos x="701" y="168"/>
              </a:cxn>
              <a:cxn ang="0">
                <a:pos x="646" y="132"/>
              </a:cxn>
              <a:cxn ang="0">
                <a:pos x="574" y="91"/>
              </a:cxn>
              <a:cxn ang="0">
                <a:pos x="526" y="57"/>
              </a:cxn>
              <a:cxn ang="0">
                <a:pos x="444" y="19"/>
              </a:cxn>
              <a:cxn ang="0">
                <a:pos x="394" y="0"/>
              </a:cxn>
              <a:cxn ang="0">
                <a:pos x="387" y="0"/>
              </a:cxn>
              <a:cxn ang="0">
                <a:pos x="331" y="5"/>
              </a:cxn>
              <a:cxn ang="0">
                <a:pos x="204" y="21"/>
              </a:cxn>
              <a:cxn ang="0">
                <a:pos x="65" y="29"/>
              </a:cxn>
              <a:cxn ang="0">
                <a:pos x="0" y="33"/>
              </a:cxn>
              <a:cxn ang="0">
                <a:pos x="3" y="55"/>
              </a:cxn>
              <a:cxn ang="0">
                <a:pos x="72" y="69"/>
              </a:cxn>
              <a:cxn ang="0">
                <a:pos x="79" y="72"/>
              </a:cxn>
              <a:cxn ang="0">
                <a:pos x="99" y="74"/>
              </a:cxn>
              <a:cxn ang="0">
                <a:pos x="120" y="77"/>
              </a:cxn>
              <a:cxn ang="0">
                <a:pos x="185" y="93"/>
              </a:cxn>
              <a:cxn ang="0">
                <a:pos x="281" y="113"/>
              </a:cxn>
              <a:cxn ang="0">
                <a:pos x="382" y="144"/>
              </a:cxn>
              <a:cxn ang="0">
                <a:pos x="483" y="173"/>
              </a:cxn>
              <a:cxn ang="0">
                <a:pos x="528" y="189"/>
              </a:cxn>
              <a:cxn ang="0">
                <a:pos x="535" y="189"/>
              </a:cxn>
              <a:cxn ang="0">
                <a:pos x="545" y="189"/>
              </a:cxn>
              <a:cxn ang="0">
                <a:pos x="598" y="187"/>
              </a:cxn>
              <a:cxn ang="0">
                <a:pos x="672" y="177"/>
              </a:cxn>
              <a:cxn ang="0">
                <a:pos x="684" y="175"/>
              </a:cxn>
              <a:cxn ang="0">
                <a:pos x="701" y="168"/>
              </a:cxn>
            </a:cxnLst>
            <a:rect l="0" t="0" r="r" b="b"/>
            <a:pathLst>
              <a:path w="702" h="190">
                <a:moveTo>
                  <a:pt x="701" y="168"/>
                </a:moveTo>
                <a:lnTo>
                  <a:pt x="646" y="132"/>
                </a:lnTo>
                <a:lnTo>
                  <a:pt x="574" y="91"/>
                </a:lnTo>
                <a:lnTo>
                  <a:pt x="526" y="57"/>
                </a:lnTo>
                <a:lnTo>
                  <a:pt x="444" y="19"/>
                </a:lnTo>
                <a:lnTo>
                  <a:pt x="394" y="0"/>
                </a:lnTo>
                <a:lnTo>
                  <a:pt x="387" y="0"/>
                </a:lnTo>
                <a:lnTo>
                  <a:pt x="331" y="5"/>
                </a:lnTo>
                <a:lnTo>
                  <a:pt x="204" y="21"/>
                </a:lnTo>
                <a:lnTo>
                  <a:pt x="65" y="29"/>
                </a:lnTo>
                <a:lnTo>
                  <a:pt x="0" y="33"/>
                </a:lnTo>
                <a:lnTo>
                  <a:pt x="3" y="55"/>
                </a:lnTo>
                <a:lnTo>
                  <a:pt x="72" y="69"/>
                </a:lnTo>
                <a:lnTo>
                  <a:pt x="79" y="72"/>
                </a:lnTo>
                <a:lnTo>
                  <a:pt x="99" y="74"/>
                </a:lnTo>
                <a:lnTo>
                  <a:pt x="120" y="77"/>
                </a:lnTo>
                <a:lnTo>
                  <a:pt x="185" y="93"/>
                </a:lnTo>
                <a:lnTo>
                  <a:pt x="281" y="113"/>
                </a:lnTo>
                <a:lnTo>
                  <a:pt x="382" y="144"/>
                </a:lnTo>
                <a:lnTo>
                  <a:pt x="483" y="173"/>
                </a:lnTo>
                <a:lnTo>
                  <a:pt x="528" y="189"/>
                </a:lnTo>
                <a:lnTo>
                  <a:pt x="535" y="189"/>
                </a:lnTo>
                <a:lnTo>
                  <a:pt x="545" y="189"/>
                </a:lnTo>
                <a:lnTo>
                  <a:pt x="598" y="187"/>
                </a:lnTo>
                <a:lnTo>
                  <a:pt x="672" y="177"/>
                </a:lnTo>
                <a:lnTo>
                  <a:pt x="684" y="175"/>
                </a:lnTo>
                <a:lnTo>
                  <a:pt x="701" y="168"/>
                </a:lnTo>
              </a:path>
            </a:pathLst>
          </a:custGeom>
          <a:solidFill>
            <a:srgbClr val="FF9966"/>
          </a:solidFill>
          <a:ln w="12700" cap="rnd" cmpd="sng">
            <a:solidFill>
              <a:schemeClr val="tx1"/>
            </a:solidFill>
            <a:prstDash val="dash"/>
            <a:round/>
            <a:headEnd/>
            <a:tailEnd/>
          </a:ln>
          <a:effectLst/>
        </p:spPr>
        <p:txBody>
          <a:bodyPr/>
          <a:lstStyle/>
          <a:p>
            <a:endParaRPr lang="en-US"/>
          </a:p>
        </p:txBody>
      </p:sp>
      <p:sp>
        <p:nvSpPr>
          <p:cNvPr id="17" name="Freeform 17"/>
          <p:cNvSpPr>
            <a:spLocks/>
          </p:cNvSpPr>
          <p:nvPr/>
        </p:nvSpPr>
        <p:spPr bwMode="auto">
          <a:xfrm>
            <a:off x="139700" y="4841875"/>
            <a:ext cx="8999538" cy="1800225"/>
          </a:xfrm>
          <a:custGeom>
            <a:avLst/>
            <a:gdLst/>
            <a:ahLst/>
            <a:cxnLst>
              <a:cxn ang="0">
                <a:pos x="41" y="204"/>
              </a:cxn>
              <a:cxn ang="0">
                <a:pos x="220" y="307"/>
              </a:cxn>
              <a:cxn ang="0">
                <a:pos x="528" y="416"/>
              </a:cxn>
              <a:cxn ang="0">
                <a:pos x="835" y="452"/>
              </a:cxn>
              <a:cxn ang="0">
                <a:pos x="864" y="452"/>
              </a:cxn>
              <a:cxn ang="0">
                <a:pos x="912" y="452"/>
              </a:cxn>
              <a:cxn ang="0">
                <a:pos x="1056" y="460"/>
              </a:cxn>
              <a:cxn ang="0">
                <a:pos x="1420" y="476"/>
              </a:cxn>
              <a:cxn ang="0">
                <a:pos x="1449" y="476"/>
              </a:cxn>
              <a:cxn ang="0">
                <a:pos x="1497" y="476"/>
              </a:cxn>
              <a:cxn ang="0">
                <a:pos x="1795" y="492"/>
              </a:cxn>
              <a:cxn ang="0">
                <a:pos x="1824" y="500"/>
              </a:cxn>
              <a:cxn ang="0">
                <a:pos x="1939" y="524"/>
              </a:cxn>
              <a:cxn ang="0">
                <a:pos x="1987" y="532"/>
              </a:cxn>
              <a:cxn ang="0">
                <a:pos x="2016" y="532"/>
              </a:cxn>
              <a:cxn ang="0">
                <a:pos x="2044" y="540"/>
              </a:cxn>
              <a:cxn ang="0">
                <a:pos x="2188" y="564"/>
              </a:cxn>
              <a:cxn ang="0">
                <a:pos x="2208" y="580"/>
              </a:cxn>
              <a:cxn ang="0">
                <a:pos x="2438" y="620"/>
              </a:cxn>
              <a:cxn ang="0">
                <a:pos x="2467" y="628"/>
              </a:cxn>
              <a:cxn ang="0">
                <a:pos x="2678" y="660"/>
              </a:cxn>
              <a:cxn ang="0">
                <a:pos x="2707" y="676"/>
              </a:cxn>
              <a:cxn ang="0">
                <a:pos x="3024" y="756"/>
              </a:cxn>
              <a:cxn ang="0">
                <a:pos x="3062" y="765"/>
              </a:cxn>
              <a:cxn ang="0">
                <a:pos x="3091" y="772"/>
              </a:cxn>
              <a:cxn ang="0">
                <a:pos x="3331" y="828"/>
              </a:cxn>
              <a:cxn ang="0">
                <a:pos x="3360" y="828"/>
              </a:cxn>
              <a:cxn ang="0">
                <a:pos x="3523" y="828"/>
              </a:cxn>
              <a:cxn ang="0">
                <a:pos x="3552" y="828"/>
              </a:cxn>
              <a:cxn ang="0">
                <a:pos x="3708" y="805"/>
              </a:cxn>
              <a:cxn ang="0">
                <a:pos x="3801" y="748"/>
              </a:cxn>
              <a:cxn ang="0">
                <a:pos x="3974" y="780"/>
              </a:cxn>
              <a:cxn ang="0">
                <a:pos x="3974" y="716"/>
              </a:cxn>
              <a:cxn ang="0">
                <a:pos x="4272" y="765"/>
              </a:cxn>
              <a:cxn ang="0">
                <a:pos x="4281" y="660"/>
              </a:cxn>
              <a:cxn ang="0">
                <a:pos x="4435" y="596"/>
              </a:cxn>
              <a:cxn ang="0">
                <a:pos x="4694" y="628"/>
              </a:cxn>
              <a:cxn ang="0">
                <a:pos x="4704" y="508"/>
              </a:cxn>
              <a:cxn ang="0">
                <a:pos x="4864" y="459"/>
              </a:cxn>
              <a:cxn ang="0">
                <a:pos x="5030" y="364"/>
              </a:cxn>
              <a:cxn ang="0">
                <a:pos x="5347" y="251"/>
              </a:cxn>
              <a:cxn ang="0">
                <a:pos x="5539" y="204"/>
              </a:cxn>
              <a:cxn ang="0">
                <a:pos x="5712" y="127"/>
              </a:cxn>
              <a:cxn ang="0">
                <a:pos x="5872" y="0"/>
              </a:cxn>
              <a:cxn ang="0">
                <a:pos x="5952" y="1133"/>
              </a:cxn>
              <a:cxn ang="0">
                <a:pos x="0" y="1133"/>
              </a:cxn>
              <a:cxn ang="0">
                <a:pos x="41" y="204"/>
              </a:cxn>
            </a:cxnLst>
            <a:rect l="0" t="0" r="r" b="b"/>
            <a:pathLst>
              <a:path w="5953" h="1134">
                <a:moveTo>
                  <a:pt x="41" y="204"/>
                </a:moveTo>
                <a:lnTo>
                  <a:pt x="220" y="307"/>
                </a:lnTo>
                <a:lnTo>
                  <a:pt x="528" y="416"/>
                </a:lnTo>
                <a:lnTo>
                  <a:pt x="835" y="452"/>
                </a:lnTo>
                <a:lnTo>
                  <a:pt x="864" y="452"/>
                </a:lnTo>
                <a:lnTo>
                  <a:pt x="912" y="452"/>
                </a:lnTo>
                <a:lnTo>
                  <a:pt x="1056" y="460"/>
                </a:lnTo>
                <a:lnTo>
                  <a:pt x="1420" y="476"/>
                </a:lnTo>
                <a:lnTo>
                  <a:pt x="1449" y="476"/>
                </a:lnTo>
                <a:lnTo>
                  <a:pt x="1497" y="476"/>
                </a:lnTo>
                <a:lnTo>
                  <a:pt x="1795" y="492"/>
                </a:lnTo>
                <a:lnTo>
                  <a:pt x="1824" y="500"/>
                </a:lnTo>
                <a:lnTo>
                  <a:pt x="1939" y="524"/>
                </a:lnTo>
                <a:lnTo>
                  <a:pt x="1987" y="532"/>
                </a:lnTo>
                <a:lnTo>
                  <a:pt x="2016" y="532"/>
                </a:lnTo>
                <a:lnTo>
                  <a:pt x="2044" y="540"/>
                </a:lnTo>
                <a:lnTo>
                  <a:pt x="2188" y="564"/>
                </a:lnTo>
                <a:lnTo>
                  <a:pt x="2208" y="580"/>
                </a:lnTo>
                <a:lnTo>
                  <a:pt x="2438" y="620"/>
                </a:lnTo>
                <a:lnTo>
                  <a:pt x="2467" y="628"/>
                </a:lnTo>
                <a:lnTo>
                  <a:pt x="2678" y="660"/>
                </a:lnTo>
                <a:lnTo>
                  <a:pt x="2707" y="676"/>
                </a:lnTo>
                <a:lnTo>
                  <a:pt x="3024" y="756"/>
                </a:lnTo>
                <a:lnTo>
                  <a:pt x="3062" y="765"/>
                </a:lnTo>
                <a:lnTo>
                  <a:pt x="3091" y="772"/>
                </a:lnTo>
                <a:lnTo>
                  <a:pt x="3331" y="828"/>
                </a:lnTo>
                <a:lnTo>
                  <a:pt x="3360" y="828"/>
                </a:lnTo>
                <a:lnTo>
                  <a:pt x="3523" y="828"/>
                </a:lnTo>
                <a:lnTo>
                  <a:pt x="3552" y="828"/>
                </a:lnTo>
                <a:lnTo>
                  <a:pt x="3708" y="805"/>
                </a:lnTo>
                <a:lnTo>
                  <a:pt x="3801" y="748"/>
                </a:lnTo>
                <a:lnTo>
                  <a:pt x="3974" y="780"/>
                </a:lnTo>
                <a:lnTo>
                  <a:pt x="3974" y="716"/>
                </a:lnTo>
                <a:lnTo>
                  <a:pt x="4272" y="765"/>
                </a:lnTo>
                <a:lnTo>
                  <a:pt x="4281" y="660"/>
                </a:lnTo>
                <a:lnTo>
                  <a:pt x="4435" y="596"/>
                </a:lnTo>
                <a:lnTo>
                  <a:pt x="4694" y="628"/>
                </a:lnTo>
                <a:lnTo>
                  <a:pt x="4704" y="508"/>
                </a:lnTo>
                <a:lnTo>
                  <a:pt x="4864" y="459"/>
                </a:lnTo>
                <a:lnTo>
                  <a:pt x="5030" y="364"/>
                </a:lnTo>
                <a:lnTo>
                  <a:pt x="5347" y="251"/>
                </a:lnTo>
                <a:lnTo>
                  <a:pt x="5539" y="204"/>
                </a:lnTo>
                <a:lnTo>
                  <a:pt x="5712" y="127"/>
                </a:lnTo>
                <a:lnTo>
                  <a:pt x="5872" y="0"/>
                </a:lnTo>
                <a:lnTo>
                  <a:pt x="5952" y="1133"/>
                </a:lnTo>
                <a:lnTo>
                  <a:pt x="0" y="1133"/>
                </a:lnTo>
                <a:lnTo>
                  <a:pt x="41" y="204"/>
                </a:lnTo>
              </a:path>
            </a:pathLst>
          </a:custGeom>
          <a:solidFill>
            <a:schemeClr val="bg1"/>
          </a:solidFill>
          <a:ln w="9525" cap="rnd">
            <a:noFill/>
            <a:round/>
            <a:headEnd/>
            <a:tailEnd/>
          </a:ln>
          <a:effectLst/>
        </p:spPr>
        <p:txBody>
          <a:bodyPr/>
          <a:lstStyle/>
          <a:p>
            <a:endParaRPr lang="en-US"/>
          </a:p>
        </p:txBody>
      </p:sp>
      <p:sp>
        <p:nvSpPr>
          <p:cNvPr id="18" name="Freeform 18"/>
          <p:cNvSpPr>
            <a:spLocks/>
          </p:cNvSpPr>
          <p:nvPr/>
        </p:nvSpPr>
        <p:spPr bwMode="auto">
          <a:xfrm>
            <a:off x="180975" y="1698625"/>
            <a:ext cx="8963025" cy="3890963"/>
          </a:xfrm>
          <a:custGeom>
            <a:avLst/>
            <a:gdLst/>
            <a:ahLst/>
            <a:cxnLst>
              <a:cxn ang="0">
                <a:pos x="73" y="2297"/>
              </a:cxn>
              <a:cxn ang="0">
                <a:pos x="66" y="2152"/>
              </a:cxn>
              <a:cxn ang="0">
                <a:pos x="58" y="2028"/>
              </a:cxn>
              <a:cxn ang="0">
                <a:pos x="58" y="1905"/>
              </a:cxn>
              <a:cxn ang="0">
                <a:pos x="95" y="1766"/>
              </a:cxn>
              <a:cxn ang="0">
                <a:pos x="131" y="1621"/>
              </a:cxn>
              <a:cxn ang="0">
                <a:pos x="153" y="1425"/>
              </a:cxn>
              <a:cxn ang="0">
                <a:pos x="160" y="1286"/>
              </a:cxn>
              <a:cxn ang="0">
                <a:pos x="160" y="1134"/>
              </a:cxn>
              <a:cxn ang="0">
                <a:pos x="160" y="1003"/>
              </a:cxn>
              <a:cxn ang="0">
                <a:pos x="160" y="843"/>
              </a:cxn>
              <a:cxn ang="0">
                <a:pos x="160" y="712"/>
              </a:cxn>
              <a:cxn ang="0">
                <a:pos x="240" y="589"/>
              </a:cxn>
              <a:cxn ang="0">
                <a:pos x="371" y="458"/>
              </a:cxn>
              <a:cxn ang="0">
                <a:pos x="517" y="356"/>
              </a:cxn>
              <a:cxn ang="0">
                <a:pos x="749" y="334"/>
              </a:cxn>
              <a:cxn ang="0">
                <a:pos x="1011" y="312"/>
              </a:cxn>
              <a:cxn ang="0">
                <a:pos x="1207" y="290"/>
              </a:cxn>
              <a:cxn ang="0">
                <a:pos x="1426" y="247"/>
              </a:cxn>
              <a:cxn ang="0">
                <a:pos x="1586" y="225"/>
              </a:cxn>
              <a:cxn ang="0">
                <a:pos x="1702" y="218"/>
              </a:cxn>
              <a:cxn ang="0">
                <a:pos x="1920" y="218"/>
              </a:cxn>
              <a:cxn ang="0">
                <a:pos x="2102" y="218"/>
              </a:cxn>
              <a:cxn ang="0">
                <a:pos x="2342" y="218"/>
              </a:cxn>
              <a:cxn ang="0">
                <a:pos x="2604" y="225"/>
              </a:cxn>
              <a:cxn ang="0">
                <a:pos x="2749" y="240"/>
              </a:cxn>
              <a:cxn ang="0">
                <a:pos x="2953" y="247"/>
              </a:cxn>
              <a:cxn ang="0">
                <a:pos x="3178" y="254"/>
              </a:cxn>
              <a:cxn ang="0">
                <a:pos x="3338" y="269"/>
              </a:cxn>
              <a:cxn ang="0">
                <a:pos x="3556" y="283"/>
              </a:cxn>
              <a:cxn ang="0">
                <a:pos x="3796" y="283"/>
              </a:cxn>
              <a:cxn ang="0">
                <a:pos x="4160" y="298"/>
              </a:cxn>
              <a:cxn ang="0">
                <a:pos x="4494" y="312"/>
              </a:cxn>
              <a:cxn ang="0">
                <a:pos x="4734" y="319"/>
              </a:cxn>
              <a:cxn ang="0">
                <a:pos x="4982" y="334"/>
              </a:cxn>
              <a:cxn ang="0">
                <a:pos x="5113" y="385"/>
              </a:cxn>
              <a:cxn ang="0">
                <a:pos x="5229" y="429"/>
              </a:cxn>
              <a:cxn ang="0">
                <a:pos x="5309" y="479"/>
              </a:cxn>
              <a:cxn ang="0">
                <a:pos x="5418" y="545"/>
              </a:cxn>
              <a:cxn ang="0">
                <a:pos x="5513" y="625"/>
              </a:cxn>
              <a:cxn ang="0">
                <a:pos x="5585" y="756"/>
              </a:cxn>
              <a:cxn ang="0">
                <a:pos x="5614" y="879"/>
              </a:cxn>
              <a:cxn ang="0">
                <a:pos x="5658" y="1017"/>
              </a:cxn>
              <a:cxn ang="0">
                <a:pos x="5709" y="1163"/>
              </a:cxn>
              <a:cxn ang="0">
                <a:pos x="5753" y="1316"/>
              </a:cxn>
              <a:cxn ang="0">
                <a:pos x="5767" y="1476"/>
              </a:cxn>
              <a:cxn ang="0">
                <a:pos x="5774" y="1657"/>
              </a:cxn>
              <a:cxn ang="0">
                <a:pos x="5774" y="1832"/>
              </a:cxn>
              <a:cxn ang="0">
                <a:pos x="5767" y="1948"/>
              </a:cxn>
              <a:cxn ang="0">
                <a:pos x="5767" y="2079"/>
              </a:cxn>
              <a:cxn ang="0">
                <a:pos x="5832" y="2174"/>
              </a:cxn>
              <a:cxn ang="0">
                <a:pos x="8" y="2450"/>
              </a:cxn>
            </a:cxnLst>
            <a:rect l="0" t="0" r="r" b="b"/>
            <a:pathLst>
              <a:path w="5928" h="2451">
                <a:moveTo>
                  <a:pt x="73" y="2428"/>
                </a:moveTo>
                <a:lnTo>
                  <a:pt x="73" y="2384"/>
                </a:lnTo>
                <a:lnTo>
                  <a:pt x="73" y="2363"/>
                </a:lnTo>
                <a:lnTo>
                  <a:pt x="73" y="2341"/>
                </a:lnTo>
                <a:lnTo>
                  <a:pt x="73" y="2297"/>
                </a:lnTo>
                <a:lnTo>
                  <a:pt x="73" y="2275"/>
                </a:lnTo>
                <a:lnTo>
                  <a:pt x="73" y="2239"/>
                </a:lnTo>
                <a:lnTo>
                  <a:pt x="66" y="2217"/>
                </a:lnTo>
                <a:lnTo>
                  <a:pt x="66" y="2174"/>
                </a:lnTo>
                <a:lnTo>
                  <a:pt x="66" y="2152"/>
                </a:lnTo>
                <a:lnTo>
                  <a:pt x="66" y="2115"/>
                </a:lnTo>
                <a:lnTo>
                  <a:pt x="66" y="2094"/>
                </a:lnTo>
                <a:lnTo>
                  <a:pt x="58" y="2072"/>
                </a:lnTo>
                <a:lnTo>
                  <a:pt x="58" y="2050"/>
                </a:lnTo>
                <a:lnTo>
                  <a:pt x="58" y="2028"/>
                </a:lnTo>
                <a:lnTo>
                  <a:pt x="58" y="1999"/>
                </a:lnTo>
                <a:lnTo>
                  <a:pt x="58" y="1970"/>
                </a:lnTo>
                <a:lnTo>
                  <a:pt x="58" y="1948"/>
                </a:lnTo>
                <a:lnTo>
                  <a:pt x="58" y="1926"/>
                </a:lnTo>
                <a:lnTo>
                  <a:pt x="58" y="1905"/>
                </a:lnTo>
                <a:lnTo>
                  <a:pt x="66" y="1875"/>
                </a:lnTo>
                <a:lnTo>
                  <a:pt x="73" y="1846"/>
                </a:lnTo>
                <a:lnTo>
                  <a:pt x="80" y="1825"/>
                </a:lnTo>
                <a:lnTo>
                  <a:pt x="80" y="1795"/>
                </a:lnTo>
                <a:lnTo>
                  <a:pt x="95" y="1766"/>
                </a:lnTo>
                <a:lnTo>
                  <a:pt x="95" y="1745"/>
                </a:lnTo>
                <a:lnTo>
                  <a:pt x="109" y="1708"/>
                </a:lnTo>
                <a:lnTo>
                  <a:pt x="117" y="1679"/>
                </a:lnTo>
                <a:lnTo>
                  <a:pt x="124" y="1657"/>
                </a:lnTo>
                <a:lnTo>
                  <a:pt x="131" y="1621"/>
                </a:lnTo>
                <a:lnTo>
                  <a:pt x="138" y="1585"/>
                </a:lnTo>
                <a:lnTo>
                  <a:pt x="138" y="1563"/>
                </a:lnTo>
                <a:lnTo>
                  <a:pt x="146" y="1512"/>
                </a:lnTo>
                <a:lnTo>
                  <a:pt x="153" y="1468"/>
                </a:lnTo>
                <a:lnTo>
                  <a:pt x="153" y="1425"/>
                </a:lnTo>
                <a:lnTo>
                  <a:pt x="160" y="1396"/>
                </a:lnTo>
                <a:lnTo>
                  <a:pt x="160" y="1359"/>
                </a:lnTo>
                <a:lnTo>
                  <a:pt x="160" y="1337"/>
                </a:lnTo>
                <a:lnTo>
                  <a:pt x="160" y="1308"/>
                </a:lnTo>
                <a:lnTo>
                  <a:pt x="160" y="1286"/>
                </a:lnTo>
                <a:lnTo>
                  <a:pt x="160" y="1257"/>
                </a:lnTo>
                <a:lnTo>
                  <a:pt x="160" y="1236"/>
                </a:lnTo>
                <a:lnTo>
                  <a:pt x="160" y="1199"/>
                </a:lnTo>
                <a:lnTo>
                  <a:pt x="160" y="1170"/>
                </a:lnTo>
                <a:lnTo>
                  <a:pt x="160" y="1134"/>
                </a:lnTo>
                <a:lnTo>
                  <a:pt x="160" y="1112"/>
                </a:lnTo>
                <a:lnTo>
                  <a:pt x="160" y="1083"/>
                </a:lnTo>
                <a:lnTo>
                  <a:pt x="160" y="1061"/>
                </a:lnTo>
                <a:lnTo>
                  <a:pt x="160" y="1025"/>
                </a:lnTo>
                <a:lnTo>
                  <a:pt x="160" y="1003"/>
                </a:lnTo>
                <a:lnTo>
                  <a:pt x="160" y="959"/>
                </a:lnTo>
                <a:lnTo>
                  <a:pt x="160" y="938"/>
                </a:lnTo>
                <a:lnTo>
                  <a:pt x="160" y="901"/>
                </a:lnTo>
                <a:lnTo>
                  <a:pt x="160" y="879"/>
                </a:lnTo>
                <a:lnTo>
                  <a:pt x="160" y="843"/>
                </a:lnTo>
                <a:lnTo>
                  <a:pt x="160" y="821"/>
                </a:lnTo>
                <a:lnTo>
                  <a:pt x="160" y="799"/>
                </a:lnTo>
                <a:lnTo>
                  <a:pt x="160" y="756"/>
                </a:lnTo>
                <a:lnTo>
                  <a:pt x="160" y="734"/>
                </a:lnTo>
                <a:lnTo>
                  <a:pt x="160" y="712"/>
                </a:lnTo>
                <a:lnTo>
                  <a:pt x="167" y="690"/>
                </a:lnTo>
                <a:lnTo>
                  <a:pt x="175" y="668"/>
                </a:lnTo>
                <a:lnTo>
                  <a:pt x="197" y="647"/>
                </a:lnTo>
                <a:lnTo>
                  <a:pt x="204" y="625"/>
                </a:lnTo>
                <a:lnTo>
                  <a:pt x="240" y="589"/>
                </a:lnTo>
                <a:lnTo>
                  <a:pt x="262" y="567"/>
                </a:lnTo>
                <a:lnTo>
                  <a:pt x="306" y="523"/>
                </a:lnTo>
                <a:lnTo>
                  <a:pt x="313" y="501"/>
                </a:lnTo>
                <a:lnTo>
                  <a:pt x="349" y="465"/>
                </a:lnTo>
                <a:lnTo>
                  <a:pt x="371" y="458"/>
                </a:lnTo>
                <a:lnTo>
                  <a:pt x="393" y="414"/>
                </a:lnTo>
                <a:lnTo>
                  <a:pt x="437" y="385"/>
                </a:lnTo>
                <a:lnTo>
                  <a:pt x="466" y="370"/>
                </a:lnTo>
                <a:lnTo>
                  <a:pt x="487" y="363"/>
                </a:lnTo>
                <a:lnTo>
                  <a:pt x="517" y="356"/>
                </a:lnTo>
                <a:lnTo>
                  <a:pt x="538" y="349"/>
                </a:lnTo>
                <a:lnTo>
                  <a:pt x="582" y="349"/>
                </a:lnTo>
                <a:lnTo>
                  <a:pt x="618" y="341"/>
                </a:lnTo>
                <a:lnTo>
                  <a:pt x="662" y="341"/>
                </a:lnTo>
                <a:lnTo>
                  <a:pt x="749" y="334"/>
                </a:lnTo>
                <a:lnTo>
                  <a:pt x="807" y="327"/>
                </a:lnTo>
                <a:lnTo>
                  <a:pt x="866" y="319"/>
                </a:lnTo>
                <a:lnTo>
                  <a:pt x="931" y="319"/>
                </a:lnTo>
                <a:lnTo>
                  <a:pt x="989" y="312"/>
                </a:lnTo>
                <a:lnTo>
                  <a:pt x="1011" y="312"/>
                </a:lnTo>
                <a:lnTo>
                  <a:pt x="1055" y="305"/>
                </a:lnTo>
                <a:lnTo>
                  <a:pt x="1091" y="305"/>
                </a:lnTo>
                <a:lnTo>
                  <a:pt x="1127" y="298"/>
                </a:lnTo>
                <a:lnTo>
                  <a:pt x="1171" y="290"/>
                </a:lnTo>
                <a:lnTo>
                  <a:pt x="1207" y="290"/>
                </a:lnTo>
                <a:lnTo>
                  <a:pt x="1251" y="283"/>
                </a:lnTo>
                <a:lnTo>
                  <a:pt x="1287" y="276"/>
                </a:lnTo>
                <a:lnTo>
                  <a:pt x="1346" y="254"/>
                </a:lnTo>
                <a:lnTo>
                  <a:pt x="1389" y="254"/>
                </a:lnTo>
                <a:lnTo>
                  <a:pt x="1426" y="247"/>
                </a:lnTo>
                <a:lnTo>
                  <a:pt x="1447" y="240"/>
                </a:lnTo>
                <a:lnTo>
                  <a:pt x="1491" y="232"/>
                </a:lnTo>
                <a:lnTo>
                  <a:pt x="1513" y="232"/>
                </a:lnTo>
                <a:lnTo>
                  <a:pt x="1549" y="225"/>
                </a:lnTo>
                <a:lnTo>
                  <a:pt x="1586" y="225"/>
                </a:lnTo>
                <a:lnTo>
                  <a:pt x="1607" y="225"/>
                </a:lnTo>
                <a:lnTo>
                  <a:pt x="1629" y="218"/>
                </a:lnTo>
                <a:lnTo>
                  <a:pt x="1658" y="218"/>
                </a:lnTo>
                <a:lnTo>
                  <a:pt x="1680" y="218"/>
                </a:lnTo>
                <a:lnTo>
                  <a:pt x="1702" y="218"/>
                </a:lnTo>
                <a:lnTo>
                  <a:pt x="1738" y="218"/>
                </a:lnTo>
                <a:lnTo>
                  <a:pt x="1775" y="218"/>
                </a:lnTo>
                <a:lnTo>
                  <a:pt x="1818" y="218"/>
                </a:lnTo>
                <a:lnTo>
                  <a:pt x="1855" y="218"/>
                </a:lnTo>
                <a:lnTo>
                  <a:pt x="1920" y="218"/>
                </a:lnTo>
                <a:lnTo>
                  <a:pt x="1978" y="218"/>
                </a:lnTo>
                <a:lnTo>
                  <a:pt x="2015" y="218"/>
                </a:lnTo>
                <a:lnTo>
                  <a:pt x="2036" y="218"/>
                </a:lnTo>
                <a:lnTo>
                  <a:pt x="2058" y="218"/>
                </a:lnTo>
                <a:lnTo>
                  <a:pt x="2102" y="218"/>
                </a:lnTo>
                <a:lnTo>
                  <a:pt x="2160" y="218"/>
                </a:lnTo>
                <a:lnTo>
                  <a:pt x="2226" y="218"/>
                </a:lnTo>
                <a:lnTo>
                  <a:pt x="2262" y="218"/>
                </a:lnTo>
                <a:lnTo>
                  <a:pt x="2298" y="218"/>
                </a:lnTo>
                <a:lnTo>
                  <a:pt x="2342" y="218"/>
                </a:lnTo>
                <a:lnTo>
                  <a:pt x="2378" y="218"/>
                </a:lnTo>
                <a:lnTo>
                  <a:pt x="2444" y="218"/>
                </a:lnTo>
                <a:lnTo>
                  <a:pt x="2502" y="218"/>
                </a:lnTo>
                <a:lnTo>
                  <a:pt x="2560" y="225"/>
                </a:lnTo>
                <a:lnTo>
                  <a:pt x="2604" y="225"/>
                </a:lnTo>
                <a:lnTo>
                  <a:pt x="2625" y="225"/>
                </a:lnTo>
                <a:lnTo>
                  <a:pt x="2655" y="225"/>
                </a:lnTo>
                <a:lnTo>
                  <a:pt x="2684" y="232"/>
                </a:lnTo>
                <a:lnTo>
                  <a:pt x="2713" y="240"/>
                </a:lnTo>
                <a:lnTo>
                  <a:pt x="2749" y="240"/>
                </a:lnTo>
                <a:lnTo>
                  <a:pt x="2793" y="240"/>
                </a:lnTo>
                <a:lnTo>
                  <a:pt x="2851" y="247"/>
                </a:lnTo>
                <a:lnTo>
                  <a:pt x="2895" y="247"/>
                </a:lnTo>
                <a:lnTo>
                  <a:pt x="2931" y="247"/>
                </a:lnTo>
                <a:lnTo>
                  <a:pt x="2953" y="247"/>
                </a:lnTo>
                <a:lnTo>
                  <a:pt x="2989" y="247"/>
                </a:lnTo>
                <a:lnTo>
                  <a:pt x="3055" y="247"/>
                </a:lnTo>
                <a:lnTo>
                  <a:pt x="3113" y="254"/>
                </a:lnTo>
                <a:lnTo>
                  <a:pt x="3156" y="254"/>
                </a:lnTo>
                <a:lnTo>
                  <a:pt x="3178" y="254"/>
                </a:lnTo>
                <a:lnTo>
                  <a:pt x="3200" y="254"/>
                </a:lnTo>
                <a:lnTo>
                  <a:pt x="3222" y="261"/>
                </a:lnTo>
                <a:lnTo>
                  <a:pt x="3258" y="269"/>
                </a:lnTo>
                <a:lnTo>
                  <a:pt x="3295" y="269"/>
                </a:lnTo>
                <a:lnTo>
                  <a:pt x="3338" y="269"/>
                </a:lnTo>
                <a:lnTo>
                  <a:pt x="3375" y="276"/>
                </a:lnTo>
                <a:lnTo>
                  <a:pt x="3418" y="276"/>
                </a:lnTo>
                <a:lnTo>
                  <a:pt x="3455" y="276"/>
                </a:lnTo>
                <a:lnTo>
                  <a:pt x="3491" y="276"/>
                </a:lnTo>
                <a:lnTo>
                  <a:pt x="3556" y="283"/>
                </a:lnTo>
                <a:lnTo>
                  <a:pt x="3593" y="283"/>
                </a:lnTo>
                <a:lnTo>
                  <a:pt x="3636" y="283"/>
                </a:lnTo>
                <a:lnTo>
                  <a:pt x="3694" y="283"/>
                </a:lnTo>
                <a:lnTo>
                  <a:pt x="3731" y="283"/>
                </a:lnTo>
                <a:lnTo>
                  <a:pt x="3796" y="283"/>
                </a:lnTo>
                <a:lnTo>
                  <a:pt x="3833" y="290"/>
                </a:lnTo>
                <a:lnTo>
                  <a:pt x="3920" y="290"/>
                </a:lnTo>
                <a:lnTo>
                  <a:pt x="4007" y="298"/>
                </a:lnTo>
                <a:lnTo>
                  <a:pt x="4073" y="298"/>
                </a:lnTo>
                <a:lnTo>
                  <a:pt x="4160" y="298"/>
                </a:lnTo>
                <a:lnTo>
                  <a:pt x="4247" y="305"/>
                </a:lnTo>
                <a:lnTo>
                  <a:pt x="4284" y="305"/>
                </a:lnTo>
                <a:lnTo>
                  <a:pt x="4371" y="305"/>
                </a:lnTo>
                <a:lnTo>
                  <a:pt x="4429" y="312"/>
                </a:lnTo>
                <a:lnTo>
                  <a:pt x="4494" y="312"/>
                </a:lnTo>
                <a:lnTo>
                  <a:pt x="4582" y="312"/>
                </a:lnTo>
                <a:lnTo>
                  <a:pt x="4618" y="312"/>
                </a:lnTo>
                <a:lnTo>
                  <a:pt x="4662" y="312"/>
                </a:lnTo>
                <a:lnTo>
                  <a:pt x="4698" y="312"/>
                </a:lnTo>
                <a:lnTo>
                  <a:pt x="4734" y="319"/>
                </a:lnTo>
                <a:lnTo>
                  <a:pt x="4800" y="319"/>
                </a:lnTo>
                <a:lnTo>
                  <a:pt x="4858" y="327"/>
                </a:lnTo>
                <a:lnTo>
                  <a:pt x="4923" y="327"/>
                </a:lnTo>
                <a:lnTo>
                  <a:pt x="4960" y="334"/>
                </a:lnTo>
                <a:lnTo>
                  <a:pt x="4982" y="334"/>
                </a:lnTo>
                <a:lnTo>
                  <a:pt x="5003" y="341"/>
                </a:lnTo>
                <a:lnTo>
                  <a:pt x="5025" y="341"/>
                </a:lnTo>
                <a:lnTo>
                  <a:pt x="5062" y="356"/>
                </a:lnTo>
                <a:lnTo>
                  <a:pt x="5083" y="370"/>
                </a:lnTo>
                <a:lnTo>
                  <a:pt x="5113" y="385"/>
                </a:lnTo>
                <a:lnTo>
                  <a:pt x="5134" y="392"/>
                </a:lnTo>
                <a:lnTo>
                  <a:pt x="5156" y="399"/>
                </a:lnTo>
                <a:lnTo>
                  <a:pt x="5178" y="407"/>
                </a:lnTo>
                <a:lnTo>
                  <a:pt x="5200" y="414"/>
                </a:lnTo>
                <a:lnTo>
                  <a:pt x="5229" y="429"/>
                </a:lnTo>
                <a:lnTo>
                  <a:pt x="5251" y="429"/>
                </a:lnTo>
                <a:lnTo>
                  <a:pt x="5258" y="450"/>
                </a:lnTo>
                <a:lnTo>
                  <a:pt x="5280" y="450"/>
                </a:lnTo>
                <a:lnTo>
                  <a:pt x="5287" y="472"/>
                </a:lnTo>
                <a:lnTo>
                  <a:pt x="5309" y="479"/>
                </a:lnTo>
                <a:lnTo>
                  <a:pt x="5331" y="487"/>
                </a:lnTo>
                <a:lnTo>
                  <a:pt x="5353" y="509"/>
                </a:lnTo>
                <a:lnTo>
                  <a:pt x="5374" y="530"/>
                </a:lnTo>
                <a:lnTo>
                  <a:pt x="5396" y="538"/>
                </a:lnTo>
                <a:lnTo>
                  <a:pt x="5418" y="545"/>
                </a:lnTo>
                <a:lnTo>
                  <a:pt x="5425" y="567"/>
                </a:lnTo>
                <a:lnTo>
                  <a:pt x="5447" y="574"/>
                </a:lnTo>
                <a:lnTo>
                  <a:pt x="5454" y="596"/>
                </a:lnTo>
                <a:lnTo>
                  <a:pt x="5491" y="603"/>
                </a:lnTo>
                <a:lnTo>
                  <a:pt x="5513" y="625"/>
                </a:lnTo>
                <a:lnTo>
                  <a:pt x="5534" y="647"/>
                </a:lnTo>
                <a:lnTo>
                  <a:pt x="5556" y="683"/>
                </a:lnTo>
                <a:lnTo>
                  <a:pt x="5563" y="705"/>
                </a:lnTo>
                <a:lnTo>
                  <a:pt x="5571" y="727"/>
                </a:lnTo>
                <a:lnTo>
                  <a:pt x="5585" y="756"/>
                </a:lnTo>
                <a:lnTo>
                  <a:pt x="5593" y="778"/>
                </a:lnTo>
                <a:lnTo>
                  <a:pt x="5600" y="799"/>
                </a:lnTo>
                <a:lnTo>
                  <a:pt x="5600" y="821"/>
                </a:lnTo>
                <a:lnTo>
                  <a:pt x="5607" y="858"/>
                </a:lnTo>
                <a:lnTo>
                  <a:pt x="5614" y="879"/>
                </a:lnTo>
                <a:lnTo>
                  <a:pt x="5622" y="901"/>
                </a:lnTo>
                <a:lnTo>
                  <a:pt x="5629" y="923"/>
                </a:lnTo>
                <a:lnTo>
                  <a:pt x="5636" y="952"/>
                </a:lnTo>
                <a:lnTo>
                  <a:pt x="5651" y="996"/>
                </a:lnTo>
                <a:lnTo>
                  <a:pt x="5658" y="1017"/>
                </a:lnTo>
                <a:lnTo>
                  <a:pt x="5680" y="1061"/>
                </a:lnTo>
                <a:lnTo>
                  <a:pt x="5687" y="1083"/>
                </a:lnTo>
                <a:lnTo>
                  <a:pt x="5694" y="1105"/>
                </a:lnTo>
                <a:lnTo>
                  <a:pt x="5702" y="1127"/>
                </a:lnTo>
                <a:lnTo>
                  <a:pt x="5709" y="1163"/>
                </a:lnTo>
                <a:lnTo>
                  <a:pt x="5731" y="1185"/>
                </a:lnTo>
                <a:lnTo>
                  <a:pt x="5738" y="1236"/>
                </a:lnTo>
                <a:lnTo>
                  <a:pt x="5745" y="1257"/>
                </a:lnTo>
                <a:lnTo>
                  <a:pt x="5745" y="1294"/>
                </a:lnTo>
                <a:lnTo>
                  <a:pt x="5753" y="1316"/>
                </a:lnTo>
                <a:lnTo>
                  <a:pt x="5760" y="1352"/>
                </a:lnTo>
                <a:lnTo>
                  <a:pt x="5760" y="1396"/>
                </a:lnTo>
                <a:lnTo>
                  <a:pt x="5760" y="1417"/>
                </a:lnTo>
                <a:lnTo>
                  <a:pt x="5767" y="1454"/>
                </a:lnTo>
                <a:lnTo>
                  <a:pt x="5767" y="1476"/>
                </a:lnTo>
                <a:lnTo>
                  <a:pt x="5774" y="1497"/>
                </a:lnTo>
                <a:lnTo>
                  <a:pt x="5774" y="1541"/>
                </a:lnTo>
                <a:lnTo>
                  <a:pt x="5774" y="1577"/>
                </a:lnTo>
                <a:lnTo>
                  <a:pt x="5774" y="1614"/>
                </a:lnTo>
                <a:lnTo>
                  <a:pt x="5774" y="1657"/>
                </a:lnTo>
                <a:lnTo>
                  <a:pt x="5774" y="1694"/>
                </a:lnTo>
                <a:lnTo>
                  <a:pt x="5774" y="1715"/>
                </a:lnTo>
                <a:lnTo>
                  <a:pt x="5774" y="1759"/>
                </a:lnTo>
                <a:lnTo>
                  <a:pt x="5774" y="1795"/>
                </a:lnTo>
                <a:lnTo>
                  <a:pt x="5774" y="1832"/>
                </a:lnTo>
                <a:lnTo>
                  <a:pt x="5774" y="1854"/>
                </a:lnTo>
                <a:lnTo>
                  <a:pt x="5767" y="1875"/>
                </a:lnTo>
                <a:lnTo>
                  <a:pt x="5767" y="1897"/>
                </a:lnTo>
                <a:lnTo>
                  <a:pt x="5767" y="1919"/>
                </a:lnTo>
                <a:lnTo>
                  <a:pt x="5767" y="1948"/>
                </a:lnTo>
                <a:lnTo>
                  <a:pt x="5767" y="1970"/>
                </a:lnTo>
                <a:lnTo>
                  <a:pt x="5767" y="1992"/>
                </a:lnTo>
                <a:lnTo>
                  <a:pt x="5767" y="2028"/>
                </a:lnTo>
                <a:lnTo>
                  <a:pt x="5767" y="2057"/>
                </a:lnTo>
                <a:lnTo>
                  <a:pt x="5767" y="2079"/>
                </a:lnTo>
                <a:lnTo>
                  <a:pt x="5774" y="2108"/>
                </a:lnTo>
                <a:lnTo>
                  <a:pt x="5782" y="2137"/>
                </a:lnTo>
                <a:lnTo>
                  <a:pt x="5789" y="2159"/>
                </a:lnTo>
                <a:lnTo>
                  <a:pt x="5811" y="2174"/>
                </a:lnTo>
                <a:lnTo>
                  <a:pt x="5832" y="2174"/>
                </a:lnTo>
                <a:lnTo>
                  <a:pt x="5854" y="2174"/>
                </a:lnTo>
                <a:lnTo>
                  <a:pt x="5927" y="2086"/>
                </a:lnTo>
                <a:lnTo>
                  <a:pt x="5912" y="0"/>
                </a:lnTo>
                <a:lnTo>
                  <a:pt x="0" y="7"/>
                </a:lnTo>
                <a:lnTo>
                  <a:pt x="8" y="2450"/>
                </a:lnTo>
                <a:lnTo>
                  <a:pt x="73" y="2428"/>
                </a:lnTo>
              </a:path>
            </a:pathLst>
          </a:custGeom>
          <a:solidFill>
            <a:schemeClr val="bg1"/>
          </a:solidFill>
          <a:ln w="9525" cap="rnd">
            <a:noFill/>
            <a:round/>
            <a:headEnd/>
            <a:tailEnd/>
          </a:ln>
          <a:effectLst/>
        </p:spPr>
        <p:txBody>
          <a:bodyPr/>
          <a:lstStyle/>
          <a:p>
            <a:endParaRPr lang="en-US"/>
          </a:p>
        </p:txBody>
      </p:sp>
      <p:sp>
        <p:nvSpPr>
          <p:cNvPr id="19" name="Rectangle 19"/>
          <p:cNvSpPr>
            <a:spLocks noChangeArrowheads="1"/>
          </p:cNvSpPr>
          <p:nvPr/>
        </p:nvSpPr>
        <p:spPr bwMode="auto">
          <a:xfrm>
            <a:off x="1943100" y="3776663"/>
            <a:ext cx="490538"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Tsc-1</a:t>
            </a:r>
          </a:p>
        </p:txBody>
      </p:sp>
      <p:sp>
        <p:nvSpPr>
          <p:cNvPr id="20" name="Rectangle 20"/>
          <p:cNvSpPr>
            <a:spLocks noChangeArrowheads="1"/>
          </p:cNvSpPr>
          <p:nvPr/>
        </p:nvSpPr>
        <p:spPr bwMode="auto">
          <a:xfrm>
            <a:off x="2784475" y="4173538"/>
            <a:ext cx="492125"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Tsc-2</a:t>
            </a:r>
          </a:p>
        </p:txBody>
      </p:sp>
      <p:sp>
        <p:nvSpPr>
          <p:cNvPr id="21" name="Rectangle 21"/>
          <p:cNvSpPr>
            <a:spLocks noChangeArrowheads="1"/>
          </p:cNvSpPr>
          <p:nvPr/>
        </p:nvSpPr>
        <p:spPr bwMode="auto">
          <a:xfrm>
            <a:off x="2803525" y="2578100"/>
            <a:ext cx="35560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Pcl</a:t>
            </a:r>
          </a:p>
        </p:txBody>
      </p:sp>
      <p:sp>
        <p:nvSpPr>
          <p:cNvPr id="22" name="Rectangle 22"/>
          <p:cNvSpPr>
            <a:spLocks noChangeArrowheads="1"/>
          </p:cNvSpPr>
          <p:nvPr/>
        </p:nvSpPr>
        <p:spPr bwMode="auto">
          <a:xfrm>
            <a:off x="5116513" y="2760663"/>
            <a:ext cx="357187"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Pcl</a:t>
            </a:r>
          </a:p>
        </p:txBody>
      </p:sp>
      <p:sp>
        <p:nvSpPr>
          <p:cNvPr id="23" name="Rectangle 23"/>
          <p:cNvSpPr>
            <a:spLocks noChangeArrowheads="1"/>
          </p:cNvSpPr>
          <p:nvPr/>
        </p:nvSpPr>
        <p:spPr bwMode="auto">
          <a:xfrm>
            <a:off x="876300" y="2709863"/>
            <a:ext cx="357188"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Pcl</a:t>
            </a:r>
          </a:p>
        </p:txBody>
      </p:sp>
      <p:sp>
        <p:nvSpPr>
          <p:cNvPr id="24" name="Rectangle 24"/>
          <p:cNvSpPr>
            <a:spLocks noChangeArrowheads="1"/>
          </p:cNvSpPr>
          <p:nvPr/>
        </p:nvSpPr>
        <p:spPr bwMode="auto">
          <a:xfrm rot="660000">
            <a:off x="2143125" y="3016250"/>
            <a:ext cx="1450975" cy="396875"/>
          </a:xfrm>
          <a:prstGeom prst="rect">
            <a:avLst/>
          </a:prstGeom>
          <a:noFill/>
          <a:ln w="9525">
            <a:noFill/>
            <a:miter lim="800000"/>
            <a:headEnd/>
            <a:tailEnd/>
          </a:ln>
          <a:effectLst/>
        </p:spPr>
        <p:txBody>
          <a:bodyPr wrap="none" lIns="92075" tIns="46038" rIns="92075" bIns="46038">
            <a:spAutoFit/>
          </a:bodyPr>
          <a:lstStyle/>
          <a:p>
            <a:pPr algn="ctr"/>
            <a:r>
              <a:rPr lang="en-US" sz="1000" b="1">
                <a:latin typeface="Arial" charset="0"/>
              </a:rPr>
              <a:t>Overturned</a:t>
            </a:r>
          </a:p>
          <a:p>
            <a:pPr algn="ctr"/>
            <a:r>
              <a:rPr lang="en-US" sz="1000" b="1">
                <a:latin typeface="Arial" charset="0"/>
              </a:rPr>
              <a:t>Angular Unconformity</a:t>
            </a:r>
          </a:p>
        </p:txBody>
      </p:sp>
      <p:sp>
        <p:nvSpPr>
          <p:cNvPr id="25" name="Rectangle 25"/>
          <p:cNvSpPr>
            <a:spLocks noChangeArrowheads="1"/>
          </p:cNvSpPr>
          <p:nvPr/>
        </p:nvSpPr>
        <p:spPr bwMode="auto">
          <a:xfrm>
            <a:off x="1735138" y="3422650"/>
            <a:ext cx="1163637"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Low-Angle Shear</a:t>
            </a:r>
          </a:p>
        </p:txBody>
      </p:sp>
      <p:sp>
        <p:nvSpPr>
          <p:cNvPr id="26" name="Rectangle 26"/>
          <p:cNvSpPr>
            <a:spLocks noChangeArrowheads="1"/>
          </p:cNvSpPr>
          <p:nvPr/>
        </p:nvSpPr>
        <p:spPr bwMode="auto">
          <a:xfrm>
            <a:off x="3908425" y="5473700"/>
            <a:ext cx="357188"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Pls</a:t>
            </a:r>
          </a:p>
        </p:txBody>
      </p:sp>
      <p:sp>
        <p:nvSpPr>
          <p:cNvPr id="27" name="Rectangle 27"/>
          <p:cNvSpPr>
            <a:spLocks noChangeArrowheads="1"/>
          </p:cNvSpPr>
          <p:nvPr/>
        </p:nvSpPr>
        <p:spPr bwMode="auto">
          <a:xfrm>
            <a:off x="8331200" y="4840288"/>
            <a:ext cx="35560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Pls</a:t>
            </a:r>
          </a:p>
        </p:txBody>
      </p:sp>
      <p:sp>
        <p:nvSpPr>
          <p:cNvPr id="28" name="Rectangle 28"/>
          <p:cNvSpPr>
            <a:spLocks noChangeArrowheads="1"/>
          </p:cNvSpPr>
          <p:nvPr/>
        </p:nvSpPr>
        <p:spPr bwMode="auto">
          <a:xfrm>
            <a:off x="550863" y="5019675"/>
            <a:ext cx="44450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4000</a:t>
            </a:r>
          </a:p>
        </p:txBody>
      </p:sp>
      <p:sp>
        <p:nvSpPr>
          <p:cNvPr id="29" name="Rectangle 29"/>
          <p:cNvSpPr>
            <a:spLocks noChangeArrowheads="1"/>
          </p:cNvSpPr>
          <p:nvPr/>
        </p:nvSpPr>
        <p:spPr bwMode="auto">
          <a:xfrm>
            <a:off x="5778500" y="5016500"/>
            <a:ext cx="739775"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Magnetite</a:t>
            </a:r>
          </a:p>
        </p:txBody>
      </p:sp>
      <p:sp>
        <p:nvSpPr>
          <p:cNvPr id="30" name="Rectangle 30"/>
          <p:cNvSpPr>
            <a:spLocks noChangeArrowheads="1"/>
          </p:cNvSpPr>
          <p:nvPr/>
        </p:nvSpPr>
        <p:spPr bwMode="auto">
          <a:xfrm>
            <a:off x="7113588" y="4362450"/>
            <a:ext cx="746125"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Pyrrhotite</a:t>
            </a:r>
          </a:p>
        </p:txBody>
      </p:sp>
      <p:sp>
        <p:nvSpPr>
          <p:cNvPr id="31" name="Rectangle 31"/>
          <p:cNvSpPr>
            <a:spLocks noChangeArrowheads="1"/>
          </p:cNvSpPr>
          <p:nvPr/>
        </p:nvSpPr>
        <p:spPr bwMode="auto">
          <a:xfrm>
            <a:off x="5218113" y="3892550"/>
            <a:ext cx="704850" cy="244475"/>
          </a:xfrm>
          <a:prstGeom prst="rect">
            <a:avLst/>
          </a:prstGeom>
          <a:noFill/>
          <a:ln w="9525">
            <a:noFill/>
            <a:miter lim="800000"/>
            <a:headEnd/>
            <a:tailEnd/>
          </a:ln>
          <a:effectLst/>
        </p:spPr>
        <p:txBody>
          <a:bodyPr wrap="none" lIns="92075" tIns="46038" rIns="92075" bIns="46038">
            <a:spAutoFit/>
          </a:bodyPr>
          <a:lstStyle/>
          <a:p>
            <a:r>
              <a:rPr lang="en-US" sz="1000" b="1">
                <a:solidFill>
                  <a:schemeClr val="bg1"/>
                </a:solidFill>
                <a:latin typeface="Arial" charset="0"/>
              </a:rPr>
              <a:t>Ore Zone</a:t>
            </a:r>
          </a:p>
        </p:txBody>
      </p:sp>
      <p:sp>
        <p:nvSpPr>
          <p:cNvPr id="32" name="Rectangle 32"/>
          <p:cNvSpPr>
            <a:spLocks noChangeArrowheads="1"/>
          </p:cNvSpPr>
          <p:nvPr/>
        </p:nvSpPr>
        <p:spPr bwMode="auto">
          <a:xfrm>
            <a:off x="544513" y="3398838"/>
            <a:ext cx="44450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4200</a:t>
            </a:r>
          </a:p>
        </p:txBody>
      </p:sp>
      <p:sp>
        <p:nvSpPr>
          <p:cNvPr id="33" name="Rectangle 33"/>
          <p:cNvSpPr>
            <a:spLocks noChangeArrowheads="1"/>
          </p:cNvSpPr>
          <p:nvPr/>
        </p:nvSpPr>
        <p:spPr bwMode="auto">
          <a:xfrm>
            <a:off x="639763" y="1403350"/>
            <a:ext cx="496887" cy="336550"/>
          </a:xfrm>
          <a:prstGeom prst="rect">
            <a:avLst/>
          </a:prstGeom>
          <a:noFill/>
          <a:ln w="9525">
            <a:noFill/>
            <a:miter lim="800000"/>
            <a:headEnd/>
            <a:tailEnd/>
          </a:ln>
          <a:effectLst/>
        </p:spPr>
        <p:txBody>
          <a:bodyPr wrap="none" lIns="92075" tIns="46038" rIns="92075" bIns="46038">
            <a:spAutoFit/>
          </a:bodyPr>
          <a:lstStyle/>
          <a:p>
            <a:r>
              <a:rPr lang="en-US" sz="1600" b="1">
                <a:latin typeface="Arial" charset="0"/>
              </a:rPr>
              <a:t>NW</a:t>
            </a:r>
          </a:p>
        </p:txBody>
      </p:sp>
      <p:sp>
        <p:nvSpPr>
          <p:cNvPr id="34" name="Rectangle 34"/>
          <p:cNvSpPr>
            <a:spLocks noChangeArrowheads="1"/>
          </p:cNvSpPr>
          <p:nvPr/>
        </p:nvSpPr>
        <p:spPr bwMode="auto">
          <a:xfrm>
            <a:off x="7932738" y="1398588"/>
            <a:ext cx="433387" cy="336550"/>
          </a:xfrm>
          <a:prstGeom prst="rect">
            <a:avLst/>
          </a:prstGeom>
          <a:noFill/>
          <a:ln w="9525">
            <a:noFill/>
            <a:miter lim="800000"/>
            <a:headEnd/>
            <a:tailEnd/>
          </a:ln>
          <a:effectLst/>
        </p:spPr>
        <p:txBody>
          <a:bodyPr wrap="none" lIns="92075" tIns="46038" rIns="92075" bIns="46038">
            <a:spAutoFit/>
          </a:bodyPr>
          <a:lstStyle/>
          <a:p>
            <a:r>
              <a:rPr lang="en-US" sz="1600" b="1">
                <a:latin typeface="Arial" charset="0"/>
              </a:rPr>
              <a:t>SE</a:t>
            </a:r>
          </a:p>
        </p:txBody>
      </p:sp>
      <p:sp>
        <p:nvSpPr>
          <p:cNvPr id="35" name="Freeform 35"/>
          <p:cNvSpPr>
            <a:spLocks/>
          </p:cNvSpPr>
          <p:nvPr/>
        </p:nvSpPr>
        <p:spPr bwMode="auto">
          <a:xfrm>
            <a:off x="1524000" y="6069013"/>
            <a:ext cx="1554163" cy="122237"/>
          </a:xfrm>
          <a:custGeom>
            <a:avLst/>
            <a:gdLst/>
            <a:ahLst/>
            <a:cxnLst>
              <a:cxn ang="0">
                <a:pos x="0" y="9"/>
              </a:cxn>
              <a:cxn ang="0">
                <a:pos x="0" y="76"/>
              </a:cxn>
              <a:cxn ang="0">
                <a:pos x="1027" y="76"/>
              </a:cxn>
              <a:cxn ang="0">
                <a:pos x="1027" y="0"/>
              </a:cxn>
            </a:cxnLst>
            <a:rect l="0" t="0" r="r" b="b"/>
            <a:pathLst>
              <a:path w="1028" h="77">
                <a:moveTo>
                  <a:pt x="0" y="9"/>
                </a:moveTo>
                <a:lnTo>
                  <a:pt x="0" y="76"/>
                </a:lnTo>
                <a:lnTo>
                  <a:pt x="1027" y="76"/>
                </a:lnTo>
                <a:lnTo>
                  <a:pt x="1027" y="0"/>
                </a:lnTo>
              </a:path>
            </a:pathLst>
          </a:custGeom>
          <a:noFill/>
          <a:ln w="25400" cap="rnd" cmpd="sng">
            <a:solidFill>
              <a:schemeClr val="tx1"/>
            </a:solidFill>
            <a:prstDash val="solid"/>
            <a:round/>
            <a:headEnd type="none" w="sm" len="sm"/>
            <a:tailEnd type="none" w="sm" len="sm"/>
          </a:ln>
          <a:effectLst/>
        </p:spPr>
        <p:txBody>
          <a:bodyPr/>
          <a:lstStyle/>
          <a:p>
            <a:endParaRPr lang="en-US"/>
          </a:p>
        </p:txBody>
      </p:sp>
      <p:sp>
        <p:nvSpPr>
          <p:cNvPr id="36" name="Rectangle 36"/>
          <p:cNvSpPr>
            <a:spLocks noChangeArrowheads="1"/>
          </p:cNvSpPr>
          <p:nvPr/>
        </p:nvSpPr>
        <p:spPr bwMode="auto">
          <a:xfrm>
            <a:off x="1849438" y="5935663"/>
            <a:ext cx="852487" cy="304800"/>
          </a:xfrm>
          <a:prstGeom prst="rect">
            <a:avLst/>
          </a:prstGeom>
          <a:noFill/>
          <a:ln w="9525">
            <a:noFill/>
            <a:miter lim="800000"/>
            <a:headEnd/>
            <a:tailEnd/>
          </a:ln>
          <a:effectLst/>
        </p:spPr>
        <p:txBody>
          <a:bodyPr wrap="none" lIns="92075" tIns="46038" rIns="92075" bIns="46038">
            <a:spAutoFit/>
          </a:bodyPr>
          <a:lstStyle/>
          <a:p>
            <a:r>
              <a:rPr lang="en-US" sz="1400" b="1">
                <a:latin typeface="Arial" charset="0"/>
              </a:rPr>
              <a:t>200 Feet</a:t>
            </a:r>
          </a:p>
        </p:txBody>
      </p:sp>
      <p:sp>
        <p:nvSpPr>
          <p:cNvPr id="37" name="Rectangle 37"/>
          <p:cNvSpPr>
            <a:spLocks noChangeArrowheads="1"/>
          </p:cNvSpPr>
          <p:nvPr/>
        </p:nvSpPr>
        <p:spPr bwMode="auto">
          <a:xfrm>
            <a:off x="3756025" y="3422650"/>
            <a:ext cx="423863"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Pvcl</a:t>
            </a:r>
          </a:p>
        </p:txBody>
      </p:sp>
      <p:sp>
        <p:nvSpPr>
          <p:cNvPr id="38" name="Rectangle 38"/>
          <p:cNvSpPr>
            <a:spLocks noChangeArrowheads="1"/>
          </p:cNvSpPr>
          <p:nvPr/>
        </p:nvSpPr>
        <p:spPr bwMode="auto">
          <a:xfrm>
            <a:off x="8308975" y="3862388"/>
            <a:ext cx="42545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Pvcl</a:t>
            </a:r>
          </a:p>
        </p:txBody>
      </p:sp>
      <p:sp>
        <p:nvSpPr>
          <p:cNvPr id="39" name="Rectangle 39"/>
          <p:cNvSpPr>
            <a:spLocks noChangeArrowheads="1"/>
          </p:cNvSpPr>
          <p:nvPr/>
        </p:nvSpPr>
        <p:spPr bwMode="auto">
          <a:xfrm>
            <a:off x="1766888" y="4706938"/>
            <a:ext cx="739775"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Magnetite</a:t>
            </a:r>
          </a:p>
        </p:txBody>
      </p:sp>
      <p:sp>
        <p:nvSpPr>
          <p:cNvPr id="40" name="Rectangle 40"/>
          <p:cNvSpPr>
            <a:spLocks noChangeArrowheads="1"/>
          </p:cNvSpPr>
          <p:nvPr/>
        </p:nvSpPr>
        <p:spPr bwMode="auto">
          <a:xfrm>
            <a:off x="552450" y="1776413"/>
            <a:ext cx="44450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4400</a:t>
            </a:r>
          </a:p>
        </p:txBody>
      </p:sp>
      <p:sp>
        <p:nvSpPr>
          <p:cNvPr id="41" name="Freeform 41"/>
          <p:cNvSpPr>
            <a:spLocks/>
          </p:cNvSpPr>
          <p:nvPr/>
        </p:nvSpPr>
        <p:spPr bwMode="auto">
          <a:xfrm>
            <a:off x="6219825" y="2827338"/>
            <a:ext cx="2112963" cy="1327150"/>
          </a:xfrm>
          <a:custGeom>
            <a:avLst/>
            <a:gdLst/>
            <a:ahLst/>
            <a:cxnLst>
              <a:cxn ang="0">
                <a:pos x="648" y="33"/>
              </a:cxn>
              <a:cxn ang="0">
                <a:pos x="585" y="105"/>
              </a:cxn>
              <a:cxn ang="0">
                <a:pos x="528" y="230"/>
              </a:cxn>
              <a:cxn ang="0">
                <a:pos x="513" y="317"/>
              </a:cxn>
              <a:cxn ang="0">
                <a:pos x="460" y="374"/>
              </a:cxn>
              <a:cxn ang="0">
                <a:pos x="374" y="441"/>
              </a:cxn>
              <a:cxn ang="0">
                <a:pos x="321" y="475"/>
              </a:cxn>
              <a:cxn ang="0">
                <a:pos x="307" y="485"/>
              </a:cxn>
              <a:cxn ang="0">
                <a:pos x="240" y="557"/>
              </a:cxn>
              <a:cxn ang="0">
                <a:pos x="158" y="590"/>
              </a:cxn>
              <a:cxn ang="0">
                <a:pos x="134" y="590"/>
              </a:cxn>
              <a:cxn ang="0">
                <a:pos x="28" y="633"/>
              </a:cxn>
              <a:cxn ang="0">
                <a:pos x="0" y="677"/>
              </a:cxn>
              <a:cxn ang="0">
                <a:pos x="76" y="710"/>
              </a:cxn>
              <a:cxn ang="0">
                <a:pos x="216" y="758"/>
              </a:cxn>
              <a:cxn ang="0">
                <a:pos x="331" y="782"/>
              </a:cxn>
              <a:cxn ang="0">
                <a:pos x="408" y="797"/>
              </a:cxn>
              <a:cxn ang="0">
                <a:pos x="600" y="806"/>
              </a:cxn>
              <a:cxn ang="0">
                <a:pos x="700" y="806"/>
              </a:cxn>
              <a:cxn ang="0">
                <a:pos x="859" y="825"/>
              </a:cxn>
              <a:cxn ang="0">
                <a:pos x="1032" y="835"/>
              </a:cxn>
              <a:cxn ang="0">
                <a:pos x="1156" y="806"/>
              </a:cxn>
              <a:cxn ang="0">
                <a:pos x="1171" y="801"/>
              </a:cxn>
              <a:cxn ang="0">
                <a:pos x="1224" y="768"/>
              </a:cxn>
              <a:cxn ang="0">
                <a:pos x="1238" y="758"/>
              </a:cxn>
              <a:cxn ang="0">
                <a:pos x="1291" y="715"/>
              </a:cxn>
              <a:cxn ang="0">
                <a:pos x="1324" y="648"/>
              </a:cxn>
              <a:cxn ang="0">
                <a:pos x="1329" y="629"/>
              </a:cxn>
              <a:cxn ang="0">
                <a:pos x="1334" y="614"/>
              </a:cxn>
              <a:cxn ang="0">
                <a:pos x="1353" y="547"/>
              </a:cxn>
              <a:cxn ang="0">
                <a:pos x="1358" y="533"/>
              </a:cxn>
              <a:cxn ang="0">
                <a:pos x="1363" y="518"/>
              </a:cxn>
              <a:cxn ang="0">
                <a:pos x="1372" y="437"/>
              </a:cxn>
              <a:cxn ang="0">
                <a:pos x="1372" y="422"/>
              </a:cxn>
              <a:cxn ang="0">
                <a:pos x="1372" y="393"/>
              </a:cxn>
              <a:cxn ang="0">
                <a:pos x="1353" y="331"/>
              </a:cxn>
              <a:cxn ang="0">
                <a:pos x="1353" y="307"/>
              </a:cxn>
              <a:cxn ang="0">
                <a:pos x="1353" y="288"/>
              </a:cxn>
              <a:cxn ang="0">
                <a:pos x="1372" y="211"/>
              </a:cxn>
              <a:cxn ang="0">
                <a:pos x="1377" y="197"/>
              </a:cxn>
              <a:cxn ang="0">
                <a:pos x="1396" y="149"/>
              </a:cxn>
              <a:cxn ang="0">
                <a:pos x="1396" y="134"/>
              </a:cxn>
              <a:cxn ang="0">
                <a:pos x="1372" y="81"/>
              </a:cxn>
              <a:cxn ang="0">
                <a:pos x="1252" y="38"/>
              </a:cxn>
              <a:cxn ang="0">
                <a:pos x="1238" y="33"/>
              </a:cxn>
              <a:cxn ang="0">
                <a:pos x="1224" y="33"/>
              </a:cxn>
              <a:cxn ang="0">
                <a:pos x="1041" y="5"/>
              </a:cxn>
              <a:cxn ang="0">
                <a:pos x="1027" y="5"/>
              </a:cxn>
              <a:cxn ang="0">
                <a:pos x="1008" y="5"/>
              </a:cxn>
              <a:cxn ang="0">
                <a:pos x="854" y="0"/>
              </a:cxn>
              <a:cxn ang="0">
                <a:pos x="787" y="0"/>
              </a:cxn>
              <a:cxn ang="0">
                <a:pos x="772" y="5"/>
              </a:cxn>
              <a:cxn ang="0">
                <a:pos x="648" y="33"/>
              </a:cxn>
            </a:cxnLst>
            <a:rect l="0" t="0" r="r" b="b"/>
            <a:pathLst>
              <a:path w="1397" h="836">
                <a:moveTo>
                  <a:pt x="648" y="33"/>
                </a:moveTo>
                <a:lnTo>
                  <a:pt x="585" y="105"/>
                </a:lnTo>
                <a:lnTo>
                  <a:pt x="528" y="230"/>
                </a:lnTo>
                <a:lnTo>
                  <a:pt x="513" y="317"/>
                </a:lnTo>
                <a:lnTo>
                  <a:pt x="460" y="374"/>
                </a:lnTo>
                <a:lnTo>
                  <a:pt x="374" y="441"/>
                </a:lnTo>
                <a:lnTo>
                  <a:pt x="321" y="475"/>
                </a:lnTo>
                <a:lnTo>
                  <a:pt x="307" y="485"/>
                </a:lnTo>
                <a:lnTo>
                  <a:pt x="240" y="557"/>
                </a:lnTo>
                <a:lnTo>
                  <a:pt x="158" y="590"/>
                </a:lnTo>
                <a:lnTo>
                  <a:pt x="134" y="590"/>
                </a:lnTo>
                <a:lnTo>
                  <a:pt x="28" y="633"/>
                </a:lnTo>
                <a:lnTo>
                  <a:pt x="0" y="677"/>
                </a:lnTo>
                <a:lnTo>
                  <a:pt x="76" y="710"/>
                </a:lnTo>
                <a:lnTo>
                  <a:pt x="216" y="758"/>
                </a:lnTo>
                <a:lnTo>
                  <a:pt x="331" y="782"/>
                </a:lnTo>
                <a:lnTo>
                  <a:pt x="408" y="797"/>
                </a:lnTo>
                <a:lnTo>
                  <a:pt x="600" y="806"/>
                </a:lnTo>
                <a:lnTo>
                  <a:pt x="700" y="806"/>
                </a:lnTo>
                <a:lnTo>
                  <a:pt x="859" y="825"/>
                </a:lnTo>
                <a:lnTo>
                  <a:pt x="1032" y="835"/>
                </a:lnTo>
                <a:lnTo>
                  <a:pt x="1156" y="806"/>
                </a:lnTo>
                <a:lnTo>
                  <a:pt x="1171" y="801"/>
                </a:lnTo>
                <a:lnTo>
                  <a:pt x="1224" y="768"/>
                </a:lnTo>
                <a:lnTo>
                  <a:pt x="1238" y="758"/>
                </a:lnTo>
                <a:lnTo>
                  <a:pt x="1291" y="715"/>
                </a:lnTo>
                <a:lnTo>
                  <a:pt x="1324" y="648"/>
                </a:lnTo>
                <a:lnTo>
                  <a:pt x="1329" y="629"/>
                </a:lnTo>
                <a:lnTo>
                  <a:pt x="1334" y="614"/>
                </a:lnTo>
                <a:lnTo>
                  <a:pt x="1353" y="547"/>
                </a:lnTo>
                <a:lnTo>
                  <a:pt x="1358" y="533"/>
                </a:lnTo>
                <a:lnTo>
                  <a:pt x="1363" y="518"/>
                </a:lnTo>
                <a:lnTo>
                  <a:pt x="1372" y="437"/>
                </a:lnTo>
                <a:lnTo>
                  <a:pt x="1372" y="422"/>
                </a:lnTo>
                <a:lnTo>
                  <a:pt x="1372" y="393"/>
                </a:lnTo>
                <a:lnTo>
                  <a:pt x="1353" y="331"/>
                </a:lnTo>
                <a:lnTo>
                  <a:pt x="1353" y="307"/>
                </a:lnTo>
                <a:lnTo>
                  <a:pt x="1353" y="288"/>
                </a:lnTo>
                <a:lnTo>
                  <a:pt x="1372" y="211"/>
                </a:lnTo>
                <a:lnTo>
                  <a:pt x="1377" y="197"/>
                </a:lnTo>
                <a:lnTo>
                  <a:pt x="1396" y="149"/>
                </a:lnTo>
                <a:lnTo>
                  <a:pt x="1396" y="134"/>
                </a:lnTo>
                <a:lnTo>
                  <a:pt x="1372" y="81"/>
                </a:lnTo>
                <a:lnTo>
                  <a:pt x="1252" y="38"/>
                </a:lnTo>
                <a:lnTo>
                  <a:pt x="1238" y="33"/>
                </a:lnTo>
                <a:lnTo>
                  <a:pt x="1224" y="33"/>
                </a:lnTo>
                <a:lnTo>
                  <a:pt x="1041" y="5"/>
                </a:lnTo>
                <a:lnTo>
                  <a:pt x="1027" y="5"/>
                </a:lnTo>
                <a:lnTo>
                  <a:pt x="1008" y="5"/>
                </a:lnTo>
                <a:lnTo>
                  <a:pt x="854" y="0"/>
                </a:lnTo>
                <a:lnTo>
                  <a:pt x="787" y="0"/>
                </a:lnTo>
                <a:lnTo>
                  <a:pt x="772" y="5"/>
                </a:lnTo>
                <a:lnTo>
                  <a:pt x="648" y="33"/>
                </a:lnTo>
              </a:path>
            </a:pathLst>
          </a:custGeom>
          <a:solidFill>
            <a:srgbClr val="FF0033">
              <a:alpha val="50000"/>
            </a:srgbClr>
          </a:solidFill>
          <a:ln w="12700" cap="rnd" cmpd="sng">
            <a:solidFill>
              <a:schemeClr val="tx1"/>
            </a:solidFill>
            <a:prstDash val="sysDot"/>
            <a:round/>
            <a:headEnd/>
            <a:tailEnd/>
          </a:ln>
          <a:effectLst/>
        </p:spPr>
        <p:txBody>
          <a:bodyPr/>
          <a:lstStyle/>
          <a:p>
            <a:endParaRPr lang="en-US"/>
          </a:p>
        </p:txBody>
      </p:sp>
      <p:sp>
        <p:nvSpPr>
          <p:cNvPr id="42" name="Rectangle 42"/>
          <p:cNvSpPr>
            <a:spLocks noChangeArrowheads="1"/>
          </p:cNvSpPr>
          <p:nvPr/>
        </p:nvSpPr>
        <p:spPr bwMode="auto">
          <a:xfrm>
            <a:off x="7043738" y="3176588"/>
            <a:ext cx="1136650" cy="244475"/>
          </a:xfrm>
          <a:prstGeom prst="rect">
            <a:avLst/>
          </a:prstGeom>
          <a:noFill/>
          <a:ln w="9525">
            <a:noFill/>
            <a:miter lim="800000"/>
            <a:headEnd/>
            <a:tailEnd/>
          </a:ln>
          <a:effectLst/>
        </p:spPr>
        <p:txBody>
          <a:bodyPr wrap="none" lIns="92075" tIns="46038" rIns="92075" bIns="46038">
            <a:spAutoFit/>
          </a:bodyPr>
          <a:lstStyle/>
          <a:p>
            <a:r>
              <a:rPr lang="en-US" sz="1000" b="1">
                <a:solidFill>
                  <a:schemeClr val="bg1"/>
                </a:solidFill>
                <a:latin typeface="Arial" charset="0"/>
              </a:rPr>
              <a:t>Veinlet Ore Zone</a:t>
            </a:r>
          </a:p>
        </p:txBody>
      </p:sp>
      <p:sp>
        <p:nvSpPr>
          <p:cNvPr id="43" name="Freeform 43"/>
          <p:cNvSpPr>
            <a:spLocks/>
          </p:cNvSpPr>
          <p:nvPr/>
        </p:nvSpPr>
        <p:spPr bwMode="auto">
          <a:xfrm>
            <a:off x="6392863" y="2247900"/>
            <a:ext cx="654050" cy="1303338"/>
          </a:xfrm>
          <a:custGeom>
            <a:avLst/>
            <a:gdLst/>
            <a:ahLst/>
            <a:cxnLst>
              <a:cxn ang="0">
                <a:pos x="432" y="0"/>
              </a:cxn>
              <a:cxn ang="0">
                <a:pos x="274" y="281"/>
              </a:cxn>
              <a:cxn ang="0">
                <a:pos x="152" y="521"/>
              </a:cxn>
              <a:cxn ang="0">
                <a:pos x="137" y="542"/>
              </a:cxn>
              <a:cxn ang="0">
                <a:pos x="0" y="820"/>
              </a:cxn>
            </a:cxnLst>
            <a:rect l="0" t="0" r="r" b="b"/>
            <a:pathLst>
              <a:path w="433" h="821">
                <a:moveTo>
                  <a:pt x="432" y="0"/>
                </a:moveTo>
                <a:lnTo>
                  <a:pt x="274" y="281"/>
                </a:lnTo>
                <a:lnTo>
                  <a:pt x="152" y="521"/>
                </a:lnTo>
                <a:lnTo>
                  <a:pt x="137" y="542"/>
                </a:lnTo>
                <a:lnTo>
                  <a:pt x="0" y="820"/>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44" name="Freeform 44"/>
          <p:cNvSpPr>
            <a:spLocks/>
          </p:cNvSpPr>
          <p:nvPr/>
        </p:nvSpPr>
        <p:spPr bwMode="auto">
          <a:xfrm>
            <a:off x="1603375" y="2193925"/>
            <a:ext cx="598488"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45" name="Freeform 45"/>
          <p:cNvSpPr>
            <a:spLocks/>
          </p:cNvSpPr>
          <p:nvPr/>
        </p:nvSpPr>
        <p:spPr bwMode="auto">
          <a:xfrm>
            <a:off x="5591175" y="2286000"/>
            <a:ext cx="615950" cy="1193800"/>
          </a:xfrm>
          <a:custGeom>
            <a:avLst/>
            <a:gdLst/>
            <a:ahLst/>
            <a:cxnLst>
              <a:cxn ang="0">
                <a:pos x="407" y="0"/>
              </a:cxn>
              <a:cxn ang="0">
                <a:pos x="258" y="258"/>
              </a:cxn>
              <a:cxn ang="0">
                <a:pos x="143" y="477"/>
              </a:cxn>
              <a:cxn ang="0">
                <a:pos x="129" y="496"/>
              </a:cxn>
              <a:cxn ang="0">
                <a:pos x="0" y="751"/>
              </a:cxn>
            </a:cxnLst>
            <a:rect l="0" t="0" r="r" b="b"/>
            <a:pathLst>
              <a:path w="408" h="752">
                <a:moveTo>
                  <a:pt x="407" y="0"/>
                </a:moveTo>
                <a:lnTo>
                  <a:pt x="258" y="258"/>
                </a:lnTo>
                <a:lnTo>
                  <a:pt x="143" y="477"/>
                </a:lnTo>
                <a:lnTo>
                  <a:pt x="129" y="496"/>
                </a:lnTo>
                <a:lnTo>
                  <a:pt x="0" y="751"/>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46" name="Freeform 46"/>
          <p:cNvSpPr>
            <a:spLocks/>
          </p:cNvSpPr>
          <p:nvPr/>
        </p:nvSpPr>
        <p:spPr bwMode="auto">
          <a:xfrm>
            <a:off x="4492625" y="2209800"/>
            <a:ext cx="596900"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47" name="Freeform 47"/>
          <p:cNvSpPr>
            <a:spLocks/>
          </p:cNvSpPr>
          <p:nvPr/>
        </p:nvSpPr>
        <p:spPr bwMode="auto">
          <a:xfrm>
            <a:off x="3432175" y="2119313"/>
            <a:ext cx="596900"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48" name="Freeform 48"/>
          <p:cNvSpPr>
            <a:spLocks/>
          </p:cNvSpPr>
          <p:nvPr/>
        </p:nvSpPr>
        <p:spPr bwMode="auto">
          <a:xfrm>
            <a:off x="7145338" y="4237038"/>
            <a:ext cx="55562" cy="26987"/>
          </a:xfrm>
          <a:custGeom>
            <a:avLst/>
            <a:gdLst/>
            <a:ahLst/>
            <a:cxnLst>
              <a:cxn ang="0">
                <a:pos x="12" y="4"/>
              </a:cxn>
              <a:cxn ang="0">
                <a:pos x="0" y="12"/>
              </a:cxn>
              <a:cxn ang="0">
                <a:pos x="14" y="16"/>
              </a:cxn>
              <a:cxn ang="0">
                <a:pos x="32" y="11"/>
              </a:cxn>
              <a:cxn ang="0">
                <a:pos x="36" y="6"/>
              </a:cxn>
              <a:cxn ang="0">
                <a:pos x="23" y="0"/>
              </a:cxn>
              <a:cxn ang="0">
                <a:pos x="12" y="4"/>
              </a:cxn>
            </a:cxnLst>
            <a:rect l="0" t="0" r="r" b="b"/>
            <a:pathLst>
              <a:path w="37" h="17">
                <a:moveTo>
                  <a:pt x="12" y="4"/>
                </a:moveTo>
                <a:lnTo>
                  <a:pt x="0" y="12"/>
                </a:lnTo>
                <a:lnTo>
                  <a:pt x="14" y="16"/>
                </a:lnTo>
                <a:lnTo>
                  <a:pt x="32" y="11"/>
                </a:lnTo>
                <a:lnTo>
                  <a:pt x="36" y="6"/>
                </a:lnTo>
                <a:lnTo>
                  <a:pt x="23" y="0"/>
                </a:lnTo>
                <a:lnTo>
                  <a:pt x="12"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49" name="Freeform 49"/>
          <p:cNvSpPr>
            <a:spLocks/>
          </p:cNvSpPr>
          <p:nvPr/>
        </p:nvSpPr>
        <p:spPr bwMode="auto">
          <a:xfrm>
            <a:off x="7250113" y="4217988"/>
            <a:ext cx="55562" cy="26987"/>
          </a:xfrm>
          <a:custGeom>
            <a:avLst/>
            <a:gdLst/>
            <a:ahLst/>
            <a:cxnLst>
              <a:cxn ang="0">
                <a:pos x="12" y="4"/>
              </a:cxn>
              <a:cxn ang="0">
                <a:pos x="0" y="12"/>
              </a:cxn>
              <a:cxn ang="0">
                <a:pos x="14" y="16"/>
              </a:cxn>
              <a:cxn ang="0">
                <a:pos x="32" y="11"/>
              </a:cxn>
              <a:cxn ang="0">
                <a:pos x="36" y="6"/>
              </a:cxn>
              <a:cxn ang="0">
                <a:pos x="23" y="0"/>
              </a:cxn>
              <a:cxn ang="0">
                <a:pos x="12" y="4"/>
              </a:cxn>
            </a:cxnLst>
            <a:rect l="0" t="0" r="r" b="b"/>
            <a:pathLst>
              <a:path w="37" h="17">
                <a:moveTo>
                  <a:pt x="12" y="4"/>
                </a:moveTo>
                <a:lnTo>
                  <a:pt x="0" y="12"/>
                </a:lnTo>
                <a:lnTo>
                  <a:pt x="14" y="16"/>
                </a:lnTo>
                <a:lnTo>
                  <a:pt x="32" y="11"/>
                </a:lnTo>
                <a:lnTo>
                  <a:pt x="36" y="6"/>
                </a:lnTo>
                <a:lnTo>
                  <a:pt x="23" y="0"/>
                </a:lnTo>
                <a:lnTo>
                  <a:pt x="12"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0" name="Freeform 50"/>
          <p:cNvSpPr>
            <a:spLocks/>
          </p:cNvSpPr>
          <p:nvPr/>
        </p:nvSpPr>
        <p:spPr bwMode="auto">
          <a:xfrm>
            <a:off x="7351713" y="4241800"/>
            <a:ext cx="57150" cy="26988"/>
          </a:xfrm>
          <a:custGeom>
            <a:avLst/>
            <a:gdLst/>
            <a:ahLst/>
            <a:cxnLst>
              <a:cxn ang="0">
                <a:pos x="12" y="4"/>
              </a:cxn>
              <a:cxn ang="0">
                <a:pos x="0" y="12"/>
              </a:cxn>
              <a:cxn ang="0">
                <a:pos x="14" y="16"/>
              </a:cxn>
              <a:cxn ang="0">
                <a:pos x="32" y="11"/>
              </a:cxn>
              <a:cxn ang="0">
                <a:pos x="36" y="6"/>
              </a:cxn>
              <a:cxn ang="0">
                <a:pos x="23" y="0"/>
              </a:cxn>
              <a:cxn ang="0">
                <a:pos x="12" y="4"/>
              </a:cxn>
            </a:cxnLst>
            <a:rect l="0" t="0" r="r" b="b"/>
            <a:pathLst>
              <a:path w="37" h="17">
                <a:moveTo>
                  <a:pt x="12" y="4"/>
                </a:moveTo>
                <a:lnTo>
                  <a:pt x="0" y="12"/>
                </a:lnTo>
                <a:lnTo>
                  <a:pt x="14" y="16"/>
                </a:lnTo>
                <a:lnTo>
                  <a:pt x="32" y="11"/>
                </a:lnTo>
                <a:lnTo>
                  <a:pt x="36" y="6"/>
                </a:lnTo>
                <a:lnTo>
                  <a:pt x="23" y="0"/>
                </a:lnTo>
                <a:lnTo>
                  <a:pt x="12"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1" name="Freeform 51"/>
          <p:cNvSpPr>
            <a:spLocks/>
          </p:cNvSpPr>
          <p:nvPr/>
        </p:nvSpPr>
        <p:spPr bwMode="auto">
          <a:xfrm>
            <a:off x="7472363" y="4244975"/>
            <a:ext cx="55562" cy="26988"/>
          </a:xfrm>
          <a:custGeom>
            <a:avLst/>
            <a:gdLst/>
            <a:ahLst/>
            <a:cxnLst>
              <a:cxn ang="0">
                <a:pos x="12" y="4"/>
              </a:cxn>
              <a:cxn ang="0">
                <a:pos x="0" y="12"/>
              </a:cxn>
              <a:cxn ang="0">
                <a:pos x="14" y="16"/>
              </a:cxn>
              <a:cxn ang="0">
                <a:pos x="32" y="11"/>
              </a:cxn>
              <a:cxn ang="0">
                <a:pos x="36" y="6"/>
              </a:cxn>
              <a:cxn ang="0">
                <a:pos x="23" y="0"/>
              </a:cxn>
              <a:cxn ang="0">
                <a:pos x="12" y="4"/>
              </a:cxn>
            </a:cxnLst>
            <a:rect l="0" t="0" r="r" b="b"/>
            <a:pathLst>
              <a:path w="37" h="17">
                <a:moveTo>
                  <a:pt x="12" y="4"/>
                </a:moveTo>
                <a:lnTo>
                  <a:pt x="0" y="12"/>
                </a:lnTo>
                <a:lnTo>
                  <a:pt x="14" y="16"/>
                </a:lnTo>
                <a:lnTo>
                  <a:pt x="32" y="11"/>
                </a:lnTo>
                <a:lnTo>
                  <a:pt x="36" y="6"/>
                </a:lnTo>
                <a:lnTo>
                  <a:pt x="23" y="0"/>
                </a:lnTo>
                <a:lnTo>
                  <a:pt x="12"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2" name="Freeform 52"/>
          <p:cNvSpPr>
            <a:spLocks/>
          </p:cNvSpPr>
          <p:nvPr/>
        </p:nvSpPr>
        <p:spPr bwMode="auto">
          <a:xfrm>
            <a:off x="4260850" y="3565525"/>
            <a:ext cx="58738" cy="36513"/>
          </a:xfrm>
          <a:custGeom>
            <a:avLst/>
            <a:gdLst/>
            <a:ahLst/>
            <a:cxnLst>
              <a:cxn ang="0">
                <a:pos x="13" y="6"/>
              </a:cxn>
              <a:cxn ang="0">
                <a:pos x="0" y="17"/>
              </a:cxn>
              <a:cxn ang="0">
                <a:pos x="15" y="22"/>
              </a:cxn>
              <a:cxn ang="0">
                <a:pos x="34" y="15"/>
              </a:cxn>
              <a:cxn ang="0">
                <a:pos x="38" y="8"/>
              </a:cxn>
              <a:cxn ang="0">
                <a:pos x="24" y="0"/>
              </a:cxn>
              <a:cxn ang="0">
                <a:pos x="13" y="6"/>
              </a:cxn>
            </a:cxnLst>
            <a:rect l="0" t="0" r="r" b="b"/>
            <a:pathLst>
              <a:path w="39" h="23">
                <a:moveTo>
                  <a:pt x="13" y="6"/>
                </a:moveTo>
                <a:lnTo>
                  <a:pt x="0" y="17"/>
                </a:lnTo>
                <a:lnTo>
                  <a:pt x="15" y="22"/>
                </a:lnTo>
                <a:lnTo>
                  <a:pt x="34" y="15"/>
                </a:lnTo>
                <a:lnTo>
                  <a:pt x="38" y="8"/>
                </a:lnTo>
                <a:lnTo>
                  <a:pt x="24" y="0"/>
                </a:lnTo>
                <a:lnTo>
                  <a:pt x="13"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3" name="Freeform 53"/>
          <p:cNvSpPr>
            <a:spLocks/>
          </p:cNvSpPr>
          <p:nvPr/>
        </p:nvSpPr>
        <p:spPr bwMode="auto">
          <a:xfrm>
            <a:off x="4365625" y="3551238"/>
            <a:ext cx="55563" cy="31750"/>
          </a:xfrm>
          <a:custGeom>
            <a:avLst/>
            <a:gdLst/>
            <a:ahLst/>
            <a:cxnLst>
              <a:cxn ang="0">
                <a:pos x="12" y="5"/>
              </a:cxn>
              <a:cxn ang="0">
                <a:pos x="0" y="15"/>
              </a:cxn>
              <a:cxn ang="0">
                <a:pos x="14" y="19"/>
              </a:cxn>
              <a:cxn ang="0">
                <a:pos x="32" y="13"/>
              </a:cxn>
              <a:cxn ang="0">
                <a:pos x="36" y="7"/>
              </a:cxn>
              <a:cxn ang="0">
                <a:pos x="23" y="0"/>
              </a:cxn>
              <a:cxn ang="0">
                <a:pos x="12" y="5"/>
              </a:cxn>
            </a:cxnLst>
            <a:rect l="0" t="0" r="r" b="b"/>
            <a:pathLst>
              <a:path w="37" h="20">
                <a:moveTo>
                  <a:pt x="12" y="5"/>
                </a:moveTo>
                <a:lnTo>
                  <a:pt x="0" y="15"/>
                </a:lnTo>
                <a:lnTo>
                  <a:pt x="14" y="19"/>
                </a:lnTo>
                <a:lnTo>
                  <a:pt x="32" y="13"/>
                </a:lnTo>
                <a:lnTo>
                  <a:pt x="36" y="7"/>
                </a:lnTo>
                <a:lnTo>
                  <a:pt x="23" y="0"/>
                </a:lnTo>
                <a:lnTo>
                  <a:pt x="12" y="5"/>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4" name="Freeform 54"/>
          <p:cNvSpPr>
            <a:spLocks/>
          </p:cNvSpPr>
          <p:nvPr/>
        </p:nvSpPr>
        <p:spPr bwMode="auto">
          <a:xfrm>
            <a:off x="4467225" y="3578225"/>
            <a:ext cx="58738" cy="28575"/>
          </a:xfrm>
          <a:custGeom>
            <a:avLst/>
            <a:gdLst/>
            <a:ahLst/>
            <a:cxnLst>
              <a:cxn ang="0">
                <a:pos x="13" y="4"/>
              </a:cxn>
              <a:cxn ang="0">
                <a:pos x="0" y="13"/>
              </a:cxn>
              <a:cxn ang="0">
                <a:pos x="15" y="17"/>
              </a:cxn>
              <a:cxn ang="0">
                <a:pos x="34" y="12"/>
              </a:cxn>
              <a:cxn ang="0">
                <a:pos x="38" y="6"/>
              </a:cxn>
              <a:cxn ang="0">
                <a:pos x="24" y="0"/>
              </a:cxn>
              <a:cxn ang="0">
                <a:pos x="13" y="4"/>
              </a:cxn>
            </a:cxnLst>
            <a:rect l="0" t="0" r="r" b="b"/>
            <a:pathLst>
              <a:path w="39" h="18">
                <a:moveTo>
                  <a:pt x="13" y="4"/>
                </a:moveTo>
                <a:lnTo>
                  <a:pt x="0" y="13"/>
                </a:lnTo>
                <a:lnTo>
                  <a:pt x="15" y="17"/>
                </a:lnTo>
                <a:lnTo>
                  <a:pt x="34" y="12"/>
                </a:lnTo>
                <a:lnTo>
                  <a:pt x="38" y="6"/>
                </a:lnTo>
                <a:lnTo>
                  <a:pt x="24" y="0"/>
                </a:lnTo>
                <a:lnTo>
                  <a:pt x="13"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5" name="Freeform 55"/>
          <p:cNvSpPr>
            <a:spLocks/>
          </p:cNvSpPr>
          <p:nvPr/>
        </p:nvSpPr>
        <p:spPr bwMode="auto">
          <a:xfrm>
            <a:off x="4587875" y="3573463"/>
            <a:ext cx="55563" cy="36512"/>
          </a:xfrm>
          <a:custGeom>
            <a:avLst/>
            <a:gdLst/>
            <a:ahLst/>
            <a:cxnLst>
              <a:cxn ang="0">
                <a:pos x="12" y="6"/>
              </a:cxn>
              <a:cxn ang="0">
                <a:pos x="0" y="17"/>
              </a:cxn>
              <a:cxn ang="0">
                <a:pos x="14" y="22"/>
              </a:cxn>
              <a:cxn ang="0">
                <a:pos x="32" y="15"/>
              </a:cxn>
              <a:cxn ang="0">
                <a:pos x="36" y="8"/>
              </a:cxn>
              <a:cxn ang="0">
                <a:pos x="23" y="0"/>
              </a:cxn>
              <a:cxn ang="0">
                <a:pos x="12" y="6"/>
              </a:cxn>
            </a:cxnLst>
            <a:rect l="0" t="0" r="r" b="b"/>
            <a:pathLst>
              <a:path w="37" h="23">
                <a:moveTo>
                  <a:pt x="12" y="6"/>
                </a:moveTo>
                <a:lnTo>
                  <a:pt x="0" y="17"/>
                </a:lnTo>
                <a:lnTo>
                  <a:pt x="14" y="22"/>
                </a:lnTo>
                <a:lnTo>
                  <a:pt x="32" y="15"/>
                </a:lnTo>
                <a:lnTo>
                  <a:pt x="36" y="8"/>
                </a:lnTo>
                <a:lnTo>
                  <a:pt x="23" y="0"/>
                </a:lnTo>
                <a:lnTo>
                  <a:pt x="12"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56" name="Rectangle 56"/>
          <p:cNvSpPr>
            <a:spLocks noChangeArrowheads="1"/>
          </p:cNvSpPr>
          <p:nvPr/>
        </p:nvSpPr>
        <p:spPr bwMode="auto">
          <a:xfrm>
            <a:off x="5238750" y="3446463"/>
            <a:ext cx="1162050" cy="244475"/>
          </a:xfrm>
          <a:prstGeom prst="rect">
            <a:avLst/>
          </a:prstGeom>
          <a:noFill/>
          <a:ln w="9525">
            <a:noFill/>
            <a:miter lim="800000"/>
            <a:headEnd/>
            <a:tailEnd/>
          </a:ln>
          <a:effectLst/>
        </p:spPr>
        <p:txBody>
          <a:bodyPr wrap="none" lIns="92075" tIns="46038" rIns="92075" bIns="46038">
            <a:spAutoFit/>
          </a:bodyPr>
          <a:lstStyle/>
          <a:p>
            <a:r>
              <a:rPr lang="en-US" sz="1000" b="1">
                <a:latin typeface="Arial" charset="0"/>
              </a:rPr>
              <a:t>Low-Angle Shear</a:t>
            </a:r>
          </a:p>
        </p:txBody>
      </p:sp>
      <p:sp>
        <p:nvSpPr>
          <p:cNvPr id="57" name="Line 57"/>
          <p:cNvSpPr>
            <a:spLocks noChangeShapeType="1"/>
          </p:cNvSpPr>
          <p:nvPr/>
        </p:nvSpPr>
        <p:spPr bwMode="auto">
          <a:xfrm>
            <a:off x="2859088" y="3551238"/>
            <a:ext cx="387350" cy="0"/>
          </a:xfrm>
          <a:prstGeom prst="line">
            <a:avLst/>
          </a:prstGeom>
          <a:noFill/>
          <a:ln w="12700">
            <a:solidFill>
              <a:schemeClr val="tx1"/>
            </a:solidFill>
            <a:round/>
            <a:headEnd type="none" w="sm" len="sm"/>
            <a:tailEnd type="stealth" w="med" len="med"/>
          </a:ln>
          <a:effectLst/>
        </p:spPr>
        <p:txBody>
          <a:bodyPr wrap="none" anchor="ctr"/>
          <a:lstStyle/>
          <a:p>
            <a:endParaRPr lang="en-US"/>
          </a:p>
        </p:txBody>
      </p:sp>
      <p:sp>
        <p:nvSpPr>
          <p:cNvPr id="58" name="Line 58"/>
          <p:cNvSpPr>
            <a:spLocks noChangeShapeType="1"/>
          </p:cNvSpPr>
          <p:nvPr/>
        </p:nvSpPr>
        <p:spPr bwMode="auto">
          <a:xfrm>
            <a:off x="5603875" y="3656013"/>
            <a:ext cx="387350" cy="0"/>
          </a:xfrm>
          <a:prstGeom prst="line">
            <a:avLst/>
          </a:prstGeom>
          <a:noFill/>
          <a:ln w="12700">
            <a:solidFill>
              <a:schemeClr val="tx1"/>
            </a:solidFill>
            <a:round/>
            <a:headEnd type="none" w="sm" len="sm"/>
            <a:tailEnd type="stealth" w="med" len="med"/>
          </a:ln>
          <a:effectLst/>
        </p:spPr>
        <p:txBody>
          <a:bodyPr wrap="none" anchor="ctr"/>
          <a:lstStyle/>
          <a:p>
            <a:endParaRPr lang="en-US"/>
          </a:p>
        </p:txBody>
      </p:sp>
      <p:grpSp>
        <p:nvGrpSpPr>
          <p:cNvPr id="59" name="Group 59"/>
          <p:cNvGrpSpPr>
            <a:grpSpLocks/>
          </p:cNvGrpSpPr>
          <p:nvPr/>
        </p:nvGrpSpPr>
        <p:grpSpPr bwMode="auto">
          <a:xfrm>
            <a:off x="6162675" y="5372100"/>
            <a:ext cx="720725" cy="150813"/>
            <a:chOff x="4076" y="3384"/>
            <a:chExt cx="477" cy="95"/>
          </a:xfrm>
        </p:grpSpPr>
        <p:sp>
          <p:nvSpPr>
            <p:cNvPr id="60" name="Freeform 60"/>
            <p:cNvSpPr>
              <a:spLocks/>
            </p:cNvSpPr>
            <p:nvPr/>
          </p:nvSpPr>
          <p:spPr bwMode="auto">
            <a:xfrm>
              <a:off x="4200" y="3456"/>
              <a:ext cx="37" cy="19"/>
            </a:xfrm>
            <a:custGeom>
              <a:avLst/>
              <a:gdLst/>
              <a:ahLst/>
              <a:cxnLst>
                <a:cxn ang="0">
                  <a:pos x="12" y="5"/>
                </a:cxn>
                <a:cxn ang="0">
                  <a:pos x="0" y="14"/>
                </a:cxn>
                <a:cxn ang="0">
                  <a:pos x="14" y="18"/>
                </a:cxn>
                <a:cxn ang="0">
                  <a:pos x="32" y="12"/>
                </a:cxn>
                <a:cxn ang="0">
                  <a:pos x="36" y="6"/>
                </a:cxn>
                <a:cxn ang="0">
                  <a:pos x="23" y="0"/>
                </a:cxn>
                <a:cxn ang="0">
                  <a:pos x="12" y="5"/>
                </a:cxn>
              </a:cxnLst>
              <a:rect l="0" t="0" r="r" b="b"/>
              <a:pathLst>
                <a:path w="37" h="19">
                  <a:moveTo>
                    <a:pt x="12" y="5"/>
                  </a:moveTo>
                  <a:lnTo>
                    <a:pt x="0" y="14"/>
                  </a:lnTo>
                  <a:lnTo>
                    <a:pt x="14" y="18"/>
                  </a:lnTo>
                  <a:lnTo>
                    <a:pt x="32" y="12"/>
                  </a:lnTo>
                  <a:lnTo>
                    <a:pt x="36" y="6"/>
                  </a:lnTo>
                  <a:lnTo>
                    <a:pt x="23" y="0"/>
                  </a:lnTo>
                  <a:lnTo>
                    <a:pt x="12" y="5"/>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1" name="Freeform 61"/>
            <p:cNvSpPr>
              <a:spLocks/>
            </p:cNvSpPr>
            <p:nvPr/>
          </p:nvSpPr>
          <p:spPr bwMode="auto">
            <a:xfrm>
              <a:off x="4317" y="3439"/>
              <a:ext cx="37" cy="20"/>
            </a:xfrm>
            <a:custGeom>
              <a:avLst/>
              <a:gdLst/>
              <a:ahLst/>
              <a:cxnLst>
                <a:cxn ang="0">
                  <a:pos x="12" y="5"/>
                </a:cxn>
                <a:cxn ang="0">
                  <a:pos x="0" y="15"/>
                </a:cxn>
                <a:cxn ang="0">
                  <a:pos x="14" y="19"/>
                </a:cxn>
                <a:cxn ang="0">
                  <a:pos x="32" y="13"/>
                </a:cxn>
                <a:cxn ang="0">
                  <a:pos x="36" y="7"/>
                </a:cxn>
                <a:cxn ang="0">
                  <a:pos x="23" y="0"/>
                </a:cxn>
                <a:cxn ang="0">
                  <a:pos x="12" y="5"/>
                </a:cxn>
              </a:cxnLst>
              <a:rect l="0" t="0" r="r" b="b"/>
              <a:pathLst>
                <a:path w="37" h="20">
                  <a:moveTo>
                    <a:pt x="12" y="5"/>
                  </a:moveTo>
                  <a:lnTo>
                    <a:pt x="0" y="15"/>
                  </a:lnTo>
                  <a:lnTo>
                    <a:pt x="14" y="19"/>
                  </a:lnTo>
                  <a:lnTo>
                    <a:pt x="32" y="13"/>
                  </a:lnTo>
                  <a:lnTo>
                    <a:pt x="36" y="7"/>
                  </a:lnTo>
                  <a:lnTo>
                    <a:pt x="23" y="0"/>
                  </a:lnTo>
                  <a:lnTo>
                    <a:pt x="12" y="5"/>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2" name="Freeform 62"/>
            <p:cNvSpPr>
              <a:spLocks/>
            </p:cNvSpPr>
            <p:nvPr/>
          </p:nvSpPr>
          <p:spPr bwMode="auto">
            <a:xfrm>
              <a:off x="4385" y="3456"/>
              <a:ext cx="39" cy="18"/>
            </a:xfrm>
            <a:custGeom>
              <a:avLst/>
              <a:gdLst/>
              <a:ahLst/>
              <a:cxnLst>
                <a:cxn ang="0">
                  <a:pos x="13" y="4"/>
                </a:cxn>
                <a:cxn ang="0">
                  <a:pos x="0" y="13"/>
                </a:cxn>
                <a:cxn ang="0">
                  <a:pos x="15" y="17"/>
                </a:cxn>
                <a:cxn ang="0">
                  <a:pos x="34" y="12"/>
                </a:cxn>
                <a:cxn ang="0">
                  <a:pos x="38" y="6"/>
                </a:cxn>
                <a:cxn ang="0">
                  <a:pos x="24" y="0"/>
                </a:cxn>
                <a:cxn ang="0">
                  <a:pos x="13" y="4"/>
                </a:cxn>
              </a:cxnLst>
              <a:rect l="0" t="0" r="r" b="b"/>
              <a:pathLst>
                <a:path w="39" h="18">
                  <a:moveTo>
                    <a:pt x="13" y="4"/>
                  </a:moveTo>
                  <a:lnTo>
                    <a:pt x="0" y="13"/>
                  </a:lnTo>
                  <a:lnTo>
                    <a:pt x="15" y="17"/>
                  </a:lnTo>
                  <a:lnTo>
                    <a:pt x="34" y="12"/>
                  </a:lnTo>
                  <a:lnTo>
                    <a:pt x="38" y="6"/>
                  </a:lnTo>
                  <a:lnTo>
                    <a:pt x="24" y="0"/>
                  </a:lnTo>
                  <a:lnTo>
                    <a:pt x="13"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3" name="Freeform 63"/>
            <p:cNvSpPr>
              <a:spLocks/>
            </p:cNvSpPr>
            <p:nvPr/>
          </p:nvSpPr>
          <p:spPr bwMode="auto">
            <a:xfrm>
              <a:off x="4464" y="3453"/>
              <a:ext cx="37" cy="23"/>
            </a:xfrm>
            <a:custGeom>
              <a:avLst/>
              <a:gdLst/>
              <a:ahLst/>
              <a:cxnLst>
                <a:cxn ang="0">
                  <a:pos x="12" y="6"/>
                </a:cxn>
                <a:cxn ang="0">
                  <a:pos x="0" y="17"/>
                </a:cxn>
                <a:cxn ang="0">
                  <a:pos x="14" y="22"/>
                </a:cxn>
                <a:cxn ang="0">
                  <a:pos x="32" y="15"/>
                </a:cxn>
                <a:cxn ang="0">
                  <a:pos x="36" y="8"/>
                </a:cxn>
                <a:cxn ang="0">
                  <a:pos x="23" y="0"/>
                </a:cxn>
                <a:cxn ang="0">
                  <a:pos x="12" y="6"/>
                </a:cxn>
              </a:cxnLst>
              <a:rect l="0" t="0" r="r" b="b"/>
              <a:pathLst>
                <a:path w="37" h="23">
                  <a:moveTo>
                    <a:pt x="12" y="6"/>
                  </a:moveTo>
                  <a:lnTo>
                    <a:pt x="0" y="17"/>
                  </a:lnTo>
                  <a:lnTo>
                    <a:pt x="14" y="22"/>
                  </a:lnTo>
                  <a:lnTo>
                    <a:pt x="32" y="15"/>
                  </a:lnTo>
                  <a:lnTo>
                    <a:pt x="36" y="8"/>
                  </a:lnTo>
                  <a:lnTo>
                    <a:pt x="23" y="0"/>
                  </a:lnTo>
                  <a:lnTo>
                    <a:pt x="12"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4" name="Freeform 64"/>
            <p:cNvSpPr>
              <a:spLocks/>
            </p:cNvSpPr>
            <p:nvPr/>
          </p:nvSpPr>
          <p:spPr bwMode="auto">
            <a:xfrm>
              <a:off x="4123" y="3456"/>
              <a:ext cx="39" cy="23"/>
            </a:xfrm>
            <a:custGeom>
              <a:avLst/>
              <a:gdLst/>
              <a:ahLst/>
              <a:cxnLst>
                <a:cxn ang="0">
                  <a:pos x="13" y="6"/>
                </a:cxn>
                <a:cxn ang="0">
                  <a:pos x="0" y="17"/>
                </a:cxn>
                <a:cxn ang="0">
                  <a:pos x="15" y="22"/>
                </a:cxn>
                <a:cxn ang="0">
                  <a:pos x="34" y="15"/>
                </a:cxn>
                <a:cxn ang="0">
                  <a:pos x="38" y="8"/>
                </a:cxn>
                <a:cxn ang="0">
                  <a:pos x="24" y="0"/>
                </a:cxn>
                <a:cxn ang="0">
                  <a:pos x="13" y="6"/>
                </a:cxn>
              </a:cxnLst>
              <a:rect l="0" t="0" r="r" b="b"/>
              <a:pathLst>
                <a:path w="39" h="23">
                  <a:moveTo>
                    <a:pt x="13" y="6"/>
                  </a:moveTo>
                  <a:lnTo>
                    <a:pt x="0" y="17"/>
                  </a:lnTo>
                  <a:lnTo>
                    <a:pt x="15" y="22"/>
                  </a:lnTo>
                  <a:lnTo>
                    <a:pt x="34" y="15"/>
                  </a:lnTo>
                  <a:lnTo>
                    <a:pt x="38" y="8"/>
                  </a:lnTo>
                  <a:lnTo>
                    <a:pt x="24" y="0"/>
                  </a:lnTo>
                  <a:lnTo>
                    <a:pt x="13"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5" name="Freeform 65"/>
            <p:cNvSpPr>
              <a:spLocks/>
            </p:cNvSpPr>
            <p:nvPr/>
          </p:nvSpPr>
          <p:spPr bwMode="auto">
            <a:xfrm>
              <a:off x="4188" y="3422"/>
              <a:ext cx="27" cy="20"/>
            </a:xfrm>
            <a:custGeom>
              <a:avLst/>
              <a:gdLst/>
              <a:ahLst/>
              <a:cxnLst>
                <a:cxn ang="0">
                  <a:pos x="9" y="5"/>
                </a:cxn>
                <a:cxn ang="0">
                  <a:pos x="0" y="15"/>
                </a:cxn>
                <a:cxn ang="0">
                  <a:pos x="10" y="19"/>
                </a:cxn>
                <a:cxn ang="0">
                  <a:pos x="23" y="13"/>
                </a:cxn>
                <a:cxn ang="0">
                  <a:pos x="26" y="7"/>
                </a:cxn>
                <a:cxn ang="0">
                  <a:pos x="16" y="0"/>
                </a:cxn>
                <a:cxn ang="0">
                  <a:pos x="9" y="5"/>
                </a:cxn>
              </a:cxnLst>
              <a:rect l="0" t="0" r="r" b="b"/>
              <a:pathLst>
                <a:path w="27" h="20">
                  <a:moveTo>
                    <a:pt x="9" y="5"/>
                  </a:moveTo>
                  <a:lnTo>
                    <a:pt x="0" y="15"/>
                  </a:lnTo>
                  <a:lnTo>
                    <a:pt x="10" y="19"/>
                  </a:lnTo>
                  <a:lnTo>
                    <a:pt x="23" y="13"/>
                  </a:lnTo>
                  <a:lnTo>
                    <a:pt x="26" y="7"/>
                  </a:lnTo>
                  <a:lnTo>
                    <a:pt x="16" y="0"/>
                  </a:lnTo>
                  <a:lnTo>
                    <a:pt x="9" y="5"/>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6" name="Freeform 66"/>
            <p:cNvSpPr>
              <a:spLocks/>
            </p:cNvSpPr>
            <p:nvPr/>
          </p:nvSpPr>
          <p:spPr bwMode="auto">
            <a:xfrm>
              <a:off x="4076" y="3410"/>
              <a:ext cx="39" cy="18"/>
            </a:xfrm>
            <a:custGeom>
              <a:avLst/>
              <a:gdLst/>
              <a:ahLst/>
              <a:cxnLst>
                <a:cxn ang="0">
                  <a:pos x="13" y="4"/>
                </a:cxn>
                <a:cxn ang="0">
                  <a:pos x="0" y="13"/>
                </a:cxn>
                <a:cxn ang="0">
                  <a:pos x="15" y="17"/>
                </a:cxn>
                <a:cxn ang="0">
                  <a:pos x="34" y="12"/>
                </a:cxn>
                <a:cxn ang="0">
                  <a:pos x="38" y="6"/>
                </a:cxn>
                <a:cxn ang="0">
                  <a:pos x="24" y="0"/>
                </a:cxn>
                <a:cxn ang="0">
                  <a:pos x="13" y="4"/>
                </a:cxn>
              </a:cxnLst>
              <a:rect l="0" t="0" r="r" b="b"/>
              <a:pathLst>
                <a:path w="39" h="18">
                  <a:moveTo>
                    <a:pt x="13" y="4"/>
                  </a:moveTo>
                  <a:lnTo>
                    <a:pt x="0" y="13"/>
                  </a:lnTo>
                  <a:lnTo>
                    <a:pt x="15" y="17"/>
                  </a:lnTo>
                  <a:lnTo>
                    <a:pt x="34" y="12"/>
                  </a:lnTo>
                  <a:lnTo>
                    <a:pt x="38" y="6"/>
                  </a:lnTo>
                  <a:lnTo>
                    <a:pt x="24" y="0"/>
                  </a:lnTo>
                  <a:lnTo>
                    <a:pt x="13"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7" name="Freeform 67"/>
            <p:cNvSpPr>
              <a:spLocks/>
            </p:cNvSpPr>
            <p:nvPr/>
          </p:nvSpPr>
          <p:spPr bwMode="auto">
            <a:xfrm>
              <a:off x="4253" y="3420"/>
              <a:ext cx="39" cy="23"/>
            </a:xfrm>
            <a:custGeom>
              <a:avLst/>
              <a:gdLst/>
              <a:ahLst/>
              <a:cxnLst>
                <a:cxn ang="0">
                  <a:pos x="13" y="6"/>
                </a:cxn>
                <a:cxn ang="0">
                  <a:pos x="0" y="17"/>
                </a:cxn>
                <a:cxn ang="0">
                  <a:pos x="15" y="22"/>
                </a:cxn>
                <a:cxn ang="0">
                  <a:pos x="34" y="15"/>
                </a:cxn>
                <a:cxn ang="0">
                  <a:pos x="38" y="8"/>
                </a:cxn>
                <a:cxn ang="0">
                  <a:pos x="24" y="0"/>
                </a:cxn>
                <a:cxn ang="0">
                  <a:pos x="13" y="6"/>
                </a:cxn>
              </a:cxnLst>
              <a:rect l="0" t="0" r="r" b="b"/>
              <a:pathLst>
                <a:path w="39" h="23">
                  <a:moveTo>
                    <a:pt x="13" y="6"/>
                  </a:moveTo>
                  <a:lnTo>
                    <a:pt x="0" y="17"/>
                  </a:lnTo>
                  <a:lnTo>
                    <a:pt x="15" y="22"/>
                  </a:lnTo>
                  <a:lnTo>
                    <a:pt x="34" y="15"/>
                  </a:lnTo>
                  <a:lnTo>
                    <a:pt x="38" y="8"/>
                  </a:lnTo>
                  <a:lnTo>
                    <a:pt x="24" y="0"/>
                  </a:lnTo>
                  <a:lnTo>
                    <a:pt x="13"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8" name="Freeform 68"/>
            <p:cNvSpPr>
              <a:spLocks/>
            </p:cNvSpPr>
            <p:nvPr/>
          </p:nvSpPr>
          <p:spPr bwMode="auto">
            <a:xfrm>
              <a:off x="4380" y="3420"/>
              <a:ext cx="27" cy="21"/>
            </a:xfrm>
            <a:custGeom>
              <a:avLst/>
              <a:gdLst/>
              <a:ahLst/>
              <a:cxnLst>
                <a:cxn ang="0">
                  <a:pos x="9" y="5"/>
                </a:cxn>
                <a:cxn ang="0">
                  <a:pos x="0" y="15"/>
                </a:cxn>
                <a:cxn ang="0">
                  <a:pos x="10" y="20"/>
                </a:cxn>
                <a:cxn ang="0">
                  <a:pos x="23" y="14"/>
                </a:cxn>
                <a:cxn ang="0">
                  <a:pos x="26" y="7"/>
                </a:cxn>
                <a:cxn ang="0">
                  <a:pos x="16" y="0"/>
                </a:cxn>
                <a:cxn ang="0">
                  <a:pos x="9" y="5"/>
                </a:cxn>
              </a:cxnLst>
              <a:rect l="0" t="0" r="r" b="b"/>
              <a:pathLst>
                <a:path w="27" h="21">
                  <a:moveTo>
                    <a:pt x="9" y="5"/>
                  </a:moveTo>
                  <a:lnTo>
                    <a:pt x="0" y="15"/>
                  </a:lnTo>
                  <a:lnTo>
                    <a:pt x="10" y="20"/>
                  </a:lnTo>
                  <a:lnTo>
                    <a:pt x="23" y="14"/>
                  </a:lnTo>
                  <a:lnTo>
                    <a:pt x="26" y="7"/>
                  </a:lnTo>
                  <a:lnTo>
                    <a:pt x="16" y="0"/>
                  </a:lnTo>
                  <a:lnTo>
                    <a:pt x="9" y="5"/>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69" name="Freeform 69"/>
            <p:cNvSpPr>
              <a:spLocks/>
            </p:cNvSpPr>
            <p:nvPr/>
          </p:nvSpPr>
          <p:spPr bwMode="auto">
            <a:xfrm>
              <a:off x="4140" y="3384"/>
              <a:ext cx="37" cy="23"/>
            </a:xfrm>
            <a:custGeom>
              <a:avLst/>
              <a:gdLst/>
              <a:ahLst/>
              <a:cxnLst>
                <a:cxn ang="0">
                  <a:pos x="12" y="6"/>
                </a:cxn>
                <a:cxn ang="0">
                  <a:pos x="0" y="17"/>
                </a:cxn>
                <a:cxn ang="0">
                  <a:pos x="14" y="22"/>
                </a:cxn>
                <a:cxn ang="0">
                  <a:pos x="32" y="15"/>
                </a:cxn>
                <a:cxn ang="0">
                  <a:pos x="36" y="8"/>
                </a:cxn>
                <a:cxn ang="0">
                  <a:pos x="23" y="0"/>
                </a:cxn>
                <a:cxn ang="0">
                  <a:pos x="12" y="6"/>
                </a:cxn>
              </a:cxnLst>
              <a:rect l="0" t="0" r="r" b="b"/>
              <a:pathLst>
                <a:path w="37" h="23">
                  <a:moveTo>
                    <a:pt x="12" y="6"/>
                  </a:moveTo>
                  <a:lnTo>
                    <a:pt x="0" y="17"/>
                  </a:lnTo>
                  <a:lnTo>
                    <a:pt x="14" y="22"/>
                  </a:lnTo>
                  <a:lnTo>
                    <a:pt x="32" y="15"/>
                  </a:lnTo>
                  <a:lnTo>
                    <a:pt x="36" y="8"/>
                  </a:lnTo>
                  <a:lnTo>
                    <a:pt x="23" y="0"/>
                  </a:lnTo>
                  <a:lnTo>
                    <a:pt x="12"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0" name="Freeform 70"/>
            <p:cNvSpPr>
              <a:spLocks/>
            </p:cNvSpPr>
            <p:nvPr/>
          </p:nvSpPr>
          <p:spPr bwMode="auto">
            <a:xfrm>
              <a:off x="4443" y="3408"/>
              <a:ext cx="32" cy="23"/>
            </a:xfrm>
            <a:custGeom>
              <a:avLst/>
              <a:gdLst/>
              <a:ahLst/>
              <a:cxnLst>
                <a:cxn ang="0">
                  <a:pos x="10" y="6"/>
                </a:cxn>
                <a:cxn ang="0">
                  <a:pos x="0" y="17"/>
                </a:cxn>
                <a:cxn ang="0">
                  <a:pos x="12" y="22"/>
                </a:cxn>
                <a:cxn ang="0">
                  <a:pos x="27" y="15"/>
                </a:cxn>
                <a:cxn ang="0">
                  <a:pos x="31" y="8"/>
                </a:cxn>
                <a:cxn ang="0">
                  <a:pos x="20" y="0"/>
                </a:cxn>
                <a:cxn ang="0">
                  <a:pos x="10" y="6"/>
                </a:cxn>
              </a:cxnLst>
              <a:rect l="0" t="0" r="r" b="b"/>
              <a:pathLst>
                <a:path w="32" h="23">
                  <a:moveTo>
                    <a:pt x="10" y="6"/>
                  </a:moveTo>
                  <a:lnTo>
                    <a:pt x="0" y="17"/>
                  </a:lnTo>
                  <a:lnTo>
                    <a:pt x="12" y="22"/>
                  </a:lnTo>
                  <a:lnTo>
                    <a:pt x="27" y="15"/>
                  </a:lnTo>
                  <a:lnTo>
                    <a:pt x="31" y="8"/>
                  </a:lnTo>
                  <a:lnTo>
                    <a:pt x="20" y="0"/>
                  </a:lnTo>
                  <a:lnTo>
                    <a:pt x="10" y="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1" name="Freeform 71"/>
            <p:cNvSpPr>
              <a:spLocks/>
            </p:cNvSpPr>
            <p:nvPr/>
          </p:nvSpPr>
          <p:spPr bwMode="auto">
            <a:xfrm>
              <a:off x="4531" y="3449"/>
              <a:ext cx="22" cy="28"/>
            </a:xfrm>
            <a:custGeom>
              <a:avLst/>
              <a:gdLst/>
              <a:ahLst/>
              <a:cxnLst>
                <a:cxn ang="0">
                  <a:pos x="7" y="7"/>
                </a:cxn>
                <a:cxn ang="0">
                  <a:pos x="0" y="21"/>
                </a:cxn>
                <a:cxn ang="0">
                  <a:pos x="8" y="27"/>
                </a:cxn>
                <a:cxn ang="0">
                  <a:pos x="18" y="19"/>
                </a:cxn>
                <a:cxn ang="0">
                  <a:pos x="21" y="10"/>
                </a:cxn>
                <a:cxn ang="0">
                  <a:pos x="13" y="0"/>
                </a:cxn>
                <a:cxn ang="0">
                  <a:pos x="7" y="7"/>
                </a:cxn>
              </a:cxnLst>
              <a:rect l="0" t="0" r="r" b="b"/>
              <a:pathLst>
                <a:path w="22" h="28">
                  <a:moveTo>
                    <a:pt x="7" y="7"/>
                  </a:moveTo>
                  <a:lnTo>
                    <a:pt x="0" y="21"/>
                  </a:lnTo>
                  <a:lnTo>
                    <a:pt x="8" y="27"/>
                  </a:lnTo>
                  <a:lnTo>
                    <a:pt x="18" y="19"/>
                  </a:lnTo>
                  <a:lnTo>
                    <a:pt x="21" y="10"/>
                  </a:lnTo>
                  <a:lnTo>
                    <a:pt x="13" y="0"/>
                  </a:lnTo>
                  <a:lnTo>
                    <a:pt x="7" y="7"/>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2" name="Freeform 72"/>
            <p:cNvSpPr>
              <a:spLocks/>
            </p:cNvSpPr>
            <p:nvPr/>
          </p:nvSpPr>
          <p:spPr bwMode="auto">
            <a:xfrm>
              <a:off x="4310" y="3391"/>
              <a:ext cx="25" cy="17"/>
            </a:xfrm>
            <a:custGeom>
              <a:avLst/>
              <a:gdLst/>
              <a:ahLst/>
              <a:cxnLst>
                <a:cxn ang="0">
                  <a:pos x="8" y="4"/>
                </a:cxn>
                <a:cxn ang="0">
                  <a:pos x="0" y="12"/>
                </a:cxn>
                <a:cxn ang="0">
                  <a:pos x="9" y="16"/>
                </a:cxn>
                <a:cxn ang="0">
                  <a:pos x="21" y="11"/>
                </a:cxn>
                <a:cxn ang="0">
                  <a:pos x="24" y="6"/>
                </a:cxn>
                <a:cxn ang="0">
                  <a:pos x="15" y="0"/>
                </a:cxn>
                <a:cxn ang="0">
                  <a:pos x="8" y="4"/>
                </a:cxn>
              </a:cxnLst>
              <a:rect l="0" t="0" r="r" b="b"/>
              <a:pathLst>
                <a:path w="25" h="17">
                  <a:moveTo>
                    <a:pt x="8" y="4"/>
                  </a:moveTo>
                  <a:lnTo>
                    <a:pt x="0" y="12"/>
                  </a:lnTo>
                  <a:lnTo>
                    <a:pt x="9" y="16"/>
                  </a:lnTo>
                  <a:lnTo>
                    <a:pt x="21" y="11"/>
                  </a:lnTo>
                  <a:lnTo>
                    <a:pt x="24" y="6"/>
                  </a:lnTo>
                  <a:lnTo>
                    <a:pt x="15" y="0"/>
                  </a:lnTo>
                  <a:lnTo>
                    <a:pt x="8" y="4"/>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3" name="Freeform 73"/>
            <p:cNvSpPr>
              <a:spLocks/>
            </p:cNvSpPr>
            <p:nvPr/>
          </p:nvSpPr>
          <p:spPr bwMode="auto">
            <a:xfrm>
              <a:off x="4232" y="3386"/>
              <a:ext cx="27" cy="17"/>
            </a:xfrm>
            <a:custGeom>
              <a:avLst/>
              <a:gdLst/>
              <a:ahLst/>
              <a:cxnLst>
                <a:cxn ang="0">
                  <a:pos x="9" y="4"/>
                </a:cxn>
                <a:cxn ang="0">
                  <a:pos x="0" y="12"/>
                </a:cxn>
                <a:cxn ang="0">
                  <a:pos x="10" y="16"/>
                </a:cxn>
                <a:cxn ang="0">
                  <a:pos x="23" y="11"/>
                </a:cxn>
                <a:cxn ang="0">
                  <a:pos x="26" y="6"/>
                </a:cxn>
                <a:cxn ang="0">
                  <a:pos x="16" y="0"/>
                </a:cxn>
                <a:cxn ang="0">
                  <a:pos x="9" y="4"/>
                </a:cxn>
              </a:cxnLst>
              <a:rect l="0" t="0" r="r" b="b"/>
              <a:pathLst>
                <a:path w="27" h="17">
                  <a:moveTo>
                    <a:pt x="9" y="4"/>
                  </a:moveTo>
                  <a:lnTo>
                    <a:pt x="0" y="12"/>
                  </a:lnTo>
                  <a:lnTo>
                    <a:pt x="10" y="16"/>
                  </a:lnTo>
                  <a:lnTo>
                    <a:pt x="23" y="11"/>
                  </a:lnTo>
                  <a:lnTo>
                    <a:pt x="26" y="6"/>
                  </a:lnTo>
                  <a:lnTo>
                    <a:pt x="16" y="0"/>
                  </a:lnTo>
                  <a:lnTo>
                    <a:pt x="9" y="4"/>
                  </a:lnTo>
                </a:path>
              </a:pathLst>
            </a:custGeom>
            <a:solidFill>
              <a:schemeClr val="tx1"/>
            </a:solidFill>
            <a:ln w="12700" cap="rnd" cmpd="sng">
              <a:solidFill>
                <a:schemeClr val="tx1"/>
              </a:solidFill>
              <a:prstDash val="solid"/>
              <a:round/>
              <a:headEnd/>
              <a:tailEnd/>
            </a:ln>
            <a:effectLst/>
          </p:spPr>
          <p:txBody>
            <a:bodyPr/>
            <a:lstStyle/>
            <a:p>
              <a:endParaRPr lang="en-US"/>
            </a:p>
          </p:txBody>
        </p:sp>
      </p:grpSp>
      <p:sp>
        <p:nvSpPr>
          <p:cNvPr id="74" name="Rectangle 74"/>
          <p:cNvSpPr>
            <a:spLocks noChangeArrowheads="1"/>
          </p:cNvSpPr>
          <p:nvPr/>
        </p:nvSpPr>
        <p:spPr bwMode="auto">
          <a:xfrm>
            <a:off x="6610059" y="5734061"/>
            <a:ext cx="1865895" cy="739306"/>
          </a:xfrm>
          <a:prstGeom prst="rect">
            <a:avLst/>
          </a:prstGeom>
          <a:noFill/>
          <a:ln w="9525">
            <a:noFill/>
            <a:miter lim="800000"/>
            <a:headEnd/>
            <a:tailEnd/>
          </a:ln>
          <a:effectLst/>
        </p:spPr>
        <p:txBody>
          <a:bodyPr wrap="none" lIns="92075" tIns="46038" rIns="92075" bIns="46038">
            <a:spAutoFit/>
          </a:bodyPr>
          <a:lstStyle/>
          <a:p>
            <a:pPr algn="ctr"/>
            <a:r>
              <a:rPr lang="en-US" sz="1400" b="1" dirty="0" err="1" smtClean="0">
                <a:latin typeface="Arial" charset="0"/>
              </a:rPr>
              <a:t>Po+Mag+Au</a:t>
            </a:r>
            <a:endParaRPr lang="en-US" sz="1400" b="1" dirty="0">
              <a:latin typeface="Arial" charset="0"/>
            </a:endParaRPr>
          </a:p>
          <a:p>
            <a:pPr algn="ctr"/>
            <a:r>
              <a:rPr lang="en-US" sz="1400" b="1" dirty="0" smtClean="0">
                <a:latin typeface="Arial" charset="0"/>
              </a:rPr>
              <a:t>clasts </a:t>
            </a:r>
            <a:r>
              <a:rPr lang="en-US" sz="1400" b="1" dirty="0">
                <a:latin typeface="Arial" charset="0"/>
              </a:rPr>
              <a:t>in </a:t>
            </a:r>
            <a:r>
              <a:rPr lang="en-US" sz="1400" b="1" dirty="0" smtClean="0">
                <a:latin typeface="Arial" charset="0"/>
              </a:rPr>
              <a:t>limestone</a:t>
            </a:r>
            <a:endParaRPr lang="en-US" sz="1400" b="1" dirty="0">
              <a:latin typeface="Arial" charset="0"/>
            </a:endParaRPr>
          </a:p>
          <a:p>
            <a:pPr algn="ctr"/>
            <a:r>
              <a:rPr lang="en-US" sz="1400" b="1" dirty="0" smtClean="0">
                <a:latin typeface="Arial" charset="0"/>
              </a:rPr>
              <a:t>basal conglomerate</a:t>
            </a:r>
            <a:endParaRPr lang="en-US" sz="1400" b="1" dirty="0">
              <a:latin typeface="Arial" charset="0"/>
            </a:endParaRPr>
          </a:p>
        </p:txBody>
      </p:sp>
      <p:sp>
        <p:nvSpPr>
          <p:cNvPr id="75" name="Line 75"/>
          <p:cNvSpPr>
            <a:spLocks noChangeShapeType="1"/>
          </p:cNvSpPr>
          <p:nvPr/>
        </p:nvSpPr>
        <p:spPr bwMode="auto">
          <a:xfrm>
            <a:off x="6648450" y="5584825"/>
            <a:ext cx="369888" cy="328613"/>
          </a:xfrm>
          <a:prstGeom prst="line">
            <a:avLst/>
          </a:prstGeom>
          <a:noFill/>
          <a:ln w="12700">
            <a:solidFill>
              <a:schemeClr val="tx1"/>
            </a:solidFill>
            <a:round/>
            <a:headEnd type="stealth" w="med" len="med"/>
            <a:tailEnd type="none" w="sm" len="sm"/>
          </a:ln>
          <a:effectLst/>
        </p:spPr>
        <p:txBody>
          <a:bodyPr wrap="none" anchor="ctr"/>
          <a:lstStyle/>
          <a:p>
            <a:endParaRPr lang="en-US"/>
          </a:p>
        </p:txBody>
      </p:sp>
      <p:sp>
        <p:nvSpPr>
          <p:cNvPr id="76" name="Freeform 76"/>
          <p:cNvSpPr>
            <a:spLocks/>
          </p:cNvSpPr>
          <p:nvPr/>
        </p:nvSpPr>
        <p:spPr bwMode="auto">
          <a:xfrm>
            <a:off x="3924300" y="2163763"/>
            <a:ext cx="598488"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77" name="Freeform 77"/>
          <p:cNvSpPr>
            <a:spLocks/>
          </p:cNvSpPr>
          <p:nvPr/>
        </p:nvSpPr>
        <p:spPr bwMode="auto">
          <a:xfrm>
            <a:off x="5997575" y="2370138"/>
            <a:ext cx="550863" cy="1090612"/>
          </a:xfrm>
          <a:custGeom>
            <a:avLst/>
            <a:gdLst/>
            <a:ahLst/>
            <a:cxnLst>
              <a:cxn ang="0">
                <a:pos x="363" y="0"/>
              </a:cxn>
              <a:cxn ang="0">
                <a:pos x="230" y="235"/>
              </a:cxn>
              <a:cxn ang="0">
                <a:pos x="128" y="436"/>
              </a:cxn>
              <a:cxn ang="0">
                <a:pos x="115" y="453"/>
              </a:cxn>
              <a:cxn ang="0">
                <a:pos x="0" y="686"/>
              </a:cxn>
            </a:cxnLst>
            <a:rect l="0" t="0" r="r" b="b"/>
            <a:pathLst>
              <a:path w="364" h="687">
                <a:moveTo>
                  <a:pt x="363" y="0"/>
                </a:moveTo>
                <a:lnTo>
                  <a:pt x="230" y="235"/>
                </a:lnTo>
                <a:lnTo>
                  <a:pt x="128" y="436"/>
                </a:lnTo>
                <a:lnTo>
                  <a:pt x="115" y="453"/>
                </a:lnTo>
                <a:lnTo>
                  <a:pt x="0" y="686"/>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78" name="Freeform 78"/>
          <p:cNvSpPr>
            <a:spLocks/>
          </p:cNvSpPr>
          <p:nvPr/>
        </p:nvSpPr>
        <p:spPr bwMode="auto">
          <a:xfrm>
            <a:off x="2052638" y="2095500"/>
            <a:ext cx="598487"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79" name="Freeform 79"/>
          <p:cNvSpPr>
            <a:spLocks/>
          </p:cNvSpPr>
          <p:nvPr/>
        </p:nvSpPr>
        <p:spPr bwMode="auto">
          <a:xfrm>
            <a:off x="1204913" y="2195513"/>
            <a:ext cx="596900" cy="1174750"/>
          </a:xfrm>
          <a:custGeom>
            <a:avLst/>
            <a:gdLst/>
            <a:ahLst/>
            <a:cxnLst>
              <a:cxn ang="0">
                <a:pos x="394" y="0"/>
              </a:cxn>
              <a:cxn ang="0">
                <a:pos x="250" y="254"/>
              </a:cxn>
              <a:cxn ang="0">
                <a:pos x="139" y="470"/>
              </a:cxn>
              <a:cxn ang="0">
                <a:pos x="125" y="489"/>
              </a:cxn>
              <a:cxn ang="0">
                <a:pos x="0" y="739"/>
              </a:cxn>
            </a:cxnLst>
            <a:rect l="0" t="0" r="r" b="b"/>
            <a:pathLst>
              <a:path w="395" h="740">
                <a:moveTo>
                  <a:pt x="394" y="0"/>
                </a:moveTo>
                <a:lnTo>
                  <a:pt x="250" y="254"/>
                </a:lnTo>
                <a:lnTo>
                  <a:pt x="139" y="470"/>
                </a:lnTo>
                <a:lnTo>
                  <a:pt x="125" y="489"/>
                </a:lnTo>
                <a:lnTo>
                  <a:pt x="0" y="739"/>
                </a:lnTo>
              </a:path>
            </a:pathLst>
          </a:custGeom>
          <a:noFill/>
          <a:ln w="12700" cap="rnd" cmpd="sng">
            <a:solidFill>
              <a:srgbClr val="996600"/>
            </a:solidFill>
            <a:prstDash val="solid"/>
            <a:round/>
            <a:headEnd type="none" w="sm" len="sm"/>
            <a:tailEnd type="none" w="sm" len="sm"/>
          </a:ln>
          <a:effectLst/>
        </p:spPr>
        <p:txBody>
          <a:bodyPr/>
          <a:lstStyle/>
          <a:p>
            <a:endParaRPr lang="en-US"/>
          </a:p>
        </p:txBody>
      </p:sp>
      <p:sp>
        <p:nvSpPr>
          <p:cNvPr id="80" name="Rectangle 80"/>
          <p:cNvSpPr>
            <a:spLocks noChangeArrowheads="1"/>
          </p:cNvSpPr>
          <p:nvPr/>
        </p:nvSpPr>
        <p:spPr bwMode="auto">
          <a:xfrm>
            <a:off x="449263" y="5495925"/>
            <a:ext cx="788987" cy="336550"/>
          </a:xfrm>
          <a:prstGeom prst="rect">
            <a:avLst/>
          </a:prstGeom>
          <a:noFill/>
          <a:ln w="9525">
            <a:noFill/>
            <a:miter lim="800000"/>
            <a:headEnd/>
            <a:tailEnd/>
          </a:ln>
          <a:effectLst/>
        </p:spPr>
        <p:txBody>
          <a:bodyPr wrap="none" lIns="92075" tIns="46038" rIns="92075" bIns="46038">
            <a:spAutoFit/>
          </a:bodyPr>
          <a:lstStyle/>
          <a:p>
            <a:r>
              <a:rPr lang="en-US" sz="800">
                <a:latin typeface="Arial" charset="0"/>
              </a:rPr>
              <a:t>LF-xsecs.ppt</a:t>
            </a:r>
          </a:p>
          <a:p>
            <a:r>
              <a:rPr lang="en-US" sz="800">
                <a:latin typeface="Arial" charset="0"/>
              </a:rPr>
              <a:t>KCA 10-25-96</a:t>
            </a:r>
          </a:p>
        </p:txBody>
      </p:sp>
      <p:sp>
        <p:nvSpPr>
          <p:cNvPr id="81" name="Freeform 81"/>
          <p:cNvSpPr>
            <a:spLocks/>
          </p:cNvSpPr>
          <p:nvPr/>
        </p:nvSpPr>
        <p:spPr bwMode="auto">
          <a:xfrm>
            <a:off x="4146550" y="3527425"/>
            <a:ext cx="652463" cy="115888"/>
          </a:xfrm>
          <a:custGeom>
            <a:avLst/>
            <a:gdLst/>
            <a:ahLst/>
            <a:cxnLst>
              <a:cxn ang="0">
                <a:pos x="0" y="51"/>
              </a:cxn>
              <a:cxn ang="0">
                <a:pos x="29" y="32"/>
              </a:cxn>
              <a:cxn ang="0">
                <a:pos x="65" y="17"/>
              </a:cxn>
              <a:cxn ang="0">
                <a:pos x="118" y="5"/>
              </a:cxn>
              <a:cxn ang="0">
                <a:pos x="168" y="0"/>
              </a:cxn>
              <a:cxn ang="0">
                <a:pos x="223" y="0"/>
              </a:cxn>
              <a:cxn ang="0">
                <a:pos x="276" y="10"/>
              </a:cxn>
              <a:cxn ang="0">
                <a:pos x="327" y="20"/>
              </a:cxn>
              <a:cxn ang="0">
                <a:pos x="394" y="51"/>
              </a:cxn>
              <a:cxn ang="0">
                <a:pos x="430" y="72"/>
              </a:cxn>
            </a:cxnLst>
            <a:rect l="0" t="0" r="r" b="b"/>
            <a:pathLst>
              <a:path w="431" h="73">
                <a:moveTo>
                  <a:pt x="0" y="51"/>
                </a:moveTo>
                <a:lnTo>
                  <a:pt x="29" y="32"/>
                </a:lnTo>
                <a:lnTo>
                  <a:pt x="65" y="17"/>
                </a:lnTo>
                <a:lnTo>
                  <a:pt x="118" y="5"/>
                </a:lnTo>
                <a:lnTo>
                  <a:pt x="168" y="0"/>
                </a:lnTo>
                <a:lnTo>
                  <a:pt x="223" y="0"/>
                </a:lnTo>
                <a:lnTo>
                  <a:pt x="276" y="10"/>
                </a:lnTo>
                <a:lnTo>
                  <a:pt x="327" y="20"/>
                </a:lnTo>
                <a:lnTo>
                  <a:pt x="394" y="51"/>
                </a:lnTo>
                <a:lnTo>
                  <a:pt x="430" y="72"/>
                </a:lnTo>
              </a:path>
            </a:pathLst>
          </a:custGeom>
          <a:noFill/>
          <a:ln w="12700" cap="rnd" cmpd="sng">
            <a:solidFill>
              <a:schemeClr val="tx1"/>
            </a:solidFill>
            <a:prstDash val="solid"/>
            <a:round/>
            <a:headEnd type="none" w="sm" len="sm"/>
            <a:tailEnd type="none" w="sm" len="sm"/>
          </a:ln>
          <a:effectLst/>
        </p:spPr>
        <p:txBody>
          <a:bodyPr/>
          <a:lstStyle/>
          <a:p>
            <a:endParaRPr lang="en-US"/>
          </a:p>
        </p:txBody>
      </p:sp>
      <p:sp>
        <p:nvSpPr>
          <p:cNvPr id="82" name="Freeform 82"/>
          <p:cNvSpPr>
            <a:spLocks/>
          </p:cNvSpPr>
          <p:nvPr/>
        </p:nvSpPr>
        <p:spPr bwMode="auto">
          <a:xfrm>
            <a:off x="7029450" y="4175125"/>
            <a:ext cx="650875" cy="115888"/>
          </a:xfrm>
          <a:custGeom>
            <a:avLst/>
            <a:gdLst/>
            <a:ahLst/>
            <a:cxnLst>
              <a:cxn ang="0">
                <a:pos x="0" y="51"/>
              </a:cxn>
              <a:cxn ang="0">
                <a:pos x="29" y="32"/>
              </a:cxn>
              <a:cxn ang="0">
                <a:pos x="65" y="17"/>
              </a:cxn>
              <a:cxn ang="0">
                <a:pos x="118" y="5"/>
              </a:cxn>
              <a:cxn ang="0">
                <a:pos x="168" y="0"/>
              </a:cxn>
              <a:cxn ang="0">
                <a:pos x="223" y="0"/>
              </a:cxn>
              <a:cxn ang="0">
                <a:pos x="276" y="10"/>
              </a:cxn>
              <a:cxn ang="0">
                <a:pos x="327" y="20"/>
              </a:cxn>
              <a:cxn ang="0">
                <a:pos x="394" y="51"/>
              </a:cxn>
              <a:cxn ang="0">
                <a:pos x="430" y="72"/>
              </a:cxn>
            </a:cxnLst>
            <a:rect l="0" t="0" r="r" b="b"/>
            <a:pathLst>
              <a:path w="431" h="73">
                <a:moveTo>
                  <a:pt x="0" y="51"/>
                </a:moveTo>
                <a:lnTo>
                  <a:pt x="29" y="32"/>
                </a:lnTo>
                <a:lnTo>
                  <a:pt x="65" y="17"/>
                </a:lnTo>
                <a:lnTo>
                  <a:pt x="118" y="5"/>
                </a:lnTo>
                <a:lnTo>
                  <a:pt x="168" y="0"/>
                </a:lnTo>
                <a:lnTo>
                  <a:pt x="223" y="0"/>
                </a:lnTo>
                <a:lnTo>
                  <a:pt x="276" y="10"/>
                </a:lnTo>
                <a:lnTo>
                  <a:pt x="327" y="20"/>
                </a:lnTo>
                <a:lnTo>
                  <a:pt x="394" y="51"/>
                </a:lnTo>
                <a:lnTo>
                  <a:pt x="430" y="72"/>
                </a:lnTo>
              </a:path>
            </a:pathLst>
          </a:custGeom>
          <a:noFill/>
          <a:ln w="12700" cap="rnd" cmpd="sng">
            <a:solidFill>
              <a:schemeClr val="tx1"/>
            </a:solidFill>
            <a:prstDash val="solid"/>
            <a:round/>
            <a:headEnd type="none" w="sm" len="sm"/>
            <a:tailEnd type="none" w="sm" len="sm"/>
          </a:ln>
          <a:effectLst/>
        </p:spPr>
        <p:txBody>
          <a:bodyPr/>
          <a:lstStyle/>
          <a:p>
            <a:endParaRPr lang="en-US"/>
          </a:p>
        </p:txBody>
      </p:sp>
      <p:sp>
        <p:nvSpPr>
          <p:cNvPr id="83" name="Rectangle 83"/>
          <p:cNvSpPr>
            <a:spLocks noChangeArrowheads="1"/>
          </p:cNvSpPr>
          <p:nvPr/>
        </p:nvSpPr>
        <p:spPr bwMode="auto">
          <a:xfrm>
            <a:off x="227013" y="1803400"/>
            <a:ext cx="261937" cy="3616325"/>
          </a:xfrm>
          <a:prstGeom prst="rect">
            <a:avLst/>
          </a:prstGeom>
          <a:solidFill>
            <a:schemeClr val="bg1"/>
          </a:solidFill>
          <a:ln w="9525">
            <a:noFill/>
            <a:miter lim="800000"/>
            <a:headEnd/>
            <a:tailEnd/>
          </a:ln>
          <a:effectLst/>
        </p:spPr>
        <p:txBody>
          <a:bodyPr wrap="none" anchor="ctr"/>
          <a:lstStyle/>
          <a:p>
            <a:endParaRPr lang="en-US"/>
          </a:p>
        </p:txBody>
      </p:sp>
      <p:sp>
        <p:nvSpPr>
          <p:cNvPr id="84" name="Freeform 84"/>
          <p:cNvSpPr>
            <a:spLocks/>
          </p:cNvSpPr>
          <p:nvPr/>
        </p:nvSpPr>
        <p:spPr bwMode="auto">
          <a:xfrm>
            <a:off x="490538" y="3521075"/>
            <a:ext cx="112712" cy="1631950"/>
          </a:xfrm>
          <a:custGeom>
            <a:avLst/>
            <a:gdLst/>
            <a:ahLst/>
            <a:cxnLst>
              <a:cxn ang="0">
                <a:pos x="67" y="0"/>
              </a:cxn>
              <a:cxn ang="0">
                <a:pos x="0" y="0"/>
              </a:cxn>
              <a:cxn ang="0">
                <a:pos x="0" y="1027"/>
              </a:cxn>
              <a:cxn ang="0">
                <a:pos x="74" y="1027"/>
              </a:cxn>
            </a:cxnLst>
            <a:rect l="0" t="0" r="r" b="b"/>
            <a:pathLst>
              <a:path w="75" h="1028">
                <a:moveTo>
                  <a:pt x="67" y="0"/>
                </a:moveTo>
                <a:lnTo>
                  <a:pt x="0" y="0"/>
                </a:lnTo>
                <a:lnTo>
                  <a:pt x="0" y="1027"/>
                </a:lnTo>
                <a:lnTo>
                  <a:pt x="74" y="1027"/>
                </a:lnTo>
              </a:path>
            </a:pathLst>
          </a:custGeom>
          <a:noFill/>
          <a:ln w="25400" cap="rnd" cmpd="sng">
            <a:solidFill>
              <a:schemeClr val="tx1"/>
            </a:solidFill>
            <a:prstDash val="solid"/>
            <a:round/>
            <a:headEnd type="none" w="sm" len="sm"/>
            <a:tailEnd type="none" w="sm" len="sm"/>
          </a:ln>
          <a:effectLst/>
        </p:spPr>
        <p:txBody>
          <a:bodyPr/>
          <a:lstStyle/>
          <a:p>
            <a:endParaRPr lang="en-US"/>
          </a:p>
        </p:txBody>
      </p:sp>
      <p:sp>
        <p:nvSpPr>
          <p:cNvPr id="85" name="Freeform 85"/>
          <p:cNvSpPr>
            <a:spLocks/>
          </p:cNvSpPr>
          <p:nvPr/>
        </p:nvSpPr>
        <p:spPr bwMode="auto">
          <a:xfrm>
            <a:off x="490538" y="1890713"/>
            <a:ext cx="112712" cy="1631950"/>
          </a:xfrm>
          <a:custGeom>
            <a:avLst/>
            <a:gdLst/>
            <a:ahLst/>
            <a:cxnLst>
              <a:cxn ang="0">
                <a:pos x="67" y="0"/>
              </a:cxn>
              <a:cxn ang="0">
                <a:pos x="0" y="0"/>
              </a:cxn>
              <a:cxn ang="0">
                <a:pos x="0" y="1027"/>
              </a:cxn>
              <a:cxn ang="0">
                <a:pos x="74" y="1027"/>
              </a:cxn>
            </a:cxnLst>
            <a:rect l="0" t="0" r="r" b="b"/>
            <a:pathLst>
              <a:path w="75" h="1028">
                <a:moveTo>
                  <a:pt x="67" y="0"/>
                </a:moveTo>
                <a:lnTo>
                  <a:pt x="0" y="0"/>
                </a:lnTo>
                <a:lnTo>
                  <a:pt x="0" y="1027"/>
                </a:lnTo>
                <a:lnTo>
                  <a:pt x="74" y="1027"/>
                </a:lnTo>
              </a:path>
            </a:pathLst>
          </a:custGeom>
          <a:noFill/>
          <a:ln w="25400" cap="rnd" cmpd="sng">
            <a:solidFill>
              <a:schemeClr val="tx1"/>
            </a:solidFill>
            <a:prstDash val="solid"/>
            <a:round/>
            <a:headEnd type="none" w="sm" len="sm"/>
            <a:tailEnd type="none" w="sm" len="sm"/>
          </a:ln>
          <a:effectLst/>
        </p:spPr>
        <p:txBody>
          <a:bodyPr/>
          <a:lstStyle/>
          <a:p>
            <a:endParaRPr lang="en-US"/>
          </a:p>
        </p:txBody>
      </p:sp>
      <p:sp>
        <p:nvSpPr>
          <p:cNvPr id="86" name="Rectangle 85"/>
          <p:cNvSpPr/>
          <p:nvPr/>
        </p:nvSpPr>
        <p:spPr>
          <a:xfrm>
            <a:off x="228600" y="228600"/>
            <a:ext cx="8686800" cy="624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124200" y="407075"/>
            <a:ext cx="5668155" cy="2031325"/>
          </a:xfrm>
          <a:prstGeom prst="rect">
            <a:avLst/>
          </a:prstGeom>
          <a:solidFill>
            <a:schemeClr val="bg1"/>
          </a:solidFill>
          <a:ln>
            <a:solidFill>
              <a:schemeClr val="tx1"/>
            </a:solidFill>
          </a:ln>
        </p:spPr>
        <p:txBody>
          <a:bodyPr wrap="none" rtlCol="0">
            <a:spAutoFit/>
          </a:bodyPr>
          <a:lstStyle/>
          <a:p>
            <a:r>
              <a:rPr lang="en-US" b="1" dirty="0" smtClean="0"/>
              <a:t>Evidence for sea-floor deposition of massive </a:t>
            </a:r>
            <a:r>
              <a:rPr lang="en-US" b="1" dirty="0" err="1" smtClean="0"/>
              <a:t>mag+po+Au</a:t>
            </a:r>
            <a:endParaRPr lang="en-US" b="1" dirty="0" smtClean="0"/>
          </a:p>
          <a:p>
            <a:pPr>
              <a:buFont typeface="Arial" pitchFamily="34" charset="0"/>
              <a:buChar char="•"/>
            </a:pPr>
            <a:r>
              <a:rPr lang="en-US" dirty="0" smtClean="0"/>
              <a:t>  Metamorphic foliation in massive sulfides</a:t>
            </a:r>
          </a:p>
          <a:p>
            <a:pPr>
              <a:buFont typeface="Arial" pitchFamily="34" charset="0"/>
              <a:buChar char="•"/>
            </a:pPr>
            <a:r>
              <a:rPr lang="en-US" dirty="0" smtClean="0"/>
              <a:t>  Au-bearing clasts in </a:t>
            </a:r>
            <a:r>
              <a:rPr lang="en-US" dirty="0" err="1" smtClean="0"/>
              <a:t>ls-mag-po</a:t>
            </a:r>
            <a:r>
              <a:rPr lang="en-US" dirty="0" smtClean="0"/>
              <a:t> conglomerate at </a:t>
            </a:r>
            <a:r>
              <a:rPr lang="en-US" dirty="0" err="1" smtClean="0"/>
              <a:t>ls</a:t>
            </a:r>
            <a:r>
              <a:rPr lang="en-US" dirty="0" smtClean="0"/>
              <a:t> contact</a:t>
            </a:r>
          </a:p>
          <a:p>
            <a:pPr>
              <a:buFont typeface="Arial" pitchFamily="34" charset="0"/>
              <a:buChar char="•"/>
            </a:pPr>
            <a:r>
              <a:rPr lang="en-US" dirty="0" smtClean="0"/>
              <a:t>  Zoned decrease in Cu/</a:t>
            </a:r>
            <a:r>
              <a:rPr lang="en-US" dirty="0" err="1" smtClean="0"/>
              <a:t>Cu+Zn</a:t>
            </a:r>
            <a:r>
              <a:rPr lang="en-US" dirty="0" smtClean="0"/>
              <a:t> from </a:t>
            </a:r>
            <a:r>
              <a:rPr lang="en-US" dirty="0" err="1" smtClean="0"/>
              <a:t>strat</a:t>
            </a:r>
            <a:r>
              <a:rPr lang="en-US" dirty="0" smtClean="0"/>
              <a:t> base upward</a:t>
            </a:r>
          </a:p>
          <a:p>
            <a:pPr>
              <a:buFont typeface="Arial" pitchFamily="34" charset="0"/>
              <a:buChar char="•"/>
            </a:pPr>
            <a:r>
              <a:rPr lang="en-US" dirty="0" smtClean="0"/>
              <a:t>  </a:t>
            </a:r>
            <a:r>
              <a:rPr lang="en-US" baseline="30000" dirty="0" smtClean="0"/>
              <a:t>40</a:t>
            </a:r>
            <a:r>
              <a:rPr lang="en-US" dirty="0" smtClean="0"/>
              <a:t>Ar/</a:t>
            </a:r>
            <a:r>
              <a:rPr lang="en-US" baseline="30000" dirty="0" smtClean="0"/>
              <a:t>39</a:t>
            </a:r>
            <a:r>
              <a:rPr lang="en-US" dirty="0" smtClean="0"/>
              <a:t>Ar sericite age 197 Ma in mineralized tuff</a:t>
            </a:r>
          </a:p>
          <a:p>
            <a:pPr>
              <a:buFont typeface="Arial" pitchFamily="34" charset="0"/>
              <a:buChar char="•"/>
            </a:pPr>
            <a:r>
              <a:rPr lang="en-US" dirty="0" smtClean="0"/>
              <a:t>  S isotope consistent w/ </a:t>
            </a:r>
            <a:r>
              <a:rPr lang="en-US" dirty="0" err="1" smtClean="0"/>
              <a:t>uPermian</a:t>
            </a:r>
            <a:r>
              <a:rPr lang="en-US" dirty="0" smtClean="0"/>
              <a:t> marine settings </a:t>
            </a:r>
          </a:p>
          <a:p>
            <a:pPr>
              <a:buFont typeface="Arial" pitchFamily="34" charset="0"/>
              <a:buChar char="•"/>
            </a:pPr>
            <a:r>
              <a:rPr lang="en-US" dirty="0" smtClean="0"/>
              <a:t>  Pb isotopes consistent with Permian Pb, later overprint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cheney\Desktop\TRGSCurlw FT14r\QuesnTRGS14f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741" t="8602" r="8884" b="15897"/>
          <a:stretch/>
        </p:blipFill>
        <p:spPr bwMode="auto">
          <a:xfrm>
            <a:off x="325876" y="568959"/>
            <a:ext cx="8338635" cy="61648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304800" y="6336268"/>
            <a:ext cx="1676400" cy="369332"/>
            <a:chOff x="-2133600" y="6260068"/>
            <a:chExt cx="1676400" cy="369332"/>
          </a:xfrm>
        </p:grpSpPr>
        <p:sp>
          <p:nvSpPr>
            <p:cNvPr id="5" name="TextBox 4"/>
            <p:cNvSpPr txBox="1"/>
            <p:nvPr/>
          </p:nvSpPr>
          <p:spPr>
            <a:xfrm>
              <a:off x="-2133600" y="6260068"/>
              <a:ext cx="1676400" cy="369332"/>
            </a:xfrm>
            <a:prstGeom prst="rect">
              <a:avLst/>
            </a:prstGeom>
            <a:solidFill>
              <a:schemeClr val="bg1">
                <a:lumMod val="85000"/>
              </a:schemeClr>
            </a:solidFill>
          </p:spPr>
          <p:txBody>
            <a:bodyPr wrap="square" rtlCol="0">
              <a:spAutoFit/>
            </a:bodyPr>
            <a:lstStyle/>
            <a:p>
              <a:r>
                <a:rPr lang="en-US" b="1" dirty="0" smtClean="0"/>
                <a:t>       ~ 250 m</a:t>
              </a:r>
            </a:p>
          </p:txBody>
        </p:sp>
        <p:cxnSp>
          <p:nvCxnSpPr>
            <p:cNvPr id="6" name="Straight Connector 5"/>
            <p:cNvCxnSpPr/>
            <p:nvPr/>
          </p:nvCxnSpPr>
          <p:spPr>
            <a:xfrm>
              <a:off x="-1981200" y="6629400"/>
              <a:ext cx="1371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5867400" y="6096000"/>
            <a:ext cx="45719" cy="461665"/>
          </a:xfrm>
          <a:prstGeom prst="rect">
            <a:avLst/>
          </a:prstGeom>
          <a:noFill/>
        </p:spPr>
        <p:txBody>
          <a:bodyPr wrap="square" rtlCol="0">
            <a:spAutoFit/>
          </a:bodyPr>
          <a:lstStyle/>
          <a:p>
            <a:r>
              <a:rPr lang="en-US" sz="2400" dirty="0" smtClean="0"/>
              <a:t>c</a:t>
            </a:r>
            <a:endParaRPr lang="en-US" sz="2400" dirty="0"/>
          </a:p>
        </p:txBody>
      </p:sp>
      <p:sp>
        <p:nvSpPr>
          <p:cNvPr id="8" name="TextBox 7"/>
          <p:cNvSpPr txBox="1"/>
          <p:nvPr/>
        </p:nvSpPr>
        <p:spPr>
          <a:xfrm>
            <a:off x="4478592" y="5888050"/>
            <a:ext cx="4284408" cy="892552"/>
          </a:xfrm>
          <a:prstGeom prst="rect">
            <a:avLst/>
          </a:prstGeom>
          <a:solidFill>
            <a:schemeClr val="accent4">
              <a:lumMod val="40000"/>
              <a:lumOff val="60000"/>
            </a:schemeClr>
          </a:solidFill>
        </p:spPr>
        <p:txBody>
          <a:bodyPr wrap="square" rtlCol="0">
            <a:spAutoFit/>
          </a:bodyPr>
          <a:lstStyle/>
          <a:p>
            <a:pPr algn="ctr"/>
            <a:r>
              <a:rPr lang="en-US" sz="2000" dirty="0" smtClean="0"/>
              <a:t> E.S. Cheney in 1996 at about </a:t>
            </a:r>
            <a:r>
              <a:rPr lang="en-US" sz="2000" b="1" dirty="0" smtClean="0"/>
              <a:t>26700 N</a:t>
            </a:r>
            <a:r>
              <a:rPr lang="en-US" sz="2000" dirty="0" smtClean="0"/>
              <a:t>, </a:t>
            </a:r>
          </a:p>
          <a:p>
            <a:pPr algn="ctr"/>
            <a:r>
              <a:rPr lang="en-US" sz="1600" dirty="0" smtClean="0"/>
              <a:t>using data collected up to 11/19/94 by geologists </a:t>
            </a:r>
          </a:p>
          <a:p>
            <a:pPr algn="ctr"/>
            <a:r>
              <a:rPr lang="en-US" sz="1600" dirty="0" smtClean="0"/>
              <a:t>and consultants of Echo Bay Mines, Ltd.</a:t>
            </a:r>
            <a:endParaRPr lang="en-US" sz="1600" dirty="0"/>
          </a:p>
        </p:txBody>
      </p:sp>
      <p:sp>
        <p:nvSpPr>
          <p:cNvPr id="9" name="TextBox 8"/>
          <p:cNvSpPr txBox="1"/>
          <p:nvPr/>
        </p:nvSpPr>
        <p:spPr>
          <a:xfrm>
            <a:off x="2449902" y="69012"/>
            <a:ext cx="4061433" cy="461665"/>
          </a:xfrm>
          <a:prstGeom prst="rect">
            <a:avLst/>
          </a:prstGeom>
          <a:noFill/>
        </p:spPr>
        <p:txBody>
          <a:bodyPr wrap="none" rtlCol="0">
            <a:spAutoFit/>
          </a:bodyPr>
          <a:lstStyle/>
          <a:p>
            <a:r>
              <a:rPr lang="en-US" sz="2400" b="1" dirty="0" err="1" smtClean="0"/>
              <a:t>Lamefoot</a:t>
            </a:r>
            <a:r>
              <a:rPr lang="en-US" sz="2400" b="1" dirty="0" smtClean="0"/>
              <a:t> </a:t>
            </a:r>
            <a:r>
              <a:rPr lang="en-US" sz="2400" b="1" dirty="0" err="1" smtClean="0"/>
              <a:t>Isoclinal</a:t>
            </a:r>
            <a:r>
              <a:rPr lang="en-US" sz="2400" b="1" dirty="0" smtClean="0"/>
              <a:t> Fold Model</a:t>
            </a:r>
            <a:endParaRPr 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cstate="print"/>
          <a:srcRect/>
          <a:stretch>
            <a:fillRect/>
          </a:stretch>
        </p:blipFill>
        <p:spPr bwMode="auto">
          <a:xfrm>
            <a:off x="228600" y="75935"/>
            <a:ext cx="6477000" cy="6705865"/>
          </a:xfrm>
          <a:prstGeom prst="rect">
            <a:avLst/>
          </a:prstGeom>
          <a:noFill/>
          <a:ln w="9525">
            <a:solidFill>
              <a:schemeClr val="tx1"/>
            </a:solidFill>
            <a:miter lim="800000"/>
            <a:headEnd/>
            <a:tailEnd/>
          </a:ln>
          <a:effectLst/>
        </p:spPr>
      </p:pic>
      <p:pic>
        <p:nvPicPr>
          <p:cNvPr id="19460" name="Picture 4"/>
          <p:cNvPicPr>
            <a:picLocks noChangeAspect="1" noChangeArrowheads="1"/>
          </p:cNvPicPr>
          <p:nvPr/>
        </p:nvPicPr>
        <p:blipFill>
          <a:blip r:embed="rId4" cstate="print"/>
          <a:srcRect l="6122" r="12245"/>
          <a:stretch>
            <a:fillRect/>
          </a:stretch>
        </p:blipFill>
        <p:spPr bwMode="auto">
          <a:xfrm>
            <a:off x="6019800" y="3962400"/>
            <a:ext cx="3048000" cy="2748971"/>
          </a:xfrm>
          <a:prstGeom prst="rect">
            <a:avLst/>
          </a:prstGeom>
          <a:noFill/>
          <a:ln w="9525">
            <a:solidFill>
              <a:schemeClr val="tx1"/>
            </a:solidFill>
            <a:miter lim="800000"/>
            <a:headEnd/>
            <a:tailEnd/>
          </a:ln>
          <a:effectLst/>
        </p:spPr>
      </p:pic>
      <p:sp>
        <p:nvSpPr>
          <p:cNvPr id="9" name="Rectangle 8"/>
          <p:cNvSpPr/>
          <p:nvPr/>
        </p:nvSpPr>
        <p:spPr>
          <a:xfrm>
            <a:off x="3374187" y="4054415"/>
            <a:ext cx="179897" cy="149704"/>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00450" y="3933825"/>
            <a:ext cx="1205908" cy="400110"/>
          </a:xfrm>
          <a:prstGeom prst="rect">
            <a:avLst/>
          </a:prstGeom>
          <a:noFill/>
        </p:spPr>
        <p:txBody>
          <a:bodyPr wrap="none" rtlCol="0">
            <a:spAutoFit/>
          </a:bodyPr>
          <a:lstStyle/>
          <a:p>
            <a:r>
              <a:rPr lang="en-US" sz="2000" b="1" dirty="0" smtClean="0"/>
              <a:t>Oversight</a:t>
            </a:r>
            <a:endParaRPr lang="en-US" sz="2000" b="1" dirty="0"/>
          </a:p>
        </p:txBody>
      </p:sp>
      <p:sp>
        <p:nvSpPr>
          <p:cNvPr id="12" name="TextBox 11"/>
          <p:cNvSpPr txBox="1"/>
          <p:nvPr/>
        </p:nvSpPr>
        <p:spPr>
          <a:xfrm>
            <a:off x="2466616" y="4406301"/>
            <a:ext cx="867482" cy="307777"/>
          </a:xfrm>
          <a:prstGeom prst="rect">
            <a:avLst/>
          </a:prstGeom>
          <a:noFill/>
        </p:spPr>
        <p:txBody>
          <a:bodyPr wrap="none" rtlCol="0">
            <a:spAutoFit/>
          </a:bodyPr>
          <a:lstStyle/>
          <a:p>
            <a:r>
              <a:rPr lang="en-US" sz="1400" b="1" dirty="0" smtClean="0"/>
              <a:t>Overlook</a:t>
            </a:r>
            <a:endParaRPr lang="en-US" sz="1400" b="1" dirty="0"/>
          </a:p>
        </p:txBody>
      </p:sp>
      <p:sp>
        <p:nvSpPr>
          <p:cNvPr id="13" name="Rectangle 12"/>
          <p:cNvSpPr/>
          <p:nvPr/>
        </p:nvSpPr>
        <p:spPr>
          <a:xfrm>
            <a:off x="2600326" y="4292539"/>
            <a:ext cx="201284" cy="174685"/>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59912" y="3254315"/>
            <a:ext cx="179897" cy="149704"/>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02887" y="2968565"/>
            <a:ext cx="179897" cy="149704"/>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09875" y="2943225"/>
            <a:ext cx="871842" cy="307777"/>
          </a:xfrm>
          <a:prstGeom prst="rect">
            <a:avLst/>
          </a:prstGeom>
          <a:noFill/>
        </p:spPr>
        <p:txBody>
          <a:bodyPr wrap="none" rtlCol="0">
            <a:spAutoFit/>
          </a:bodyPr>
          <a:lstStyle/>
          <a:p>
            <a:r>
              <a:rPr lang="en-US" sz="1400" b="1" dirty="0" smtClean="0"/>
              <a:t>Key West</a:t>
            </a:r>
            <a:endParaRPr lang="en-US" sz="1400" b="1" dirty="0"/>
          </a:p>
        </p:txBody>
      </p:sp>
      <p:sp>
        <p:nvSpPr>
          <p:cNvPr id="17" name="TextBox 16"/>
          <p:cNvSpPr txBox="1"/>
          <p:nvPr/>
        </p:nvSpPr>
        <p:spPr>
          <a:xfrm>
            <a:off x="4572000" y="3143250"/>
            <a:ext cx="798937" cy="307777"/>
          </a:xfrm>
          <a:prstGeom prst="rect">
            <a:avLst/>
          </a:prstGeom>
          <a:noFill/>
        </p:spPr>
        <p:txBody>
          <a:bodyPr wrap="none" rtlCol="0">
            <a:spAutoFit/>
          </a:bodyPr>
          <a:lstStyle/>
          <a:p>
            <a:r>
              <a:rPr lang="en-US" sz="1400" b="1" dirty="0" smtClean="0"/>
              <a:t>Key East</a:t>
            </a:r>
            <a:endParaRPr lang="en-US" sz="1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304800" y="381000"/>
            <a:ext cx="8458200" cy="614792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914400" y="838200"/>
            <a:ext cx="7315200" cy="5486400"/>
          </a:xfrm>
          <a:prstGeom prst="rect">
            <a:avLst/>
          </a:prstGeom>
          <a:noFill/>
          <a:ln w="9525">
            <a:solidFill>
              <a:schemeClr val="tx1"/>
            </a:solidFill>
            <a:miter lim="800000"/>
            <a:headEnd/>
            <a:tailEnd/>
          </a:ln>
          <a:effectLst/>
        </p:spPr>
      </p:pic>
      <p:sp>
        <p:nvSpPr>
          <p:cNvPr id="3" name="TextBox 2"/>
          <p:cNvSpPr txBox="1"/>
          <p:nvPr/>
        </p:nvSpPr>
        <p:spPr>
          <a:xfrm>
            <a:off x="1066800" y="381000"/>
            <a:ext cx="6021135" cy="400110"/>
          </a:xfrm>
          <a:prstGeom prst="rect">
            <a:avLst/>
          </a:prstGeom>
          <a:noFill/>
        </p:spPr>
        <p:txBody>
          <a:bodyPr wrap="none" rtlCol="0">
            <a:spAutoFit/>
          </a:bodyPr>
          <a:lstStyle/>
          <a:p>
            <a:r>
              <a:rPr lang="en-US" sz="2000" b="1" dirty="0" err="1" smtClean="0"/>
              <a:t>Adamera</a:t>
            </a:r>
            <a:r>
              <a:rPr lang="en-US" sz="2000" b="1" dirty="0" smtClean="0"/>
              <a:t> Drilling 2014, Oversight Prospect, 50 m depth</a:t>
            </a:r>
            <a:endParaRPr lang="en-US" sz="2000" b="1" dirty="0"/>
          </a:p>
        </p:txBody>
      </p:sp>
      <p:sp>
        <p:nvSpPr>
          <p:cNvPr id="4" name="TextBox 3"/>
          <p:cNvSpPr txBox="1"/>
          <p:nvPr/>
        </p:nvSpPr>
        <p:spPr>
          <a:xfrm>
            <a:off x="2209800" y="1676400"/>
            <a:ext cx="1147174" cy="369332"/>
          </a:xfrm>
          <a:prstGeom prst="rect">
            <a:avLst/>
          </a:prstGeom>
          <a:noFill/>
        </p:spPr>
        <p:txBody>
          <a:bodyPr wrap="none" rtlCol="0">
            <a:spAutoFit/>
          </a:bodyPr>
          <a:lstStyle/>
          <a:p>
            <a:r>
              <a:rPr lang="en-US" dirty="0" err="1" smtClean="0">
                <a:solidFill>
                  <a:schemeClr val="bg1"/>
                </a:solidFill>
              </a:rPr>
              <a:t>Downhole</a:t>
            </a:r>
            <a:endParaRPr lang="en-US" dirty="0">
              <a:solidFill>
                <a:schemeClr val="bg1"/>
              </a:solidFill>
            </a:endParaRPr>
          </a:p>
        </p:txBody>
      </p:sp>
      <p:cxnSp>
        <p:nvCxnSpPr>
          <p:cNvPr id="6" name="Straight Arrow Connector 5"/>
          <p:cNvCxnSpPr/>
          <p:nvPr/>
        </p:nvCxnSpPr>
        <p:spPr>
          <a:xfrm>
            <a:off x="3429000" y="1905000"/>
            <a:ext cx="25908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029200" y="3810000"/>
            <a:ext cx="25908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81400" y="16764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38400" y="5257800"/>
            <a:ext cx="1865704" cy="369332"/>
          </a:xfrm>
          <a:prstGeom prst="rect">
            <a:avLst/>
          </a:prstGeom>
          <a:noFill/>
        </p:spPr>
        <p:txBody>
          <a:bodyPr wrap="none" rtlCol="0">
            <a:spAutoFit/>
          </a:bodyPr>
          <a:lstStyle/>
          <a:p>
            <a:r>
              <a:rPr lang="en-US" dirty="0" smtClean="0">
                <a:solidFill>
                  <a:schemeClr val="bg1"/>
                </a:solidFill>
              </a:rPr>
              <a:t>Section is upright.</a:t>
            </a:r>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81000"/>
            <a:ext cx="7949242" cy="6020844"/>
            <a:chOff x="381000" y="381000"/>
            <a:chExt cx="7949242" cy="6020844"/>
          </a:xfrm>
        </p:grpSpPr>
        <p:pic>
          <p:nvPicPr>
            <p:cNvPr id="3" name="Picture 2"/>
            <p:cNvPicPr>
              <a:picLocks noChangeAspect="1" noChangeArrowheads="1"/>
            </p:cNvPicPr>
            <p:nvPr/>
          </p:nvPicPr>
          <p:blipFill>
            <a:blip r:embed="rId2" cstate="print"/>
            <a:srcRect l="2584" t="31343" r="48008" b="2985"/>
            <a:stretch>
              <a:fillRect/>
            </a:stretch>
          </p:blipFill>
          <p:spPr bwMode="auto">
            <a:xfrm>
              <a:off x="381000" y="381000"/>
              <a:ext cx="7848600" cy="6020844"/>
            </a:xfrm>
            <a:prstGeom prst="rect">
              <a:avLst/>
            </a:prstGeom>
            <a:noFill/>
            <a:ln w="9525">
              <a:solidFill>
                <a:schemeClr val="tx1"/>
              </a:solidFill>
              <a:miter lim="800000"/>
              <a:headEnd/>
              <a:tailEnd/>
            </a:ln>
            <a:effectLst/>
          </p:spPr>
        </p:pic>
        <p:sp>
          <p:nvSpPr>
            <p:cNvPr id="4" name="Freeform 3"/>
            <p:cNvSpPr/>
            <p:nvPr/>
          </p:nvSpPr>
          <p:spPr>
            <a:xfrm rot="789372">
              <a:off x="5216982" y="2853594"/>
              <a:ext cx="884131" cy="103911"/>
            </a:xfrm>
            <a:custGeom>
              <a:avLst/>
              <a:gdLst>
                <a:gd name="connsiteX0" fmla="*/ 0 w 500333"/>
                <a:gd name="connsiteY0" fmla="*/ 51759 h 194427"/>
                <a:gd name="connsiteX1" fmla="*/ 0 w 500333"/>
                <a:gd name="connsiteY1" fmla="*/ 51759 h 194427"/>
                <a:gd name="connsiteX2" fmla="*/ 224287 w 500333"/>
                <a:gd name="connsiteY2" fmla="*/ 155276 h 194427"/>
                <a:gd name="connsiteX3" fmla="*/ 448574 w 500333"/>
                <a:gd name="connsiteY3" fmla="*/ 120770 h 194427"/>
                <a:gd name="connsiteX4" fmla="*/ 500333 w 500333"/>
                <a:gd name="connsiteY4" fmla="*/ 120770 h 194427"/>
                <a:gd name="connsiteX5" fmla="*/ 310551 w 500333"/>
                <a:gd name="connsiteY5" fmla="*/ 34506 h 194427"/>
                <a:gd name="connsiteX6" fmla="*/ 120770 w 500333"/>
                <a:gd name="connsiteY6" fmla="*/ 0 h 194427"/>
                <a:gd name="connsiteX7" fmla="*/ 0 w 500333"/>
                <a:gd name="connsiteY7" fmla="*/ 0 h 194427"/>
                <a:gd name="connsiteX8" fmla="*/ 0 w 500333"/>
                <a:gd name="connsiteY8" fmla="*/ 51759 h 194427"/>
                <a:gd name="connsiteX0" fmla="*/ 0 w 552091"/>
                <a:gd name="connsiteY0" fmla="*/ 122208 h 194427"/>
                <a:gd name="connsiteX1" fmla="*/ 51758 w 552091"/>
                <a:gd name="connsiteY1" fmla="*/ 51759 h 194427"/>
                <a:gd name="connsiteX2" fmla="*/ 276045 w 552091"/>
                <a:gd name="connsiteY2" fmla="*/ 155276 h 194427"/>
                <a:gd name="connsiteX3" fmla="*/ 500332 w 552091"/>
                <a:gd name="connsiteY3" fmla="*/ 120770 h 194427"/>
                <a:gd name="connsiteX4" fmla="*/ 552091 w 552091"/>
                <a:gd name="connsiteY4" fmla="*/ 120770 h 194427"/>
                <a:gd name="connsiteX5" fmla="*/ 362309 w 552091"/>
                <a:gd name="connsiteY5" fmla="*/ 34506 h 194427"/>
                <a:gd name="connsiteX6" fmla="*/ 172528 w 552091"/>
                <a:gd name="connsiteY6" fmla="*/ 0 h 194427"/>
                <a:gd name="connsiteX7" fmla="*/ 51758 w 552091"/>
                <a:gd name="connsiteY7" fmla="*/ 0 h 194427"/>
                <a:gd name="connsiteX8" fmla="*/ 0 w 552091"/>
                <a:gd name="connsiteY8" fmla="*/ 122208 h 194427"/>
                <a:gd name="connsiteX0" fmla="*/ 0 w 552091"/>
                <a:gd name="connsiteY0" fmla="*/ 122208 h 194427"/>
                <a:gd name="connsiteX1" fmla="*/ 76200 w 552091"/>
                <a:gd name="connsiteY1" fmla="*/ 122208 h 194427"/>
                <a:gd name="connsiteX2" fmla="*/ 276045 w 552091"/>
                <a:gd name="connsiteY2" fmla="*/ 155276 h 194427"/>
                <a:gd name="connsiteX3" fmla="*/ 500332 w 552091"/>
                <a:gd name="connsiteY3" fmla="*/ 120770 h 194427"/>
                <a:gd name="connsiteX4" fmla="*/ 552091 w 552091"/>
                <a:gd name="connsiteY4" fmla="*/ 120770 h 194427"/>
                <a:gd name="connsiteX5" fmla="*/ 362309 w 552091"/>
                <a:gd name="connsiteY5" fmla="*/ 34506 h 194427"/>
                <a:gd name="connsiteX6" fmla="*/ 172528 w 552091"/>
                <a:gd name="connsiteY6" fmla="*/ 0 h 194427"/>
                <a:gd name="connsiteX7" fmla="*/ 51758 w 552091"/>
                <a:gd name="connsiteY7" fmla="*/ 0 h 194427"/>
                <a:gd name="connsiteX8" fmla="*/ 0 w 552091"/>
                <a:gd name="connsiteY8" fmla="*/ 122208 h 194427"/>
                <a:gd name="connsiteX0" fmla="*/ 0 w 626618"/>
                <a:gd name="connsiteY0" fmla="*/ 122208 h 215621"/>
                <a:gd name="connsiteX1" fmla="*/ 76200 w 626618"/>
                <a:gd name="connsiteY1" fmla="*/ 122208 h 215621"/>
                <a:gd name="connsiteX2" fmla="*/ 276045 w 626618"/>
                <a:gd name="connsiteY2" fmla="*/ 155276 h 215621"/>
                <a:gd name="connsiteX3" fmla="*/ 609600 w 626618"/>
                <a:gd name="connsiteY3" fmla="*/ 198408 h 215621"/>
                <a:gd name="connsiteX4" fmla="*/ 552091 w 626618"/>
                <a:gd name="connsiteY4" fmla="*/ 120770 h 215621"/>
                <a:gd name="connsiteX5" fmla="*/ 362309 w 626618"/>
                <a:gd name="connsiteY5" fmla="*/ 34506 h 215621"/>
                <a:gd name="connsiteX6" fmla="*/ 172528 w 626618"/>
                <a:gd name="connsiteY6" fmla="*/ 0 h 215621"/>
                <a:gd name="connsiteX7" fmla="*/ 51758 w 626618"/>
                <a:gd name="connsiteY7" fmla="*/ 0 h 215621"/>
                <a:gd name="connsiteX8" fmla="*/ 0 w 626618"/>
                <a:gd name="connsiteY8" fmla="*/ 122208 h 215621"/>
                <a:gd name="connsiteX0" fmla="*/ 0 w 626618"/>
                <a:gd name="connsiteY0" fmla="*/ 122208 h 215621"/>
                <a:gd name="connsiteX1" fmla="*/ 76200 w 626618"/>
                <a:gd name="connsiteY1" fmla="*/ 122208 h 215621"/>
                <a:gd name="connsiteX2" fmla="*/ 276045 w 626618"/>
                <a:gd name="connsiteY2" fmla="*/ 155276 h 215621"/>
                <a:gd name="connsiteX3" fmla="*/ 609600 w 626618"/>
                <a:gd name="connsiteY3" fmla="*/ 198408 h 215621"/>
                <a:gd name="connsiteX4" fmla="*/ 609599 w 626618"/>
                <a:gd name="connsiteY4" fmla="*/ 122208 h 215621"/>
                <a:gd name="connsiteX5" fmla="*/ 362309 w 626618"/>
                <a:gd name="connsiteY5" fmla="*/ 34506 h 215621"/>
                <a:gd name="connsiteX6" fmla="*/ 172528 w 626618"/>
                <a:gd name="connsiteY6" fmla="*/ 0 h 215621"/>
                <a:gd name="connsiteX7" fmla="*/ 51758 w 626618"/>
                <a:gd name="connsiteY7" fmla="*/ 0 h 215621"/>
                <a:gd name="connsiteX8" fmla="*/ 0 w 626618"/>
                <a:gd name="connsiteY8" fmla="*/ 122208 h 215621"/>
                <a:gd name="connsiteX0" fmla="*/ 0 w 626617"/>
                <a:gd name="connsiteY0" fmla="*/ 122208 h 215621"/>
                <a:gd name="connsiteX1" fmla="*/ 76200 w 626617"/>
                <a:gd name="connsiteY1" fmla="*/ 122208 h 215621"/>
                <a:gd name="connsiteX2" fmla="*/ 276045 w 626617"/>
                <a:gd name="connsiteY2" fmla="*/ 155276 h 215621"/>
                <a:gd name="connsiteX3" fmla="*/ 609599 w 626617"/>
                <a:gd name="connsiteY3" fmla="*/ 198408 h 215621"/>
                <a:gd name="connsiteX4" fmla="*/ 609599 w 626617"/>
                <a:gd name="connsiteY4" fmla="*/ 122208 h 215621"/>
                <a:gd name="connsiteX5" fmla="*/ 362309 w 626617"/>
                <a:gd name="connsiteY5" fmla="*/ 34506 h 215621"/>
                <a:gd name="connsiteX6" fmla="*/ 172528 w 626617"/>
                <a:gd name="connsiteY6" fmla="*/ 0 h 215621"/>
                <a:gd name="connsiteX7" fmla="*/ 51758 w 626617"/>
                <a:gd name="connsiteY7" fmla="*/ 0 h 215621"/>
                <a:gd name="connsiteX8" fmla="*/ 0 w 626617"/>
                <a:gd name="connsiteY8" fmla="*/ 122208 h 21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617" h="215621">
                  <a:moveTo>
                    <a:pt x="0" y="122208"/>
                  </a:moveTo>
                  <a:lnTo>
                    <a:pt x="76200" y="122208"/>
                  </a:lnTo>
                  <a:cubicBezTo>
                    <a:pt x="150962" y="156714"/>
                    <a:pt x="195583" y="137784"/>
                    <a:pt x="276045" y="155276"/>
                  </a:cubicBezTo>
                  <a:cubicBezTo>
                    <a:pt x="456143" y="194427"/>
                    <a:pt x="506323" y="215621"/>
                    <a:pt x="609599" y="198408"/>
                  </a:cubicBezTo>
                  <a:cubicBezTo>
                    <a:pt x="626617" y="195572"/>
                    <a:pt x="592346" y="122208"/>
                    <a:pt x="609599" y="122208"/>
                  </a:cubicBezTo>
                  <a:lnTo>
                    <a:pt x="362309" y="34506"/>
                  </a:lnTo>
                  <a:lnTo>
                    <a:pt x="172528" y="0"/>
                  </a:lnTo>
                  <a:lnTo>
                    <a:pt x="51758" y="0"/>
                  </a:lnTo>
                  <a:lnTo>
                    <a:pt x="0" y="122208"/>
                  </a:lnTo>
                  <a:close/>
                </a:path>
              </a:pathLst>
            </a:custGeom>
            <a:solidFill>
              <a:schemeClr val="accent5">
                <a:lumMod val="40000"/>
                <a:lumOff val="60000"/>
              </a:schemeClr>
            </a:solid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484568">
              <a:off x="5223940" y="2885162"/>
              <a:ext cx="860121" cy="141114"/>
            </a:xfrm>
            <a:custGeom>
              <a:avLst/>
              <a:gdLst>
                <a:gd name="connsiteX0" fmla="*/ 0 w 557212"/>
                <a:gd name="connsiteY0" fmla="*/ 0 h 95250"/>
                <a:gd name="connsiteX1" fmla="*/ 204787 w 557212"/>
                <a:gd name="connsiteY1" fmla="*/ 28575 h 95250"/>
                <a:gd name="connsiteX2" fmla="*/ 438150 w 557212"/>
                <a:gd name="connsiteY2" fmla="*/ 85725 h 95250"/>
                <a:gd name="connsiteX3" fmla="*/ 495300 w 557212"/>
                <a:gd name="connsiteY3" fmla="*/ 85725 h 95250"/>
                <a:gd name="connsiteX4" fmla="*/ 557212 w 557212"/>
                <a:gd name="connsiteY4" fmla="*/ 7620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2" h="95250">
                  <a:moveTo>
                    <a:pt x="0" y="0"/>
                  </a:moveTo>
                  <a:cubicBezTo>
                    <a:pt x="65881" y="7144"/>
                    <a:pt x="131762" y="14288"/>
                    <a:pt x="204787" y="28575"/>
                  </a:cubicBezTo>
                  <a:cubicBezTo>
                    <a:pt x="277812" y="42862"/>
                    <a:pt x="389731" y="76200"/>
                    <a:pt x="438150" y="85725"/>
                  </a:cubicBezTo>
                  <a:cubicBezTo>
                    <a:pt x="486569" y="95250"/>
                    <a:pt x="475456" y="87313"/>
                    <a:pt x="495300" y="85725"/>
                  </a:cubicBezTo>
                  <a:cubicBezTo>
                    <a:pt x="515144" y="84138"/>
                    <a:pt x="536178" y="80169"/>
                    <a:pt x="557212" y="762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flipV="1">
              <a:off x="5864268" y="3068877"/>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64268" y="3391422"/>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724389" y="3928997"/>
              <a:ext cx="107515"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075597" y="3916392"/>
              <a:ext cx="2928388" cy="771931"/>
            </a:xfrm>
            <a:custGeom>
              <a:avLst/>
              <a:gdLst>
                <a:gd name="connsiteX0" fmla="*/ 123825 w 1952625"/>
                <a:gd name="connsiteY0" fmla="*/ 361950 h 519113"/>
                <a:gd name="connsiteX1" fmla="*/ 1157287 w 1952625"/>
                <a:gd name="connsiteY1" fmla="*/ 142875 h 519113"/>
                <a:gd name="connsiteX2" fmla="*/ 1700212 w 1952625"/>
                <a:gd name="connsiteY2" fmla="*/ 19050 h 519113"/>
                <a:gd name="connsiteX3" fmla="*/ 1871662 w 1952625"/>
                <a:gd name="connsiteY3" fmla="*/ 0 h 519113"/>
                <a:gd name="connsiteX4" fmla="*/ 1952625 w 1952625"/>
                <a:gd name="connsiteY4" fmla="*/ 33338 h 519113"/>
                <a:gd name="connsiteX5" fmla="*/ 1900237 w 1952625"/>
                <a:gd name="connsiteY5" fmla="*/ 80963 h 519113"/>
                <a:gd name="connsiteX6" fmla="*/ 1438275 w 1952625"/>
                <a:gd name="connsiteY6" fmla="*/ 200025 h 519113"/>
                <a:gd name="connsiteX7" fmla="*/ 971550 w 1952625"/>
                <a:gd name="connsiteY7" fmla="*/ 328613 h 519113"/>
                <a:gd name="connsiteX8" fmla="*/ 547687 w 1952625"/>
                <a:gd name="connsiteY8" fmla="*/ 395288 h 519113"/>
                <a:gd name="connsiteX9" fmla="*/ 166687 w 1952625"/>
                <a:gd name="connsiteY9" fmla="*/ 485775 h 519113"/>
                <a:gd name="connsiteX10" fmla="*/ 0 w 1952625"/>
                <a:gd name="connsiteY10" fmla="*/ 519113 h 519113"/>
                <a:gd name="connsiteX11" fmla="*/ 38100 w 1952625"/>
                <a:gd name="connsiteY11" fmla="*/ 381000 h 519113"/>
                <a:gd name="connsiteX12" fmla="*/ 123825 w 1952625"/>
                <a:gd name="connsiteY12" fmla="*/ 361950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2625" h="519113">
                  <a:moveTo>
                    <a:pt x="123825" y="361950"/>
                  </a:moveTo>
                  <a:lnTo>
                    <a:pt x="1157287" y="142875"/>
                  </a:lnTo>
                  <a:lnTo>
                    <a:pt x="1700212" y="19050"/>
                  </a:lnTo>
                  <a:lnTo>
                    <a:pt x="1871662" y="0"/>
                  </a:lnTo>
                  <a:lnTo>
                    <a:pt x="1952625" y="33338"/>
                  </a:lnTo>
                  <a:lnTo>
                    <a:pt x="1900237" y="80963"/>
                  </a:lnTo>
                  <a:lnTo>
                    <a:pt x="1438275" y="200025"/>
                  </a:lnTo>
                  <a:lnTo>
                    <a:pt x="971550" y="328613"/>
                  </a:lnTo>
                  <a:lnTo>
                    <a:pt x="547687" y="395288"/>
                  </a:lnTo>
                  <a:lnTo>
                    <a:pt x="166687" y="485775"/>
                  </a:lnTo>
                  <a:lnTo>
                    <a:pt x="0" y="519113"/>
                  </a:lnTo>
                  <a:lnTo>
                    <a:pt x="38100" y="381000"/>
                  </a:lnTo>
                  <a:lnTo>
                    <a:pt x="123825" y="36195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869754" y="4150748"/>
              <a:ext cx="1115469" cy="434540"/>
            </a:xfrm>
            <a:custGeom>
              <a:avLst/>
              <a:gdLst>
                <a:gd name="connsiteX0" fmla="*/ 790575 w 790575"/>
                <a:gd name="connsiteY0" fmla="*/ 0 h 307975"/>
                <a:gd name="connsiteX1" fmla="*/ 157163 w 790575"/>
                <a:gd name="connsiteY1" fmla="*/ 257175 h 307975"/>
                <a:gd name="connsiteX2" fmla="*/ 0 w 790575"/>
                <a:gd name="connsiteY2" fmla="*/ 304800 h 307975"/>
              </a:gdLst>
              <a:ahLst/>
              <a:cxnLst>
                <a:cxn ang="0">
                  <a:pos x="connsiteX0" y="connsiteY0"/>
                </a:cxn>
                <a:cxn ang="0">
                  <a:pos x="connsiteX1" y="connsiteY1"/>
                </a:cxn>
                <a:cxn ang="0">
                  <a:pos x="connsiteX2" y="connsiteY2"/>
                </a:cxn>
              </a:cxnLst>
              <a:rect l="l" t="t" r="r" b="b"/>
              <a:pathLst>
                <a:path w="790575" h="307975">
                  <a:moveTo>
                    <a:pt x="790575" y="0"/>
                  </a:moveTo>
                  <a:lnTo>
                    <a:pt x="157163" y="257175"/>
                  </a:lnTo>
                  <a:cubicBezTo>
                    <a:pt x="25400" y="307975"/>
                    <a:pt x="12700" y="306387"/>
                    <a:pt x="0" y="304800"/>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rot="345665">
              <a:off x="1846053" y="2536166"/>
              <a:ext cx="2208362" cy="741872"/>
            </a:xfrm>
            <a:custGeom>
              <a:avLst/>
              <a:gdLst>
                <a:gd name="connsiteX0" fmla="*/ 104775 w 1501775"/>
                <a:gd name="connsiteY0" fmla="*/ 307181 h 375444"/>
                <a:gd name="connsiteX1" fmla="*/ 614363 w 1501775"/>
                <a:gd name="connsiteY1" fmla="*/ 202406 h 375444"/>
                <a:gd name="connsiteX2" fmla="*/ 657225 w 1501775"/>
                <a:gd name="connsiteY2" fmla="*/ 159544 h 375444"/>
                <a:gd name="connsiteX3" fmla="*/ 1143000 w 1501775"/>
                <a:gd name="connsiteY3" fmla="*/ 59531 h 375444"/>
                <a:gd name="connsiteX4" fmla="*/ 1381125 w 1501775"/>
                <a:gd name="connsiteY4" fmla="*/ 2381 h 375444"/>
                <a:gd name="connsiteX5" fmla="*/ 1381125 w 1501775"/>
                <a:gd name="connsiteY5" fmla="*/ 73819 h 375444"/>
                <a:gd name="connsiteX6" fmla="*/ 657225 w 1501775"/>
                <a:gd name="connsiteY6" fmla="*/ 226219 h 375444"/>
                <a:gd name="connsiteX7" fmla="*/ 638175 w 1501775"/>
                <a:gd name="connsiteY7" fmla="*/ 226219 h 375444"/>
                <a:gd name="connsiteX8" fmla="*/ 609600 w 1501775"/>
                <a:gd name="connsiteY8" fmla="*/ 269081 h 375444"/>
                <a:gd name="connsiteX9" fmla="*/ 85725 w 1501775"/>
                <a:gd name="connsiteY9" fmla="*/ 369094 h 375444"/>
                <a:gd name="connsiteX10" fmla="*/ 104775 w 1501775"/>
                <a:gd name="connsiteY10" fmla="*/ 307181 h 37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1775" h="375444">
                  <a:moveTo>
                    <a:pt x="104775" y="307181"/>
                  </a:moveTo>
                  <a:cubicBezTo>
                    <a:pt x="192881" y="279400"/>
                    <a:pt x="522288" y="227012"/>
                    <a:pt x="614363" y="202406"/>
                  </a:cubicBezTo>
                  <a:cubicBezTo>
                    <a:pt x="706438" y="177800"/>
                    <a:pt x="569119" y="183356"/>
                    <a:pt x="657225" y="159544"/>
                  </a:cubicBezTo>
                  <a:cubicBezTo>
                    <a:pt x="745331" y="135732"/>
                    <a:pt x="1022350" y="85725"/>
                    <a:pt x="1143000" y="59531"/>
                  </a:cubicBezTo>
                  <a:cubicBezTo>
                    <a:pt x="1263650" y="33337"/>
                    <a:pt x="1341438" y="0"/>
                    <a:pt x="1381125" y="2381"/>
                  </a:cubicBezTo>
                  <a:cubicBezTo>
                    <a:pt x="1420813" y="4762"/>
                    <a:pt x="1501775" y="36513"/>
                    <a:pt x="1381125" y="73819"/>
                  </a:cubicBezTo>
                  <a:cubicBezTo>
                    <a:pt x="1260475" y="111125"/>
                    <a:pt x="781050" y="200819"/>
                    <a:pt x="657225" y="226219"/>
                  </a:cubicBezTo>
                  <a:cubicBezTo>
                    <a:pt x="533400" y="251619"/>
                    <a:pt x="646112" y="219075"/>
                    <a:pt x="638175" y="226219"/>
                  </a:cubicBezTo>
                  <a:cubicBezTo>
                    <a:pt x="630238" y="233363"/>
                    <a:pt x="701675" y="245269"/>
                    <a:pt x="609600" y="269081"/>
                  </a:cubicBezTo>
                  <a:cubicBezTo>
                    <a:pt x="517525" y="292893"/>
                    <a:pt x="171450" y="362744"/>
                    <a:pt x="85725" y="369094"/>
                  </a:cubicBezTo>
                  <a:cubicBezTo>
                    <a:pt x="0" y="375444"/>
                    <a:pt x="16669" y="334962"/>
                    <a:pt x="104775" y="3071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211019" y="2398143"/>
              <a:ext cx="879894" cy="293299"/>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450348" y="1618890"/>
              <a:ext cx="879894" cy="293299"/>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933645" y="2484408"/>
              <a:ext cx="2208363" cy="310550"/>
            </a:xfrm>
            <a:custGeom>
              <a:avLst/>
              <a:gdLst>
                <a:gd name="connsiteX0" fmla="*/ 0 w 2208363"/>
                <a:gd name="connsiteY0" fmla="*/ 51758 h 310550"/>
                <a:gd name="connsiteX1" fmla="*/ 69012 w 2208363"/>
                <a:gd name="connsiteY1" fmla="*/ 310550 h 310550"/>
                <a:gd name="connsiteX2" fmla="*/ 948906 w 2208363"/>
                <a:gd name="connsiteY2" fmla="*/ 241539 h 310550"/>
                <a:gd name="connsiteX3" fmla="*/ 1725283 w 2208363"/>
                <a:gd name="connsiteY3" fmla="*/ 189781 h 310550"/>
                <a:gd name="connsiteX4" fmla="*/ 2191110 w 2208363"/>
                <a:gd name="connsiteY4" fmla="*/ 241539 h 310550"/>
                <a:gd name="connsiteX5" fmla="*/ 2208363 w 2208363"/>
                <a:gd name="connsiteY5" fmla="*/ 51758 h 310550"/>
                <a:gd name="connsiteX6" fmla="*/ 1207698 w 2208363"/>
                <a:gd name="connsiteY6" fmla="*/ 0 h 310550"/>
                <a:gd name="connsiteX7" fmla="*/ 0 w 2208363"/>
                <a:gd name="connsiteY7" fmla="*/ 51758 h 31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8363" h="310550">
                  <a:moveTo>
                    <a:pt x="0" y="51758"/>
                  </a:moveTo>
                  <a:lnTo>
                    <a:pt x="69012" y="310550"/>
                  </a:lnTo>
                  <a:lnTo>
                    <a:pt x="948906" y="241539"/>
                  </a:lnTo>
                  <a:lnTo>
                    <a:pt x="1725283" y="189781"/>
                  </a:lnTo>
                  <a:lnTo>
                    <a:pt x="2191110" y="241539"/>
                  </a:lnTo>
                  <a:lnTo>
                    <a:pt x="2208363" y="51758"/>
                  </a:lnTo>
                  <a:lnTo>
                    <a:pt x="1207698" y="0"/>
                  </a:lnTo>
                  <a:lnTo>
                    <a:pt x="0" y="5175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142672" y="1949570"/>
              <a:ext cx="293298" cy="241539"/>
            </a:xfrm>
            <a:custGeom>
              <a:avLst/>
              <a:gdLst>
                <a:gd name="connsiteX0" fmla="*/ 0 w 293298"/>
                <a:gd name="connsiteY0" fmla="*/ 0 h 241539"/>
                <a:gd name="connsiteX1" fmla="*/ 17253 w 293298"/>
                <a:gd name="connsiteY1" fmla="*/ 241539 h 241539"/>
                <a:gd name="connsiteX2" fmla="*/ 293298 w 293298"/>
                <a:gd name="connsiteY2" fmla="*/ 241539 h 241539"/>
                <a:gd name="connsiteX3" fmla="*/ 258792 w 293298"/>
                <a:gd name="connsiteY3" fmla="*/ 51758 h 241539"/>
                <a:gd name="connsiteX4" fmla="*/ 0 w 293298"/>
                <a:gd name="connsiteY4" fmla="*/ 0 h 241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98" h="241539">
                  <a:moveTo>
                    <a:pt x="0" y="0"/>
                  </a:moveTo>
                  <a:lnTo>
                    <a:pt x="17253" y="241539"/>
                  </a:lnTo>
                  <a:lnTo>
                    <a:pt x="293298" y="241539"/>
                  </a:lnTo>
                  <a:lnTo>
                    <a:pt x="258792" y="51758"/>
                  </a:lnTo>
                  <a:lnTo>
                    <a:pt x="0" y="0"/>
                  </a:lnTo>
                  <a:close/>
                </a:path>
              </a:pathLst>
            </a:cu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484408" y="4572000"/>
              <a:ext cx="517584" cy="224287"/>
            </a:xfrm>
            <a:custGeom>
              <a:avLst/>
              <a:gdLst>
                <a:gd name="connsiteX0" fmla="*/ 0 w 517584"/>
                <a:gd name="connsiteY0" fmla="*/ 189781 h 224287"/>
                <a:gd name="connsiteX1" fmla="*/ 431320 w 517584"/>
                <a:gd name="connsiteY1" fmla="*/ 224287 h 224287"/>
                <a:gd name="connsiteX2" fmla="*/ 465826 w 517584"/>
                <a:gd name="connsiteY2" fmla="*/ 224287 h 224287"/>
                <a:gd name="connsiteX3" fmla="*/ 517584 w 517584"/>
                <a:gd name="connsiteY3" fmla="*/ 0 h 224287"/>
                <a:gd name="connsiteX4" fmla="*/ 0 w 517584"/>
                <a:gd name="connsiteY4" fmla="*/ 189781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84" h="224287">
                  <a:moveTo>
                    <a:pt x="0" y="189781"/>
                  </a:moveTo>
                  <a:lnTo>
                    <a:pt x="431320" y="224287"/>
                  </a:lnTo>
                  <a:lnTo>
                    <a:pt x="465826" y="224287"/>
                  </a:lnTo>
                  <a:lnTo>
                    <a:pt x="517584" y="0"/>
                  </a:lnTo>
                  <a:lnTo>
                    <a:pt x="0" y="189781"/>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102633" y="1791418"/>
              <a:ext cx="3781245" cy="537714"/>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311215" y="2241019"/>
              <a:ext cx="4005335" cy="677943"/>
            </a:xfrm>
            <a:custGeom>
              <a:avLst/>
              <a:gdLst>
                <a:gd name="connsiteX0" fmla="*/ 2674188 w 2863969"/>
                <a:gd name="connsiteY0" fmla="*/ 293298 h 396815"/>
                <a:gd name="connsiteX1" fmla="*/ 2242867 w 2863969"/>
                <a:gd name="connsiteY1" fmla="*/ 258792 h 396815"/>
                <a:gd name="connsiteX2" fmla="*/ 1639018 w 2863969"/>
                <a:gd name="connsiteY2" fmla="*/ 224286 h 396815"/>
                <a:gd name="connsiteX3" fmla="*/ 1000664 w 2863969"/>
                <a:gd name="connsiteY3" fmla="*/ 293298 h 396815"/>
                <a:gd name="connsiteX4" fmla="*/ 483079 w 2863969"/>
                <a:gd name="connsiteY4" fmla="*/ 327803 h 396815"/>
                <a:gd name="connsiteX5" fmla="*/ 0 w 2863969"/>
                <a:gd name="connsiteY5" fmla="*/ 396815 h 396815"/>
                <a:gd name="connsiteX6" fmla="*/ 17252 w 2863969"/>
                <a:gd name="connsiteY6" fmla="*/ 86264 h 396815"/>
                <a:gd name="connsiteX7" fmla="*/ 724618 w 2863969"/>
                <a:gd name="connsiteY7" fmla="*/ 34505 h 396815"/>
                <a:gd name="connsiteX8" fmla="*/ 1621766 w 2863969"/>
                <a:gd name="connsiteY8" fmla="*/ 0 h 396815"/>
                <a:gd name="connsiteX9" fmla="*/ 2001328 w 2863969"/>
                <a:gd name="connsiteY9" fmla="*/ 0 h 396815"/>
                <a:gd name="connsiteX10" fmla="*/ 2587924 w 2863969"/>
                <a:gd name="connsiteY10" fmla="*/ 103517 h 396815"/>
                <a:gd name="connsiteX11" fmla="*/ 2777705 w 2863969"/>
                <a:gd name="connsiteY11" fmla="*/ 155275 h 396815"/>
                <a:gd name="connsiteX12" fmla="*/ 2863969 w 2863969"/>
                <a:gd name="connsiteY12" fmla="*/ 155275 h 396815"/>
                <a:gd name="connsiteX13" fmla="*/ 2812211 w 2863969"/>
                <a:gd name="connsiteY13" fmla="*/ 293298 h 396815"/>
                <a:gd name="connsiteX14" fmla="*/ 2674188 w 2863969"/>
                <a:gd name="connsiteY14" fmla="*/ 293298 h 39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3969" h="396815">
                  <a:moveTo>
                    <a:pt x="2674188" y="293298"/>
                  </a:moveTo>
                  <a:lnTo>
                    <a:pt x="2242867" y="258792"/>
                  </a:lnTo>
                  <a:lnTo>
                    <a:pt x="1639018" y="224286"/>
                  </a:lnTo>
                  <a:lnTo>
                    <a:pt x="1000664" y="293298"/>
                  </a:lnTo>
                  <a:lnTo>
                    <a:pt x="483079" y="327803"/>
                  </a:lnTo>
                  <a:lnTo>
                    <a:pt x="0" y="396815"/>
                  </a:lnTo>
                  <a:lnTo>
                    <a:pt x="17252" y="86264"/>
                  </a:lnTo>
                  <a:lnTo>
                    <a:pt x="724618" y="34505"/>
                  </a:lnTo>
                  <a:lnTo>
                    <a:pt x="1621766" y="0"/>
                  </a:lnTo>
                  <a:lnTo>
                    <a:pt x="2001328" y="0"/>
                  </a:lnTo>
                  <a:lnTo>
                    <a:pt x="2587924" y="103517"/>
                  </a:lnTo>
                  <a:lnTo>
                    <a:pt x="2777705" y="155275"/>
                  </a:lnTo>
                  <a:lnTo>
                    <a:pt x="2863969" y="155275"/>
                  </a:lnTo>
                  <a:lnTo>
                    <a:pt x="2812211" y="293298"/>
                  </a:lnTo>
                  <a:lnTo>
                    <a:pt x="2674188" y="293298"/>
                  </a:lnTo>
                  <a:close/>
                </a:path>
              </a:pathLst>
            </a:cu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279366" y="1725283"/>
              <a:ext cx="189781" cy="105242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13185" y="1739661"/>
              <a:ext cx="189781" cy="105242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156385" y="1621766"/>
              <a:ext cx="123645" cy="113581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6100763" y="3586163"/>
              <a:ext cx="766762" cy="142875"/>
            </a:xfrm>
            <a:custGeom>
              <a:avLst/>
              <a:gdLst>
                <a:gd name="connsiteX0" fmla="*/ 0 w 766762"/>
                <a:gd name="connsiteY0" fmla="*/ 0 h 142875"/>
                <a:gd name="connsiteX1" fmla="*/ 0 w 766762"/>
                <a:gd name="connsiteY1" fmla="*/ 71437 h 142875"/>
                <a:gd name="connsiteX2" fmla="*/ 442912 w 766762"/>
                <a:gd name="connsiteY2" fmla="*/ 109537 h 142875"/>
                <a:gd name="connsiteX3" fmla="*/ 676275 w 766762"/>
                <a:gd name="connsiteY3" fmla="*/ 142875 h 142875"/>
                <a:gd name="connsiteX4" fmla="*/ 766762 w 766762"/>
                <a:gd name="connsiteY4" fmla="*/ 100012 h 142875"/>
                <a:gd name="connsiteX5" fmla="*/ 504825 w 766762"/>
                <a:gd name="connsiteY5" fmla="*/ 57150 h 142875"/>
                <a:gd name="connsiteX6" fmla="*/ 214312 w 766762"/>
                <a:gd name="connsiteY6" fmla="*/ 33337 h 142875"/>
                <a:gd name="connsiteX7" fmla="*/ 0 w 766762"/>
                <a:gd name="connsiteY7"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62" h="142875">
                  <a:moveTo>
                    <a:pt x="0" y="0"/>
                  </a:moveTo>
                  <a:lnTo>
                    <a:pt x="0" y="71437"/>
                  </a:lnTo>
                  <a:lnTo>
                    <a:pt x="442912" y="109537"/>
                  </a:lnTo>
                  <a:lnTo>
                    <a:pt x="676275" y="142875"/>
                  </a:lnTo>
                  <a:lnTo>
                    <a:pt x="766762" y="100012"/>
                  </a:lnTo>
                  <a:lnTo>
                    <a:pt x="504825" y="57150"/>
                  </a:lnTo>
                  <a:lnTo>
                    <a:pt x="214312" y="33337"/>
                  </a:lnTo>
                  <a:lnTo>
                    <a:pt x="0" y="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265348" y="2417194"/>
              <a:ext cx="900503" cy="307777"/>
            </a:xfrm>
            <a:prstGeom prst="rect">
              <a:avLst/>
            </a:prstGeom>
            <a:noFill/>
          </p:spPr>
          <p:txBody>
            <a:bodyPr wrap="none" rtlCol="0">
              <a:spAutoFit/>
            </a:bodyPr>
            <a:lstStyle/>
            <a:p>
              <a:r>
                <a:rPr lang="en-US" sz="1400" b="1" dirty="0" smtClean="0"/>
                <a:t>Oversight</a:t>
              </a:r>
              <a:endParaRPr lang="en-US" sz="1400" b="1" dirty="0"/>
            </a:p>
          </p:txBody>
        </p:sp>
        <p:sp>
          <p:nvSpPr>
            <p:cNvPr id="24" name="TextBox 23"/>
            <p:cNvSpPr txBox="1"/>
            <p:nvPr/>
          </p:nvSpPr>
          <p:spPr>
            <a:xfrm>
              <a:off x="3554083" y="690113"/>
              <a:ext cx="1736822" cy="369332"/>
            </a:xfrm>
            <a:prstGeom prst="rect">
              <a:avLst/>
            </a:prstGeom>
            <a:noFill/>
          </p:spPr>
          <p:txBody>
            <a:bodyPr wrap="none" rtlCol="0">
              <a:spAutoFit/>
            </a:bodyPr>
            <a:lstStyle/>
            <a:p>
              <a:r>
                <a:rPr lang="en-US" dirty="0" smtClean="0"/>
                <a:t>Cooke Mountain</a:t>
              </a:r>
              <a:endParaRPr lang="en-US" dirty="0"/>
            </a:p>
          </p:txBody>
        </p:sp>
        <p:sp>
          <p:nvSpPr>
            <p:cNvPr id="25" name="Freeform 24"/>
            <p:cNvSpPr/>
            <p:nvPr/>
          </p:nvSpPr>
          <p:spPr>
            <a:xfrm>
              <a:off x="6115050" y="3548063"/>
              <a:ext cx="857250" cy="409575"/>
            </a:xfrm>
            <a:custGeom>
              <a:avLst/>
              <a:gdLst>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561975 w 866775"/>
                <a:gd name="connsiteY14" fmla="*/ 152400 h 419100"/>
                <a:gd name="connsiteX15" fmla="*/ 519113 w 866775"/>
                <a:gd name="connsiteY15" fmla="*/ 1095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561975 w 866775"/>
                <a:gd name="connsiteY14" fmla="*/ 152400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442913 w 866775"/>
                <a:gd name="connsiteY14" fmla="*/ 161925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6775" h="419100">
                  <a:moveTo>
                    <a:pt x="0" y="0"/>
                  </a:moveTo>
                  <a:lnTo>
                    <a:pt x="161925" y="4762"/>
                  </a:lnTo>
                  <a:lnTo>
                    <a:pt x="400050" y="19050"/>
                  </a:lnTo>
                  <a:lnTo>
                    <a:pt x="590550" y="47625"/>
                  </a:lnTo>
                  <a:lnTo>
                    <a:pt x="695325" y="71437"/>
                  </a:lnTo>
                  <a:lnTo>
                    <a:pt x="790575" y="85725"/>
                  </a:lnTo>
                  <a:lnTo>
                    <a:pt x="833438" y="85725"/>
                  </a:lnTo>
                  <a:lnTo>
                    <a:pt x="866775" y="133350"/>
                  </a:lnTo>
                  <a:lnTo>
                    <a:pt x="771525" y="195262"/>
                  </a:lnTo>
                  <a:lnTo>
                    <a:pt x="566738" y="238125"/>
                  </a:lnTo>
                  <a:lnTo>
                    <a:pt x="319088" y="328612"/>
                  </a:lnTo>
                  <a:lnTo>
                    <a:pt x="80963" y="419100"/>
                  </a:lnTo>
                  <a:lnTo>
                    <a:pt x="233363" y="333375"/>
                  </a:lnTo>
                  <a:lnTo>
                    <a:pt x="433388" y="214312"/>
                  </a:lnTo>
                  <a:lnTo>
                    <a:pt x="442913" y="161925"/>
                  </a:lnTo>
                  <a:cubicBezTo>
                    <a:pt x="423069" y="150813"/>
                    <a:pt x="323056" y="161924"/>
                    <a:pt x="314325" y="147637"/>
                  </a:cubicBezTo>
                  <a:cubicBezTo>
                    <a:pt x="305594" y="133350"/>
                    <a:pt x="390525" y="93662"/>
                    <a:pt x="390525" y="76200"/>
                  </a:cubicBezTo>
                  <a:lnTo>
                    <a:pt x="314325" y="42862"/>
                  </a:lnTo>
                  <a:lnTo>
                    <a:pt x="195263" y="14287"/>
                  </a:lnTo>
                  <a:lnTo>
                    <a:pt x="147638" y="0"/>
                  </a:lnTo>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057775" y="3662363"/>
              <a:ext cx="990600" cy="80962"/>
            </a:xfrm>
            <a:custGeom>
              <a:avLst/>
              <a:gdLst>
                <a:gd name="connsiteX0" fmla="*/ 28575 w 990600"/>
                <a:gd name="connsiteY0" fmla="*/ 19050 h 80962"/>
                <a:gd name="connsiteX1" fmla="*/ 371475 w 990600"/>
                <a:gd name="connsiteY1" fmla="*/ 0 h 80962"/>
                <a:gd name="connsiteX2" fmla="*/ 781050 w 990600"/>
                <a:gd name="connsiteY2" fmla="*/ 14287 h 80962"/>
                <a:gd name="connsiteX3" fmla="*/ 914400 w 990600"/>
                <a:gd name="connsiteY3" fmla="*/ 9525 h 80962"/>
                <a:gd name="connsiteX4" fmla="*/ 990600 w 990600"/>
                <a:gd name="connsiteY4" fmla="*/ 9525 h 80962"/>
                <a:gd name="connsiteX5" fmla="*/ 990600 w 990600"/>
                <a:gd name="connsiteY5" fmla="*/ 52387 h 80962"/>
                <a:gd name="connsiteX6" fmla="*/ 838200 w 990600"/>
                <a:gd name="connsiteY6" fmla="*/ 52387 h 80962"/>
                <a:gd name="connsiteX7" fmla="*/ 338138 w 990600"/>
                <a:gd name="connsiteY7" fmla="*/ 61912 h 80962"/>
                <a:gd name="connsiteX8" fmla="*/ 128588 w 990600"/>
                <a:gd name="connsiteY8" fmla="*/ 71437 h 80962"/>
                <a:gd name="connsiteX9" fmla="*/ 38100 w 990600"/>
                <a:gd name="connsiteY9" fmla="*/ 80962 h 80962"/>
                <a:gd name="connsiteX10" fmla="*/ 0 w 990600"/>
                <a:gd name="connsiteY10" fmla="*/ 76200 h 80962"/>
                <a:gd name="connsiteX11" fmla="*/ 28575 w 990600"/>
                <a:gd name="connsiteY11" fmla="*/ 1905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80962">
                  <a:moveTo>
                    <a:pt x="28575" y="19050"/>
                  </a:moveTo>
                  <a:lnTo>
                    <a:pt x="371475" y="0"/>
                  </a:lnTo>
                  <a:lnTo>
                    <a:pt x="781050" y="14287"/>
                  </a:lnTo>
                  <a:lnTo>
                    <a:pt x="914400" y="9525"/>
                  </a:lnTo>
                  <a:lnTo>
                    <a:pt x="990600" y="9525"/>
                  </a:lnTo>
                  <a:lnTo>
                    <a:pt x="990600" y="52387"/>
                  </a:lnTo>
                  <a:lnTo>
                    <a:pt x="838200" y="52387"/>
                  </a:lnTo>
                  <a:lnTo>
                    <a:pt x="338138" y="61912"/>
                  </a:lnTo>
                  <a:lnTo>
                    <a:pt x="128588" y="71437"/>
                  </a:lnTo>
                  <a:lnTo>
                    <a:pt x="38100" y="80962"/>
                  </a:lnTo>
                  <a:lnTo>
                    <a:pt x="0" y="76200"/>
                  </a:lnTo>
                  <a:lnTo>
                    <a:pt x="28575" y="1905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062538" y="3657600"/>
              <a:ext cx="304800" cy="61913"/>
            </a:xfrm>
            <a:custGeom>
              <a:avLst/>
              <a:gdLst>
                <a:gd name="connsiteX0" fmla="*/ 0 w 280988"/>
                <a:gd name="connsiteY0" fmla="*/ 14288 h 42863"/>
                <a:gd name="connsiteX1" fmla="*/ 180975 w 280988"/>
                <a:gd name="connsiteY1" fmla="*/ 4763 h 42863"/>
                <a:gd name="connsiteX2" fmla="*/ 280988 w 280988"/>
                <a:gd name="connsiteY2" fmla="*/ 0 h 42863"/>
                <a:gd name="connsiteX3" fmla="*/ 166688 w 280988"/>
                <a:gd name="connsiteY3" fmla="*/ 19050 h 42863"/>
                <a:gd name="connsiteX4" fmla="*/ 52388 w 280988"/>
                <a:gd name="connsiteY4" fmla="*/ 42863 h 42863"/>
                <a:gd name="connsiteX5" fmla="*/ 0 w 280988"/>
                <a:gd name="connsiteY5" fmla="*/ 14288 h 42863"/>
                <a:gd name="connsiteX0" fmla="*/ 23812 w 304800"/>
                <a:gd name="connsiteY0" fmla="*/ 14288 h 61913"/>
                <a:gd name="connsiteX1" fmla="*/ 204787 w 304800"/>
                <a:gd name="connsiteY1" fmla="*/ 4763 h 61913"/>
                <a:gd name="connsiteX2" fmla="*/ 304800 w 304800"/>
                <a:gd name="connsiteY2" fmla="*/ 0 h 61913"/>
                <a:gd name="connsiteX3" fmla="*/ 190500 w 304800"/>
                <a:gd name="connsiteY3" fmla="*/ 19050 h 61913"/>
                <a:gd name="connsiteX4" fmla="*/ 0 w 304800"/>
                <a:gd name="connsiteY4" fmla="*/ 61913 h 61913"/>
                <a:gd name="connsiteX5" fmla="*/ 23812 w 304800"/>
                <a:gd name="connsiteY5" fmla="*/ 14288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61913">
                  <a:moveTo>
                    <a:pt x="23812" y="14288"/>
                  </a:moveTo>
                  <a:lnTo>
                    <a:pt x="204787" y="4763"/>
                  </a:lnTo>
                  <a:lnTo>
                    <a:pt x="304800" y="0"/>
                  </a:lnTo>
                  <a:lnTo>
                    <a:pt x="190500" y="19050"/>
                  </a:lnTo>
                  <a:lnTo>
                    <a:pt x="0" y="61913"/>
                  </a:lnTo>
                  <a:lnTo>
                    <a:pt x="23812" y="1428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3944981" y="2840277"/>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44981" y="3162822"/>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8674" name="Picture 2"/>
          <p:cNvPicPr>
            <a:picLocks noChangeAspect="1" noChangeArrowheads="1"/>
          </p:cNvPicPr>
          <p:nvPr/>
        </p:nvPicPr>
        <p:blipFill>
          <a:blip r:embed="rId3" cstate="print"/>
          <a:srcRect/>
          <a:stretch>
            <a:fillRect/>
          </a:stretch>
        </p:blipFill>
        <p:spPr bwMode="auto">
          <a:xfrm rot="2495557">
            <a:off x="1340119" y="1017223"/>
            <a:ext cx="5919680" cy="4439760"/>
          </a:xfrm>
          <a:prstGeom prst="rect">
            <a:avLst/>
          </a:prstGeom>
          <a:noFill/>
          <a:ln w="9525">
            <a:noFill/>
            <a:miter lim="800000"/>
            <a:headEnd/>
            <a:tailEnd/>
          </a:ln>
          <a:effectLst/>
        </p:spPr>
      </p:pic>
      <p:sp>
        <p:nvSpPr>
          <p:cNvPr id="31" name="TextBox 30"/>
          <p:cNvSpPr txBox="1"/>
          <p:nvPr/>
        </p:nvSpPr>
        <p:spPr>
          <a:xfrm>
            <a:off x="5796643" y="489856"/>
            <a:ext cx="2300758" cy="830997"/>
          </a:xfrm>
          <a:prstGeom prst="rect">
            <a:avLst/>
          </a:prstGeom>
          <a:noFill/>
        </p:spPr>
        <p:txBody>
          <a:bodyPr wrap="none" rtlCol="0">
            <a:spAutoFit/>
          </a:bodyPr>
          <a:lstStyle/>
          <a:p>
            <a:pPr algn="ctr"/>
            <a:r>
              <a:rPr lang="en-US" sz="2400" b="1" dirty="0" smtClean="0"/>
              <a:t>Overlook</a:t>
            </a:r>
          </a:p>
          <a:p>
            <a:pPr algn="ctr"/>
            <a:r>
              <a:rPr lang="en-US" sz="2400" b="1" dirty="0" smtClean="0"/>
              <a:t>Cooke Mountain</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81000" y="381000"/>
            <a:ext cx="7949242" cy="6020844"/>
            <a:chOff x="381000" y="381000"/>
            <a:chExt cx="7949242" cy="6020844"/>
          </a:xfrm>
        </p:grpSpPr>
        <p:pic>
          <p:nvPicPr>
            <p:cNvPr id="2" name="Picture 2"/>
            <p:cNvPicPr>
              <a:picLocks noChangeAspect="1" noChangeArrowheads="1"/>
            </p:cNvPicPr>
            <p:nvPr/>
          </p:nvPicPr>
          <p:blipFill>
            <a:blip r:embed="rId3" cstate="print"/>
            <a:srcRect l="2584" t="31343" r="48008" b="2985"/>
            <a:stretch>
              <a:fillRect/>
            </a:stretch>
          </p:blipFill>
          <p:spPr bwMode="auto">
            <a:xfrm>
              <a:off x="381000" y="381000"/>
              <a:ext cx="7848600" cy="6020844"/>
            </a:xfrm>
            <a:prstGeom prst="rect">
              <a:avLst/>
            </a:prstGeom>
            <a:noFill/>
            <a:ln w="9525">
              <a:solidFill>
                <a:schemeClr val="tx1"/>
              </a:solidFill>
              <a:miter lim="800000"/>
              <a:headEnd/>
              <a:tailEnd/>
            </a:ln>
            <a:effectLst/>
          </p:spPr>
        </p:pic>
        <p:sp>
          <p:nvSpPr>
            <p:cNvPr id="4" name="Freeform 3"/>
            <p:cNvSpPr/>
            <p:nvPr/>
          </p:nvSpPr>
          <p:spPr>
            <a:xfrm rot="789372">
              <a:off x="5216982" y="2853594"/>
              <a:ext cx="884131" cy="103911"/>
            </a:xfrm>
            <a:custGeom>
              <a:avLst/>
              <a:gdLst>
                <a:gd name="connsiteX0" fmla="*/ 0 w 500333"/>
                <a:gd name="connsiteY0" fmla="*/ 51759 h 194427"/>
                <a:gd name="connsiteX1" fmla="*/ 0 w 500333"/>
                <a:gd name="connsiteY1" fmla="*/ 51759 h 194427"/>
                <a:gd name="connsiteX2" fmla="*/ 224287 w 500333"/>
                <a:gd name="connsiteY2" fmla="*/ 155276 h 194427"/>
                <a:gd name="connsiteX3" fmla="*/ 448574 w 500333"/>
                <a:gd name="connsiteY3" fmla="*/ 120770 h 194427"/>
                <a:gd name="connsiteX4" fmla="*/ 500333 w 500333"/>
                <a:gd name="connsiteY4" fmla="*/ 120770 h 194427"/>
                <a:gd name="connsiteX5" fmla="*/ 310551 w 500333"/>
                <a:gd name="connsiteY5" fmla="*/ 34506 h 194427"/>
                <a:gd name="connsiteX6" fmla="*/ 120770 w 500333"/>
                <a:gd name="connsiteY6" fmla="*/ 0 h 194427"/>
                <a:gd name="connsiteX7" fmla="*/ 0 w 500333"/>
                <a:gd name="connsiteY7" fmla="*/ 0 h 194427"/>
                <a:gd name="connsiteX8" fmla="*/ 0 w 500333"/>
                <a:gd name="connsiteY8" fmla="*/ 51759 h 194427"/>
                <a:gd name="connsiteX0" fmla="*/ 0 w 552091"/>
                <a:gd name="connsiteY0" fmla="*/ 122208 h 194427"/>
                <a:gd name="connsiteX1" fmla="*/ 51758 w 552091"/>
                <a:gd name="connsiteY1" fmla="*/ 51759 h 194427"/>
                <a:gd name="connsiteX2" fmla="*/ 276045 w 552091"/>
                <a:gd name="connsiteY2" fmla="*/ 155276 h 194427"/>
                <a:gd name="connsiteX3" fmla="*/ 500332 w 552091"/>
                <a:gd name="connsiteY3" fmla="*/ 120770 h 194427"/>
                <a:gd name="connsiteX4" fmla="*/ 552091 w 552091"/>
                <a:gd name="connsiteY4" fmla="*/ 120770 h 194427"/>
                <a:gd name="connsiteX5" fmla="*/ 362309 w 552091"/>
                <a:gd name="connsiteY5" fmla="*/ 34506 h 194427"/>
                <a:gd name="connsiteX6" fmla="*/ 172528 w 552091"/>
                <a:gd name="connsiteY6" fmla="*/ 0 h 194427"/>
                <a:gd name="connsiteX7" fmla="*/ 51758 w 552091"/>
                <a:gd name="connsiteY7" fmla="*/ 0 h 194427"/>
                <a:gd name="connsiteX8" fmla="*/ 0 w 552091"/>
                <a:gd name="connsiteY8" fmla="*/ 122208 h 194427"/>
                <a:gd name="connsiteX0" fmla="*/ 0 w 552091"/>
                <a:gd name="connsiteY0" fmla="*/ 122208 h 194427"/>
                <a:gd name="connsiteX1" fmla="*/ 76200 w 552091"/>
                <a:gd name="connsiteY1" fmla="*/ 122208 h 194427"/>
                <a:gd name="connsiteX2" fmla="*/ 276045 w 552091"/>
                <a:gd name="connsiteY2" fmla="*/ 155276 h 194427"/>
                <a:gd name="connsiteX3" fmla="*/ 500332 w 552091"/>
                <a:gd name="connsiteY3" fmla="*/ 120770 h 194427"/>
                <a:gd name="connsiteX4" fmla="*/ 552091 w 552091"/>
                <a:gd name="connsiteY4" fmla="*/ 120770 h 194427"/>
                <a:gd name="connsiteX5" fmla="*/ 362309 w 552091"/>
                <a:gd name="connsiteY5" fmla="*/ 34506 h 194427"/>
                <a:gd name="connsiteX6" fmla="*/ 172528 w 552091"/>
                <a:gd name="connsiteY6" fmla="*/ 0 h 194427"/>
                <a:gd name="connsiteX7" fmla="*/ 51758 w 552091"/>
                <a:gd name="connsiteY7" fmla="*/ 0 h 194427"/>
                <a:gd name="connsiteX8" fmla="*/ 0 w 552091"/>
                <a:gd name="connsiteY8" fmla="*/ 122208 h 194427"/>
                <a:gd name="connsiteX0" fmla="*/ 0 w 626618"/>
                <a:gd name="connsiteY0" fmla="*/ 122208 h 215621"/>
                <a:gd name="connsiteX1" fmla="*/ 76200 w 626618"/>
                <a:gd name="connsiteY1" fmla="*/ 122208 h 215621"/>
                <a:gd name="connsiteX2" fmla="*/ 276045 w 626618"/>
                <a:gd name="connsiteY2" fmla="*/ 155276 h 215621"/>
                <a:gd name="connsiteX3" fmla="*/ 609600 w 626618"/>
                <a:gd name="connsiteY3" fmla="*/ 198408 h 215621"/>
                <a:gd name="connsiteX4" fmla="*/ 552091 w 626618"/>
                <a:gd name="connsiteY4" fmla="*/ 120770 h 215621"/>
                <a:gd name="connsiteX5" fmla="*/ 362309 w 626618"/>
                <a:gd name="connsiteY5" fmla="*/ 34506 h 215621"/>
                <a:gd name="connsiteX6" fmla="*/ 172528 w 626618"/>
                <a:gd name="connsiteY6" fmla="*/ 0 h 215621"/>
                <a:gd name="connsiteX7" fmla="*/ 51758 w 626618"/>
                <a:gd name="connsiteY7" fmla="*/ 0 h 215621"/>
                <a:gd name="connsiteX8" fmla="*/ 0 w 626618"/>
                <a:gd name="connsiteY8" fmla="*/ 122208 h 215621"/>
                <a:gd name="connsiteX0" fmla="*/ 0 w 626618"/>
                <a:gd name="connsiteY0" fmla="*/ 122208 h 215621"/>
                <a:gd name="connsiteX1" fmla="*/ 76200 w 626618"/>
                <a:gd name="connsiteY1" fmla="*/ 122208 h 215621"/>
                <a:gd name="connsiteX2" fmla="*/ 276045 w 626618"/>
                <a:gd name="connsiteY2" fmla="*/ 155276 h 215621"/>
                <a:gd name="connsiteX3" fmla="*/ 609600 w 626618"/>
                <a:gd name="connsiteY3" fmla="*/ 198408 h 215621"/>
                <a:gd name="connsiteX4" fmla="*/ 609599 w 626618"/>
                <a:gd name="connsiteY4" fmla="*/ 122208 h 215621"/>
                <a:gd name="connsiteX5" fmla="*/ 362309 w 626618"/>
                <a:gd name="connsiteY5" fmla="*/ 34506 h 215621"/>
                <a:gd name="connsiteX6" fmla="*/ 172528 w 626618"/>
                <a:gd name="connsiteY6" fmla="*/ 0 h 215621"/>
                <a:gd name="connsiteX7" fmla="*/ 51758 w 626618"/>
                <a:gd name="connsiteY7" fmla="*/ 0 h 215621"/>
                <a:gd name="connsiteX8" fmla="*/ 0 w 626618"/>
                <a:gd name="connsiteY8" fmla="*/ 122208 h 215621"/>
                <a:gd name="connsiteX0" fmla="*/ 0 w 626617"/>
                <a:gd name="connsiteY0" fmla="*/ 122208 h 215621"/>
                <a:gd name="connsiteX1" fmla="*/ 76200 w 626617"/>
                <a:gd name="connsiteY1" fmla="*/ 122208 h 215621"/>
                <a:gd name="connsiteX2" fmla="*/ 276045 w 626617"/>
                <a:gd name="connsiteY2" fmla="*/ 155276 h 215621"/>
                <a:gd name="connsiteX3" fmla="*/ 609599 w 626617"/>
                <a:gd name="connsiteY3" fmla="*/ 198408 h 215621"/>
                <a:gd name="connsiteX4" fmla="*/ 609599 w 626617"/>
                <a:gd name="connsiteY4" fmla="*/ 122208 h 215621"/>
                <a:gd name="connsiteX5" fmla="*/ 362309 w 626617"/>
                <a:gd name="connsiteY5" fmla="*/ 34506 h 215621"/>
                <a:gd name="connsiteX6" fmla="*/ 172528 w 626617"/>
                <a:gd name="connsiteY6" fmla="*/ 0 h 215621"/>
                <a:gd name="connsiteX7" fmla="*/ 51758 w 626617"/>
                <a:gd name="connsiteY7" fmla="*/ 0 h 215621"/>
                <a:gd name="connsiteX8" fmla="*/ 0 w 626617"/>
                <a:gd name="connsiteY8" fmla="*/ 122208 h 21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617" h="215621">
                  <a:moveTo>
                    <a:pt x="0" y="122208"/>
                  </a:moveTo>
                  <a:lnTo>
                    <a:pt x="76200" y="122208"/>
                  </a:lnTo>
                  <a:cubicBezTo>
                    <a:pt x="150962" y="156714"/>
                    <a:pt x="195583" y="137784"/>
                    <a:pt x="276045" y="155276"/>
                  </a:cubicBezTo>
                  <a:cubicBezTo>
                    <a:pt x="456143" y="194427"/>
                    <a:pt x="506323" y="215621"/>
                    <a:pt x="609599" y="198408"/>
                  </a:cubicBezTo>
                  <a:cubicBezTo>
                    <a:pt x="626617" y="195572"/>
                    <a:pt x="592346" y="122208"/>
                    <a:pt x="609599" y="122208"/>
                  </a:cubicBezTo>
                  <a:lnTo>
                    <a:pt x="362309" y="34506"/>
                  </a:lnTo>
                  <a:lnTo>
                    <a:pt x="172528" y="0"/>
                  </a:lnTo>
                  <a:lnTo>
                    <a:pt x="51758" y="0"/>
                  </a:lnTo>
                  <a:lnTo>
                    <a:pt x="0" y="122208"/>
                  </a:lnTo>
                  <a:close/>
                </a:path>
              </a:pathLst>
            </a:custGeom>
            <a:solidFill>
              <a:schemeClr val="accent5">
                <a:lumMod val="40000"/>
                <a:lumOff val="60000"/>
              </a:schemeClr>
            </a:solid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484568">
              <a:off x="5223940" y="2885162"/>
              <a:ext cx="860121" cy="141114"/>
            </a:xfrm>
            <a:custGeom>
              <a:avLst/>
              <a:gdLst>
                <a:gd name="connsiteX0" fmla="*/ 0 w 557212"/>
                <a:gd name="connsiteY0" fmla="*/ 0 h 95250"/>
                <a:gd name="connsiteX1" fmla="*/ 204787 w 557212"/>
                <a:gd name="connsiteY1" fmla="*/ 28575 h 95250"/>
                <a:gd name="connsiteX2" fmla="*/ 438150 w 557212"/>
                <a:gd name="connsiteY2" fmla="*/ 85725 h 95250"/>
                <a:gd name="connsiteX3" fmla="*/ 495300 w 557212"/>
                <a:gd name="connsiteY3" fmla="*/ 85725 h 95250"/>
                <a:gd name="connsiteX4" fmla="*/ 557212 w 557212"/>
                <a:gd name="connsiteY4" fmla="*/ 7620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2" h="95250">
                  <a:moveTo>
                    <a:pt x="0" y="0"/>
                  </a:moveTo>
                  <a:cubicBezTo>
                    <a:pt x="65881" y="7144"/>
                    <a:pt x="131762" y="14288"/>
                    <a:pt x="204787" y="28575"/>
                  </a:cubicBezTo>
                  <a:cubicBezTo>
                    <a:pt x="277812" y="42862"/>
                    <a:pt x="389731" y="76200"/>
                    <a:pt x="438150" y="85725"/>
                  </a:cubicBezTo>
                  <a:cubicBezTo>
                    <a:pt x="486569" y="95250"/>
                    <a:pt x="475456" y="87313"/>
                    <a:pt x="495300" y="85725"/>
                  </a:cubicBezTo>
                  <a:cubicBezTo>
                    <a:pt x="515144" y="84138"/>
                    <a:pt x="536178" y="80169"/>
                    <a:pt x="557212" y="762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V="1">
              <a:off x="5864268" y="3068877"/>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64268" y="3391422"/>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724389" y="3928997"/>
              <a:ext cx="107515"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3075597" y="3916392"/>
              <a:ext cx="2928388" cy="771931"/>
            </a:xfrm>
            <a:custGeom>
              <a:avLst/>
              <a:gdLst>
                <a:gd name="connsiteX0" fmla="*/ 123825 w 1952625"/>
                <a:gd name="connsiteY0" fmla="*/ 361950 h 519113"/>
                <a:gd name="connsiteX1" fmla="*/ 1157287 w 1952625"/>
                <a:gd name="connsiteY1" fmla="*/ 142875 h 519113"/>
                <a:gd name="connsiteX2" fmla="*/ 1700212 w 1952625"/>
                <a:gd name="connsiteY2" fmla="*/ 19050 h 519113"/>
                <a:gd name="connsiteX3" fmla="*/ 1871662 w 1952625"/>
                <a:gd name="connsiteY3" fmla="*/ 0 h 519113"/>
                <a:gd name="connsiteX4" fmla="*/ 1952625 w 1952625"/>
                <a:gd name="connsiteY4" fmla="*/ 33338 h 519113"/>
                <a:gd name="connsiteX5" fmla="*/ 1900237 w 1952625"/>
                <a:gd name="connsiteY5" fmla="*/ 80963 h 519113"/>
                <a:gd name="connsiteX6" fmla="*/ 1438275 w 1952625"/>
                <a:gd name="connsiteY6" fmla="*/ 200025 h 519113"/>
                <a:gd name="connsiteX7" fmla="*/ 971550 w 1952625"/>
                <a:gd name="connsiteY7" fmla="*/ 328613 h 519113"/>
                <a:gd name="connsiteX8" fmla="*/ 547687 w 1952625"/>
                <a:gd name="connsiteY8" fmla="*/ 395288 h 519113"/>
                <a:gd name="connsiteX9" fmla="*/ 166687 w 1952625"/>
                <a:gd name="connsiteY9" fmla="*/ 485775 h 519113"/>
                <a:gd name="connsiteX10" fmla="*/ 0 w 1952625"/>
                <a:gd name="connsiteY10" fmla="*/ 519113 h 519113"/>
                <a:gd name="connsiteX11" fmla="*/ 38100 w 1952625"/>
                <a:gd name="connsiteY11" fmla="*/ 381000 h 519113"/>
                <a:gd name="connsiteX12" fmla="*/ 123825 w 1952625"/>
                <a:gd name="connsiteY12" fmla="*/ 361950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2625" h="519113">
                  <a:moveTo>
                    <a:pt x="123825" y="361950"/>
                  </a:moveTo>
                  <a:lnTo>
                    <a:pt x="1157287" y="142875"/>
                  </a:lnTo>
                  <a:lnTo>
                    <a:pt x="1700212" y="19050"/>
                  </a:lnTo>
                  <a:lnTo>
                    <a:pt x="1871662" y="0"/>
                  </a:lnTo>
                  <a:lnTo>
                    <a:pt x="1952625" y="33338"/>
                  </a:lnTo>
                  <a:lnTo>
                    <a:pt x="1900237" y="80963"/>
                  </a:lnTo>
                  <a:lnTo>
                    <a:pt x="1438275" y="200025"/>
                  </a:lnTo>
                  <a:lnTo>
                    <a:pt x="971550" y="328613"/>
                  </a:lnTo>
                  <a:lnTo>
                    <a:pt x="547687" y="395288"/>
                  </a:lnTo>
                  <a:lnTo>
                    <a:pt x="166687" y="485775"/>
                  </a:lnTo>
                  <a:lnTo>
                    <a:pt x="0" y="519113"/>
                  </a:lnTo>
                  <a:lnTo>
                    <a:pt x="38100" y="381000"/>
                  </a:lnTo>
                  <a:lnTo>
                    <a:pt x="123825" y="36195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869754" y="4150748"/>
              <a:ext cx="1115469" cy="434540"/>
            </a:xfrm>
            <a:custGeom>
              <a:avLst/>
              <a:gdLst>
                <a:gd name="connsiteX0" fmla="*/ 790575 w 790575"/>
                <a:gd name="connsiteY0" fmla="*/ 0 h 307975"/>
                <a:gd name="connsiteX1" fmla="*/ 157163 w 790575"/>
                <a:gd name="connsiteY1" fmla="*/ 257175 h 307975"/>
                <a:gd name="connsiteX2" fmla="*/ 0 w 790575"/>
                <a:gd name="connsiteY2" fmla="*/ 304800 h 307975"/>
              </a:gdLst>
              <a:ahLst/>
              <a:cxnLst>
                <a:cxn ang="0">
                  <a:pos x="connsiteX0" y="connsiteY0"/>
                </a:cxn>
                <a:cxn ang="0">
                  <a:pos x="connsiteX1" y="connsiteY1"/>
                </a:cxn>
                <a:cxn ang="0">
                  <a:pos x="connsiteX2" y="connsiteY2"/>
                </a:cxn>
              </a:cxnLst>
              <a:rect l="l" t="t" r="r" b="b"/>
              <a:pathLst>
                <a:path w="790575" h="307975">
                  <a:moveTo>
                    <a:pt x="790575" y="0"/>
                  </a:moveTo>
                  <a:lnTo>
                    <a:pt x="157163" y="257175"/>
                  </a:lnTo>
                  <a:cubicBezTo>
                    <a:pt x="25400" y="307975"/>
                    <a:pt x="12700" y="306387"/>
                    <a:pt x="0" y="304800"/>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rot="345665">
              <a:off x="1846053" y="2536166"/>
              <a:ext cx="2208362" cy="741872"/>
            </a:xfrm>
            <a:custGeom>
              <a:avLst/>
              <a:gdLst>
                <a:gd name="connsiteX0" fmla="*/ 104775 w 1501775"/>
                <a:gd name="connsiteY0" fmla="*/ 307181 h 375444"/>
                <a:gd name="connsiteX1" fmla="*/ 614363 w 1501775"/>
                <a:gd name="connsiteY1" fmla="*/ 202406 h 375444"/>
                <a:gd name="connsiteX2" fmla="*/ 657225 w 1501775"/>
                <a:gd name="connsiteY2" fmla="*/ 159544 h 375444"/>
                <a:gd name="connsiteX3" fmla="*/ 1143000 w 1501775"/>
                <a:gd name="connsiteY3" fmla="*/ 59531 h 375444"/>
                <a:gd name="connsiteX4" fmla="*/ 1381125 w 1501775"/>
                <a:gd name="connsiteY4" fmla="*/ 2381 h 375444"/>
                <a:gd name="connsiteX5" fmla="*/ 1381125 w 1501775"/>
                <a:gd name="connsiteY5" fmla="*/ 73819 h 375444"/>
                <a:gd name="connsiteX6" fmla="*/ 657225 w 1501775"/>
                <a:gd name="connsiteY6" fmla="*/ 226219 h 375444"/>
                <a:gd name="connsiteX7" fmla="*/ 638175 w 1501775"/>
                <a:gd name="connsiteY7" fmla="*/ 226219 h 375444"/>
                <a:gd name="connsiteX8" fmla="*/ 609600 w 1501775"/>
                <a:gd name="connsiteY8" fmla="*/ 269081 h 375444"/>
                <a:gd name="connsiteX9" fmla="*/ 85725 w 1501775"/>
                <a:gd name="connsiteY9" fmla="*/ 369094 h 375444"/>
                <a:gd name="connsiteX10" fmla="*/ 104775 w 1501775"/>
                <a:gd name="connsiteY10" fmla="*/ 307181 h 37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1775" h="375444">
                  <a:moveTo>
                    <a:pt x="104775" y="307181"/>
                  </a:moveTo>
                  <a:cubicBezTo>
                    <a:pt x="192881" y="279400"/>
                    <a:pt x="522288" y="227012"/>
                    <a:pt x="614363" y="202406"/>
                  </a:cubicBezTo>
                  <a:cubicBezTo>
                    <a:pt x="706438" y="177800"/>
                    <a:pt x="569119" y="183356"/>
                    <a:pt x="657225" y="159544"/>
                  </a:cubicBezTo>
                  <a:cubicBezTo>
                    <a:pt x="745331" y="135732"/>
                    <a:pt x="1022350" y="85725"/>
                    <a:pt x="1143000" y="59531"/>
                  </a:cubicBezTo>
                  <a:cubicBezTo>
                    <a:pt x="1263650" y="33337"/>
                    <a:pt x="1341438" y="0"/>
                    <a:pt x="1381125" y="2381"/>
                  </a:cubicBezTo>
                  <a:cubicBezTo>
                    <a:pt x="1420813" y="4762"/>
                    <a:pt x="1501775" y="36513"/>
                    <a:pt x="1381125" y="73819"/>
                  </a:cubicBezTo>
                  <a:cubicBezTo>
                    <a:pt x="1260475" y="111125"/>
                    <a:pt x="781050" y="200819"/>
                    <a:pt x="657225" y="226219"/>
                  </a:cubicBezTo>
                  <a:cubicBezTo>
                    <a:pt x="533400" y="251619"/>
                    <a:pt x="646112" y="219075"/>
                    <a:pt x="638175" y="226219"/>
                  </a:cubicBezTo>
                  <a:cubicBezTo>
                    <a:pt x="630238" y="233363"/>
                    <a:pt x="701675" y="245269"/>
                    <a:pt x="609600" y="269081"/>
                  </a:cubicBezTo>
                  <a:cubicBezTo>
                    <a:pt x="517525" y="292893"/>
                    <a:pt x="171450" y="362744"/>
                    <a:pt x="85725" y="369094"/>
                  </a:cubicBezTo>
                  <a:cubicBezTo>
                    <a:pt x="0" y="375444"/>
                    <a:pt x="16669" y="334962"/>
                    <a:pt x="104775" y="3071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211019" y="2398143"/>
              <a:ext cx="879894" cy="293299"/>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450348" y="1618890"/>
              <a:ext cx="879894" cy="293299"/>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933645" y="2484408"/>
              <a:ext cx="2208363" cy="310550"/>
            </a:xfrm>
            <a:custGeom>
              <a:avLst/>
              <a:gdLst>
                <a:gd name="connsiteX0" fmla="*/ 0 w 2208363"/>
                <a:gd name="connsiteY0" fmla="*/ 51758 h 310550"/>
                <a:gd name="connsiteX1" fmla="*/ 69012 w 2208363"/>
                <a:gd name="connsiteY1" fmla="*/ 310550 h 310550"/>
                <a:gd name="connsiteX2" fmla="*/ 948906 w 2208363"/>
                <a:gd name="connsiteY2" fmla="*/ 241539 h 310550"/>
                <a:gd name="connsiteX3" fmla="*/ 1725283 w 2208363"/>
                <a:gd name="connsiteY3" fmla="*/ 189781 h 310550"/>
                <a:gd name="connsiteX4" fmla="*/ 2191110 w 2208363"/>
                <a:gd name="connsiteY4" fmla="*/ 241539 h 310550"/>
                <a:gd name="connsiteX5" fmla="*/ 2208363 w 2208363"/>
                <a:gd name="connsiteY5" fmla="*/ 51758 h 310550"/>
                <a:gd name="connsiteX6" fmla="*/ 1207698 w 2208363"/>
                <a:gd name="connsiteY6" fmla="*/ 0 h 310550"/>
                <a:gd name="connsiteX7" fmla="*/ 0 w 2208363"/>
                <a:gd name="connsiteY7" fmla="*/ 51758 h 31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8363" h="310550">
                  <a:moveTo>
                    <a:pt x="0" y="51758"/>
                  </a:moveTo>
                  <a:lnTo>
                    <a:pt x="69012" y="310550"/>
                  </a:lnTo>
                  <a:lnTo>
                    <a:pt x="948906" y="241539"/>
                  </a:lnTo>
                  <a:lnTo>
                    <a:pt x="1725283" y="189781"/>
                  </a:lnTo>
                  <a:lnTo>
                    <a:pt x="2191110" y="241539"/>
                  </a:lnTo>
                  <a:lnTo>
                    <a:pt x="2208363" y="51758"/>
                  </a:lnTo>
                  <a:lnTo>
                    <a:pt x="1207698" y="0"/>
                  </a:lnTo>
                  <a:lnTo>
                    <a:pt x="0" y="5175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142672" y="1949570"/>
              <a:ext cx="293298" cy="241539"/>
            </a:xfrm>
            <a:custGeom>
              <a:avLst/>
              <a:gdLst>
                <a:gd name="connsiteX0" fmla="*/ 0 w 293298"/>
                <a:gd name="connsiteY0" fmla="*/ 0 h 241539"/>
                <a:gd name="connsiteX1" fmla="*/ 17253 w 293298"/>
                <a:gd name="connsiteY1" fmla="*/ 241539 h 241539"/>
                <a:gd name="connsiteX2" fmla="*/ 293298 w 293298"/>
                <a:gd name="connsiteY2" fmla="*/ 241539 h 241539"/>
                <a:gd name="connsiteX3" fmla="*/ 258792 w 293298"/>
                <a:gd name="connsiteY3" fmla="*/ 51758 h 241539"/>
                <a:gd name="connsiteX4" fmla="*/ 0 w 293298"/>
                <a:gd name="connsiteY4" fmla="*/ 0 h 241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98" h="241539">
                  <a:moveTo>
                    <a:pt x="0" y="0"/>
                  </a:moveTo>
                  <a:lnTo>
                    <a:pt x="17253" y="241539"/>
                  </a:lnTo>
                  <a:lnTo>
                    <a:pt x="293298" y="241539"/>
                  </a:lnTo>
                  <a:lnTo>
                    <a:pt x="258792" y="51758"/>
                  </a:lnTo>
                  <a:lnTo>
                    <a:pt x="0" y="0"/>
                  </a:lnTo>
                  <a:close/>
                </a:path>
              </a:pathLst>
            </a:cu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484408" y="4572000"/>
              <a:ext cx="517584" cy="224287"/>
            </a:xfrm>
            <a:custGeom>
              <a:avLst/>
              <a:gdLst>
                <a:gd name="connsiteX0" fmla="*/ 0 w 517584"/>
                <a:gd name="connsiteY0" fmla="*/ 189781 h 224287"/>
                <a:gd name="connsiteX1" fmla="*/ 431320 w 517584"/>
                <a:gd name="connsiteY1" fmla="*/ 224287 h 224287"/>
                <a:gd name="connsiteX2" fmla="*/ 465826 w 517584"/>
                <a:gd name="connsiteY2" fmla="*/ 224287 h 224287"/>
                <a:gd name="connsiteX3" fmla="*/ 517584 w 517584"/>
                <a:gd name="connsiteY3" fmla="*/ 0 h 224287"/>
                <a:gd name="connsiteX4" fmla="*/ 0 w 517584"/>
                <a:gd name="connsiteY4" fmla="*/ 189781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84" h="224287">
                  <a:moveTo>
                    <a:pt x="0" y="189781"/>
                  </a:moveTo>
                  <a:lnTo>
                    <a:pt x="431320" y="224287"/>
                  </a:lnTo>
                  <a:lnTo>
                    <a:pt x="465826" y="224287"/>
                  </a:lnTo>
                  <a:lnTo>
                    <a:pt x="517584" y="0"/>
                  </a:lnTo>
                  <a:lnTo>
                    <a:pt x="0" y="189781"/>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102633" y="1791418"/>
              <a:ext cx="3781245" cy="537714"/>
            </a:xfrm>
            <a:custGeom>
              <a:avLst/>
              <a:gdLst>
                <a:gd name="connsiteX0" fmla="*/ 17252 w 879894"/>
                <a:gd name="connsiteY0" fmla="*/ 0 h 293299"/>
                <a:gd name="connsiteX1" fmla="*/ 0 w 879894"/>
                <a:gd name="connsiteY1" fmla="*/ 241540 h 293299"/>
                <a:gd name="connsiteX2" fmla="*/ 879894 w 879894"/>
                <a:gd name="connsiteY2" fmla="*/ 293299 h 293299"/>
                <a:gd name="connsiteX3" fmla="*/ 845388 w 879894"/>
                <a:gd name="connsiteY3" fmla="*/ 34506 h 293299"/>
                <a:gd name="connsiteX4" fmla="*/ 17252 w 879894"/>
                <a:gd name="connsiteY4" fmla="*/ 0 h 293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94" h="293299">
                  <a:moveTo>
                    <a:pt x="17252" y="0"/>
                  </a:moveTo>
                  <a:lnTo>
                    <a:pt x="0" y="241540"/>
                  </a:lnTo>
                  <a:lnTo>
                    <a:pt x="879894" y="293299"/>
                  </a:lnTo>
                  <a:lnTo>
                    <a:pt x="845388" y="34506"/>
                  </a:lnTo>
                  <a:lnTo>
                    <a:pt x="1725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311215" y="2241019"/>
              <a:ext cx="4005335" cy="677943"/>
            </a:xfrm>
            <a:custGeom>
              <a:avLst/>
              <a:gdLst>
                <a:gd name="connsiteX0" fmla="*/ 2674188 w 2863969"/>
                <a:gd name="connsiteY0" fmla="*/ 293298 h 396815"/>
                <a:gd name="connsiteX1" fmla="*/ 2242867 w 2863969"/>
                <a:gd name="connsiteY1" fmla="*/ 258792 h 396815"/>
                <a:gd name="connsiteX2" fmla="*/ 1639018 w 2863969"/>
                <a:gd name="connsiteY2" fmla="*/ 224286 h 396815"/>
                <a:gd name="connsiteX3" fmla="*/ 1000664 w 2863969"/>
                <a:gd name="connsiteY3" fmla="*/ 293298 h 396815"/>
                <a:gd name="connsiteX4" fmla="*/ 483079 w 2863969"/>
                <a:gd name="connsiteY4" fmla="*/ 327803 h 396815"/>
                <a:gd name="connsiteX5" fmla="*/ 0 w 2863969"/>
                <a:gd name="connsiteY5" fmla="*/ 396815 h 396815"/>
                <a:gd name="connsiteX6" fmla="*/ 17252 w 2863969"/>
                <a:gd name="connsiteY6" fmla="*/ 86264 h 396815"/>
                <a:gd name="connsiteX7" fmla="*/ 724618 w 2863969"/>
                <a:gd name="connsiteY7" fmla="*/ 34505 h 396815"/>
                <a:gd name="connsiteX8" fmla="*/ 1621766 w 2863969"/>
                <a:gd name="connsiteY8" fmla="*/ 0 h 396815"/>
                <a:gd name="connsiteX9" fmla="*/ 2001328 w 2863969"/>
                <a:gd name="connsiteY9" fmla="*/ 0 h 396815"/>
                <a:gd name="connsiteX10" fmla="*/ 2587924 w 2863969"/>
                <a:gd name="connsiteY10" fmla="*/ 103517 h 396815"/>
                <a:gd name="connsiteX11" fmla="*/ 2777705 w 2863969"/>
                <a:gd name="connsiteY11" fmla="*/ 155275 h 396815"/>
                <a:gd name="connsiteX12" fmla="*/ 2863969 w 2863969"/>
                <a:gd name="connsiteY12" fmla="*/ 155275 h 396815"/>
                <a:gd name="connsiteX13" fmla="*/ 2812211 w 2863969"/>
                <a:gd name="connsiteY13" fmla="*/ 293298 h 396815"/>
                <a:gd name="connsiteX14" fmla="*/ 2674188 w 2863969"/>
                <a:gd name="connsiteY14" fmla="*/ 293298 h 39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3969" h="396815">
                  <a:moveTo>
                    <a:pt x="2674188" y="293298"/>
                  </a:moveTo>
                  <a:lnTo>
                    <a:pt x="2242867" y="258792"/>
                  </a:lnTo>
                  <a:lnTo>
                    <a:pt x="1639018" y="224286"/>
                  </a:lnTo>
                  <a:lnTo>
                    <a:pt x="1000664" y="293298"/>
                  </a:lnTo>
                  <a:lnTo>
                    <a:pt x="483079" y="327803"/>
                  </a:lnTo>
                  <a:lnTo>
                    <a:pt x="0" y="396815"/>
                  </a:lnTo>
                  <a:lnTo>
                    <a:pt x="17252" y="86264"/>
                  </a:lnTo>
                  <a:lnTo>
                    <a:pt x="724618" y="34505"/>
                  </a:lnTo>
                  <a:lnTo>
                    <a:pt x="1621766" y="0"/>
                  </a:lnTo>
                  <a:lnTo>
                    <a:pt x="2001328" y="0"/>
                  </a:lnTo>
                  <a:lnTo>
                    <a:pt x="2587924" y="103517"/>
                  </a:lnTo>
                  <a:lnTo>
                    <a:pt x="2777705" y="155275"/>
                  </a:lnTo>
                  <a:lnTo>
                    <a:pt x="2863969" y="155275"/>
                  </a:lnTo>
                  <a:lnTo>
                    <a:pt x="2812211" y="293298"/>
                  </a:lnTo>
                  <a:lnTo>
                    <a:pt x="2674188" y="293298"/>
                  </a:lnTo>
                  <a:close/>
                </a:path>
              </a:pathLst>
            </a:cu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5279366" y="1725283"/>
              <a:ext cx="189781" cy="105242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13185" y="1739661"/>
              <a:ext cx="189781" cy="105242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156385" y="1621766"/>
              <a:ext cx="123645" cy="113581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6100763" y="3586163"/>
              <a:ext cx="766762" cy="142875"/>
            </a:xfrm>
            <a:custGeom>
              <a:avLst/>
              <a:gdLst>
                <a:gd name="connsiteX0" fmla="*/ 0 w 766762"/>
                <a:gd name="connsiteY0" fmla="*/ 0 h 142875"/>
                <a:gd name="connsiteX1" fmla="*/ 0 w 766762"/>
                <a:gd name="connsiteY1" fmla="*/ 71437 h 142875"/>
                <a:gd name="connsiteX2" fmla="*/ 442912 w 766762"/>
                <a:gd name="connsiteY2" fmla="*/ 109537 h 142875"/>
                <a:gd name="connsiteX3" fmla="*/ 676275 w 766762"/>
                <a:gd name="connsiteY3" fmla="*/ 142875 h 142875"/>
                <a:gd name="connsiteX4" fmla="*/ 766762 w 766762"/>
                <a:gd name="connsiteY4" fmla="*/ 100012 h 142875"/>
                <a:gd name="connsiteX5" fmla="*/ 504825 w 766762"/>
                <a:gd name="connsiteY5" fmla="*/ 57150 h 142875"/>
                <a:gd name="connsiteX6" fmla="*/ 214312 w 766762"/>
                <a:gd name="connsiteY6" fmla="*/ 33337 h 142875"/>
                <a:gd name="connsiteX7" fmla="*/ 0 w 766762"/>
                <a:gd name="connsiteY7"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62" h="142875">
                  <a:moveTo>
                    <a:pt x="0" y="0"/>
                  </a:moveTo>
                  <a:lnTo>
                    <a:pt x="0" y="71437"/>
                  </a:lnTo>
                  <a:lnTo>
                    <a:pt x="442912" y="109537"/>
                  </a:lnTo>
                  <a:lnTo>
                    <a:pt x="676275" y="142875"/>
                  </a:lnTo>
                  <a:lnTo>
                    <a:pt x="766762" y="100012"/>
                  </a:lnTo>
                  <a:lnTo>
                    <a:pt x="504825" y="57150"/>
                  </a:lnTo>
                  <a:lnTo>
                    <a:pt x="214312" y="33337"/>
                  </a:lnTo>
                  <a:lnTo>
                    <a:pt x="0" y="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65348" y="2417194"/>
              <a:ext cx="900503" cy="307777"/>
            </a:xfrm>
            <a:prstGeom prst="rect">
              <a:avLst/>
            </a:prstGeom>
            <a:noFill/>
          </p:spPr>
          <p:txBody>
            <a:bodyPr wrap="none" rtlCol="0">
              <a:spAutoFit/>
            </a:bodyPr>
            <a:lstStyle/>
            <a:p>
              <a:r>
                <a:rPr lang="en-US" sz="1400" b="1" dirty="0" smtClean="0"/>
                <a:t>Oversight</a:t>
              </a:r>
              <a:endParaRPr lang="en-US" sz="1400" b="1" dirty="0"/>
            </a:p>
          </p:txBody>
        </p:sp>
        <p:sp>
          <p:nvSpPr>
            <p:cNvPr id="26" name="TextBox 25"/>
            <p:cNvSpPr txBox="1"/>
            <p:nvPr/>
          </p:nvSpPr>
          <p:spPr>
            <a:xfrm>
              <a:off x="3554083" y="690113"/>
              <a:ext cx="1736822" cy="369332"/>
            </a:xfrm>
            <a:prstGeom prst="rect">
              <a:avLst/>
            </a:prstGeom>
            <a:noFill/>
          </p:spPr>
          <p:txBody>
            <a:bodyPr wrap="none" rtlCol="0">
              <a:spAutoFit/>
            </a:bodyPr>
            <a:lstStyle/>
            <a:p>
              <a:r>
                <a:rPr lang="en-US" dirty="0" smtClean="0"/>
                <a:t>Cooke Mountain</a:t>
              </a:r>
              <a:endParaRPr lang="en-US" dirty="0"/>
            </a:p>
          </p:txBody>
        </p:sp>
        <p:sp>
          <p:nvSpPr>
            <p:cNvPr id="28" name="Freeform 27"/>
            <p:cNvSpPr/>
            <p:nvPr/>
          </p:nvSpPr>
          <p:spPr>
            <a:xfrm>
              <a:off x="6115050" y="3548063"/>
              <a:ext cx="857250" cy="409575"/>
            </a:xfrm>
            <a:custGeom>
              <a:avLst/>
              <a:gdLst>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561975 w 866775"/>
                <a:gd name="connsiteY14" fmla="*/ 152400 h 419100"/>
                <a:gd name="connsiteX15" fmla="*/ 519113 w 866775"/>
                <a:gd name="connsiteY15" fmla="*/ 1095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561975 w 866775"/>
                <a:gd name="connsiteY14" fmla="*/ 152400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538163 w 866775"/>
                <a:gd name="connsiteY13" fmla="*/ 204787 h 419100"/>
                <a:gd name="connsiteX14" fmla="*/ 442913 w 866775"/>
                <a:gd name="connsiteY14" fmla="*/ 161925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433388 w 866775"/>
                <a:gd name="connsiteY16" fmla="*/ 66675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 name="connsiteX0" fmla="*/ 0 w 866775"/>
                <a:gd name="connsiteY0" fmla="*/ 0 h 419100"/>
                <a:gd name="connsiteX1" fmla="*/ 161925 w 866775"/>
                <a:gd name="connsiteY1" fmla="*/ 4762 h 419100"/>
                <a:gd name="connsiteX2" fmla="*/ 400050 w 866775"/>
                <a:gd name="connsiteY2" fmla="*/ 19050 h 419100"/>
                <a:gd name="connsiteX3" fmla="*/ 590550 w 866775"/>
                <a:gd name="connsiteY3" fmla="*/ 47625 h 419100"/>
                <a:gd name="connsiteX4" fmla="*/ 695325 w 866775"/>
                <a:gd name="connsiteY4" fmla="*/ 71437 h 419100"/>
                <a:gd name="connsiteX5" fmla="*/ 790575 w 866775"/>
                <a:gd name="connsiteY5" fmla="*/ 85725 h 419100"/>
                <a:gd name="connsiteX6" fmla="*/ 833438 w 866775"/>
                <a:gd name="connsiteY6" fmla="*/ 85725 h 419100"/>
                <a:gd name="connsiteX7" fmla="*/ 866775 w 866775"/>
                <a:gd name="connsiteY7" fmla="*/ 133350 h 419100"/>
                <a:gd name="connsiteX8" fmla="*/ 771525 w 866775"/>
                <a:gd name="connsiteY8" fmla="*/ 195262 h 419100"/>
                <a:gd name="connsiteX9" fmla="*/ 566738 w 866775"/>
                <a:gd name="connsiteY9" fmla="*/ 238125 h 419100"/>
                <a:gd name="connsiteX10" fmla="*/ 319088 w 866775"/>
                <a:gd name="connsiteY10" fmla="*/ 328612 h 419100"/>
                <a:gd name="connsiteX11" fmla="*/ 80963 w 866775"/>
                <a:gd name="connsiteY11" fmla="*/ 419100 h 419100"/>
                <a:gd name="connsiteX12" fmla="*/ 233363 w 866775"/>
                <a:gd name="connsiteY12" fmla="*/ 333375 h 419100"/>
                <a:gd name="connsiteX13" fmla="*/ 433388 w 866775"/>
                <a:gd name="connsiteY13" fmla="*/ 214312 h 419100"/>
                <a:gd name="connsiteX14" fmla="*/ 442913 w 866775"/>
                <a:gd name="connsiteY14" fmla="*/ 161925 h 419100"/>
                <a:gd name="connsiteX15" fmla="*/ 314325 w 866775"/>
                <a:gd name="connsiteY15" fmla="*/ 147637 h 419100"/>
                <a:gd name="connsiteX16" fmla="*/ 390525 w 866775"/>
                <a:gd name="connsiteY16" fmla="*/ 76200 h 419100"/>
                <a:gd name="connsiteX17" fmla="*/ 314325 w 866775"/>
                <a:gd name="connsiteY17" fmla="*/ 42862 h 419100"/>
                <a:gd name="connsiteX18" fmla="*/ 195263 w 866775"/>
                <a:gd name="connsiteY18" fmla="*/ 14287 h 419100"/>
                <a:gd name="connsiteX19" fmla="*/ 147638 w 866775"/>
                <a:gd name="connsiteY1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6775" h="419100">
                  <a:moveTo>
                    <a:pt x="0" y="0"/>
                  </a:moveTo>
                  <a:lnTo>
                    <a:pt x="161925" y="4762"/>
                  </a:lnTo>
                  <a:lnTo>
                    <a:pt x="400050" y="19050"/>
                  </a:lnTo>
                  <a:lnTo>
                    <a:pt x="590550" y="47625"/>
                  </a:lnTo>
                  <a:lnTo>
                    <a:pt x="695325" y="71437"/>
                  </a:lnTo>
                  <a:lnTo>
                    <a:pt x="790575" y="85725"/>
                  </a:lnTo>
                  <a:lnTo>
                    <a:pt x="833438" y="85725"/>
                  </a:lnTo>
                  <a:lnTo>
                    <a:pt x="866775" y="133350"/>
                  </a:lnTo>
                  <a:lnTo>
                    <a:pt x="771525" y="195262"/>
                  </a:lnTo>
                  <a:lnTo>
                    <a:pt x="566738" y="238125"/>
                  </a:lnTo>
                  <a:lnTo>
                    <a:pt x="319088" y="328612"/>
                  </a:lnTo>
                  <a:lnTo>
                    <a:pt x="80963" y="419100"/>
                  </a:lnTo>
                  <a:lnTo>
                    <a:pt x="233363" y="333375"/>
                  </a:lnTo>
                  <a:lnTo>
                    <a:pt x="433388" y="214312"/>
                  </a:lnTo>
                  <a:lnTo>
                    <a:pt x="442913" y="161925"/>
                  </a:lnTo>
                  <a:cubicBezTo>
                    <a:pt x="423069" y="150813"/>
                    <a:pt x="323056" y="161924"/>
                    <a:pt x="314325" y="147637"/>
                  </a:cubicBezTo>
                  <a:cubicBezTo>
                    <a:pt x="305594" y="133350"/>
                    <a:pt x="390525" y="93662"/>
                    <a:pt x="390525" y="76200"/>
                  </a:cubicBezTo>
                  <a:lnTo>
                    <a:pt x="314325" y="42862"/>
                  </a:lnTo>
                  <a:lnTo>
                    <a:pt x="195263" y="14287"/>
                  </a:lnTo>
                  <a:lnTo>
                    <a:pt x="147638" y="0"/>
                  </a:lnTo>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5057775" y="3662363"/>
              <a:ext cx="990600" cy="80962"/>
            </a:xfrm>
            <a:custGeom>
              <a:avLst/>
              <a:gdLst>
                <a:gd name="connsiteX0" fmla="*/ 28575 w 990600"/>
                <a:gd name="connsiteY0" fmla="*/ 19050 h 80962"/>
                <a:gd name="connsiteX1" fmla="*/ 371475 w 990600"/>
                <a:gd name="connsiteY1" fmla="*/ 0 h 80962"/>
                <a:gd name="connsiteX2" fmla="*/ 781050 w 990600"/>
                <a:gd name="connsiteY2" fmla="*/ 14287 h 80962"/>
                <a:gd name="connsiteX3" fmla="*/ 914400 w 990600"/>
                <a:gd name="connsiteY3" fmla="*/ 9525 h 80962"/>
                <a:gd name="connsiteX4" fmla="*/ 990600 w 990600"/>
                <a:gd name="connsiteY4" fmla="*/ 9525 h 80962"/>
                <a:gd name="connsiteX5" fmla="*/ 990600 w 990600"/>
                <a:gd name="connsiteY5" fmla="*/ 52387 h 80962"/>
                <a:gd name="connsiteX6" fmla="*/ 838200 w 990600"/>
                <a:gd name="connsiteY6" fmla="*/ 52387 h 80962"/>
                <a:gd name="connsiteX7" fmla="*/ 338138 w 990600"/>
                <a:gd name="connsiteY7" fmla="*/ 61912 h 80962"/>
                <a:gd name="connsiteX8" fmla="*/ 128588 w 990600"/>
                <a:gd name="connsiteY8" fmla="*/ 71437 h 80962"/>
                <a:gd name="connsiteX9" fmla="*/ 38100 w 990600"/>
                <a:gd name="connsiteY9" fmla="*/ 80962 h 80962"/>
                <a:gd name="connsiteX10" fmla="*/ 0 w 990600"/>
                <a:gd name="connsiteY10" fmla="*/ 76200 h 80962"/>
                <a:gd name="connsiteX11" fmla="*/ 28575 w 990600"/>
                <a:gd name="connsiteY11" fmla="*/ 1905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80962">
                  <a:moveTo>
                    <a:pt x="28575" y="19050"/>
                  </a:moveTo>
                  <a:lnTo>
                    <a:pt x="371475" y="0"/>
                  </a:lnTo>
                  <a:lnTo>
                    <a:pt x="781050" y="14287"/>
                  </a:lnTo>
                  <a:lnTo>
                    <a:pt x="914400" y="9525"/>
                  </a:lnTo>
                  <a:lnTo>
                    <a:pt x="990600" y="9525"/>
                  </a:lnTo>
                  <a:lnTo>
                    <a:pt x="990600" y="52387"/>
                  </a:lnTo>
                  <a:lnTo>
                    <a:pt x="838200" y="52387"/>
                  </a:lnTo>
                  <a:lnTo>
                    <a:pt x="338138" y="61912"/>
                  </a:lnTo>
                  <a:lnTo>
                    <a:pt x="128588" y="71437"/>
                  </a:lnTo>
                  <a:lnTo>
                    <a:pt x="38100" y="80962"/>
                  </a:lnTo>
                  <a:lnTo>
                    <a:pt x="0" y="76200"/>
                  </a:lnTo>
                  <a:lnTo>
                    <a:pt x="28575" y="19050"/>
                  </a:lnTo>
                  <a:close/>
                </a:path>
              </a:pathLst>
            </a:cu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5062538" y="3657600"/>
              <a:ext cx="304800" cy="61913"/>
            </a:xfrm>
            <a:custGeom>
              <a:avLst/>
              <a:gdLst>
                <a:gd name="connsiteX0" fmla="*/ 0 w 280988"/>
                <a:gd name="connsiteY0" fmla="*/ 14288 h 42863"/>
                <a:gd name="connsiteX1" fmla="*/ 180975 w 280988"/>
                <a:gd name="connsiteY1" fmla="*/ 4763 h 42863"/>
                <a:gd name="connsiteX2" fmla="*/ 280988 w 280988"/>
                <a:gd name="connsiteY2" fmla="*/ 0 h 42863"/>
                <a:gd name="connsiteX3" fmla="*/ 166688 w 280988"/>
                <a:gd name="connsiteY3" fmla="*/ 19050 h 42863"/>
                <a:gd name="connsiteX4" fmla="*/ 52388 w 280988"/>
                <a:gd name="connsiteY4" fmla="*/ 42863 h 42863"/>
                <a:gd name="connsiteX5" fmla="*/ 0 w 280988"/>
                <a:gd name="connsiteY5" fmla="*/ 14288 h 42863"/>
                <a:gd name="connsiteX0" fmla="*/ 23812 w 304800"/>
                <a:gd name="connsiteY0" fmla="*/ 14288 h 61913"/>
                <a:gd name="connsiteX1" fmla="*/ 204787 w 304800"/>
                <a:gd name="connsiteY1" fmla="*/ 4763 h 61913"/>
                <a:gd name="connsiteX2" fmla="*/ 304800 w 304800"/>
                <a:gd name="connsiteY2" fmla="*/ 0 h 61913"/>
                <a:gd name="connsiteX3" fmla="*/ 190500 w 304800"/>
                <a:gd name="connsiteY3" fmla="*/ 19050 h 61913"/>
                <a:gd name="connsiteX4" fmla="*/ 0 w 304800"/>
                <a:gd name="connsiteY4" fmla="*/ 61913 h 61913"/>
                <a:gd name="connsiteX5" fmla="*/ 23812 w 304800"/>
                <a:gd name="connsiteY5" fmla="*/ 14288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61913">
                  <a:moveTo>
                    <a:pt x="23812" y="14288"/>
                  </a:moveTo>
                  <a:lnTo>
                    <a:pt x="204787" y="4763"/>
                  </a:lnTo>
                  <a:lnTo>
                    <a:pt x="304800" y="0"/>
                  </a:lnTo>
                  <a:lnTo>
                    <a:pt x="190500" y="19050"/>
                  </a:lnTo>
                  <a:lnTo>
                    <a:pt x="0" y="61913"/>
                  </a:lnTo>
                  <a:lnTo>
                    <a:pt x="23812" y="1428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3944981" y="2840277"/>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944981" y="3162822"/>
              <a:ext cx="0" cy="215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25928" y="3200400"/>
            <a:ext cx="6188731" cy="2995160"/>
          </a:xfrm>
          <a:prstGeom prst="rect">
            <a:avLst/>
          </a:prstGeom>
          <a:noFill/>
          <a:ln w="9525">
            <a:solidFill>
              <a:schemeClr val="tx1"/>
            </a:solid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6140095" y="865518"/>
            <a:ext cx="2734329" cy="388609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609600" y="457200"/>
            <a:ext cx="7721600" cy="5791200"/>
          </a:xfrm>
          <a:prstGeom prst="rect">
            <a:avLst/>
          </a:prstGeom>
          <a:noFill/>
          <a:ln w="9525">
            <a:solidFill>
              <a:schemeClr val="tx1"/>
            </a:solidFill>
            <a:miter lim="800000"/>
            <a:headEnd/>
            <a:tailEnd/>
          </a:ln>
          <a:effectLst/>
        </p:spPr>
      </p:pic>
      <p:sp>
        <p:nvSpPr>
          <p:cNvPr id="3" name="TextBox 2"/>
          <p:cNvSpPr txBox="1"/>
          <p:nvPr/>
        </p:nvSpPr>
        <p:spPr>
          <a:xfrm>
            <a:off x="464562" y="5208814"/>
            <a:ext cx="5127301" cy="1015663"/>
          </a:xfrm>
          <a:prstGeom prst="rect">
            <a:avLst/>
          </a:prstGeom>
          <a:noFill/>
        </p:spPr>
        <p:txBody>
          <a:bodyPr wrap="none" rtlCol="0">
            <a:spAutoFit/>
          </a:bodyPr>
          <a:lstStyle/>
          <a:p>
            <a:pPr algn="ctr"/>
            <a:r>
              <a:rPr lang="en-US" sz="2000" b="1" dirty="0" smtClean="0"/>
              <a:t>Mark </a:t>
            </a:r>
            <a:r>
              <a:rPr lang="en-US" sz="2000" b="1" dirty="0" err="1" smtClean="0"/>
              <a:t>Kolebaba</a:t>
            </a:r>
            <a:r>
              <a:rPr lang="en-US" sz="2000" b="1" dirty="0" smtClean="0"/>
              <a:t>, Pres/CEO, </a:t>
            </a:r>
            <a:r>
              <a:rPr lang="en-US" sz="2000" b="1" dirty="0" err="1" smtClean="0"/>
              <a:t>Adamera</a:t>
            </a:r>
            <a:r>
              <a:rPr lang="en-US" sz="2000" b="1" dirty="0" smtClean="0"/>
              <a:t> Minerals, </a:t>
            </a:r>
          </a:p>
          <a:p>
            <a:pPr algn="ctr"/>
            <a:r>
              <a:rPr lang="en-US" sz="2000" b="1" dirty="0" smtClean="0"/>
              <a:t>Oversight Prospect, Cooke </a:t>
            </a:r>
            <a:r>
              <a:rPr lang="en-US" sz="2000" b="1" dirty="0" err="1" smtClean="0"/>
              <a:t>Mtn</a:t>
            </a:r>
            <a:r>
              <a:rPr lang="en-US" sz="2000" b="1" dirty="0" smtClean="0"/>
              <a:t>, </a:t>
            </a:r>
          </a:p>
          <a:p>
            <a:pPr algn="ctr"/>
            <a:r>
              <a:rPr lang="en-US" sz="2000" b="1" dirty="0" smtClean="0"/>
              <a:t>Republic District, Washington</a:t>
            </a:r>
            <a:endParaRPr lang="en-US" sz="2000" b="1" dirty="0"/>
          </a:p>
        </p:txBody>
      </p:sp>
      <p:pic>
        <p:nvPicPr>
          <p:cNvPr id="30722" name="Picture 2"/>
          <p:cNvPicPr>
            <a:picLocks noChangeAspect="1" noChangeArrowheads="1"/>
          </p:cNvPicPr>
          <p:nvPr/>
        </p:nvPicPr>
        <p:blipFill>
          <a:blip r:embed="rId4" cstate="print"/>
          <a:srcRect/>
          <a:stretch>
            <a:fillRect/>
          </a:stretch>
        </p:blipFill>
        <p:spPr bwMode="auto">
          <a:xfrm>
            <a:off x="2849788" y="570109"/>
            <a:ext cx="3046188" cy="1483889"/>
          </a:xfrm>
          <a:prstGeom prst="rect">
            <a:avLst/>
          </a:prstGeom>
          <a:noFill/>
          <a:ln w="9525">
            <a:noFill/>
            <a:miter lim="800000"/>
            <a:headEnd/>
            <a:tailEnd/>
          </a:ln>
          <a:effectLst/>
        </p:spPr>
      </p:pic>
      <p:pic>
        <p:nvPicPr>
          <p:cNvPr id="6" name="Picture 5"/>
          <p:cNvPicPr>
            <a:picLocks noChangeAspect="1" noChangeArrowheads="1"/>
          </p:cNvPicPr>
          <p:nvPr/>
        </p:nvPicPr>
        <p:blipFill>
          <a:blip r:embed="rId5" cstate="print"/>
          <a:srcRect/>
          <a:stretch>
            <a:fillRect/>
          </a:stretch>
        </p:blipFill>
        <p:spPr bwMode="auto">
          <a:xfrm>
            <a:off x="6419850" y="266700"/>
            <a:ext cx="2390825" cy="3397902"/>
          </a:xfrm>
          <a:prstGeom prst="rect">
            <a:avLst/>
          </a:prstGeom>
          <a:noFill/>
          <a:ln w="9525">
            <a:solidFill>
              <a:schemeClr val="tx1"/>
            </a:solid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urcellantiFRI"/>
          <p:cNvPicPr>
            <a:picLocks noChangeAspect="1" noChangeArrowheads="1"/>
          </p:cNvPicPr>
          <p:nvPr/>
        </p:nvPicPr>
        <p:blipFill>
          <a:blip r:embed="rId3" cstate="print">
            <a:extLst>
              <a:ext uri="{28A0092B-C50C-407E-A947-70E740481C1C}">
                <a14:useLocalDpi xmlns="" xmlns:a14="http://schemas.microsoft.com/office/drawing/2010/main" val="0"/>
              </a:ext>
            </a:extLst>
          </a:blip>
          <a:srcRect r="-6340" b="25069"/>
          <a:stretch>
            <a:fillRect/>
          </a:stretch>
        </p:blipFill>
        <p:spPr>
          <a:xfrm>
            <a:off x="153988" y="34925"/>
            <a:ext cx="8837612" cy="6670675"/>
          </a:xfrm>
          <a:prstGeom prst="rect">
            <a:avLst/>
          </a:prstGeom>
          <a:solidFill>
            <a:schemeClr val="bg1"/>
          </a:solidFill>
          <a:ln>
            <a:solidFill>
              <a:schemeClr val="tx1"/>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TextBox 1"/>
          <p:cNvSpPr txBox="1">
            <a:spLocks noChangeArrowheads="1"/>
          </p:cNvSpPr>
          <p:nvPr/>
        </p:nvSpPr>
        <p:spPr bwMode="auto">
          <a:xfrm>
            <a:off x="4267200" y="381000"/>
            <a:ext cx="1633538"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i="1" dirty="0"/>
              <a:t>Calgary </a:t>
            </a:r>
          </a:p>
        </p:txBody>
      </p:sp>
      <p:sp>
        <p:nvSpPr>
          <p:cNvPr id="4" name="TextBox 2"/>
          <p:cNvSpPr txBox="1">
            <a:spLocks noChangeArrowheads="1"/>
          </p:cNvSpPr>
          <p:nvPr/>
        </p:nvSpPr>
        <p:spPr bwMode="auto">
          <a:xfrm>
            <a:off x="533400" y="6096000"/>
            <a:ext cx="174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i="1"/>
              <a:t>Spokane</a:t>
            </a:r>
            <a:r>
              <a:rPr lang="en-US" altLang="en-US"/>
              <a:t> </a:t>
            </a:r>
          </a:p>
        </p:txBody>
      </p:sp>
      <p:sp>
        <p:nvSpPr>
          <p:cNvPr id="5" name="TextBox 3"/>
          <p:cNvSpPr txBox="1">
            <a:spLocks noChangeArrowheads="1"/>
          </p:cNvSpPr>
          <p:nvPr/>
        </p:nvSpPr>
        <p:spPr bwMode="auto">
          <a:xfrm>
            <a:off x="5678488" y="1371600"/>
            <a:ext cx="49371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a:t>●</a:t>
            </a:r>
          </a:p>
        </p:txBody>
      </p:sp>
      <p:sp>
        <p:nvSpPr>
          <p:cNvPr id="6" name="TextBox 4"/>
          <p:cNvSpPr txBox="1">
            <a:spLocks noChangeArrowheads="1"/>
          </p:cNvSpPr>
          <p:nvPr/>
        </p:nvSpPr>
        <p:spPr bwMode="auto">
          <a:xfrm>
            <a:off x="2514600" y="6248400"/>
            <a:ext cx="4937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a:t>●</a:t>
            </a:r>
          </a:p>
        </p:txBody>
      </p:sp>
      <p:cxnSp>
        <p:nvCxnSpPr>
          <p:cNvPr id="7" name="Straight Connector 6"/>
          <p:cNvCxnSpPr/>
          <p:nvPr/>
        </p:nvCxnSpPr>
        <p:spPr>
          <a:xfrm flipH="1" flipV="1">
            <a:off x="5087938" y="928688"/>
            <a:ext cx="779462" cy="7969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09800" y="6400800"/>
            <a:ext cx="538163" cy="201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0"/>
          <p:cNvSpPr txBox="1">
            <a:spLocks noChangeArrowheads="1"/>
          </p:cNvSpPr>
          <p:nvPr/>
        </p:nvSpPr>
        <p:spPr bwMode="auto">
          <a:xfrm>
            <a:off x="4495800" y="4140200"/>
            <a:ext cx="15065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i="1">
                <a:solidFill>
                  <a:srgbClr val="FFFF00"/>
                </a:solidFill>
              </a:rPr>
              <a:t>Canada</a:t>
            </a:r>
          </a:p>
        </p:txBody>
      </p:sp>
      <p:sp>
        <p:nvSpPr>
          <p:cNvPr id="10" name="TextBox 11"/>
          <p:cNvSpPr txBox="1">
            <a:spLocks noChangeArrowheads="1"/>
          </p:cNvSpPr>
          <p:nvPr/>
        </p:nvSpPr>
        <p:spPr bwMode="auto">
          <a:xfrm>
            <a:off x="4910138" y="4648200"/>
            <a:ext cx="70961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i="1">
                <a:solidFill>
                  <a:srgbClr val="FFFF00"/>
                </a:solidFill>
              </a:rPr>
              <a:t>US</a:t>
            </a:r>
          </a:p>
        </p:txBody>
      </p:sp>
      <p:sp>
        <p:nvSpPr>
          <p:cNvPr id="11" name="TextBox 15"/>
          <p:cNvSpPr txBox="1">
            <a:spLocks noChangeArrowheads="1"/>
          </p:cNvSpPr>
          <p:nvPr/>
        </p:nvSpPr>
        <p:spPr bwMode="auto">
          <a:xfrm>
            <a:off x="144463" y="914400"/>
            <a:ext cx="184731"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b="1" dirty="0">
              <a:solidFill>
                <a:srgbClr val="0000FF"/>
              </a:solidFill>
            </a:endParaRPr>
          </a:p>
        </p:txBody>
      </p:sp>
      <p:cxnSp>
        <p:nvCxnSpPr>
          <p:cNvPr id="14" name="Straight Arrow Connector 13"/>
          <p:cNvCxnSpPr/>
          <p:nvPr/>
        </p:nvCxnSpPr>
        <p:spPr>
          <a:xfrm>
            <a:off x="3452813" y="1706563"/>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04800" y="3810000"/>
            <a:ext cx="1371600" cy="16192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76400" y="3810000"/>
            <a:ext cx="1524000" cy="228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00400" y="3962400"/>
            <a:ext cx="0" cy="1524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22" name="Text Box 4"/>
          <p:cNvSpPr txBox="1">
            <a:spLocks noChangeArrowheads="1"/>
          </p:cNvSpPr>
          <p:nvPr/>
        </p:nvSpPr>
        <p:spPr bwMode="auto">
          <a:xfrm>
            <a:off x="598488" y="2590800"/>
            <a:ext cx="925512" cy="3968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i="1"/>
              <a:t>100 km</a:t>
            </a:r>
          </a:p>
        </p:txBody>
      </p:sp>
      <p:cxnSp>
        <p:nvCxnSpPr>
          <p:cNvPr id="23" name="Straight Connector 22"/>
          <p:cNvCxnSpPr/>
          <p:nvPr/>
        </p:nvCxnSpPr>
        <p:spPr>
          <a:xfrm>
            <a:off x="1257300" y="1371600"/>
            <a:ext cx="635000" cy="5064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 y="4648200"/>
            <a:ext cx="3581400" cy="76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114800" y="4648200"/>
            <a:ext cx="2971800" cy="76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71600" y="1524000"/>
            <a:ext cx="114300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a:off x="1524000" y="5105400"/>
            <a:ext cx="304800" cy="304800"/>
          </a:xfrm>
          <a:prstGeom prst="triangle">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19200" y="5486400"/>
            <a:ext cx="832279" cy="646331"/>
          </a:xfrm>
          <a:prstGeom prst="rect">
            <a:avLst/>
          </a:prstGeom>
          <a:solidFill>
            <a:schemeClr val="bg2"/>
          </a:solidFill>
        </p:spPr>
        <p:txBody>
          <a:bodyPr wrap="none" rtlCol="0">
            <a:spAutoFit/>
          </a:bodyPr>
          <a:lstStyle/>
          <a:p>
            <a:r>
              <a:rPr lang="en-US" sz="3600" b="1" dirty="0" smtClean="0">
                <a:solidFill>
                  <a:srgbClr val="FF0000"/>
                </a:solidFill>
              </a:rPr>
              <a:t>CM</a:t>
            </a:r>
            <a:endParaRPr lang="en-US" sz="3600" b="1" dirty="0">
              <a:solidFill>
                <a:srgbClr val="FF0000"/>
              </a:solidFill>
            </a:endParaRPr>
          </a:p>
        </p:txBody>
      </p:sp>
      <p:sp>
        <p:nvSpPr>
          <p:cNvPr id="26" name="Freeform 25"/>
          <p:cNvSpPr/>
          <p:nvPr/>
        </p:nvSpPr>
        <p:spPr>
          <a:xfrm>
            <a:off x="1897811" y="1000664"/>
            <a:ext cx="1917939" cy="5693434"/>
          </a:xfrm>
          <a:custGeom>
            <a:avLst/>
            <a:gdLst>
              <a:gd name="connsiteX0" fmla="*/ 0 w 1917939"/>
              <a:gd name="connsiteY0" fmla="*/ 0 h 5693434"/>
              <a:gd name="connsiteX1" fmla="*/ 310551 w 1917939"/>
              <a:gd name="connsiteY1" fmla="*/ 569344 h 5693434"/>
              <a:gd name="connsiteX2" fmla="*/ 345057 w 1917939"/>
              <a:gd name="connsiteY2" fmla="*/ 776378 h 5693434"/>
              <a:gd name="connsiteX3" fmla="*/ 327804 w 1917939"/>
              <a:gd name="connsiteY3" fmla="*/ 983411 h 5693434"/>
              <a:gd name="connsiteX4" fmla="*/ 414068 w 1917939"/>
              <a:gd name="connsiteY4" fmla="*/ 1104181 h 5693434"/>
              <a:gd name="connsiteX5" fmla="*/ 534838 w 1917939"/>
              <a:gd name="connsiteY5" fmla="*/ 1380227 h 5693434"/>
              <a:gd name="connsiteX6" fmla="*/ 500332 w 1917939"/>
              <a:gd name="connsiteY6" fmla="*/ 1587261 h 5693434"/>
              <a:gd name="connsiteX7" fmla="*/ 724619 w 1917939"/>
              <a:gd name="connsiteY7" fmla="*/ 1897811 h 5693434"/>
              <a:gd name="connsiteX8" fmla="*/ 879895 w 1917939"/>
              <a:gd name="connsiteY8" fmla="*/ 2053087 h 5693434"/>
              <a:gd name="connsiteX9" fmla="*/ 1155940 w 1917939"/>
              <a:gd name="connsiteY9" fmla="*/ 2139351 h 5693434"/>
              <a:gd name="connsiteX10" fmla="*/ 1414732 w 1917939"/>
              <a:gd name="connsiteY10" fmla="*/ 2380891 h 5693434"/>
              <a:gd name="connsiteX11" fmla="*/ 1397480 w 1917939"/>
              <a:gd name="connsiteY11" fmla="*/ 2898476 h 5693434"/>
              <a:gd name="connsiteX12" fmla="*/ 1207698 w 1917939"/>
              <a:gd name="connsiteY12" fmla="*/ 3416061 h 5693434"/>
              <a:gd name="connsiteX13" fmla="*/ 1207698 w 1917939"/>
              <a:gd name="connsiteY13" fmla="*/ 3623094 h 5693434"/>
              <a:gd name="connsiteX14" fmla="*/ 1207698 w 1917939"/>
              <a:gd name="connsiteY14" fmla="*/ 3709359 h 5693434"/>
              <a:gd name="connsiteX15" fmla="*/ 1138687 w 1917939"/>
              <a:gd name="connsiteY15" fmla="*/ 3899140 h 5693434"/>
              <a:gd name="connsiteX16" fmla="*/ 1155940 w 1917939"/>
              <a:gd name="connsiteY16" fmla="*/ 3985404 h 5693434"/>
              <a:gd name="connsiteX17" fmla="*/ 1173193 w 1917939"/>
              <a:gd name="connsiteY17" fmla="*/ 4002657 h 5693434"/>
              <a:gd name="connsiteX18" fmla="*/ 1276710 w 1917939"/>
              <a:gd name="connsiteY18" fmla="*/ 4054415 h 5693434"/>
              <a:gd name="connsiteX19" fmla="*/ 1500997 w 1917939"/>
              <a:gd name="connsiteY19" fmla="*/ 3968151 h 5693434"/>
              <a:gd name="connsiteX20" fmla="*/ 1639019 w 1917939"/>
              <a:gd name="connsiteY20" fmla="*/ 3709359 h 5693434"/>
              <a:gd name="connsiteX21" fmla="*/ 1777042 w 1917939"/>
              <a:gd name="connsiteY21" fmla="*/ 3743864 h 5693434"/>
              <a:gd name="connsiteX22" fmla="*/ 1863306 w 1917939"/>
              <a:gd name="connsiteY22" fmla="*/ 3864634 h 5693434"/>
              <a:gd name="connsiteX23" fmla="*/ 1915064 w 1917939"/>
              <a:gd name="connsiteY23" fmla="*/ 4157932 h 5693434"/>
              <a:gd name="connsiteX24" fmla="*/ 1846053 w 1917939"/>
              <a:gd name="connsiteY24" fmla="*/ 4710023 h 5693434"/>
              <a:gd name="connsiteX25" fmla="*/ 1690778 w 1917939"/>
              <a:gd name="connsiteY25" fmla="*/ 5175849 h 5693434"/>
              <a:gd name="connsiteX26" fmla="*/ 1570008 w 1917939"/>
              <a:gd name="connsiteY26" fmla="*/ 5486400 h 5693434"/>
              <a:gd name="connsiteX27" fmla="*/ 1673525 w 1917939"/>
              <a:gd name="connsiteY27" fmla="*/ 5693434 h 5693434"/>
              <a:gd name="connsiteX28" fmla="*/ 1673525 w 1917939"/>
              <a:gd name="connsiteY28" fmla="*/ 5693434 h 569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7939" h="5693434">
                <a:moveTo>
                  <a:pt x="0" y="0"/>
                </a:moveTo>
                <a:cubicBezTo>
                  <a:pt x="126521" y="219974"/>
                  <a:pt x="253042" y="439948"/>
                  <a:pt x="310551" y="569344"/>
                </a:cubicBezTo>
                <a:cubicBezTo>
                  <a:pt x="368060" y="698740"/>
                  <a:pt x="342182" y="707367"/>
                  <a:pt x="345057" y="776378"/>
                </a:cubicBezTo>
                <a:cubicBezTo>
                  <a:pt x="347932" y="845389"/>
                  <a:pt x="316302" y="928777"/>
                  <a:pt x="327804" y="983411"/>
                </a:cubicBezTo>
                <a:cubicBezTo>
                  <a:pt x="339306" y="1038045"/>
                  <a:pt x="379562" y="1038045"/>
                  <a:pt x="414068" y="1104181"/>
                </a:cubicBezTo>
                <a:cubicBezTo>
                  <a:pt x="448574" y="1170317"/>
                  <a:pt x="520461" y="1299714"/>
                  <a:pt x="534838" y="1380227"/>
                </a:cubicBezTo>
                <a:cubicBezTo>
                  <a:pt x="549215" y="1460740"/>
                  <a:pt x="468702" y="1500997"/>
                  <a:pt x="500332" y="1587261"/>
                </a:cubicBezTo>
                <a:cubicBezTo>
                  <a:pt x="531962" y="1673525"/>
                  <a:pt x="661359" y="1820173"/>
                  <a:pt x="724619" y="1897811"/>
                </a:cubicBezTo>
                <a:cubicBezTo>
                  <a:pt x="787879" y="1975449"/>
                  <a:pt x="808008" y="2012830"/>
                  <a:pt x="879895" y="2053087"/>
                </a:cubicBezTo>
                <a:cubicBezTo>
                  <a:pt x="951782" y="2093344"/>
                  <a:pt x="1066801" y="2084717"/>
                  <a:pt x="1155940" y="2139351"/>
                </a:cubicBezTo>
                <a:cubicBezTo>
                  <a:pt x="1245079" y="2193985"/>
                  <a:pt x="1374475" y="2254370"/>
                  <a:pt x="1414732" y="2380891"/>
                </a:cubicBezTo>
                <a:cubicBezTo>
                  <a:pt x="1454989" y="2507412"/>
                  <a:pt x="1431986" y="2725948"/>
                  <a:pt x="1397480" y="2898476"/>
                </a:cubicBezTo>
                <a:cubicBezTo>
                  <a:pt x="1362974" y="3071004"/>
                  <a:pt x="1239328" y="3295291"/>
                  <a:pt x="1207698" y="3416061"/>
                </a:cubicBezTo>
                <a:cubicBezTo>
                  <a:pt x="1176068" y="3536831"/>
                  <a:pt x="1207698" y="3623094"/>
                  <a:pt x="1207698" y="3623094"/>
                </a:cubicBezTo>
                <a:cubicBezTo>
                  <a:pt x="1207698" y="3671977"/>
                  <a:pt x="1219200" y="3663351"/>
                  <a:pt x="1207698" y="3709359"/>
                </a:cubicBezTo>
                <a:cubicBezTo>
                  <a:pt x="1196196" y="3755367"/>
                  <a:pt x="1147313" y="3853133"/>
                  <a:pt x="1138687" y="3899140"/>
                </a:cubicBezTo>
                <a:cubicBezTo>
                  <a:pt x="1130061" y="3945147"/>
                  <a:pt x="1150189" y="3968151"/>
                  <a:pt x="1155940" y="3985404"/>
                </a:cubicBezTo>
                <a:cubicBezTo>
                  <a:pt x="1161691" y="4002657"/>
                  <a:pt x="1153065" y="3991155"/>
                  <a:pt x="1173193" y="4002657"/>
                </a:cubicBezTo>
                <a:cubicBezTo>
                  <a:pt x="1193321" y="4014159"/>
                  <a:pt x="1222076" y="4060166"/>
                  <a:pt x="1276710" y="4054415"/>
                </a:cubicBezTo>
                <a:cubicBezTo>
                  <a:pt x="1331344" y="4048664"/>
                  <a:pt x="1440612" y="4025660"/>
                  <a:pt x="1500997" y="3968151"/>
                </a:cubicBezTo>
                <a:cubicBezTo>
                  <a:pt x="1561382" y="3910642"/>
                  <a:pt x="1593012" y="3746740"/>
                  <a:pt x="1639019" y="3709359"/>
                </a:cubicBezTo>
                <a:cubicBezTo>
                  <a:pt x="1685027" y="3671978"/>
                  <a:pt x="1739661" y="3717985"/>
                  <a:pt x="1777042" y="3743864"/>
                </a:cubicBezTo>
                <a:cubicBezTo>
                  <a:pt x="1814423" y="3769743"/>
                  <a:pt x="1840302" y="3795623"/>
                  <a:pt x="1863306" y="3864634"/>
                </a:cubicBezTo>
                <a:cubicBezTo>
                  <a:pt x="1886310" y="3933645"/>
                  <a:pt x="1917939" y="4017034"/>
                  <a:pt x="1915064" y="4157932"/>
                </a:cubicBezTo>
                <a:cubicBezTo>
                  <a:pt x="1912189" y="4298830"/>
                  <a:pt x="1883434" y="4540370"/>
                  <a:pt x="1846053" y="4710023"/>
                </a:cubicBezTo>
                <a:cubicBezTo>
                  <a:pt x="1808672" y="4879676"/>
                  <a:pt x="1736785" y="5046453"/>
                  <a:pt x="1690778" y="5175849"/>
                </a:cubicBezTo>
                <a:cubicBezTo>
                  <a:pt x="1644771" y="5305245"/>
                  <a:pt x="1572883" y="5400136"/>
                  <a:pt x="1570008" y="5486400"/>
                </a:cubicBezTo>
                <a:cubicBezTo>
                  <a:pt x="1567133" y="5572664"/>
                  <a:pt x="1673525" y="5693434"/>
                  <a:pt x="1673525" y="5693434"/>
                </a:cubicBezTo>
                <a:lnTo>
                  <a:pt x="1673525" y="5693434"/>
                </a:lnTo>
              </a:path>
            </a:pathLst>
          </a:cu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7"/>
          <p:cNvSpPr txBox="1">
            <a:spLocks noChangeArrowheads="1"/>
          </p:cNvSpPr>
          <p:nvPr/>
        </p:nvSpPr>
        <p:spPr bwMode="auto">
          <a:xfrm>
            <a:off x="914400" y="3733801"/>
            <a:ext cx="1568058" cy="461665"/>
          </a:xfrm>
          <a:prstGeom prst="rect">
            <a:avLst/>
          </a:prstGeom>
          <a:solidFill>
            <a:schemeClr val="bg1"/>
          </a:solidFill>
          <a:ln>
            <a:solidFill>
              <a:srgbClr val="00B0F0"/>
            </a:solid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err="1">
                <a:solidFill>
                  <a:schemeClr val="accent1"/>
                </a:solidFill>
              </a:rPr>
              <a:t>Quesnellia</a:t>
            </a:r>
            <a:endParaRPr lang="en-US" altLang="en-US" sz="2400" b="1" dirty="0">
              <a:solidFill>
                <a:schemeClr val="accent1"/>
              </a:solidFill>
            </a:endParaRPr>
          </a:p>
        </p:txBody>
      </p:sp>
      <p:sp>
        <p:nvSpPr>
          <p:cNvPr id="27" name="Oval 26"/>
          <p:cNvSpPr/>
          <p:nvPr/>
        </p:nvSpPr>
        <p:spPr>
          <a:xfrm>
            <a:off x="2922814" y="3722914"/>
            <a:ext cx="179615" cy="1469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037115" y="2841171"/>
            <a:ext cx="1800493" cy="646331"/>
          </a:xfrm>
          <a:prstGeom prst="rect">
            <a:avLst/>
          </a:prstGeom>
          <a:solidFill>
            <a:schemeClr val="bg1"/>
          </a:solidFill>
        </p:spPr>
        <p:txBody>
          <a:bodyPr wrap="none" rtlCol="0">
            <a:spAutoFit/>
          </a:bodyPr>
          <a:lstStyle/>
          <a:p>
            <a:r>
              <a:rPr lang="en-US" sz="3600" b="1" i="1" dirty="0" smtClean="0">
                <a:latin typeface="Bookman Old Style" pitchFamily="18" charset="0"/>
              </a:rPr>
              <a:t>Nelson</a:t>
            </a:r>
            <a:endParaRPr lang="en-US" sz="3600" b="1" i="1" dirty="0">
              <a:latin typeface="Bookman Old Style" pitchFamily="18" charset="0"/>
            </a:endParaRPr>
          </a:p>
        </p:txBody>
      </p:sp>
      <p:cxnSp>
        <p:nvCxnSpPr>
          <p:cNvPr id="33" name="Straight Connector 32"/>
          <p:cNvCxnSpPr>
            <a:endCxn id="27" idx="7"/>
          </p:cNvCxnSpPr>
          <p:nvPr/>
        </p:nvCxnSpPr>
        <p:spPr>
          <a:xfrm flipH="1">
            <a:off x="3076125" y="3396343"/>
            <a:ext cx="532489" cy="348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6" name="Rectangle 18"/>
          <p:cNvSpPr>
            <a:spLocks noChangeArrowheads="1"/>
          </p:cNvSpPr>
          <p:nvPr/>
        </p:nvSpPr>
        <p:spPr bwMode="auto">
          <a:xfrm>
            <a:off x="225425" y="1485900"/>
            <a:ext cx="8661400" cy="3640138"/>
          </a:xfrm>
          <a:prstGeom prst="rect">
            <a:avLst/>
          </a:prstGeom>
          <a:solidFill>
            <a:srgbClr val="808080"/>
          </a:solidFill>
          <a:ln w="19050">
            <a:solidFill>
              <a:schemeClr val="bg2"/>
            </a:solidFill>
            <a:miter lim="800000"/>
            <a:headEnd type="none" w="sm" len="sm"/>
            <a:tailEnd type="none" w="sm" len="sm"/>
          </a:ln>
          <a:effectLst>
            <a:outerShdw dist="35921" dir="2700000" algn="ctr" rotWithShape="0">
              <a:schemeClr val="bg2"/>
            </a:outerShdw>
          </a:effectLst>
        </p:spPr>
        <p:txBody>
          <a:bodyPr wrap="none" anchor="ctr"/>
          <a:lstStyle/>
          <a:p>
            <a:pPr algn="ctr"/>
            <a:endParaRPr lang="en-US" sz="1200" b="1" i="0">
              <a:latin typeface="Times New Roman" pitchFamily="18" charset="0"/>
            </a:endParaRPr>
          </a:p>
          <a:p>
            <a:pPr algn="ctr"/>
            <a:endParaRPr lang="en-US" sz="1200" b="1" i="0">
              <a:latin typeface="Times New Roman" pitchFamily="18" charset="0"/>
            </a:endParaRPr>
          </a:p>
        </p:txBody>
      </p:sp>
      <p:sp>
        <p:nvSpPr>
          <p:cNvPr id="17423" name="Line 15"/>
          <p:cNvSpPr>
            <a:spLocks noChangeShapeType="1"/>
          </p:cNvSpPr>
          <p:nvPr/>
        </p:nvSpPr>
        <p:spPr bwMode="auto">
          <a:xfrm>
            <a:off x="228600" y="3184525"/>
            <a:ext cx="8504238" cy="1588"/>
          </a:xfrm>
          <a:prstGeom prst="line">
            <a:avLst/>
          </a:prstGeom>
          <a:noFill/>
          <a:ln w="19050">
            <a:solidFill>
              <a:srgbClr val="99CCFF"/>
            </a:solidFill>
            <a:round/>
            <a:headEnd type="none" w="sm" len="sm"/>
            <a:tailEnd type="none" w="sm" len="sm"/>
          </a:ln>
          <a:effectLst/>
        </p:spPr>
        <p:txBody>
          <a:bodyPr wrap="none" anchor="ctr"/>
          <a:lstStyle/>
          <a:p>
            <a:endParaRPr lang="en-US" b="1"/>
          </a:p>
        </p:txBody>
      </p:sp>
      <p:sp>
        <p:nvSpPr>
          <p:cNvPr id="17411" name="Freeform 3"/>
          <p:cNvSpPr>
            <a:spLocks/>
          </p:cNvSpPr>
          <p:nvPr/>
        </p:nvSpPr>
        <p:spPr bwMode="auto">
          <a:xfrm>
            <a:off x="5345113" y="3157538"/>
            <a:ext cx="3089275" cy="296862"/>
          </a:xfrm>
          <a:custGeom>
            <a:avLst/>
            <a:gdLst/>
            <a:ahLst/>
            <a:cxnLst>
              <a:cxn ang="0">
                <a:pos x="1973" y="0"/>
              </a:cxn>
              <a:cxn ang="0">
                <a:pos x="1604" y="5"/>
              </a:cxn>
              <a:cxn ang="0">
                <a:pos x="1311" y="10"/>
              </a:cxn>
              <a:cxn ang="0">
                <a:pos x="1018" y="20"/>
              </a:cxn>
              <a:cxn ang="0">
                <a:pos x="864" y="34"/>
              </a:cxn>
              <a:cxn ang="0">
                <a:pos x="744" y="68"/>
              </a:cxn>
              <a:cxn ang="0">
                <a:pos x="600" y="92"/>
              </a:cxn>
              <a:cxn ang="0">
                <a:pos x="394" y="101"/>
              </a:cxn>
              <a:cxn ang="0">
                <a:pos x="284" y="101"/>
              </a:cxn>
              <a:cxn ang="0">
                <a:pos x="82" y="125"/>
              </a:cxn>
              <a:cxn ang="0">
                <a:pos x="0" y="168"/>
              </a:cxn>
              <a:cxn ang="0">
                <a:pos x="293" y="164"/>
              </a:cxn>
              <a:cxn ang="0">
                <a:pos x="941" y="149"/>
              </a:cxn>
              <a:cxn ang="0">
                <a:pos x="1604" y="120"/>
              </a:cxn>
              <a:cxn ang="0">
                <a:pos x="1973" y="0"/>
              </a:cxn>
            </a:cxnLst>
            <a:rect l="0" t="0" r="r" b="b"/>
            <a:pathLst>
              <a:path w="1973" h="168">
                <a:moveTo>
                  <a:pt x="1973" y="0"/>
                </a:moveTo>
                <a:lnTo>
                  <a:pt x="1604" y="5"/>
                </a:lnTo>
                <a:lnTo>
                  <a:pt x="1311" y="10"/>
                </a:lnTo>
                <a:lnTo>
                  <a:pt x="1018" y="20"/>
                </a:lnTo>
                <a:lnTo>
                  <a:pt x="864" y="34"/>
                </a:lnTo>
                <a:lnTo>
                  <a:pt x="744" y="68"/>
                </a:lnTo>
                <a:lnTo>
                  <a:pt x="600" y="92"/>
                </a:lnTo>
                <a:lnTo>
                  <a:pt x="394" y="101"/>
                </a:lnTo>
                <a:lnTo>
                  <a:pt x="284" y="101"/>
                </a:lnTo>
                <a:lnTo>
                  <a:pt x="82" y="125"/>
                </a:lnTo>
                <a:lnTo>
                  <a:pt x="0" y="168"/>
                </a:lnTo>
                <a:lnTo>
                  <a:pt x="293" y="164"/>
                </a:lnTo>
                <a:lnTo>
                  <a:pt x="941" y="149"/>
                </a:lnTo>
                <a:lnTo>
                  <a:pt x="1604" y="120"/>
                </a:lnTo>
                <a:lnTo>
                  <a:pt x="1973" y="0"/>
                </a:lnTo>
                <a:close/>
              </a:path>
            </a:pathLst>
          </a:custGeom>
          <a:solidFill>
            <a:srgbClr val="55AEF6"/>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2" name="Freeform 4"/>
          <p:cNvSpPr>
            <a:spLocks/>
          </p:cNvSpPr>
          <p:nvPr/>
        </p:nvSpPr>
        <p:spPr bwMode="auto">
          <a:xfrm>
            <a:off x="2271713" y="3022600"/>
            <a:ext cx="3224212" cy="931863"/>
          </a:xfrm>
          <a:custGeom>
            <a:avLst/>
            <a:gdLst/>
            <a:ahLst/>
            <a:cxnLst>
              <a:cxn ang="0">
                <a:pos x="2059" y="201"/>
              </a:cxn>
              <a:cxn ang="0">
                <a:pos x="1997" y="177"/>
              </a:cxn>
              <a:cxn ang="0">
                <a:pos x="1920" y="163"/>
              </a:cxn>
              <a:cxn ang="0">
                <a:pos x="1872" y="148"/>
              </a:cxn>
              <a:cxn ang="0">
                <a:pos x="1819" y="148"/>
              </a:cxn>
              <a:cxn ang="0">
                <a:pos x="1762" y="158"/>
              </a:cxn>
              <a:cxn ang="0">
                <a:pos x="1608" y="206"/>
              </a:cxn>
              <a:cxn ang="0">
                <a:pos x="1507" y="225"/>
              </a:cxn>
              <a:cxn ang="0">
                <a:pos x="1421" y="244"/>
              </a:cxn>
              <a:cxn ang="0">
                <a:pos x="1306" y="230"/>
              </a:cxn>
              <a:cxn ang="0">
                <a:pos x="1152" y="158"/>
              </a:cxn>
              <a:cxn ang="0">
                <a:pos x="1051" y="120"/>
              </a:cxn>
              <a:cxn ang="0">
                <a:pos x="989" y="86"/>
              </a:cxn>
              <a:cxn ang="0">
                <a:pos x="960" y="52"/>
              </a:cxn>
              <a:cxn ang="0">
                <a:pos x="879" y="115"/>
              </a:cxn>
              <a:cxn ang="0">
                <a:pos x="821" y="81"/>
              </a:cxn>
              <a:cxn ang="0">
                <a:pos x="773" y="48"/>
              </a:cxn>
              <a:cxn ang="0">
                <a:pos x="725" y="19"/>
              </a:cxn>
              <a:cxn ang="0">
                <a:pos x="696" y="0"/>
              </a:cxn>
              <a:cxn ang="0">
                <a:pos x="581" y="62"/>
              </a:cxn>
              <a:cxn ang="0">
                <a:pos x="495" y="105"/>
              </a:cxn>
              <a:cxn ang="0">
                <a:pos x="399" y="38"/>
              </a:cxn>
              <a:cxn ang="0">
                <a:pos x="259" y="91"/>
              </a:cxn>
              <a:cxn ang="0">
                <a:pos x="101" y="158"/>
              </a:cxn>
              <a:cxn ang="0">
                <a:pos x="0" y="196"/>
              </a:cxn>
              <a:cxn ang="0">
                <a:pos x="504" y="528"/>
              </a:cxn>
              <a:cxn ang="0">
                <a:pos x="984" y="460"/>
              </a:cxn>
              <a:cxn ang="0">
                <a:pos x="1373" y="446"/>
              </a:cxn>
              <a:cxn ang="0">
                <a:pos x="1863" y="379"/>
              </a:cxn>
              <a:cxn ang="0">
                <a:pos x="2059" y="201"/>
              </a:cxn>
            </a:cxnLst>
            <a:rect l="0" t="0" r="r" b="b"/>
            <a:pathLst>
              <a:path w="2059" h="528">
                <a:moveTo>
                  <a:pt x="2059" y="201"/>
                </a:moveTo>
                <a:lnTo>
                  <a:pt x="1997" y="177"/>
                </a:lnTo>
                <a:lnTo>
                  <a:pt x="1920" y="163"/>
                </a:lnTo>
                <a:lnTo>
                  <a:pt x="1872" y="148"/>
                </a:lnTo>
                <a:lnTo>
                  <a:pt x="1819" y="148"/>
                </a:lnTo>
                <a:lnTo>
                  <a:pt x="1762" y="158"/>
                </a:lnTo>
                <a:lnTo>
                  <a:pt x="1608" y="206"/>
                </a:lnTo>
                <a:lnTo>
                  <a:pt x="1507" y="225"/>
                </a:lnTo>
                <a:lnTo>
                  <a:pt x="1421" y="244"/>
                </a:lnTo>
                <a:lnTo>
                  <a:pt x="1306" y="230"/>
                </a:lnTo>
                <a:lnTo>
                  <a:pt x="1152" y="158"/>
                </a:lnTo>
                <a:lnTo>
                  <a:pt x="1051" y="120"/>
                </a:lnTo>
                <a:lnTo>
                  <a:pt x="989" y="86"/>
                </a:lnTo>
                <a:lnTo>
                  <a:pt x="960" y="52"/>
                </a:lnTo>
                <a:lnTo>
                  <a:pt x="879" y="115"/>
                </a:lnTo>
                <a:lnTo>
                  <a:pt x="821" y="81"/>
                </a:lnTo>
                <a:lnTo>
                  <a:pt x="773" y="48"/>
                </a:lnTo>
                <a:lnTo>
                  <a:pt x="725" y="19"/>
                </a:lnTo>
                <a:lnTo>
                  <a:pt x="696" y="0"/>
                </a:lnTo>
                <a:lnTo>
                  <a:pt x="581" y="62"/>
                </a:lnTo>
                <a:lnTo>
                  <a:pt x="495" y="105"/>
                </a:lnTo>
                <a:lnTo>
                  <a:pt x="399" y="38"/>
                </a:lnTo>
                <a:lnTo>
                  <a:pt x="259" y="91"/>
                </a:lnTo>
                <a:lnTo>
                  <a:pt x="101" y="158"/>
                </a:lnTo>
                <a:lnTo>
                  <a:pt x="0" y="196"/>
                </a:lnTo>
                <a:lnTo>
                  <a:pt x="504" y="528"/>
                </a:lnTo>
                <a:lnTo>
                  <a:pt x="984" y="460"/>
                </a:lnTo>
                <a:lnTo>
                  <a:pt x="1373" y="446"/>
                </a:lnTo>
                <a:lnTo>
                  <a:pt x="1863" y="379"/>
                </a:lnTo>
                <a:lnTo>
                  <a:pt x="2059" y="201"/>
                </a:lnTo>
                <a:close/>
              </a:path>
            </a:pathLst>
          </a:custGeom>
          <a:solidFill>
            <a:srgbClr val="009900"/>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3" name="Freeform 5"/>
          <p:cNvSpPr>
            <a:spLocks/>
          </p:cNvSpPr>
          <p:nvPr/>
        </p:nvSpPr>
        <p:spPr bwMode="auto">
          <a:xfrm>
            <a:off x="1598613" y="3348038"/>
            <a:ext cx="2093912" cy="1281112"/>
          </a:xfrm>
          <a:custGeom>
            <a:avLst/>
            <a:gdLst/>
            <a:ahLst/>
            <a:cxnLst>
              <a:cxn ang="0">
                <a:pos x="464" y="0"/>
              </a:cxn>
              <a:cxn ang="0">
                <a:pos x="563" y="57"/>
              </a:cxn>
              <a:cxn ang="0">
                <a:pos x="755" y="163"/>
              </a:cxn>
              <a:cxn ang="0">
                <a:pos x="902" y="230"/>
              </a:cxn>
              <a:cxn ang="0">
                <a:pos x="953" y="256"/>
              </a:cxn>
              <a:cxn ang="0">
                <a:pos x="1062" y="278"/>
              </a:cxn>
              <a:cxn ang="0">
                <a:pos x="1132" y="288"/>
              </a:cxn>
              <a:cxn ang="0">
                <a:pos x="1206" y="310"/>
              </a:cxn>
              <a:cxn ang="0">
                <a:pos x="1244" y="336"/>
              </a:cxn>
              <a:cxn ang="0">
                <a:pos x="1264" y="377"/>
              </a:cxn>
              <a:cxn ang="0">
                <a:pos x="1286" y="403"/>
              </a:cxn>
              <a:cxn ang="0">
                <a:pos x="1305" y="444"/>
              </a:cxn>
              <a:cxn ang="0">
                <a:pos x="1334" y="489"/>
              </a:cxn>
              <a:cxn ang="0">
                <a:pos x="1328" y="553"/>
              </a:cxn>
              <a:cxn ang="0">
                <a:pos x="1315" y="582"/>
              </a:cxn>
              <a:cxn ang="0">
                <a:pos x="1337" y="620"/>
              </a:cxn>
              <a:cxn ang="0">
                <a:pos x="1321" y="652"/>
              </a:cxn>
              <a:cxn ang="0">
                <a:pos x="1302" y="694"/>
              </a:cxn>
              <a:cxn ang="0">
                <a:pos x="1206" y="726"/>
              </a:cxn>
              <a:cxn ang="0">
                <a:pos x="528" y="371"/>
              </a:cxn>
              <a:cxn ang="0">
                <a:pos x="0" y="96"/>
              </a:cxn>
              <a:cxn ang="0">
                <a:pos x="189" y="51"/>
              </a:cxn>
              <a:cxn ang="0">
                <a:pos x="464" y="0"/>
              </a:cxn>
            </a:cxnLst>
            <a:rect l="0" t="0" r="r" b="b"/>
            <a:pathLst>
              <a:path w="1337" h="726">
                <a:moveTo>
                  <a:pt x="464" y="0"/>
                </a:moveTo>
                <a:lnTo>
                  <a:pt x="563" y="57"/>
                </a:lnTo>
                <a:lnTo>
                  <a:pt x="755" y="163"/>
                </a:lnTo>
                <a:lnTo>
                  <a:pt x="902" y="230"/>
                </a:lnTo>
                <a:lnTo>
                  <a:pt x="953" y="256"/>
                </a:lnTo>
                <a:lnTo>
                  <a:pt x="1062" y="278"/>
                </a:lnTo>
                <a:lnTo>
                  <a:pt x="1132" y="288"/>
                </a:lnTo>
                <a:lnTo>
                  <a:pt x="1206" y="310"/>
                </a:lnTo>
                <a:lnTo>
                  <a:pt x="1244" y="336"/>
                </a:lnTo>
                <a:lnTo>
                  <a:pt x="1264" y="377"/>
                </a:lnTo>
                <a:lnTo>
                  <a:pt x="1286" y="403"/>
                </a:lnTo>
                <a:lnTo>
                  <a:pt x="1305" y="444"/>
                </a:lnTo>
                <a:lnTo>
                  <a:pt x="1334" y="489"/>
                </a:lnTo>
                <a:lnTo>
                  <a:pt x="1328" y="553"/>
                </a:lnTo>
                <a:lnTo>
                  <a:pt x="1315" y="582"/>
                </a:lnTo>
                <a:lnTo>
                  <a:pt x="1337" y="620"/>
                </a:lnTo>
                <a:lnTo>
                  <a:pt x="1321" y="652"/>
                </a:lnTo>
                <a:lnTo>
                  <a:pt x="1302" y="694"/>
                </a:lnTo>
                <a:lnTo>
                  <a:pt x="1206" y="726"/>
                </a:lnTo>
                <a:lnTo>
                  <a:pt x="528" y="371"/>
                </a:lnTo>
                <a:lnTo>
                  <a:pt x="0" y="96"/>
                </a:lnTo>
                <a:lnTo>
                  <a:pt x="189" y="51"/>
                </a:lnTo>
                <a:lnTo>
                  <a:pt x="464" y="0"/>
                </a:lnTo>
                <a:close/>
              </a:path>
            </a:pathLst>
          </a:custGeom>
          <a:solidFill>
            <a:srgbClr val="996633"/>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4" name="Freeform 6" descr="Wide upward diagonal"/>
          <p:cNvSpPr>
            <a:spLocks/>
          </p:cNvSpPr>
          <p:nvPr/>
        </p:nvSpPr>
        <p:spPr bwMode="auto">
          <a:xfrm>
            <a:off x="225425" y="3376613"/>
            <a:ext cx="3276600" cy="1312862"/>
          </a:xfrm>
          <a:custGeom>
            <a:avLst/>
            <a:gdLst/>
            <a:ahLst/>
            <a:cxnLst>
              <a:cxn ang="0">
                <a:pos x="0" y="6"/>
              </a:cxn>
              <a:cxn ang="0">
                <a:pos x="384" y="0"/>
              </a:cxn>
              <a:cxn ang="0">
                <a:pos x="595" y="0"/>
              </a:cxn>
              <a:cxn ang="0">
                <a:pos x="733" y="0"/>
              </a:cxn>
              <a:cxn ang="0">
                <a:pos x="832" y="12"/>
              </a:cxn>
              <a:cxn ang="0">
                <a:pos x="922" y="38"/>
              </a:cxn>
              <a:cxn ang="0">
                <a:pos x="1056" y="96"/>
              </a:cxn>
              <a:cxn ang="0">
                <a:pos x="1334" y="243"/>
              </a:cxn>
              <a:cxn ang="0">
                <a:pos x="1757" y="508"/>
              </a:cxn>
              <a:cxn ang="0">
                <a:pos x="2093" y="704"/>
              </a:cxn>
              <a:cxn ang="0">
                <a:pos x="2064" y="745"/>
              </a:cxn>
              <a:cxn ang="0">
                <a:pos x="1705" y="547"/>
              </a:cxn>
              <a:cxn ang="0">
                <a:pos x="1341" y="352"/>
              </a:cxn>
              <a:cxn ang="0">
                <a:pos x="973" y="169"/>
              </a:cxn>
              <a:cxn ang="0">
                <a:pos x="867" y="124"/>
              </a:cxn>
              <a:cxn ang="0">
                <a:pos x="806" y="105"/>
              </a:cxn>
              <a:cxn ang="0">
                <a:pos x="694" y="92"/>
              </a:cxn>
              <a:cxn ang="0">
                <a:pos x="499" y="92"/>
              </a:cxn>
              <a:cxn ang="0">
                <a:pos x="208" y="102"/>
              </a:cxn>
              <a:cxn ang="0">
                <a:pos x="0" y="105"/>
              </a:cxn>
              <a:cxn ang="0">
                <a:pos x="0" y="6"/>
              </a:cxn>
            </a:cxnLst>
            <a:rect l="0" t="0" r="r" b="b"/>
            <a:pathLst>
              <a:path w="2093" h="745">
                <a:moveTo>
                  <a:pt x="0" y="6"/>
                </a:moveTo>
                <a:lnTo>
                  <a:pt x="384" y="0"/>
                </a:lnTo>
                <a:lnTo>
                  <a:pt x="595" y="0"/>
                </a:lnTo>
                <a:lnTo>
                  <a:pt x="733" y="0"/>
                </a:lnTo>
                <a:lnTo>
                  <a:pt x="832" y="12"/>
                </a:lnTo>
                <a:lnTo>
                  <a:pt x="922" y="38"/>
                </a:lnTo>
                <a:lnTo>
                  <a:pt x="1056" y="96"/>
                </a:lnTo>
                <a:lnTo>
                  <a:pt x="1334" y="243"/>
                </a:lnTo>
                <a:lnTo>
                  <a:pt x="1757" y="508"/>
                </a:lnTo>
                <a:lnTo>
                  <a:pt x="2093" y="704"/>
                </a:lnTo>
                <a:lnTo>
                  <a:pt x="2064" y="745"/>
                </a:lnTo>
                <a:lnTo>
                  <a:pt x="1705" y="547"/>
                </a:lnTo>
                <a:lnTo>
                  <a:pt x="1341" y="352"/>
                </a:lnTo>
                <a:lnTo>
                  <a:pt x="973" y="169"/>
                </a:lnTo>
                <a:lnTo>
                  <a:pt x="867" y="124"/>
                </a:lnTo>
                <a:lnTo>
                  <a:pt x="806" y="105"/>
                </a:lnTo>
                <a:lnTo>
                  <a:pt x="694" y="92"/>
                </a:lnTo>
                <a:lnTo>
                  <a:pt x="499" y="92"/>
                </a:lnTo>
                <a:lnTo>
                  <a:pt x="208" y="102"/>
                </a:lnTo>
                <a:lnTo>
                  <a:pt x="0" y="105"/>
                </a:lnTo>
                <a:lnTo>
                  <a:pt x="0" y="6"/>
                </a:lnTo>
                <a:close/>
              </a:path>
            </a:pathLst>
          </a:custGeom>
          <a:pattFill prst="wdUpDiag">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7" name="Freeform 9" descr="Divot"/>
          <p:cNvSpPr>
            <a:spLocks/>
          </p:cNvSpPr>
          <p:nvPr/>
        </p:nvSpPr>
        <p:spPr bwMode="auto">
          <a:xfrm>
            <a:off x="6967538" y="3101975"/>
            <a:ext cx="1906587" cy="500063"/>
          </a:xfrm>
          <a:custGeom>
            <a:avLst/>
            <a:gdLst/>
            <a:ahLst/>
            <a:cxnLst>
              <a:cxn ang="0">
                <a:pos x="1217" y="0"/>
              </a:cxn>
              <a:cxn ang="0">
                <a:pos x="1099" y="19"/>
              </a:cxn>
              <a:cxn ang="0">
                <a:pos x="977" y="34"/>
              </a:cxn>
              <a:cxn ang="0">
                <a:pos x="857" y="36"/>
              </a:cxn>
              <a:cxn ang="0">
                <a:pos x="725" y="53"/>
              </a:cxn>
              <a:cxn ang="0">
                <a:pos x="468" y="87"/>
              </a:cxn>
              <a:cxn ang="0">
                <a:pos x="262" y="118"/>
              </a:cxn>
              <a:cxn ang="0">
                <a:pos x="70" y="144"/>
              </a:cxn>
              <a:cxn ang="0">
                <a:pos x="48" y="161"/>
              </a:cxn>
              <a:cxn ang="0">
                <a:pos x="22" y="199"/>
              </a:cxn>
              <a:cxn ang="0">
                <a:pos x="0" y="231"/>
              </a:cxn>
              <a:cxn ang="0">
                <a:pos x="185" y="240"/>
              </a:cxn>
              <a:cxn ang="0">
                <a:pos x="329" y="233"/>
              </a:cxn>
              <a:cxn ang="0">
                <a:pos x="463" y="235"/>
              </a:cxn>
              <a:cxn ang="0">
                <a:pos x="622" y="233"/>
              </a:cxn>
              <a:cxn ang="0">
                <a:pos x="768" y="238"/>
              </a:cxn>
              <a:cxn ang="0">
                <a:pos x="874" y="247"/>
              </a:cxn>
              <a:cxn ang="0">
                <a:pos x="1032" y="267"/>
              </a:cxn>
              <a:cxn ang="0">
                <a:pos x="1099" y="271"/>
              </a:cxn>
              <a:cxn ang="0">
                <a:pos x="1217" y="283"/>
              </a:cxn>
              <a:cxn ang="0">
                <a:pos x="1217" y="0"/>
              </a:cxn>
            </a:cxnLst>
            <a:rect l="0" t="0" r="r" b="b"/>
            <a:pathLst>
              <a:path w="1217" h="283">
                <a:moveTo>
                  <a:pt x="1217" y="0"/>
                </a:moveTo>
                <a:lnTo>
                  <a:pt x="1099" y="19"/>
                </a:lnTo>
                <a:lnTo>
                  <a:pt x="977" y="34"/>
                </a:lnTo>
                <a:lnTo>
                  <a:pt x="857" y="36"/>
                </a:lnTo>
                <a:lnTo>
                  <a:pt x="725" y="53"/>
                </a:lnTo>
                <a:lnTo>
                  <a:pt x="468" y="87"/>
                </a:lnTo>
                <a:lnTo>
                  <a:pt x="262" y="118"/>
                </a:lnTo>
                <a:lnTo>
                  <a:pt x="70" y="144"/>
                </a:lnTo>
                <a:lnTo>
                  <a:pt x="48" y="161"/>
                </a:lnTo>
                <a:lnTo>
                  <a:pt x="22" y="199"/>
                </a:lnTo>
                <a:lnTo>
                  <a:pt x="0" y="231"/>
                </a:lnTo>
                <a:lnTo>
                  <a:pt x="185" y="240"/>
                </a:lnTo>
                <a:lnTo>
                  <a:pt x="329" y="233"/>
                </a:lnTo>
                <a:lnTo>
                  <a:pt x="463" y="235"/>
                </a:lnTo>
                <a:lnTo>
                  <a:pt x="622" y="233"/>
                </a:lnTo>
                <a:lnTo>
                  <a:pt x="768" y="238"/>
                </a:lnTo>
                <a:lnTo>
                  <a:pt x="874" y="247"/>
                </a:lnTo>
                <a:lnTo>
                  <a:pt x="1032" y="267"/>
                </a:lnTo>
                <a:lnTo>
                  <a:pt x="1099" y="271"/>
                </a:lnTo>
                <a:lnTo>
                  <a:pt x="1217" y="283"/>
                </a:lnTo>
                <a:lnTo>
                  <a:pt x="1217" y="0"/>
                </a:lnTo>
                <a:close/>
              </a:path>
            </a:pathLst>
          </a:custGeom>
          <a:pattFill prst="divot">
            <a:fgClr>
              <a:schemeClr val="bg2"/>
            </a:fgClr>
            <a:bgClr>
              <a:srgbClr val="F68FF4"/>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9" name="Freeform 11" descr="Dashed horizontal"/>
          <p:cNvSpPr>
            <a:spLocks/>
          </p:cNvSpPr>
          <p:nvPr/>
        </p:nvSpPr>
        <p:spPr bwMode="auto">
          <a:xfrm>
            <a:off x="3090863" y="3175000"/>
            <a:ext cx="5267325" cy="771525"/>
          </a:xfrm>
          <a:custGeom>
            <a:avLst/>
            <a:gdLst/>
            <a:ahLst/>
            <a:cxnLst>
              <a:cxn ang="0">
                <a:pos x="3365" y="0"/>
              </a:cxn>
              <a:cxn ang="0">
                <a:pos x="3020" y="19"/>
              </a:cxn>
              <a:cxn ang="0">
                <a:pos x="2794" y="34"/>
              </a:cxn>
              <a:cxn ang="0">
                <a:pos x="2530" y="62"/>
              </a:cxn>
              <a:cxn ang="0">
                <a:pos x="2304" y="72"/>
              </a:cxn>
              <a:cxn ang="0">
                <a:pos x="2103" y="125"/>
              </a:cxn>
              <a:cxn ang="0">
                <a:pos x="1935" y="144"/>
              </a:cxn>
              <a:cxn ang="0">
                <a:pos x="1728" y="154"/>
              </a:cxn>
              <a:cxn ang="0">
                <a:pos x="1676" y="144"/>
              </a:cxn>
              <a:cxn ang="0">
                <a:pos x="1608" y="125"/>
              </a:cxn>
              <a:cxn ang="0">
                <a:pos x="1536" y="125"/>
              </a:cxn>
              <a:cxn ang="0">
                <a:pos x="1340" y="187"/>
              </a:cxn>
              <a:cxn ang="0">
                <a:pos x="1242" y="219"/>
              </a:cxn>
              <a:cxn ang="0">
                <a:pos x="1181" y="232"/>
              </a:cxn>
              <a:cxn ang="0">
                <a:pos x="1088" y="251"/>
              </a:cxn>
              <a:cxn ang="0">
                <a:pos x="1011" y="258"/>
              </a:cxn>
              <a:cxn ang="0">
                <a:pos x="855" y="293"/>
              </a:cxn>
              <a:cxn ang="0">
                <a:pos x="730" y="331"/>
              </a:cxn>
              <a:cxn ang="0">
                <a:pos x="634" y="317"/>
              </a:cxn>
              <a:cxn ang="0">
                <a:pos x="442" y="312"/>
              </a:cxn>
              <a:cxn ang="0">
                <a:pos x="360" y="312"/>
              </a:cxn>
              <a:cxn ang="0">
                <a:pos x="212" y="312"/>
              </a:cxn>
              <a:cxn ang="0">
                <a:pos x="0" y="355"/>
              </a:cxn>
              <a:cxn ang="0">
                <a:pos x="188" y="422"/>
              </a:cxn>
              <a:cxn ang="0">
                <a:pos x="332" y="437"/>
              </a:cxn>
              <a:cxn ang="0">
                <a:pos x="716" y="413"/>
              </a:cxn>
              <a:cxn ang="0">
                <a:pos x="965" y="403"/>
              </a:cxn>
              <a:cxn ang="0">
                <a:pos x="1124" y="389"/>
              </a:cxn>
              <a:cxn ang="0">
                <a:pos x="1320" y="355"/>
              </a:cxn>
              <a:cxn ang="0">
                <a:pos x="1589" y="307"/>
              </a:cxn>
              <a:cxn ang="0">
                <a:pos x="1762" y="288"/>
              </a:cxn>
              <a:cxn ang="0">
                <a:pos x="2016" y="259"/>
              </a:cxn>
              <a:cxn ang="0">
                <a:pos x="2247" y="192"/>
              </a:cxn>
              <a:cxn ang="0">
                <a:pos x="2391" y="187"/>
              </a:cxn>
              <a:cxn ang="0">
                <a:pos x="2496" y="187"/>
              </a:cxn>
              <a:cxn ang="0">
                <a:pos x="2544" y="106"/>
              </a:cxn>
              <a:cxn ang="0">
                <a:pos x="2684" y="82"/>
              </a:cxn>
              <a:cxn ang="0">
                <a:pos x="2842" y="62"/>
              </a:cxn>
              <a:cxn ang="0">
                <a:pos x="3365" y="0"/>
              </a:cxn>
            </a:cxnLst>
            <a:rect l="0" t="0" r="r" b="b"/>
            <a:pathLst>
              <a:path w="3365" h="437">
                <a:moveTo>
                  <a:pt x="3365" y="0"/>
                </a:moveTo>
                <a:lnTo>
                  <a:pt x="3020" y="19"/>
                </a:lnTo>
                <a:lnTo>
                  <a:pt x="2794" y="34"/>
                </a:lnTo>
                <a:lnTo>
                  <a:pt x="2530" y="62"/>
                </a:lnTo>
                <a:lnTo>
                  <a:pt x="2304" y="72"/>
                </a:lnTo>
                <a:lnTo>
                  <a:pt x="2103" y="125"/>
                </a:lnTo>
                <a:lnTo>
                  <a:pt x="1935" y="144"/>
                </a:lnTo>
                <a:lnTo>
                  <a:pt x="1728" y="154"/>
                </a:lnTo>
                <a:lnTo>
                  <a:pt x="1676" y="144"/>
                </a:lnTo>
                <a:lnTo>
                  <a:pt x="1608" y="125"/>
                </a:lnTo>
                <a:lnTo>
                  <a:pt x="1536" y="125"/>
                </a:lnTo>
                <a:lnTo>
                  <a:pt x="1340" y="187"/>
                </a:lnTo>
                <a:lnTo>
                  <a:pt x="1242" y="219"/>
                </a:lnTo>
                <a:lnTo>
                  <a:pt x="1181" y="232"/>
                </a:lnTo>
                <a:lnTo>
                  <a:pt x="1088" y="251"/>
                </a:lnTo>
                <a:lnTo>
                  <a:pt x="1011" y="258"/>
                </a:lnTo>
                <a:lnTo>
                  <a:pt x="855" y="293"/>
                </a:lnTo>
                <a:lnTo>
                  <a:pt x="730" y="331"/>
                </a:lnTo>
                <a:lnTo>
                  <a:pt x="634" y="317"/>
                </a:lnTo>
                <a:lnTo>
                  <a:pt x="442" y="312"/>
                </a:lnTo>
                <a:lnTo>
                  <a:pt x="360" y="312"/>
                </a:lnTo>
                <a:lnTo>
                  <a:pt x="212" y="312"/>
                </a:lnTo>
                <a:lnTo>
                  <a:pt x="0" y="355"/>
                </a:lnTo>
                <a:lnTo>
                  <a:pt x="188" y="422"/>
                </a:lnTo>
                <a:lnTo>
                  <a:pt x="332" y="437"/>
                </a:lnTo>
                <a:lnTo>
                  <a:pt x="716" y="413"/>
                </a:lnTo>
                <a:lnTo>
                  <a:pt x="965" y="403"/>
                </a:lnTo>
                <a:lnTo>
                  <a:pt x="1124" y="389"/>
                </a:lnTo>
                <a:lnTo>
                  <a:pt x="1320" y="355"/>
                </a:lnTo>
                <a:lnTo>
                  <a:pt x="1589" y="307"/>
                </a:lnTo>
                <a:lnTo>
                  <a:pt x="1762" y="288"/>
                </a:lnTo>
                <a:lnTo>
                  <a:pt x="2016" y="259"/>
                </a:lnTo>
                <a:lnTo>
                  <a:pt x="2247" y="192"/>
                </a:lnTo>
                <a:lnTo>
                  <a:pt x="2391" y="187"/>
                </a:lnTo>
                <a:lnTo>
                  <a:pt x="2496" y="187"/>
                </a:lnTo>
                <a:lnTo>
                  <a:pt x="2544" y="106"/>
                </a:lnTo>
                <a:lnTo>
                  <a:pt x="2684" y="82"/>
                </a:lnTo>
                <a:lnTo>
                  <a:pt x="2842" y="62"/>
                </a:lnTo>
                <a:lnTo>
                  <a:pt x="3365" y="0"/>
                </a:lnTo>
                <a:close/>
              </a:path>
            </a:pathLst>
          </a:custGeom>
          <a:pattFill prst="dashHorz">
            <a:fgClr>
              <a:schemeClr val="bg2"/>
            </a:fgClr>
            <a:bgClr>
              <a:schemeClr val="accent2"/>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20" name="Freeform 12" descr="Light vertical"/>
          <p:cNvSpPr>
            <a:spLocks/>
          </p:cNvSpPr>
          <p:nvPr/>
        </p:nvSpPr>
        <p:spPr bwMode="auto">
          <a:xfrm>
            <a:off x="4379913" y="3559175"/>
            <a:ext cx="646112" cy="347663"/>
          </a:xfrm>
          <a:custGeom>
            <a:avLst/>
            <a:gdLst/>
            <a:ahLst/>
            <a:cxnLst>
              <a:cxn ang="0">
                <a:pos x="184" y="39"/>
              </a:cxn>
              <a:cxn ang="0">
                <a:pos x="98" y="116"/>
              </a:cxn>
              <a:cxn ang="0">
                <a:pos x="0" y="197"/>
              </a:cxn>
              <a:cxn ang="0">
                <a:pos x="170" y="183"/>
              </a:cxn>
              <a:cxn ang="0">
                <a:pos x="288" y="99"/>
              </a:cxn>
              <a:cxn ang="0">
                <a:pos x="338" y="56"/>
              </a:cxn>
              <a:cxn ang="0">
                <a:pos x="386" y="29"/>
              </a:cxn>
              <a:cxn ang="0">
                <a:pos x="412" y="0"/>
              </a:cxn>
              <a:cxn ang="0">
                <a:pos x="336" y="12"/>
              </a:cxn>
              <a:cxn ang="0">
                <a:pos x="240" y="34"/>
              </a:cxn>
              <a:cxn ang="0">
                <a:pos x="184" y="39"/>
              </a:cxn>
            </a:cxnLst>
            <a:rect l="0" t="0" r="r" b="b"/>
            <a:pathLst>
              <a:path w="412" h="197">
                <a:moveTo>
                  <a:pt x="184" y="39"/>
                </a:moveTo>
                <a:lnTo>
                  <a:pt x="98" y="116"/>
                </a:lnTo>
                <a:lnTo>
                  <a:pt x="0" y="197"/>
                </a:lnTo>
                <a:lnTo>
                  <a:pt x="170" y="183"/>
                </a:lnTo>
                <a:lnTo>
                  <a:pt x="288" y="99"/>
                </a:lnTo>
                <a:lnTo>
                  <a:pt x="338" y="56"/>
                </a:lnTo>
                <a:lnTo>
                  <a:pt x="386" y="29"/>
                </a:lnTo>
                <a:lnTo>
                  <a:pt x="412" y="0"/>
                </a:lnTo>
                <a:lnTo>
                  <a:pt x="336" y="12"/>
                </a:lnTo>
                <a:lnTo>
                  <a:pt x="240" y="34"/>
                </a:lnTo>
                <a:lnTo>
                  <a:pt x="184" y="39"/>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21" name="Freeform 13" descr="Light vertical"/>
          <p:cNvSpPr>
            <a:spLocks/>
          </p:cNvSpPr>
          <p:nvPr/>
        </p:nvSpPr>
        <p:spPr bwMode="auto">
          <a:xfrm>
            <a:off x="4789488" y="3386138"/>
            <a:ext cx="1643062" cy="481012"/>
          </a:xfrm>
          <a:custGeom>
            <a:avLst/>
            <a:gdLst/>
            <a:ahLst/>
            <a:cxnLst>
              <a:cxn ang="0">
                <a:pos x="0" y="272"/>
              </a:cxn>
              <a:cxn ang="0">
                <a:pos x="80" y="234"/>
              </a:cxn>
              <a:cxn ang="0">
                <a:pos x="218" y="179"/>
              </a:cxn>
              <a:cxn ang="0">
                <a:pos x="342" y="134"/>
              </a:cxn>
              <a:cxn ang="0">
                <a:pos x="400" y="106"/>
              </a:cxn>
              <a:cxn ang="0">
                <a:pos x="429" y="102"/>
              </a:cxn>
              <a:cxn ang="0">
                <a:pos x="483" y="109"/>
              </a:cxn>
              <a:cxn ang="0">
                <a:pos x="595" y="122"/>
              </a:cxn>
              <a:cxn ang="0">
                <a:pos x="675" y="112"/>
              </a:cxn>
              <a:cxn ang="0">
                <a:pos x="784" y="67"/>
              </a:cxn>
              <a:cxn ang="0">
                <a:pos x="858" y="19"/>
              </a:cxn>
              <a:cxn ang="0">
                <a:pos x="1050" y="0"/>
              </a:cxn>
              <a:cxn ang="0">
                <a:pos x="954" y="70"/>
              </a:cxn>
              <a:cxn ang="0">
                <a:pos x="813" y="157"/>
              </a:cxn>
              <a:cxn ang="0">
                <a:pos x="570" y="179"/>
              </a:cxn>
              <a:cxn ang="0">
                <a:pos x="432" y="205"/>
              </a:cxn>
              <a:cxn ang="0">
                <a:pos x="323" y="227"/>
              </a:cxn>
              <a:cxn ang="0">
                <a:pos x="205" y="243"/>
              </a:cxn>
              <a:cxn ang="0">
                <a:pos x="83" y="269"/>
              </a:cxn>
              <a:cxn ang="0">
                <a:pos x="0" y="272"/>
              </a:cxn>
            </a:cxnLst>
            <a:rect l="0" t="0" r="r" b="b"/>
            <a:pathLst>
              <a:path w="1050" h="272">
                <a:moveTo>
                  <a:pt x="0" y="272"/>
                </a:moveTo>
                <a:lnTo>
                  <a:pt x="80" y="234"/>
                </a:lnTo>
                <a:lnTo>
                  <a:pt x="218" y="179"/>
                </a:lnTo>
                <a:lnTo>
                  <a:pt x="342" y="134"/>
                </a:lnTo>
                <a:lnTo>
                  <a:pt x="400" y="106"/>
                </a:lnTo>
                <a:lnTo>
                  <a:pt x="429" y="102"/>
                </a:lnTo>
                <a:lnTo>
                  <a:pt x="483" y="109"/>
                </a:lnTo>
                <a:lnTo>
                  <a:pt x="595" y="122"/>
                </a:lnTo>
                <a:lnTo>
                  <a:pt x="675" y="112"/>
                </a:lnTo>
                <a:lnTo>
                  <a:pt x="784" y="67"/>
                </a:lnTo>
                <a:lnTo>
                  <a:pt x="858" y="19"/>
                </a:lnTo>
                <a:lnTo>
                  <a:pt x="1050" y="0"/>
                </a:lnTo>
                <a:lnTo>
                  <a:pt x="954" y="70"/>
                </a:lnTo>
                <a:lnTo>
                  <a:pt x="813" y="157"/>
                </a:lnTo>
                <a:lnTo>
                  <a:pt x="570" y="179"/>
                </a:lnTo>
                <a:lnTo>
                  <a:pt x="432" y="205"/>
                </a:lnTo>
                <a:lnTo>
                  <a:pt x="323" y="227"/>
                </a:lnTo>
                <a:lnTo>
                  <a:pt x="205" y="243"/>
                </a:lnTo>
                <a:lnTo>
                  <a:pt x="83" y="269"/>
                </a:lnTo>
                <a:lnTo>
                  <a:pt x="0" y="272"/>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22" name="Freeform 14" descr="Light vertical"/>
          <p:cNvSpPr>
            <a:spLocks/>
          </p:cNvSpPr>
          <p:nvPr/>
        </p:nvSpPr>
        <p:spPr bwMode="auto">
          <a:xfrm>
            <a:off x="6572250" y="3359150"/>
            <a:ext cx="511175" cy="168275"/>
          </a:xfrm>
          <a:custGeom>
            <a:avLst/>
            <a:gdLst/>
            <a:ahLst/>
            <a:cxnLst>
              <a:cxn ang="0">
                <a:pos x="0" y="96"/>
              </a:cxn>
              <a:cxn ang="0">
                <a:pos x="51" y="48"/>
              </a:cxn>
              <a:cxn ang="0">
                <a:pos x="93" y="13"/>
              </a:cxn>
              <a:cxn ang="0">
                <a:pos x="247" y="3"/>
              </a:cxn>
              <a:cxn ang="0">
                <a:pos x="327" y="0"/>
              </a:cxn>
              <a:cxn ang="0">
                <a:pos x="263" y="93"/>
              </a:cxn>
              <a:cxn ang="0">
                <a:pos x="122" y="90"/>
              </a:cxn>
              <a:cxn ang="0">
                <a:pos x="0" y="96"/>
              </a:cxn>
            </a:cxnLst>
            <a:rect l="0" t="0" r="r" b="b"/>
            <a:pathLst>
              <a:path w="327" h="96">
                <a:moveTo>
                  <a:pt x="0" y="96"/>
                </a:moveTo>
                <a:lnTo>
                  <a:pt x="51" y="48"/>
                </a:lnTo>
                <a:lnTo>
                  <a:pt x="93" y="13"/>
                </a:lnTo>
                <a:lnTo>
                  <a:pt x="247" y="3"/>
                </a:lnTo>
                <a:lnTo>
                  <a:pt x="327" y="0"/>
                </a:lnTo>
                <a:lnTo>
                  <a:pt x="263" y="93"/>
                </a:lnTo>
                <a:lnTo>
                  <a:pt x="122" y="90"/>
                </a:lnTo>
                <a:lnTo>
                  <a:pt x="0" y="96"/>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25" name="Line 17"/>
          <p:cNvSpPr>
            <a:spLocks noChangeShapeType="1"/>
          </p:cNvSpPr>
          <p:nvPr/>
        </p:nvSpPr>
        <p:spPr bwMode="auto">
          <a:xfrm>
            <a:off x="2279650" y="2203450"/>
            <a:ext cx="3578225" cy="1588"/>
          </a:xfrm>
          <a:prstGeom prst="line">
            <a:avLst/>
          </a:prstGeom>
          <a:noFill/>
          <a:ln w="38100">
            <a:solidFill>
              <a:schemeClr val="bg2"/>
            </a:solidFill>
            <a:round/>
            <a:headEnd type="triangle" w="med" len="med"/>
            <a:tailEnd type="triangle" w="med" len="med"/>
          </a:ln>
          <a:effectLst/>
        </p:spPr>
        <p:txBody>
          <a:bodyPr wrap="none" anchor="ctr"/>
          <a:lstStyle/>
          <a:p>
            <a:endParaRPr lang="en-US" b="1"/>
          </a:p>
        </p:txBody>
      </p:sp>
      <p:sp>
        <p:nvSpPr>
          <p:cNvPr id="17415" name="Freeform 7"/>
          <p:cNvSpPr>
            <a:spLocks/>
          </p:cNvSpPr>
          <p:nvPr/>
        </p:nvSpPr>
        <p:spPr bwMode="auto">
          <a:xfrm>
            <a:off x="3365500" y="3552825"/>
            <a:ext cx="323850" cy="461963"/>
          </a:xfrm>
          <a:custGeom>
            <a:avLst/>
            <a:gdLst/>
            <a:ahLst/>
            <a:cxnLst>
              <a:cxn ang="0">
                <a:pos x="132" y="247"/>
              </a:cxn>
              <a:cxn ang="0">
                <a:pos x="172" y="187"/>
              </a:cxn>
              <a:cxn ang="0">
                <a:pos x="192" y="129"/>
              </a:cxn>
              <a:cxn ang="0">
                <a:pos x="206" y="91"/>
              </a:cxn>
              <a:cxn ang="0">
                <a:pos x="206" y="64"/>
              </a:cxn>
              <a:cxn ang="0">
                <a:pos x="177" y="28"/>
              </a:cxn>
              <a:cxn ang="0">
                <a:pos x="151" y="7"/>
              </a:cxn>
              <a:cxn ang="0">
                <a:pos x="110" y="2"/>
              </a:cxn>
              <a:cxn ang="0">
                <a:pos x="69" y="0"/>
              </a:cxn>
              <a:cxn ang="0">
                <a:pos x="33" y="9"/>
              </a:cxn>
              <a:cxn ang="0">
                <a:pos x="12" y="33"/>
              </a:cxn>
              <a:cxn ang="0">
                <a:pos x="0" y="60"/>
              </a:cxn>
              <a:cxn ang="0">
                <a:pos x="38" y="103"/>
              </a:cxn>
              <a:cxn ang="0">
                <a:pos x="38" y="127"/>
              </a:cxn>
              <a:cxn ang="0">
                <a:pos x="16" y="148"/>
              </a:cxn>
              <a:cxn ang="0">
                <a:pos x="2" y="175"/>
              </a:cxn>
              <a:cxn ang="0">
                <a:pos x="9" y="196"/>
              </a:cxn>
              <a:cxn ang="0">
                <a:pos x="31" y="213"/>
              </a:cxn>
              <a:cxn ang="0">
                <a:pos x="50" y="216"/>
              </a:cxn>
              <a:cxn ang="0">
                <a:pos x="88" y="228"/>
              </a:cxn>
              <a:cxn ang="0">
                <a:pos x="132" y="247"/>
              </a:cxn>
            </a:cxnLst>
            <a:rect l="0" t="0" r="r" b="b"/>
            <a:pathLst>
              <a:path w="206" h="247">
                <a:moveTo>
                  <a:pt x="132" y="247"/>
                </a:moveTo>
                <a:lnTo>
                  <a:pt x="172" y="187"/>
                </a:lnTo>
                <a:lnTo>
                  <a:pt x="192" y="129"/>
                </a:lnTo>
                <a:lnTo>
                  <a:pt x="206" y="91"/>
                </a:lnTo>
                <a:lnTo>
                  <a:pt x="206" y="64"/>
                </a:lnTo>
                <a:lnTo>
                  <a:pt x="177" y="28"/>
                </a:lnTo>
                <a:lnTo>
                  <a:pt x="151" y="7"/>
                </a:lnTo>
                <a:lnTo>
                  <a:pt x="110" y="2"/>
                </a:lnTo>
                <a:lnTo>
                  <a:pt x="69" y="0"/>
                </a:lnTo>
                <a:lnTo>
                  <a:pt x="33" y="9"/>
                </a:lnTo>
                <a:lnTo>
                  <a:pt x="12" y="33"/>
                </a:lnTo>
                <a:lnTo>
                  <a:pt x="0" y="60"/>
                </a:lnTo>
                <a:lnTo>
                  <a:pt x="38" y="103"/>
                </a:lnTo>
                <a:lnTo>
                  <a:pt x="38" y="127"/>
                </a:lnTo>
                <a:lnTo>
                  <a:pt x="16" y="148"/>
                </a:lnTo>
                <a:lnTo>
                  <a:pt x="2" y="175"/>
                </a:lnTo>
                <a:lnTo>
                  <a:pt x="9" y="196"/>
                </a:lnTo>
                <a:lnTo>
                  <a:pt x="31" y="213"/>
                </a:lnTo>
                <a:lnTo>
                  <a:pt x="50" y="216"/>
                </a:lnTo>
                <a:lnTo>
                  <a:pt x="88" y="228"/>
                </a:lnTo>
                <a:lnTo>
                  <a:pt x="132" y="247"/>
                </a:lnTo>
                <a:close/>
              </a:path>
            </a:pathLst>
          </a:custGeom>
          <a:solidFill>
            <a:srgbClr val="F68FF4"/>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16" name="Freeform 8"/>
          <p:cNvSpPr>
            <a:spLocks/>
          </p:cNvSpPr>
          <p:nvPr/>
        </p:nvSpPr>
        <p:spPr bwMode="auto">
          <a:xfrm>
            <a:off x="3763963" y="3673475"/>
            <a:ext cx="288925" cy="454025"/>
          </a:xfrm>
          <a:custGeom>
            <a:avLst/>
            <a:gdLst/>
            <a:ahLst/>
            <a:cxnLst>
              <a:cxn ang="0">
                <a:pos x="118" y="257"/>
              </a:cxn>
              <a:cxn ang="0">
                <a:pos x="130" y="228"/>
              </a:cxn>
              <a:cxn ang="0">
                <a:pos x="127" y="183"/>
              </a:cxn>
              <a:cxn ang="0">
                <a:pos x="130" y="139"/>
              </a:cxn>
              <a:cxn ang="0">
                <a:pos x="146" y="135"/>
              </a:cxn>
              <a:cxn ang="0">
                <a:pos x="182" y="115"/>
              </a:cxn>
              <a:cxn ang="0">
                <a:pos x="175" y="91"/>
              </a:cxn>
              <a:cxn ang="0">
                <a:pos x="175" y="63"/>
              </a:cxn>
              <a:cxn ang="0">
                <a:pos x="185" y="43"/>
              </a:cxn>
              <a:cxn ang="0">
                <a:pos x="175" y="19"/>
              </a:cxn>
              <a:cxn ang="0">
                <a:pos x="130" y="0"/>
              </a:cxn>
              <a:cxn ang="0">
                <a:pos x="91" y="0"/>
              </a:cxn>
              <a:cxn ang="0">
                <a:pos x="43" y="7"/>
              </a:cxn>
              <a:cxn ang="0">
                <a:pos x="34" y="43"/>
              </a:cxn>
              <a:cxn ang="0">
                <a:pos x="17" y="72"/>
              </a:cxn>
              <a:cxn ang="0">
                <a:pos x="0" y="96"/>
              </a:cxn>
              <a:cxn ang="0">
                <a:pos x="5" y="127"/>
              </a:cxn>
              <a:cxn ang="0">
                <a:pos x="22" y="154"/>
              </a:cxn>
              <a:cxn ang="0">
                <a:pos x="48" y="161"/>
              </a:cxn>
              <a:cxn ang="0">
                <a:pos x="82" y="161"/>
              </a:cxn>
              <a:cxn ang="0">
                <a:pos x="103" y="202"/>
              </a:cxn>
              <a:cxn ang="0">
                <a:pos x="113" y="231"/>
              </a:cxn>
              <a:cxn ang="0">
                <a:pos x="118" y="257"/>
              </a:cxn>
            </a:cxnLst>
            <a:rect l="0" t="0" r="r" b="b"/>
            <a:pathLst>
              <a:path w="185" h="257">
                <a:moveTo>
                  <a:pt x="118" y="257"/>
                </a:moveTo>
                <a:lnTo>
                  <a:pt x="130" y="228"/>
                </a:lnTo>
                <a:lnTo>
                  <a:pt x="127" y="183"/>
                </a:lnTo>
                <a:lnTo>
                  <a:pt x="130" y="139"/>
                </a:lnTo>
                <a:lnTo>
                  <a:pt x="146" y="135"/>
                </a:lnTo>
                <a:lnTo>
                  <a:pt x="182" y="115"/>
                </a:lnTo>
                <a:lnTo>
                  <a:pt x="175" y="91"/>
                </a:lnTo>
                <a:lnTo>
                  <a:pt x="175" y="63"/>
                </a:lnTo>
                <a:lnTo>
                  <a:pt x="185" y="43"/>
                </a:lnTo>
                <a:lnTo>
                  <a:pt x="175" y="19"/>
                </a:lnTo>
                <a:lnTo>
                  <a:pt x="130" y="0"/>
                </a:lnTo>
                <a:lnTo>
                  <a:pt x="91" y="0"/>
                </a:lnTo>
                <a:lnTo>
                  <a:pt x="43" y="7"/>
                </a:lnTo>
                <a:lnTo>
                  <a:pt x="34" y="43"/>
                </a:lnTo>
                <a:lnTo>
                  <a:pt x="17" y="72"/>
                </a:lnTo>
                <a:lnTo>
                  <a:pt x="0" y="96"/>
                </a:lnTo>
                <a:lnTo>
                  <a:pt x="5" y="127"/>
                </a:lnTo>
                <a:lnTo>
                  <a:pt x="22" y="154"/>
                </a:lnTo>
                <a:lnTo>
                  <a:pt x="48" y="161"/>
                </a:lnTo>
                <a:lnTo>
                  <a:pt x="82" y="161"/>
                </a:lnTo>
                <a:lnTo>
                  <a:pt x="103" y="202"/>
                </a:lnTo>
                <a:lnTo>
                  <a:pt x="113" y="231"/>
                </a:lnTo>
                <a:lnTo>
                  <a:pt x="118" y="257"/>
                </a:lnTo>
                <a:close/>
              </a:path>
            </a:pathLst>
          </a:custGeom>
          <a:solidFill>
            <a:srgbClr val="F68FF4"/>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27" name="Freeform 19"/>
          <p:cNvSpPr>
            <a:spLocks/>
          </p:cNvSpPr>
          <p:nvPr/>
        </p:nvSpPr>
        <p:spPr bwMode="auto">
          <a:xfrm>
            <a:off x="1858963" y="3454400"/>
            <a:ext cx="1660525" cy="1084263"/>
          </a:xfrm>
          <a:custGeom>
            <a:avLst/>
            <a:gdLst/>
            <a:ahLst/>
            <a:cxnLst>
              <a:cxn ang="0">
                <a:pos x="0" y="0"/>
              </a:cxn>
              <a:cxn ang="0">
                <a:pos x="327" y="178"/>
              </a:cxn>
              <a:cxn ang="0">
                <a:pos x="571" y="317"/>
              </a:cxn>
              <a:cxn ang="0">
                <a:pos x="749" y="428"/>
              </a:cxn>
              <a:cxn ang="0">
                <a:pos x="903" y="519"/>
              </a:cxn>
              <a:cxn ang="0">
                <a:pos x="1061" y="615"/>
              </a:cxn>
            </a:cxnLst>
            <a:rect l="0" t="0" r="r" b="b"/>
            <a:pathLst>
              <a:path w="1061" h="615">
                <a:moveTo>
                  <a:pt x="0" y="0"/>
                </a:moveTo>
                <a:cubicBezTo>
                  <a:pt x="53" y="30"/>
                  <a:pt x="232" y="125"/>
                  <a:pt x="327" y="178"/>
                </a:cubicBezTo>
                <a:cubicBezTo>
                  <a:pt x="422" y="231"/>
                  <a:pt x="501" y="275"/>
                  <a:pt x="571" y="317"/>
                </a:cubicBezTo>
                <a:cubicBezTo>
                  <a:pt x="641" y="359"/>
                  <a:pt x="694" y="394"/>
                  <a:pt x="749" y="428"/>
                </a:cubicBezTo>
                <a:cubicBezTo>
                  <a:pt x="804" y="462"/>
                  <a:pt x="851" y="488"/>
                  <a:pt x="903" y="519"/>
                </a:cubicBezTo>
                <a:cubicBezTo>
                  <a:pt x="955" y="550"/>
                  <a:pt x="1028" y="595"/>
                  <a:pt x="1061" y="615"/>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1" name="Freeform 23"/>
          <p:cNvSpPr>
            <a:spLocks/>
          </p:cNvSpPr>
          <p:nvPr/>
        </p:nvSpPr>
        <p:spPr bwMode="auto">
          <a:xfrm>
            <a:off x="1987550" y="3419475"/>
            <a:ext cx="1644650" cy="1101725"/>
          </a:xfrm>
          <a:custGeom>
            <a:avLst/>
            <a:gdLst/>
            <a:ahLst/>
            <a:cxnLst>
              <a:cxn ang="0">
                <a:pos x="0" y="0"/>
              </a:cxn>
              <a:cxn ang="0">
                <a:pos x="317" y="187"/>
              </a:cxn>
              <a:cxn ang="0">
                <a:pos x="561" y="326"/>
              </a:cxn>
              <a:cxn ang="0">
                <a:pos x="739" y="437"/>
              </a:cxn>
              <a:cxn ang="0">
                <a:pos x="893" y="528"/>
              </a:cxn>
              <a:cxn ang="0">
                <a:pos x="1051" y="624"/>
              </a:cxn>
            </a:cxnLst>
            <a:rect l="0" t="0" r="r" b="b"/>
            <a:pathLst>
              <a:path w="1051" h="624">
                <a:moveTo>
                  <a:pt x="0" y="0"/>
                </a:moveTo>
                <a:cubicBezTo>
                  <a:pt x="52" y="31"/>
                  <a:pt x="224" y="133"/>
                  <a:pt x="317" y="187"/>
                </a:cubicBezTo>
                <a:cubicBezTo>
                  <a:pt x="410" y="241"/>
                  <a:pt x="491" y="284"/>
                  <a:pt x="561" y="326"/>
                </a:cubicBezTo>
                <a:cubicBezTo>
                  <a:pt x="631" y="368"/>
                  <a:pt x="684" y="403"/>
                  <a:pt x="739" y="437"/>
                </a:cubicBezTo>
                <a:cubicBezTo>
                  <a:pt x="794" y="471"/>
                  <a:pt x="841" y="497"/>
                  <a:pt x="893" y="528"/>
                </a:cubicBezTo>
                <a:cubicBezTo>
                  <a:pt x="945" y="559"/>
                  <a:pt x="1018" y="604"/>
                  <a:pt x="1051" y="624"/>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2" name="Freeform 24"/>
          <p:cNvSpPr>
            <a:spLocks/>
          </p:cNvSpPr>
          <p:nvPr/>
        </p:nvSpPr>
        <p:spPr bwMode="auto">
          <a:xfrm>
            <a:off x="2092325" y="3411538"/>
            <a:ext cx="1592263" cy="1033462"/>
          </a:xfrm>
          <a:custGeom>
            <a:avLst/>
            <a:gdLst/>
            <a:ahLst/>
            <a:cxnLst>
              <a:cxn ang="0">
                <a:pos x="0" y="0"/>
              </a:cxn>
              <a:cxn ang="0">
                <a:pos x="283" y="149"/>
              </a:cxn>
              <a:cxn ang="0">
                <a:pos x="527" y="288"/>
              </a:cxn>
              <a:cxn ang="0">
                <a:pos x="705" y="399"/>
              </a:cxn>
              <a:cxn ang="0">
                <a:pos x="859" y="490"/>
              </a:cxn>
              <a:cxn ang="0">
                <a:pos x="1017" y="586"/>
              </a:cxn>
            </a:cxnLst>
            <a:rect l="0" t="0" r="r" b="b"/>
            <a:pathLst>
              <a:path w="1017" h="586">
                <a:moveTo>
                  <a:pt x="0" y="0"/>
                </a:moveTo>
                <a:cubicBezTo>
                  <a:pt x="47" y="25"/>
                  <a:pt x="195" y="101"/>
                  <a:pt x="283" y="149"/>
                </a:cubicBezTo>
                <a:cubicBezTo>
                  <a:pt x="371" y="197"/>
                  <a:pt x="457" y="246"/>
                  <a:pt x="527" y="288"/>
                </a:cubicBezTo>
                <a:cubicBezTo>
                  <a:pt x="597" y="330"/>
                  <a:pt x="650" y="365"/>
                  <a:pt x="705" y="399"/>
                </a:cubicBezTo>
                <a:cubicBezTo>
                  <a:pt x="760" y="433"/>
                  <a:pt x="807" y="459"/>
                  <a:pt x="859" y="490"/>
                </a:cubicBezTo>
                <a:cubicBezTo>
                  <a:pt x="911" y="521"/>
                  <a:pt x="984" y="566"/>
                  <a:pt x="1017" y="586"/>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3" name="Freeform 25"/>
          <p:cNvSpPr>
            <a:spLocks/>
          </p:cNvSpPr>
          <p:nvPr/>
        </p:nvSpPr>
        <p:spPr bwMode="auto">
          <a:xfrm>
            <a:off x="2254250" y="3390900"/>
            <a:ext cx="1400175" cy="927100"/>
          </a:xfrm>
          <a:custGeom>
            <a:avLst/>
            <a:gdLst/>
            <a:ahLst/>
            <a:cxnLst>
              <a:cxn ang="0">
                <a:pos x="0" y="0"/>
              </a:cxn>
              <a:cxn ang="0">
                <a:pos x="314" y="176"/>
              </a:cxn>
              <a:cxn ang="0">
                <a:pos x="558" y="315"/>
              </a:cxn>
              <a:cxn ang="0">
                <a:pos x="650" y="368"/>
              </a:cxn>
              <a:cxn ang="0">
                <a:pos x="789" y="454"/>
              </a:cxn>
              <a:cxn ang="0">
                <a:pos x="894" y="526"/>
              </a:cxn>
            </a:cxnLst>
            <a:rect l="0" t="0" r="r" b="b"/>
            <a:pathLst>
              <a:path w="894" h="526">
                <a:moveTo>
                  <a:pt x="0" y="0"/>
                </a:moveTo>
                <a:cubicBezTo>
                  <a:pt x="52" y="29"/>
                  <a:pt x="221" y="124"/>
                  <a:pt x="314" y="176"/>
                </a:cubicBezTo>
                <a:cubicBezTo>
                  <a:pt x="407" y="228"/>
                  <a:pt x="502" y="283"/>
                  <a:pt x="558" y="315"/>
                </a:cubicBezTo>
                <a:cubicBezTo>
                  <a:pt x="614" y="347"/>
                  <a:pt x="612" y="345"/>
                  <a:pt x="650" y="368"/>
                </a:cubicBezTo>
                <a:cubicBezTo>
                  <a:pt x="688" y="391"/>
                  <a:pt x="748" y="428"/>
                  <a:pt x="789" y="454"/>
                </a:cubicBezTo>
                <a:cubicBezTo>
                  <a:pt x="830" y="480"/>
                  <a:pt x="872" y="511"/>
                  <a:pt x="894" y="526"/>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4" name="Freeform 26"/>
          <p:cNvSpPr>
            <a:spLocks/>
          </p:cNvSpPr>
          <p:nvPr/>
        </p:nvSpPr>
        <p:spPr bwMode="auto">
          <a:xfrm>
            <a:off x="3497263" y="3997325"/>
            <a:ext cx="322262" cy="650875"/>
          </a:xfrm>
          <a:custGeom>
            <a:avLst/>
            <a:gdLst/>
            <a:ahLst/>
            <a:cxnLst>
              <a:cxn ang="0">
                <a:pos x="24" y="369"/>
              </a:cxn>
              <a:cxn ang="0">
                <a:pos x="9" y="307"/>
              </a:cxn>
              <a:cxn ang="0">
                <a:pos x="0" y="259"/>
              </a:cxn>
              <a:cxn ang="0">
                <a:pos x="0" y="172"/>
              </a:cxn>
              <a:cxn ang="0">
                <a:pos x="0" y="105"/>
              </a:cxn>
              <a:cxn ang="0">
                <a:pos x="0" y="38"/>
              </a:cxn>
              <a:cxn ang="0">
                <a:pos x="24" y="0"/>
              </a:cxn>
              <a:cxn ang="0">
                <a:pos x="76" y="0"/>
              </a:cxn>
              <a:cxn ang="0">
                <a:pos x="206" y="163"/>
              </a:cxn>
              <a:cxn ang="0">
                <a:pos x="134" y="364"/>
              </a:cxn>
              <a:cxn ang="0">
                <a:pos x="24" y="369"/>
              </a:cxn>
            </a:cxnLst>
            <a:rect l="0" t="0" r="r" b="b"/>
            <a:pathLst>
              <a:path w="206" h="369">
                <a:moveTo>
                  <a:pt x="24" y="369"/>
                </a:moveTo>
                <a:lnTo>
                  <a:pt x="9" y="307"/>
                </a:lnTo>
                <a:lnTo>
                  <a:pt x="0" y="259"/>
                </a:lnTo>
                <a:lnTo>
                  <a:pt x="0" y="172"/>
                </a:lnTo>
                <a:lnTo>
                  <a:pt x="0" y="105"/>
                </a:lnTo>
                <a:lnTo>
                  <a:pt x="0" y="38"/>
                </a:lnTo>
                <a:lnTo>
                  <a:pt x="24" y="0"/>
                </a:lnTo>
                <a:lnTo>
                  <a:pt x="76" y="0"/>
                </a:lnTo>
                <a:lnTo>
                  <a:pt x="206" y="163"/>
                </a:lnTo>
                <a:lnTo>
                  <a:pt x="134" y="364"/>
                </a:lnTo>
                <a:lnTo>
                  <a:pt x="24" y="369"/>
                </a:lnTo>
                <a:close/>
              </a:path>
            </a:pathLst>
          </a:custGeom>
          <a:solidFill>
            <a:srgbClr val="808080"/>
          </a:solidFill>
          <a:ln w="12700" cap="flat" cmpd="sng">
            <a:noFill/>
            <a:prstDash val="solid"/>
            <a:round/>
            <a:headEnd type="none" w="sm" len="sm"/>
            <a:tailEnd type="none" w="sm" len="sm"/>
          </a:ln>
          <a:effectLst/>
        </p:spPr>
        <p:txBody>
          <a:bodyPr wrap="none" anchor="ctr"/>
          <a:lstStyle/>
          <a:p>
            <a:endParaRPr lang="en-US" b="1"/>
          </a:p>
        </p:txBody>
      </p:sp>
      <p:sp>
        <p:nvSpPr>
          <p:cNvPr id="17435" name="Freeform 27"/>
          <p:cNvSpPr>
            <a:spLocks/>
          </p:cNvSpPr>
          <p:nvPr/>
        </p:nvSpPr>
        <p:spPr bwMode="auto">
          <a:xfrm>
            <a:off x="3573463" y="3979863"/>
            <a:ext cx="74612" cy="625475"/>
          </a:xfrm>
          <a:custGeom>
            <a:avLst/>
            <a:gdLst/>
            <a:ahLst/>
            <a:cxnLst>
              <a:cxn ang="0">
                <a:pos x="0" y="0"/>
              </a:cxn>
              <a:cxn ang="0">
                <a:pos x="24" y="72"/>
              </a:cxn>
              <a:cxn ang="0">
                <a:pos x="38" y="110"/>
              </a:cxn>
              <a:cxn ang="0">
                <a:pos x="48" y="163"/>
              </a:cxn>
              <a:cxn ang="0">
                <a:pos x="43" y="230"/>
              </a:cxn>
              <a:cxn ang="0">
                <a:pos x="38" y="274"/>
              </a:cxn>
              <a:cxn ang="0">
                <a:pos x="38" y="312"/>
              </a:cxn>
              <a:cxn ang="0">
                <a:pos x="33" y="355"/>
              </a:cxn>
            </a:cxnLst>
            <a:rect l="0" t="0" r="r" b="b"/>
            <a:pathLst>
              <a:path w="48" h="355">
                <a:moveTo>
                  <a:pt x="0" y="0"/>
                </a:moveTo>
                <a:lnTo>
                  <a:pt x="24" y="72"/>
                </a:lnTo>
                <a:lnTo>
                  <a:pt x="38" y="110"/>
                </a:lnTo>
                <a:lnTo>
                  <a:pt x="48" y="163"/>
                </a:lnTo>
                <a:lnTo>
                  <a:pt x="43" y="230"/>
                </a:lnTo>
                <a:lnTo>
                  <a:pt x="38" y="274"/>
                </a:lnTo>
                <a:lnTo>
                  <a:pt x="38" y="312"/>
                </a:lnTo>
                <a:lnTo>
                  <a:pt x="33" y="355"/>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7436" name="Freeform 28"/>
          <p:cNvSpPr>
            <a:spLocks/>
          </p:cNvSpPr>
          <p:nvPr/>
        </p:nvSpPr>
        <p:spPr bwMode="auto">
          <a:xfrm>
            <a:off x="3035300" y="3200400"/>
            <a:ext cx="171450" cy="139700"/>
          </a:xfrm>
          <a:custGeom>
            <a:avLst/>
            <a:gdLst/>
            <a:ahLst/>
            <a:cxnLst>
              <a:cxn ang="0">
                <a:pos x="0" y="0"/>
              </a:cxn>
              <a:cxn ang="0">
                <a:pos x="58" y="48"/>
              </a:cxn>
              <a:cxn ang="0">
                <a:pos x="109" y="80"/>
              </a:cxn>
            </a:cxnLst>
            <a:rect l="0" t="0" r="r" b="b"/>
            <a:pathLst>
              <a:path w="109" h="80">
                <a:moveTo>
                  <a:pt x="0" y="0"/>
                </a:moveTo>
                <a:lnTo>
                  <a:pt x="58" y="48"/>
                </a:lnTo>
                <a:lnTo>
                  <a:pt x="109" y="80"/>
                </a:lnTo>
              </a:path>
            </a:pathLst>
          </a:custGeom>
          <a:solidFill>
            <a:srgbClr val="55AEF6"/>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7" name="Line 29"/>
          <p:cNvSpPr>
            <a:spLocks noChangeShapeType="1"/>
          </p:cNvSpPr>
          <p:nvPr/>
        </p:nvSpPr>
        <p:spPr bwMode="auto">
          <a:xfrm>
            <a:off x="3636963" y="3222625"/>
            <a:ext cx="241300" cy="141288"/>
          </a:xfrm>
          <a:prstGeom prst="line">
            <a:avLst/>
          </a:prstGeom>
          <a:noFill/>
          <a:ln w="12700">
            <a:solidFill>
              <a:schemeClr val="bg2"/>
            </a:solidFill>
            <a:round/>
            <a:headEnd type="none" w="sm" len="sm"/>
            <a:tailEnd type="none" w="sm" len="sm"/>
          </a:ln>
          <a:effectLst/>
        </p:spPr>
        <p:txBody>
          <a:bodyPr wrap="none" anchor="ctr"/>
          <a:lstStyle/>
          <a:p>
            <a:endParaRPr lang="en-US" b="1"/>
          </a:p>
        </p:txBody>
      </p:sp>
      <p:sp>
        <p:nvSpPr>
          <p:cNvPr id="17438" name="Freeform 30"/>
          <p:cNvSpPr>
            <a:spLocks/>
          </p:cNvSpPr>
          <p:nvPr/>
        </p:nvSpPr>
        <p:spPr bwMode="auto">
          <a:xfrm>
            <a:off x="4497388" y="3448050"/>
            <a:ext cx="501650" cy="112713"/>
          </a:xfrm>
          <a:custGeom>
            <a:avLst/>
            <a:gdLst/>
            <a:ahLst/>
            <a:cxnLst>
              <a:cxn ang="0">
                <a:pos x="0" y="0"/>
              </a:cxn>
              <a:cxn ang="0">
                <a:pos x="128" y="32"/>
              </a:cxn>
              <a:cxn ang="0">
                <a:pos x="196" y="42"/>
              </a:cxn>
              <a:cxn ang="0">
                <a:pos x="260" y="55"/>
              </a:cxn>
              <a:cxn ang="0">
                <a:pos x="320" y="64"/>
              </a:cxn>
            </a:cxnLst>
            <a:rect l="0" t="0" r="r" b="b"/>
            <a:pathLst>
              <a:path w="320" h="64">
                <a:moveTo>
                  <a:pt x="0" y="0"/>
                </a:moveTo>
                <a:lnTo>
                  <a:pt x="128" y="32"/>
                </a:lnTo>
                <a:lnTo>
                  <a:pt x="196" y="42"/>
                </a:lnTo>
                <a:lnTo>
                  <a:pt x="260" y="55"/>
                </a:lnTo>
                <a:lnTo>
                  <a:pt x="320" y="64"/>
                </a:ln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39" name="Freeform 31"/>
          <p:cNvSpPr>
            <a:spLocks/>
          </p:cNvSpPr>
          <p:nvPr/>
        </p:nvSpPr>
        <p:spPr bwMode="auto">
          <a:xfrm>
            <a:off x="355600" y="3830638"/>
            <a:ext cx="2698750" cy="942975"/>
          </a:xfrm>
          <a:custGeom>
            <a:avLst/>
            <a:gdLst/>
            <a:ahLst/>
            <a:cxnLst>
              <a:cxn ang="0">
                <a:pos x="0" y="10"/>
              </a:cxn>
              <a:cxn ang="0">
                <a:pos x="771" y="46"/>
              </a:cxn>
              <a:cxn ang="0">
                <a:pos x="1200" y="228"/>
              </a:cxn>
              <a:cxn ang="0">
                <a:pos x="1513" y="403"/>
              </a:cxn>
              <a:cxn ang="0">
                <a:pos x="1724" y="534"/>
              </a:cxn>
            </a:cxnLst>
            <a:rect l="0" t="0" r="r" b="b"/>
            <a:pathLst>
              <a:path w="1724" h="534">
                <a:moveTo>
                  <a:pt x="0" y="10"/>
                </a:moveTo>
                <a:cubicBezTo>
                  <a:pt x="267" y="0"/>
                  <a:pt x="571" y="10"/>
                  <a:pt x="771" y="46"/>
                </a:cubicBezTo>
                <a:cubicBezTo>
                  <a:pt x="971" y="82"/>
                  <a:pt x="1076" y="169"/>
                  <a:pt x="1200" y="228"/>
                </a:cubicBezTo>
                <a:cubicBezTo>
                  <a:pt x="1324" y="287"/>
                  <a:pt x="1426" y="352"/>
                  <a:pt x="1513" y="403"/>
                </a:cubicBezTo>
                <a:cubicBezTo>
                  <a:pt x="1600" y="454"/>
                  <a:pt x="1680" y="507"/>
                  <a:pt x="1724" y="534"/>
                </a:cubicBezTo>
              </a:path>
            </a:pathLst>
          </a:custGeom>
          <a:noFill/>
          <a:ln w="28575" cap="flat" cmpd="sng">
            <a:solidFill>
              <a:schemeClr val="bg2"/>
            </a:solidFill>
            <a:prstDash val="solid"/>
            <a:round/>
            <a:headEnd type="none" w="sm" len="sm"/>
            <a:tailEnd type="triangle" w="med" len="med"/>
          </a:ln>
          <a:effectLst/>
        </p:spPr>
        <p:txBody>
          <a:bodyPr wrap="none" anchor="ctr"/>
          <a:lstStyle/>
          <a:p>
            <a:endParaRPr lang="en-US" b="1"/>
          </a:p>
        </p:txBody>
      </p:sp>
      <p:sp>
        <p:nvSpPr>
          <p:cNvPr id="17440" name="Text Box 32"/>
          <p:cNvSpPr txBox="1">
            <a:spLocks noChangeArrowheads="1"/>
          </p:cNvSpPr>
          <p:nvPr/>
        </p:nvSpPr>
        <p:spPr bwMode="auto">
          <a:xfrm>
            <a:off x="214313" y="2898775"/>
            <a:ext cx="772391" cy="276999"/>
          </a:xfrm>
          <a:prstGeom prst="rect">
            <a:avLst/>
          </a:prstGeom>
          <a:noFill/>
          <a:ln w="12699">
            <a:noFill/>
            <a:miter lim="800000"/>
            <a:headEnd type="none" w="sm" len="sm"/>
            <a:tailEnd type="none" w="sm" len="sm"/>
          </a:ln>
          <a:effectLst/>
        </p:spPr>
        <p:txBody>
          <a:bodyPr wrap="none">
            <a:spAutoFit/>
          </a:bodyPr>
          <a:lstStyle/>
          <a:p>
            <a:r>
              <a:rPr lang="en-US" sz="1200" b="1" i="0">
                <a:solidFill>
                  <a:srgbClr val="99CCFF"/>
                </a:solidFill>
              </a:rPr>
              <a:t>Sea Level</a:t>
            </a:r>
          </a:p>
        </p:txBody>
      </p:sp>
      <p:sp>
        <p:nvSpPr>
          <p:cNvPr id="17441" name="Text Box 33"/>
          <p:cNvSpPr txBox="1">
            <a:spLocks noChangeArrowheads="1"/>
          </p:cNvSpPr>
          <p:nvPr/>
        </p:nvSpPr>
        <p:spPr bwMode="auto">
          <a:xfrm>
            <a:off x="3327400" y="1776413"/>
            <a:ext cx="1194558" cy="369332"/>
          </a:xfrm>
          <a:prstGeom prst="rect">
            <a:avLst/>
          </a:prstGeom>
          <a:noFill/>
          <a:ln w="12699">
            <a:noFill/>
            <a:miter lim="800000"/>
            <a:headEnd type="none" w="sm" len="sm"/>
            <a:tailEnd type="none" w="sm" len="sm"/>
          </a:ln>
          <a:effectLst/>
        </p:spPr>
        <p:txBody>
          <a:bodyPr wrap="none">
            <a:spAutoFit/>
          </a:bodyPr>
          <a:lstStyle/>
          <a:p>
            <a:r>
              <a:rPr lang="en-US" b="1" i="0">
                <a:solidFill>
                  <a:schemeClr val="tx1"/>
                </a:solidFill>
              </a:rPr>
              <a:t>Quesnellia</a:t>
            </a:r>
          </a:p>
        </p:txBody>
      </p:sp>
      <p:sp>
        <p:nvSpPr>
          <p:cNvPr id="17442" name="Freeform 34"/>
          <p:cNvSpPr>
            <a:spLocks/>
          </p:cNvSpPr>
          <p:nvPr/>
        </p:nvSpPr>
        <p:spPr bwMode="auto">
          <a:xfrm>
            <a:off x="6713538" y="3292475"/>
            <a:ext cx="139700" cy="90488"/>
          </a:xfrm>
          <a:custGeom>
            <a:avLst/>
            <a:gdLst/>
            <a:ahLst/>
            <a:cxnLst>
              <a:cxn ang="0">
                <a:pos x="0" y="51"/>
              </a:cxn>
              <a:cxn ang="0">
                <a:pos x="55" y="12"/>
              </a:cxn>
              <a:cxn ang="0">
                <a:pos x="89" y="0"/>
              </a:cxn>
            </a:cxnLst>
            <a:rect l="0" t="0" r="r" b="b"/>
            <a:pathLst>
              <a:path w="89" h="51">
                <a:moveTo>
                  <a:pt x="0" y="51"/>
                </a:moveTo>
                <a:lnTo>
                  <a:pt x="55" y="12"/>
                </a:lnTo>
                <a:lnTo>
                  <a:pt x="89" y="0"/>
                </a:ln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43" name="Freeform 35"/>
          <p:cNvSpPr>
            <a:spLocks/>
          </p:cNvSpPr>
          <p:nvPr/>
        </p:nvSpPr>
        <p:spPr bwMode="auto">
          <a:xfrm>
            <a:off x="5438775" y="3429000"/>
            <a:ext cx="287338" cy="320675"/>
          </a:xfrm>
          <a:custGeom>
            <a:avLst/>
            <a:gdLst/>
            <a:ahLst/>
            <a:cxnLst>
              <a:cxn ang="0">
                <a:pos x="0" y="182"/>
              </a:cxn>
              <a:cxn ang="0">
                <a:pos x="63" y="137"/>
              </a:cxn>
              <a:cxn ang="0">
                <a:pos x="125" y="74"/>
              </a:cxn>
              <a:cxn ang="0">
                <a:pos x="183" y="0"/>
              </a:cxn>
            </a:cxnLst>
            <a:rect l="0" t="0" r="r" b="b"/>
            <a:pathLst>
              <a:path w="183" h="182">
                <a:moveTo>
                  <a:pt x="0" y="182"/>
                </a:moveTo>
                <a:lnTo>
                  <a:pt x="63" y="137"/>
                </a:lnTo>
                <a:lnTo>
                  <a:pt x="125" y="74"/>
                </a:lnTo>
                <a:lnTo>
                  <a:pt x="183" y="0"/>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7444" name="Freeform 36"/>
          <p:cNvSpPr>
            <a:spLocks/>
          </p:cNvSpPr>
          <p:nvPr/>
        </p:nvSpPr>
        <p:spPr bwMode="auto">
          <a:xfrm>
            <a:off x="5360988" y="3395663"/>
            <a:ext cx="176212" cy="376237"/>
          </a:xfrm>
          <a:custGeom>
            <a:avLst/>
            <a:gdLst/>
            <a:ahLst/>
            <a:cxnLst>
              <a:cxn ang="0">
                <a:pos x="0" y="213"/>
              </a:cxn>
              <a:cxn ang="0">
                <a:pos x="36" y="137"/>
              </a:cxn>
              <a:cxn ang="0">
                <a:pos x="58" y="93"/>
              </a:cxn>
              <a:cxn ang="0">
                <a:pos x="113" y="0"/>
              </a:cxn>
            </a:cxnLst>
            <a:rect l="0" t="0" r="r" b="b"/>
            <a:pathLst>
              <a:path w="113" h="213">
                <a:moveTo>
                  <a:pt x="0" y="213"/>
                </a:moveTo>
                <a:lnTo>
                  <a:pt x="36" y="137"/>
                </a:lnTo>
                <a:lnTo>
                  <a:pt x="58" y="93"/>
                </a:lnTo>
                <a:lnTo>
                  <a:pt x="113" y="0"/>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7445" name="Freeform 37"/>
          <p:cNvSpPr>
            <a:spLocks/>
          </p:cNvSpPr>
          <p:nvPr/>
        </p:nvSpPr>
        <p:spPr bwMode="auto">
          <a:xfrm>
            <a:off x="5067300" y="3471863"/>
            <a:ext cx="217488" cy="350837"/>
          </a:xfrm>
          <a:custGeom>
            <a:avLst/>
            <a:gdLst/>
            <a:ahLst/>
            <a:cxnLst>
              <a:cxn ang="0">
                <a:pos x="0" y="199"/>
              </a:cxn>
              <a:cxn ang="0">
                <a:pos x="60" y="125"/>
              </a:cxn>
              <a:cxn ang="0">
                <a:pos x="103" y="58"/>
              </a:cxn>
              <a:cxn ang="0">
                <a:pos x="139" y="0"/>
              </a:cxn>
            </a:cxnLst>
            <a:rect l="0" t="0" r="r" b="b"/>
            <a:pathLst>
              <a:path w="139" h="199">
                <a:moveTo>
                  <a:pt x="0" y="199"/>
                </a:moveTo>
                <a:lnTo>
                  <a:pt x="60" y="125"/>
                </a:lnTo>
                <a:lnTo>
                  <a:pt x="103" y="58"/>
                </a:lnTo>
                <a:lnTo>
                  <a:pt x="139" y="0"/>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7446" name="Text Box 38"/>
          <p:cNvSpPr txBox="1">
            <a:spLocks noChangeArrowheads="1"/>
          </p:cNvSpPr>
          <p:nvPr/>
        </p:nvSpPr>
        <p:spPr bwMode="auto">
          <a:xfrm>
            <a:off x="6229350" y="4672013"/>
            <a:ext cx="2261196" cy="307777"/>
          </a:xfrm>
          <a:prstGeom prst="rect">
            <a:avLst/>
          </a:prstGeom>
          <a:noFill/>
          <a:ln w="12699">
            <a:noFill/>
            <a:miter lim="800000"/>
            <a:headEnd type="none" w="sm" len="sm"/>
            <a:tailEnd type="none" w="sm" len="sm"/>
          </a:ln>
          <a:effectLst/>
        </p:spPr>
        <p:txBody>
          <a:bodyPr wrap="none">
            <a:spAutoFit/>
          </a:bodyPr>
          <a:lstStyle/>
          <a:p>
            <a:r>
              <a:rPr lang="en-US" sz="1400" b="1">
                <a:solidFill>
                  <a:schemeClr val="tx1"/>
                </a:solidFill>
              </a:rPr>
              <a:t>after Hoy and Andrew, 1997</a:t>
            </a:r>
          </a:p>
        </p:txBody>
      </p:sp>
      <p:sp>
        <p:nvSpPr>
          <p:cNvPr id="17447" name="Text Box 39"/>
          <p:cNvSpPr txBox="1">
            <a:spLocks noChangeArrowheads="1"/>
          </p:cNvSpPr>
          <p:nvPr/>
        </p:nvSpPr>
        <p:spPr bwMode="auto">
          <a:xfrm>
            <a:off x="379413" y="4471988"/>
            <a:ext cx="1328441" cy="369332"/>
          </a:xfrm>
          <a:prstGeom prst="rect">
            <a:avLst/>
          </a:prstGeom>
          <a:noFill/>
          <a:ln w="12699">
            <a:noFill/>
            <a:miter lim="800000"/>
            <a:headEnd type="none" w="sm" len="sm"/>
            <a:tailEnd type="none" w="sm" len="sm"/>
          </a:ln>
          <a:effectLst/>
        </p:spPr>
        <p:txBody>
          <a:bodyPr wrap="none">
            <a:spAutoFit/>
          </a:bodyPr>
          <a:lstStyle/>
          <a:p>
            <a:r>
              <a:rPr lang="en-US" b="1" i="0">
                <a:solidFill>
                  <a:schemeClr val="tx1"/>
                </a:solidFill>
              </a:rPr>
              <a:t>Late Triassic</a:t>
            </a:r>
          </a:p>
        </p:txBody>
      </p:sp>
      <p:sp>
        <p:nvSpPr>
          <p:cNvPr id="17448" name="Freeform 40"/>
          <p:cNvSpPr>
            <a:spLocks/>
          </p:cNvSpPr>
          <p:nvPr/>
        </p:nvSpPr>
        <p:spPr bwMode="auto">
          <a:xfrm>
            <a:off x="2895600" y="2878138"/>
            <a:ext cx="244475" cy="203200"/>
          </a:xfrm>
          <a:custGeom>
            <a:avLst/>
            <a:gdLst/>
            <a:ahLst/>
            <a:cxnLst>
              <a:cxn ang="0">
                <a:pos x="0" y="115"/>
              </a:cxn>
              <a:cxn ang="0">
                <a:pos x="7" y="83"/>
              </a:cxn>
              <a:cxn ang="0">
                <a:pos x="23" y="61"/>
              </a:cxn>
              <a:cxn ang="0">
                <a:pos x="42" y="42"/>
              </a:cxn>
              <a:cxn ang="0">
                <a:pos x="112" y="22"/>
              </a:cxn>
              <a:cxn ang="0">
                <a:pos x="138" y="6"/>
              </a:cxn>
              <a:cxn ang="0">
                <a:pos x="157" y="0"/>
              </a:cxn>
            </a:cxnLst>
            <a:rect l="0" t="0" r="r" b="b"/>
            <a:pathLst>
              <a:path w="157" h="115">
                <a:moveTo>
                  <a:pt x="0" y="115"/>
                </a:moveTo>
                <a:cubicBezTo>
                  <a:pt x="1" y="103"/>
                  <a:pt x="3" y="92"/>
                  <a:pt x="7" y="83"/>
                </a:cubicBezTo>
                <a:cubicBezTo>
                  <a:pt x="11" y="74"/>
                  <a:pt x="17" y="68"/>
                  <a:pt x="23" y="61"/>
                </a:cubicBezTo>
                <a:cubicBezTo>
                  <a:pt x="29" y="54"/>
                  <a:pt x="27" y="49"/>
                  <a:pt x="42" y="42"/>
                </a:cubicBezTo>
                <a:cubicBezTo>
                  <a:pt x="57" y="35"/>
                  <a:pt x="96" y="28"/>
                  <a:pt x="112" y="22"/>
                </a:cubicBezTo>
                <a:cubicBezTo>
                  <a:pt x="128" y="16"/>
                  <a:pt x="131" y="10"/>
                  <a:pt x="138" y="6"/>
                </a:cubicBezTo>
                <a:cubicBezTo>
                  <a:pt x="145" y="2"/>
                  <a:pt x="153" y="1"/>
                  <a:pt x="157" y="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49" name="Freeform 41"/>
          <p:cNvSpPr>
            <a:spLocks/>
          </p:cNvSpPr>
          <p:nvPr/>
        </p:nvSpPr>
        <p:spPr bwMode="auto">
          <a:xfrm>
            <a:off x="3360738" y="2884488"/>
            <a:ext cx="206375" cy="141287"/>
          </a:xfrm>
          <a:custGeom>
            <a:avLst/>
            <a:gdLst/>
            <a:ahLst/>
            <a:cxnLst>
              <a:cxn ang="0">
                <a:pos x="0" y="115"/>
              </a:cxn>
              <a:cxn ang="0">
                <a:pos x="7" y="83"/>
              </a:cxn>
              <a:cxn ang="0">
                <a:pos x="23" y="61"/>
              </a:cxn>
              <a:cxn ang="0">
                <a:pos x="42" y="42"/>
              </a:cxn>
              <a:cxn ang="0">
                <a:pos x="112" y="22"/>
              </a:cxn>
              <a:cxn ang="0">
                <a:pos x="138" y="6"/>
              </a:cxn>
              <a:cxn ang="0">
                <a:pos x="157" y="0"/>
              </a:cxn>
            </a:cxnLst>
            <a:rect l="0" t="0" r="r" b="b"/>
            <a:pathLst>
              <a:path w="157" h="115">
                <a:moveTo>
                  <a:pt x="0" y="115"/>
                </a:moveTo>
                <a:cubicBezTo>
                  <a:pt x="1" y="103"/>
                  <a:pt x="3" y="92"/>
                  <a:pt x="7" y="83"/>
                </a:cubicBezTo>
                <a:cubicBezTo>
                  <a:pt x="11" y="74"/>
                  <a:pt x="17" y="68"/>
                  <a:pt x="23" y="61"/>
                </a:cubicBezTo>
                <a:cubicBezTo>
                  <a:pt x="29" y="54"/>
                  <a:pt x="27" y="49"/>
                  <a:pt x="42" y="42"/>
                </a:cubicBezTo>
                <a:cubicBezTo>
                  <a:pt x="57" y="35"/>
                  <a:pt x="96" y="28"/>
                  <a:pt x="112" y="22"/>
                </a:cubicBezTo>
                <a:cubicBezTo>
                  <a:pt x="128" y="16"/>
                  <a:pt x="131" y="10"/>
                  <a:pt x="138" y="6"/>
                </a:cubicBezTo>
                <a:cubicBezTo>
                  <a:pt x="145" y="2"/>
                  <a:pt x="153" y="1"/>
                  <a:pt x="157" y="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50" name="Freeform 42"/>
          <p:cNvSpPr>
            <a:spLocks/>
          </p:cNvSpPr>
          <p:nvPr/>
        </p:nvSpPr>
        <p:spPr bwMode="auto">
          <a:xfrm>
            <a:off x="3771900" y="3016250"/>
            <a:ext cx="176213" cy="98425"/>
          </a:xfrm>
          <a:custGeom>
            <a:avLst/>
            <a:gdLst/>
            <a:ahLst/>
            <a:cxnLst>
              <a:cxn ang="0">
                <a:pos x="0" y="115"/>
              </a:cxn>
              <a:cxn ang="0">
                <a:pos x="7" y="83"/>
              </a:cxn>
              <a:cxn ang="0">
                <a:pos x="23" y="61"/>
              </a:cxn>
              <a:cxn ang="0">
                <a:pos x="42" y="42"/>
              </a:cxn>
              <a:cxn ang="0">
                <a:pos x="112" y="22"/>
              </a:cxn>
              <a:cxn ang="0">
                <a:pos x="138" y="6"/>
              </a:cxn>
              <a:cxn ang="0">
                <a:pos x="157" y="0"/>
              </a:cxn>
            </a:cxnLst>
            <a:rect l="0" t="0" r="r" b="b"/>
            <a:pathLst>
              <a:path w="157" h="115">
                <a:moveTo>
                  <a:pt x="0" y="115"/>
                </a:moveTo>
                <a:cubicBezTo>
                  <a:pt x="1" y="103"/>
                  <a:pt x="3" y="92"/>
                  <a:pt x="7" y="83"/>
                </a:cubicBezTo>
                <a:cubicBezTo>
                  <a:pt x="11" y="74"/>
                  <a:pt x="17" y="68"/>
                  <a:pt x="23" y="61"/>
                </a:cubicBezTo>
                <a:cubicBezTo>
                  <a:pt x="29" y="54"/>
                  <a:pt x="27" y="49"/>
                  <a:pt x="42" y="42"/>
                </a:cubicBezTo>
                <a:cubicBezTo>
                  <a:pt x="57" y="35"/>
                  <a:pt x="96" y="28"/>
                  <a:pt x="112" y="22"/>
                </a:cubicBezTo>
                <a:cubicBezTo>
                  <a:pt x="128" y="16"/>
                  <a:pt x="131" y="10"/>
                  <a:pt x="138" y="6"/>
                </a:cubicBezTo>
                <a:cubicBezTo>
                  <a:pt x="145" y="2"/>
                  <a:pt x="153" y="1"/>
                  <a:pt x="157" y="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7451" name="Text Box 43"/>
          <p:cNvSpPr txBox="1">
            <a:spLocks noChangeArrowheads="1"/>
          </p:cNvSpPr>
          <p:nvPr/>
        </p:nvSpPr>
        <p:spPr bwMode="auto">
          <a:xfrm>
            <a:off x="7698697" y="2447925"/>
            <a:ext cx="888769" cy="584775"/>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North</a:t>
            </a:r>
          </a:p>
          <a:p>
            <a:pPr algn="ctr"/>
            <a:r>
              <a:rPr lang="en-US" sz="1600" b="1" i="0">
                <a:solidFill>
                  <a:schemeClr val="tx1"/>
                </a:solidFill>
              </a:rPr>
              <a:t>America</a:t>
            </a:r>
          </a:p>
        </p:txBody>
      </p:sp>
      <p:sp>
        <p:nvSpPr>
          <p:cNvPr id="17452" name="Text Box 44"/>
          <p:cNvSpPr txBox="1">
            <a:spLocks noChangeArrowheads="1"/>
          </p:cNvSpPr>
          <p:nvPr/>
        </p:nvSpPr>
        <p:spPr bwMode="auto">
          <a:xfrm>
            <a:off x="1219820" y="2446338"/>
            <a:ext cx="1224311" cy="584775"/>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Cache Creek</a:t>
            </a:r>
          </a:p>
          <a:p>
            <a:pPr algn="ctr"/>
            <a:r>
              <a:rPr lang="en-US" sz="1600" b="1" i="0">
                <a:solidFill>
                  <a:schemeClr val="tx1"/>
                </a:solidFill>
              </a:rPr>
              <a:t>melange</a:t>
            </a:r>
          </a:p>
        </p:txBody>
      </p:sp>
      <p:sp>
        <p:nvSpPr>
          <p:cNvPr id="17453" name="Text Box 45"/>
          <p:cNvSpPr txBox="1">
            <a:spLocks noChangeArrowheads="1"/>
          </p:cNvSpPr>
          <p:nvPr/>
        </p:nvSpPr>
        <p:spPr bwMode="auto">
          <a:xfrm>
            <a:off x="3048856" y="2324100"/>
            <a:ext cx="715837" cy="584775"/>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Nicola</a:t>
            </a:r>
          </a:p>
          <a:p>
            <a:pPr algn="ctr"/>
            <a:r>
              <a:rPr lang="en-US" sz="1600" b="1" i="0">
                <a:solidFill>
                  <a:schemeClr val="tx1"/>
                </a:solidFill>
              </a:rPr>
              <a:t>arc</a:t>
            </a:r>
          </a:p>
        </p:txBody>
      </p:sp>
      <p:sp>
        <p:nvSpPr>
          <p:cNvPr id="17454" name="Text Box 46"/>
          <p:cNvSpPr txBox="1">
            <a:spLocks noChangeArrowheads="1"/>
          </p:cNvSpPr>
          <p:nvPr/>
        </p:nvSpPr>
        <p:spPr bwMode="auto">
          <a:xfrm>
            <a:off x="4641528" y="4054475"/>
            <a:ext cx="1346844"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Harper Ranch</a:t>
            </a:r>
          </a:p>
        </p:txBody>
      </p:sp>
      <p:sp>
        <p:nvSpPr>
          <p:cNvPr id="17455" name="Text Box 47"/>
          <p:cNvSpPr txBox="1">
            <a:spLocks noChangeArrowheads="1"/>
          </p:cNvSpPr>
          <p:nvPr/>
        </p:nvSpPr>
        <p:spPr bwMode="auto">
          <a:xfrm>
            <a:off x="6300567" y="2449513"/>
            <a:ext cx="991041"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Kootenay</a:t>
            </a:r>
          </a:p>
        </p:txBody>
      </p:sp>
      <p:sp>
        <p:nvSpPr>
          <p:cNvPr id="17456" name="Text Box 48"/>
          <p:cNvSpPr txBox="1">
            <a:spLocks noChangeArrowheads="1"/>
          </p:cNvSpPr>
          <p:nvPr/>
        </p:nvSpPr>
        <p:spPr bwMode="auto">
          <a:xfrm>
            <a:off x="4789950" y="2457450"/>
            <a:ext cx="948401"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Brooklyn</a:t>
            </a:r>
          </a:p>
        </p:txBody>
      </p:sp>
      <p:sp>
        <p:nvSpPr>
          <p:cNvPr id="17457" name="Line 49"/>
          <p:cNvSpPr>
            <a:spLocks noChangeShapeType="1"/>
          </p:cNvSpPr>
          <p:nvPr/>
        </p:nvSpPr>
        <p:spPr bwMode="auto">
          <a:xfrm flipH="1">
            <a:off x="6048375" y="2781300"/>
            <a:ext cx="441325" cy="498475"/>
          </a:xfrm>
          <a:prstGeom prst="line">
            <a:avLst/>
          </a:prstGeom>
          <a:noFill/>
          <a:ln w="12700">
            <a:solidFill>
              <a:schemeClr val="tx1"/>
            </a:solidFill>
            <a:round/>
            <a:headEnd type="none" w="sm" len="sm"/>
            <a:tailEnd type="triangle" w="med" len="med"/>
          </a:ln>
          <a:effectLst/>
        </p:spPr>
        <p:txBody>
          <a:bodyPr wrap="none" anchor="ctr"/>
          <a:lstStyle/>
          <a:p>
            <a:endParaRPr lang="en-US" b="1"/>
          </a:p>
        </p:txBody>
      </p:sp>
      <p:sp>
        <p:nvSpPr>
          <p:cNvPr id="17458" name="Line 50"/>
          <p:cNvSpPr>
            <a:spLocks noChangeShapeType="1"/>
          </p:cNvSpPr>
          <p:nvPr/>
        </p:nvSpPr>
        <p:spPr bwMode="auto">
          <a:xfrm>
            <a:off x="5176838" y="2822575"/>
            <a:ext cx="155575" cy="496888"/>
          </a:xfrm>
          <a:prstGeom prst="line">
            <a:avLst/>
          </a:prstGeom>
          <a:noFill/>
          <a:ln w="12700">
            <a:solidFill>
              <a:schemeClr val="tx1"/>
            </a:solidFill>
            <a:round/>
            <a:headEnd type="none" w="sm" len="sm"/>
            <a:tailEnd type="triangle" w="med" len="med"/>
          </a:ln>
          <a:effectLst/>
        </p:spPr>
        <p:txBody>
          <a:bodyPr wrap="none" anchor="ctr"/>
          <a:lstStyle/>
          <a:p>
            <a:endParaRPr lang="en-US" b="1"/>
          </a:p>
        </p:txBody>
      </p:sp>
      <p:sp>
        <p:nvSpPr>
          <p:cNvPr id="17459" name="Line 51"/>
          <p:cNvSpPr>
            <a:spLocks noChangeShapeType="1"/>
          </p:cNvSpPr>
          <p:nvPr/>
        </p:nvSpPr>
        <p:spPr bwMode="auto">
          <a:xfrm>
            <a:off x="4640263" y="3857625"/>
            <a:ext cx="430212" cy="241300"/>
          </a:xfrm>
          <a:prstGeom prst="line">
            <a:avLst/>
          </a:prstGeom>
          <a:noFill/>
          <a:ln w="12699">
            <a:solidFill>
              <a:schemeClr val="tx1"/>
            </a:solidFill>
            <a:round/>
            <a:headEnd type="triangle" w="med" len="med"/>
            <a:tailEnd type="none" w="sm" len="sm"/>
          </a:ln>
          <a:effectLst/>
        </p:spPr>
        <p:txBody>
          <a:bodyPr wrap="none" anchor="ctr"/>
          <a:lstStyle/>
          <a:p>
            <a:endParaRPr lang="en-US" b="1"/>
          </a:p>
        </p:txBody>
      </p:sp>
      <p:sp>
        <p:nvSpPr>
          <p:cNvPr id="17460" name="Line 52"/>
          <p:cNvSpPr>
            <a:spLocks noChangeShapeType="1"/>
          </p:cNvSpPr>
          <p:nvPr/>
        </p:nvSpPr>
        <p:spPr bwMode="auto">
          <a:xfrm flipH="1">
            <a:off x="5141913" y="3709988"/>
            <a:ext cx="274637" cy="376237"/>
          </a:xfrm>
          <a:prstGeom prst="line">
            <a:avLst/>
          </a:prstGeom>
          <a:noFill/>
          <a:ln w="12699">
            <a:solidFill>
              <a:schemeClr val="tx1"/>
            </a:solidFill>
            <a:round/>
            <a:headEnd type="triangle" w="med" len="med"/>
            <a:tailEnd/>
          </a:ln>
          <a:effectLst/>
        </p:spPr>
        <p:txBody>
          <a:bodyPr wrap="none" anchor="ctr"/>
          <a:lstStyle/>
          <a:p>
            <a:endParaRPr lang="en-US" b="1"/>
          </a:p>
        </p:txBody>
      </p:sp>
      <p:sp>
        <p:nvSpPr>
          <p:cNvPr id="17464" name="Text Box 56"/>
          <p:cNvSpPr txBox="1">
            <a:spLocks noChangeArrowheads="1"/>
          </p:cNvSpPr>
          <p:nvPr/>
        </p:nvSpPr>
        <p:spPr bwMode="auto">
          <a:xfrm>
            <a:off x="3186051" y="54031"/>
            <a:ext cx="3067186" cy="1015663"/>
          </a:xfrm>
          <a:prstGeom prst="rect">
            <a:avLst/>
          </a:prstGeom>
          <a:noFill/>
          <a:ln w="12699">
            <a:noFill/>
            <a:miter lim="800000"/>
            <a:headEnd type="none" w="sm" len="sm"/>
            <a:tailEnd type="none" w="sm" len="sm"/>
          </a:ln>
          <a:effectLst/>
        </p:spPr>
        <p:txBody>
          <a:bodyPr wrap="none">
            <a:spAutoFit/>
          </a:bodyPr>
          <a:lstStyle/>
          <a:p>
            <a:pPr algn="ctr"/>
            <a:r>
              <a:rPr lang="en-US" sz="2000" b="1" dirty="0" err="1" smtClean="0"/>
              <a:t>Quesnel</a:t>
            </a:r>
            <a:r>
              <a:rPr lang="en-US" sz="2000" b="1" dirty="0" smtClean="0"/>
              <a:t> Terrane</a:t>
            </a:r>
            <a:endParaRPr lang="en-US" sz="2000" b="1" dirty="0"/>
          </a:p>
          <a:p>
            <a:pPr algn="ctr"/>
            <a:r>
              <a:rPr lang="en-US" sz="2000" b="1" i="0" dirty="0" smtClean="0">
                <a:solidFill>
                  <a:schemeClr val="tx1"/>
                </a:solidFill>
              </a:rPr>
              <a:t>Late Triassic</a:t>
            </a:r>
          </a:p>
          <a:p>
            <a:pPr algn="ctr"/>
            <a:r>
              <a:rPr lang="en-US" sz="2000" b="1" dirty="0" smtClean="0"/>
              <a:t>S</a:t>
            </a:r>
            <a:r>
              <a:rPr lang="en-US" sz="2000" b="1" i="0" dirty="0" smtClean="0">
                <a:solidFill>
                  <a:schemeClr val="tx1"/>
                </a:solidFill>
              </a:rPr>
              <a:t>outheast </a:t>
            </a:r>
            <a:r>
              <a:rPr lang="en-US" sz="2000" b="1" i="0" dirty="0">
                <a:solidFill>
                  <a:schemeClr val="tx1"/>
                </a:solidFill>
              </a:rPr>
              <a:t>British Columbia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4" name="Rectangle 1066"/>
          <p:cNvSpPr>
            <a:spLocks noChangeArrowheads="1"/>
          </p:cNvSpPr>
          <p:nvPr/>
        </p:nvSpPr>
        <p:spPr bwMode="auto">
          <a:xfrm>
            <a:off x="153988" y="1485900"/>
            <a:ext cx="8799512" cy="3640138"/>
          </a:xfrm>
          <a:prstGeom prst="rect">
            <a:avLst/>
          </a:prstGeom>
          <a:solidFill>
            <a:srgbClr val="808080"/>
          </a:solidFill>
          <a:ln w="19050">
            <a:solidFill>
              <a:schemeClr val="bg2"/>
            </a:solidFill>
            <a:miter lim="800000"/>
            <a:headEnd type="none" w="sm" len="sm"/>
            <a:tailEnd type="none" w="sm" len="sm"/>
          </a:ln>
          <a:effectLst>
            <a:outerShdw dist="35921" dir="2700000" algn="ctr" rotWithShape="0">
              <a:schemeClr val="bg2"/>
            </a:outerShdw>
          </a:effectLst>
        </p:spPr>
        <p:txBody>
          <a:bodyPr wrap="none" anchor="ctr"/>
          <a:lstStyle/>
          <a:p>
            <a:pPr algn="ctr"/>
            <a:endParaRPr lang="en-US" sz="1200" b="1" i="0">
              <a:latin typeface="Times New Roman" pitchFamily="18" charset="0"/>
            </a:endParaRPr>
          </a:p>
          <a:p>
            <a:pPr algn="ctr"/>
            <a:endParaRPr lang="en-US" sz="1200" b="1" i="0">
              <a:latin typeface="Times New Roman" pitchFamily="18" charset="0"/>
            </a:endParaRPr>
          </a:p>
        </p:txBody>
      </p:sp>
      <p:sp>
        <p:nvSpPr>
          <p:cNvPr id="18454" name="Freeform 1046"/>
          <p:cNvSpPr>
            <a:spLocks/>
          </p:cNvSpPr>
          <p:nvPr/>
        </p:nvSpPr>
        <p:spPr bwMode="auto">
          <a:xfrm>
            <a:off x="171450" y="2978150"/>
            <a:ext cx="8429625" cy="1588"/>
          </a:xfrm>
          <a:custGeom>
            <a:avLst/>
            <a:gdLst/>
            <a:ahLst/>
            <a:cxnLst>
              <a:cxn ang="0">
                <a:pos x="0" y="0"/>
              </a:cxn>
              <a:cxn ang="0">
                <a:pos x="5385" y="0"/>
              </a:cxn>
            </a:cxnLst>
            <a:rect l="0" t="0" r="r" b="b"/>
            <a:pathLst>
              <a:path w="5385" h="1">
                <a:moveTo>
                  <a:pt x="0" y="0"/>
                </a:moveTo>
                <a:lnTo>
                  <a:pt x="5385" y="0"/>
                </a:lnTo>
              </a:path>
            </a:pathLst>
          </a:custGeom>
          <a:noFill/>
          <a:ln w="19050" cap="flat" cmpd="sng">
            <a:solidFill>
              <a:srgbClr val="99CCFF"/>
            </a:solidFill>
            <a:prstDash val="solid"/>
            <a:round/>
            <a:headEnd type="none" w="sm" len="sm"/>
            <a:tailEnd type="none" w="sm" len="sm"/>
          </a:ln>
          <a:effectLst/>
        </p:spPr>
        <p:txBody>
          <a:bodyPr wrap="none" anchor="ctr"/>
          <a:lstStyle/>
          <a:p>
            <a:endParaRPr lang="en-US" b="1"/>
          </a:p>
        </p:txBody>
      </p:sp>
      <p:sp>
        <p:nvSpPr>
          <p:cNvPr id="18446" name="Freeform 1038" descr="Divot"/>
          <p:cNvSpPr>
            <a:spLocks/>
          </p:cNvSpPr>
          <p:nvPr/>
        </p:nvSpPr>
        <p:spPr bwMode="auto">
          <a:xfrm>
            <a:off x="6808788" y="2895600"/>
            <a:ext cx="2138362" cy="576263"/>
          </a:xfrm>
          <a:custGeom>
            <a:avLst/>
            <a:gdLst/>
            <a:ahLst/>
            <a:cxnLst>
              <a:cxn ang="0">
                <a:pos x="76" y="163"/>
              </a:cxn>
              <a:cxn ang="0">
                <a:pos x="22" y="195"/>
              </a:cxn>
              <a:cxn ang="0">
                <a:pos x="0" y="240"/>
              </a:cxn>
              <a:cxn ang="0">
                <a:pos x="108" y="252"/>
              </a:cxn>
              <a:cxn ang="0">
                <a:pos x="403" y="246"/>
              </a:cxn>
              <a:cxn ang="0">
                <a:pos x="608" y="252"/>
              </a:cxn>
              <a:cxn ang="0">
                <a:pos x="816" y="256"/>
              </a:cxn>
              <a:cxn ang="0">
                <a:pos x="1020" y="281"/>
              </a:cxn>
              <a:cxn ang="0">
                <a:pos x="1187" y="300"/>
              </a:cxn>
              <a:cxn ang="0">
                <a:pos x="1366" y="326"/>
              </a:cxn>
              <a:cxn ang="0">
                <a:pos x="1366" y="0"/>
              </a:cxn>
              <a:cxn ang="0">
                <a:pos x="1254" y="19"/>
              </a:cxn>
              <a:cxn ang="0">
                <a:pos x="1075" y="35"/>
              </a:cxn>
              <a:cxn ang="0">
                <a:pos x="911" y="51"/>
              </a:cxn>
              <a:cxn ang="0">
                <a:pos x="796" y="64"/>
              </a:cxn>
              <a:cxn ang="0">
                <a:pos x="531" y="99"/>
              </a:cxn>
              <a:cxn ang="0">
                <a:pos x="377" y="121"/>
              </a:cxn>
              <a:cxn ang="0">
                <a:pos x="185" y="147"/>
              </a:cxn>
              <a:cxn ang="0">
                <a:pos x="76" y="163"/>
              </a:cxn>
            </a:cxnLst>
            <a:rect l="0" t="0" r="r" b="b"/>
            <a:pathLst>
              <a:path w="1366" h="326">
                <a:moveTo>
                  <a:pt x="76" y="163"/>
                </a:moveTo>
                <a:lnTo>
                  <a:pt x="22" y="195"/>
                </a:lnTo>
                <a:lnTo>
                  <a:pt x="0" y="240"/>
                </a:lnTo>
                <a:lnTo>
                  <a:pt x="108" y="252"/>
                </a:lnTo>
                <a:lnTo>
                  <a:pt x="403" y="246"/>
                </a:lnTo>
                <a:lnTo>
                  <a:pt x="608" y="252"/>
                </a:lnTo>
                <a:lnTo>
                  <a:pt x="816" y="256"/>
                </a:lnTo>
                <a:lnTo>
                  <a:pt x="1020" y="281"/>
                </a:lnTo>
                <a:lnTo>
                  <a:pt x="1187" y="300"/>
                </a:lnTo>
                <a:lnTo>
                  <a:pt x="1366" y="326"/>
                </a:lnTo>
                <a:lnTo>
                  <a:pt x="1366" y="0"/>
                </a:lnTo>
                <a:lnTo>
                  <a:pt x="1254" y="19"/>
                </a:lnTo>
                <a:lnTo>
                  <a:pt x="1075" y="35"/>
                </a:lnTo>
                <a:lnTo>
                  <a:pt x="911" y="51"/>
                </a:lnTo>
                <a:lnTo>
                  <a:pt x="796" y="64"/>
                </a:lnTo>
                <a:lnTo>
                  <a:pt x="531" y="99"/>
                </a:lnTo>
                <a:lnTo>
                  <a:pt x="377" y="121"/>
                </a:lnTo>
                <a:lnTo>
                  <a:pt x="185" y="147"/>
                </a:lnTo>
                <a:lnTo>
                  <a:pt x="76" y="163"/>
                </a:lnTo>
                <a:close/>
              </a:path>
            </a:pathLst>
          </a:custGeom>
          <a:pattFill prst="divot">
            <a:fgClr>
              <a:schemeClr val="bg2"/>
            </a:fgClr>
            <a:bgClr>
              <a:srgbClr val="F68FF4"/>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4" name="Freeform 1036"/>
          <p:cNvSpPr>
            <a:spLocks/>
          </p:cNvSpPr>
          <p:nvPr/>
        </p:nvSpPr>
        <p:spPr bwMode="auto">
          <a:xfrm>
            <a:off x="5135563" y="2878138"/>
            <a:ext cx="1516062" cy="366712"/>
          </a:xfrm>
          <a:custGeom>
            <a:avLst/>
            <a:gdLst/>
            <a:ahLst/>
            <a:cxnLst>
              <a:cxn ang="0">
                <a:pos x="48" y="163"/>
              </a:cxn>
              <a:cxn ang="0">
                <a:pos x="179" y="109"/>
              </a:cxn>
              <a:cxn ang="0">
                <a:pos x="297" y="48"/>
              </a:cxn>
              <a:cxn ang="0">
                <a:pos x="342" y="19"/>
              </a:cxn>
              <a:cxn ang="0">
                <a:pos x="365" y="3"/>
              </a:cxn>
              <a:cxn ang="0">
                <a:pos x="384" y="0"/>
              </a:cxn>
              <a:cxn ang="0">
                <a:pos x="419" y="35"/>
              </a:cxn>
              <a:cxn ang="0">
                <a:pos x="464" y="64"/>
              </a:cxn>
              <a:cxn ang="0">
                <a:pos x="493" y="54"/>
              </a:cxn>
              <a:cxn ang="0">
                <a:pos x="521" y="32"/>
              </a:cxn>
              <a:cxn ang="0">
                <a:pos x="547" y="26"/>
              </a:cxn>
              <a:cxn ang="0">
                <a:pos x="566" y="32"/>
              </a:cxn>
              <a:cxn ang="0">
                <a:pos x="617" y="58"/>
              </a:cxn>
              <a:cxn ang="0">
                <a:pos x="697" y="80"/>
              </a:cxn>
              <a:cxn ang="0">
                <a:pos x="829" y="96"/>
              </a:cxn>
              <a:cxn ang="0">
                <a:pos x="969" y="109"/>
              </a:cxn>
              <a:cxn ang="0">
                <a:pos x="713" y="189"/>
              </a:cxn>
              <a:cxn ang="0">
                <a:pos x="339" y="208"/>
              </a:cxn>
              <a:cxn ang="0">
                <a:pos x="64" y="198"/>
              </a:cxn>
              <a:cxn ang="0">
                <a:pos x="0" y="186"/>
              </a:cxn>
              <a:cxn ang="0">
                <a:pos x="48" y="163"/>
              </a:cxn>
            </a:cxnLst>
            <a:rect l="0" t="0" r="r" b="b"/>
            <a:pathLst>
              <a:path w="969" h="208">
                <a:moveTo>
                  <a:pt x="48" y="163"/>
                </a:moveTo>
                <a:lnTo>
                  <a:pt x="179" y="109"/>
                </a:lnTo>
                <a:lnTo>
                  <a:pt x="297" y="48"/>
                </a:lnTo>
                <a:lnTo>
                  <a:pt x="342" y="19"/>
                </a:lnTo>
                <a:lnTo>
                  <a:pt x="365" y="3"/>
                </a:lnTo>
                <a:lnTo>
                  <a:pt x="384" y="0"/>
                </a:lnTo>
                <a:lnTo>
                  <a:pt x="419" y="35"/>
                </a:lnTo>
                <a:lnTo>
                  <a:pt x="464" y="64"/>
                </a:lnTo>
                <a:lnTo>
                  <a:pt x="493" y="54"/>
                </a:lnTo>
                <a:lnTo>
                  <a:pt x="521" y="32"/>
                </a:lnTo>
                <a:lnTo>
                  <a:pt x="547" y="26"/>
                </a:lnTo>
                <a:lnTo>
                  <a:pt x="566" y="32"/>
                </a:lnTo>
                <a:lnTo>
                  <a:pt x="617" y="58"/>
                </a:lnTo>
                <a:lnTo>
                  <a:pt x="697" y="80"/>
                </a:lnTo>
                <a:lnTo>
                  <a:pt x="829" y="96"/>
                </a:lnTo>
                <a:lnTo>
                  <a:pt x="969" y="109"/>
                </a:lnTo>
                <a:lnTo>
                  <a:pt x="713" y="189"/>
                </a:lnTo>
                <a:lnTo>
                  <a:pt x="339" y="208"/>
                </a:lnTo>
                <a:lnTo>
                  <a:pt x="64" y="198"/>
                </a:lnTo>
                <a:lnTo>
                  <a:pt x="0" y="186"/>
                </a:lnTo>
                <a:lnTo>
                  <a:pt x="48" y="163"/>
                </a:lnTo>
                <a:close/>
              </a:path>
            </a:pathLst>
          </a:custGeom>
          <a:solidFill>
            <a:srgbClr val="66FF66"/>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35" name="Freeform 1027"/>
          <p:cNvSpPr>
            <a:spLocks/>
          </p:cNvSpPr>
          <p:nvPr/>
        </p:nvSpPr>
        <p:spPr bwMode="auto">
          <a:xfrm>
            <a:off x="1833563" y="2895600"/>
            <a:ext cx="3576637" cy="806450"/>
          </a:xfrm>
          <a:custGeom>
            <a:avLst/>
            <a:gdLst/>
            <a:ahLst/>
            <a:cxnLst>
              <a:cxn ang="0">
                <a:pos x="0" y="169"/>
              </a:cxn>
              <a:cxn ang="0">
                <a:pos x="189" y="131"/>
              </a:cxn>
              <a:cxn ang="0">
                <a:pos x="355" y="70"/>
              </a:cxn>
              <a:cxn ang="0">
                <a:pos x="439" y="35"/>
              </a:cxn>
              <a:cxn ang="0">
                <a:pos x="477" y="25"/>
              </a:cxn>
              <a:cxn ang="0">
                <a:pos x="515" y="19"/>
              </a:cxn>
              <a:cxn ang="0">
                <a:pos x="551" y="28"/>
              </a:cxn>
              <a:cxn ang="0">
                <a:pos x="579" y="44"/>
              </a:cxn>
              <a:cxn ang="0">
                <a:pos x="618" y="67"/>
              </a:cxn>
              <a:cxn ang="0">
                <a:pos x="637" y="64"/>
              </a:cxn>
              <a:cxn ang="0">
                <a:pos x="688" y="41"/>
              </a:cxn>
              <a:cxn ang="0">
                <a:pos x="720" y="19"/>
              </a:cxn>
              <a:cxn ang="0">
                <a:pos x="758" y="6"/>
              </a:cxn>
              <a:cxn ang="0">
                <a:pos x="835" y="0"/>
              </a:cxn>
              <a:cxn ang="0">
                <a:pos x="896" y="9"/>
              </a:cxn>
              <a:cxn ang="0">
                <a:pos x="982" y="54"/>
              </a:cxn>
              <a:cxn ang="0">
                <a:pos x="1027" y="76"/>
              </a:cxn>
              <a:cxn ang="0">
                <a:pos x="1062" y="64"/>
              </a:cxn>
              <a:cxn ang="0">
                <a:pos x="1088" y="60"/>
              </a:cxn>
              <a:cxn ang="0">
                <a:pos x="1123" y="67"/>
              </a:cxn>
              <a:cxn ang="0">
                <a:pos x="1181" y="83"/>
              </a:cxn>
              <a:cxn ang="0">
                <a:pos x="1258" y="105"/>
              </a:cxn>
              <a:cxn ang="0">
                <a:pos x="1379" y="140"/>
              </a:cxn>
              <a:cxn ang="0">
                <a:pos x="1430" y="156"/>
              </a:cxn>
              <a:cxn ang="0">
                <a:pos x="1526" y="179"/>
              </a:cxn>
              <a:cxn ang="0">
                <a:pos x="1594" y="192"/>
              </a:cxn>
              <a:cxn ang="0">
                <a:pos x="1632" y="192"/>
              </a:cxn>
              <a:cxn ang="0">
                <a:pos x="1667" y="188"/>
              </a:cxn>
              <a:cxn ang="0">
                <a:pos x="1776" y="163"/>
              </a:cxn>
              <a:cxn ang="0">
                <a:pos x="1926" y="128"/>
              </a:cxn>
              <a:cxn ang="0">
                <a:pos x="1984" y="112"/>
              </a:cxn>
              <a:cxn ang="0">
                <a:pos x="2022" y="105"/>
              </a:cxn>
              <a:cxn ang="0">
                <a:pos x="2054" y="112"/>
              </a:cxn>
              <a:cxn ang="0">
                <a:pos x="2109" y="131"/>
              </a:cxn>
              <a:cxn ang="0">
                <a:pos x="2230" y="163"/>
              </a:cxn>
              <a:cxn ang="0">
                <a:pos x="2285" y="182"/>
              </a:cxn>
              <a:cxn ang="0">
                <a:pos x="1891" y="352"/>
              </a:cxn>
              <a:cxn ang="0">
                <a:pos x="1331" y="438"/>
              </a:cxn>
              <a:cxn ang="0">
                <a:pos x="1005" y="441"/>
              </a:cxn>
              <a:cxn ang="0">
                <a:pos x="554" y="457"/>
              </a:cxn>
              <a:cxn ang="0">
                <a:pos x="259" y="345"/>
              </a:cxn>
              <a:cxn ang="0">
                <a:pos x="0" y="169"/>
              </a:cxn>
            </a:cxnLst>
            <a:rect l="0" t="0" r="r" b="b"/>
            <a:pathLst>
              <a:path w="2285" h="457">
                <a:moveTo>
                  <a:pt x="0" y="169"/>
                </a:moveTo>
                <a:lnTo>
                  <a:pt x="189" y="131"/>
                </a:lnTo>
                <a:lnTo>
                  <a:pt x="355" y="70"/>
                </a:lnTo>
                <a:lnTo>
                  <a:pt x="439" y="35"/>
                </a:lnTo>
                <a:lnTo>
                  <a:pt x="477" y="25"/>
                </a:lnTo>
                <a:lnTo>
                  <a:pt x="515" y="19"/>
                </a:lnTo>
                <a:lnTo>
                  <a:pt x="551" y="28"/>
                </a:lnTo>
                <a:lnTo>
                  <a:pt x="579" y="44"/>
                </a:lnTo>
                <a:lnTo>
                  <a:pt x="618" y="67"/>
                </a:lnTo>
                <a:lnTo>
                  <a:pt x="637" y="64"/>
                </a:lnTo>
                <a:lnTo>
                  <a:pt x="688" y="41"/>
                </a:lnTo>
                <a:lnTo>
                  <a:pt x="720" y="19"/>
                </a:lnTo>
                <a:lnTo>
                  <a:pt x="758" y="6"/>
                </a:lnTo>
                <a:lnTo>
                  <a:pt x="835" y="0"/>
                </a:lnTo>
                <a:lnTo>
                  <a:pt x="896" y="9"/>
                </a:lnTo>
                <a:lnTo>
                  <a:pt x="982" y="54"/>
                </a:lnTo>
                <a:lnTo>
                  <a:pt x="1027" y="76"/>
                </a:lnTo>
                <a:lnTo>
                  <a:pt x="1062" y="64"/>
                </a:lnTo>
                <a:lnTo>
                  <a:pt x="1088" y="60"/>
                </a:lnTo>
                <a:lnTo>
                  <a:pt x="1123" y="67"/>
                </a:lnTo>
                <a:lnTo>
                  <a:pt x="1181" y="83"/>
                </a:lnTo>
                <a:lnTo>
                  <a:pt x="1258" y="105"/>
                </a:lnTo>
                <a:lnTo>
                  <a:pt x="1379" y="140"/>
                </a:lnTo>
                <a:lnTo>
                  <a:pt x="1430" y="156"/>
                </a:lnTo>
                <a:lnTo>
                  <a:pt x="1526" y="179"/>
                </a:lnTo>
                <a:lnTo>
                  <a:pt x="1594" y="192"/>
                </a:lnTo>
                <a:lnTo>
                  <a:pt x="1632" y="192"/>
                </a:lnTo>
                <a:lnTo>
                  <a:pt x="1667" y="188"/>
                </a:lnTo>
                <a:lnTo>
                  <a:pt x="1776" y="163"/>
                </a:lnTo>
                <a:lnTo>
                  <a:pt x="1926" y="128"/>
                </a:lnTo>
                <a:lnTo>
                  <a:pt x="1984" y="112"/>
                </a:lnTo>
                <a:lnTo>
                  <a:pt x="2022" y="105"/>
                </a:lnTo>
                <a:lnTo>
                  <a:pt x="2054" y="112"/>
                </a:lnTo>
                <a:lnTo>
                  <a:pt x="2109" y="131"/>
                </a:lnTo>
                <a:lnTo>
                  <a:pt x="2230" y="163"/>
                </a:lnTo>
                <a:lnTo>
                  <a:pt x="2285" y="182"/>
                </a:lnTo>
                <a:lnTo>
                  <a:pt x="1891" y="352"/>
                </a:lnTo>
                <a:lnTo>
                  <a:pt x="1331" y="438"/>
                </a:lnTo>
                <a:lnTo>
                  <a:pt x="1005" y="441"/>
                </a:lnTo>
                <a:lnTo>
                  <a:pt x="554" y="457"/>
                </a:lnTo>
                <a:lnTo>
                  <a:pt x="259" y="345"/>
                </a:lnTo>
                <a:lnTo>
                  <a:pt x="0" y="169"/>
                </a:lnTo>
                <a:close/>
              </a:path>
            </a:pathLst>
          </a:custGeom>
          <a:solidFill>
            <a:srgbClr val="009900"/>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0" name="Freeform 1032" descr="Dashed horizontal"/>
          <p:cNvSpPr>
            <a:spLocks/>
          </p:cNvSpPr>
          <p:nvPr/>
        </p:nvSpPr>
        <p:spPr bwMode="auto">
          <a:xfrm>
            <a:off x="2876550" y="2990850"/>
            <a:ext cx="4933950" cy="796925"/>
          </a:xfrm>
          <a:custGeom>
            <a:avLst/>
            <a:gdLst/>
            <a:ahLst/>
            <a:cxnLst>
              <a:cxn ang="0">
                <a:pos x="0" y="355"/>
              </a:cxn>
              <a:cxn ang="0">
                <a:pos x="115" y="326"/>
              </a:cxn>
              <a:cxn ang="0">
                <a:pos x="185" y="320"/>
              </a:cxn>
              <a:cxn ang="0">
                <a:pos x="368" y="323"/>
              </a:cxn>
              <a:cxn ang="0">
                <a:pos x="512" y="320"/>
              </a:cxn>
              <a:cxn ang="0">
                <a:pos x="684" y="326"/>
              </a:cxn>
              <a:cxn ang="0">
                <a:pos x="736" y="336"/>
              </a:cxn>
              <a:cxn ang="0">
                <a:pos x="889" y="294"/>
              </a:cxn>
              <a:cxn ang="0">
                <a:pos x="1040" y="259"/>
              </a:cxn>
              <a:cxn ang="0">
                <a:pos x="1206" y="227"/>
              </a:cxn>
              <a:cxn ang="0">
                <a:pos x="1388" y="189"/>
              </a:cxn>
              <a:cxn ang="0">
                <a:pos x="1488" y="150"/>
              </a:cxn>
              <a:cxn ang="0">
                <a:pos x="1548" y="106"/>
              </a:cxn>
              <a:cxn ang="0">
                <a:pos x="1817" y="102"/>
              </a:cxn>
              <a:cxn ang="0">
                <a:pos x="2115" y="83"/>
              </a:cxn>
              <a:cxn ang="0">
                <a:pos x="2246" y="74"/>
              </a:cxn>
              <a:cxn ang="0">
                <a:pos x="2339" y="48"/>
              </a:cxn>
              <a:cxn ang="0">
                <a:pos x="2435" y="16"/>
              </a:cxn>
              <a:cxn ang="0">
                <a:pos x="2544" y="6"/>
              </a:cxn>
              <a:cxn ang="0">
                <a:pos x="2755" y="0"/>
              </a:cxn>
              <a:cxn ang="0">
                <a:pos x="3152" y="0"/>
              </a:cxn>
              <a:cxn ang="0">
                <a:pos x="3142" y="38"/>
              </a:cxn>
              <a:cxn ang="0">
                <a:pos x="2905" y="64"/>
              </a:cxn>
              <a:cxn ang="0">
                <a:pos x="2643" y="96"/>
              </a:cxn>
              <a:cxn ang="0">
                <a:pos x="2496" y="125"/>
              </a:cxn>
              <a:cxn ang="0">
                <a:pos x="2419" y="125"/>
              </a:cxn>
              <a:cxn ang="0">
                <a:pos x="2355" y="128"/>
              </a:cxn>
              <a:cxn ang="0">
                <a:pos x="2281" y="192"/>
              </a:cxn>
              <a:cxn ang="0">
                <a:pos x="2073" y="262"/>
              </a:cxn>
              <a:cxn ang="0">
                <a:pos x="1801" y="291"/>
              </a:cxn>
              <a:cxn ang="0">
                <a:pos x="1590" y="320"/>
              </a:cxn>
              <a:cxn ang="0">
                <a:pos x="1417" y="365"/>
              </a:cxn>
              <a:cxn ang="0">
                <a:pos x="1177" y="406"/>
              </a:cxn>
              <a:cxn ang="0">
                <a:pos x="1056" y="419"/>
              </a:cxn>
              <a:cxn ang="0">
                <a:pos x="905" y="429"/>
              </a:cxn>
              <a:cxn ang="0">
                <a:pos x="604" y="435"/>
              </a:cxn>
              <a:cxn ang="0">
                <a:pos x="483" y="445"/>
              </a:cxn>
              <a:cxn ang="0">
                <a:pos x="390" y="445"/>
              </a:cxn>
              <a:cxn ang="0">
                <a:pos x="288" y="451"/>
              </a:cxn>
              <a:cxn ang="0">
                <a:pos x="0" y="355"/>
              </a:cxn>
            </a:cxnLst>
            <a:rect l="0" t="0" r="r" b="b"/>
            <a:pathLst>
              <a:path w="3152" h="451">
                <a:moveTo>
                  <a:pt x="0" y="355"/>
                </a:moveTo>
                <a:lnTo>
                  <a:pt x="115" y="326"/>
                </a:lnTo>
                <a:lnTo>
                  <a:pt x="185" y="320"/>
                </a:lnTo>
                <a:lnTo>
                  <a:pt x="368" y="323"/>
                </a:lnTo>
                <a:lnTo>
                  <a:pt x="512" y="320"/>
                </a:lnTo>
                <a:lnTo>
                  <a:pt x="684" y="326"/>
                </a:lnTo>
                <a:lnTo>
                  <a:pt x="736" y="336"/>
                </a:lnTo>
                <a:lnTo>
                  <a:pt x="889" y="294"/>
                </a:lnTo>
                <a:lnTo>
                  <a:pt x="1040" y="259"/>
                </a:lnTo>
                <a:lnTo>
                  <a:pt x="1206" y="227"/>
                </a:lnTo>
                <a:lnTo>
                  <a:pt x="1388" y="189"/>
                </a:lnTo>
                <a:lnTo>
                  <a:pt x="1488" y="150"/>
                </a:lnTo>
                <a:lnTo>
                  <a:pt x="1548" y="106"/>
                </a:lnTo>
                <a:lnTo>
                  <a:pt x="1817" y="102"/>
                </a:lnTo>
                <a:lnTo>
                  <a:pt x="2115" y="83"/>
                </a:lnTo>
                <a:lnTo>
                  <a:pt x="2246" y="74"/>
                </a:lnTo>
                <a:lnTo>
                  <a:pt x="2339" y="48"/>
                </a:lnTo>
                <a:lnTo>
                  <a:pt x="2435" y="16"/>
                </a:lnTo>
                <a:lnTo>
                  <a:pt x="2544" y="6"/>
                </a:lnTo>
                <a:lnTo>
                  <a:pt x="2755" y="0"/>
                </a:lnTo>
                <a:lnTo>
                  <a:pt x="3152" y="0"/>
                </a:lnTo>
                <a:lnTo>
                  <a:pt x="3142" y="38"/>
                </a:lnTo>
                <a:lnTo>
                  <a:pt x="2905" y="64"/>
                </a:lnTo>
                <a:lnTo>
                  <a:pt x="2643" y="96"/>
                </a:lnTo>
                <a:lnTo>
                  <a:pt x="2496" y="125"/>
                </a:lnTo>
                <a:lnTo>
                  <a:pt x="2419" y="125"/>
                </a:lnTo>
                <a:lnTo>
                  <a:pt x="2355" y="128"/>
                </a:lnTo>
                <a:lnTo>
                  <a:pt x="2281" y="192"/>
                </a:lnTo>
                <a:lnTo>
                  <a:pt x="2073" y="262"/>
                </a:lnTo>
                <a:lnTo>
                  <a:pt x="1801" y="291"/>
                </a:lnTo>
                <a:lnTo>
                  <a:pt x="1590" y="320"/>
                </a:lnTo>
                <a:lnTo>
                  <a:pt x="1417" y="365"/>
                </a:lnTo>
                <a:lnTo>
                  <a:pt x="1177" y="406"/>
                </a:lnTo>
                <a:lnTo>
                  <a:pt x="1056" y="419"/>
                </a:lnTo>
                <a:lnTo>
                  <a:pt x="905" y="429"/>
                </a:lnTo>
                <a:lnTo>
                  <a:pt x="604" y="435"/>
                </a:lnTo>
                <a:lnTo>
                  <a:pt x="483" y="445"/>
                </a:lnTo>
                <a:lnTo>
                  <a:pt x="390" y="445"/>
                </a:lnTo>
                <a:lnTo>
                  <a:pt x="288" y="451"/>
                </a:lnTo>
                <a:lnTo>
                  <a:pt x="0" y="355"/>
                </a:lnTo>
                <a:close/>
              </a:path>
            </a:pathLst>
          </a:custGeom>
          <a:pattFill prst="dashHorz">
            <a:fgClr>
              <a:schemeClr val="bg2"/>
            </a:fgClr>
            <a:bgClr>
              <a:schemeClr val="accent2"/>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37" name="Freeform 1029"/>
          <p:cNvSpPr>
            <a:spLocks/>
          </p:cNvSpPr>
          <p:nvPr/>
        </p:nvSpPr>
        <p:spPr bwMode="auto">
          <a:xfrm>
            <a:off x="1387475" y="3138488"/>
            <a:ext cx="1943100" cy="1062037"/>
          </a:xfrm>
          <a:custGeom>
            <a:avLst/>
            <a:gdLst/>
            <a:ahLst/>
            <a:cxnLst>
              <a:cxn ang="0">
                <a:pos x="423" y="0"/>
              </a:cxn>
              <a:cxn ang="0">
                <a:pos x="656" y="147"/>
              </a:cxn>
              <a:cxn ang="0">
                <a:pos x="832" y="240"/>
              </a:cxn>
              <a:cxn ang="0">
                <a:pos x="1053" y="307"/>
              </a:cxn>
              <a:cxn ang="0">
                <a:pos x="1200" y="352"/>
              </a:cxn>
              <a:cxn ang="0">
                <a:pos x="1232" y="416"/>
              </a:cxn>
              <a:cxn ang="0">
                <a:pos x="1239" y="455"/>
              </a:cxn>
              <a:cxn ang="0">
                <a:pos x="1242" y="493"/>
              </a:cxn>
              <a:cxn ang="0">
                <a:pos x="1229" y="528"/>
              </a:cxn>
              <a:cxn ang="0">
                <a:pos x="1197" y="557"/>
              </a:cxn>
              <a:cxn ang="0">
                <a:pos x="1171" y="595"/>
              </a:cxn>
              <a:cxn ang="0">
                <a:pos x="1075" y="602"/>
              </a:cxn>
              <a:cxn ang="0">
                <a:pos x="500" y="387"/>
              </a:cxn>
              <a:cxn ang="0">
                <a:pos x="84" y="154"/>
              </a:cxn>
              <a:cxn ang="0">
                <a:pos x="0" y="96"/>
              </a:cxn>
              <a:cxn ang="0">
                <a:pos x="170" y="58"/>
              </a:cxn>
              <a:cxn ang="0">
                <a:pos x="423" y="0"/>
              </a:cxn>
            </a:cxnLst>
            <a:rect l="0" t="0" r="r" b="b"/>
            <a:pathLst>
              <a:path w="1242" h="602">
                <a:moveTo>
                  <a:pt x="423" y="0"/>
                </a:moveTo>
                <a:lnTo>
                  <a:pt x="656" y="147"/>
                </a:lnTo>
                <a:lnTo>
                  <a:pt x="832" y="240"/>
                </a:lnTo>
                <a:lnTo>
                  <a:pt x="1053" y="307"/>
                </a:lnTo>
                <a:lnTo>
                  <a:pt x="1200" y="352"/>
                </a:lnTo>
                <a:lnTo>
                  <a:pt x="1232" y="416"/>
                </a:lnTo>
                <a:lnTo>
                  <a:pt x="1239" y="455"/>
                </a:lnTo>
                <a:lnTo>
                  <a:pt x="1242" y="493"/>
                </a:lnTo>
                <a:lnTo>
                  <a:pt x="1229" y="528"/>
                </a:lnTo>
                <a:lnTo>
                  <a:pt x="1197" y="557"/>
                </a:lnTo>
                <a:lnTo>
                  <a:pt x="1171" y="595"/>
                </a:lnTo>
                <a:lnTo>
                  <a:pt x="1075" y="602"/>
                </a:lnTo>
                <a:lnTo>
                  <a:pt x="500" y="387"/>
                </a:lnTo>
                <a:lnTo>
                  <a:pt x="84" y="154"/>
                </a:lnTo>
                <a:lnTo>
                  <a:pt x="0" y="96"/>
                </a:lnTo>
                <a:lnTo>
                  <a:pt x="170" y="58"/>
                </a:lnTo>
                <a:lnTo>
                  <a:pt x="423" y="0"/>
                </a:lnTo>
                <a:close/>
              </a:path>
            </a:pathLst>
          </a:custGeom>
          <a:solidFill>
            <a:srgbClr val="996633"/>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36" name="Freeform 1028" descr="Wide upward diagonal"/>
          <p:cNvSpPr>
            <a:spLocks/>
          </p:cNvSpPr>
          <p:nvPr/>
        </p:nvSpPr>
        <p:spPr bwMode="auto">
          <a:xfrm>
            <a:off x="142875" y="3163888"/>
            <a:ext cx="4859338" cy="1643062"/>
          </a:xfrm>
          <a:custGeom>
            <a:avLst/>
            <a:gdLst/>
            <a:ahLst/>
            <a:cxnLst>
              <a:cxn ang="0">
                <a:pos x="8" y="14"/>
              </a:cxn>
              <a:cxn ang="0">
                <a:pos x="178" y="17"/>
              </a:cxn>
              <a:cxn ang="0">
                <a:pos x="431" y="20"/>
              </a:cxn>
              <a:cxn ang="0">
                <a:pos x="587" y="20"/>
              </a:cxn>
              <a:cxn ang="0">
                <a:pos x="709" y="33"/>
              </a:cxn>
              <a:cxn ang="0">
                <a:pos x="795" y="52"/>
              </a:cxn>
              <a:cxn ang="0">
                <a:pos x="968" y="126"/>
              </a:cxn>
              <a:cxn ang="0">
                <a:pos x="1189" y="260"/>
              </a:cxn>
              <a:cxn ang="0">
                <a:pos x="1343" y="360"/>
              </a:cxn>
              <a:cxn ang="0">
                <a:pos x="1506" y="440"/>
              </a:cxn>
              <a:cxn ang="0">
                <a:pos x="1733" y="520"/>
              </a:cxn>
              <a:cxn ang="0">
                <a:pos x="1979" y="600"/>
              </a:cxn>
              <a:cxn ang="0">
                <a:pos x="2373" y="712"/>
              </a:cxn>
              <a:cxn ang="0">
                <a:pos x="2699" y="792"/>
              </a:cxn>
              <a:cxn ang="0">
                <a:pos x="3045" y="868"/>
              </a:cxn>
              <a:cxn ang="0">
                <a:pos x="3051" y="913"/>
              </a:cxn>
              <a:cxn ang="0">
                <a:pos x="3038" y="929"/>
              </a:cxn>
              <a:cxn ang="0">
                <a:pos x="2904" y="900"/>
              </a:cxn>
              <a:cxn ang="0">
                <a:pos x="2389" y="788"/>
              </a:cxn>
              <a:cxn ang="0">
                <a:pos x="1960" y="664"/>
              </a:cxn>
              <a:cxn ang="0">
                <a:pos x="1615" y="539"/>
              </a:cxn>
              <a:cxn ang="0">
                <a:pos x="1275" y="392"/>
              </a:cxn>
              <a:cxn ang="0">
                <a:pos x="1039" y="260"/>
              </a:cxn>
              <a:cxn ang="0">
                <a:pos x="834" y="148"/>
              </a:cxn>
              <a:cxn ang="0">
                <a:pos x="674" y="107"/>
              </a:cxn>
              <a:cxn ang="0">
                <a:pos x="373" y="100"/>
              </a:cxn>
              <a:cxn ang="0">
                <a:pos x="75" y="104"/>
              </a:cxn>
              <a:cxn ang="0">
                <a:pos x="11" y="104"/>
              </a:cxn>
              <a:cxn ang="0">
                <a:pos x="8" y="14"/>
              </a:cxn>
            </a:cxnLst>
            <a:rect l="0" t="0" r="r" b="b"/>
            <a:pathLst>
              <a:path w="3104" h="931">
                <a:moveTo>
                  <a:pt x="8" y="14"/>
                </a:moveTo>
                <a:cubicBezTo>
                  <a:pt x="37" y="0"/>
                  <a:pt x="108" y="16"/>
                  <a:pt x="178" y="17"/>
                </a:cubicBezTo>
                <a:cubicBezTo>
                  <a:pt x="248" y="18"/>
                  <a:pt x="363" y="20"/>
                  <a:pt x="431" y="20"/>
                </a:cubicBezTo>
                <a:cubicBezTo>
                  <a:pt x="499" y="20"/>
                  <a:pt x="541" y="18"/>
                  <a:pt x="587" y="20"/>
                </a:cubicBezTo>
                <a:cubicBezTo>
                  <a:pt x="633" y="22"/>
                  <a:pt x="674" y="28"/>
                  <a:pt x="709" y="33"/>
                </a:cubicBezTo>
                <a:cubicBezTo>
                  <a:pt x="744" y="38"/>
                  <a:pt x="752" y="37"/>
                  <a:pt x="795" y="52"/>
                </a:cubicBezTo>
                <a:cubicBezTo>
                  <a:pt x="838" y="67"/>
                  <a:pt x="902" y="91"/>
                  <a:pt x="968" y="126"/>
                </a:cubicBezTo>
                <a:cubicBezTo>
                  <a:pt x="1034" y="161"/>
                  <a:pt x="1127" y="221"/>
                  <a:pt x="1189" y="260"/>
                </a:cubicBezTo>
                <a:cubicBezTo>
                  <a:pt x="1251" y="299"/>
                  <a:pt x="1290" y="330"/>
                  <a:pt x="1343" y="360"/>
                </a:cubicBezTo>
                <a:cubicBezTo>
                  <a:pt x="1396" y="390"/>
                  <a:pt x="1441" y="413"/>
                  <a:pt x="1506" y="440"/>
                </a:cubicBezTo>
                <a:cubicBezTo>
                  <a:pt x="1571" y="467"/>
                  <a:pt x="1654" y="493"/>
                  <a:pt x="1733" y="520"/>
                </a:cubicBezTo>
                <a:cubicBezTo>
                  <a:pt x="1812" y="547"/>
                  <a:pt x="1872" y="568"/>
                  <a:pt x="1979" y="600"/>
                </a:cubicBezTo>
                <a:cubicBezTo>
                  <a:pt x="2086" y="632"/>
                  <a:pt x="2253" y="680"/>
                  <a:pt x="2373" y="712"/>
                </a:cubicBezTo>
                <a:cubicBezTo>
                  <a:pt x="2493" y="744"/>
                  <a:pt x="2587" y="766"/>
                  <a:pt x="2699" y="792"/>
                </a:cubicBezTo>
                <a:cubicBezTo>
                  <a:pt x="2811" y="818"/>
                  <a:pt x="2986" y="848"/>
                  <a:pt x="3045" y="868"/>
                </a:cubicBezTo>
                <a:cubicBezTo>
                  <a:pt x="3104" y="888"/>
                  <a:pt x="3052" y="903"/>
                  <a:pt x="3051" y="913"/>
                </a:cubicBezTo>
                <a:cubicBezTo>
                  <a:pt x="3050" y="923"/>
                  <a:pt x="3062" y="931"/>
                  <a:pt x="3038" y="929"/>
                </a:cubicBezTo>
                <a:cubicBezTo>
                  <a:pt x="3014" y="927"/>
                  <a:pt x="3012" y="923"/>
                  <a:pt x="2904" y="900"/>
                </a:cubicBezTo>
                <a:cubicBezTo>
                  <a:pt x="2796" y="877"/>
                  <a:pt x="2546" y="827"/>
                  <a:pt x="2389" y="788"/>
                </a:cubicBezTo>
                <a:cubicBezTo>
                  <a:pt x="2232" y="749"/>
                  <a:pt x="2089" y="706"/>
                  <a:pt x="1960" y="664"/>
                </a:cubicBezTo>
                <a:cubicBezTo>
                  <a:pt x="1831" y="622"/>
                  <a:pt x="1729" y="584"/>
                  <a:pt x="1615" y="539"/>
                </a:cubicBezTo>
                <a:cubicBezTo>
                  <a:pt x="1501" y="494"/>
                  <a:pt x="1371" y="438"/>
                  <a:pt x="1275" y="392"/>
                </a:cubicBezTo>
                <a:cubicBezTo>
                  <a:pt x="1179" y="346"/>
                  <a:pt x="1112" y="301"/>
                  <a:pt x="1039" y="260"/>
                </a:cubicBezTo>
                <a:cubicBezTo>
                  <a:pt x="966" y="219"/>
                  <a:pt x="895" y="173"/>
                  <a:pt x="834" y="148"/>
                </a:cubicBezTo>
                <a:cubicBezTo>
                  <a:pt x="773" y="123"/>
                  <a:pt x="751" y="115"/>
                  <a:pt x="674" y="107"/>
                </a:cubicBezTo>
                <a:cubicBezTo>
                  <a:pt x="597" y="99"/>
                  <a:pt x="473" y="100"/>
                  <a:pt x="373" y="100"/>
                </a:cubicBezTo>
                <a:cubicBezTo>
                  <a:pt x="273" y="100"/>
                  <a:pt x="135" y="103"/>
                  <a:pt x="75" y="104"/>
                </a:cubicBezTo>
                <a:cubicBezTo>
                  <a:pt x="15" y="105"/>
                  <a:pt x="22" y="119"/>
                  <a:pt x="11" y="104"/>
                </a:cubicBezTo>
                <a:cubicBezTo>
                  <a:pt x="0" y="89"/>
                  <a:pt x="9" y="33"/>
                  <a:pt x="8" y="14"/>
                </a:cubicBezTo>
                <a:close/>
              </a:path>
            </a:pathLst>
          </a:custGeom>
          <a:pattFill prst="wdUpDiag">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38" name="Freeform 1030"/>
          <p:cNvSpPr>
            <a:spLocks/>
          </p:cNvSpPr>
          <p:nvPr/>
        </p:nvSpPr>
        <p:spPr bwMode="auto">
          <a:xfrm>
            <a:off x="3087688" y="3348038"/>
            <a:ext cx="354012" cy="493712"/>
          </a:xfrm>
          <a:custGeom>
            <a:avLst/>
            <a:gdLst/>
            <a:ahLst/>
            <a:cxnLst>
              <a:cxn ang="0">
                <a:pos x="81" y="3"/>
              </a:cxn>
              <a:cxn ang="0">
                <a:pos x="30" y="28"/>
              </a:cxn>
              <a:cxn ang="0">
                <a:pos x="1" y="73"/>
              </a:cxn>
              <a:cxn ang="0">
                <a:pos x="33" y="96"/>
              </a:cxn>
              <a:cxn ang="0">
                <a:pos x="53" y="128"/>
              </a:cxn>
              <a:cxn ang="0">
                <a:pos x="21" y="163"/>
              </a:cxn>
              <a:cxn ang="0">
                <a:pos x="17" y="214"/>
              </a:cxn>
              <a:cxn ang="0">
                <a:pos x="14" y="240"/>
              </a:cxn>
              <a:cxn ang="0">
                <a:pos x="56" y="246"/>
              </a:cxn>
              <a:cxn ang="0">
                <a:pos x="113" y="262"/>
              </a:cxn>
              <a:cxn ang="0">
                <a:pos x="145" y="272"/>
              </a:cxn>
              <a:cxn ang="0">
                <a:pos x="181" y="211"/>
              </a:cxn>
              <a:cxn ang="0">
                <a:pos x="200" y="144"/>
              </a:cxn>
              <a:cxn ang="0">
                <a:pos x="225" y="96"/>
              </a:cxn>
              <a:cxn ang="0">
                <a:pos x="197" y="44"/>
              </a:cxn>
              <a:cxn ang="0">
                <a:pos x="145" y="12"/>
              </a:cxn>
              <a:cxn ang="0">
                <a:pos x="81" y="3"/>
              </a:cxn>
            </a:cxnLst>
            <a:rect l="0" t="0" r="r" b="b"/>
            <a:pathLst>
              <a:path w="226" h="280">
                <a:moveTo>
                  <a:pt x="81" y="3"/>
                </a:moveTo>
                <a:cubicBezTo>
                  <a:pt x="62" y="6"/>
                  <a:pt x="43" y="16"/>
                  <a:pt x="30" y="28"/>
                </a:cubicBezTo>
                <a:cubicBezTo>
                  <a:pt x="17" y="40"/>
                  <a:pt x="0" y="62"/>
                  <a:pt x="1" y="73"/>
                </a:cubicBezTo>
                <a:cubicBezTo>
                  <a:pt x="2" y="84"/>
                  <a:pt x="24" y="87"/>
                  <a:pt x="33" y="96"/>
                </a:cubicBezTo>
                <a:cubicBezTo>
                  <a:pt x="42" y="105"/>
                  <a:pt x="55" y="117"/>
                  <a:pt x="53" y="128"/>
                </a:cubicBezTo>
                <a:cubicBezTo>
                  <a:pt x="51" y="139"/>
                  <a:pt x="27" y="149"/>
                  <a:pt x="21" y="163"/>
                </a:cubicBezTo>
                <a:cubicBezTo>
                  <a:pt x="15" y="177"/>
                  <a:pt x="18" y="201"/>
                  <a:pt x="17" y="214"/>
                </a:cubicBezTo>
                <a:cubicBezTo>
                  <a:pt x="16" y="227"/>
                  <a:pt x="8" y="235"/>
                  <a:pt x="14" y="240"/>
                </a:cubicBezTo>
                <a:cubicBezTo>
                  <a:pt x="20" y="245"/>
                  <a:pt x="40" y="242"/>
                  <a:pt x="56" y="246"/>
                </a:cubicBezTo>
                <a:cubicBezTo>
                  <a:pt x="72" y="250"/>
                  <a:pt x="98" y="258"/>
                  <a:pt x="113" y="262"/>
                </a:cubicBezTo>
                <a:cubicBezTo>
                  <a:pt x="128" y="266"/>
                  <a:pt x="134" y="280"/>
                  <a:pt x="145" y="272"/>
                </a:cubicBezTo>
                <a:cubicBezTo>
                  <a:pt x="156" y="264"/>
                  <a:pt x="172" y="232"/>
                  <a:pt x="181" y="211"/>
                </a:cubicBezTo>
                <a:cubicBezTo>
                  <a:pt x="190" y="190"/>
                  <a:pt x="193" y="163"/>
                  <a:pt x="200" y="144"/>
                </a:cubicBezTo>
                <a:cubicBezTo>
                  <a:pt x="207" y="125"/>
                  <a:pt x="226" y="113"/>
                  <a:pt x="225" y="96"/>
                </a:cubicBezTo>
                <a:cubicBezTo>
                  <a:pt x="224" y="79"/>
                  <a:pt x="210" y="58"/>
                  <a:pt x="197" y="44"/>
                </a:cubicBezTo>
                <a:cubicBezTo>
                  <a:pt x="184" y="30"/>
                  <a:pt x="164" y="18"/>
                  <a:pt x="145" y="12"/>
                </a:cubicBezTo>
                <a:cubicBezTo>
                  <a:pt x="126" y="6"/>
                  <a:pt x="100" y="0"/>
                  <a:pt x="81" y="3"/>
                </a:cubicBezTo>
                <a:close/>
              </a:path>
            </a:pathLst>
          </a:custGeom>
          <a:solidFill>
            <a:srgbClr val="F68FF4"/>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39" name="Freeform 1031"/>
          <p:cNvSpPr>
            <a:spLocks/>
          </p:cNvSpPr>
          <p:nvPr/>
        </p:nvSpPr>
        <p:spPr bwMode="auto">
          <a:xfrm>
            <a:off x="3541713" y="3489325"/>
            <a:ext cx="285750" cy="715963"/>
          </a:xfrm>
          <a:custGeom>
            <a:avLst/>
            <a:gdLst/>
            <a:ahLst/>
            <a:cxnLst>
              <a:cxn ang="0">
                <a:pos x="125" y="406"/>
              </a:cxn>
              <a:cxn ang="0">
                <a:pos x="112" y="364"/>
              </a:cxn>
              <a:cxn ang="0">
                <a:pos x="106" y="336"/>
              </a:cxn>
              <a:cxn ang="0">
                <a:pos x="106" y="284"/>
              </a:cxn>
              <a:cxn ang="0">
                <a:pos x="99" y="217"/>
              </a:cxn>
              <a:cxn ang="0">
                <a:pos x="87" y="176"/>
              </a:cxn>
              <a:cxn ang="0">
                <a:pos x="51" y="176"/>
              </a:cxn>
              <a:cxn ang="0">
                <a:pos x="16" y="172"/>
              </a:cxn>
              <a:cxn ang="0">
                <a:pos x="0" y="144"/>
              </a:cxn>
              <a:cxn ang="0">
                <a:pos x="0" y="108"/>
              </a:cxn>
              <a:cxn ang="0">
                <a:pos x="23" y="80"/>
              </a:cxn>
              <a:cxn ang="0">
                <a:pos x="35" y="54"/>
              </a:cxn>
              <a:cxn ang="0">
                <a:pos x="80" y="3"/>
              </a:cxn>
              <a:cxn ang="0">
                <a:pos x="109" y="0"/>
              </a:cxn>
              <a:cxn ang="0">
                <a:pos x="147" y="0"/>
              </a:cxn>
              <a:cxn ang="0">
                <a:pos x="179" y="32"/>
              </a:cxn>
              <a:cxn ang="0">
                <a:pos x="179" y="60"/>
              </a:cxn>
              <a:cxn ang="0">
                <a:pos x="170" y="96"/>
              </a:cxn>
              <a:cxn ang="0">
                <a:pos x="183" y="121"/>
              </a:cxn>
              <a:cxn ang="0">
                <a:pos x="160" y="144"/>
              </a:cxn>
              <a:cxn ang="0">
                <a:pos x="138" y="208"/>
              </a:cxn>
              <a:cxn ang="0">
                <a:pos x="128" y="278"/>
              </a:cxn>
              <a:cxn ang="0">
                <a:pos x="122" y="329"/>
              </a:cxn>
              <a:cxn ang="0">
                <a:pos x="125" y="406"/>
              </a:cxn>
            </a:cxnLst>
            <a:rect l="0" t="0" r="r" b="b"/>
            <a:pathLst>
              <a:path w="183" h="406">
                <a:moveTo>
                  <a:pt x="125" y="406"/>
                </a:moveTo>
                <a:lnTo>
                  <a:pt x="112" y="364"/>
                </a:lnTo>
                <a:lnTo>
                  <a:pt x="106" y="336"/>
                </a:lnTo>
                <a:lnTo>
                  <a:pt x="106" y="284"/>
                </a:lnTo>
                <a:lnTo>
                  <a:pt x="99" y="217"/>
                </a:lnTo>
                <a:lnTo>
                  <a:pt x="87" y="176"/>
                </a:lnTo>
                <a:lnTo>
                  <a:pt x="51" y="176"/>
                </a:lnTo>
                <a:lnTo>
                  <a:pt x="16" y="172"/>
                </a:lnTo>
                <a:lnTo>
                  <a:pt x="0" y="144"/>
                </a:lnTo>
                <a:lnTo>
                  <a:pt x="0" y="108"/>
                </a:lnTo>
                <a:lnTo>
                  <a:pt x="23" y="80"/>
                </a:lnTo>
                <a:lnTo>
                  <a:pt x="35" y="54"/>
                </a:lnTo>
                <a:lnTo>
                  <a:pt x="80" y="3"/>
                </a:lnTo>
                <a:lnTo>
                  <a:pt x="109" y="0"/>
                </a:lnTo>
                <a:lnTo>
                  <a:pt x="147" y="0"/>
                </a:lnTo>
                <a:lnTo>
                  <a:pt x="179" y="32"/>
                </a:lnTo>
                <a:lnTo>
                  <a:pt x="179" y="60"/>
                </a:lnTo>
                <a:lnTo>
                  <a:pt x="170" y="96"/>
                </a:lnTo>
                <a:lnTo>
                  <a:pt x="183" y="121"/>
                </a:lnTo>
                <a:lnTo>
                  <a:pt x="160" y="144"/>
                </a:lnTo>
                <a:lnTo>
                  <a:pt x="138" y="208"/>
                </a:lnTo>
                <a:lnTo>
                  <a:pt x="128" y="278"/>
                </a:lnTo>
                <a:lnTo>
                  <a:pt x="122" y="329"/>
                </a:lnTo>
                <a:lnTo>
                  <a:pt x="125" y="406"/>
                </a:lnTo>
                <a:close/>
              </a:path>
            </a:pathLst>
          </a:custGeom>
          <a:solidFill>
            <a:srgbClr val="F68FF4"/>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1" name="Freeform 1033" descr="Light vertical"/>
          <p:cNvSpPr>
            <a:spLocks/>
          </p:cNvSpPr>
          <p:nvPr/>
        </p:nvSpPr>
        <p:spPr bwMode="auto">
          <a:xfrm>
            <a:off x="4146550" y="3363913"/>
            <a:ext cx="727075" cy="388937"/>
          </a:xfrm>
          <a:custGeom>
            <a:avLst/>
            <a:gdLst/>
            <a:ahLst/>
            <a:cxnLst>
              <a:cxn ang="0">
                <a:pos x="202" y="51"/>
              </a:cxn>
              <a:cxn ang="0">
                <a:pos x="0" y="221"/>
              </a:cxn>
              <a:cxn ang="0">
                <a:pos x="157" y="215"/>
              </a:cxn>
              <a:cxn ang="0">
                <a:pos x="186" y="215"/>
              </a:cxn>
              <a:cxn ang="0">
                <a:pos x="464" y="0"/>
              </a:cxn>
              <a:cxn ang="0">
                <a:pos x="202" y="51"/>
              </a:cxn>
            </a:cxnLst>
            <a:rect l="0" t="0" r="r" b="b"/>
            <a:pathLst>
              <a:path w="464" h="221">
                <a:moveTo>
                  <a:pt x="202" y="51"/>
                </a:moveTo>
                <a:lnTo>
                  <a:pt x="0" y="221"/>
                </a:lnTo>
                <a:lnTo>
                  <a:pt x="157" y="215"/>
                </a:lnTo>
                <a:lnTo>
                  <a:pt x="186" y="215"/>
                </a:lnTo>
                <a:lnTo>
                  <a:pt x="464" y="0"/>
                </a:lnTo>
                <a:lnTo>
                  <a:pt x="202" y="51"/>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2" name="Freeform 1034" descr="Light vertical"/>
          <p:cNvSpPr>
            <a:spLocks/>
          </p:cNvSpPr>
          <p:nvPr/>
        </p:nvSpPr>
        <p:spPr bwMode="auto">
          <a:xfrm>
            <a:off x="4543425" y="3200400"/>
            <a:ext cx="1747838" cy="530225"/>
          </a:xfrm>
          <a:custGeom>
            <a:avLst/>
            <a:gdLst/>
            <a:ahLst/>
            <a:cxnLst>
              <a:cxn ang="0">
                <a:pos x="317" y="112"/>
              </a:cxn>
              <a:cxn ang="0">
                <a:pos x="237" y="180"/>
              </a:cxn>
              <a:cxn ang="0">
                <a:pos x="103" y="247"/>
              </a:cxn>
              <a:cxn ang="0">
                <a:pos x="0" y="301"/>
              </a:cxn>
              <a:cxn ang="0">
                <a:pos x="115" y="292"/>
              </a:cxn>
              <a:cxn ang="0">
                <a:pos x="272" y="260"/>
              </a:cxn>
              <a:cxn ang="0">
                <a:pos x="467" y="218"/>
              </a:cxn>
              <a:cxn ang="0">
                <a:pos x="560" y="196"/>
              </a:cxn>
              <a:cxn ang="0">
                <a:pos x="679" y="180"/>
              </a:cxn>
              <a:cxn ang="0">
                <a:pos x="829" y="164"/>
              </a:cxn>
              <a:cxn ang="0">
                <a:pos x="941" y="119"/>
              </a:cxn>
              <a:cxn ang="0">
                <a:pos x="1043" y="61"/>
              </a:cxn>
              <a:cxn ang="0">
                <a:pos x="1117" y="0"/>
              </a:cxn>
              <a:cxn ang="0">
                <a:pos x="973" y="10"/>
              </a:cxn>
              <a:cxn ang="0">
                <a:pos x="845" y="71"/>
              </a:cxn>
              <a:cxn ang="0">
                <a:pos x="723" y="116"/>
              </a:cxn>
              <a:cxn ang="0">
                <a:pos x="567" y="125"/>
              </a:cxn>
              <a:cxn ang="0">
                <a:pos x="522" y="122"/>
              </a:cxn>
              <a:cxn ang="0">
                <a:pos x="560" y="90"/>
              </a:cxn>
              <a:cxn ang="0">
                <a:pos x="407" y="119"/>
              </a:cxn>
              <a:cxn ang="0">
                <a:pos x="378" y="122"/>
              </a:cxn>
              <a:cxn ang="0">
                <a:pos x="403" y="106"/>
              </a:cxn>
              <a:cxn ang="0">
                <a:pos x="317" y="112"/>
              </a:cxn>
            </a:cxnLst>
            <a:rect l="0" t="0" r="r" b="b"/>
            <a:pathLst>
              <a:path w="1117" h="301">
                <a:moveTo>
                  <a:pt x="317" y="112"/>
                </a:moveTo>
                <a:lnTo>
                  <a:pt x="237" y="180"/>
                </a:lnTo>
                <a:lnTo>
                  <a:pt x="103" y="247"/>
                </a:lnTo>
                <a:lnTo>
                  <a:pt x="0" y="301"/>
                </a:lnTo>
                <a:lnTo>
                  <a:pt x="115" y="292"/>
                </a:lnTo>
                <a:lnTo>
                  <a:pt x="272" y="260"/>
                </a:lnTo>
                <a:lnTo>
                  <a:pt x="467" y="218"/>
                </a:lnTo>
                <a:lnTo>
                  <a:pt x="560" y="196"/>
                </a:lnTo>
                <a:lnTo>
                  <a:pt x="679" y="180"/>
                </a:lnTo>
                <a:lnTo>
                  <a:pt x="829" y="164"/>
                </a:lnTo>
                <a:lnTo>
                  <a:pt x="941" y="119"/>
                </a:lnTo>
                <a:lnTo>
                  <a:pt x="1043" y="61"/>
                </a:lnTo>
                <a:lnTo>
                  <a:pt x="1117" y="0"/>
                </a:lnTo>
                <a:lnTo>
                  <a:pt x="973" y="10"/>
                </a:lnTo>
                <a:lnTo>
                  <a:pt x="845" y="71"/>
                </a:lnTo>
                <a:lnTo>
                  <a:pt x="723" y="116"/>
                </a:lnTo>
                <a:lnTo>
                  <a:pt x="567" y="125"/>
                </a:lnTo>
                <a:lnTo>
                  <a:pt x="522" y="122"/>
                </a:lnTo>
                <a:lnTo>
                  <a:pt x="560" y="90"/>
                </a:lnTo>
                <a:lnTo>
                  <a:pt x="407" y="119"/>
                </a:lnTo>
                <a:lnTo>
                  <a:pt x="378" y="122"/>
                </a:lnTo>
                <a:lnTo>
                  <a:pt x="403" y="106"/>
                </a:lnTo>
                <a:lnTo>
                  <a:pt x="317" y="112"/>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3" name="Freeform 1035" descr="Light vertical"/>
          <p:cNvSpPr>
            <a:spLocks/>
          </p:cNvSpPr>
          <p:nvPr/>
        </p:nvSpPr>
        <p:spPr bwMode="auto">
          <a:xfrm>
            <a:off x="6437313" y="3184525"/>
            <a:ext cx="509587" cy="146050"/>
          </a:xfrm>
          <a:custGeom>
            <a:avLst/>
            <a:gdLst/>
            <a:ahLst/>
            <a:cxnLst>
              <a:cxn ang="0">
                <a:pos x="83" y="16"/>
              </a:cxn>
              <a:cxn ang="0">
                <a:pos x="0" y="83"/>
              </a:cxn>
              <a:cxn ang="0">
                <a:pos x="57" y="73"/>
              </a:cxn>
              <a:cxn ang="0">
                <a:pos x="93" y="67"/>
              </a:cxn>
              <a:cxn ang="0">
                <a:pos x="147" y="67"/>
              </a:cxn>
              <a:cxn ang="0">
                <a:pos x="246" y="83"/>
              </a:cxn>
              <a:cxn ang="0">
                <a:pos x="326" y="0"/>
              </a:cxn>
              <a:cxn ang="0">
                <a:pos x="269" y="13"/>
              </a:cxn>
              <a:cxn ang="0">
                <a:pos x="160" y="19"/>
              </a:cxn>
              <a:cxn ang="0">
                <a:pos x="83" y="16"/>
              </a:cxn>
            </a:cxnLst>
            <a:rect l="0" t="0" r="r" b="b"/>
            <a:pathLst>
              <a:path w="326" h="83">
                <a:moveTo>
                  <a:pt x="83" y="16"/>
                </a:moveTo>
                <a:lnTo>
                  <a:pt x="0" y="83"/>
                </a:lnTo>
                <a:lnTo>
                  <a:pt x="57" y="73"/>
                </a:lnTo>
                <a:lnTo>
                  <a:pt x="93" y="67"/>
                </a:lnTo>
                <a:lnTo>
                  <a:pt x="147" y="67"/>
                </a:lnTo>
                <a:lnTo>
                  <a:pt x="246" y="83"/>
                </a:lnTo>
                <a:lnTo>
                  <a:pt x="326" y="0"/>
                </a:lnTo>
                <a:lnTo>
                  <a:pt x="269" y="13"/>
                </a:lnTo>
                <a:lnTo>
                  <a:pt x="160" y="19"/>
                </a:lnTo>
                <a:lnTo>
                  <a:pt x="83" y="16"/>
                </a:lnTo>
                <a:close/>
              </a:path>
            </a:pathLst>
          </a:custGeom>
          <a:pattFill prst="ltVert">
            <a:fgClr>
              <a:schemeClr val="bg2"/>
            </a:fgClr>
            <a:bgClr>
              <a:srgbClr val="996633"/>
            </a:bgClr>
          </a:patt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5" name="Freeform 1037"/>
          <p:cNvSpPr>
            <a:spLocks/>
          </p:cNvSpPr>
          <p:nvPr/>
        </p:nvSpPr>
        <p:spPr bwMode="auto">
          <a:xfrm>
            <a:off x="5616575" y="2957513"/>
            <a:ext cx="2868613" cy="268287"/>
          </a:xfrm>
          <a:custGeom>
            <a:avLst/>
            <a:gdLst/>
            <a:ahLst/>
            <a:cxnLst>
              <a:cxn ang="0">
                <a:pos x="82" y="116"/>
              </a:cxn>
              <a:cxn ang="0">
                <a:pos x="0" y="121"/>
              </a:cxn>
              <a:cxn ang="0">
                <a:pos x="74" y="152"/>
              </a:cxn>
              <a:cxn ang="0">
                <a:pos x="274" y="147"/>
              </a:cxn>
              <a:cxn ang="0">
                <a:pos x="460" y="131"/>
              </a:cxn>
              <a:cxn ang="0">
                <a:pos x="633" y="99"/>
              </a:cxn>
              <a:cxn ang="0">
                <a:pos x="761" y="83"/>
              </a:cxn>
              <a:cxn ang="0">
                <a:pos x="860" y="83"/>
              </a:cxn>
              <a:cxn ang="0">
                <a:pos x="985" y="64"/>
              </a:cxn>
              <a:cxn ang="0">
                <a:pos x="1170" y="48"/>
              </a:cxn>
              <a:cxn ang="0">
                <a:pos x="1497" y="38"/>
              </a:cxn>
              <a:cxn ang="0">
                <a:pos x="1832" y="0"/>
              </a:cxn>
              <a:cxn ang="0">
                <a:pos x="1509" y="0"/>
              </a:cxn>
              <a:cxn ang="0">
                <a:pos x="1186" y="0"/>
              </a:cxn>
              <a:cxn ang="0">
                <a:pos x="997" y="0"/>
              </a:cxn>
              <a:cxn ang="0">
                <a:pos x="812" y="3"/>
              </a:cxn>
              <a:cxn ang="0">
                <a:pos x="658" y="35"/>
              </a:cxn>
              <a:cxn ang="0">
                <a:pos x="597" y="57"/>
              </a:cxn>
              <a:cxn ang="0">
                <a:pos x="469" y="89"/>
              </a:cxn>
              <a:cxn ang="0">
                <a:pos x="268" y="105"/>
              </a:cxn>
              <a:cxn ang="0">
                <a:pos x="82" y="116"/>
              </a:cxn>
            </a:cxnLst>
            <a:rect l="0" t="0" r="r" b="b"/>
            <a:pathLst>
              <a:path w="1832" h="152">
                <a:moveTo>
                  <a:pt x="82" y="116"/>
                </a:moveTo>
                <a:lnTo>
                  <a:pt x="0" y="121"/>
                </a:lnTo>
                <a:lnTo>
                  <a:pt x="74" y="152"/>
                </a:lnTo>
                <a:lnTo>
                  <a:pt x="274" y="147"/>
                </a:lnTo>
                <a:lnTo>
                  <a:pt x="460" y="131"/>
                </a:lnTo>
                <a:lnTo>
                  <a:pt x="633" y="99"/>
                </a:lnTo>
                <a:lnTo>
                  <a:pt x="761" y="83"/>
                </a:lnTo>
                <a:lnTo>
                  <a:pt x="860" y="83"/>
                </a:lnTo>
                <a:lnTo>
                  <a:pt x="985" y="64"/>
                </a:lnTo>
                <a:lnTo>
                  <a:pt x="1170" y="48"/>
                </a:lnTo>
                <a:lnTo>
                  <a:pt x="1497" y="38"/>
                </a:lnTo>
                <a:lnTo>
                  <a:pt x="1832" y="0"/>
                </a:lnTo>
                <a:lnTo>
                  <a:pt x="1509" y="0"/>
                </a:lnTo>
                <a:lnTo>
                  <a:pt x="1186" y="0"/>
                </a:lnTo>
                <a:lnTo>
                  <a:pt x="997" y="0"/>
                </a:lnTo>
                <a:lnTo>
                  <a:pt x="812" y="3"/>
                </a:lnTo>
                <a:lnTo>
                  <a:pt x="658" y="35"/>
                </a:lnTo>
                <a:lnTo>
                  <a:pt x="597" y="57"/>
                </a:lnTo>
                <a:lnTo>
                  <a:pt x="469" y="89"/>
                </a:lnTo>
                <a:lnTo>
                  <a:pt x="268" y="105"/>
                </a:lnTo>
                <a:lnTo>
                  <a:pt x="82" y="116"/>
                </a:lnTo>
                <a:close/>
              </a:path>
            </a:pathLst>
          </a:custGeom>
          <a:solidFill>
            <a:srgbClr val="55AEF6"/>
          </a:solid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47" name="Freeform 1039"/>
          <p:cNvSpPr>
            <a:spLocks/>
          </p:cNvSpPr>
          <p:nvPr/>
        </p:nvSpPr>
        <p:spPr bwMode="auto">
          <a:xfrm>
            <a:off x="5159375" y="2889250"/>
            <a:ext cx="565150" cy="1362075"/>
          </a:xfrm>
          <a:custGeom>
            <a:avLst/>
            <a:gdLst/>
            <a:ahLst/>
            <a:cxnLst>
              <a:cxn ang="0">
                <a:pos x="361" y="0"/>
              </a:cxn>
              <a:cxn ang="0">
                <a:pos x="275" y="304"/>
              </a:cxn>
              <a:cxn ang="0">
                <a:pos x="134" y="583"/>
              </a:cxn>
              <a:cxn ang="0">
                <a:pos x="0" y="772"/>
              </a:cxn>
            </a:cxnLst>
            <a:rect l="0" t="0" r="r" b="b"/>
            <a:pathLst>
              <a:path w="361" h="772">
                <a:moveTo>
                  <a:pt x="361" y="0"/>
                </a:moveTo>
                <a:cubicBezTo>
                  <a:pt x="347" y="50"/>
                  <a:pt x="313" y="207"/>
                  <a:pt x="275" y="304"/>
                </a:cubicBezTo>
                <a:cubicBezTo>
                  <a:pt x="237" y="401"/>
                  <a:pt x="180" y="505"/>
                  <a:pt x="134" y="583"/>
                </a:cubicBezTo>
                <a:cubicBezTo>
                  <a:pt x="88" y="661"/>
                  <a:pt x="16" y="746"/>
                  <a:pt x="0" y="772"/>
                </a:cubicBez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8448" name="Freeform 1040"/>
          <p:cNvSpPr>
            <a:spLocks/>
          </p:cNvSpPr>
          <p:nvPr/>
        </p:nvSpPr>
        <p:spPr bwMode="auto">
          <a:xfrm>
            <a:off x="5421313" y="2924175"/>
            <a:ext cx="569912" cy="887413"/>
          </a:xfrm>
          <a:custGeom>
            <a:avLst/>
            <a:gdLst/>
            <a:ahLst/>
            <a:cxnLst>
              <a:cxn ang="0">
                <a:pos x="364" y="0"/>
              </a:cxn>
              <a:cxn ang="0">
                <a:pos x="332" y="96"/>
              </a:cxn>
              <a:cxn ang="0">
                <a:pos x="252" y="236"/>
              </a:cxn>
              <a:cxn ang="0">
                <a:pos x="175" y="326"/>
              </a:cxn>
              <a:cxn ang="0">
                <a:pos x="41" y="457"/>
              </a:cxn>
              <a:cxn ang="0">
                <a:pos x="6" y="492"/>
              </a:cxn>
            </a:cxnLst>
            <a:rect l="0" t="0" r="r" b="b"/>
            <a:pathLst>
              <a:path w="364" h="503">
                <a:moveTo>
                  <a:pt x="364" y="0"/>
                </a:moveTo>
                <a:cubicBezTo>
                  <a:pt x="359" y="15"/>
                  <a:pt x="351" y="57"/>
                  <a:pt x="332" y="96"/>
                </a:cubicBezTo>
                <a:cubicBezTo>
                  <a:pt x="313" y="135"/>
                  <a:pt x="278" y="198"/>
                  <a:pt x="252" y="236"/>
                </a:cubicBezTo>
                <a:cubicBezTo>
                  <a:pt x="226" y="274"/>
                  <a:pt x="210" y="289"/>
                  <a:pt x="175" y="326"/>
                </a:cubicBezTo>
                <a:cubicBezTo>
                  <a:pt x="140" y="363"/>
                  <a:pt x="69" y="429"/>
                  <a:pt x="41" y="457"/>
                </a:cubicBezTo>
                <a:cubicBezTo>
                  <a:pt x="13" y="485"/>
                  <a:pt x="0" y="503"/>
                  <a:pt x="6" y="492"/>
                </a:cubicBez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8449" name="Freeform 1041"/>
          <p:cNvSpPr>
            <a:spLocks/>
          </p:cNvSpPr>
          <p:nvPr/>
        </p:nvSpPr>
        <p:spPr bwMode="auto">
          <a:xfrm>
            <a:off x="1598613" y="3263900"/>
            <a:ext cx="1536700" cy="866775"/>
          </a:xfrm>
          <a:custGeom>
            <a:avLst/>
            <a:gdLst/>
            <a:ahLst/>
            <a:cxnLst>
              <a:cxn ang="0">
                <a:pos x="0" y="0"/>
              </a:cxn>
              <a:cxn ang="0">
                <a:pos x="275" y="179"/>
              </a:cxn>
              <a:cxn ang="0">
                <a:pos x="483" y="297"/>
              </a:cxn>
              <a:cxn ang="0">
                <a:pos x="627" y="364"/>
              </a:cxn>
              <a:cxn ang="0">
                <a:pos x="828" y="441"/>
              </a:cxn>
              <a:cxn ang="0">
                <a:pos x="982" y="492"/>
              </a:cxn>
            </a:cxnLst>
            <a:rect l="0" t="0" r="r" b="b"/>
            <a:pathLst>
              <a:path w="982" h="492">
                <a:moveTo>
                  <a:pt x="0" y="0"/>
                </a:moveTo>
                <a:cubicBezTo>
                  <a:pt x="97" y="65"/>
                  <a:pt x="195" y="130"/>
                  <a:pt x="275" y="179"/>
                </a:cubicBezTo>
                <a:cubicBezTo>
                  <a:pt x="355" y="228"/>
                  <a:pt x="424" y="266"/>
                  <a:pt x="483" y="297"/>
                </a:cubicBezTo>
                <a:cubicBezTo>
                  <a:pt x="542" y="328"/>
                  <a:pt x="570" y="340"/>
                  <a:pt x="627" y="364"/>
                </a:cubicBezTo>
                <a:cubicBezTo>
                  <a:pt x="684" y="388"/>
                  <a:pt x="769" y="420"/>
                  <a:pt x="828" y="441"/>
                </a:cubicBezTo>
                <a:cubicBezTo>
                  <a:pt x="887" y="462"/>
                  <a:pt x="950" y="481"/>
                  <a:pt x="982" y="492"/>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50" name="Freeform 1042"/>
          <p:cNvSpPr>
            <a:spLocks/>
          </p:cNvSpPr>
          <p:nvPr/>
        </p:nvSpPr>
        <p:spPr bwMode="auto">
          <a:xfrm>
            <a:off x="1757363" y="3227388"/>
            <a:ext cx="1484312" cy="865187"/>
          </a:xfrm>
          <a:custGeom>
            <a:avLst/>
            <a:gdLst/>
            <a:ahLst/>
            <a:cxnLst>
              <a:cxn ang="0">
                <a:pos x="0" y="0"/>
              </a:cxn>
              <a:cxn ang="0">
                <a:pos x="359" y="234"/>
              </a:cxn>
              <a:cxn ang="0">
                <a:pos x="561" y="346"/>
              </a:cxn>
              <a:cxn ang="0">
                <a:pos x="810" y="448"/>
              </a:cxn>
              <a:cxn ang="0">
                <a:pos x="948" y="490"/>
              </a:cxn>
            </a:cxnLst>
            <a:rect l="0" t="0" r="r" b="b"/>
            <a:pathLst>
              <a:path w="948" h="490">
                <a:moveTo>
                  <a:pt x="0" y="0"/>
                </a:moveTo>
                <a:cubicBezTo>
                  <a:pt x="60" y="38"/>
                  <a:pt x="265" y="176"/>
                  <a:pt x="359" y="234"/>
                </a:cubicBezTo>
                <a:cubicBezTo>
                  <a:pt x="453" y="292"/>
                  <a:pt x="486" y="310"/>
                  <a:pt x="561" y="346"/>
                </a:cubicBezTo>
                <a:cubicBezTo>
                  <a:pt x="636" y="382"/>
                  <a:pt x="746" y="424"/>
                  <a:pt x="810" y="448"/>
                </a:cubicBezTo>
                <a:cubicBezTo>
                  <a:pt x="874" y="472"/>
                  <a:pt x="919" y="481"/>
                  <a:pt x="948" y="49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51" name="Freeform 1043"/>
          <p:cNvSpPr>
            <a:spLocks/>
          </p:cNvSpPr>
          <p:nvPr/>
        </p:nvSpPr>
        <p:spPr bwMode="auto">
          <a:xfrm>
            <a:off x="1897063" y="3200400"/>
            <a:ext cx="1398587" cy="812800"/>
          </a:xfrm>
          <a:custGeom>
            <a:avLst/>
            <a:gdLst/>
            <a:ahLst/>
            <a:cxnLst>
              <a:cxn ang="0">
                <a:pos x="0" y="0"/>
              </a:cxn>
              <a:cxn ang="0">
                <a:pos x="298" y="205"/>
              </a:cxn>
              <a:cxn ang="0">
                <a:pos x="506" y="314"/>
              </a:cxn>
              <a:cxn ang="0">
                <a:pos x="893" y="461"/>
              </a:cxn>
            </a:cxnLst>
            <a:rect l="0" t="0" r="r" b="b"/>
            <a:pathLst>
              <a:path w="893" h="461">
                <a:moveTo>
                  <a:pt x="0" y="0"/>
                </a:moveTo>
                <a:cubicBezTo>
                  <a:pt x="107" y="76"/>
                  <a:pt x="214" y="153"/>
                  <a:pt x="298" y="205"/>
                </a:cubicBezTo>
                <a:cubicBezTo>
                  <a:pt x="382" y="257"/>
                  <a:pt x="407" y="271"/>
                  <a:pt x="506" y="314"/>
                </a:cubicBezTo>
                <a:cubicBezTo>
                  <a:pt x="605" y="357"/>
                  <a:pt x="812" y="430"/>
                  <a:pt x="893" y="461"/>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52" name="Freeform 1044"/>
          <p:cNvSpPr>
            <a:spLocks/>
          </p:cNvSpPr>
          <p:nvPr/>
        </p:nvSpPr>
        <p:spPr bwMode="auto">
          <a:xfrm>
            <a:off x="1974850" y="3184525"/>
            <a:ext cx="1195388" cy="687388"/>
          </a:xfrm>
          <a:custGeom>
            <a:avLst/>
            <a:gdLst/>
            <a:ahLst/>
            <a:cxnLst>
              <a:cxn ang="0">
                <a:pos x="0" y="0"/>
              </a:cxn>
              <a:cxn ang="0">
                <a:pos x="208" y="134"/>
              </a:cxn>
              <a:cxn ang="0">
                <a:pos x="438" y="269"/>
              </a:cxn>
              <a:cxn ang="0">
                <a:pos x="694" y="361"/>
              </a:cxn>
              <a:cxn ang="0">
                <a:pos x="764" y="390"/>
              </a:cxn>
            </a:cxnLst>
            <a:rect l="0" t="0" r="r" b="b"/>
            <a:pathLst>
              <a:path w="764" h="390">
                <a:moveTo>
                  <a:pt x="0" y="0"/>
                </a:moveTo>
                <a:cubicBezTo>
                  <a:pt x="67" y="44"/>
                  <a:pt x="135" y="89"/>
                  <a:pt x="208" y="134"/>
                </a:cubicBezTo>
                <a:cubicBezTo>
                  <a:pt x="281" y="179"/>
                  <a:pt x="357" y="231"/>
                  <a:pt x="438" y="269"/>
                </a:cubicBezTo>
                <a:cubicBezTo>
                  <a:pt x="519" y="307"/>
                  <a:pt x="640" y="341"/>
                  <a:pt x="694" y="361"/>
                </a:cubicBezTo>
                <a:cubicBezTo>
                  <a:pt x="748" y="381"/>
                  <a:pt x="750" y="384"/>
                  <a:pt x="764" y="39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53" name="Freeform 1045"/>
          <p:cNvSpPr>
            <a:spLocks/>
          </p:cNvSpPr>
          <p:nvPr/>
        </p:nvSpPr>
        <p:spPr bwMode="auto">
          <a:xfrm>
            <a:off x="312738" y="3717925"/>
            <a:ext cx="2546350" cy="842963"/>
          </a:xfrm>
          <a:custGeom>
            <a:avLst/>
            <a:gdLst/>
            <a:ahLst/>
            <a:cxnLst>
              <a:cxn ang="0">
                <a:pos x="0" y="8"/>
              </a:cxn>
              <a:cxn ang="0">
                <a:pos x="221" y="8"/>
              </a:cxn>
              <a:cxn ang="0">
                <a:pos x="429" y="21"/>
              </a:cxn>
              <a:cxn ang="0">
                <a:pos x="771" y="133"/>
              </a:cxn>
              <a:cxn ang="0">
                <a:pos x="1319" y="357"/>
              </a:cxn>
              <a:cxn ang="0">
                <a:pos x="1626" y="478"/>
              </a:cxn>
            </a:cxnLst>
            <a:rect l="0" t="0" r="r" b="b"/>
            <a:pathLst>
              <a:path w="1626" h="478">
                <a:moveTo>
                  <a:pt x="0" y="8"/>
                </a:moveTo>
                <a:cubicBezTo>
                  <a:pt x="75" y="7"/>
                  <a:pt x="150" y="6"/>
                  <a:pt x="221" y="8"/>
                </a:cubicBezTo>
                <a:cubicBezTo>
                  <a:pt x="292" y="10"/>
                  <a:pt x="337" y="0"/>
                  <a:pt x="429" y="21"/>
                </a:cubicBezTo>
                <a:cubicBezTo>
                  <a:pt x="521" y="42"/>
                  <a:pt x="623" y="77"/>
                  <a:pt x="771" y="133"/>
                </a:cubicBezTo>
                <a:cubicBezTo>
                  <a:pt x="919" y="189"/>
                  <a:pt x="1177" y="299"/>
                  <a:pt x="1319" y="357"/>
                </a:cubicBezTo>
                <a:cubicBezTo>
                  <a:pt x="1461" y="415"/>
                  <a:pt x="1574" y="459"/>
                  <a:pt x="1626" y="478"/>
                </a:cubicBezTo>
              </a:path>
            </a:pathLst>
          </a:custGeom>
          <a:noFill/>
          <a:ln w="28575" cap="flat" cmpd="sng">
            <a:solidFill>
              <a:schemeClr val="bg2"/>
            </a:solidFill>
            <a:prstDash val="solid"/>
            <a:round/>
            <a:headEnd type="none" w="med" len="med"/>
            <a:tailEnd type="triangle" w="med" len="med"/>
          </a:ln>
          <a:effectLst/>
        </p:spPr>
        <p:txBody>
          <a:bodyPr wrap="none" anchor="ctr"/>
          <a:lstStyle/>
          <a:p>
            <a:endParaRPr lang="en-US" b="1"/>
          </a:p>
        </p:txBody>
      </p:sp>
      <p:sp>
        <p:nvSpPr>
          <p:cNvPr id="18458" name="Freeform 1050"/>
          <p:cNvSpPr>
            <a:spLocks/>
          </p:cNvSpPr>
          <p:nvPr/>
        </p:nvSpPr>
        <p:spPr bwMode="auto">
          <a:xfrm>
            <a:off x="5719763" y="2740025"/>
            <a:ext cx="150812" cy="128588"/>
          </a:xfrm>
          <a:custGeom>
            <a:avLst/>
            <a:gdLst/>
            <a:ahLst/>
            <a:cxnLst>
              <a:cxn ang="0">
                <a:pos x="0" y="73"/>
              </a:cxn>
              <a:cxn ang="0">
                <a:pos x="10" y="47"/>
              </a:cxn>
              <a:cxn ang="0">
                <a:pos x="26" y="31"/>
              </a:cxn>
              <a:cxn ang="0">
                <a:pos x="45" y="15"/>
              </a:cxn>
              <a:cxn ang="0">
                <a:pos x="71" y="5"/>
              </a:cxn>
              <a:cxn ang="0">
                <a:pos x="96" y="2"/>
              </a:cxn>
            </a:cxnLst>
            <a:rect l="0" t="0" r="r" b="b"/>
            <a:pathLst>
              <a:path w="96" h="73">
                <a:moveTo>
                  <a:pt x="0" y="73"/>
                </a:moveTo>
                <a:cubicBezTo>
                  <a:pt x="3" y="63"/>
                  <a:pt x="6" y="54"/>
                  <a:pt x="10" y="47"/>
                </a:cubicBezTo>
                <a:cubicBezTo>
                  <a:pt x="14" y="40"/>
                  <a:pt x="20" y="36"/>
                  <a:pt x="26" y="31"/>
                </a:cubicBezTo>
                <a:cubicBezTo>
                  <a:pt x="32" y="26"/>
                  <a:pt x="38" y="19"/>
                  <a:pt x="45" y="15"/>
                </a:cubicBezTo>
                <a:cubicBezTo>
                  <a:pt x="52" y="11"/>
                  <a:pt x="63" y="7"/>
                  <a:pt x="71" y="5"/>
                </a:cubicBezTo>
                <a:cubicBezTo>
                  <a:pt x="79" y="3"/>
                  <a:pt x="85" y="0"/>
                  <a:pt x="96" y="2"/>
                </a:cubicBezTo>
              </a:path>
            </a:pathLst>
          </a:custGeom>
          <a:noFill/>
          <a:ln w="12699" cap="flat" cmpd="sng">
            <a:solidFill>
              <a:schemeClr val="tx1"/>
            </a:solidFill>
            <a:prstDash val="solid"/>
            <a:round/>
            <a:headEnd type="none" w="sm" len="sm"/>
            <a:tailEnd type="none" w="sm" len="sm"/>
          </a:ln>
          <a:effectLst/>
        </p:spPr>
        <p:txBody>
          <a:bodyPr wrap="none" anchor="ctr"/>
          <a:lstStyle/>
          <a:p>
            <a:endParaRPr lang="en-US" b="1"/>
          </a:p>
        </p:txBody>
      </p:sp>
      <p:sp>
        <p:nvSpPr>
          <p:cNvPr id="18459" name="Freeform 1051"/>
          <p:cNvSpPr>
            <a:spLocks/>
          </p:cNvSpPr>
          <p:nvPr/>
        </p:nvSpPr>
        <p:spPr bwMode="auto">
          <a:xfrm>
            <a:off x="5724525" y="2714625"/>
            <a:ext cx="100013" cy="130175"/>
          </a:xfrm>
          <a:custGeom>
            <a:avLst/>
            <a:gdLst/>
            <a:ahLst/>
            <a:cxnLst>
              <a:cxn ang="0">
                <a:pos x="0" y="74"/>
              </a:cxn>
              <a:cxn ang="0">
                <a:pos x="13" y="39"/>
              </a:cxn>
              <a:cxn ang="0">
                <a:pos x="32" y="16"/>
              </a:cxn>
              <a:cxn ang="0">
                <a:pos x="64" y="0"/>
              </a:cxn>
            </a:cxnLst>
            <a:rect l="0" t="0" r="r" b="b"/>
            <a:pathLst>
              <a:path w="64" h="74">
                <a:moveTo>
                  <a:pt x="0" y="74"/>
                </a:moveTo>
                <a:cubicBezTo>
                  <a:pt x="4" y="61"/>
                  <a:pt x="8" y="49"/>
                  <a:pt x="13" y="39"/>
                </a:cubicBezTo>
                <a:cubicBezTo>
                  <a:pt x="18" y="29"/>
                  <a:pt x="24" y="22"/>
                  <a:pt x="32" y="16"/>
                </a:cubicBezTo>
                <a:cubicBezTo>
                  <a:pt x="40" y="10"/>
                  <a:pt x="52" y="5"/>
                  <a:pt x="64" y="0"/>
                </a:cubicBezTo>
              </a:path>
            </a:pathLst>
          </a:custGeom>
          <a:noFill/>
          <a:ln w="12699" cap="flat" cmpd="sng">
            <a:solidFill>
              <a:schemeClr val="tx1"/>
            </a:solidFill>
            <a:prstDash val="solid"/>
            <a:round/>
            <a:headEnd type="none" w="sm" len="sm"/>
            <a:tailEnd type="none" w="sm" len="sm"/>
          </a:ln>
          <a:effectLst/>
        </p:spPr>
        <p:txBody>
          <a:bodyPr wrap="none" anchor="ctr"/>
          <a:lstStyle/>
          <a:p>
            <a:endParaRPr lang="en-US" b="1"/>
          </a:p>
        </p:txBody>
      </p:sp>
      <p:sp>
        <p:nvSpPr>
          <p:cNvPr id="18460" name="Freeform 1052"/>
          <p:cNvSpPr>
            <a:spLocks/>
          </p:cNvSpPr>
          <p:nvPr/>
        </p:nvSpPr>
        <p:spPr bwMode="auto">
          <a:xfrm>
            <a:off x="5995988" y="2813050"/>
            <a:ext cx="115887" cy="98425"/>
          </a:xfrm>
          <a:custGeom>
            <a:avLst/>
            <a:gdLst/>
            <a:ahLst/>
            <a:cxnLst>
              <a:cxn ang="0">
                <a:pos x="0" y="56"/>
              </a:cxn>
              <a:cxn ang="0">
                <a:pos x="7" y="31"/>
              </a:cxn>
              <a:cxn ang="0">
                <a:pos x="26" y="15"/>
              </a:cxn>
              <a:cxn ang="0">
                <a:pos x="48" y="2"/>
              </a:cxn>
              <a:cxn ang="0">
                <a:pos x="74" y="2"/>
              </a:cxn>
            </a:cxnLst>
            <a:rect l="0" t="0" r="r" b="b"/>
            <a:pathLst>
              <a:path w="74" h="56">
                <a:moveTo>
                  <a:pt x="0" y="56"/>
                </a:moveTo>
                <a:cubicBezTo>
                  <a:pt x="1" y="47"/>
                  <a:pt x="3" y="38"/>
                  <a:pt x="7" y="31"/>
                </a:cubicBezTo>
                <a:cubicBezTo>
                  <a:pt x="11" y="24"/>
                  <a:pt x="19" y="20"/>
                  <a:pt x="26" y="15"/>
                </a:cubicBezTo>
                <a:cubicBezTo>
                  <a:pt x="33" y="10"/>
                  <a:pt x="40" y="4"/>
                  <a:pt x="48" y="2"/>
                </a:cubicBezTo>
                <a:cubicBezTo>
                  <a:pt x="56" y="0"/>
                  <a:pt x="70" y="4"/>
                  <a:pt x="74" y="2"/>
                </a:cubicBezTo>
              </a:path>
            </a:pathLst>
          </a:custGeom>
          <a:noFill/>
          <a:ln w="12699" cap="flat" cmpd="sng">
            <a:solidFill>
              <a:schemeClr val="tx1"/>
            </a:solidFill>
            <a:prstDash val="solid"/>
            <a:round/>
            <a:headEnd type="none" w="sm" len="sm"/>
            <a:tailEnd type="none" w="sm" len="sm"/>
          </a:ln>
          <a:effectLst/>
        </p:spPr>
        <p:txBody>
          <a:bodyPr wrap="none" anchor="ctr"/>
          <a:lstStyle/>
          <a:p>
            <a:endParaRPr lang="en-US" b="1"/>
          </a:p>
        </p:txBody>
      </p:sp>
      <p:sp>
        <p:nvSpPr>
          <p:cNvPr id="18461" name="Freeform 1053"/>
          <p:cNvSpPr>
            <a:spLocks/>
          </p:cNvSpPr>
          <p:nvPr/>
        </p:nvSpPr>
        <p:spPr bwMode="auto">
          <a:xfrm>
            <a:off x="5995988" y="2789238"/>
            <a:ext cx="65087" cy="117475"/>
          </a:xfrm>
          <a:custGeom>
            <a:avLst/>
            <a:gdLst/>
            <a:ahLst/>
            <a:cxnLst>
              <a:cxn ang="0">
                <a:pos x="0" y="67"/>
              </a:cxn>
              <a:cxn ang="0">
                <a:pos x="13" y="16"/>
              </a:cxn>
              <a:cxn ang="0">
                <a:pos x="42" y="0"/>
              </a:cxn>
            </a:cxnLst>
            <a:rect l="0" t="0" r="r" b="b"/>
            <a:pathLst>
              <a:path w="42" h="67">
                <a:moveTo>
                  <a:pt x="0" y="67"/>
                </a:moveTo>
                <a:cubicBezTo>
                  <a:pt x="2" y="59"/>
                  <a:pt x="6" y="27"/>
                  <a:pt x="13" y="16"/>
                </a:cubicBezTo>
                <a:cubicBezTo>
                  <a:pt x="20" y="5"/>
                  <a:pt x="35" y="3"/>
                  <a:pt x="42" y="0"/>
                </a:cubicBezTo>
              </a:path>
            </a:pathLst>
          </a:custGeom>
          <a:noFill/>
          <a:ln w="12699" cap="flat" cmpd="sng">
            <a:solidFill>
              <a:schemeClr val="tx1"/>
            </a:solidFill>
            <a:prstDash val="solid"/>
            <a:round/>
            <a:headEnd type="none" w="sm" len="sm"/>
            <a:tailEnd type="none" w="sm" len="sm"/>
          </a:ln>
          <a:effectLst/>
        </p:spPr>
        <p:txBody>
          <a:bodyPr wrap="none" anchor="ctr"/>
          <a:lstStyle/>
          <a:p>
            <a:endParaRPr lang="en-US" b="1"/>
          </a:p>
        </p:txBody>
      </p:sp>
      <p:sp>
        <p:nvSpPr>
          <p:cNvPr id="18462" name="Freeform 1054"/>
          <p:cNvSpPr>
            <a:spLocks/>
          </p:cNvSpPr>
          <p:nvPr/>
        </p:nvSpPr>
        <p:spPr bwMode="auto">
          <a:xfrm>
            <a:off x="2779713" y="3001963"/>
            <a:ext cx="176212" cy="141287"/>
          </a:xfrm>
          <a:custGeom>
            <a:avLst/>
            <a:gdLst/>
            <a:ahLst/>
            <a:cxnLst>
              <a:cxn ang="0">
                <a:pos x="0" y="0"/>
              </a:cxn>
              <a:cxn ang="0">
                <a:pos x="67" y="52"/>
              </a:cxn>
              <a:cxn ang="0">
                <a:pos x="112" y="80"/>
              </a:cxn>
            </a:cxnLst>
            <a:rect l="0" t="0" r="r" b="b"/>
            <a:pathLst>
              <a:path w="112" h="80">
                <a:moveTo>
                  <a:pt x="0" y="0"/>
                </a:moveTo>
                <a:cubicBezTo>
                  <a:pt x="24" y="19"/>
                  <a:pt x="48" y="39"/>
                  <a:pt x="67" y="52"/>
                </a:cubicBezTo>
                <a:cubicBezTo>
                  <a:pt x="86" y="65"/>
                  <a:pt x="99" y="72"/>
                  <a:pt x="112" y="80"/>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63" name="Freeform 1055"/>
          <p:cNvSpPr>
            <a:spLocks/>
          </p:cNvSpPr>
          <p:nvPr/>
        </p:nvSpPr>
        <p:spPr bwMode="auto">
          <a:xfrm>
            <a:off x="3406775" y="3014663"/>
            <a:ext cx="200025" cy="150812"/>
          </a:xfrm>
          <a:custGeom>
            <a:avLst/>
            <a:gdLst/>
            <a:ahLst/>
            <a:cxnLst>
              <a:cxn ang="0">
                <a:pos x="0" y="0"/>
              </a:cxn>
              <a:cxn ang="0">
                <a:pos x="89" y="57"/>
              </a:cxn>
              <a:cxn ang="0">
                <a:pos x="128" y="86"/>
              </a:cxn>
            </a:cxnLst>
            <a:rect l="0" t="0" r="r" b="b"/>
            <a:pathLst>
              <a:path w="128" h="86">
                <a:moveTo>
                  <a:pt x="0" y="0"/>
                </a:moveTo>
                <a:cubicBezTo>
                  <a:pt x="34" y="21"/>
                  <a:pt x="68" y="43"/>
                  <a:pt x="89" y="57"/>
                </a:cubicBezTo>
                <a:cubicBezTo>
                  <a:pt x="110" y="71"/>
                  <a:pt x="121" y="81"/>
                  <a:pt x="128" y="86"/>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64" name="Freeform 1056"/>
          <p:cNvSpPr>
            <a:spLocks/>
          </p:cNvSpPr>
          <p:nvPr/>
        </p:nvSpPr>
        <p:spPr bwMode="auto">
          <a:xfrm>
            <a:off x="4297363" y="3227388"/>
            <a:ext cx="717550" cy="107950"/>
          </a:xfrm>
          <a:custGeom>
            <a:avLst/>
            <a:gdLst/>
            <a:ahLst/>
            <a:cxnLst>
              <a:cxn ang="0">
                <a:pos x="0" y="0"/>
              </a:cxn>
              <a:cxn ang="0">
                <a:pos x="132" y="32"/>
              </a:cxn>
              <a:cxn ang="0">
                <a:pos x="240" y="45"/>
              </a:cxn>
              <a:cxn ang="0">
                <a:pos x="343" y="58"/>
              </a:cxn>
              <a:cxn ang="0">
                <a:pos x="458" y="61"/>
              </a:cxn>
            </a:cxnLst>
            <a:rect l="0" t="0" r="r" b="b"/>
            <a:pathLst>
              <a:path w="458" h="61">
                <a:moveTo>
                  <a:pt x="0" y="0"/>
                </a:moveTo>
                <a:cubicBezTo>
                  <a:pt x="46" y="12"/>
                  <a:pt x="92" y="24"/>
                  <a:pt x="132" y="32"/>
                </a:cubicBezTo>
                <a:cubicBezTo>
                  <a:pt x="172" y="40"/>
                  <a:pt x="205" y="41"/>
                  <a:pt x="240" y="45"/>
                </a:cubicBezTo>
                <a:cubicBezTo>
                  <a:pt x="275" y="49"/>
                  <a:pt x="307" y="55"/>
                  <a:pt x="343" y="58"/>
                </a:cubicBezTo>
                <a:cubicBezTo>
                  <a:pt x="379" y="61"/>
                  <a:pt x="418" y="61"/>
                  <a:pt x="458" y="61"/>
                </a:cubicBez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67" name="Text Box 1059"/>
          <p:cNvSpPr txBox="1">
            <a:spLocks noChangeArrowheads="1"/>
          </p:cNvSpPr>
          <p:nvPr/>
        </p:nvSpPr>
        <p:spPr bwMode="auto">
          <a:xfrm>
            <a:off x="196850" y="2705100"/>
            <a:ext cx="772391" cy="276999"/>
          </a:xfrm>
          <a:prstGeom prst="rect">
            <a:avLst/>
          </a:prstGeom>
          <a:noFill/>
          <a:ln w="12699">
            <a:noFill/>
            <a:miter lim="800000"/>
            <a:headEnd type="none" w="sm" len="sm"/>
            <a:tailEnd type="none" w="sm" len="sm"/>
          </a:ln>
          <a:effectLst/>
        </p:spPr>
        <p:txBody>
          <a:bodyPr wrap="none">
            <a:spAutoFit/>
          </a:bodyPr>
          <a:lstStyle/>
          <a:p>
            <a:r>
              <a:rPr lang="en-US" sz="1200" b="1" i="0">
                <a:solidFill>
                  <a:srgbClr val="99CCFF"/>
                </a:solidFill>
              </a:rPr>
              <a:t>Sea Level</a:t>
            </a:r>
          </a:p>
        </p:txBody>
      </p:sp>
      <p:sp>
        <p:nvSpPr>
          <p:cNvPr id="18469" name="Freeform 1061"/>
          <p:cNvSpPr>
            <a:spLocks/>
          </p:cNvSpPr>
          <p:nvPr/>
        </p:nvSpPr>
        <p:spPr bwMode="auto">
          <a:xfrm>
            <a:off x="5094288" y="3171825"/>
            <a:ext cx="531812" cy="463550"/>
          </a:xfrm>
          <a:custGeom>
            <a:avLst/>
            <a:gdLst/>
            <a:ahLst/>
            <a:cxnLst>
              <a:cxn ang="0">
                <a:pos x="340" y="0"/>
              </a:cxn>
              <a:cxn ang="0">
                <a:pos x="192" y="119"/>
              </a:cxn>
              <a:cxn ang="0">
                <a:pos x="103" y="196"/>
              </a:cxn>
              <a:cxn ang="0">
                <a:pos x="0" y="263"/>
              </a:cxn>
            </a:cxnLst>
            <a:rect l="0" t="0" r="r" b="b"/>
            <a:pathLst>
              <a:path w="340" h="263">
                <a:moveTo>
                  <a:pt x="340" y="0"/>
                </a:moveTo>
                <a:lnTo>
                  <a:pt x="192" y="119"/>
                </a:lnTo>
                <a:lnTo>
                  <a:pt x="103" y="196"/>
                </a:lnTo>
                <a:lnTo>
                  <a:pt x="0" y="263"/>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8470" name="Freeform 1062"/>
          <p:cNvSpPr>
            <a:spLocks/>
          </p:cNvSpPr>
          <p:nvPr/>
        </p:nvSpPr>
        <p:spPr bwMode="auto">
          <a:xfrm>
            <a:off x="4835525" y="3178175"/>
            <a:ext cx="458788" cy="508000"/>
          </a:xfrm>
          <a:custGeom>
            <a:avLst/>
            <a:gdLst/>
            <a:ahLst/>
            <a:cxnLst>
              <a:cxn ang="0">
                <a:pos x="293" y="0"/>
              </a:cxn>
              <a:cxn ang="0">
                <a:pos x="257" y="63"/>
              </a:cxn>
              <a:cxn ang="0">
                <a:pos x="218" y="116"/>
              </a:cxn>
              <a:cxn ang="0">
                <a:pos x="180" y="144"/>
              </a:cxn>
              <a:cxn ang="0">
                <a:pos x="79" y="238"/>
              </a:cxn>
              <a:cxn ang="0">
                <a:pos x="0" y="288"/>
              </a:cxn>
            </a:cxnLst>
            <a:rect l="0" t="0" r="r" b="b"/>
            <a:pathLst>
              <a:path w="293" h="288">
                <a:moveTo>
                  <a:pt x="293" y="0"/>
                </a:moveTo>
                <a:lnTo>
                  <a:pt x="257" y="63"/>
                </a:lnTo>
                <a:lnTo>
                  <a:pt x="218" y="116"/>
                </a:lnTo>
                <a:lnTo>
                  <a:pt x="180" y="144"/>
                </a:lnTo>
                <a:lnTo>
                  <a:pt x="79" y="238"/>
                </a:lnTo>
                <a:lnTo>
                  <a:pt x="0" y="288"/>
                </a:lnTo>
              </a:path>
            </a:pathLst>
          </a:custGeom>
          <a:noFill/>
          <a:ln w="19050" cap="flat" cmpd="sng">
            <a:solidFill>
              <a:schemeClr val="bg2"/>
            </a:solidFill>
            <a:prstDash val="solid"/>
            <a:round/>
            <a:headEnd type="none" w="sm" len="sm"/>
            <a:tailEnd type="none" w="sm" len="sm"/>
          </a:ln>
          <a:effectLst/>
        </p:spPr>
        <p:txBody>
          <a:bodyPr wrap="none" anchor="ctr"/>
          <a:lstStyle/>
          <a:p>
            <a:endParaRPr lang="en-US" b="1"/>
          </a:p>
        </p:txBody>
      </p:sp>
      <p:sp>
        <p:nvSpPr>
          <p:cNvPr id="18471" name="Freeform 1063"/>
          <p:cNvSpPr>
            <a:spLocks/>
          </p:cNvSpPr>
          <p:nvPr/>
        </p:nvSpPr>
        <p:spPr bwMode="auto">
          <a:xfrm>
            <a:off x="6567488" y="3121025"/>
            <a:ext cx="104775" cy="96838"/>
          </a:xfrm>
          <a:custGeom>
            <a:avLst/>
            <a:gdLst/>
            <a:ahLst/>
            <a:cxnLst>
              <a:cxn ang="0">
                <a:pos x="0" y="55"/>
              </a:cxn>
              <a:cxn ang="0">
                <a:pos x="17" y="33"/>
              </a:cxn>
              <a:cxn ang="0">
                <a:pos x="67" y="0"/>
              </a:cxn>
            </a:cxnLst>
            <a:rect l="0" t="0" r="r" b="b"/>
            <a:pathLst>
              <a:path w="67" h="55">
                <a:moveTo>
                  <a:pt x="0" y="55"/>
                </a:moveTo>
                <a:lnTo>
                  <a:pt x="17" y="33"/>
                </a:lnTo>
                <a:lnTo>
                  <a:pt x="67" y="0"/>
                </a:lnTo>
              </a:path>
            </a:pathLst>
          </a:custGeom>
          <a:noFill/>
          <a:ln w="12700" cap="flat" cmpd="sng">
            <a:solidFill>
              <a:schemeClr val="bg2"/>
            </a:solidFill>
            <a:prstDash val="solid"/>
            <a:round/>
            <a:headEnd type="none" w="sm" len="sm"/>
            <a:tailEnd type="none" w="sm" len="sm"/>
          </a:ln>
          <a:effectLst/>
        </p:spPr>
        <p:txBody>
          <a:bodyPr wrap="none" anchor="ctr"/>
          <a:lstStyle/>
          <a:p>
            <a:endParaRPr lang="en-US" b="1"/>
          </a:p>
        </p:txBody>
      </p:sp>
      <p:sp>
        <p:nvSpPr>
          <p:cNvPr id="18472" name="Text Box 1064"/>
          <p:cNvSpPr txBox="1">
            <a:spLocks noChangeArrowheads="1"/>
          </p:cNvSpPr>
          <p:nvPr/>
        </p:nvSpPr>
        <p:spPr bwMode="auto">
          <a:xfrm>
            <a:off x="354013" y="4471988"/>
            <a:ext cx="1433341" cy="369332"/>
          </a:xfrm>
          <a:prstGeom prst="rect">
            <a:avLst/>
          </a:prstGeom>
          <a:noFill/>
          <a:ln w="12699">
            <a:noFill/>
            <a:miter lim="800000"/>
            <a:headEnd type="none" w="sm" len="sm"/>
            <a:tailEnd type="none" w="sm" len="sm"/>
          </a:ln>
          <a:effectLst/>
        </p:spPr>
        <p:txBody>
          <a:bodyPr wrap="none">
            <a:spAutoFit/>
          </a:bodyPr>
          <a:lstStyle/>
          <a:p>
            <a:r>
              <a:rPr lang="en-US" b="1" i="0">
                <a:solidFill>
                  <a:schemeClr val="tx1"/>
                </a:solidFill>
              </a:rPr>
              <a:t>Early Jurassic</a:t>
            </a:r>
          </a:p>
        </p:txBody>
      </p:sp>
      <p:sp>
        <p:nvSpPr>
          <p:cNvPr id="18475" name="Text Box 1067"/>
          <p:cNvSpPr txBox="1">
            <a:spLocks noChangeArrowheads="1"/>
          </p:cNvSpPr>
          <p:nvPr/>
        </p:nvSpPr>
        <p:spPr bwMode="auto">
          <a:xfrm>
            <a:off x="7708222" y="2243138"/>
            <a:ext cx="888769" cy="584775"/>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North</a:t>
            </a:r>
          </a:p>
          <a:p>
            <a:pPr algn="ctr"/>
            <a:r>
              <a:rPr lang="en-US" sz="1600" b="1" i="0">
                <a:solidFill>
                  <a:schemeClr val="tx1"/>
                </a:solidFill>
              </a:rPr>
              <a:t>America</a:t>
            </a:r>
          </a:p>
        </p:txBody>
      </p:sp>
      <p:sp>
        <p:nvSpPr>
          <p:cNvPr id="18476" name="Text Box 1068"/>
          <p:cNvSpPr txBox="1">
            <a:spLocks noChangeArrowheads="1"/>
          </p:cNvSpPr>
          <p:nvPr/>
        </p:nvSpPr>
        <p:spPr bwMode="auto">
          <a:xfrm>
            <a:off x="6203950" y="4672013"/>
            <a:ext cx="2261196" cy="307777"/>
          </a:xfrm>
          <a:prstGeom prst="rect">
            <a:avLst/>
          </a:prstGeom>
          <a:noFill/>
          <a:ln w="12699">
            <a:noFill/>
            <a:miter lim="800000"/>
            <a:headEnd type="none" w="sm" len="sm"/>
            <a:tailEnd type="none" w="sm" len="sm"/>
          </a:ln>
          <a:effectLst/>
        </p:spPr>
        <p:txBody>
          <a:bodyPr wrap="none">
            <a:spAutoFit/>
          </a:bodyPr>
          <a:lstStyle/>
          <a:p>
            <a:r>
              <a:rPr lang="en-US" sz="1400" b="1">
                <a:solidFill>
                  <a:schemeClr val="tx1"/>
                </a:solidFill>
              </a:rPr>
              <a:t>after Hoy and Andrew, 1997</a:t>
            </a:r>
          </a:p>
        </p:txBody>
      </p:sp>
      <p:sp>
        <p:nvSpPr>
          <p:cNvPr id="18477" name="Text Box 1069"/>
          <p:cNvSpPr txBox="1">
            <a:spLocks noChangeArrowheads="1"/>
          </p:cNvSpPr>
          <p:nvPr/>
        </p:nvSpPr>
        <p:spPr bwMode="auto">
          <a:xfrm>
            <a:off x="5883561" y="3800475"/>
            <a:ext cx="951928"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Knob Hill</a:t>
            </a:r>
          </a:p>
        </p:txBody>
      </p:sp>
      <p:sp>
        <p:nvSpPr>
          <p:cNvPr id="18478" name="Text Box 1070"/>
          <p:cNvSpPr txBox="1">
            <a:spLocks noChangeArrowheads="1"/>
          </p:cNvSpPr>
          <p:nvPr/>
        </p:nvSpPr>
        <p:spPr bwMode="auto">
          <a:xfrm>
            <a:off x="6375927" y="2328863"/>
            <a:ext cx="514885"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Hall</a:t>
            </a:r>
          </a:p>
        </p:txBody>
      </p:sp>
      <p:sp>
        <p:nvSpPr>
          <p:cNvPr id="18479" name="Text Box 1071"/>
          <p:cNvSpPr txBox="1">
            <a:spLocks noChangeArrowheads="1"/>
          </p:cNvSpPr>
          <p:nvPr/>
        </p:nvSpPr>
        <p:spPr bwMode="auto">
          <a:xfrm>
            <a:off x="4741339" y="2257425"/>
            <a:ext cx="567784"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Elise</a:t>
            </a:r>
          </a:p>
        </p:txBody>
      </p:sp>
      <p:sp>
        <p:nvSpPr>
          <p:cNvPr id="18480" name="Text Box 1072"/>
          <p:cNvSpPr txBox="1">
            <a:spLocks noChangeArrowheads="1"/>
          </p:cNvSpPr>
          <p:nvPr/>
        </p:nvSpPr>
        <p:spPr bwMode="auto">
          <a:xfrm>
            <a:off x="2628169" y="2419350"/>
            <a:ext cx="715837" cy="338554"/>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Nicola</a:t>
            </a:r>
          </a:p>
        </p:txBody>
      </p:sp>
      <p:sp>
        <p:nvSpPr>
          <p:cNvPr id="18481" name="Text Box 1073"/>
          <p:cNvSpPr txBox="1">
            <a:spLocks noChangeArrowheads="1"/>
          </p:cNvSpPr>
          <p:nvPr/>
        </p:nvSpPr>
        <p:spPr bwMode="auto">
          <a:xfrm>
            <a:off x="705470" y="2163763"/>
            <a:ext cx="1224311" cy="584775"/>
          </a:xfrm>
          <a:prstGeom prst="rect">
            <a:avLst/>
          </a:prstGeom>
          <a:noFill/>
          <a:ln w="12699">
            <a:noFill/>
            <a:miter lim="800000"/>
            <a:headEnd type="none" w="sm" len="sm"/>
            <a:tailEnd type="none" w="sm" len="sm"/>
          </a:ln>
          <a:effectLst/>
        </p:spPr>
        <p:txBody>
          <a:bodyPr wrap="none">
            <a:spAutoFit/>
          </a:bodyPr>
          <a:lstStyle/>
          <a:p>
            <a:pPr algn="ctr"/>
            <a:r>
              <a:rPr lang="en-US" sz="1600" b="1" i="0">
                <a:solidFill>
                  <a:schemeClr val="tx1"/>
                </a:solidFill>
              </a:rPr>
              <a:t>Cache Creek</a:t>
            </a:r>
          </a:p>
          <a:p>
            <a:pPr algn="ctr"/>
            <a:r>
              <a:rPr lang="en-US" sz="1600" b="1" i="0">
                <a:solidFill>
                  <a:schemeClr val="tx1"/>
                </a:solidFill>
              </a:rPr>
              <a:t>melange</a:t>
            </a:r>
          </a:p>
        </p:txBody>
      </p:sp>
      <p:sp>
        <p:nvSpPr>
          <p:cNvPr id="18482" name="Line 1074"/>
          <p:cNvSpPr>
            <a:spLocks noChangeShapeType="1"/>
          </p:cNvSpPr>
          <p:nvPr/>
        </p:nvSpPr>
        <p:spPr bwMode="auto">
          <a:xfrm flipH="1" flipV="1">
            <a:off x="5280025" y="2581275"/>
            <a:ext cx="303213" cy="255588"/>
          </a:xfrm>
          <a:prstGeom prst="line">
            <a:avLst/>
          </a:prstGeom>
          <a:noFill/>
          <a:ln w="12699">
            <a:solidFill>
              <a:schemeClr val="tx1"/>
            </a:solidFill>
            <a:round/>
            <a:headEnd type="triangle" w="med" len="med"/>
            <a:tailEnd/>
          </a:ln>
          <a:effectLst/>
        </p:spPr>
        <p:txBody>
          <a:bodyPr wrap="none" anchor="ctr"/>
          <a:lstStyle/>
          <a:p>
            <a:endParaRPr lang="en-US" b="1"/>
          </a:p>
        </p:txBody>
      </p:sp>
      <p:sp>
        <p:nvSpPr>
          <p:cNvPr id="18484" name="Line 1076"/>
          <p:cNvSpPr>
            <a:spLocks noChangeShapeType="1"/>
          </p:cNvSpPr>
          <p:nvPr/>
        </p:nvSpPr>
        <p:spPr bwMode="auto">
          <a:xfrm flipH="1">
            <a:off x="6297613" y="2671763"/>
            <a:ext cx="250825" cy="190500"/>
          </a:xfrm>
          <a:prstGeom prst="line">
            <a:avLst/>
          </a:prstGeom>
          <a:noFill/>
          <a:ln w="12699">
            <a:solidFill>
              <a:schemeClr val="tx1"/>
            </a:solidFill>
            <a:round/>
            <a:headEnd type="none" w="sm" len="sm"/>
            <a:tailEnd type="triangle" w="med" len="med"/>
          </a:ln>
          <a:effectLst/>
        </p:spPr>
        <p:txBody>
          <a:bodyPr wrap="none" anchor="ctr"/>
          <a:lstStyle/>
          <a:p>
            <a:endParaRPr lang="en-US" b="1"/>
          </a:p>
        </p:txBody>
      </p:sp>
      <p:sp>
        <p:nvSpPr>
          <p:cNvPr id="18485" name="Line 1077"/>
          <p:cNvSpPr>
            <a:spLocks noChangeShapeType="1"/>
          </p:cNvSpPr>
          <p:nvPr/>
        </p:nvSpPr>
        <p:spPr bwMode="auto">
          <a:xfrm flipH="1" flipV="1">
            <a:off x="5427663" y="3467100"/>
            <a:ext cx="404812" cy="390525"/>
          </a:xfrm>
          <a:prstGeom prst="line">
            <a:avLst/>
          </a:prstGeom>
          <a:noFill/>
          <a:ln w="12699">
            <a:solidFill>
              <a:schemeClr val="tx1"/>
            </a:solidFill>
            <a:round/>
            <a:headEnd/>
            <a:tailEnd type="triangle" w="med" len="med"/>
          </a:ln>
          <a:effectLst/>
        </p:spPr>
        <p:txBody>
          <a:bodyPr wrap="none" anchor="ctr"/>
          <a:lstStyle/>
          <a:p>
            <a:endParaRPr lang="en-US" b="1"/>
          </a:p>
        </p:txBody>
      </p:sp>
      <p:sp>
        <p:nvSpPr>
          <p:cNvPr id="18487" name="Line 1079"/>
          <p:cNvSpPr>
            <a:spLocks noChangeShapeType="1"/>
          </p:cNvSpPr>
          <p:nvPr/>
        </p:nvSpPr>
        <p:spPr bwMode="auto">
          <a:xfrm>
            <a:off x="2025650" y="2203450"/>
            <a:ext cx="4635500" cy="1588"/>
          </a:xfrm>
          <a:prstGeom prst="line">
            <a:avLst/>
          </a:prstGeom>
          <a:noFill/>
          <a:ln w="38100">
            <a:solidFill>
              <a:schemeClr val="bg2"/>
            </a:solidFill>
            <a:round/>
            <a:headEnd type="triangle" w="med" len="med"/>
            <a:tailEnd type="triangle" w="med" len="med"/>
          </a:ln>
          <a:effectLst/>
        </p:spPr>
        <p:txBody>
          <a:bodyPr wrap="none" anchor="ctr"/>
          <a:lstStyle/>
          <a:p>
            <a:endParaRPr lang="en-US" b="1"/>
          </a:p>
        </p:txBody>
      </p:sp>
      <p:sp>
        <p:nvSpPr>
          <p:cNvPr id="18488" name="Text Box 1080"/>
          <p:cNvSpPr txBox="1">
            <a:spLocks noChangeArrowheads="1"/>
          </p:cNvSpPr>
          <p:nvPr/>
        </p:nvSpPr>
        <p:spPr bwMode="auto">
          <a:xfrm>
            <a:off x="3327400" y="1776413"/>
            <a:ext cx="1194558" cy="369332"/>
          </a:xfrm>
          <a:prstGeom prst="rect">
            <a:avLst/>
          </a:prstGeom>
          <a:noFill/>
          <a:ln w="12699">
            <a:noFill/>
            <a:miter lim="800000"/>
            <a:headEnd type="none" w="sm" len="sm"/>
            <a:tailEnd type="none" w="sm" len="sm"/>
          </a:ln>
          <a:effectLst/>
        </p:spPr>
        <p:txBody>
          <a:bodyPr wrap="none">
            <a:spAutoFit/>
          </a:bodyPr>
          <a:lstStyle/>
          <a:p>
            <a:r>
              <a:rPr lang="en-US" b="1" i="0">
                <a:solidFill>
                  <a:schemeClr val="tx1"/>
                </a:solidFill>
              </a:rPr>
              <a:t>Quesnellia</a:t>
            </a:r>
          </a:p>
        </p:txBody>
      </p:sp>
      <p:sp>
        <p:nvSpPr>
          <p:cNvPr id="18489" name="Text Box 1081"/>
          <p:cNvSpPr txBox="1">
            <a:spLocks noChangeArrowheads="1"/>
          </p:cNvSpPr>
          <p:nvPr/>
        </p:nvSpPr>
        <p:spPr bwMode="auto">
          <a:xfrm>
            <a:off x="3013514" y="207034"/>
            <a:ext cx="3067186" cy="1015663"/>
          </a:xfrm>
          <a:prstGeom prst="rect">
            <a:avLst/>
          </a:prstGeom>
          <a:noFill/>
          <a:ln w="12699">
            <a:noFill/>
            <a:miter lim="800000"/>
            <a:headEnd type="none" w="sm" len="sm"/>
            <a:tailEnd type="none" w="sm" len="sm"/>
          </a:ln>
          <a:effectLst/>
        </p:spPr>
        <p:txBody>
          <a:bodyPr wrap="none">
            <a:spAutoFit/>
          </a:bodyPr>
          <a:lstStyle/>
          <a:p>
            <a:pPr algn="ctr"/>
            <a:r>
              <a:rPr lang="en-US" sz="2000" b="1" dirty="0" err="1" smtClean="0"/>
              <a:t>Quesnel</a:t>
            </a:r>
            <a:r>
              <a:rPr lang="en-US" sz="2000" b="1" dirty="0" smtClean="0"/>
              <a:t> Terrane</a:t>
            </a:r>
          </a:p>
          <a:p>
            <a:pPr algn="ctr"/>
            <a:r>
              <a:rPr lang="en-US" sz="2000" b="1" dirty="0" smtClean="0"/>
              <a:t>S</a:t>
            </a:r>
            <a:r>
              <a:rPr lang="en-US" sz="2000" b="1" i="0" dirty="0" smtClean="0">
                <a:solidFill>
                  <a:schemeClr val="tx1"/>
                </a:solidFill>
              </a:rPr>
              <a:t>outheast </a:t>
            </a:r>
            <a:r>
              <a:rPr lang="en-US" sz="2000" b="1" i="0" dirty="0">
                <a:solidFill>
                  <a:schemeClr val="tx1"/>
                </a:solidFill>
              </a:rPr>
              <a:t>British </a:t>
            </a:r>
            <a:r>
              <a:rPr lang="en-US" sz="2000" b="1" i="0" dirty="0" smtClean="0">
                <a:solidFill>
                  <a:schemeClr val="tx1"/>
                </a:solidFill>
              </a:rPr>
              <a:t>Columbia</a:t>
            </a:r>
          </a:p>
          <a:p>
            <a:pPr algn="ctr"/>
            <a:r>
              <a:rPr lang="en-US" sz="2000" b="1" dirty="0" smtClean="0"/>
              <a:t>Early Jurassic </a:t>
            </a:r>
            <a:endParaRPr lang="en-US" sz="2000" b="1" i="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rot="166209">
            <a:off x="4941545" y="1394608"/>
            <a:ext cx="3743325" cy="47625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879895" y="1175759"/>
            <a:ext cx="3536830" cy="5026633"/>
          </a:xfrm>
          <a:prstGeom prst="rect">
            <a:avLst/>
          </a:prstGeom>
          <a:noFill/>
          <a:ln w="9525">
            <a:noFill/>
            <a:miter lim="800000"/>
            <a:headEnd/>
            <a:tailEnd/>
          </a:ln>
          <a:effectLst/>
        </p:spPr>
      </p:pic>
      <p:sp>
        <p:nvSpPr>
          <p:cNvPr id="4" name="TextBox 3"/>
          <p:cNvSpPr txBox="1"/>
          <p:nvPr/>
        </p:nvSpPr>
        <p:spPr>
          <a:xfrm>
            <a:off x="793627" y="621103"/>
            <a:ext cx="3717621" cy="369332"/>
          </a:xfrm>
          <a:prstGeom prst="rect">
            <a:avLst/>
          </a:prstGeom>
          <a:noFill/>
        </p:spPr>
        <p:txBody>
          <a:bodyPr wrap="none" rtlCol="0">
            <a:spAutoFit/>
          </a:bodyPr>
          <a:lstStyle/>
          <a:p>
            <a:r>
              <a:rPr lang="en-US" b="1" dirty="0" smtClean="0"/>
              <a:t>Jurassic Fold and Thrust Deformation</a:t>
            </a:r>
            <a:endParaRPr lang="en-US" b="1" dirty="0"/>
          </a:p>
        </p:txBody>
      </p:sp>
      <p:sp>
        <p:nvSpPr>
          <p:cNvPr id="5" name="TextBox 4"/>
          <p:cNvSpPr txBox="1"/>
          <p:nvPr/>
        </p:nvSpPr>
        <p:spPr>
          <a:xfrm>
            <a:off x="4689794" y="534838"/>
            <a:ext cx="4201343" cy="646331"/>
          </a:xfrm>
          <a:prstGeom prst="rect">
            <a:avLst/>
          </a:prstGeom>
          <a:noFill/>
        </p:spPr>
        <p:txBody>
          <a:bodyPr wrap="none" rtlCol="0">
            <a:spAutoFit/>
          </a:bodyPr>
          <a:lstStyle/>
          <a:p>
            <a:pPr algn="ctr"/>
            <a:r>
              <a:rPr lang="en-US" b="1" dirty="0" smtClean="0"/>
              <a:t>Growth of Metamorphic Core Complexes </a:t>
            </a:r>
          </a:p>
          <a:p>
            <a:pPr algn="ctr"/>
            <a:r>
              <a:rPr lang="en-US" b="1" dirty="0" smtClean="0"/>
              <a:t>with </a:t>
            </a:r>
            <a:r>
              <a:rPr lang="en-US" b="1" dirty="0" err="1" smtClean="0"/>
              <a:t>Synformal</a:t>
            </a:r>
            <a:r>
              <a:rPr lang="en-US" b="1" dirty="0" smtClean="0"/>
              <a:t> </a:t>
            </a:r>
            <a:r>
              <a:rPr lang="en-US" b="1" dirty="0" err="1" smtClean="0"/>
              <a:t>Grabens</a:t>
            </a:r>
            <a:r>
              <a:rPr lang="en-US" b="1" dirty="0" smtClean="0"/>
              <a:t> and Half-</a:t>
            </a:r>
            <a:r>
              <a:rPr lang="en-US" b="1" dirty="0" err="1" smtClean="0"/>
              <a:t>Grabens</a:t>
            </a:r>
            <a:endParaRPr lang="en-US" b="1" dirty="0"/>
          </a:p>
        </p:txBody>
      </p:sp>
      <p:sp>
        <p:nvSpPr>
          <p:cNvPr id="6" name="TextBox 5"/>
          <p:cNvSpPr txBox="1"/>
          <p:nvPr/>
        </p:nvSpPr>
        <p:spPr>
          <a:xfrm>
            <a:off x="7177177" y="6055744"/>
            <a:ext cx="1105111" cy="369332"/>
          </a:xfrm>
          <a:prstGeom prst="rect">
            <a:avLst/>
          </a:prstGeom>
          <a:noFill/>
        </p:spPr>
        <p:txBody>
          <a:bodyPr wrap="none" rtlCol="0">
            <a:spAutoFit/>
          </a:bodyPr>
          <a:lstStyle/>
          <a:p>
            <a:r>
              <a:rPr lang="en-US" dirty="0" smtClean="0"/>
              <a:t>Box, 1992</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p:cNvGrpSpPr/>
          <p:nvPr/>
        </p:nvGrpSpPr>
        <p:grpSpPr>
          <a:xfrm>
            <a:off x="423863" y="304800"/>
            <a:ext cx="8404225" cy="6429375"/>
            <a:chOff x="423863" y="304800"/>
            <a:chExt cx="8404225" cy="6429375"/>
          </a:xfrm>
        </p:grpSpPr>
        <p:sp>
          <p:nvSpPr>
            <p:cNvPr id="2" name="Rectangle 2"/>
            <p:cNvSpPr>
              <a:spLocks noChangeArrowheads="1"/>
            </p:cNvSpPr>
            <p:nvPr/>
          </p:nvSpPr>
          <p:spPr bwMode="auto">
            <a:xfrm>
              <a:off x="423863" y="1204913"/>
              <a:ext cx="8342312" cy="5394325"/>
            </a:xfrm>
            <a:prstGeom prst="rect">
              <a:avLst/>
            </a:prstGeom>
            <a:solidFill>
              <a:schemeClr val="bg1"/>
            </a:solidFill>
            <a:ln w="9525">
              <a:solidFill>
                <a:schemeClr val="tx1"/>
              </a:solidFill>
              <a:miter lim="800000"/>
              <a:headEnd/>
              <a:tailEnd/>
            </a:ln>
            <a:effectLst/>
          </p:spPr>
          <p:txBody>
            <a:bodyPr wrap="none" anchor="ctr"/>
            <a:lstStyle/>
            <a:p>
              <a:endParaRPr lang="en-US"/>
            </a:p>
          </p:txBody>
        </p:sp>
        <p:graphicFrame>
          <p:nvGraphicFramePr>
            <p:cNvPr id="3" name="Object 3"/>
            <p:cNvGraphicFramePr>
              <a:graphicFrameLocks noChangeAspect="1"/>
            </p:cNvGraphicFramePr>
            <p:nvPr/>
          </p:nvGraphicFramePr>
          <p:xfrm>
            <a:off x="584200" y="1406525"/>
            <a:ext cx="1868488" cy="2546350"/>
          </p:xfrm>
          <a:graphic>
            <a:graphicData uri="http://schemas.openxmlformats.org/presentationml/2006/ole">
              <p:oleObj spid="_x0000_s2050" name="Drawing" r:id="rId4" imgW="8953560" imgH="5996880" progId="">
                <p:embed/>
              </p:oleObj>
            </a:graphicData>
          </a:graphic>
        </p:graphicFrame>
        <p:graphicFrame>
          <p:nvGraphicFramePr>
            <p:cNvPr id="4" name="Object 4"/>
            <p:cNvGraphicFramePr>
              <a:graphicFrameLocks noChangeAspect="1"/>
            </p:cNvGraphicFramePr>
            <p:nvPr/>
          </p:nvGraphicFramePr>
          <p:xfrm>
            <a:off x="554038" y="4630738"/>
            <a:ext cx="600075" cy="1619250"/>
          </p:xfrm>
          <a:graphic>
            <a:graphicData uri="http://schemas.openxmlformats.org/presentationml/2006/ole">
              <p:oleObj spid="_x0000_s2051" name="Drawing" r:id="rId5" imgW="8953560" imgH="5996880" progId="">
                <p:embed/>
              </p:oleObj>
            </a:graphicData>
          </a:graphic>
        </p:graphicFrame>
        <p:graphicFrame>
          <p:nvGraphicFramePr>
            <p:cNvPr id="5" name="Object 5"/>
            <p:cNvGraphicFramePr>
              <a:graphicFrameLocks noChangeAspect="1"/>
            </p:cNvGraphicFramePr>
            <p:nvPr/>
          </p:nvGraphicFramePr>
          <p:xfrm>
            <a:off x="4141788" y="1308100"/>
            <a:ext cx="4529137" cy="5156200"/>
          </p:xfrm>
          <a:graphic>
            <a:graphicData uri="http://schemas.openxmlformats.org/presentationml/2006/ole">
              <p:oleObj spid="_x0000_s2052" name="Drawing" r:id="rId6" imgW="8953560" imgH="5996880" progId="">
                <p:embed/>
              </p:oleObj>
            </a:graphicData>
          </a:graphic>
        </p:graphicFrame>
        <p:sp>
          <p:nvSpPr>
            <p:cNvPr id="7" name="Freeform 7"/>
            <p:cNvSpPr>
              <a:spLocks/>
            </p:cNvSpPr>
            <p:nvPr/>
          </p:nvSpPr>
          <p:spPr bwMode="auto">
            <a:xfrm>
              <a:off x="1687513" y="2430463"/>
              <a:ext cx="2439987" cy="2181225"/>
            </a:xfrm>
            <a:custGeom>
              <a:avLst/>
              <a:gdLst/>
              <a:ahLst/>
              <a:cxnLst>
                <a:cxn ang="0">
                  <a:pos x="0" y="0"/>
                </a:cxn>
                <a:cxn ang="0">
                  <a:pos x="799" y="585"/>
                </a:cxn>
                <a:cxn ang="0">
                  <a:pos x="1390" y="1242"/>
                </a:cxn>
              </a:cxnLst>
              <a:rect l="0" t="0" r="r" b="b"/>
              <a:pathLst>
                <a:path w="1390" h="1242">
                  <a:moveTo>
                    <a:pt x="0" y="0"/>
                  </a:moveTo>
                  <a:cubicBezTo>
                    <a:pt x="133" y="97"/>
                    <a:pt x="568" y="378"/>
                    <a:pt x="799" y="585"/>
                  </a:cubicBezTo>
                  <a:cubicBezTo>
                    <a:pt x="1030" y="792"/>
                    <a:pt x="1267" y="1105"/>
                    <a:pt x="1390" y="1242"/>
                  </a:cubicBezTo>
                </a:path>
              </a:pathLst>
            </a:custGeom>
            <a:noFill/>
            <a:ln w="9525" cap="rnd">
              <a:solidFill>
                <a:schemeClr val="tx1"/>
              </a:solidFill>
              <a:prstDash val="sysDot"/>
              <a:round/>
              <a:headEnd/>
              <a:tailEnd/>
            </a:ln>
            <a:effectLst/>
          </p:spPr>
          <p:txBody>
            <a:bodyPr/>
            <a:lstStyle/>
            <a:p>
              <a:endParaRPr lang="en-US"/>
            </a:p>
          </p:txBody>
        </p:sp>
        <p:sp>
          <p:nvSpPr>
            <p:cNvPr id="8" name="Freeform 8"/>
            <p:cNvSpPr>
              <a:spLocks/>
            </p:cNvSpPr>
            <p:nvPr/>
          </p:nvSpPr>
          <p:spPr bwMode="auto">
            <a:xfrm>
              <a:off x="1643063" y="2416175"/>
              <a:ext cx="2460625" cy="4040188"/>
            </a:xfrm>
            <a:custGeom>
              <a:avLst/>
              <a:gdLst/>
              <a:ahLst/>
              <a:cxnLst>
                <a:cxn ang="0">
                  <a:pos x="0" y="0"/>
                </a:cxn>
                <a:cxn ang="0">
                  <a:pos x="714" y="984"/>
                </a:cxn>
                <a:cxn ang="0">
                  <a:pos x="1423" y="2335"/>
                </a:cxn>
              </a:cxnLst>
              <a:rect l="0" t="0" r="r" b="b"/>
              <a:pathLst>
                <a:path w="1423" h="2335">
                  <a:moveTo>
                    <a:pt x="0" y="0"/>
                  </a:moveTo>
                  <a:cubicBezTo>
                    <a:pt x="119" y="164"/>
                    <a:pt x="477" y="595"/>
                    <a:pt x="714" y="984"/>
                  </a:cubicBezTo>
                  <a:cubicBezTo>
                    <a:pt x="951" y="1373"/>
                    <a:pt x="1275" y="2054"/>
                    <a:pt x="1423" y="2335"/>
                  </a:cubicBezTo>
                </a:path>
              </a:pathLst>
            </a:custGeom>
            <a:noFill/>
            <a:ln w="9525" cap="rnd">
              <a:solidFill>
                <a:schemeClr val="tx1"/>
              </a:solidFill>
              <a:prstDash val="sysDot"/>
              <a:round/>
              <a:headEnd/>
              <a:tailEnd/>
            </a:ln>
            <a:effectLst/>
          </p:spPr>
          <p:txBody>
            <a:bodyPr/>
            <a:lstStyle/>
            <a:p>
              <a:endParaRPr lang="en-US"/>
            </a:p>
          </p:txBody>
        </p:sp>
        <p:sp>
          <p:nvSpPr>
            <p:cNvPr id="9" name="Freeform 9"/>
            <p:cNvSpPr>
              <a:spLocks/>
            </p:cNvSpPr>
            <p:nvPr/>
          </p:nvSpPr>
          <p:spPr bwMode="auto">
            <a:xfrm>
              <a:off x="1654175" y="1320800"/>
              <a:ext cx="2462213" cy="1054100"/>
            </a:xfrm>
            <a:custGeom>
              <a:avLst/>
              <a:gdLst/>
              <a:ahLst/>
              <a:cxnLst>
                <a:cxn ang="0">
                  <a:pos x="0" y="603"/>
                </a:cxn>
                <a:cxn ang="0">
                  <a:pos x="678" y="509"/>
                </a:cxn>
                <a:cxn ang="0">
                  <a:pos x="1423" y="0"/>
                </a:cxn>
              </a:cxnLst>
              <a:rect l="0" t="0" r="r" b="b"/>
              <a:pathLst>
                <a:path w="1423" h="609">
                  <a:moveTo>
                    <a:pt x="0" y="603"/>
                  </a:moveTo>
                  <a:cubicBezTo>
                    <a:pt x="113" y="587"/>
                    <a:pt x="441" y="609"/>
                    <a:pt x="678" y="509"/>
                  </a:cubicBezTo>
                  <a:cubicBezTo>
                    <a:pt x="915" y="409"/>
                    <a:pt x="1268" y="106"/>
                    <a:pt x="1423" y="0"/>
                  </a:cubicBezTo>
                </a:path>
              </a:pathLst>
            </a:custGeom>
            <a:noFill/>
            <a:ln w="9525" cap="rnd">
              <a:solidFill>
                <a:schemeClr val="tx1"/>
              </a:solidFill>
              <a:prstDash val="sysDot"/>
              <a:round/>
              <a:headEnd/>
              <a:tailEnd/>
            </a:ln>
            <a:effectLst/>
          </p:spPr>
          <p:txBody>
            <a:bodyPr/>
            <a:lstStyle/>
            <a:p>
              <a:endParaRPr lang="en-US"/>
            </a:p>
          </p:txBody>
        </p:sp>
        <p:sp>
          <p:nvSpPr>
            <p:cNvPr id="10" name="Freeform 10"/>
            <p:cNvSpPr>
              <a:spLocks/>
            </p:cNvSpPr>
            <p:nvPr/>
          </p:nvSpPr>
          <p:spPr bwMode="auto">
            <a:xfrm>
              <a:off x="1700213" y="2371725"/>
              <a:ext cx="2403475" cy="215900"/>
            </a:xfrm>
            <a:custGeom>
              <a:avLst/>
              <a:gdLst/>
              <a:ahLst/>
              <a:cxnLst>
                <a:cxn ang="0">
                  <a:pos x="0" y="0"/>
                </a:cxn>
                <a:cxn ang="0">
                  <a:pos x="791" y="123"/>
                </a:cxn>
                <a:cxn ang="0">
                  <a:pos x="1389" y="5"/>
                </a:cxn>
              </a:cxnLst>
              <a:rect l="0" t="0" r="r" b="b"/>
              <a:pathLst>
                <a:path w="1389" h="124">
                  <a:moveTo>
                    <a:pt x="0" y="0"/>
                  </a:moveTo>
                  <a:cubicBezTo>
                    <a:pt x="132" y="20"/>
                    <a:pt x="560" y="122"/>
                    <a:pt x="791" y="123"/>
                  </a:cubicBezTo>
                  <a:cubicBezTo>
                    <a:pt x="1022" y="124"/>
                    <a:pt x="1265" y="30"/>
                    <a:pt x="1389" y="5"/>
                  </a:cubicBezTo>
                </a:path>
              </a:pathLst>
            </a:custGeom>
            <a:noFill/>
            <a:ln w="9525" cap="rnd">
              <a:solidFill>
                <a:schemeClr val="tx1"/>
              </a:solidFill>
              <a:prstDash val="sysDot"/>
              <a:round/>
              <a:headEnd/>
              <a:tailEnd/>
            </a:ln>
            <a:effectLst/>
          </p:spPr>
          <p:txBody>
            <a:bodyPr/>
            <a:lstStyle/>
            <a:p>
              <a:endParaRPr lang="en-US"/>
            </a:p>
          </p:txBody>
        </p:sp>
        <p:sp>
          <p:nvSpPr>
            <p:cNvPr id="11" name="Oval 11"/>
            <p:cNvSpPr>
              <a:spLocks noChangeArrowheads="1"/>
            </p:cNvSpPr>
            <p:nvPr/>
          </p:nvSpPr>
          <p:spPr bwMode="auto">
            <a:xfrm>
              <a:off x="4826000" y="1728788"/>
              <a:ext cx="84138" cy="84137"/>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6488113" y="4721225"/>
              <a:ext cx="84137" cy="84138"/>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3" name="Oval 13"/>
            <p:cNvSpPr>
              <a:spLocks noChangeArrowheads="1"/>
            </p:cNvSpPr>
            <p:nvPr/>
          </p:nvSpPr>
          <p:spPr bwMode="auto">
            <a:xfrm>
              <a:off x="7415213" y="2595563"/>
              <a:ext cx="84137" cy="84137"/>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4" name="Oval 14"/>
            <p:cNvSpPr>
              <a:spLocks noChangeArrowheads="1"/>
            </p:cNvSpPr>
            <p:nvPr/>
          </p:nvSpPr>
          <p:spPr bwMode="auto">
            <a:xfrm>
              <a:off x="7159625" y="2632075"/>
              <a:ext cx="84138" cy="84138"/>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7073900" y="2622550"/>
              <a:ext cx="82550" cy="84138"/>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6" name="Oval 16"/>
            <p:cNvSpPr>
              <a:spLocks noChangeArrowheads="1"/>
            </p:cNvSpPr>
            <p:nvPr/>
          </p:nvSpPr>
          <p:spPr bwMode="auto">
            <a:xfrm>
              <a:off x="7562850" y="4749800"/>
              <a:ext cx="95250" cy="95250"/>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7" name="Oval 17"/>
            <p:cNvSpPr>
              <a:spLocks noChangeArrowheads="1"/>
            </p:cNvSpPr>
            <p:nvPr/>
          </p:nvSpPr>
          <p:spPr bwMode="auto">
            <a:xfrm>
              <a:off x="7265988" y="4192588"/>
              <a:ext cx="82550" cy="84137"/>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8" name="Oval 18"/>
            <p:cNvSpPr>
              <a:spLocks noChangeArrowheads="1"/>
            </p:cNvSpPr>
            <p:nvPr/>
          </p:nvSpPr>
          <p:spPr bwMode="auto">
            <a:xfrm>
              <a:off x="7927975" y="4429125"/>
              <a:ext cx="84138" cy="82550"/>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19" name="Oval 19"/>
            <p:cNvSpPr>
              <a:spLocks noChangeArrowheads="1"/>
            </p:cNvSpPr>
            <p:nvPr/>
          </p:nvSpPr>
          <p:spPr bwMode="auto">
            <a:xfrm>
              <a:off x="7824788" y="4545013"/>
              <a:ext cx="84137" cy="84137"/>
            </a:xfrm>
            <a:prstGeom prst="ellipse">
              <a:avLst/>
            </a:prstGeom>
            <a:solidFill>
              <a:srgbClr val="FFFF00"/>
            </a:solidFill>
            <a:ln w="3175">
              <a:solidFill>
                <a:schemeClr val="tx1"/>
              </a:solidFill>
              <a:round/>
              <a:headEnd/>
              <a:tailEnd/>
            </a:ln>
            <a:effectLst/>
          </p:spPr>
          <p:txBody>
            <a:bodyPr wrap="none" anchor="ctr"/>
            <a:lstStyle/>
            <a:p>
              <a:endParaRPr lang="en-US"/>
            </a:p>
          </p:txBody>
        </p:sp>
        <p:sp>
          <p:nvSpPr>
            <p:cNvPr id="20" name="Text Box 20"/>
            <p:cNvSpPr txBox="1">
              <a:spLocks noChangeArrowheads="1"/>
            </p:cNvSpPr>
            <p:nvPr/>
          </p:nvSpPr>
          <p:spPr bwMode="auto">
            <a:xfrm>
              <a:off x="909638" y="4686300"/>
              <a:ext cx="1211262" cy="244475"/>
            </a:xfrm>
            <a:prstGeom prst="rect">
              <a:avLst/>
            </a:prstGeom>
            <a:noFill/>
            <a:ln w="9525">
              <a:noFill/>
              <a:miter lim="800000"/>
              <a:headEnd/>
              <a:tailEnd/>
            </a:ln>
            <a:effectLst/>
          </p:spPr>
          <p:txBody>
            <a:bodyPr>
              <a:spAutoFit/>
            </a:bodyPr>
            <a:lstStyle/>
            <a:p>
              <a:pPr>
                <a:spcBef>
                  <a:spcPct val="50000"/>
                </a:spcBef>
              </a:pPr>
              <a:r>
                <a:rPr lang="en-US" sz="1000"/>
                <a:t>Volcanics</a:t>
              </a:r>
            </a:p>
          </p:txBody>
        </p:sp>
        <p:sp>
          <p:nvSpPr>
            <p:cNvPr id="21" name="Text Box 21"/>
            <p:cNvSpPr txBox="1">
              <a:spLocks noChangeArrowheads="1"/>
            </p:cNvSpPr>
            <p:nvPr/>
          </p:nvSpPr>
          <p:spPr bwMode="auto">
            <a:xfrm>
              <a:off x="909638" y="4972050"/>
              <a:ext cx="1211262" cy="244475"/>
            </a:xfrm>
            <a:prstGeom prst="rect">
              <a:avLst/>
            </a:prstGeom>
            <a:noFill/>
            <a:ln w="9525">
              <a:noFill/>
              <a:miter lim="800000"/>
              <a:headEnd/>
              <a:tailEnd/>
            </a:ln>
            <a:effectLst/>
          </p:spPr>
          <p:txBody>
            <a:bodyPr>
              <a:spAutoFit/>
            </a:bodyPr>
            <a:lstStyle/>
            <a:p>
              <a:pPr>
                <a:spcBef>
                  <a:spcPct val="50000"/>
                </a:spcBef>
              </a:pPr>
              <a:r>
                <a:rPr lang="en-US" sz="1000"/>
                <a:t>Intrusives</a:t>
              </a:r>
            </a:p>
          </p:txBody>
        </p:sp>
        <p:sp>
          <p:nvSpPr>
            <p:cNvPr id="22" name="Text Box 22"/>
            <p:cNvSpPr txBox="1">
              <a:spLocks noChangeArrowheads="1"/>
            </p:cNvSpPr>
            <p:nvPr/>
          </p:nvSpPr>
          <p:spPr bwMode="auto">
            <a:xfrm>
              <a:off x="909638" y="5289550"/>
              <a:ext cx="1211262" cy="244475"/>
            </a:xfrm>
            <a:prstGeom prst="rect">
              <a:avLst/>
            </a:prstGeom>
            <a:noFill/>
            <a:ln w="9525">
              <a:noFill/>
              <a:miter lim="800000"/>
              <a:headEnd/>
              <a:tailEnd/>
            </a:ln>
            <a:effectLst/>
          </p:spPr>
          <p:txBody>
            <a:bodyPr>
              <a:spAutoFit/>
            </a:bodyPr>
            <a:lstStyle/>
            <a:p>
              <a:pPr>
                <a:spcBef>
                  <a:spcPct val="50000"/>
                </a:spcBef>
              </a:pPr>
              <a:r>
                <a:rPr lang="en-US" sz="1000"/>
                <a:t>Greenstone</a:t>
              </a:r>
            </a:p>
          </p:txBody>
        </p:sp>
        <p:sp>
          <p:nvSpPr>
            <p:cNvPr id="23" name="Text Box 23"/>
            <p:cNvSpPr txBox="1">
              <a:spLocks noChangeArrowheads="1"/>
            </p:cNvSpPr>
            <p:nvPr/>
          </p:nvSpPr>
          <p:spPr bwMode="auto">
            <a:xfrm>
              <a:off x="909638" y="5586413"/>
              <a:ext cx="1871662" cy="244475"/>
            </a:xfrm>
            <a:prstGeom prst="rect">
              <a:avLst/>
            </a:prstGeom>
            <a:noFill/>
            <a:ln w="9525">
              <a:noFill/>
              <a:miter lim="800000"/>
              <a:headEnd/>
              <a:tailEnd/>
            </a:ln>
            <a:effectLst/>
          </p:spPr>
          <p:txBody>
            <a:bodyPr>
              <a:spAutoFit/>
            </a:bodyPr>
            <a:lstStyle/>
            <a:p>
              <a:pPr>
                <a:spcBef>
                  <a:spcPct val="50000"/>
                </a:spcBef>
              </a:pPr>
              <a:r>
                <a:rPr lang="en-US" sz="1000"/>
                <a:t>High Grade Metamorphic</a:t>
              </a:r>
            </a:p>
          </p:txBody>
        </p:sp>
        <p:sp>
          <p:nvSpPr>
            <p:cNvPr id="24" name="Text Box 24"/>
            <p:cNvSpPr txBox="1">
              <a:spLocks noChangeArrowheads="1"/>
            </p:cNvSpPr>
            <p:nvPr/>
          </p:nvSpPr>
          <p:spPr bwMode="auto">
            <a:xfrm>
              <a:off x="909638" y="5880100"/>
              <a:ext cx="1211262" cy="244475"/>
            </a:xfrm>
            <a:prstGeom prst="rect">
              <a:avLst/>
            </a:prstGeom>
            <a:noFill/>
            <a:ln w="9525">
              <a:noFill/>
              <a:miter lim="800000"/>
              <a:headEnd/>
              <a:tailEnd/>
            </a:ln>
            <a:effectLst/>
          </p:spPr>
          <p:txBody>
            <a:bodyPr>
              <a:spAutoFit/>
            </a:bodyPr>
            <a:lstStyle/>
            <a:p>
              <a:pPr>
                <a:spcBef>
                  <a:spcPct val="50000"/>
                </a:spcBef>
              </a:pPr>
              <a:r>
                <a:rPr lang="en-US" sz="1000"/>
                <a:t>Claim Block(s)</a:t>
              </a:r>
            </a:p>
          </p:txBody>
        </p:sp>
        <p:sp>
          <p:nvSpPr>
            <p:cNvPr id="25" name="Text Box 25"/>
            <p:cNvSpPr txBox="1">
              <a:spLocks noChangeArrowheads="1"/>
            </p:cNvSpPr>
            <p:nvPr/>
          </p:nvSpPr>
          <p:spPr bwMode="auto">
            <a:xfrm>
              <a:off x="1306513" y="2081213"/>
              <a:ext cx="819150" cy="168275"/>
            </a:xfrm>
            <a:prstGeom prst="rect">
              <a:avLst/>
            </a:prstGeom>
            <a:noFill/>
            <a:ln w="9525">
              <a:noFill/>
              <a:miter lim="800000"/>
              <a:headEnd/>
              <a:tailEnd/>
            </a:ln>
            <a:effectLst/>
          </p:spPr>
          <p:txBody>
            <a:bodyPr>
              <a:spAutoFit/>
            </a:bodyPr>
            <a:lstStyle/>
            <a:p>
              <a:pPr>
                <a:spcBef>
                  <a:spcPct val="50000"/>
                </a:spcBef>
              </a:pPr>
              <a:r>
                <a:rPr lang="en-US" sz="500" b="1"/>
                <a:t>Vancover B.C.</a:t>
              </a:r>
            </a:p>
          </p:txBody>
        </p:sp>
        <p:sp>
          <p:nvSpPr>
            <p:cNvPr id="26" name="Text Box 26"/>
            <p:cNvSpPr txBox="1">
              <a:spLocks noChangeArrowheads="1"/>
            </p:cNvSpPr>
            <p:nvPr/>
          </p:nvSpPr>
          <p:spPr bwMode="auto">
            <a:xfrm>
              <a:off x="941388" y="3533775"/>
              <a:ext cx="315912" cy="168275"/>
            </a:xfrm>
            <a:prstGeom prst="rect">
              <a:avLst/>
            </a:prstGeom>
            <a:noFill/>
            <a:ln w="9525">
              <a:noFill/>
              <a:miter lim="800000"/>
              <a:headEnd/>
              <a:tailEnd/>
            </a:ln>
            <a:effectLst/>
          </p:spPr>
          <p:txBody>
            <a:bodyPr>
              <a:spAutoFit/>
            </a:bodyPr>
            <a:lstStyle/>
            <a:p>
              <a:pPr>
                <a:spcBef>
                  <a:spcPct val="50000"/>
                </a:spcBef>
              </a:pPr>
              <a:r>
                <a:rPr lang="en-US" sz="500" b="1"/>
                <a:t>0</a:t>
              </a:r>
            </a:p>
          </p:txBody>
        </p:sp>
        <p:sp>
          <p:nvSpPr>
            <p:cNvPr id="27" name="Text Box 27"/>
            <p:cNvSpPr txBox="1">
              <a:spLocks noChangeArrowheads="1"/>
            </p:cNvSpPr>
            <p:nvPr/>
          </p:nvSpPr>
          <p:spPr bwMode="auto">
            <a:xfrm>
              <a:off x="1085850" y="3533775"/>
              <a:ext cx="365125" cy="168275"/>
            </a:xfrm>
            <a:prstGeom prst="rect">
              <a:avLst/>
            </a:prstGeom>
            <a:noFill/>
            <a:ln w="9525">
              <a:noFill/>
              <a:miter lim="800000"/>
              <a:headEnd/>
              <a:tailEnd/>
            </a:ln>
            <a:effectLst/>
          </p:spPr>
          <p:txBody>
            <a:bodyPr>
              <a:spAutoFit/>
            </a:bodyPr>
            <a:lstStyle/>
            <a:p>
              <a:pPr>
                <a:spcBef>
                  <a:spcPct val="50000"/>
                </a:spcBef>
              </a:pPr>
              <a:r>
                <a:rPr lang="en-US" sz="500" b="1"/>
                <a:t>100</a:t>
              </a:r>
            </a:p>
          </p:txBody>
        </p:sp>
        <p:sp>
          <p:nvSpPr>
            <p:cNvPr id="28" name="Text Box 28"/>
            <p:cNvSpPr txBox="1">
              <a:spLocks noChangeArrowheads="1"/>
            </p:cNvSpPr>
            <p:nvPr/>
          </p:nvSpPr>
          <p:spPr bwMode="auto">
            <a:xfrm>
              <a:off x="1279525" y="3533775"/>
              <a:ext cx="400050" cy="168275"/>
            </a:xfrm>
            <a:prstGeom prst="rect">
              <a:avLst/>
            </a:prstGeom>
            <a:noFill/>
            <a:ln w="9525">
              <a:noFill/>
              <a:miter lim="800000"/>
              <a:headEnd/>
              <a:tailEnd/>
            </a:ln>
            <a:effectLst/>
          </p:spPr>
          <p:txBody>
            <a:bodyPr>
              <a:spAutoFit/>
            </a:bodyPr>
            <a:lstStyle/>
            <a:p>
              <a:pPr>
                <a:spcBef>
                  <a:spcPct val="50000"/>
                </a:spcBef>
              </a:pPr>
              <a:r>
                <a:rPr lang="en-US" sz="500" b="1"/>
                <a:t>200</a:t>
              </a:r>
            </a:p>
          </p:txBody>
        </p:sp>
        <p:sp>
          <p:nvSpPr>
            <p:cNvPr id="29" name="Text Box 29"/>
            <p:cNvSpPr txBox="1">
              <a:spLocks noChangeArrowheads="1"/>
            </p:cNvSpPr>
            <p:nvPr/>
          </p:nvSpPr>
          <p:spPr bwMode="auto">
            <a:xfrm>
              <a:off x="1455738" y="3533775"/>
              <a:ext cx="395287" cy="168275"/>
            </a:xfrm>
            <a:prstGeom prst="rect">
              <a:avLst/>
            </a:prstGeom>
            <a:noFill/>
            <a:ln w="9525">
              <a:noFill/>
              <a:miter lim="800000"/>
              <a:headEnd/>
              <a:tailEnd/>
            </a:ln>
            <a:effectLst/>
          </p:spPr>
          <p:txBody>
            <a:bodyPr>
              <a:spAutoFit/>
            </a:bodyPr>
            <a:lstStyle/>
            <a:p>
              <a:pPr>
                <a:spcBef>
                  <a:spcPct val="50000"/>
                </a:spcBef>
              </a:pPr>
              <a:r>
                <a:rPr lang="en-US" sz="500" b="1"/>
                <a:t>300</a:t>
              </a:r>
            </a:p>
          </p:txBody>
        </p:sp>
        <p:sp>
          <p:nvSpPr>
            <p:cNvPr id="30" name="Text Box 30"/>
            <p:cNvSpPr txBox="1">
              <a:spLocks noChangeArrowheads="1"/>
            </p:cNvSpPr>
            <p:nvPr/>
          </p:nvSpPr>
          <p:spPr bwMode="auto">
            <a:xfrm>
              <a:off x="1639888" y="3533775"/>
              <a:ext cx="407987" cy="168275"/>
            </a:xfrm>
            <a:prstGeom prst="rect">
              <a:avLst/>
            </a:prstGeom>
            <a:noFill/>
            <a:ln w="9525">
              <a:noFill/>
              <a:miter lim="800000"/>
              <a:headEnd/>
              <a:tailEnd/>
            </a:ln>
            <a:effectLst/>
          </p:spPr>
          <p:txBody>
            <a:bodyPr>
              <a:spAutoFit/>
            </a:bodyPr>
            <a:lstStyle/>
            <a:p>
              <a:pPr>
                <a:spcBef>
                  <a:spcPct val="50000"/>
                </a:spcBef>
              </a:pPr>
              <a:r>
                <a:rPr lang="en-US" sz="500" b="1"/>
                <a:t>400</a:t>
              </a:r>
            </a:p>
          </p:txBody>
        </p:sp>
        <p:sp>
          <p:nvSpPr>
            <p:cNvPr id="31" name="Text Box 31"/>
            <p:cNvSpPr txBox="1">
              <a:spLocks noChangeArrowheads="1"/>
            </p:cNvSpPr>
            <p:nvPr/>
          </p:nvSpPr>
          <p:spPr bwMode="auto">
            <a:xfrm>
              <a:off x="1835150" y="3533775"/>
              <a:ext cx="361950" cy="168275"/>
            </a:xfrm>
            <a:prstGeom prst="rect">
              <a:avLst/>
            </a:prstGeom>
            <a:noFill/>
            <a:ln w="9525">
              <a:noFill/>
              <a:miter lim="800000"/>
              <a:headEnd/>
              <a:tailEnd/>
            </a:ln>
            <a:effectLst/>
          </p:spPr>
          <p:txBody>
            <a:bodyPr>
              <a:spAutoFit/>
            </a:bodyPr>
            <a:lstStyle/>
            <a:p>
              <a:pPr>
                <a:spcBef>
                  <a:spcPct val="50000"/>
                </a:spcBef>
              </a:pPr>
              <a:r>
                <a:rPr lang="en-US" sz="500" b="1"/>
                <a:t>500</a:t>
              </a:r>
            </a:p>
          </p:txBody>
        </p:sp>
        <p:sp>
          <p:nvSpPr>
            <p:cNvPr id="32" name="Text Box 32"/>
            <p:cNvSpPr txBox="1">
              <a:spLocks noChangeArrowheads="1"/>
            </p:cNvSpPr>
            <p:nvPr/>
          </p:nvSpPr>
          <p:spPr bwMode="auto">
            <a:xfrm>
              <a:off x="1192213" y="3762375"/>
              <a:ext cx="950912" cy="184150"/>
            </a:xfrm>
            <a:prstGeom prst="rect">
              <a:avLst/>
            </a:prstGeom>
            <a:noFill/>
            <a:ln w="9525">
              <a:noFill/>
              <a:miter lim="800000"/>
              <a:headEnd/>
              <a:tailEnd/>
            </a:ln>
            <a:effectLst/>
          </p:spPr>
          <p:txBody>
            <a:bodyPr>
              <a:spAutoFit/>
            </a:bodyPr>
            <a:lstStyle/>
            <a:p>
              <a:pPr>
                <a:spcBef>
                  <a:spcPct val="50000"/>
                </a:spcBef>
              </a:pPr>
              <a:r>
                <a:rPr lang="en-US" sz="600"/>
                <a:t>Scale in Miles</a:t>
              </a:r>
            </a:p>
          </p:txBody>
        </p:sp>
        <p:sp>
          <p:nvSpPr>
            <p:cNvPr id="33" name="Text Box 33"/>
            <p:cNvSpPr txBox="1">
              <a:spLocks noChangeArrowheads="1"/>
            </p:cNvSpPr>
            <p:nvPr/>
          </p:nvSpPr>
          <p:spPr bwMode="auto">
            <a:xfrm>
              <a:off x="549275" y="4321175"/>
              <a:ext cx="1744663" cy="303213"/>
            </a:xfrm>
            <a:prstGeom prst="rect">
              <a:avLst/>
            </a:prstGeom>
            <a:noFill/>
            <a:ln w="9525">
              <a:noFill/>
              <a:miter lim="800000"/>
              <a:headEnd/>
              <a:tailEnd/>
            </a:ln>
            <a:effectLst/>
          </p:spPr>
          <p:txBody>
            <a:bodyPr>
              <a:spAutoFit/>
            </a:bodyPr>
            <a:lstStyle/>
            <a:p>
              <a:pPr>
                <a:spcBef>
                  <a:spcPct val="50000"/>
                </a:spcBef>
              </a:pPr>
              <a:r>
                <a:rPr lang="en-US" sz="1400"/>
                <a:t>Explanation:</a:t>
              </a:r>
            </a:p>
          </p:txBody>
        </p:sp>
        <p:sp>
          <p:nvSpPr>
            <p:cNvPr id="34" name="Text Box 34"/>
            <p:cNvSpPr txBox="1">
              <a:spLocks noChangeArrowheads="1"/>
            </p:cNvSpPr>
            <p:nvPr/>
          </p:nvSpPr>
          <p:spPr bwMode="auto">
            <a:xfrm>
              <a:off x="6156325" y="5121275"/>
              <a:ext cx="566738" cy="184150"/>
            </a:xfrm>
            <a:prstGeom prst="rect">
              <a:avLst/>
            </a:prstGeom>
            <a:noFill/>
            <a:ln w="9525">
              <a:noFill/>
              <a:miter lim="800000"/>
              <a:headEnd/>
              <a:tailEnd/>
            </a:ln>
            <a:effectLst/>
          </p:spPr>
          <p:txBody>
            <a:bodyPr>
              <a:spAutoFit/>
            </a:bodyPr>
            <a:lstStyle/>
            <a:p>
              <a:pPr>
                <a:spcBef>
                  <a:spcPct val="50000"/>
                </a:spcBef>
              </a:pPr>
              <a:r>
                <a:rPr lang="en-US" sz="600" b="1"/>
                <a:t>Republic</a:t>
              </a:r>
            </a:p>
          </p:txBody>
        </p:sp>
        <p:sp>
          <p:nvSpPr>
            <p:cNvPr id="35" name="Text Box 35"/>
            <p:cNvSpPr txBox="1">
              <a:spLocks noChangeArrowheads="1"/>
            </p:cNvSpPr>
            <p:nvPr/>
          </p:nvSpPr>
          <p:spPr bwMode="auto">
            <a:xfrm>
              <a:off x="7697788" y="2447925"/>
              <a:ext cx="568325" cy="184150"/>
            </a:xfrm>
            <a:prstGeom prst="rect">
              <a:avLst/>
            </a:prstGeom>
            <a:noFill/>
            <a:ln w="9525">
              <a:noFill/>
              <a:miter lim="800000"/>
              <a:headEnd/>
              <a:tailEnd/>
            </a:ln>
            <a:effectLst/>
          </p:spPr>
          <p:txBody>
            <a:bodyPr>
              <a:spAutoFit/>
            </a:bodyPr>
            <a:lstStyle/>
            <a:p>
              <a:pPr>
                <a:spcBef>
                  <a:spcPct val="50000"/>
                </a:spcBef>
              </a:pPr>
              <a:r>
                <a:rPr lang="en-US" sz="600" b="1"/>
                <a:t>Curlew</a:t>
              </a:r>
            </a:p>
          </p:txBody>
        </p:sp>
        <p:sp>
          <p:nvSpPr>
            <p:cNvPr id="36" name="Text Box 36"/>
            <p:cNvSpPr txBox="1">
              <a:spLocks noChangeArrowheads="1"/>
            </p:cNvSpPr>
            <p:nvPr/>
          </p:nvSpPr>
          <p:spPr bwMode="auto">
            <a:xfrm rot="16731400">
              <a:off x="5593556" y="4094957"/>
              <a:ext cx="668337"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Bodie Fault</a:t>
              </a:r>
            </a:p>
          </p:txBody>
        </p:sp>
        <p:sp>
          <p:nvSpPr>
            <p:cNvPr id="37" name="Text Box 37"/>
            <p:cNvSpPr txBox="1">
              <a:spLocks noChangeArrowheads="1"/>
            </p:cNvSpPr>
            <p:nvPr/>
          </p:nvSpPr>
          <p:spPr bwMode="auto">
            <a:xfrm rot="17696250">
              <a:off x="6291262" y="4157663"/>
              <a:ext cx="773113" cy="185738"/>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Bacon Creek</a:t>
              </a:r>
            </a:p>
          </p:txBody>
        </p:sp>
        <p:sp>
          <p:nvSpPr>
            <p:cNvPr id="38" name="Text Box 38"/>
            <p:cNvSpPr txBox="1">
              <a:spLocks noChangeArrowheads="1"/>
            </p:cNvSpPr>
            <p:nvPr/>
          </p:nvSpPr>
          <p:spPr bwMode="auto">
            <a:xfrm rot="16200000">
              <a:off x="6446044" y="3704432"/>
              <a:ext cx="668337"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Fault</a:t>
              </a:r>
            </a:p>
          </p:txBody>
        </p:sp>
        <p:sp>
          <p:nvSpPr>
            <p:cNvPr id="39" name="Text Box 39"/>
            <p:cNvSpPr txBox="1">
              <a:spLocks noChangeArrowheads="1"/>
            </p:cNvSpPr>
            <p:nvPr/>
          </p:nvSpPr>
          <p:spPr bwMode="auto">
            <a:xfrm rot="16494478">
              <a:off x="7427119" y="5860257"/>
              <a:ext cx="668337"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Sherman</a:t>
              </a:r>
            </a:p>
          </p:txBody>
        </p:sp>
        <p:sp>
          <p:nvSpPr>
            <p:cNvPr id="40" name="Text Box 40"/>
            <p:cNvSpPr txBox="1">
              <a:spLocks noChangeArrowheads="1"/>
            </p:cNvSpPr>
            <p:nvPr/>
          </p:nvSpPr>
          <p:spPr bwMode="auto">
            <a:xfrm rot="16848116">
              <a:off x="7495381" y="5474494"/>
              <a:ext cx="668338"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Fault</a:t>
              </a:r>
            </a:p>
          </p:txBody>
        </p:sp>
        <p:grpSp>
          <p:nvGrpSpPr>
            <p:cNvPr id="43" name="Group 43"/>
            <p:cNvGrpSpPr>
              <a:grpSpLocks/>
            </p:cNvGrpSpPr>
            <p:nvPr/>
          </p:nvGrpSpPr>
          <p:grpSpPr bwMode="auto">
            <a:xfrm>
              <a:off x="4044950" y="2098675"/>
              <a:ext cx="450850" cy="3902075"/>
              <a:chOff x="2555" y="1103"/>
              <a:chExt cx="263" cy="2283"/>
            </a:xfrm>
          </p:grpSpPr>
          <p:sp>
            <p:nvSpPr>
              <p:cNvPr id="44" name="Text Box 44"/>
              <p:cNvSpPr txBox="1">
                <a:spLocks noChangeArrowheads="1"/>
              </p:cNvSpPr>
              <p:nvPr/>
            </p:nvSpPr>
            <p:spPr bwMode="auto">
              <a:xfrm>
                <a:off x="2555" y="1103"/>
                <a:ext cx="263" cy="108"/>
              </a:xfrm>
              <a:prstGeom prst="rect">
                <a:avLst/>
              </a:prstGeom>
              <a:noFill/>
              <a:ln w="9525">
                <a:noFill/>
                <a:miter lim="800000"/>
                <a:headEnd/>
                <a:tailEnd/>
              </a:ln>
              <a:effectLst/>
            </p:spPr>
            <p:txBody>
              <a:bodyPr>
                <a:spAutoFit/>
              </a:bodyPr>
              <a:lstStyle/>
              <a:p>
                <a:pPr>
                  <a:spcBef>
                    <a:spcPct val="50000"/>
                  </a:spcBef>
                </a:pPr>
                <a:r>
                  <a:rPr lang="en-US" sz="600" b="1"/>
                  <a:t>T.40.N</a:t>
                </a:r>
              </a:p>
            </p:txBody>
          </p:sp>
          <p:sp>
            <p:nvSpPr>
              <p:cNvPr id="45" name="Text Box 45"/>
              <p:cNvSpPr txBox="1">
                <a:spLocks noChangeArrowheads="1"/>
              </p:cNvSpPr>
              <p:nvPr/>
            </p:nvSpPr>
            <p:spPr bwMode="auto">
              <a:xfrm>
                <a:off x="2555" y="1648"/>
                <a:ext cx="263" cy="108"/>
              </a:xfrm>
              <a:prstGeom prst="rect">
                <a:avLst/>
              </a:prstGeom>
              <a:noFill/>
              <a:ln w="9525">
                <a:noFill/>
                <a:miter lim="800000"/>
                <a:headEnd/>
                <a:tailEnd/>
              </a:ln>
              <a:effectLst/>
            </p:spPr>
            <p:txBody>
              <a:bodyPr>
                <a:spAutoFit/>
              </a:bodyPr>
              <a:lstStyle/>
              <a:p>
                <a:pPr>
                  <a:spcBef>
                    <a:spcPct val="50000"/>
                  </a:spcBef>
                </a:pPr>
                <a:r>
                  <a:rPr lang="en-US" sz="600" b="1"/>
                  <a:t>T.39.N</a:t>
                </a:r>
              </a:p>
            </p:txBody>
          </p:sp>
          <p:sp>
            <p:nvSpPr>
              <p:cNvPr id="46" name="Text Box 46"/>
              <p:cNvSpPr txBox="1">
                <a:spLocks noChangeArrowheads="1"/>
              </p:cNvSpPr>
              <p:nvPr/>
            </p:nvSpPr>
            <p:spPr bwMode="auto">
              <a:xfrm>
                <a:off x="2555" y="2185"/>
                <a:ext cx="263" cy="108"/>
              </a:xfrm>
              <a:prstGeom prst="rect">
                <a:avLst/>
              </a:prstGeom>
              <a:noFill/>
              <a:ln w="9525">
                <a:noFill/>
                <a:miter lim="800000"/>
                <a:headEnd/>
                <a:tailEnd/>
              </a:ln>
              <a:effectLst/>
            </p:spPr>
            <p:txBody>
              <a:bodyPr>
                <a:spAutoFit/>
              </a:bodyPr>
              <a:lstStyle/>
              <a:p>
                <a:pPr>
                  <a:spcBef>
                    <a:spcPct val="50000"/>
                  </a:spcBef>
                </a:pPr>
                <a:r>
                  <a:rPr lang="en-US" sz="600" b="1"/>
                  <a:t>T.38.N</a:t>
                </a:r>
              </a:p>
            </p:txBody>
          </p:sp>
          <p:sp>
            <p:nvSpPr>
              <p:cNvPr id="47" name="Text Box 47"/>
              <p:cNvSpPr txBox="1">
                <a:spLocks noChangeArrowheads="1"/>
              </p:cNvSpPr>
              <p:nvPr/>
            </p:nvSpPr>
            <p:spPr bwMode="auto">
              <a:xfrm>
                <a:off x="2555" y="2735"/>
                <a:ext cx="263" cy="108"/>
              </a:xfrm>
              <a:prstGeom prst="rect">
                <a:avLst/>
              </a:prstGeom>
              <a:noFill/>
              <a:ln w="9525">
                <a:noFill/>
                <a:miter lim="800000"/>
                <a:headEnd/>
                <a:tailEnd/>
              </a:ln>
              <a:effectLst/>
            </p:spPr>
            <p:txBody>
              <a:bodyPr>
                <a:spAutoFit/>
              </a:bodyPr>
              <a:lstStyle/>
              <a:p>
                <a:pPr>
                  <a:spcBef>
                    <a:spcPct val="50000"/>
                  </a:spcBef>
                </a:pPr>
                <a:r>
                  <a:rPr lang="en-US" sz="600" b="1"/>
                  <a:t>T.37.N</a:t>
                </a:r>
              </a:p>
            </p:txBody>
          </p:sp>
          <p:sp>
            <p:nvSpPr>
              <p:cNvPr id="48" name="Text Box 48"/>
              <p:cNvSpPr txBox="1">
                <a:spLocks noChangeArrowheads="1"/>
              </p:cNvSpPr>
              <p:nvPr/>
            </p:nvSpPr>
            <p:spPr bwMode="auto">
              <a:xfrm>
                <a:off x="2555" y="3278"/>
                <a:ext cx="263" cy="108"/>
              </a:xfrm>
              <a:prstGeom prst="rect">
                <a:avLst/>
              </a:prstGeom>
              <a:noFill/>
              <a:ln w="9525">
                <a:noFill/>
                <a:miter lim="800000"/>
                <a:headEnd/>
                <a:tailEnd/>
              </a:ln>
              <a:effectLst/>
            </p:spPr>
            <p:txBody>
              <a:bodyPr>
                <a:spAutoFit/>
              </a:bodyPr>
              <a:lstStyle/>
              <a:p>
                <a:pPr>
                  <a:spcBef>
                    <a:spcPct val="50000"/>
                  </a:spcBef>
                </a:pPr>
                <a:r>
                  <a:rPr lang="en-US" sz="600" b="1"/>
                  <a:t>T.36.N</a:t>
                </a:r>
              </a:p>
            </p:txBody>
          </p:sp>
        </p:grpSp>
        <p:grpSp>
          <p:nvGrpSpPr>
            <p:cNvPr id="49" name="Group 49"/>
            <p:cNvGrpSpPr>
              <a:grpSpLocks/>
            </p:cNvGrpSpPr>
            <p:nvPr/>
          </p:nvGrpSpPr>
          <p:grpSpPr bwMode="auto">
            <a:xfrm>
              <a:off x="8251825" y="2098675"/>
              <a:ext cx="449263" cy="3902075"/>
              <a:chOff x="2555" y="1103"/>
              <a:chExt cx="263" cy="2283"/>
            </a:xfrm>
          </p:grpSpPr>
          <p:sp>
            <p:nvSpPr>
              <p:cNvPr id="50" name="Text Box 50"/>
              <p:cNvSpPr txBox="1">
                <a:spLocks noChangeArrowheads="1"/>
              </p:cNvSpPr>
              <p:nvPr/>
            </p:nvSpPr>
            <p:spPr bwMode="auto">
              <a:xfrm>
                <a:off x="2555" y="1103"/>
                <a:ext cx="263" cy="108"/>
              </a:xfrm>
              <a:prstGeom prst="rect">
                <a:avLst/>
              </a:prstGeom>
              <a:noFill/>
              <a:ln w="9525">
                <a:noFill/>
                <a:miter lim="800000"/>
                <a:headEnd/>
                <a:tailEnd/>
              </a:ln>
              <a:effectLst/>
            </p:spPr>
            <p:txBody>
              <a:bodyPr>
                <a:spAutoFit/>
              </a:bodyPr>
              <a:lstStyle/>
              <a:p>
                <a:pPr>
                  <a:spcBef>
                    <a:spcPct val="50000"/>
                  </a:spcBef>
                </a:pPr>
                <a:r>
                  <a:rPr lang="en-US" sz="600" b="1"/>
                  <a:t>T.40.N</a:t>
                </a:r>
              </a:p>
            </p:txBody>
          </p:sp>
          <p:sp>
            <p:nvSpPr>
              <p:cNvPr id="51" name="Text Box 51"/>
              <p:cNvSpPr txBox="1">
                <a:spLocks noChangeArrowheads="1"/>
              </p:cNvSpPr>
              <p:nvPr/>
            </p:nvSpPr>
            <p:spPr bwMode="auto">
              <a:xfrm>
                <a:off x="2555" y="1648"/>
                <a:ext cx="263" cy="108"/>
              </a:xfrm>
              <a:prstGeom prst="rect">
                <a:avLst/>
              </a:prstGeom>
              <a:noFill/>
              <a:ln w="9525">
                <a:noFill/>
                <a:miter lim="800000"/>
                <a:headEnd/>
                <a:tailEnd/>
              </a:ln>
              <a:effectLst/>
            </p:spPr>
            <p:txBody>
              <a:bodyPr>
                <a:spAutoFit/>
              </a:bodyPr>
              <a:lstStyle/>
              <a:p>
                <a:pPr>
                  <a:spcBef>
                    <a:spcPct val="50000"/>
                  </a:spcBef>
                </a:pPr>
                <a:r>
                  <a:rPr lang="en-US" sz="600" b="1"/>
                  <a:t>T.39.N</a:t>
                </a:r>
              </a:p>
            </p:txBody>
          </p:sp>
          <p:sp>
            <p:nvSpPr>
              <p:cNvPr id="52" name="Text Box 52"/>
              <p:cNvSpPr txBox="1">
                <a:spLocks noChangeArrowheads="1"/>
              </p:cNvSpPr>
              <p:nvPr/>
            </p:nvSpPr>
            <p:spPr bwMode="auto">
              <a:xfrm>
                <a:off x="2555" y="2185"/>
                <a:ext cx="263" cy="108"/>
              </a:xfrm>
              <a:prstGeom prst="rect">
                <a:avLst/>
              </a:prstGeom>
              <a:noFill/>
              <a:ln w="9525">
                <a:noFill/>
                <a:miter lim="800000"/>
                <a:headEnd/>
                <a:tailEnd/>
              </a:ln>
              <a:effectLst/>
            </p:spPr>
            <p:txBody>
              <a:bodyPr>
                <a:spAutoFit/>
              </a:bodyPr>
              <a:lstStyle/>
              <a:p>
                <a:pPr>
                  <a:spcBef>
                    <a:spcPct val="50000"/>
                  </a:spcBef>
                </a:pPr>
                <a:r>
                  <a:rPr lang="en-US" sz="600" b="1"/>
                  <a:t>T.38.N</a:t>
                </a:r>
              </a:p>
            </p:txBody>
          </p:sp>
          <p:sp>
            <p:nvSpPr>
              <p:cNvPr id="53" name="Text Box 53"/>
              <p:cNvSpPr txBox="1">
                <a:spLocks noChangeArrowheads="1"/>
              </p:cNvSpPr>
              <p:nvPr/>
            </p:nvSpPr>
            <p:spPr bwMode="auto">
              <a:xfrm>
                <a:off x="2555" y="2735"/>
                <a:ext cx="263" cy="108"/>
              </a:xfrm>
              <a:prstGeom prst="rect">
                <a:avLst/>
              </a:prstGeom>
              <a:noFill/>
              <a:ln w="9525">
                <a:noFill/>
                <a:miter lim="800000"/>
                <a:headEnd/>
                <a:tailEnd/>
              </a:ln>
              <a:effectLst/>
            </p:spPr>
            <p:txBody>
              <a:bodyPr>
                <a:spAutoFit/>
              </a:bodyPr>
              <a:lstStyle/>
              <a:p>
                <a:pPr>
                  <a:spcBef>
                    <a:spcPct val="50000"/>
                  </a:spcBef>
                </a:pPr>
                <a:r>
                  <a:rPr lang="en-US" sz="600" b="1"/>
                  <a:t>T.37.N</a:t>
                </a:r>
              </a:p>
            </p:txBody>
          </p:sp>
          <p:sp>
            <p:nvSpPr>
              <p:cNvPr id="54" name="Text Box 54"/>
              <p:cNvSpPr txBox="1">
                <a:spLocks noChangeArrowheads="1"/>
              </p:cNvSpPr>
              <p:nvPr/>
            </p:nvSpPr>
            <p:spPr bwMode="auto">
              <a:xfrm>
                <a:off x="2555" y="3278"/>
                <a:ext cx="263" cy="108"/>
              </a:xfrm>
              <a:prstGeom prst="rect">
                <a:avLst/>
              </a:prstGeom>
              <a:noFill/>
              <a:ln w="9525">
                <a:noFill/>
                <a:miter lim="800000"/>
                <a:headEnd/>
                <a:tailEnd/>
              </a:ln>
              <a:effectLst/>
            </p:spPr>
            <p:txBody>
              <a:bodyPr>
                <a:spAutoFit/>
              </a:bodyPr>
              <a:lstStyle/>
              <a:p>
                <a:pPr>
                  <a:spcBef>
                    <a:spcPct val="50000"/>
                  </a:spcBef>
                </a:pPr>
                <a:r>
                  <a:rPr lang="en-US" sz="600" b="1"/>
                  <a:t>T.36.N</a:t>
                </a:r>
              </a:p>
            </p:txBody>
          </p:sp>
        </p:grpSp>
        <p:sp>
          <p:nvSpPr>
            <p:cNvPr id="55" name="Text Box 55"/>
            <p:cNvSpPr txBox="1">
              <a:spLocks noChangeArrowheads="1"/>
            </p:cNvSpPr>
            <p:nvPr/>
          </p:nvSpPr>
          <p:spPr bwMode="auto">
            <a:xfrm rot="2979955">
              <a:off x="6331744" y="1948657"/>
              <a:ext cx="668337"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Kettle</a:t>
              </a:r>
            </a:p>
          </p:txBody>
        </p:sp>
        <p:sp>
          <p:nvSpPr>
            <p:cNvPr id="56" name="Text Box 56"/>
            <p:cNvSpPr txBox="1">
              <a:spLocks noChangeArrowheads="1"/>
            </p:cNvSpPr>
            <p:nvPr/>
          </p:nvSpPr>
          <p:spPr bwMode="auto">
            <a:xfrm rot="4005030">
              <a:off x="6434931" y="2180432"/>
              <a:ext cx="668337" cy="184150"/>
            </a:xfrm>
            <a:prstGeom prst="rect">
              <a:avLst/>
            </a:prstGeom>
            <a:noFill/>
            <a:ln w="9525">
              <a:noFill/>
              <a:miter lim="800000"/>
              <a:headEnd/>
              <a:tailEnd/>
            </a:ln>
            <a:effectLst/>
          </p:spPr>
          <p:txBody>
            <a:bodyPr>
              <a:spAutoFit/>
            </a:bodyPr>
            <a:lstStyle/>
            <a:p>
              <a:pPr>
                <a:spcBef>
                  <a:spcPct val="50000"/>
                </a:spcBef>
              </a:pPr>
              <a:r>
                <a:rPr lang="en-US" sz="600" b="1">
                  <a:solidFill>
                    <a:schemeClr val="accent2"/>
                  </a:solidFill>
                </a:rPr>
                <a:t>River</a:t>
              </a:r>
            </a:p>
          </p:txBody>
        </p:sp>
        <p:grpSp>
          <p:nvGrpSpPr>
            <p:cNvPr id="57" name="Group 57"/>
            <p:cNvGrpSpPr>
              <a:grpSpLocks/>
            </p:cNvGrpSpPr>
            <p:nvPr/>
          </p:nvGrpSpPr>
          <p:grpSpPr bwMode="auto">
            <a:xfrm>
              <a:off x="4864100" y="1179513"/>
              <a:ext cx="3005138" cy="538162"/>
              <a:chOff x="3034" y="609"/>
              <a:chExt cx="1758" cy="265"/>
            </a:xfrm>
          </p:grpSpPr>
          <p:sp>
            <p:nvSpPr>
              <p:cNvPr id="58" name="Text Box 58"/>
              <p:cNvSpPr txBox="1">
                <a:spLocks noChangeArrowheads="1"/>
              </p:cNvSpPr>
              <p:nvPr/>
            </p:nvSpPr>
            <p:spPr bwMode="auto">
              <a:xfrm rot="16200000">
                <a:off x="2956" y="687"/>
                <a:ext cx="263" cy="108"/>
              </a:xfrm>
              <a:prstGeom prst="rect">
                <a:avLst/>
              </a:prstGeom>
              <a:noFill/>
              <a:ln w="9525">
                <a:noFill/>
                <a:miter lim="800000"/>
                <a:headEnd/>
                <a:tailEnd/>
              </a:ln>
              <a:effectLst/>
            </p:spPr>
            <p:txBody>
              <a:bodyPr>
                <a:spAutoFit/>
              </a:bodyPr>
              <a:lstStyle/>
              <a:p>
                <a:pPr>
                  <a:spcBef>
                    <a:spcPct val="50000"/>
                  </a:spcBef>
                </a:pPr>
                <a:r>
                  <a:rPr lang="en-US" sz="600" b="1"/>
                  <a:t>R.30 E.</a:t>
                </a:r>
              </a:p>
            </p:txBody>
          </p:sp>
          <p:sp>
            <p:nvSpPr>
              <p:cNvPr id="59" name="Text Box 59"/>
              <p:cNvSpPr txBox="1">
                <a:spLocks noChangeArrowheads="1"/>
              </p:cNvSpPr>
              <p:nvPr/>
            </p:nvSpPr>
            <p:spPr bwMode="auto">
              <a:xfrm rot="16200000">
                <a:off x="3502" y="689"/>
                <a:ext cx="262" cy="108"/>
              </a:xfrm>
              <a:prstGeom prst="rect">
                <a:avLst/>
              </a:prstGeom>
              <a:noFill/>
              <a:ln w="9525">
                <a:noFill/>
                <a:miter lim="800000"/>
                <a:headEnd/>
                <a:tailEnd/>
              </a:ln>
              <a:effectLst/>
            </p:spPr>
            <p:txBody>
              <a:bodyPr>
                <a:spAutoFit/>
              </a:bodyPr>
              <a:lstStyle/>
              <a:p>
                <a:pPr>
                  <a:spcBef>
                    <a:spcPct val="50000"/>
                  </a:spcBef>
                </a:pPr>
                <a:r>
                  <a:rPr lang="en-US" sz="600" b="1"/>
                  <a:t>R.31 E.</a:t>
                </a:r>
              </a:p>
            </p:txBody>
          </p:sp>
          <p:sp>
            <p:nvSpPr>
              <p:cNvPr id="60" name="Text Box 60"/>
              <p:cNvSpPr txBox="1">
                <a:spLocks noChangeArrowheads="1"/>
              </p:cNvSpPr>
              <p:nvPr/>
            </p:nvSpPr>
            <p:spPr bwMode="auto">
              <a:xfrm rot="16200000">
                <a:off x="4056" y="688"/>
                <a:ext cx="263" cy="108"/>
              </a:xfrm>
              <a:prstGeom prst="rect">
                <a:avLst/>
              </a:prstGeom>
              <a:noFill/>
              <a:ln w="9525">
                <a:noFill/>
                <a:miter lim="800000"/>
                <a:headEnd/>
                <a:tailEnd/>
              </a:ln>
              <a:effectLst/>
            </p:spPr>
            <p:txBody>
              <a:bodyPr>
                <a:spAutoFit/>
              </a:bodyPr>
              <a:lstStyle/>
              <a:p>
                <a:pPr>
                  <a:spcBef>
                    <a:spcPct val="50000"/>
                  </a:spcBef>
                </a:pPr>
                <a:r>
                  <a:rPr lang="en-US" sz="600" b="1"/>
                  <a:t>R.32 E.</a:t>
                </a:r>
              </a:p>
            </p:txBody>
          </p:sp>
          <p:sp>
            <p:nvSpPr>
              <p:cNvPr id="61" name="Text Box 61"/>
              <p:cNvSpPr txBox="1">
                <a:spLocks noChangeArrowheads="1"/>
              </p:cNvSpPr>
              <p:nvPr/>
            </p:nvSpPr>
            <p:spPr bwMode="auto">
              <a:xfrm rot="16200000">
                <a:off x="4606" y="688"/>
                <a:ext cx="263" cy="108"/>
              </a:xfrm>
              <a:prstGeom prst="rect">
                <a:avLst/>
              </a:prstGeom>
              <a:noFill/>
              <a:ln w="9525">
                <a:noFill/>
                <a:miter lim="800000"/>
                <a:headEnd/>
                <a:tailEnd/>
              </a:ln>
              <a:effectLst/>
            </p:spPr>
            <p:txBody>
              <a:bodyPr>
                <a:spAutoFit/>
              </a:bodyPr>
              <a:lstStyle/>
              <a:p>
                <a:pPr>
                  <a:spcBef>
                    <a:spcPct val="50000"/>
                  </a:spcBef>
                </a:pPr>
                <a:r>
                  <a:rPr lang="en-US" sz="600" b="1"/>
                  <a:t>R.33 E.</a:t>
                </a:r>
              </a:p>
            </p:txBody>
          </p:sp>
        </p:grpSp>
        <p:grpSp>
          <p:nvGrpSpPr>
            <p:cNvPr id="62" name="Group 62"/>
            <p:cNvGrpSpPr>
              <a:grpSpLocks/>
            </p:cNvGrpSpPr>
            <p:nvPr/>
          </p:nvGrpSpPr>
          <p:grpSpPr bwMode="auto">
            <a:xfrm>
              <a:off x="4633913" y="6032500"/>
              <a:ext cx="3911600" cy="515938"/>
              <a:chOff x="2899" y="3441"/>
              <a:chExt cx="2289" cy="265"/>
            </a:xfrm>
          </p:grpSpPr>
          <p:sp>
            <p:nvSpPr>
              <p:cNvPr id="63" name="Text Box 63"/>
              <p:cNvSpPr txBox="1">
                <a:spLocks noChangeArrowheads="1"/>
              </p:cNvSpPr>
              <p:nvPr/>
            </p:nvSpPr>
            <p:spPr bwMode="auto">
              <a:xfrm rot="-5400000">
                <a:off x="2821" y="3519"/>
                <a:ext cx="263" cy="108"/>
              </a:xfrm>
              <a:prstGeom prst="rect">
                <a:avLst/>
              </a:prstGeom>
              <a:noFill/>
              <a:ln w="9525">
                <a:noFill/>
                <a:miter lim="800000"/>
                <a:headEnd/>
                <a:tailEnd/>
              </a:ln>
              <a:effectLst/>
            </p:spPr>
            <p:txBody>
              <a:bodyPr>
                <a:spAutoFit/>
              </a:bodyPr>
              <a:lstStyle/>
              <a:p>
                <a:pPr>
                  <a:spcBef>
                    <a:spcPct val="50000"/>
                  </a:spcBef>
                </a:pPr>
                <a:r>
                  <a:rPr lang="en-US" sz="600" b="1"/>
                  <a:t>R.30 E.</a:t>
                </a:r>
              </a:p>
            </p:txBody>
          </p:sp>
          <p:sp>
            <p:nvSpPr>
              <p:cNvPr id="64" name="Text Box 64"/>
              <p:cNvSpPr txBox="1">
                <a:spLocks noChangeArrowheads="1"/>
              </p:cNvSpPr>
              <p:nvPr/>
            </p:nvSpPr>
            <p:spPr bwMode="auto">
              <a:xfrm rot="-5400000">
                <a:off x="3367" y="3521"/>
                <a:ext cx="263" cy="108"/>
              </a:xfrm>
              <a:prstGeom prst="rect">
                <a:avLst/>
              </a:prstGeom>
              <a:noFill/>
              <a:ln w="9525">
                <a:noFill/>
                <a:miter lim="800000"/>
                <a:headEnd/>
                <a:tailEnd/>
              </a:ln>
              <a:effectLst/>
            </p:spPr>
            <p:txBody>
              <a:bodyPr>
                <a:spAutoFit/>
              </a:bodyPr>
              <a:lstStyle/>
              <a:p>
                <a:pPr>
                  <a:spcBef>
                    <a:spcPct val="50000"/>
                  </a:spcBef>
                </a:pPr>
                <a:r>
                  <a:rPr lang="en-US" sz="600" b="1"/>
                  <a:t>R.31 E.</a:t>
                </a:r>
              </a:p>
            </p:txBody>
          </p:sp>
          <p:sp>
            <p:nvSpPr>
              <p:cNvPr id="65" name="Text Box 65"/>
              <p:cNvSpPr txBox="1">
                <a:spLocks noChangeArrowheads="1"/>
              </p:cNvSpPr>
              <p:nvPr/>
            </p:nvSpPr>
            <p:spPr bwMode="auto">
              <a:xfrm rot="-5400000">
                <a:off x="3915" y="3521"/>
                <a:ext cx="263" cy="108"/>
              </a:xfrm>
              <a:prstGeom prst="rect">
                <a:avLst/>
              </a:prstGeom>
              <a:noFill/>
              <a:ln w="9525">
                <a:noFill/>
                <a:miter lim="800000"/>
                <a:headEnd/>
                <a:tailEnd/>
              </a:ln>
              <a:effectLst/>
            </p:spPr>
            <p:txBody>
              <a:bodyPr>
                <a:spAutoFit/>
              </a:bodyPr>
              <a:lstStyle/>
              <a:p>
                <a:pPr>
                  <a:spcBef>
                    <a:spcPct val="50000"/>
                  </a:spcBef>
                </a:pPr>
                <a:r>
                  <a:rPr lang="en-US" sz="600" b="1"/>
                  <a:t>R.32 E.</a:t>
                </a:r>
              </a:p>
            </p:txBody>
          </p:sp>
          <p:sp>
            <p:nvSpPr>
              <p:cNvPr id="66" name="Text Box 66"/>
              <p:cNvSpPr txBox="1">
                <a:spLocks noChangeArrowheads="1"/>
              </p:cNvSpPr>
              <p:nvPr/>
            </p:nvSpPr>
            <p:spPr bwMode="auto">
              <a:xfrm rot="-5400000">
                <a:off x="4460" y="3519"/>
                <a:ext cx="263" cy="107"/>
              </a:xfrm>
              <a:prstGeom prst="rect">
                <a:avLst/>
              </a:prstGeom>
              <a:noFill/>
              <a:ln w="9525">
                <a:noFill/>
                <a:miter lim="800000"/>
                <a:headEnd/>
                <a:tailEnd/>
              </a:ln>
              <a:effectLst/>
            </p:spPr>
            <p:txBody>
              <a:bodyPr>
                <a:spAutoFit/>
              </a:bodyPr>
              <a:lstStyle/>
              <a:p>
                <a:pPr>
                  <a:spcBef>
                    <a:spcPct val="50000"/>
                  </a:spcBef>
                </a:pPr>
                <a:r>
                  <a:rPr lang="en-US" sz="600" b="1"/>
                  <a:t>R.33 E.</a:t>
                </a:r>
              </a:p>
            </p:txBody>
          </p:sp>
          <p:sp>
            <p:nvSpPr>
              <p:cNvPr id="67" name="Text Box 67"/>
              <p:cNvSpPr txBox="1">
                <a:spLocks noChangeArrowheads="1"/>
              </p:cNvSpPr>
              <p:nvPr/>
            </p:nvSpPr>
            <p:spPr bwMode="auto">
              <a:xfrm rot="-5400000">
                <a:off x="5002" y="3519"/>
                <a:ext cx="263" cy="108"/>
              </a:xfrm>
              <a:prstGeom prst="rect">
                <a:avLst/>
              </a:prstGeom>
              <a:noFill/>
              <a:ln w="9525">
                <a:noFill/>
                <a:miter lim="800000"/>
                <a:headEnd/>
                <a:tailEnd/>
              </a:ln>
              <a:effectLst/>
            </p:spPr>
            <p:txBody>
              <a:bodyPr>
                <a:spAutoFit/>
              </a:bodyPr>
              <a:lstStyle/>
              <a:p>
                <a:pPr>
                  <a:spcBef>
                    <a:spcPct val="50000"/>
                  </a:spcBef>
                </a:pPr>
                <a:r>
                  <a:rPr lang="en-US" sz="600" b="1"/>
                  <a:t>R.34 E.</a:t>
                </a:r>
              </a:p>
            </p:txBody>
          </p:sp>
        </p:grpSp>
        <p:grpSp>
          <p:nvGrpSpPr>
            <p:cNvPr id="68" name="Group 68"/>
            <p:cNvGrpSpPr>
              <a:grpSpLocks/>
            </p:cNvGrpSpPr>
            <p:nvPr/>
          </p:nvGrpSpPr>
          <p:grpSpPr bwMode="auto">
            <a:xfrm>
              <a:off x="4221163" y="6019800"/>
              <a:ext cx="1016000" cy="384175"/>
              <a:chOff x="4648" y="3714"/>
              <a:chExt cx="594" cy="225"/>
            </a:xfrm>
          </p:grpSpPr>
          <p:sp>
            <p:nvSpPr>
              <p:cNvPr id="69" name="Rectangle 69"/>
              <p:cNvSpPr>
                <a:spLocks noChangeArrowheads="1"/>
              </p:cNvSpPr>
              <p:nvPr/>
            </p:nvSpPr>
            <p:spPr bwMode="auto">
              <a:xfrm>
                <a:off x="4648" y="3730"/>
                <a:ext cx="594" cy="190"/>
              </a:xfrm>
              <a:prstGeom prst="rect">
                <a:avLst/>
              </a:prstGeom>
              <a:solidFill>
                <a:schemeClr val="bg1"/>
              </a:solidFill>
              <a:ln w="3175">
                <a:solidFill>
                  <a:schemeClr val="tx1"/>
                </a:solidFill>
                <a:miter lim="800000"/>
                <a:headEnd/>
                <a:tailEnd/>
              </a:ln>
              <a:effectLst/>
            </p:spPr>
            <p:txBody>
              <a:bodyPr wrap="none" anchor="ctr"/>
              <a:lstStyle/>
              <a:p>
                <a:endParaRPr lang="en-US"/>
              </a:p>
            </p:txBody>
          </p:sp>
          <p:graphicFrame>
            <p:nvGraphicFramePr>
              <p:cNvPr id="70" name="Object 70"/>
              <p:cNvGraphicFramePr>
                <a:graphicFrameLocks noChangeAspect="1"/>
              </p:cNvGraphicFramePr>
              <p:nvPr/>
            </p:nvGraphicFramePr>
            <p:xfrm>
              <a:off x="4677" y="3782"/>
              <a:ext cx="556" cy="70"/>
            </p:xfrm>
            <a:graphic>
              <a:graphicData uri="http://schemas.openxmlformats.org/presentationml/2006/ole">
                <p:oleObj spid="_x0000_s2053" name="Drawing" r:id="rId7" imgW="8953560" imgH="5996880" progId="">
                  <p:embed/>
                </p:oleObj>
              </a:graphicData>
            </a:graphic>
          </p:graphicFrame>
          <p:sp>
            <p:nvSpPr>
              <p:cNvPr id="71" name="Text Box 71"/>
              <p:cNvSpPr txBox="1">
                <a:spLocks noChangeArrowheads="1"/>
              </p:cNvSpPr>
              <p:nvPr/>
            </p:nvSpPr>
            <p:spPr bwMode="auto">
              <a:xfrm>
                <a:off x="4650" y="3714"/>
                <a:ext cx="127" cy="99"/>
              </a:xfrm>
              <a:prstGeom prst="rect">
                <a:avLst/>
              </a:prstGeom>
              <a:noFill/>
              <a:ln w="9525">
                <a:noFill/>
                <a:miter lim="800000"/>
                <a:headEnd/>
                <a:tailEnd/>
              </a:ln>
              <a:effectLst/>
            </p:spPr>
            <p:txBody>
              <a:bodyPr>
                <a:spAutoFit/>
              </a:bodyPr>
              <a:lstStyle/>
              <a:p>
                <a:pPr>
                  <a:spcBef>
                    <a:spcPct val="50000"/>
                  </a:spcBef>
                </a:pPr>
                <a:r>
                  <a:rPr lang="en-US" sz="500"/>
                  <a:t>0</a:t>
                </a:r>
              </a:p>
            </p:txBody>
          </p:sp>
          <p:sp>
            <p:nvSpPr>
              <p:cNvPr id="72" name="Text Box 72"/>
              <p:cNvSpPr txBox="1">
                <a:spLocks noChangeArrowheads="1"/>
              </p:cNvSpPr>
              <p:nvPr/>
            </p:nvSpPr>
            <p:spPr bwMode="auto">
              <a:xfrm>
                <a:off x="4742" y="3714"/>
                <a:ext cx="127" cy="99"/>
              </a:xfrm>
              <a:prstGeom prst="rect">
                <a:avLst/>
              </a:prstGeom>
              <a:noFill/>
              <a:ln w="9525">
                <a:noFill/>
                <a:miter lim="800000"/>
                <a:headEnd/>
                <a:tailEnd/>
              </a:ln>
              <a:effectLst/>
            </p:spPr>
            <p:txBody>
              <a:bodyPr>
                <a:spAutoFit/>
              </a:bodyPr>
              <a:lstStyle/>
              <a:p>
                <a:pPr>
                  <a:spcBef>
                    <a:spcPct val="50000"/>
                  </a:spcBef>
                </a:pPr>
                <a:r>
                  <a:rPr lang="en-US" sz="500"/>
                  <a:t>1</a:t>
                </a:r>
              </a:p>
            </p:txBody>
          </p:sp>
          <p:sp>
            <p:nvSpPr>
              <p:cNvPr id="73" name="Text Box 73"/>
              <p:cNvSpPr txBox="1">
                <a:spLocks noChangeArrowheads="1"/>
              </p:cNvSpPr>
              <p:nvPr/>
            </p:nvSpPr>
            <p:spPr bwMode="auto">
              <a:xfrm>
                <a:off x="4834" y="3714"/>
                <a:ext cx="127" cy="99"/>
              </a:xfrm>
              <a:prstGeom prst="rect">
                <a:avLst/>
              </a:prstGeom>
              <a:noFill/>
              <a:ln w="9525">
                <a:noFill/>
                <a:miter lim="800000"/>
                <a:headEnd/>
                <a:tailEnd/>
              </a:ln>
              <a:effectLst/>
            </p:spPr>
            <p:txBody>
              <a:bodyPr>
                <a:spAutoFit/>
              </a:bodyPr>
              <a:lstStyle/>
              <a:p>
                <a:pPr>
                  <a:spcBef>
                    <a:spcPct val="50000"/>
                  </a:spcBef>
                </a:pPr>
                <a:r>
                  <a:rPr lang="en-US" sz="500"/>
                  <a:t>2</a:t>
                </a:r>
              </a:p>
            </p:txBody>
          </p:sp>
          <p:sp>
            <p:nvSpPr>
              <p:cNvPr id="74" name="Text Box 74"/>
              <p:cNvSpPr txBox="1">
                <a:spLocks noChangeArrowheads="1"/>
              </p:cNvSpPr>
              <p:nvPr/>
            </p:nvSpPr>
            <p:spPr bwMode="auto">
              <a:xfrm>
                <a:off x="4924" y="3714"/>
                <a:ext cx="127" cy="99"/>
              </a:xfrm>
              <a:prstGeom prst="rect">
                <a:avLst/>
              </a:prstGeom>
              <a:noFill/>
              <a:ln w="9525">
                <a:noFill/>
                <a:miter lim="800000"/>
                <a:headEnd/>
                <a:tailEnd/>
              </a:ln>
              <a:effectLst/>
            </p:spPr>
            <p:txBody>
              <a:bodyPr>
                <a:spAutoFit/>
              </a:bodyPr>
              <a:lstStyle/>
              <a:p>
                <a:pPr>
                  <a:spcBef>
                    <a:spcPct val="50000"/>
                  </a:spcBef>
                </a:pPr>
                <a:r>
                  <a:rPr lang="en-US" sz="500"/>
                  <a:t>3</a:t>
                </a:r>
              </a:p>
            </p:txBody>
          </p:sp>
          <p:sp>
            <p:nvSpPr>
              <p:cNvPr id="75" name="Text Box 75"/>
              <p:cNvSpPr txBox="1">
                <a:spLocks noChangeArrowheads="1"/>
              </p:cNvSpPr>
              <p:nvPr/>
            </p:nvSpPr>
            <p:spPr bwMode="auto">
              <a:xfrm>
                <a:off x="5016" y="3714"/>
                <a:ext cx="127" cy="99"/>
              </a:xfrm>
              <a:prstGeom prst="rect">
                <a:avLst/>
              </a:prstGeom>
              <a:noFill/>
              <a:ln w="9525">
                <a:noFill/>
                <a:miter lim="800000"/>
                <a:headEnd/>
                <a:tailEnd/>
              </a:ln>
              <a:effectLst/>
            </p:spPr>
            <p:txBody>
              <a:bodyPr>
                <a:spAutoFit/>
              </a:bodyPr>
              <a:lstStyle/>
              <a:p>
                <a:pPr>
                  <a:spcBef>
                    <a:spcPct val="50000"/>
                  </a:spcBef>
                </a:pPr>
                <a:r>
                  <a:rPr lang="en-US" sz="500"/>
                  <a:t>4</a:t>
                </a:r>
              </a:p>
            </p:txBody>
          </p:sp>
          <p:sp>
            <p:nvSpPr>
              <p:cNvPr id="76" name="Text Box 76"/>
              <p:cNvSpPr txBox="1">
                <a:spLocks noChangeArrowheads="1"/>
              </p:cNvSpPr>
              <p:nvPr/>
            </p:nvSpPr>
            <p:spPr bwMode="auto">
              <a:xfrm>
                <a:off x="5106" y="3716"/>
                <a:ext cx="127" cy="98"/>
              </a:xfrm>
              <a:prstGeom prst="rect">
                <a:avLst/>
              </a:prstGeom>
              <a:noFill/>
              <a:ln w="9525">
                <a:noFill/>
                <a:miter lim="800000"/>
                <a:headEnd/>
                <a:tailEnd/>
              </a:ln>
              <a:effectLst/>
            </p:spPr>
            <p:txBody>
              <a:bodyPr>
                <a:spAutoFit/>
              </a:bodyPr>
              <a:lstStyle/>
              <a:p>
                <a:pPr>
                  <a:spcBef>
                    <a:spcPct val="50000"/>
                  </a:spcBef>
                </a:pPr>
                <a:r>
                  <a:rPr lang="en-US" sz="500"/>
                  <a:t>5</a:t>
                </a:r>
              </a:p>
            </p:txBody>
          </p:sp>
          <p:sp>
            <p:nvSpPr>
              <p:cNvPr id="77" name="Text Box 77"/>
              <p:cNvSpPr txBox="1">
                <a:spLocks noChangeArrowheads="1"/>
              </p:cNvSpPr>
              <p:nvPr/>
            </p:nvSpPr>
            <p:spPr bwMode="auto">
              <a:xfrm>
                <a:off x="4712" y="3823"/>
                <a:ext cx="491" cy="116"/>
              </a:xfrm>
              <a:prstGeom prst="rect">
                <a:avLst/>
              </a:prstGeom>
              <a:noFill/>
              <a:ln w="9525">
                <a:noFill/>
                <a:miter lim="800000"/>
                <a:headEnd/>
                <a:tailEnd/>
              </a:ln>
              <a:effectLst/>
            </p:spPr>
            <p:txBody>
              <a:bodyPr>
                <a:spAutoFit/>
              </a:bodyPr>
              <a:lstStyle/>
              <a:p>
                <a:pPr>
                  <a:spcBef>
                    <a:spcPct val="50000"/>
                  </a:spcBef>
                </a:pPr>
                <a:r>
                  <a:rPr lang="en-US" sz="700"/>
                  <a:t>Scale in Miles</a:t>
                </a:r>
              </a:p>
            </p:txBody>
          </p:sp>
        </p:grpSp>
        <p:sp>
          <p:nvSpPr>
            <p:cNvPr id="78" name="Freeform 78"/>
            <p:cNvSpPr>
              <a:spLocks/>
            </p:cNvSpPr>
            <p:nvPr/>
          </p:nvSpPr>
          <p:spPr bwMode="auto">
            <a:xfrm>
              <a:off x="4525963" y="1685925"/>
              <a:ext cx="342900" cy="85725"/>
            </a:xfrm>
            <a:custGeom>
              <a:avLst/>
              <a:gdLst/>
              <a:ahLst/>
              <a:cxnLst>
                <a:cxn ang="0">
                  <a:pos x="0" y="0"/>
                </a:cxn>
                <a:cxn ang="0">
                  <a:pos x="0" y="48"/>
                </a:cxn>
                <a:cxn ang="0">
                  <a:pos x="165" y="48"/>
                </a:cxn>
              </a:cxnLst>
              <a:rect l="0" t="0" r="r" b="b"/>
              <a:pathLst>
                <a:path w="165" h="48">
                  <a:moveTo>
                    <a:pt x="0" y="0"/>
                  </a:moveTo>
                  <a:lnTo>
                    <a:pt x="0" y="48"/>
                  </a:lnTo>
                  <a:lnTo>
                    <a:pt x="165" y="48"/>
                  </a:lnTo>
                </a:path>
              </a:pathLst>
            </a:custGeom>
            <a:noFill/>
            <a:ln w="9525">
              <a:solidFill>
                <a:schemeClr val="tx1"/>
              </a:solidFill>
              <a:round/>
              <a:headEnd/>
              <a:tailEnd type="stealth" w="sm" len="lg"/>
            </a:ln>
            <a:effectLst/>
          </p:spPr>
          <p:txBody>
            <a:bodyPr/>
            <a:lstStyle/>
            <a:p>
              <a:endParaRPr lang="en-US"/>
            </a:p>
          </p:txBody>
        </p:sp>
        <p:sp>
          <p:nvSpPr>
            <p:cNvPr id="79" name="Freeform 79"/>
            <p:cNvSpPr>
              <a:spLocks/>
            </p:cNvSpPr>
            <p:nvPr/>
          </p:nvSpPr>
          <p:spPr bwMode="auto">
            <a:xfrm>
              <a:off x="6542088" y="2568575"/>
              <a:ext cx="566737" cy="95250"/>
            </a:xfrm>
            <a:custGeom>
              <a:avLst/>
              <a:gdLst/>
              <a:ahLst/>
              <a:cxnLst>
                <a:cxn ang="0">
                  <a:pos x="0" y="0"/>
                </a:cxn>
                <a:cxn ang="0">
                  <a:pos x="0" y="43"/>
                </a:cxn>
                <a:cxn ang="0">
                  <a:pos x="303" y="43"/>
                </a:cxn>
              </a:cxnLst>
              <a:rect l="0" t="0" r="r" b="b"/>
              <a:pathLst>
                <a:path w="303" h="43">
                  <a:moveTo>
                    <a:pt x="0" y="0"/>
                  </a:moveTo>
                  <a:lnTo>
                    <a:pt x="0" y="43"/>
                  </a:lnTo>
                  <a:lnTo>
                    <a:pt x="303" y="43"/>
                  </a:lnTo>
                </a:path>
              </a:pathLst>
            </a:custGeom>
            <a:noFill/>
            <a:ln w="9525">
              <a:solidFill>
                <a:schemeClr val="tx1"/>
              </a:solidFill>
              <a:round/>
              <a:headEnd/>
              <a:tailEnd type="stealth" w="sm" len="lg"/>
            </a:ln>
            <a:effectLst/>
          </p:spPr>
          <p:txBody>
            <a:bodyPr/>
            <a:lstStyle/>
            <a:p>
              <a:endParaRPr lang="en-US"/>
            </a:p>
          </p:txBody>
        </p:sp>
        <p:sp>
          <p:nvSpPr>
            <p:cNvPr id="80" name="Freeform 80"/>
            <p:cNvSpPr>
              <a:spLocks/>
            </p:cNvSpPr>
            <p:nvPr/>
          </p:nvSpPr>
          <p:spPr bwMode="auto">
            <a:xfrm>
              <a:off x="6924675" y="2687638"/>
              <a:ext cx="280988" cy="125412"/>
            </a:xfrm>
            <a:custGeom>
              <a:avLst/>
              <a:gdLst/>
              <a:ahLst/>
              <a:cxnLst>
                <a:cxn ang="0">
                  <a:pos x="0" y="36"/>
                </a:cxn>
                <a:cxn ang="0">
                  <a:pos x="99" y="36"/>
                </a:cxn>
                <a:cxn ang="0">
                  <a:pos x="135" y="0"/>
                </a:cxn>
              </a:cxnLst>
              <a:rect l="0" t="0" r="r" b="b"/>
              <a:pathLst>
                <a:path w="135" h="36">
                  <a:moveTo>
                    <a:pt x="0" y="36"/>
                  </a:moveTo>
                  <a:lnTo>
                    <a:pt x="99" y="36"/>
                  </a:lnTo>
                  <a:lnTo>
                    <a:pt x="135" y="0"/>
                  </a:lnTo>
                </a:path>
              </a:pathLst>
            </a:custGeom>
            <a:noFill/>
            <a:ln w="9525">
              <a:solidFill>
                <a:schemeClr val="tx1"/>
              </a:solidFill>
              <a:round/>
              <a:headEnd/>
              <a:tailEnd type="stealth" w="sm" len="lg"/>
            </a:ln>
            <a:effectLst/>
          </p:spPr>
          <p:txBody>
            <a:bodyPr/>
            <a:lstStyle/>
            <a:p>
              <a:endParaRPr lang="en-US"/>
            </a:p>
          </p:txBody>
        </p:sp>
        <p:sp>
          <p:nvSpPr>
            <p:cNvPr id="81" name="Line 81"/>
            <p:cNvSpPr>
              <a:spLocks noChangeShapeType="1"/>
            </p:cNvSpPr>
            <p:nvPr/>
          </p:nvSpPr>
          <p:spPr bwMode="auto">
            <a:xfrm>
              <a:off x="7453313" y="2306638"/>
              <a:ext cx="1587" cy="315912"/>
            </a:xfrm>
            <a:prstGeom prst="line">
              <a:avLst/>
            </a:prstGeom>
            <a:noFill/>
            <a:ln w="9525">
              <a:solidFill>
                <a:schemeClr val="tx1"/>
              </a:solidFill>
              <a:round/>
              <a:headEnd/>
              <a:tailEnd type="stealth" w="sm" len="lg"/>
            </a:ln>
            <a:effectLst/>
          </p:spPr>
          <p:txBody>
            <a:bodyPr/>
            <a:lstStyle/>
            <a:p>
              <a:endParaRPr lang="en-US"/>
            </a:p>
          </p:txBody>
        </p:sp>
        <p:sp>
          <p:nvSpPr>
            <p:cNvPr id="82" name="AutoShape 82"/>
            <p:cNvSpPr>
              <a:spLocks noChangeArrowheads="1"/>
            </p:cNvSpPr>
            <p:nvPr/>
          </p:nvSpPr>
          <p:spPr bwMode="auto">
            <a:xfrm>
              <a:off x="7142163" y="2128838"/>
              <a:ext cx="722312"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Kettle Mine</a:t>
              </a:r>
            </a:p>
          </p:txBody>
        </p:sp>
        <p:sp>
          <p:nvSpPr>
            <p:cNvPr id="83" name="AutoShape 83"/>
            <p:cNvSpPr>
              <a:spLocks noChangeArrowheads="1"/>
            </p:cNvSpPr>
            <p:nvPr/>
          </p:nvSpPr>
          <p:spPr bwMode="auto">
            <a:xfrm>
              <a:off x="5776913" y="2390775"/>
              <a:ext cx="1249362"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K2 Mine &amp; East Veins</a:t>
              </a:r>
            </a:p>
          </p:txBody>
        </p:sp>
        <p:sp>
          <p:nvSpPr>
            <p:cNvPr id="84" name="AutoShape 84"/>
            <p:cNvSpPr>
              <a:spLocks noChangeArrowheads="1"/>
            </p:cNvSpPr>
            <p:nvPr/>
          </p:nvSpPr>
          <p:spPr bwMode="auto">
            <a:xfrm>
              <a:off x="6051550" y="2705100"/>
              <a:ext cx="873125" cy="17145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Emanuel Creek</a:t>
              </a:r>
            </a:p>
          </p:txBody>
        </p:sp>
        <p:sp>
          <p:nvSpPr>
            <p:cNvPr id="85" name="AutoShape 85"/>
            <p:cNvSpPr>
              <a:spLocks noChangeArrowheads="1"/>
            </p:cNvSpPr>
            <p:nvPr/>
          </p:nvSpPr>
          <p:spPr bwMode="auto">
            <a:xfrm>
              <a:off x="4149725" y="1504950"/>
              <a:ext cx="795338"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Buckhorn Mt</a:t>
              </a:r>
            </a:p>
          </p:txBody>
        </p:sp>
        <p:sp>
          <p:nvSpPr>
            <p:cNvPr id="86" name="Freeform 86"/>
            <p:cNvSpPr>
              <a:spLocks/>
            </p:cNvSpPr>
            <p:nvPr/>
          </p:nvSpPr>
          <p:spPr bwMode="auto">
            <a:xfrm>
              <a:off x="5819775" y="4711700"/>
              <a:ext cx="706438" cy="53975"/>
            </a:xfrm>
            <a:custGeom>
              <a:avLst/>
              <a:gdLst/>
              <a:ahLst/>
              <a:cxnLst>
                <a:cxn ang="0">
                  <a:pos x="0" y="0"/>
                </a:cxn>
                <a:cxn ang="0">
                  <a:pos x="0" y="41"/>
                </a:cxn>
                <a:cxn ang="0">
                  <a:pos x="413" y="41"/>
                </a:cxn>
              </a:cxnLst>
              <a:rect l="0" t="0" r="r" b="b"/>
              <a:pathLst>
                <a:path w="413" h="41">
                  <a:moveTo>
                    <a:pt x="0" y="0"/>
                  </a:moveTo>
                  <a:lnTo>
                    <a:pt x="0" y="41"/>
                  </a:lnTo>
                  <a:lnTo>
                    <a:pt x="413" y="41"/>
                  </a:lnTo>
                </a:path>
              </a:pathLst>
            </a:custGeom>
            <a:noFill/>
            <a:ln w="9525">
              <a:solidFill>
                <a:schemeClr val="tx1"/>
              </a:solidFill>
              <a:round/>
              <a:headEnd/>
              <a:tailEnd type="stealth" w="sm" len="lg"/>
            </a:ln>
            <a:effectLst/>
          </p:spPr>
          <p:txBody>
            <a:bodyPr/>
            <a:lstStyle/>
            <a:p>
              <a:endParaRPr lang="en-US"/>
            </a:p>
          </p:txBody>
        </p:sp>
        <p:sp>
          <p:nvSpPr>
            <p:cNvPr id="87" name="Freeform 87"/>
            <p:cNvSpPr>
              <a:spLocks/>
            </p:cNvSpPr>
            <p:nvPr/>
          </p:nvSpPr>
          <p:spPr bwMode="auto">
            <a:xfrm>
              <a:off x="7302500" y="4032250"/>
              <a:ext cx="104775" cy="201613"/>
            </a:xfrm>
            <a:custGeom>
              <a:avLst/>
              <a:gdLst/>
              <a:ahLst/>
              <a:cxnLst>
                <a:cxn ang="0">
                  <a:pos x="56" y="0"/>
                </a:cxn>
                <a:cxn ang="0">
                  <a:pos x="17" y="0"/>
                </a:cxn>
                <a:cxn ang="0">
                  <a:pos x="0" y="101"/>
                </a:cxn>
              </a:cxnLst>
              <a:rect l="0" t="0" r="r" b="b"/>
              <a:pathLst>
                <a:path w="56" h="101">
                  <a:moveTo>
                    <a:pt x="56" y="0"/>
                  </a:moveTo>
                  <a:lnTo>
                    <a:pt x="17" y="0"/>
                  </a:lnTo>
                  <a:lnTo>
                    <a:pt x="0" y="101"/>
                  </a:lnTo>
                </a:path>
              </a:pathLst>
            </a:custGeom>
            <a:noFill/>
            <a:ln w="9525">
              <a:solidFill>
                <a:schemeClr val="tx1"/>
              </a:solidFill>
              <a:round/>
              <a:headEnd/>
              <a:tailEnd type="stealth" w="sm" len="lg"/>
            </a:ln>
            <a:effectLst/>
          </p:spPr>
          <p:txBody>
            <a:bodyPr/>
            <a:lstStyle/>
            <a:p>
              <a:endParaRPr lang="en-US"/>
            </a:p>
          </p:txBody>
        </p:sp>
        <p:sp>
          <p:nvSpPr>
            <p:cNvPr id="88" name="Freeform 88"/>
            <p:cNvSpPr>
              <a:spLocks/>
            </p:cNvSpPr>
            <p:nvPr/>
          </p:nvSpPr>
          <p:spPr bwMode="auto">
            <a:xfrm>
              <a:off x="7977188" y="4389438"/>
              <a:ext cx="250825" cy="77787"/>
            </a:xfrm>
            <a:custGeom>
              <a:avLst/>
              <a:gdLst/>
              <a:ahLst/>
              <a:cxnLst>
                <a:cxn ang="0">
                  <a:pos x="147" y="0"/>
                </a:cxn>
                <a:cxn ang="0">
                  <a:pos x="147" y="46"/>
                </a:cxn>
                <a:cxn ang="0">
                  <a:pos x="0" y="46"/>
                </a:cxn>
              </a:cxnLst>
              <a:rect l="0" t="0" r="r" b="b"/>
              <a:pathLst>
                <a:path w="147" h="46">
                  <a:moveTo>
                    <a:pt x="147" y="0"/>
                  </a:moveTo>
                  <a:lnTo>
                    <a:pt x="147" y="46"/>
                  </a:lnTo>
                  <a:lnTo>
                    <a:pt x="0" y="46"/>
                  </a:lnTo>
                </a:path>
              </a:pathLst>
            </a:custGeom>
            <a:noFill/>
            <a:ln w="9525">
              <a:solidFill>
                <a:schemeClr val="tx1"/>
              </a:solidFill>
              <a:round/>
              <a:headEnd/>
              <a:tailEnd type="stealth" w="sm" len="lg"/>
            </a:ln>
            <a:effectLst/>
          </p:spPr>
          <p:txBody>
            <a:bodyPr/>
            <a:lstStyle/>
            <a:p>
              <a:endParaRPr lang="en-US"/>
            </a:p>
          </p:txBody>
        </p:sp>
        <p:sp>
          <p:nvSpPr>
            <p:cNvPr id="89" name="Freeform 89"/>
            <p:cNvSpPr>
              <a:spLocks/>
            </p:cNvSpPr>
            <p:nvPr/>
          </p:nvSpPr>
          <p:spPr bwMode="auto">
            <a:xfrm>
              <a:off x="7874000" y="4587875"/>
              <a:ext cx="333375" cy="93663"/>
            </a:xfrm>
            <a:custGeom>
              <a:avLst/>
              <a:gdLst/>
              <a:ahLst/>
              <a:cxnLst>
                <a:cxn ang="0">
                  <a:pos x="195" y="55"/>
                </a:cxn>
                <a:cxn ang="0">
                  <a:pos x="195" y="0"/>
                </a:cxn>
                <a:cxn ang="0">
                  <a:pos x="0" y="0"/>
                </a:cxn>
              </a:cxnLst>
              <a:rect l="0" t="0" r="r" b="b"/>
              <a:pathLst>
                <a:path w="195" h="55">
                  <a:moveTo>
                    <a:pt x="195" y="55"/>
                  </a:moveTo>
                  <a:lnTo>
                    <a:pt x="195" y="0"/>
                  </a:lnTo>
                  <a:lnTo>
                    <a:pt x="0" y="0"/>
                  </a:lnTo>
                </a:path>
              </a:pathLst>
            </a:custGeom>
            <a:noFill/>
            <a:ln w="9525">
              <a:solidFill>
                <a:schemeClr val="tx1"/>
              </a:solidFill>
              <a:round/>
              <a:headEnd/>
              <a:tailEnd type="stealth" w="sm" len="lg"/>
            </a:ln>
            <a:effectLst/>
          </p:spPr>
          <p:txBody>
            <a:bodyPr/>
            <a:lstStyle/>
            <a:p>
              <a:endParaRPr lang="en-US"/>
            </a:p>
          </p:txBody>
        </p:sp>
        <p:sp>
          <p:nvSpPr>
            <p:cNvPr id="90" name="Freeform 90"/>
            <p:cNvSpPr>
              <a:spLocks/>
            </p:cNvSpPr>
            <p:nvPr/>
          </p:nvSpPr>
          <p:spPr bwMode="auto">
            <a:xfrm>
              <a:off x="7304088" y="4791075"/>
              <a:ext cx="307975" cy="198438"/>
            </a:xfrm>
            <a:custGeom>
              <a:avLst/>
              <a:gdLst/>
              <a:ahLst/>
              <a:cxnLst>
                <a:cxn ang="0">
                  <a:pos x="0" y="116"/>
                </a:cxn>
                <a:cxn ang="0">
                  <a:pos x="0" y="0"/>
                </a:cxn>
                <a:cxn ang="0">
                  <a:pos x="180" y="0"/>
                </a:cxn>
              </a:cxnLst>
              <a:rect l="0" t="0" r="r" b="b"/>
              <a:pathLst>
                <a:path w="180" h="116">
                  <a:moveTo>
                    <a:pt x="0" y="116"/>
                  </a:moveTo>
                  <a:lnTo>
                    <a:pt x="0" y="0"/>
                  </a:lnTo>
                  <a:lnTo>
                    <a:pt x="180" y="0"/>
                  </a:lnTo>
                </a:path>
              </a:pathLst>
            </a:custGeom>
            <a:noFill/>
            <a:ln w="9525">
              <a:solidFill>
                <a:schemeClr val="tx1"/>
              </a:solidFill>
              <a:round/>
              <a:headEnd/>
              <a:tailEnd type="stealth" w="sm" len="lg"/>
            </a:ln>
            <a:effectLst/>
          </p:spPr>
          <p:txBody>
            <a:bodyPr/>
            <a:lstStyle/>
            <a:p>
              <a:endParaRPr lang="en-US"/>
            </a:p>
          </p:txBody>
        </p:sp>
        <p:sp>
          <p:nvSpPr>
            <p:cNvPr id="91" name="AutoShape 91"/>
            <p:cNvSpPr>
              <a:spLocks noChangeArrowheads="1"/>
            </p:cNvSpPr>
            <p:nvPr/>
          </p:nvSpPr>
          <p:spPr bwMode="auto">
            <a:xfrm>
              <a:off x="7405688" y="3949700"/>
              <a:ext cx="852487"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Lamefoot Mine</a:t>
              </a:r>
            </a:p>
          </p:txBody>
        </p:sp>
        <p:sp>
          <p:nvSpPr>
            <p:cNvPr id="92" name="AutoShape 92"/>
            <p:cNvSpPr>
              <a:spLocks noChangeArrowheads="1"/>
            </p:cNvSpPr>
            <p:nvPr/>
          </p:nvSpPr>
          <p:spPr bwMode="auto">
            <a:xfrm>
              <a:off x="7759700" y="4689475"/>
              <a:ext cx="815975"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Overlook Mine</a:t>
              </a:r>
            </a:p>
          </p:txBody>
        </p:sp>
        <p:sp>
          <p:nvSpPr>
            <p:cNvPr id="93" name="AutoShape 93"/>
            <p:cNvSpPr>
              <a:spLocks noChangeArrowheads="1"/>
            </p:cNvSpPr>
            <p:nvPr/>
          </p:nvSpPr>
          <p:spPr bwMode="auto">
            <a:xfrm>
              <a:off x="7399338" y="4211638"/>
              <a:ext cx="1136650"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Key East &amp; West Pits</a:t>
              </a:r>
            </a:p>
          </p:txBody>
        </p:sp>
        <p:sp>
          <p:nvSpPr>
            <p:cNvPr id="94" name="AutoShape 94"/>
            <p:cNvSpPr>
              <a:spLocks noChangeArrowheads="1"/>
            </p:cNvSpPr>
            <p:nvPr/>
          </p:nvSpPr>
          <p:spPr bwMode="auto">
            <a:xfrm>
              <a:off x="6773863" y="4984750"/>
              <a:ext cx="1131887"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Kettle River Mill Site</a:t>
              </a:r>
            </a:p>
          </p:txBody>
        </p:sp>
        <p:sp>
          <p:nvSpPr>
            <p:cNvPr id="95" name="AutoShape 95"/>
            <p:cNvSpPr>
              <a:spLocks noChangeArrowheads="1"/>
            </p:cNvSpPr>
            <p:nvPr/>
          </p:nvSpPr>
          <p:spPr bwMode="auto">
            <a:xfrm>
              <a:off x="4643438" y="4538663"/>
              <a:ext cx="1766887" cy="177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800" b="1"/>
                <a:t>Republic District (Golden Eagle)</a:t>
              </a:r>
            </a:p>
          </p:txBody>
        </p:sp>
        <p:sp>
          <p:nvSpPr>
            <p:cNvPr id="96" name="Rectangle 96"/>
            <p:cNvSpPr>
              <a:spLocks noChangeArrowheads="1"/>
            </p:cNvSpPr>
            <p:nvPr/>
          </p:nvSpPr>
          <p:spPr bwMode="auto">
            <a:xfrm>
              <a:off x="1828800" y="304800"/>
              <a:ext cx="5586413" cy="609600"/>
            </a:xfrm>
            <a:prstGeom prst="rect">
              <a:avLst/>
            </a:prstGeom>
            <a:noFill/>
            <a:ln w="9525">
              <a:noFill/>
              <a:miter lim="800000"/>
              <a:headEnd/>
              <a:tailEnd/>
            </a:ln>
            <a:effectLst>
              <a:outerShdw dist="28398" dir="1593903" algn="ctr" rotWithShape="0">
                <a:schemeClr val="tx1"/>
              </a:outerShdw>
            </a:effectLst>
          </p:spPr>
          <p:txBody>
            <a:bodyPr anchor="ctr"/>
            <a:lstStyle/>
            <a:p>
              <a:pPr algn="ctr"/>
              <a:r>
                <a:rPr lang="en-CA" sz="3200" i="1" dirty="0">
                  <a:solidFill>
                    <a:srgbClr val="FFCC00"/>
                  </a:solidFill>
                  <a:latin typeface="ZapfHumnst Dm BT" pitchFamily="34" charset="0"/>
                </a:rPr>
                <a:t>Geology of the </a:t>
              </a:r>
              <a:endParaRPr lang="en-CA" sz="3200" i="1" dirty="0" smtClean="0">
                <a:solidFill>
                  <a:srgbClr val="FFCC00"/>
                </a:solidFill>
                <a:latin typeface="ZapfHumnst Dm BT" pitchFamily="34" charset="0"/>
              </a:endParaRPr>
            </a:p>
            <a:p>
              <a:pPr algn="ctr"/>
              <a:r>
                <a:rPr lang="en-CA" sz="3200" i="1" dirty="0" smtClean="0">
                  <a:solidFill>
                    <a:srgbClr val="FFCC00"/>
                  </a:solidFill>
                  <a:latin typeface="ZapfHumnst Dm BT" pitchFamily="34" charset="0"/>
                </a:rPr>
                <a:t>Republic, WA  </a:t>
              </a:r>
              <a:r>
                <a:rPr lang="en-CA" sz="3200" i="1" dirty="0">
                  <a:solidFill>
                    <a:srgbClr val="FFCC00"/>
                  </a:solidFill>
                  <a:latin typeface="ZapfHumnst Dm BT" pitchFamily="34" charset="0"/>
                </a:rPr>
                <a:t>Area</a:t>
              </a:r>
            </a:p>
          </p:txBody>
        </p:sp>
        <p:sp>
          <p:nvSpPr>
            <p:cNvPr id="98" name="Rectangle 98"/>
            <p:cNvSpPr txBox="1">
              <a:spLocks noChangeArrowheads="1"/>
            </p:cNvSpPr>
            <p:nvPr/>
          </p:nvSpPr>
          <p:spPr>
            <a:xfrm>
              <a:off x="7096125" y="6691313"/>
              <a:ext cx="1731963" cy="42862"/>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smtClean="0">
                  <a:ln>
                    <a:noFill/>
                  </a:ln>
                  <a:solidFill>
                    <a:schemeClr val="bg1"/>
                  </a:solidFill>
                  <a:effectLst/>
                  <a:uLnTx/>
                  <a:uFillTx/>
                  <a:latin typeface="+mj-lt"/>
                  <a:ea typeface="+mj-ea"/>
                  <a:cs typeface="+mj-cs"/>
                </a:rPr>
                <a:t>Geology of the Republic Graben Area</a:t>
              </a:r>
            </a:p>
          </p:txBody>
        </p:sp>
        <p:grpSp>
          <p:nvGrpSpPr>
            <p:cNvPr id="99" name="Group 99"/>
            <p:cNvGrpSpPr>
              <a:grpSpLocks/>
            </p:cNvGrpSpPr>
            <p:nvPr/>
          </p:nvGrpSpPr>
          <p:grpSpPr bwMode="auto">
            <a:xfrm>
              <a:off x="2881313" y="5064125"/>
              <a:ext cx="168275" cy="928688"/>
              <a:chOff x="655" y="729"/>
              <a:chExt cx="106" cy="615"/>
            </a:xfrm>
          </p:grpSpPr>
          <p:grpSp>
            <p:nvGrpSpPr>
              <p:cNvPr id="100" name="Group 100"/>
              <p:cNvGrpSpPr>
                <a:grpSpLocks/>
              </p:cNvGrpSpPr>
              <p:nvPr/>
            </p:nvGrpSpPr>
            <p:grpSpPr bwMode="auto">
              <a:xfrm>
                <a:off x="655" y="1020"/>
                <a:ext cx="106" cy="101"/>
                <a:chOff x="4933" y="986"/>
                <a:chExt cx="106" cy="101"/>
              </a:xfrm>
            </p:grpSpPr>
            <p:sp>
              <p:nvSpPr>
                <p:cNvPr id="115" name="Freeform 101"/>
                <p:cNvSpPr>
                  <a:spLocks/>
                </p:cNvSpPr>
                <p:nvPr/>
              </p:nvSpPr>
              <p:spPr bwMode="auto">
                <a:xfrm>
                  <a:off x="4933" y="986"/>
                  <a:ext cx="87" cy="90"/>
                </a:xfrm>
                <a:custGeom>
                  <a:avLst/>
                  <a:gdLst/>
                  <a:ahLst/>
                  <a:cxnLst>
                    <a:cxn ang="0">
                      <a:pos x="0" y="64"/>
                    </a:cxn>
                    <a:cxn ang="0">
                      <a:pos x="43" y="21"/>
                    </a:cxn>
                    <a:cxn ang="0">
                      <a:pos x="87" y="0"/>
                    </a:cxn>
                    <a:cxn ang="0">
                      <a:pos x="130" y="0"/>
                    </a:cxn>
                    <a:cxn ang="0">
                      <a:pos x="174" y="21"/>
                    </a:cxn>
                    <a:cxn ang="0">
                      <a:pos x="217" y="87"/>
                    </a:cxn>
                    <a:cxn ang="0">
                      <a:pos x="326" y="326"/>
                    </a:cxn>
                    <a:cxn ang="0">
                      <a:pos x="369" y="390"/>
                    </a:cxn>
                    <a:cxn ang="0">
                      <a:pos x="390" y="413"/>
                    </a:cxn>
                    <a:cxn ang="0">
                      <a:pos x="391" y="413"/>
                    </a:cxn>
                  </a:cxnLst>
                  <a:rect l="0" t="0" r="r" b="b"/>
                  <a:pathLst>
                    <a:path w="391" h="413">
                      <a:moveTo>
                        <a:pt x="0" y="64"/>
                      </a:moveTo>
                      <a:lnTo>
                        <a:pt x="43" y="21"/>
                      </a:lnTo>
                      <a:lnTo>
                        <a:pt x="87" y="0"/>
                      </a:lnTo>
                      <a:lnTo>
                        <a:pt x="130" y="0"/>
                      </a:lnTo>
                      <a:lnTo>
                        <a:pt x="174" y="21"/>
                      </a:lnTo>
                      <a:lnTo>
                        <a:pt x="217" y="87"/>
                      </a:lnTo>
                      <a:lnTo>
                        <a:pt x="326" y="326"/>
                      </a:lnTo>
                      <a:lnTo>
                        <a:pt x="369" y="390"/>
                      </a:lnTo>
                      <a:lnTo>
                        <a:pt x="390" y="413"/>
                      </a:lnTo>
                      <a:lnTo>
                        <a:pt x="391" y="413"/>
                      </a:lnTo>
                    </a:path>
                  </a:pathLst>
                </a:custGeom>
                <a:noFill/>
                <a:ln w="0">
                  <a:solidFill>
                    <a:srgbClr val="000000"/>
                  </a:solidFill>
                  <a:prstDash val="solid"/>
                  <a:round/>
                  <a:headEnd/>
                  <a:tailEnd/>
                </a:ln>
              </p:spPr>
              <p:txBody>
                <a:bodyPr/>
                <a:lstStyle/>
                <a:p>
                  <a:endParaRPr lang="en-US"/>
                </a:p>
              </p:txBody>
            </p:sp>
            <p:sp>
              <p:nvSpPr>
                <p:cNvPr id="116" name="Freeform 102"/>
                <p:cNvSpPr>
                  <a:spLocks/>
                </p:cNvSpPr>
                <p:nvPr/>
              </p:nvSpPr>
              <p:spPr bwMode="auto">
                <a:xfrm>
                  <a:off x="4961" y="990"/>
                  <a:ext cx="59" cy="92"/>
                </a:xfrm>
                <a:custGeom>
                  <a:avLst/>
                  <a:gdLst/>
                  <a:ahLst/>
                  <a:cxnLst>
                    <a:cxn ang="0">
                      <a:pos x="0" y="0"/>
                    </a:cxn>
                    <a:cxn ang="0">
                      <a:pos x="44" y="43"/>
                    </a:cxn>
                    <a:cxn ang="0">
                      <a:pos x="65" y="87"/>
                    </a:cxn>
                    <a:cxn ang="0">
                      <a:pos x="196" y="348"/>
                    </a:cxn>
                    <a:cxn ang="0">
                      <a:pos x="260" y="413"/>
                    </a:cxn>
                    <a:cxn ang="0">
                      <a:pos x="261" y="413"/>
                    </a:cxn>
                  </a:cxnLst>
                  <a:rect l="0" t="0" r="r" b="b"/>
                  <a:pathLst>
                    <a:path w="261" h="413">
                      <a:moveTo>
                        <a:pt x="0" y="0"/>
                      </a:moveTo>
                      <a:lnTo>
                        <a:pt x="44" y="43"/>
                      </a:lnTo>
                      <a:lnTo>
                        <a:pt x="65" y="87"/>
                      </a:lnTo>
                      <a:lnTo>
                        <a:pt x="196" y="348"/>
                      </a:lnTo>
                      <a:lnTo>
                        <a:pt x="260" y="413"/>
                      </a:lnTo>
                      <a:lnTo>
                        <a:pt x="261" y="413"/>
                      </a:lnTo>
                    </a:path>
                  </a:pathLst>
                </a:custGeom>
                <a:noFill/>
                <a:ln w="0">
                  <a:solidFill>
                    <a:srgbClr val="000000"/>
                  </a:solidFill>
                  <a:prstDash val="solid"/>
                  <a:round/>
                  <a:headEnd/>
                  <a:tailEnd/>
                </a:ln>
              </p:spPr>
              <p:txBody>
                <a:bodyPr/>
                <a:lstStyle/>
                <a:p>
                  <a:endParaRPr lang="en-US"/>
                </a:p>
              </p:txBody>
            </p:sp>
            <p:sp>
              <p:nvSpPr>
                <p:cNvPr id="117" name="Freeform 103"/>
                <p:cNvSpPr>
                  <a:spLocks/>
                </p:cNvSpPr>
                <p:nvPr/>
              </p:nvSpPr>
              <p:spPr bwMode="auto">
                <a:xfrm>
                  <a:off x="4942" y="990"/>
                  <a:ext cx="78" cy="97"/>
                </a:xfrm>
                <a:custGeom>
                  <a:avLst/>
                  <a:gdLst/>
                  <a:ahLst/>
                  <a:cxnLst>
                    <a:cxn ang="0">
                      <a:pos x="0" y="0"/>
                    </a:cxn>
                    <a:cxn ang="0">
                      <a:pos x="44" y="0"/>
                    </a:cxn>
                    <a:cxn ang="0">
                      <a:pos x="87" y="22"/>
                    </a:cxn>
                    <a:cxn ang="0">
                      <a:pos x="131" y="87"/>
                    </a:cxn>
                    <a:cxn ang="0">
                      <a:pos x="239" y="326"/>
                    </a:cxn>
                    <a:cxn ang="0">
                      <a:pos x="283" y="392"/>
                    </a:cxn>
                    <a:cxn ang="0">
                      <a:pos x="304" y="413"/>
                    </a:cxn>
                    <a:cxn ang="0">
                      <a:pos x="347" y="435"/>
                    </a:cxn>
                    <a:cxn ang="0">
                      <a:pos x="348" y="435"/>
                    </a:cxn>
                  </a:cxnLst>
                  <a:rect l="0" t="0" r="r" b="b"/>
                  <a:pathLst>
                    <a:path w="348" h="435">
                      <a:moveTo>
                        <a:pt x="0" y="0"/>
                      </a:moveTo>
                      <a:lnTo>
                        <a:pt x="44" y="0"/>
                      </a:lnTo>
                      <a:lnTo>
                        <a:pt x="87" y="22"/>
                      </a:lnTo>
                      <a:lnTo>
                        <a:pt x="131" y="87"/>
                      </a:lnTo>
                      <a:lnTo>
                        <a:pt x="239" y="326"/>
                      </a:lnTo>
                      <a:lnTo>
                        <a:pt x="283" y="392"/>
                      </a:lnTo>
                      <a:lnTo>
                        <a:pt x="304" y="413"/>
                      </a:lnTo>
                      <a:lnTo>
                        <a:pt x="347" y="435"/>
                      </a:lnTo>
                      <a:lnTo>
                        <a:pt x="348" y="435"/>
                      </a:lnTo>
                    </a:path>
                  </a:pathLst>
                </a:custGeom>
                <a:noFill/>
                <a:ln w="0">
                  <a:solidFill>
                    <a:srgbClr val="000000"/>
                  </a:solidFill>
                  <a:prstDash val="solid"/>
                  <a:round/>
                  <a:headEnd/>
                  <a:tailEnd/>
                </a:ln>
              </p:spPr>
              <p:txBody>
                <a:bodyPr/>
                <a:lstStyle/>
                <a:p>
                  <a:endParaRPr lang="en-US"/>
                </a:p>
              </p:txBody>
            </p:sp>
            <p:sp>
              <p:nvSpPr>
                <p:cNvPr id="118" name="Freeform 104"/>
                <p:cNvSpPr>
                  <a:spLocks/>
                </p:cNvSpPr>
                <p:nvPr/>
              </p:nvSpPr>
              <p:spPr bwMode="auto">
                <a:xfrm>
                  <a:off x="5006" y="986"/>
                  <a:ext cx="33" cy="14"/>
                </a:xfrm>
                <a:custGeom>
                  <a:avLst/>
                  <a:gdLst/>
                  <a:ahLst/>
                  <a:cxnLst>
                    <a:cxn ang="0">
                      <a:pos x="0" y="43"/>
                    </a:cxn>
                    <a:cxn ang="0">
                      <a:pos x="43" y="64"/>
                    </a:cxn>
                    <a:cxn ang="0">
                      <a:pos x="87" y="64"/>
                    </a:cxn>
                    <a:cxn ang="0">
                      <a:pos x="130" y="43"/>
                    </a:cxn>
                    <a:cxn ang="0">
                      <a:pos x="151" y="0"/>
                    </a:cxn>
                    <a:cxn ang="0">
                      <a:pos x="152" y="0"/>
                    </a:cxn>
                  </a:cxnLst>
                  <a:rect l="0" t="0" r="r" b="b"/>
                  <a:pathLst>
                    <a:path w="152" h="64">
                      <a:moveTo>
                        <a:pt x="0" y="43"/>
                      </a:moveTo>
                      <a:lnTo>
                        <a:pt x="43" y="64"/>
                      </a:lnTo>
                      <a:lnTo>
                        <a:pt x="87" y="64"/>
                      </a:lnTo>
                      <a:lnTo>
                        <a:pt x="130" y="43"/>
                      </a:lnTo>
                      <a:lnTo>
                        <a:pt x="151" y="0"/>
                      </a:lnTo>
                      <a:lnTo>
                        <a:pt x="152" y="0"/>
                      </a:lnTo>
                    </a:path>
                  </a:pathLst>
                </a:custGeom>
                <a:noFill/>
                <a:ln w="0">
                  <a:solidFill>
                    <a:srgbClr val="000000"/>
                  </a:solidFill>
                  <a:prstDash val="solid"/>
                  <a:round/>
                  <a:headEnd/>
                  <a:tailEnd/>
                </a:ln>
              </p:spPr>
              <p:txBody>
                <a:bodyPr/>
                <a:lstStyle/>
                <a:p>
                  <a:endParaRPr lang="en-US"/>
                </a:p>
              </p:txBody>
            </p:sp>
            <p:sp>
              <p:nvSpPr>
                <p:cNvPr id="119" name="Freeform 105"/>
                <p:cNvSpPr>
                  <a:spLocks/>
                </p:cNvSpPr>
                <p:nvPr/>
              </p:nvSpPr>
              <p:spPr bwMode="auto">
                <a:xfrm>
                  <a:off x="5009" y="990"/>
                  <a:ext cx="20" cy="5"/>
                </a:xfrm>
                <a:custGeom>
                  <a:avLst/>
                  <a:gdLst/>
                  <a:ahLst/>
                  <a:cxnLst>
                    <a:cxn ang="0">
                      <a:pos x="0" y="0"/>
                    </a:cxn>
                    <a:cxn ang="0">
                      <a:pos x="43" y="22"/>
                    </a:cxn>
                    <a:cxn ang="0">
                      <a:pos x="87" y="22"/>
                    </a:cxn>
                    <a:cxn ang="0">
                      <a:pos x="88" y="22"/>
                    </a:cxn>
                  </a:cxnLst>
                  <a:rect l="0" t="0" r="r" b="b"/>
                  <a:pathLst>
                    <a:path w="88" h="22">
                      <a:moveTo>
                        <a:pt x="0" y="0"/>
                      </a:moveTo>
                      <a:lnTo>
                        <a:pt x="43" y="22"/>
                      </a:lnTo>
                      <a:lnTo>
                        <a:pt x="87" y="22"/>
                      </a:lnTo>
                      <a:lnTo>
                        <a:pt x="88" y="22"/>
                      </a:lnTo>
                    </a:path>
                  </a:pathLst>
                </a:custGeom>
                <a:noFill/>
                <a:ln w="0">
                  <a:solidFill>
                    <a:srgbClr val="000000"/>
                  </a:solidFill>
                  <a:prstDash val="solid"/>
                  <a:round/>
                  <a:headEnd/>
                  <a:tailEnd/>
                </a:ln>
              </p:spPr>
              <p:txBody>
                <a:bodyPr/>
                <a:lstStyle/>
                <a:p>
                  <a:endParaRPr lang="en-US"/>
                </a:p>
              </p:txBody>
            </p:sp>
            <p:sp>
              <p:nvSpPr>
                <p:cNvPr id="120" name="Freeform 106"/>
                <p:cNvSpPr>
                  <a:spLocks/>
                </p:cNvSpPr>
                <p:nvPr/>
              </p:nvSpPr>
              <p:spPr bwMode="auto">
                <a:xfrm>
                  <a:off x="5006" y="986"/>
                  <a:ext cx="33" cy="9"/>
                </a:xfrm>
                <a:custGeom>
                  <a:avLst/>
                  <a:gdLst/>
                  <a:ahLst/>
                  <a:cxnLst>
                    <a:cxn ang="0">
                      <a:pos x="0" y="43"/>
                    </a:cxn>
                    <a:cxn ang="0">
                      <a:pos x="43" y="0"/>
                    </a:cxn>
                    <a:cxn ang="0">
                      <a:pos x="87" y="21"/>
                    </a:cxn>
                    <a:cxn ang="0">
                      <a:pos x="130" y="21"/>
                    </a:cxn>
                    <a:cxn ang="0">
                      <a:pos x="151" y="0"/>
                    </a:cxn>
                    <a:cxn ang="0">
                      <a:pos x="152" y="0"/>
                    </a:cxn>
                  </a:cxnLst>
                  <a:rect l="0" t="0" r="r" b="b"/>
                  <a:pathLst>
                    <a:path w="152" h="43">
                      <a:moveTo>
                        <a:pt x="0" y="43"/>
                      </a:moveTo>
                      <a:lnTo>
                        <a:pt x="43" y="0"/>
                      </a:lnTo>
                      <a:lnTo>
                        <a:pt x="87" y="21"/>
                      </a:lnTo>
                      <a:lnTo>
                        <a:pt x="130" y="21"/>
                      </a:lnTo>
                      <a:lnTo>
                        <a:pt x="151" y="0"/>
                      </a:lnTo>
                      <a:lnTo>
                        <a:pt x="152" y="0"/>
                      </a:lnTo>
                    </a:path>
                  </a:pathLst>
                </a:custGeom>
                <a:noFill/>
                <a:ln w="0">
                  <a:solidFill>
                    <a:srgbClr val="000000"/>
                  </a:solidFill>
                  <a:prstDash val="solid"/>
                  <a:round/>
                  <a:headEnd/>
                  <a:tailEnd/>
                </a:ln>
              </p:spPr>
              <p:txBody>
                <a:bodyPr/>
                <a:lstStyle/>
                <a:p>
                  <a:endParaRPr lang="en-US"/>
                </a:p>
              </p:txBody>
            </p:sp>
            <p:sp>
              <p:nvSpPr>
                <p:cNvPr id="121" name="Freeform 107"/>
                <p:cNvSpPr>
                  <a:spLocks/>
                </p:cNvSpPr>
                <p:nvPr/>
              </p:nvSpPr>
              <p:spPr bwMode="auto">
                <a:xfrm>
                  <a:off x="4937" y="1029"/>
                  <a:ext cx="16" cy="14"/>
                </a:xfrm>
                <a:custGeom>
                  <a:avLst/>
                  <a:gdLst/>
                  <a:ahLst/>
                  <a:cxnLst>
                    <a:cxn ang="0">
                      <a:pos x="66" y="0"/>
                    </a:cxn>
                    <a:cxn ang="0">
                      <a:pos x="22" y="0"/>
                    </a:cxn>
                    <a:cxn ang="0">
                      <a:pos x="0" y="22"/>
                    </a:cxn>
                    <a:cxn ang="0">
                      <a:pos x="0" y="66"/>
                    </a:cxn>
                    <a:cxn ang="0">
                      <a:pos x="22" y="43"/>
                    </a:cxn>
                    <a:cxn ang="0">
                      <a:pos x="66" y="43"/>
                    </a:cxn>
                    <a:cxn ang="0">
                      <a:pos x="67" y="43"/>
                    </a:cxn>
                  </a:cxnLst>
                  <a:rect l="0" t="0" r="r" b="b"/>
                  <a:pathLst>
                    <a:path w="67" h="66">
                      <a:moveTo>
                        <a:pt x="66" y="0"/>
                      </a:moveTo>
                      <a:lnTo>
                        <a:pt x="22" y="0"/>
                      </a:lnTo>
                      <a:lnTo>
                        <a:pt x="0" y="22"/>
                      </a:lnTo>
                      <a:lnTo>
                        <a:pt x="0" y="66"/>
                      </a:lnTo>
                      <a:lnTo>
                        <a:pt x="22" y="43"/>
                      </a:lnTo>
                      <a:lnTo>
                        <a:pt x="66" y="43"/>
                      </a:lnTo>
                      <a:lnTo>
                        <a:pt x="67" y="43"/>
                      </a:lnTo>
                    </a:path>
                  </a:pathLst>
                </a:custGeom>
                <a:noFill/>
                <a:ln w="0">
                  <a:solidFill>
                    <a:srgbClr val="000000"/>
                  </a:solidFill>
                  <a:prstDash val="solid"/>
                  <a:round/>
                  <a:headEnd/>
                  <a:tailEnd/>
                </a:ln>
              </p:spPr>
              <p:txBody>
                <a:bodyPr/>
                <a:lstStyle/>
                <a:p>
                  <a:endParaRPr lang="en-US"/>
                </a:p>
              </p:txBody>
            </p:sp>
            <p:sp>
              <p:nvSpPr>
                <p:cNvPr id="122" name="Freeform 108"/>
                <p:cNvSpPr>
                  <a:spLocks/>
                </p:cNvSpPr>
                <p:nvPr/>
              </p:nvSpPr>
              <p:spPr bwMode="auto">
                <a:xfrm>
                  <a:off x="4942" y="1034"/>
                  <a:ext cx="11" cy="2"/>
                </a:xfrm>
                <a:custGeom>
                  <a:avLst/>
                  <a:gdLst/>
                  <a:ahLst/>
                  <a:cxnLst>
                    <a:cxn ang="0">
                      <a:pos x="0" y="0"/>
                    </a:cxn>
                    <a:cxn ang="0">
                      <a:pos x="44" y="0"/>
                    </a:cxn>
                    <a:cxn ang="0">
                      <a:pos x="45" y="0"/>
                    </a:cxn>
                  </a:cxnLst>
                  <a:rect l="0" t="0" r="r" b="b"/>
                  <a:pathLst>
                    <a:path w="45">
                      <a:moveTo>
                        <a:pt x="0" y="0"/>
                      </a:moveTo>
                      <a:lnTo>
                        <a:pt x="44" y="0"/>
                      </a:lnTo>
                      <a:lnTo>
                        <a:pt x="45" y="0"/>
                      </a:lnTo>
                    </a:path>
                  </a:pathLst>
                </a:custGeom>
                <a:noFill/>
                <a:ln w="0">
                  <a:solidFill>
                    <a:srgbClr val="000000"/>
                  </a:solidFill>
                  <a:prstDash val="solid"/>
                  <a:round/>
                  <a:headEnd/>
                  <a:tailEnd/>
                </a:ln>
              </p:spPr>
              <p:txBody>
                <a:bodyPr/>
                <a:lstStyle/>
                <a:p>
                  <a:endParaRPr lang="en-US"/>
                </a:p>
              </p:txBody>
            </p:sp>
            <p:sp>
              <p:nvSpPr>
                <p:cNvPr id="123" name="Freeform 109"/>
                <p:cNvSpPr>
                  <a:spLocks/>
                </p:cNvSpPr>
                <p:nvPr/>
              </p:nvSpPr>
              <p:spPr bwMode="auto">
                <a:xfrm>
                  <a:off x="4933" y="1073"/>
                  <a:ext cx="43" cy="14"/>
                </a:xfrm>
                <a:custGeom>
                  <a:avLst/>
                  <a:gdLst/>
                  <a:ahLst/>
                  <a:cxnLst>
                    <a:cxn ang="0">
                      <a:pos x="0" y="66"/>
                    </a:cxn>
                    <a:cxn ang="0">
                      <a:pos x="43" y="23"/>
                    </a:cxn>
                    <a:cxn ang="0">
                      <a:pos x="87" y="0"/>
                    </a:cxn>
                    <a:cxn ang="0">
                      <a:pos x="151" y="0"/>
                    </a:cxn>
                    <a:cxn ang="0">
                      <a:pos x="195" y="23"/>
                    </a:cxn>
                    <a:cxn ang="0">
                      <a:pos x="196" y="23"/>
                    </a:cxn>
                  </a:cxnLst>
                  <a:rect l="0" t="0" r="r" b="b"/>
                  <a:pathLst>
                    <a:path w="196" h="66">
                      <a:moveTo>
                        <a:pt x="0" y="66"/>
                      </a:moveTo>
                      <a:lnTo>
                        <a:pt x="43" y="23"/>
                      </a:lnTo>
                      <a:lnTo>
                        <a:pt x="87" y="0"/>
                      </a:lnTo>
                      <a:lnTo>
                        <a:pt x="151" y="0"/>
                      </a:lnTo>
                      <a:lnTo>
                        <a:pt x="195" y="23"/>
                      </a:lnTo>
                      <a:lnTo>
                        <a:pt x="196" y="23"/>
                      </a:lnTo>
                    </a:path>
                  </a:pathLst>
                </a:custGeom>
                <a:noFill/>
                <a:ln w="0">
                  <a:solidFill>
                    <a:srgbClr val="000000"/>
                  </a:solidFill>
                  <a:prstDash val="solid"/>
                  <a:round/>
                  <a:headEnd/>
                  <a:tailEnd/>
                </a:ln>
              </p:spPr>
              <p:txBody>
                <a:bodyPr/>
                <a:lstStyle/>
                <a:p>
                  <a:endParaRPr lang="en-US"/>
                </a:p>
              </p:txBody>
            </p:sp>
            <p:sp>
              <p:nvSpPr>
                <p:cNvPr id="124" name="Freeform 110"/>
                <p:cNvSpPr>
                  <a:spLocks/>
                </p:cNvSpPr>
                <p:nvPr/>
              </p:nvSpPr>
              <p:spPr bwMode="auto">
                <a:xfrm>
                  <a:off x="4947" y="1076"/>
                  <a:ext cx="25" cy="6"/>
                </a:xfrm>
                <a:custGeom>
                  <a:avLst/>
                  <a:gdLst/>
                  <a:ahLst/>
                  <a:cxnLst>
                    <a:cxn ang="0">
                      <a:pos x="0" y="0"/>
                    </a:cxn>
                    <a:cxn ang="0">
                      <a:pos x="66" y="0"/>
                    </a:cxn>
                    <a:cxn ang="0">
                      <a:pos x="110" y="21"/>
                    </a:cxn>
                    <a:cxn ang="0">
                      <a:pos x="111" y="21"/>
                    </a:cxn>
                  </a:cxnLst>
                  <a:rect l="0" t="0" r="r" b="b"/>
                  <a:pathLst>
                    <a:path w="111" h="21">
                      <a:moveTo>
                        <a:pt x="0" y="0"/>
                      </a:moveTo>
                      <a:lnTo>
                        <a:pt x="66" y="0"/>
                      </a:lnTo>
                      <a:lnTo>
                        <a:pt x="110" y="21"/>
                      </a:lnTo>
                      <a:lnTo>
                        <a:pt x="111" y="21"/>
                      </a:lnTo>
                    </a:path>
                  </a:pathLst>
                </a:custGeom>
                <a:noFill/>
                <a:ln w="0">
                  <a:solidFill>
                    <a:srgbClr val="000000"/>
                  </a:solidFill>
                  <a:prstDash val="solid"/>
                  <a:round/>
                  <a:headEnd/>
                  <a:tailEnd/>
                </a:ln>
              </p:spPr>
              <p:txBody>
                <a:bodyPr/>
                <a:lstStyle/>
                <a:p>
                  <a:endParaRPr lang="en-US"/>
                </a:p>
              </p:txBody>
            </p:sp>
            <p:sp>
              <p:nvSpPr>
                <p:cNvPr id="125" name="Freeform 111"/>
                <p:cNvSpPr>
                  <a:spLocks/>
                </p:cNvSpPr>
                <p:nvPr/>
              </p:nvSpPr>
              <p:spPr bwMode="auto">
                <a:xfrm>
                  <a:off x="4933" y="1076"/>
                  <a:ext cx="43" cy="11"/>
                </a:xfrm>
                <a:custGeom>
                  <a:avLst/>
                  <a:gdLst/>
                  <a:ahLst/>
                  <a:cxnLst>
                    <a:cxn ang="0">
                      <a:pos x="0" y="43"/>
                    </a:cxn>
                    <a:cxn ang="0">
                      <a:pos x="64" y="21"/>
                    </a:cxn>
                    <a:cxn ang="0">
                      <a:pos x="130" y="21"/>
                    </a:cxn>
                    <a:cxn ang="0">
                      <a:pos x="151" y="43"/>
                    </a:cxn>
                    <a:cxn ang="0">
                      <a:pos x="195" y="0"/>
                    </a:cxn>
                    <a:cxn ang="0">
                      <a:pos x="196" y="0"/>
                    </a:cxn>
                  </a:cxnLst>
                  <a:rect l="0" t="0" r="r" b="b"/>
                  <a:pathLst>
                    <a:path w="196" h="43">
                      <a:moveTo>
                        <a:pt x="0" y="43"/>
                      </a:moveTo>
                      <a:lnTo>
                        <a:pt x="64" y="21"/>
                      </a:lnTo>
                      <a:lnTo>
                        <a:pt x="130" y="21"/>
                      </a:lnTo>
                      <a:lnTo>
                        <a:pt x="151" y="43"/>
                      </a:lnTo>
                      <a:lnTo>
                        <a:pt x="195" y="0"/>
                      </a:lnTo>
                      <a:lnTo>
                        <a:pt x="196" y="0"/>
                      </a:lnTo>
                    </a:path>
                  </a:pathLst>
                </a:custGeom>
                <a:noFill/>
                <a:ln w="0">
                  <a:solidFill>
                    <a:srgbClr val="000000"/>
                  </a:solidFill>
                  <a:prstDash val="solid"/>
                  <a:round/>
                  <a:headEnd/>
                  <a:tailEnd/>
                </a:ln>
              </p:spPr>
              <p:txBody>
                <a:bodyPr/>
                <a:lstStyle/>
                <a:p>
                  <a:endParaRPr lang="en-US"/>
                </a:p>
              </p:txBody>
            </p:sp>
            <p:sp>
              <p:nvSpPr>
                <p:cNvPr id="126" name="Freeform 112"/>
                <p:cNvSpPr>
                  <a:spLocks/>
                </p:cNvSpPr>
                <p:nvPr/>
              </p:nvSpPr>
              <p:spPr bwMode="auto">
                <a:xfrm>
                  <a:off x="4953" y="990"/>
                  <a:ext cx="1" cy="83"/>
                </a:xfrm>
                <a:custGeom>
                  <a:avLst/>
                  <a:gdLst/>
                  <a:ahLst/>
                  <a:cxnLst>
                    <a:cxn ang="0">
                      <a:pos x="0" y="0"/>
                    </a:cxn>
                    <a:cxn ang="0">
                      <a:pos x="0" y="369"/>
                    </a:cxn>
                    <a:cxn ang="0">
                      <a:pos x="1" y="369"/>
                    </a:cxn>
                  </a:cxnLst>
                  <a:rect l="0" t="0" r="r" b="b"/>
                  <a:pathLst>
                    <a:path w="1" h="369">
                      <a:moveTo>
                        <a:pt x="0" y="0"/>
                      </a:moveTo>
                      <a:lnTo>
                        <a:pt x="0" y="369"/>
                      </a:lnTo>
                      <a:lnTo>
                        <a:pt x="1" y="369"/>
                      </a:lnTo>
                    </a:path>
                  </a:pathLst>
                </a:custGeom>
                <a:noFill/>
                <a:ln w="0">
                  <a:solidFill>
                    <a:srgbClr val="000000"/>
                  </a:solidFill>
                  <a:prstDash val="solid"/>
                  <a:round/>
                  <a:headEnd/>
                  <a:tailEnd/>
                </a:ln>
              </p:spPr>
              <p:txBody>
                <a:bodyPr/>
                <a:lstStyle/>
                <a:p>
                  <a:endParaRPr lang="en-US"/>
                </a:p>
              </p:txBody>
            </p:sp>
            <p:sp>
              <p:nvSpPr>
                <p:cNvPr id="127" name="Freeform 113"/>
                <p:cNvSpPr>
                  <a:spLocks/>
                </p:cNvSpPr>
                <p:nvPr/>
              </p:nvSpPr>
              <p:spPr bwMode="auto">
                <a:xfrm>
                  <a:off x="5020" y="1000"/>
                  <a:ext cx="2" cy="87"/>
                </a:xfrm>
                <a:custGeom>
                  <a:avLst/>
                  <a:gdLst/>
                  <a:ahLst/>
                  <a:cxnLst>
                    <a:cxn ang="0">
                      <a:pos x="0" y="0"/>
                    </a:cxn>
                    <a:cxn ang="0">
                      <a:pos x="0" y="392"/>
                    </a:cxn>
                    <a:cxn ang="0">
                      <a:pos x="1" y="392"/>
                    </a:cxn>
                  </a:cxnLst>
                  <a:rect l="0" t="0" r="r" b="b"/>
                  <a:pathLst>
                    <a:path w="1" h="392">
                      <a:moveTo>
                        <a:pt x="0" y="0"/>
                      </a:moveTo>
                      <a:lnTo>
                        <a:pt x="0" y="392"/>
                      </a:lnTo>
                      <a:lnTo>
                        <a:pt x="1" y="392"/>
                      </a:lnTo>
                    </a:path>
                  </a:pathLst>
                </a:custGeom>
                <a:noFill/>
                <a:ln w="0">
                  <a:solidFill>
                    <a:srgbClr val="000000"/>
                  </a:solidFill>
                  <a:prstDash val="solid"/>
                  <a:round/>
                  <a:headEnd/>
                  <a:tailEnd/>
                </a:ln>
              </p:spPr>
              <p:txBody>
                <a:bodyPr/>
                <a:lstStyle/>
                <a:p>
                  <a:endParaRPr lang="en-US"/>
                </a:p>
              </p:txBody>
            </p:sp>
            <p:sp>
              <p:nvSpPr>
                <p:cNvPr id="128" name="Freeform 114"/>
                <p:cNvSpPr>
                  <a:spLocks/>
                </p:cNvSpPr>
                <p:nvPr/>
              </p:nvSpPr>
              <p:spPr bwMode="auto">
                <a:xfrm>
                  <a:off x="4986" y="1014"/>
                  <a:ext cx="34" cy="9"/>
                </a:xfrm>
                <a:custGeom>
                  <a:avLst/>
                  <a:gdLst/>
                  <a:ahLst/>
                  <a:cxnLst>
                    <a:cxn ang="0">
                      <a:pos x="0" y="0"/>
                    </a:cxn>
                    <a:cxn ang="0">
                      <a:pos x="21" y="21"/>
                    </a:cxn>
                    <a:cxn ang="0">
                      <a:pos x="64" y="44"/>
                    </a:cxn>
                    <a:cxn ang="0">
                      <a:pos x="108" y="44"/>
                    </a:cxn>
                    <a:cxn ang="0">
                      <a:pos x="151" y="21"/>
                    </a:cxn>
                    <a:cxn ang="0">
                      <a:pos x="152" y="21"/>
                    </a:cxn>
                  </a:cxnLst>
                  <a:rect l="0" t="0" r="r" b="b"/>
                  <a:pathLst>
                    <a:path w="152" h="44">
                      <a:moveTo>
                        <a:pt x="0" y="0"/>
                      </a:moveTo>
                      <a:lnTo>
                        <a:pt x="21" y="21"/>
                      </a:lnTo>
                      <a:lnTo>
                        <a:pt x="64" y="44"/>
                      </a:lnTo>
                      <a:lnTo>
                        <a:pt x="108" y="44"/>
                      </a:lnTo>
                      <a:lnTo>
                        <a:pt x="151" y="21"/>
                      </a:lnTo>
                      <a:lnTo>
                        <a:pt x="152" y="21"/>
                      </a:lnTo>
                    </a:path>
                  </a:pathLst>
                </a:custGeom>
                <a:noFill/>
                <a:ln w="0">
                  <a:solidFill>
                    <a:srgbClr val="000000"/>
                  </a:solidFill>
                  <a:prstDash val="solid"/>
                  <a:round/>
                  <a:headEnd/>
                  <a:tailEnd/>
                </a:ln>
              </p:spPr>
              <p:txBody>
                <a:bodyPr/>
                <a:lstStyle/>
                <a:p>
                  <a:endParaRPr lang="en-US"/>
                </a:p>
              </p:txBody>
            </p:sp>
            <p:sp>
              <p:nvSpPr>
                <p:cNvPr id="129" name="Freeform 115"/>
                <p:cNvSpPr>
                  <a:spLocks/>
                </p:cNvSpPr>
                <p:nvPr/>
              </p:nvSpPr>
              <p:spPr bwMode="auto">
                <a:xfrm>
                  <a:off x="4953" y="1048"/>
                  <a:ext cx="37" cy="5"/>
                </a:xfrm>
                <a:custGeom>
                  <a:avLst/>
                  <a:gdLst/>
                  <a:ahLst/>
                  <a:cxnLst>
                    <a:cxn ang="0">
                      <a:pos x="0" y="22"/>
                    </a:cxn>
                    <a:cxn ang="0">
                      <a:pos x="43" y="0"/>
                    </a:cxn>
                    <a:cxn ang="0">
                      <a:pos x="130" y="0"/>
                    </a:cxn>
                    <a:cxn ang="0">
                      <a:pos x="173" y="22"/>
                    </a:cxn>
                    <a:cxn ang="0">
                      <a:pos x="174" y="22"/>
                    </a:cxn>
                  </a:cxnLst>
                  <a:rect l="0" t="0" r="r" b="b"/>
                  <a:pathLst>
                    <a:path w="174" h="22">
                      <a:moveTo>
                        <a:pt x="0" y="22"/>
                      </a:moveTo>
                      <a:lnTo>
                        <a:pt x="43" y="0"/>
                      </a:lnTo>
                      <a:lnTo>
                        <a:pt x="130" y="0"/>
                      </a:lnTo>
                      <a:lnTo>
                        <a:pt x="173" y="22"/>
                      </a:lnTo>
                      <a:lnTo>
                        <a:pt x="174" y="22"/>
                      </a:lnTo>
                    </a:path>
                  </a:pathLst>
                </a:custGeom>
                <a:noFill/>
                <a:ln w="0">
                  <a:solidFill>
                    <a:srgbClr val="000000"/>
                  </a:solidFill>
                  <a:prstDash val="solid"/>
                  <a:round/>
                  <a:headEnd/>
                  <a:tailEnd/>
                </a:ln>
              </p:spPr>
              <p:txBody>
                <a:bodyPr/>
                <a:lstStyle/>
                <a:p>
                  <a:endParaRPr lang="en-US"/>
                </a:p>
              </p:txBody>
            </p:sp>
          </p:grpSp>
          <p:grpSp>
            <p:nvGrpSpPr>
              <p:cNvPr id="101" name="Group 116"/>
              <p:cNvGrpSpPr>
                <a:grpSpLocks/>
              </p:cNvGrpSpPr>
              <p:nvPr/>
            </p:nvGrpSpPr>
            <p:grpSpPr bwMode="auto">
              <a:xfrm rot="-5400000">
                <a:off x="399" y="996"/>
                <a:ext cx="615" cy="81"/>
                <a:chOff x="4708" y="990"/>
                <a:chExt cx="615" cy="81"/>
              </a:xfrm>
            </p:grpSpPr>
            <p:sp>
              <p:nvSpPr>
                <p:cNvPr id="102" name="Freeform 117"/>
                <p:cNvSpPr>
                  <a:spLocks/>
                </p:cNvSpPr>
                <p:nvPr/>
              </p:nvSpPr>
              <p:spPr bwMode="auto">
                <a:xfrm>
                  <a:off x="5077" y="990"/>
                  <a:ext cx="246" cy="44"/>
                </a:xfrm>
                <a:custGeom>
                  <a:avLst/>
                  <a:gdLst/>
                  <a:ahLst/>
                  <a:cxnLst>
                    <a:cxn ang="0">
                      <a:pos x="204" y="0"/>
                    </a:cxn>
                    <a:cxn ang="0">
                      <a:pos x="1114" y="202"/>
                    </a:cxn>
                    <a:cxn ang="0">
                      <a:pos x="0" y="202"/>
                    </a:cxn>
                    <a:cxn ang="0">
                      <a:pos x="1" y="202"/>
                    </a:cxn>
                  </a:cxnLst>
                  <a:rect l="0" t="0" r="r" b="b"/>
                  <a:pathLst>
                    <a:path w="1114" h="202">
                      <a:moveTo>
                        <a:pt x="204" y="0"/>
                      </a:moveTo>
                      <a:lnTo>
                        <a:pt x="1114" y="202"/>
                      </a:lnTo>
                      <a:lnTo>
                        <a:pt x="0" y="202"/>
                      </a:lnTo>
                      <a:lnTo>
                        <a:pt x="1" y="202"/>
                      </a:lnTo>
                    </a:path>
                  </a:pathLst>
                </a:custGeom>
                <a:noFill/>
                <a:ln w="0">
                  <a:solidFill>
                    <a:srgbClr val="000000"/>
                  </a:solidFill>
                  <a:prstDash val="solid"/>
                  <a:round/>
                  <a:headEnd/>
                  <a:tailEnd/>
                </a:ln>
              </p:spPr>
              <p:txBody>
                <a:bodyPr/>
                <a:lstStyle/>
                <a:p>
                  <a:endParaRPr lang="en-US"/>
                </a:p>
              </p:txBody>
            </p:sp>
            <p:sp>
              <p:nvSpPr>
                <p:cNvPr id="103" name="Freeform 118"/>
                <p:cNvSpPr>
                  <a:spLocks/>
                </p:cNvSpPr>
                <p:nvPr/>
              </p:nvSpPr>
              <p:spPr bwMode="auto">
                <a:xfrm>
                  <a:off x="5077" y="990"/>
                  <a:ext cx="71" cy="72"/>
                </a:xfrm>
                <a:custGeom>
                  <a:avLst/>
                  <a:gdLst/>
                  <a:ahLst/>
                  <a:cxnLst>
                    <a:cxn ang="0">
                      <a:pos x="0" y="202"/>
                    </a:cxn>
                    <a:cxn ang="0">
                      <a:pos x="85" y="316"/>
                    </a:cxn>
                    <a:cxn ang="0">
                      <a:pos x="227" y="327"/>
                    </a:cxn>
                    <a:cxn ang="0">
                      <a:pos x="327" y="226"/>
                    </a:cxn>
                    <a:cxn ang="0">
                      <a:pos x="318" y="85"/>
                    </a:cxn>
                    <a:cxn ang="0">
                      <a:pos x="204" y="0"/>
                    </a:cxn>
                    <a:cxn ang="0">
                      <a:pos x="205" y="0"/>
                    </a:cxn>
                  </a:cxnLst>
                  <a:rect l="0" t="0" r="r" b="b"/>
                  <a:pathLst>
                    <a:path w="327" h="327">
                      <a:moveTo>
                        <a:pt x="0" y="202"/>
                      </a:moveTo>
                      <a:lnTo>
                        <a:pt x="85" y="316"/>
                      </a:lnTo>
                      <a:lnTo>
                        <a:pt x="227" y="327"/>
                      </a:lnTo>
                      <a:lnTo>
                        <a:pt x="327" y="226"/>
                      </a:lnTo>
                      <a:lnTo>
                        <a:pt x="318" y="85"/>
                      </a:lnTo>
                      <a:lnTo>
                        <a:pt x="204" y="0"/>
                      </a:lnTo>
                      <a:lnTo>
                        <a:pt x="205" y="0"/>
                      </a:lnTo>
                    </a:path>
                  </a:pathLst>
                </a:custGeom>
                <a:noFill/>
                <a:ln w="0">
                  <a:solidFill>
                    <a:srgbClr val="000000"/>
                  </a:solidFill>
                  <a:prstDash val="solid"/>
                  <a:round/>
                  <a:headEnd/>
                  <a:tailEnd/>
                </a:ln>
              </p:spPr>
              <p:txBody>
                <a:bodyPr/>
                <a:lstStyle/>
                <a:p>
                  <a:endParaRPr lang="en-US"/>
                </a:p>
              </p:txBody>
            </p:sp>
            <p:sp>
              <p:nvSpPr>
                <p:cNvPr id="104" name="Freeform 119"/>
                <p:cNvSpPr>
                  <a:spLocks/>
                </p:cNvSpPr>
                <p:nvPr/>
              </p:nvSpPr>
              <p:spPr bwMode="auto">
                <a:xfrm>
                  <a:off x="4708" y="998"/>
                  <a:ext cx="126" cy="36"/>
                </a:xfrm>
                <a:custGeom>
                  <a:avLst/>
                  <a:gdLst/>
                  <a:ahLst/>
                  <a:cxnLst>
                    <a:cxn ang="0">
                      <a:pos x="572" y="166"/>
                    </a:cxn>
                    <a:cxn ang="0">
                      <a:pos x="505" y="80"/>
                    </a:cxn>
                    <a:cxn ang="0">
                      <a:pos x="0" y="0"/>
                    </a:cxn>
                    <a:cxn ang="0">
                      <a:pos x="204" y="166"/>
                    </a:cxn>
                    <a:cxn ang="0">
                      <a:pos x="205" y="166"/>
                    </a:cxn>
                  </a:cxnLst>
                  <a:rect l="0" t="0" r="r" b="b"/>
                  <a:pathLst>
                    <a:path w="572" h="166">
                      <a:moveTo>
                        <a:pt x="572" y="166"/>
                      </a:moveTo>
                      <a:lnTo>
                        <a:pt x="505" y="80"/>
                      </a:lnTo>
                      <a:lnTo>
                        <a:pt x="0" y="0"/>
                      </a:lnTo>
                      <a:lnTo>
                        <a:pt x="204" y="166"/>
                      </a:lnTo>
                      <a:lnTo>
                        <a:pt x="205" y="166"/>
                      </a:lnTo>
                    </a:path>
                  </a:pathLst>
                </a:custGeom>
                <a:noFill/>
                <a:ln w="0">
                  <a:solidFill>
                    <a:srgbClr val="000000"/>
                  </a:solidFill>
                  <a:prstDash val="solid"/>
                  <a:round/>
                  <a:headEnd/>
                  <a:tailEnd/>
                </a:ln>
              </p:spPr>
              <p:txBody>
                <a:bodyPr/>
                <a:lstStyle/>
                <a:p>
                  <a:endParaRPr lang="en-US"/>
                </a:p>
              </p:txBody>
            </p:sp>
            <p:sp>
              <p:nvSpPr>
                <p:cNvPr id="105" name="Freeform 120"/>
                <p:cNvSpPr>
                  <a:spLocks/>
                </p:cNvSpPr>
                <p:nvPr/>
              </p:nvSpPr>
              <p:spPr bwMode="auto">
                <a:xfrm>
                  <a:off x="4708" y="1034"/>
                  <a:ext cx="126" cy="37"/>
                </a:xfrm>
                <a:custGeom>
                  <a:avLst/>
                  <a:gdLst/>
                  <a:ahLst/>
                  <a:cxnLst>
                    <a:cxn ang="0">
                      <a:pos x="572" y="0"/>
                    </a:cxn>
                    <a:cxn ang="0">
                      <a:pos x="505" y="86"/>
                    </a:cxn>
                    <a:cxn ang="0">
                      <a:pos x="0" y="167"/>
                    </a:cxn>
                    <a:cxn ang="0">
                      <a:pos x="204" y="0"/>
                    </a:cxn>
                    <a:cxn ang="0">
                      <a:pos x="205" y="0"/>
                    </a:cxn>
                  </a:cxnLst>
                  <a:rect l="0" t="0" r="r" b="b"/>
                  <a:pathLst>
                    <a:path w="572" h="167">
                      <a:moveTo>
                        <a:pt x="572" y="0"/>
                      </a:moveTo>
                      <a:lnTo>
                        <a:pt x="505" y="86"/>
                      </a:lnTo>
                      <a:lnTo>
                        <a:pt x="0" y="167"/>
                      </a:lnTo>
                      <a:lnTo>
                        <a:pt x="204" y="0"/>
                      </a:lnTo>
                      <a:lnTo>
                        <a:pt x="205" y="0"/>
                      </a:lnTo>
                    </a:path>
                  </a:pathLst>
                </a:custGeom>
                <a:noFill/>
                <a:ln w="0">
                  <a:solidFill>
                    <a:srgbClr val="000000"/>
                  </a:solidFill>
                  <a:prstDash val="solid"/>
                  <a:round/>
                  <a:headEnd/>
                  <a:tailEnd/>
                </a:ln>
              </p:spPr>
              <p:txBody>
                <a:bodyPr/>
                <a:lstStyle/>
                <a:p>
                  <a:endParaRPr lang="en-US"/>
                </a:p>
              </p:txBody>
            </p:sp>
            <p:sp>
              <p:nvSpPr>
                <p:cNvPr id="106" name="Freeform 121"/>
                <p:cNvSpPr>
                  <a:spLocks/>
                </p:cNvSpPr>
                <p:nvPr/>
              </p:nvSpPr>
              <p:spPr bwMode="auto">
                <a:xfrm>
                  <a:off x="4733" y="1034"/>
                  <a:ext cx="159" cy="2"/>
                </a:xfrm>
                <a:custGeom>
                  <a:avLst/>
                  <a:gdLst/>
                  <a:ahLst/>
                  <a:cxnLst>
                    <a:cxn ang="0">
                      <a:pos x="717" y="0"/>
                    </a:cxn>
                    <a:cxn ang="0">
                      <a:pos x="0" y="0"/>
                    </a:cxn>
                    <a:cxn ang="0">
                      <a:pos x="1" y="0"/>
                    </a:cxn>
                  </a:cxnLst>
                  <a:rect l="0" t="0" r="r" b="b"/>
                  <a:pathLst>
                    <a:path w="717">
                      <a:moveTo>
                        <a:pt x="717" y="0"/>
                      </a:moveTo>
                      <a:lnTo>
                        <a:pt x="0" y="0"/>
                      </a:lnTo>
                      <a:lnTo>
                        <a:pt x="1" y="0"/>
                      </a:lnTo>
                    </a:path>
                  </a:pathLst>
                </a:custGeom>
                <a:noFill/>
                <a:ln w="0">
                  <a:solidFill>
                    <a:srgbClr val="000000"/>
                  </a:solidFill>
                  <a:prstDash val="solid"/>
                  <a:round/>
                  <a:headEnd/>
                  <a:tailEnd/>
                </a:ln>
              </p:spPr>
              <p:txBody>
                <a:bodyPr/>
                <a:lstStyle/>
                <a:p>
                  <a:endParaRPr lang="en-US"/>
                </a:p>
              </p:txBody>
            </p:sp>
            <p:sp>
              <p:nvSpPr>
                <p:cNvPr id="107" name="Freeform 122"/>
                <p:cNvSpPr>
                  <a:spLocks/>
                </p:cNvSpPr>
                <p:nvPr/>
              </p:nvSpPr>
              <p:spPr bwMode="auto">
                <a:xfrm>
                  <a:off x="4708" y="1034"/>
                  <a:ext cx="126" cy="37"/>
                </a:xfrm>
                <a:custGeom>
                  <a:avLst/>
                  <a:gdLst/>
                  <a:ahLst/>
                  <a:cxnLst>
                    <a:cxn ang="0">
                      <a:pos x="572" y="0"/>
                    </a:cxn>
                    <a:cxn ang="0">
                      <a:pos x="0" y="167"/>
                    </a:cxn>
                    <a:cxn ang="0">
                      <a:pos x="505" y="86"/>
                    </a:cxn>
                    <a:cxn ang="0">
                      <a:pos x="572" y="0"/>
                    </a:cxn>
                  </a:cxnLst>
                  <a:rect l="0" t="0" r="r" b="b"/>
                  <a:pathLst>
                    <a:path w="572" h="167">
                      <a:moveTo>
                        <a:pt x="572" y="0"/>
                      </a:moveTo>
                      <a:lnTo>
                        <a:pt x="0" y="167"/>
                      </a:lnTo>
                      <a:lnTo>
                        <a:pt x="505" y="86"/>
                      </a:lnTo>
                      <a:lnTo>
                        <a:pt x="572" y="0"/>
                      </a:lnTo>
                      <a:close/>
                    </a:path>
                  </a:pathLst>
                </a:custGeom>
                <a:solidFill>
                  <a:srgbClr val="000000"/>
                </a:solidFill>
                <a:ln w="9525">
                  <a:noFill/>
                  <a:round/>
                  <a:headEnd/>
                  <a:tailEnd/>
                </a:ln>
              </p:spPr>
              <p:txBody>
                <a:bodyPr/>
                <a:lstStyle/>
                <a:p>
                  <a:endParaRPr lang="en-US"/>
                </a:p>
              </p:txBody>
            </p:sp>
            <p:sp>
              <p:nvSpPr>
                <p:cNvPr id="108" name="Freeform 123"/>
                <p:cNvSpPr>
                  <a:spLocks/>
                </p:cNvSpPr>
                <p:nvPr/>
              </p:nvSpPr>
              <p:spPr bwMode="auto">
                <a:xfrm>
                  <a:off x="4708" y="1034"/>
                  <a:ext cx="126" cy="37"/>
                </a:xfrm>
                <a:custGeom>
                  <a:avLst/>
                  <a:gdLst/>
                  <a:ahLst/>
                  <a:cxnLst>
                    <a:cxn ang="0">
                      <a:pos x="572" y="0"/>
                    </a:cxn>
                    <a:cxn ang="0">
                      <a:pos x="0" y="167"/>
                    </a:cxn>
                    <a:cxn ang="0">
                      <a:pos x="505" y="86"/>
                    </a:cxn>
                    <a:cxn ang="0">
                      <a:pos x="572" y="0"/>
                    </a:cxn>
                  </a:cxnLst>
                  <a:rect l="0" t="0" r="r" b="b"/>
                  <a:pathLst>
                    <a:path w="572" h="167">
                      <a:moveTo>
                        <a:pt x="572" y="0"/>
                      </a:moveTo>
                      <a:lnTo>
                        <a:pt x="0" y="167"/>
                      </a:lnTo>
                      <a:lnTo>
                        <a:pt x="505" y="86"/>
                      </a:lnTo>
                      <a:lnTo>
                        <a:pt x="572" y="0"/>
                      </a:lnTo>
                    </a:path>
                  </a:pathLst>
                </a:custGeom>
                <a:noFill/>
                <a:ln w="0">
                  <a:solidFill>
                    <a:srgbClr val="000000"/>
                  </a:solidFill>
                  <a:prstDash val="solid"/>
                  <a:round/>
                  <a:headEnd/>
                  <a:tailEnd/>
                </a:ln>
              </p:spPr>
              <p:txBody>
                <a:bodyPr/>
                <a:lstStyle/>
                <a:p>
                  <a:endParaRPr lang="en-US"/>
                </a:p>
              </p:txBody>
            </p:sp>
            <p:sp>
              <p:nvSpPr>
                <p:cNvPr id="109" name="Freeform 124"/>
                <p:cNvSpPr>
                  <a:spLocks/>
                </p:cNvSpPr>
                <p:nvPr/>
              </p:nvSpPr>
              <p:spPr bwMode="auto">
                <a:xfrm>
                  <a:off x="4708" y="1034"/>
                  <a:ext cx="126" cy="37"/>
                </a:xfrm>
                <a:custGeom>
                  <a:avLst/>
                  <a:gdLst/>
                  <a:ahLst/>
                  <a:cxnLst>
                    <a:cxn ang="0">
                      <a:pos x="204" y="0"/>
                    </a:cxn>
                    <a:cxn ang="0">
                      <a:pos x="0" y="167"/>
                    </a:cxn>
                    <a:cxn ang="0">
                      <a:pos x="572" y="0"/>
                    </a:cxn>
                    <a:cxn ang="0">
                      <a:pos x="204" y="0"/>
                    </a:cxn>
                  </a:cxnLst>
                  <a:rect l="0" t="0" r="r" b="b"/>
                  <a:pathLst>
                    <a:path w="572" h="167">
                      <a:moveTo>
                        <a:pt x="204" y="0"/>
                      </a:moveTo>
                      <a:lnTo>
                        <a:pt x="0" y="167"/>
                      </a:lnTo>
                      <a:lnTo>
                        <a:pt x="572" y="0"/>
                      </a:lnTo>
                      <a:lnTo>
                        <a:pt x="204" y="0"/>
                      </a:lnTo>
                      <a:close/>
                    </a:path>
                  </a:pathLst>
                </a:custGeom>
                <a:solidFill>
                  <a:srgbClr val="000000"/>
                </a:solidFill>
                <a:ln w="9525">
                  <a:noFill/>
                  <a:round/>
                  <a:headEnd/>
                  <a:tailEnd/>
                </a:ln>
              </p:spPr>
              <p:txBody>
                <a:bodyPr/>
                <a:lstStyle/>
                <a:p>
                  <a:endParaRPr lang="en-US"/>
                </a:p>
              </p:txBody>
            </p:sp>
            <p:sp>
              <p:nvSpPr>
                <p:cNvPr id="110" name="Freeform 125"/>
                <p:cNvSpPr>
                  <a:spLocks/>
                </p:cNvSpPr>
                <p:nvPr/>
              </p:nvSpPr>
              <p:spPr bwMode="auto">
                <a:xfrm>
                  <a:off x="4708" y="1034"/>
                  <a:ext cx="126" cy="37"/>
                </a:xfrm>
                <a:custGeom>
                  <a:avLst/>
                  <a:gdLst/>
                  <a:ahLst/>
                  <a:cxnLst>
                    <a:cxn ang="0">
                      <a:pos x="204" y="0"/>
                    </a:cxn>
                    <a:cxn ang="0">
                      <a:pos x="0" y="167"/>
                    </a:cxn>
                    <a:cxn ang="0">
                      <a:pos x="572" y="0"/>
                    </a:cxn>
                    <a:cxn ang="0">
                      <a:pos x="204" y="0"/>
                    </a:cxn>
                  </a:cxnLst>
                  <a:rect l="0" t="0" r="r" b="b"/>
                  <a:pathLst>
                    <a:path w="572" h="167">
                      <a:moveTo>
                        <a:pt x="204" y="0"/>
                      </a:moveTo>
                      <a:lnTo>
                        <a:pt x="0" y="167"/>
                      </a:lnTo>
                      <a:lnTo>
                        <a:pt x="572" y="0"/>
                      </a:lnTo>
                      <a:lnTo>
                        <a:pt x="204" y="0"/>
                      </a:lnTo>
                    </a:path>
                  </a:pathLst>
                </a:custGeom>
                <a:noFill/>
                <a:ln w="0">
                  <a:solidFill>
                    <a:srgbClr val="000000"/>
                  </a:solidFill>
                  <a:prstDash val="solid"/>
                  <a:round/>
                  <a:headEnd/>
                  <a:tailEnd/>
                </a:ln>
              </p:spPr>
              <p:txBody>
                <a:bodyPr/>
                <a:lstStyle/>
                <a:p>
                  <a:endParaRPr lang="en-US"/>
                </a:p>
              </p:txBody>
            </p:sp>
            <p:sp>
              <p:nvSpPr>
                <p:cNvPr id="111" name="Freeform 126"/>
                <p:cNvSpPr>
                  <a:spLocks/>
                </p:cNvSpPr>
                <p:nvPr/>
              </p:nvSpPr>
              <p:spPr bwMode="auto">
                <a:xfrm>
                  <a:off x="5144" y="1007"/>
                  <a:ext cx="179" cy="27"/>
                </a:xfrm>
                <a:custGeom>
                  <a:avLst/>
                  <a:gdLst/>
                  <a:ahLst/>
                  <a:cxnLst>
                    <a:cxn ang="0">
                      <a:pos x="0" y="0"/>
                    </a:cxn>
                    <a:cxn ang="0">
                      <a:pos x="24" y="127"/>
                    </a:cxn>
                    <a:cxn ang="0">
                      <a:pos x="803" y="127"/>
                    </a:cxn>
                    <a:cxn ang="0">
                      <a:pos x="0" y="0"/>
                    </a:cxn>
                  </a:cxnLst>
                  <a:rect l="0" t="0" r="r" b="b"/>
                  <a:pathLst>
                    <a:path w="803" h="127">
                      <a:moveTo>
                        <a:pt x="0" y="0"/>
                      </a:moveTo>
                      <a:lnTo>
                        <a:pt x="24" y="127"/>
                      </a:lnTo>
                      <a:lnTo>
                        <a:pt x="803" y="127"/>
                      </a:lnTo>
                      <a:lnTo>
                        <a:pt x="0" y="0"/>
                      </a:lnTo>
                      <a:close/>
                    </a:path>
                  </a:pathLst>
                </a:custGeom>
                <a:solidFill>
                  <a:srgbClr val="000000"/>
                </a:solidFill>
                <a:ln w="9525">
                  <a:noFill/>
                  <a:round/>
                  <a:headEnd/>
                  <a:tailEnd/>
                </a:ln>
              </p:spPr>
              <p:txBody>
                <a:bodyPr/>
                <a:lstStyle/>
                <a:p>
                  <a:endParaRPr lang="en-US"/>
                </a:p>
              </p:txBody>
            </p:sp>
            <p:sp>
              <p:nvSpPr>
                <p:cNvPr id="112" name="Freeform 127"/>
                <p:cNvSpPr>
                  <a:spLocks/>
                </p:cNvSpPr>
                <p:nvPr/>
              </p:nvSpPr>
              <p:spPr bwMode="auto">
                <a:xfrm>
                  <a:off x="5144" y="1007"/>
                  <a:ext cx="179" cy="27"/>
                </a:xfrm>
                <a:custGeom>
                  <a:avLst/>
                  <a:gdLst/>
                  <a:ahLst/>
                  <a:cxnLst>
                    <a:cxn ang="0">
                      <a:pos x="0" y="0"/>
                    </a:cxn>
                    <a:cxn ang="0">
                      <a:pos x="24" y="127"/>
                    </a:cxn>
                    <a:cxn ang="0">
                      <a:pos x="803" y="127"/>
                    </a:cxn>
                    <a:cxn ang="0">
                      <a:pos x="0" y="0"/>
                    </a:cxn>
                  </a:cxnLst>
                  <a:rect l="0" t="0" r="r" b="b"/>
                  <a:pathLst>
                    <a:path w="803" h="127">
                      <a:moveTo>
                        <a:pt x="0" y="0"/>
                      </a:moveTo>
                      <a:lnTo>
                        <a:pt x="24" y="127"/>
                      </a:lnTo>
                      <a:lnTo>
                        <a:pt x="803" y="127"/>
                      </a:lnTo>
                      <a:lnTo>
                        <a:pt x="0" y="0"/>
                      </a:lnTo>
                    </a:path>
                  </a:pathLst>
                </a:custGeom>
                <a:noFill/>
                <a:ln w="0">
                  <a:solidFill>
                    <a:srgbClr val="000000"/>
                  </a:solidFill>
                  <a:prstDash val="solid"/>
                  <a:round/>
                  <a:headEnd/>
                  <a:tailEnd/>
                </a:ln>
              </p:spPr>
              <p:txBody>
                <a:bodyPr/>
                <a:lstStyle/>
                <a:p>
                  <a:endParaRPr lang="en-US"/>
                </a:p>
              </p:txBody>
            </p:sp>
            <p:sp>
              <p:nvSpPr>
                <p:cNvPr id="113" name="Freeform 128"/>
                <p:cNvSpPr>
                  <a:spLocks/>
                </p:cNvSpPr>
                <p:nvPr/>
              </p:nvSpPr>
              <p:spPr bwMode="auto">
                <a:xfrm>
                  <a:off x="5121" y="990"/>
                  <a:ext cx="202" cy="44"/>
                </a:xfrm>
                <a:custGeom>
                  <a:avLst/>
                  <a:gdLst/>
                  <a:ahLst/>
                  <a:cxnLst>
                    <a:cxn ang="0">
                      <a:pos x="0" y="0"/>
                    </a:cxn>
                    <a:cxn ang="0">
                      <a:pos x="106" y="75"/>
                    </a:cxn>
                    <a:cxn ang="0">
                      <a:pos x="909" y="202"/>
                    </a:cxn>
                    <a:cxn ang="0">
                      <a:pos x="0" y="0"/>
                    </a:cxn>
                  </a:cxnLst>
                  <a:rect l="0" t="0" r="r" b="b"/>
                  <a:pathLst>
                    <a:path w="909" h="202">
                      <a:moveTo>
                        <a:pt x="0" y="0"/>
                      </a:moveTo>
                      <a:lnTo>
                        <a:pt x="106" y="75"/>
                      </a:lnTo>
                      <a:lnTo>
                        <a:pt x="909" y="202"/>
                      </a:lnTo>
                      <a:lnTo>
                        <a:pt x="0" y="0"/>
                      </a:lnTo>
                      <a:close/>
                    </a:path>
                  </a:pathLst>
                </a:custGeom>
                <a:solidFill>
                  <a:srgbClr val="000000"/>
                </a:solidFill>
                <a:ln w="9525">
                  <a:noFill/>
                  <a:round/>
                  <a:headEnd/>
                  <a:tailEnd/>
                </a:ln>
              </p:spPr>
              <p:txBody>
                <a:bodyPr/>
                <a:lstStyle/>
                <a:p>
                  <a:endParaRPr lang="en-US"/>
                </a:p>
              </p:txBody>
            </p:sp>
            <p:sp>
              <p:nvSpPr>
                <p:cNvPr id="114" name="Freeform 129"/>
                <p:cNvSpPr>
                  <a:spLocks/>
                </p:cNvSpPr>
                <p:nvPr/>
              </p:nvSpPr>
              <p:spPr bwMode="auto">
                <a:xfrm>
                  <a:off x="5121" y="990"/>
                  <a:ext cx="202" cy="44"/>
                </a:xfrm>
                <a:custGeom>
                  <a:avLst/>
                  <a:gdLst/>
                  <a:ahLst/>
                  <a:cxnLst>
                    <a:cxn ang="0">
                      <a:pos x="0" y="0"/>
                    </a:cxn>
                    <a:cxn ang="0">
                      <a:pos x="106" y="75"/>
                    </a:cxn>
                    <a:cxn ang="0">
                      <a:pos x="909" y="202"/>
                    </a:cxn>
                    <a:cxn ang="0">
                      <a:pos x="0" y="0"/>
                    </a:cxn>
                  </a:cxnLst>
                  <a:rect l="0" t="0" r="r" b="b"/>
                  <a:pathLst>
                    <a:path w="909" h="202">
                      <a:moveTo>
                        <a:pt x="0" y="0"/>
                      </a:moveTo>
                      <a:lnTo>
                        <a:pt x="106" y="75"/>
                      </a:lnTo>
                      <a:lnTo>
                        <a:pt x="909" y="202"/>
                      </a:lnTo>
                      <a:lnTo>
                        <a:pt x="0" y="0"/>
                      </a:lnTo>
                    </a:path>
                  </a:pathLst>
                </a:custGeom>
                <a:noFill/>
                <a:ln w="0">
                  <a:solidFill>
                    <a:srgbClr val="000000"/>
                  </a:solidFill>
                  <a:prstDash val="solid"/>
                  <a:round/>
                  <a:headEnd/>
                  <a:tailEnd/>
                </a:ln>
              </p:spPr>
              <p:txBody>
                <a:bodyPr/>
                <a:lstStyle/>
                <a:p>
                  <a:endParaRPr lang="en-US"/>
                </a:p>
              </p:txBody>
            </p:sp>
          </p:grpSp>
        </p:grpSp>
      </p:grpSp>
      <p:sp>
        <p:nvSpPr>
          <p:cNvPr id="132" name="TextBox 131"/>
          <p:cNvSpPr txBox="1"/>
          <p:nvPr/>
        </p:nvSpPr>
        <p:spPr>
          <a:xfrm rot="17600868">
            <a:off x="5021187" y="3596904"/>
            <a:ext cx="1280287" cy="307777"/>
          </a:xfrm>
          <a:prstGeom prst="rect">
            <a:avLst/>
          </a:prstGeom>
          <a:noFill/>
        </p:spPr>
        <p:txBody>
          <a:bodyPr wrap="none" rtlCol="0">
            <a:spAutoFit/>
          </a:bodyPr>
          <a:lstStyle/>
          <a:p>
            <a:r>
              <a:rPr lang="en-US" sz="1400" b="1" dirty="0" err="1" smtClean="0"/>
              <a:t>Toroda</a:t>
            </a:r>
            <a:r>
              <a:rPr lang="en-US" sz="1400" b="1" dirty="0" smtClean="0"/>
              <a:t> </a:t>
            </a:r>
            <a:r>
              <a:rPr lang="en-US" sz="1400" b="1" dirty="0" smtClean="0"/>
              <a:t>Graben</a:t>
            </a:r>
            <a:endParaRPr lang="en-US" sz="1400" b="1" dirty="0"/>
          </a:p>
        </p:txBody>
      </p:sp>
      <p:sp>
        <p:nvSpPr>
          <p:cNvPr id="133" name="TextBox 132"/>
          <p:cNvSpPr txBox="1"/>
          <p:nvPr/>
        </p:nvSpPr>
        <p:spPr>
          <a:xfrm rot="17907791">
            <a:off x="7266367" y="2864018"/>
            <a:ext cx="1410771" cy="307777"/>
          </a:xfrm>
          <a:prstGeom prst="rect">
            <a:avLst/>
          </a:prstGeom>
          <a:noFill/>
        </p:spPr>
        <p:txBody>
          <a:bodyPr wrap="none" rtlCol="0">
            <a:spAutoFit/>
          </a:bodyPr>
          <a:lstStyle/>
          <a:p>
            <a:r>
              <a:rPr lang="en-US" sz="1400" b="1" dirty="0" smtClean="0"/>
              <a:t>Republic Graben</a:t>
            </a:r>
            <a:endParaRPr lang="en-US" sz="1400" b="1" dirty="0"/>
          </a:p>
        </p:txBody>
      </p:sp>
      <p:sp>
        <p:nvSpPr>
          <p:cNvPr id="134" name="TextBox 133"/>
          <p:cNvSpPr txBox="1"/>
          <p:nvPr/>
        </p:nvSpPr>
        <p:spPr>
          <a:xfrm rot="17907791">
            <a:off x="6372995" y="5683956"/>
            <a:ext cx="1410771" cy="307777"/>
          </a:xfrm>
          <a:prstGeom prst="rect">
            <a:avLst/>
          </a:prstGeom>
          <a:noFill/>
        </p:spPr>
        <p:txBody>
          <a:bodyPr wrap="none" rtlCol="0">
            <a:spAutoFit/>
          </a:bodyPr>
          <a:lstStyle/>
          <a:p>
            <a:r>
              <a:rPr lang="en-US" sz="1400" b="1" dirty="0" smtClean="0"/>
              <a:t>Republic Graben</a:t>
            </a:r>
            <a:endParaRPr lang="en-US" sz="1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cstate="print"/>
          <a:srcRect l="33893" t="47591" r="4362" b="9931"/>
          <a:stretch>
            <a:fillRect/>
          </a:stretch>
        </p:blipFill>
        <p:spPr bwMode="auto">
          <a:xfrm>
            <a:off x="990599" y="609600"/>
            <a:ext cx="7107767" cy="5562600"/>
          </a:xfrm>
          <a:prstGeom prst="rect">
            <a:avLst/>
          </a:prstGeom>
          <a:noFill/>
          <a:ln w="19050">
            <a:solidFill>
              <a:schemeClr val="tx1"/>
            </a:solidFill>
            <a:miter lim="800000"/>
            <a:headEnd/>
            <a:tailEnd/>
          </a:ln>
          <a:effectLst/>
        </p:spPr>
      </p:pic>
      <p:sp>
        <p:nvSpPr>
          <p:cNvPr id="4" name="AutoShape 91"/>
          <p:cNvSpPr>
            <a:spLocks noChangeArrowheads="1"/>
          </p:cNvSpPr>
          <p:nvPr/>
        </p:nvSpPr>
        <p:spPr bwMode="auto">
          <a:xfrm>
            <a:off x="3312543" y="914400"/>
            <a:ext cx="2554857" cy="6096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b="1" dirty="0" err="1"/>
              <a:t>Lamefoot</a:t>
            </a:r>
            <a:r>
              <a:rPr lang="en-US" b="1" dirty="0"/>
              <a:t> </a:t>
            </a:r>
            <a:r>
              <a:rPr lang="en-US" b="1" dirty="0" smtClean="0"/>
              <a:t>Mine</a:t>
            </a:r>
          </a:p>
          <a:p>
            <a:pPr algn="ctr"/>
            <a:r>
              <a:rPr lang="en-US" b="1" dirty="0" smtClean="0"/>
              <a:t>530,000 oz Au @ 0.21 opt  </a:t>
            </a:r>
            <a:endParaRPr lang="en-US" b="1" dirty="0"/>
          </a:p>
        </p:txBody>
      </p:sp>
      <p:sp>
        <p:nvSpPr>
          <p:cNvPr id="6" name="AutoShape 93"/>
          <p:cNvSpPr>
            <a:spLocks noChangeArrowheads="1"/>
          </p:cNvSpPr>
          <p:nvPr/>
        </p:nvSpPr>
        <p:spPr bwMode="auto">
          <a:xfrm>
            <a:off x="6553200" y="1905000"/>
            <a:ext cx="2209800" cy="3810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b="1" dirty="0"/>
              <a:t>Key East &amp; West Pits</a:t>
            </a:r>
          </a:p>
        </p:txBody>
      </p:sp>
      <p:sp>
        <p:nvSpPr>
          <p:cNvPr id="7" name="AutoShape 94"/>
          <p:cNvSpPr>
            <a:spLocks noChangeArrowheads="1"/>
          </p:cNvSpPr>
          <p:nvPr/>
        </p:nvSpPr>
        <p:spPr bwMode="auto">
          <a:xfrm>
            <a:off x="5029200" y="3733800"/>
            <a:ext cx="1981200" cy="304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sz="1600" b="1"/>
              <a:t>Kettle River Mill Site</a:t>
            </a:r>
          </a:p>
        </p:txBody>
      </p:sp>
      <p:sp>
        <p:nvSpPr>
          <p:cNvPr id="8" name="AutoShape 95"/>
          <p:cNvSpPr>
            <a:spLocks noChangeArrowheads="1"/>
          </p:cNvSpPr>
          <p:nvPr/>
        </p:nvSpPr>
        <p:spPr bwMode="auto">
          <a:xfrm>
            <a:off x="1219200" y="2438400"/>
            <a:ext cx="2209800" cy="5334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b="1" dirty="0"/>
              <a:t>Republic District </a:t>
            </a:r>
            <a:endParaRPr lang="en-US" b="1" dirty="0" smtClean="0"/>
          </a:p>
          <a:p>
            <a:pPr algn="ctr"/>
            <a:r>
              <a:rPr lang="en-US" b="1" dirty="0" smtClean="0"/>
              <a:t>(</a:t>
            </a:r>
            <a:r>
              <a:rPr lang="en-US" b="1" dirty="0"/>
              <a:t>Golden Eagle)</a:t>
            </a:r>
          </a:p>
        </p:txBody>
      </p:sp>
      <p:sp>
        <p:nvSpPr>
          <p:cNvPr id="9" name="AutoShape 95"/>
          <p:cNvSpPr>
            <a:spLocks noChangeArrowheads="1"/>
          </p:cNvSpPr>
          <p:nvPr/>
        </p:nvSpPr>
        <p:spPr bwMode="auto">
          <a:xfrm>
            <a:off x="2286000" y="4343400"/>
            <a:ext cx="1219200" cy="3048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b="1" dirty="0" smtClean="0"/>
              <a:t>Republic</a:t>
            </a:r>
          </a:p>
        </p:txBody>
      </p:sp>
      <p:cxnSp>
        <p:nvCxnSpPr>
          <p:cNvPr id="11" name="Straight Connector 10"/>
          <p:cNvCxnSpPr/>
          <p:nvPr/>
        </p:nvCxnSpPr>
        <p:spPr>
          <a:xfrm>
            <a:off x="4953000" y="1676400"/>
            <a:ext cx="1981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92"/>
          <p:cNvSpPr>
            <a:spLocks noChangeArrowheads="1"/>
          </p:cNvSpPr>
          <p:nvPr/>
        </p:nvSpPr>
        <p:spPr bwMode="auto">
          <a:xfrm>
            <a:off x="6504317" y="2895600"/>
            <a:ext cx="2639683" cy="609600"/>
          </a:xfrm>
          <a:prstGeom prst="flowChartAlternateProcess">
            <a:avLst/>
          </a:prstGeom>
          <a:solidFill>
            <a:srgbClr val="FFFFFF"/>
          </a:solidFill>
          <a:ln w="3175">
            <a:solidFill>
              <a:schemeClr val="tx1"/>
            </a:solidFill>
            <a:miter lim="800000"/>
            <a:headEnd/>
            <a:tailEnd/>
          </a:ln>
          <a:effectLst/>
        </p:spPr>
        <p:txBody>
          <a:bodyPr wrap="none" anchor="ctr"/>
          <a:lstStyle/>
          <a:p>
            <a:pPr algn="ctr"/>
            <a:r>
              <a:rPr lang="en-US" b="1" dirty="0"/>
              <a:t>Overlook </a:t>
            </a:r>
            <a:r>
              <a:rPr lang="en-US" b="1" dirty="0" smtClean="0"/>
              <a:t>Mine</a:t>
            </a:r>
          </a:p>
          <a:p>
            <a:pPr algn="ctr"/>
            <a:r>
              <a:rPr lang="en-US" b="1" dirty="0" smtClean="0"/>
              <a:t>280,000 oz Au @ 0.15 opt </a:t>
            </a:r>
          </a:p>
        </p:txBody>
      </p:sp>
      <p:sp>
        <p:nvSpPr>
          <p:cNvPr id="13" name="TextBox 12"/>
          <p:cNvSpPr txBox="1"/>
          <p:nvPr/>
        </p:nvSpPr>
        <p:spPr>
          <a:xfrm rot="1899717">
            <a:off x="5346586" y="1981200"/>
            <a:ext cx="1046312" cy="369332"/>
          </a:xfrm>
          <a:prstGeom prst="rect">
            <a:avLst/>
          </a:prstGeom>
          <a:noFill/>
        </p:spPr>
        <p:txBody>
          <a:bodyPr wrap="none" rtlCol="0">
            <a:spAutoFit/>
          </a:bodyPr>
          <a:lstStyle/>
          <a:p>
            <a:r>
              <a:rPr lang="en-US" dirty="0" smtClean="0"/>
              <a:t>A -------A’</a:t>
            </a:r>
            <a:endParaRPr lang="en-US" dirty="0"/>
          </a:p>
        </p:txBody>
      </p:sp>
      <p:sp>
        <p:nvSpPr>
          <p:cNvPr id="14" name="TextBox 13"/>
          <p:cNvSpPr txBox="1"/>
          <p:nvPr/>
        </p:nvSpPr>
        <p:spPr>
          <a:xfrm rot="17019570">
            <a:off x="6068511" y="5102672"/>
            <a:ext cx="1539396" cy="369332"/>
          </a:xfrm>
          <a:prstGeom prst="rect">
            <a:avLst/>
          </a:prstGeom>
          <a:noFill/>
        </p:spPr>
        <p:txBody>
          <a:bodyPr wrap="none" rtlCol="0">
            <a:spAutoFit/>
          </a:bodyPr>
          <a:lstStyle/>
          <a:p>
            <a:r>
              <a:rPr lang="en-US" dirty="0" smtClean="0"/>
              <a:t>Sherman Fault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457199" y="762000"/>
            <a:ext cx="8167735" cy="54102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2584" t="2985" r="2662" b="2985"/>
          <a:stretch>
            <a:fillRect/>
          </a:stretch>
        </p:blipFill>
        <p:spPr bwMode="auto">
          <a:xfrm>
            <a:off x="381000" y="914400"/>
            <a:ext cx="8382000" cy="4800600"/>
          </a:xfrm>
          <a:prstGeom prst="rect">
            <a:avLst/>
          </a:prstGeom>
          <a:noFill/>
          <a:ln w="9525">
            <a:solidFill>
              <a:schemeClr val="tx1"/>
            </a:solidFill>
            <a:miter lim="800000"/>
            <a:headEnd/>
            <a:tailEnd/>
          </a:ln>
          <a:effectLst/>
        </p:spPr>
      </p:pic>
      <p:sp>
        <p:nvSpPr>
          <p:cNvPr id="3" name="TextBox 2"/>
          <p:cNvSpPr txBox="1"/>
          <p:nvPr/>
        </p:nvSpPr>
        <p:spPr>
          <a:xfrm rot="18664072">
            <a:off x="5646199" y="3228783"/>
            <a:ext cx="1009892" cy="276999"/>
          </a:xfrm>
          <a:prstGeom prst="rect">
            <a:avLst/>
          </a:prstGeom>
          <a:noFill/>
        </p:spPr>
        <p:txBody>
          <a:bodyPr wrap="none" rtlCol="0">
            <a:spAutoFit/>
          </a:bodyPr>
          <a:lstStyle/>
          <a:p>
            <a:r>
              <a:rPr lang="en-US" sz="1200" dirty="0" err="1" smtClean="0"/>
              <a:t>Chesaw</a:t>
            </a:r>
            <a:r>
              <a:rPr lang="en-US" sz="1200" dirty="0" smtClean="0"/>
              <a:t> Fault</a:t>
            </a:r>
            <a:endParaRPr lang="en-US" sz="1200" dirty="0"/>
          </a:p>
        </p:txBody>
      </p:sp>
      <p:sp>
        <p:nvSpPr>
          <p:cNvPr id="4" name="Rectangle 3"/>
          <p:cNvSpPr/>
          <p:nvPr/>
        </p:nvSpPr>
        <p:spPr>
          <a:xfrm>
            <a:off x="3657600" y="1828800"/>
            <a:ext cx="1752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2649" y="2639683"/>
            <a:ext cx="1212768" cy="369332"/>
          </a:xfrm>
          <a:prstGeom prst="rect">
            <a:avLst/>
          </a:prstGeom>
          <a:noFill/>
        </p:spPr>
        <p:txBody>
          <a:bodyPr wrap="none" rtlCol="0">
            <a:spAutoFit/>
          </a:bodyPr>
          <a:lstStyle/>
          <a:p>
            <a:r>
              <a:rPr lang="en-US" dirty="0" smtClean="0"/>
              <a:t>Cooke </a:t>
            </a:r>
            <a:r>
              <a:rPr lang="en-US" dirty="0" err="1" smtClean="0"/>
              <a:t>Mtn</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3284</TotalTime>
  <Words>1233</Words>
  <Application>Microsoft Office PowerPoint</Application>
  <PresentationFormat>On-screen Show (4:3)</PresentationFormat>
  <Paragraphs>232</Paragraphs>
  <Slides>19</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Drawing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Mines Management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Rasmussen</dc:creator>
  <cp:lastModifiedBy>Mike Rasmussen</cp:lastModifiedBy>
  <cp:revision>34</cp:revision>
  <dcterms:created xsi:type="dcterms:W3CDTF">2014-10-14T17:28:49Z</dcterms:created>
  <dcterms:modified xsi:type="dcterms:W3CDTF">2014-11-04T01:47:15Z</dcterms:modified>
</cp:coreProperties>
</file>