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sldIdLst>
    <p:sldId id="268" r:id="rId2"/>
    <p:sldId id="269" r:id="rId3"/>
    <p:sldId id="266" r:id="rId4"/>
    <p:sldId id="270" r:id="rId5"/>
    <p:sldId id="272" r:id="rId6"/>
    <p:sldId id="271" r:id="rId7"/>
    <p:sldId id="273" r:id="rId8"/>
    <p:sldId id="256" r:id="rId9"/>
    <p:sldId id="257" r:id="rId10"/>
    <p:sldId id="279" r:id="rId11"/>
    <p:sldId id="267" r:id="rId12"/>
    <p:sldId id="259" r:id="rId13"/>
    <p:sldId id="260" r:id="rId14"/>
    <p:sldId id="277" r:id="rId15"/>
    <p:sldId id="280" r:id="rId16"/>
    <p:sldId id="276" r:id="rId17"/>
    <p:sldId id="278" r:id="rId18"/>
    <p:sldId id="275" r:id="rId19"/>
    <p:sldId id="281" r:id="rId20"/>
    <p:sldId id="263" r:id="rId21"/>
    <p:sldId id="265" r:id="rId22"/>
    <p:sldId id="261" r:id="rId23"/>
    <p:sldId id="262" r:id="rId24"/>
    <p:sldId id="274" r:id="rId25"/>
    <p:sldId id="264"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A7FFF5-CE63-4314-9935-28831DEA0ADE}" type="datetimeFigureOut">
              <a:rPr lang="en-US" smtClean="0"/>
              <a:pPr/>
              <a:t>10/3/2014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1B36AB-BAEC-4D87-BC9D-E031BA7CA27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1B36AB-BAEC-4D87-BC9D-E031BA7CA27D}" type="slidenum">
              <a:rPr lang="en-US" smtClean="0"/>
              <a:pPr/>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1B36AB-BAEC-4D87-BC9D-E031BA7CA27D}" type="slidenum">
              <a:rPr lang="en-US" smtClean="0"/>
              <a:pPr/>
              <a:t>25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B9BF0F16-5A7F-476A-BDF7-FE73D38F4DFC}" type="datetimeFigureOut">
              <a:rPr lang="en-US" smtClean="0"/>
              <a:pPr/>
              <a:t>10/3/2014</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697E83BE-67F7-46AF-8C06-A39AE2961318}"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BF0F16-5A7F-476A-BDF7-FE73D38F4DFC}" type="datetimeFigureOut">
              <a:rPr lang="en-US" smtClean="0"/>
              <a:pPr/>
              <a:t>10/3/2014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97E83BE-67F7-46AF-8C06-A39AE296131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BF0F16-5A7F-476A-BDF7-FE73D38F4DFC}" type="datetimeFigureOut">
              <a:rPr lang="en-US" smtClean="0"/>
              <a:pPr/>
              <a:t>10/3/2014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97E83BE-67F7-46AF-8C06-A39AE296131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BF0F16-5A7F-476A-BDF7-FE73D38F4DFC}" type="datetimeFigureOut">
              <a:rPr lang="en-US" smtClean="0"/>
              <a:pPr/>
              <a:t>10/3/2014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97E83BE-67F7-46AF-8C06-A39AE296131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9BF0F16-5A7F-476A-BDF7-FE73D38F4DFC}" type="datetimeFigureOut">
              <a:rPr lang="en-US" smtClean="0"/>
              <a:pPr/>
              <a:t>10/3/2014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97E83BE-67F7-46AF-8C06-A39AE2961318}"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9BF0F16-5A7F-476A-BDF7-FE73D38F4DFC}" type="datetimeFigureOut">
              <a:rPr lang="en-US" smtClean="0"/>
              <a:pPr/>
              <a:t>10/3/2014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97E83BE-67F7-46AF-8C06-A39AE296131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9BF0F16-5A7F-476A-BDF7-FE73D38F4DFC}" type="datetimeFigureOut">
              <a:rPr lang="en-US" smtClean="0"/>
              <a:pPr/>
              <a:t>10/3/2014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697E83BE-67F7-46AF-8C06-A39AE2961318}"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9BF0F16-5A7F-476A-BDF7-FE73D38F4DFC}" type="datetimeFigureOut">
              <a:rPr lang="en-US" smtClean="0"/>
              <a:pPr/>
              <a:t>10/3/2014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697E83BE-67F7-46AF-8C06-A39AE296131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9BF0F16-5A7F-476A-BDF7-FE73D38F4DFC}" type="datetimeFigureOut">
              <a:rPr lang="en-US" smtClean="0"/>
              <a:pPr/>
              <a:t>10/3/2014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697E83BE-67F7-46AF-8C06-A39AE296131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9BF0F16-5A7F-476A-BDF7-FE73D38F4DFC}" type="datetimeFigureOut">
              <a:rPr lang="en-US" smtClean="0"/>
              <a:pPr/>
              <a:t>10/3/2014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97E83BE-67F7-46AF-8C06-A39AE296131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B9BF0F16-5A7F-476A-BDF7-FE73D38F4DFC}" type="datetimeFigureOut">
              <a:rPr lang="en-US" smtClean="0"/>
              <a:pPr/>
              <a:t>10/3/2014</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697E83BE-67F7-46AF-8C06-A39AE296131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9BF0F16-5A7F-476A-BDF7-FE73D38F4DFC}" type="datetimeFigureOut">
              <a:rPr lang="en-US" smtClean="0"/>
              <a:pPr/>
              <a:t>10/3/2014</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697E83BE-67F7-46AF-8C06-A39AE296131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422510" y="457200"/>
            <a:ext cx="8721490"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framework for the incorporation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of spatial thinking into K-12 </a:t>
            </a:r>
            <a:r>
              <a:rPr kumimoji="0" lang="en-US"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geoscience</a:t>
            </a:r>
            <a:r>
              <a:rPr kumimoji="0" lang="en-US"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education</a:t>
            </a:r>
            <a:endParaRPr kumimoji="0" lang="en-US" sz="4000" b="0"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2057400" y="3124200"/>
            <a:ext cx="5334000" cy="707886"/>
          </a:xfrm>
          <a:prstGeom prst="rect">
            <a:avLst/>
          </a:prstGeom>
          <a:noFill/>
        </p:spPr>
        <p:txBody>
          <a:bodyPr wrap="square" rtlCol="0">
            <a:spAutoFit/>
          </a:bodyPr>
          <a:lstStyle/>
          <a:p>
            <a:r>
              <a:rPr lang="en-US" sz="2000" dirty="0" smtClean="0"/>
              <a:t>Martin M. Kaufman, University of Michigan-Flint</a:t>
            </a:r>
          </a:p>
          <a:p>
            <a:r>
              <a:rPr lang="en-US" sz="2000" dirty="0" smtClean="0"/>
              <a:t>Randall L. </a:t>
            </a:r>
            <a:r>
              <a:rPr lang="en-US" sz="2000" dirty="0" smtClean="0"/>
              <a:t>Repic</a:t>
            </a:r>
            <a:r>
              <a:rPr lang="en-US" sz="2000" dirty="0" smtClean="0"/>
              <a:t>, University of Michigan-Flint</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ep8.jpg"/>
          <p:cNvPicPr>
            <a:picLocks noChangeAspect="1"/>
          </p:cNvPicPr>
          <p:nvPr/>
        </p:nvPicPr>
        <p:blipFill>
          <a:blip r:embed="rId2" cstate="print"/>
          <a:srcRect l="2452" t="2688" r="3640" b="2688"/>
          <a:stretch>
            <a:fillRect/>
          </a:stretch>
        </p:blipFill>
        <p:spPr>
          <a:xfrm>
            <a:off x="1143000" y="1828800"/>
            <a:ext cx="7059581" cy="3931920"/>
          </a:xfrm>
          <a:prstGeom prst="rect">
            <a:avLst/>
          </a:prstGeom>
        </p:spPr>
      </p:pic>
      <p:sp>
        <p:nvSpPr>
          <p:cNvPr id="3" name="TextBox 2"/>
          <p:cNvSpPr txBox="1"/>
          <p:nvPr/>
        </p:nvSpPr>
        <p:spPr>
          <a:xfrm>
            <a:off x="2679192" y="457200"/>
            <a:ext cx="3886200" cy="523220"/>
          </a:xfrm>
          <a:prstGeom prst="rect">
            <a:avLst/>
          </a:prstGeom>
          <a:noFill/>
        </p:spPr>
        <p:txBody>
          <a:bodyPr wrap="square" rtlCol="0">
            <a:spAutoFit/>
          </a:bodyPr>
          <a:lstStyle/>
          <a:p>
            <a:r>
              <a:rPr lang="en-US" sz="2800" b="1" dirty="0" smtClean="0"/>
              <a:t> The site at ground level</a:t>
            </a:r>
            <a:endParaRPr lang="en-US"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8001000" cy="369332"/>
          </a:xfrm>
          <a:prstGeom prst="rect">
            <a:avLst/>
          </a:prstGeom>
        </p:spPr>
        <p:txBody>
          <a:bodyPr wrap="square">
            <a:spAutoFit/>
          </a:bodyPr>
          <a:lstStyle/>
          <a:p>
            <a:pPr lvl="0" fontAlgn="base">
              <a:spcBef>
                <a:spcPct val="0"/>
              </a:spcBef>
              <a:spcAft>
                <a:spcPct val="0"/>
              </a:spcAft>
            </a:pPr>
            <a:r>
              <a:rPr lang="en-US" dirty="0" smtClean="0">
                <a:latin typeface="Arial" pitchFamily="34" charset="0"/>
                <a:ea typeface="Times New Roman" pitchFamily="18" charset="0"/>
                <a:cs typeface="Arial" pitchFamily="34" charset="0"/>
              </a:rPr>
              <a:t> </a:t>
            </a:r>
            <a:endParaRPr lang="en-US" dirty="0" smtClean="0">
              <a:latin typeface="Arial" pitchFamily="34" charset="0"/>
            </a:endParaRPr>
          </a:p>
        </p:txBody>
      </p:sp>
      <p:sp>
        <p:nvSpPr>
          <p:cNvPr id="7169" name="Rectangle 1"/>
          <p:cNvSpPr>
            <a:spLocks noChangeArrowheads="1"/>
          </p:cNvSpPr>
          <p:nvPr/>
        </p:nvSpPr>
        <p:spPr bwMode="auto">
          <a:xfrm>
            <a:off x="1143000" y="394901"/>
            <a:ext cx="7272055" cy="443198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Course Outline</a:t>
            </a:r>
          </a:p>
          <a:p>
            <a:pPr marL="0" marR="0" lvl="0" indent="0" algn="l" defTabSz="914400" rtl="0" eaLnBrk="1" fontAlgn="base" latinLnBrk="0" hangingPunct="1">
              <a:lnSpc>
                <a:spcPct val="100000"/>
              </a:lnSpc>
              <a:spcBef>
                <a:spcPct val="0"/>
              </a:spcBef>
              <a:spcAft>
                <a:spcPct val="0"/>
              </a:spcAft>
              <a:buClrTx/>
              <a:buSzTx/>
              <a:buFontTx/>
              <a:buNone/>
              <a:tabLst/>
            </a:pPr>
            <a:endParaRPr lang="en-US" sz="1000" u="sng"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strike="noStrike" cap="none" normalizeH="0" baseline="0" dirty="0" smtClean="0">
                <a:ln>
                  <a:noFill/>
                </a:ln>
                <a:solidFill>
                  <a:srgbClr val="FFC000"/>
                </a:solidFill>
                <a:effectLst/>
                <a:latin typeface="Arial" pitchFamily="34" charset="0"/>
                <a:ea typeface="Times New Roman" pitchFamily="18" charset="0"/>
                <a:cs typeface="Arial" pitchFamily="34" charset="0"/>
              </a:rPr>
              <a:t>Course is field based  and organized into four instructional units: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Geographic grid and scale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Measurement and analysis </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Field sampling and analysis </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Data development and presentation </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Each unit</a:t>
            </a:r>
            <a:r>
              <a:rPr kumimoji="0" lang="en-US"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includes lecture, laboratory, field exercises, research, data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development and analysis, and report development.</a:t>
            </a:r>
            <a:endParaRPr kumimoji="0" lang="en-US"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52400"/>
            <a:ext cx="6858000" cy="800219"/>
          </a:xfrm>
          <a:prstGeom prst="rect">
            <a:avLst/>
          </a:prstGeom>
          <a:noFill/>
        </p:spPr>
        <p:txBody>
          <a:bodyPr wrap="square" rtlCol="0">
            <a:spAutoFit/>
          </a:bodyPr>
          <a:lstStyle/>
          <a:p>
            <a:r>
              <a:rPr lang="en-US" sz="2800" b="1" dirty="0" smtClean="0"/>
              <a:t>               Course Objectives</a:t>
            </a:r>
          </a:p>
          <a:p>
            <a:endParaRPr lang="en-US" dirty="0"/>
          </a:p>
        </p:txBody>
      </p:sp>
      <p:sp>
        <p:nvSpPr>
          <p:cNvPr id="8193" name="Rectangle 1"/>
          <p:cNvSpPr>
            <a:spLocks noChangeArrowheads="1"/>
          </p:cNvSpPr>
          <p:nvPr/>
        </p:nvSpPr>
        <p:spPr bwMode="auto">
          <a:xfrm>
            <a:off x="610895" y="1143000"/>
            <a:ext cx="8533105" cy="495520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See meaning in the arrangement of things in space,  and the relations</a:t>
            </a:r>
            <a:r>
              <a:rPr kumimoji="0" lang="en-US" b="0" i="0" u="none" strike="noStrike" cap="none" normalizeH="0" dirty="0" smtClean="0">
                <a:ln>
                  <a:noFill/>
                </a:ln>
                <a:solidFill>
                  <a:schemeClr val="tx1"/>
                </a:solidFill>
                <a:effectLst/>
                <a:latin typeface="Arial" pitchFamily="34" charset="0"/>
                <a:ea typeface="Times New Roman" pitchFamily="18" charset="0"/>
                <a:cs typeface="Arial" pitchFamily="34" charset="0"/>
              </a:rPr>
              <a:t> between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people, places, and environment.</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ea typeface="Times New Roman" pitchFamily="18" charset="0"/>
                <a:cs typeface="Arial" pitchFamily="34" charset="0"/>
              </a:rPr>
              <a:t>U</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 geographic skills and scientific methodologies to apply spatial and ecological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perspectives to </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“real world”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situations. </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smtClean="0">
              <a:latin typeface="Arial" pitchFamily="34" charset="0"/>
              <a:ea typeface="Times New Roman" pitchFamily="18" charset="0"/>
              <a:cs typeface="Arial" pitchFamily="34" charset="0"/>
            </a:endParaRPr>
          </a:p>
          <a:p>
            <a:pPr fontAlgn="base">
              <a:spcBef>
                <a:spcPct val="0"/>
              </a:spcBef>
              <a:spcAft>
                <a:spcPct val="0"/>
              </a:spcAft>
            </a:pPr>
            <a:r>
              <a:rPr lang="en-US" dirty="0" smtClean="0">
                <a:latin typeface="Arial" pitchFamily="34" charset="0"/>
                <a:ea typeface="Times New Roman" pitchFamily="18" charset="0"/>
                <a:cs typeface="Arial" pitchFamily="34" charset="0"/>
              </a:rPr>
              <a:t>Develop the ability for students to practice “integrated science”, that is, </a:t>
            </a:r>
            <a:r>
              <a:rPr lang="en-US" dirty="0" smtClean="0"/>
              <a:t>to apply </a:t>
            </a:r>
          </a:p>
          <a:p>
            <a:pPr fontAlgn="base">
              <a:spcBef>
                <a:spcPct val="0"/>
              </a:spcBef>
              <a:spcAft>
                <a:spcPct val="0"/>
              </a:spcAft>
            </a:pPr>
            <a:r>
              <a:rPr lang="en-US" dirty="0" smtClean="0"/>
              <a:t>spatial thinking to effectively integrate content knowledge from different scientific </a:t>
            </a:r>
          </a:p>
          <a:p>
            <a:pPr fontAlgn="base">
              <a:spcBef>
                <a:spcPct val="0"/>
              </a:spcBef>
              <a:spcAft>
                <a:spcPct val="0"/>
              </a:spcAft>
            </a:pPr>
            <a:r>
              <a:rPr lang="en-US" dirty="0" smtClean="0"/>
              <a:t>disciplines.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FFC000"/>
                </a:solidFill>
                <a:latin typeface="Arial" pitchFamily="34" charset="0"/>
                <a:ea typeface="Times New Roman" pitchFamily="18" charset="0"/>
                <a:cs typeface="Arial" pitchFamily="34" charset="0"/>
              </a:rPr>
              <a:t>And…</a:t>
            </a:r>
            <a:endParaRPr kumimoji="0" lang="en-US"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0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762000" y="1905000"/>
            <a:ext cx="8763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Develop a deeper appreciation for science and scientific methods. </a:t>
            </a:r>
          </a:p>
          <a:p>
            <a:pPr marL="0" marR="0" lvl="0" indent="0" algn="l" defTabSz="914400" rtl="0" eaLnBrk="1" fontAlgn="base" latinLnBrk="0" hangingPunct="1">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Illustrate the benefits of teamwork via group work and partnerships.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Improve written and oral communication skills.  </a:t>
            </a:r>
          </a:p>
          <a:p>
            <a:pPr marL="0" marR="0" lvl="0" indent="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Promote comprehensive thinking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processes.</a:t>
            </a:r>
            <a:endPar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Build confidence via independent decision-making opportunities.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219200" y="457200"/>
            <a:ext cx="7239000" cy="830997"/>
          </a:xfrm>
          <a:prstGeom prst="rect">
            <a:avLst/>
          </a:prstGeom>
        </p:spPr>
        <p:txBody>
          <a:bodyPr wrap="square">
            <a:spAutoFit/>
          </a:bodyPr>
          <a:lstStyle/>
          <a:p>
            <a:r>
              <a:rPr lang="en-US" sz="2400" b="1" dirty="0" smtClean="0"/>
              <a:t>Address and improve the emotional and </a:t>
            </a:r>
            <a:r>
              <a:rPr lang="en-US" sz="2400" b="1" dirty="0" smtClean="0"/>
              <a:t>intellectual</a:t>
            </a:r>
          </a:p>
          <a:p>
            <a:r>
              <a:rPr lang="en-US" sz="2400" b="1" dirty="0" smtClean="0"/>
              <a:t> </a:t>
            </a:r>
            <a:r>
              <a:rPr lang="en-US" sz="2400" b="1" dirty="0" smtClean="0"/>
              <a:t>              aspects </a:t>
            </a:r>
            <a:r>
              <a:rPr lang="en-US" sz="2400" b="1" dirty="0" smtClean="0"/>
              <a:t>of the students’ experience </a:t>
            </a:r>
            <a:endParaRPr 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ep13.jpg"/>
          <p:cNvPicPr>
            <a:picLocks noChangeAspect="1"/>
          </p:cNvPicPr>
          <p:nvPr/>
        </p:nvPicPr>
        <p:blipFill>
          <a:blip r:embed="rId2" cstate="print"/>
          <a:srcRect t="5556" r="3529" b="51111"/>
          <a:stretch>
            <a:fillRect/>
          </a:stretch>
        </p:blipFill>
        <p:spPr>
          <a:xfrm>
            <a:off x="1676400" y="1676400"/>
            <a:ext cx="6186054" cy="4297680"/>
          </a:xfrm>
          <a:prstGeom prst="rect">
            <a:avLst/>
          </a:prstGeom>
        </p:spPr>
      </p:pic>
      <p:sp>
        <p:nvSpPr>
          <p:cNvPr id="3" name="TextBox 2"/>
          <p:cNvSpPr txBox="1"/>
          <p:nvPr/>
        </p:nvSpPr>
        <p:spPr>
          <a:xfrm>
            <a:off x="3048000" y="393192"/>
            <a:ext cx="3733800" cy="523220"/>
          </a:xfrm>
          <a:prstGeom prst="rect">
            <a:avLst/>
          </a:prstGeom>
          <a:noFill/>
        </p:spPr>
        <p:txBody>
          <a:bodyPr wrap="square" rtlCol="0">
            <a:spAutoFit/>
          </a:bodyPr>
          <a:lstStyle/>
          <a:p>
            <a:r>
              <a:rPr lang="en-US" sz="2800" b="1" dirty="0" smtClean="0"/>
              <a:t>     Course Activities</a:t>
            </a:r>
            <a:endParaRPr lang="en-US" sz="2800" b="1" dirty="0"/>
          </a:p>
        </p:txBody>
      </p:sp>
      <p:sp>
        <p:nvSpPr>
          <p:cNvPr id="4" name="TextBox 3"/>
          <p:cNvSpPr txBox="1"/>
          <p:nvPr/>
        </p:nvSpPr>
        <p:spPr>
          <a:xfrm>
            <a:off x="1676400" y="914400"/>
            <a:ext cx="6019800" cy="400110"/>
          </a:xfrm>
          <a:prstGeom prst="rect">
            <a:avLst/>
          </a:prstGeom>
          <a:noFill/>
        </p:spPr>
        <p:txBody>
          <a:bodyPr wrap="square" rtlCol="0">
            <a:spAutoFit/>
          </a:bodyPr>
          <a:lstStyle/>
          <a:p>
            <a:r>
              <a:rPr lang="en-US" sz="2000" b="1" dirty="0" smtClean="0">
                <a:solidFill>
                  <a:srgbClr val="FFC000"/>
                </a:solidFill>
              </a:rPr>
              <a:t>Site control: Pace and scale mapping; use of the level</a:t>
            </a:r>
            <a:endParaRPr lang="en-US" sz="2000" b="1" dirty="0">
              <a:solidFill>
                <a:srgbClr val="FFC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ep3.jpg"/>
          <p:cNvPicPr>
            <a:picLocks noChangeAspect="1"/>
          </p:cNvPicPr>
          <p:nvPr/>
        </p:nvPicPr>
        <p:blipFill>
          <a:blip r:embed="rId2" cstate="print"/>
          <a:srcRect l="1487" t="2362" r="1487"/>
          <a:stretch>
            <a:fillRect/>
          </a:stretch>
        </p:blipFill>
        <p:spPr>
          <a:xfrm>
            <a:off x="762000" y="1447800"/>
            <a:ext cx="8077200" cy="4529137"/>
          </a:xfrm>
          <a:prstGeom prst="rect">
            <a:avLst/>
          </a:prstGeom>
        </p:spPr>
      </p:pic>
      <p:sp>
        <p:nvSpPr>
          <p:cNvPr id="3" name="TextBox 2"/>
          <p:cNvSpPr txBox="1"/>
          <p:nvPr/>
        </p:nvSpPr>
        <p:spPr>
          <a:xfrm>
            <a:off x="1524000" y="457200"/>
            <a:ext cx="6858000" cy="461665"/>
          </a:xfrm>
          <a:prstGeom prst="rect">
            <a:avLst/>
          </a:prstGeom>
          <a:noFill/>
        </p:spPr>
        <p:txBody>
          <a:bodyPr wrap="square" rtlCol="0">
            <a:spAutoFit/>
          </a:bodyPr>
          <a:lstStyle/>
          <a:p>
            <a:r>
              <a:rPr lang="en-US" sz="2400" b="1" dirty="0" smtClean="0">
                <a:solidFill>
                  <a:srgbClr val="FFC000"/>
                </a:solidFill>
              </a:rPr>
              <a:t>Measuring elevation for contour map construction</a:t>
            </a:r>
            <a:endParaRPr lang="en-US" sz="2400" b="1" dirty="0">
              <a:solidFill>
                <a:srgbClr val="FFC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ep2.jpg"/>
          <p:cNvPicPr>
            <a:picLocks noChangeAspect="1"/>
          </p:cNvPicPr>
          <p:nvPr/>
        </p:nvPicPr>
        <p:blipFill>
          <a:blip r:embed="rId2" cstate="print"/>
          <a:srcRect t="3401" r="2146" b="3061"/>
          <a:stretch>
            <a:fillRect/>
          </a:stretch>
        </p:blipFill>
        <p:spPr>
          <a:xfrm>
            <a:off x="1600200" y="1828800"/>
            <a:ext cx="6400800" cy="4191000"/>
          </a:xfrm>
          <a:prstGeom prst="rect">
            <a:avLst/>
          </a:prstGeom>
        </p:spPr>
      </p:pic>
      <p:sp>
        <p:nvSpPr>
          <p:cNvPr id="3" name="TextBox 2"/>
          <p:cNvSpPr txBox="1"/>
          <p:nvPr/>
        </p:nvSpPr>
        <p:spPr>
          <a:xfrm>
            <a:off x="1816608" y="457200"/>
            <a:ext cx="5943600" cy="954107"/>
          </a:xfrm>
          <a:prstGeom prst="rect">
            <a:avLst/>
          </a:prstGeom>
          <a:noFill/>
        </p:spPr>
        <p:txBody>
          <a:bodyPr wrap="square" rtlCol="0">
            <a:spAutoFit/>
          </a:bodyPr>
          <a:lstStyle/>
          <a:p>
            <a:r>
              <a:rPr lang="en-US" sz="2800" b="1" dirty="0" smtClean="0">
                <a:solidFill>
                  <a:srgbClr val="FFC000"/>
                </a:solidFill>
              </a:rPr>
              <a:t>Instructions to the sampling teams:</a:t>
            </a:r>
          </a:p>
          <a:p>
            <a:r>
              <a:rPr lang="en-US" sz="2800" b="1" dirty="0" smtClean="0">
                <a:solidFill>
                  <a:srgbClr val="FFC000"/>
                </a:solidFill>
              </a:rPr>
              <a:t>       Safety and proper technique</a:t>
            </a:r>
            <a:endParaRPr lang="en-US" sz="2800" b="1" dirty="0">
              <a:solidFill>
                <a:srgbClr val="FFC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ep15.jpg"/>
          <p:cNvPicPr>
            <a:picLocks noChangeAspect="1"/>
          </p:cNvPicPr>
          <p:nvPr/>
        </p:nvPicPr>
        <p:blipFill>
          <a:blip r:embed="rId2" cstate="print"/>
          <a:srcRect t="3409" r="8621" b="48864"/>
          <a:stretch>
            <a:fillRect/>
          </a:stretch>
        </p:blipFill>
        <p:spPr>
          <a:xfrm>
            <a:off x="1773936" y="1447800"/>
            <a:ext cx="6000213" cy="4754880"/>
          </a:xfrm>
          <a:prstGeom prst="rect">
            <a:avLst/>
          </a:prstGeom>
        </p:spPr>
      </p:pic>
      <p:sp>
        <p:nvSpPr>
          <p:cNvPr id="3" name="TextBox 2"/>
          <p:cNvSpPr txBox="1"/>
          <p:nvPr/>
        </p:nvSpPr>
        <p:spPr>
          <a:xfrm>
            <a:off x="1524000" y="381000"/>
            <a:ext cx="6629400" cy="461665"/>
          </a:xfrm>
          <a:prstGeom prst="rect">
            <a:avLst/>
          </a:prstGeom>
          <a:noFill/>
        </p:spPr>
        <p:txBody>
          <a:bodyPr wrap="square" rtlCol="0">
            <a:spAutoFit/>
          </a:bodyPr>
          <a:lstStyle/>
          <a:p>
            <a:r>
              <a:rPr lang="en-US" sz="2400" b="1" dirty="0" smtClean="0">
                <a:solidFill>
                  <a:srgbClr val="FFC000"/>
                </a:solidFill>
              </a:rPr>
              <a:t>Water Sampling: Channel geometry; chemistry</a:t>
            </a:r>
            <a:endParaRPr lang="en-US" sz="2400" b="1" dirty="0">
              <a:solidFill>
                <a:srgbClr val="FFC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ep1.jpg"/>
          <p:cNvPicPr>
            <a:picLocks noChangeAspect="1"/>
          </p:cNvPicPr>
          <p:nvPr/>
        </p:nvPicPr>
        <p:blipFill>
          <a:blip r:embed="rId2" cstate="print"/>
          <a:srcRect t="5814" r="1402"/>
          <a:stretch>
            <a:fillRect/>
          </a:stretch>
        </p:blipFill>
        <p:spPr>
          <a:xfrm>
            <a:off x="1127760" y="1828800"/>
            <a:ext cx="7200430" cy="3931920"/>
          </a:xfrm>
          <a:prstGeom prst="rect">
            <a:avLst/>
          </a:prstGeom>
        </p:spPr>
      </p:pic>
      <p:sp>
        <p:nvSpPr>
          <p:cNvPr id="5" name="TextBox 4"/>
          <p:cNvSpPr txBox="1"/>
          <p:nvPr/>
        </p:nvSpPr>
        <p:spPr>
          <a:xfrm>
            <a:off x="2895600" y="533400"/>
            <a:ext cx="3200400" cy="523220"/>
          </a:xfrm>
          <a:prstGeom prst="rect">
            <a:avLst/>
          </a:prstGeom>
          <a:noFill/>
        </p:spPr>
        <p:txBody>
          <a:bodyPr wrap="square" rtlCol="0">
            <a:spAutoFit/>
          </a:bodyPr>
          <a:lstStyle/>
          <a:p>
            <a:r>
              <a:rPr lang="en-US" sz="2800" b="1" dirty="0" smtClean="0"/>
              <a:t>   </a:t>
            </a:r>
            <a:r>
              <a:rPr lang="en-US" sz="2800" b="1" dirty="0" smtClean="0">
                <a:solidFill>
                  <a:srgbClr val="FFC000"/>
                </a:solidFill>
              </a:rPr>
              <a:t>Measuring Depth</a:t>
            </a:r>
            <a:endParaRPr lang="en-US" sz="2800" b="1" dirty="0">
              <a:solidFill>
                <a:srgbClr val="FFC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ep11.jpg"/>
          <p:cNvPicPr>
            <a:picLocks noChangeAspect="1"/>
          </p:cNvPicPr>
          <p:nvPr/>
        </p:nvPicPr>
        <p:blipFill>
          <a:blip r:embed="rId2" cstate="print"/>
          <a:srcRect l="751" t="1515" r="3153" b="39226"/>
          <a:stretch>
            <a:fillRect/>
          </a:stretch>
        </p:blipFill>
        <p:spPr>
          <a:xfrm>
            <a:off x="1143000" y="1828800"/>
            <a:ext cx="7315203" cy="4023360"/>
          </a:xfrm>
          <a:prstGeom prst="rect">
            <a:avLst/>
          </a:prstGeom>
        </p:spPr>
      </p:pic>
      <p:sp>
        <p:nvSpPr>
          <p:cNvPr id="5" name="TextBox 4"/>
          <p:cNvSpPr txBox="1"/>
          <p:nvPr/>
        </p:nvSpPr>
        <p:spPr>
          <a:xfrm>
            <a:off x="1600200" y="685800"/>
            <a:ext cx="6297168" cy="523220"/>
          </a:xfrm>
          <a:prstGeom prst="rect">
            <a:avLst/>
          </a:prstGeom>
          <a:noFill/>
        </p:spPr>
        <p:txBody>
          <a:bodyPr wrap="square" rtlCol="0">
            <a:spAutoFit/>
          </a:bodyPr>
          <a:lstStyle/>
          <a:p>
            <a:r>
              <a:rPr lang="en-US" sz="2800" b="1" dirty="0" smtClean="0">
                <a:solidFill>
                  <a:srgbClr val="FFC000"/>
                </a:solidFill>
              </a:rPr>
              <a:t>All sampling should end with a high-five</a:t>
            </a:r>
            <a:endParaRPr lang="en-US" sz="2800" b="1" dirty="0">
              <a:solidFill>
                <a:srgbClr val="FFC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066800" y="0"/>
            <a:ext cx="7162800" cy="77559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effectLst/>
                <a:latin typeface="Calibri" pitchFamily="34" charset="0"/>
                <a:ea typeface="Times New Roman" pitchFamily="18" charset="0"/>
                <a:cs typeface="Times New Roman" pitchFamily="18" charset="0"/>
              </a:rPr>
              <a:t>What we’ll cover today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62000"/>
              <a:buFont typeface="Wingdings" pitchFamily="2" charset="2"/>
              <a:buChar char="v"/>
              <a:tabLst/>
            </a:pPr>
            <a:r>
              <a:rPr kumimoji="0" lang="en-US" b="1" i="0" u="none" strike="noStrike" cap="none" normalizeH="0" baseline="0" dirty="0" smtClean="0">
                <a:effectLst/>
                <a:latin typeface="Calibri" pitchFamily="34" charset="0"/>
                <a:ea typeface="Times New Roman" pitchFamily="18" charset="0"/>
                <a:cs typeface="Times New Roman" pitchFamily="18" charset="0"/>
              </a:rPr>
              <a:t> Improving spatial thinking</a:t>
            </a:r>
          </a:p>
          <a:p>
            <a:pPr marL="0" marR="0" lvl="0" indent="0" algn="l" defTabSz="914400" rtl="0" eaLnBrk="1" fontAlgn="base" latinLnBrk="0" hangingPunct="1">
              <a:lnSpc>
                <a:spcPct val="100000"/>
              </a:lnSpc>
              <a:spcBef>
                <a:spcPct val="0"/>
              </a:spcBef>
              <a:spcAft>
                <a:spcPct val="0"/>
              </a:spcAft>
              <a:buClrTx/>
              <a:buSzPct val="62000"/>
              <a:buFont typeface="Wingdings" pitchFamily="2" charset="2"/>
              <a:buChar char="v"/>
              <a:tabLst/>
            </a:pPr>
            <a:endParaRPr kumimoji="0" lang="en-US" b="1" i="0" u="none" strike="noStrike" cap="none" normalizeH="0" baseline="0" dirty="0" smtClean="0">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62000"/>
              <a:buFont typeface="Wingdings" pitchFamily="2" charset="2"/>
              <a:buChar char="v"/>
              <a:tabLst/>
            </a:pPr>
            <a:r>
              <a:rPr lang="en-US" b="1" dirty="0" smtClean="0">
                <a:latin typeface="Calibri" pitchFamily="34" charset="0"/>
                <a:ea typeface="Times New Roman" pitchFamily="18" charset="0"/>
                <a:cs typeface="Times New Roman" pitchFamily="18" charset="0"/>
              </a:rPr>
              <a:t> A unifying spatial-temporal approach to </a:t>
            </a:r>
            <a:r>
              <a:rPr lang="en-US" b="1" dirty="0" smtClean="0">
                <a:latin typeface="Calibri" pitchFamily="34" charset="0"/>
                <a:ea typeface="Times New Roman" pitchFamily="18" charset="0"/>
                <a:cs typeface="Times New Roman" pitchFamily="18" charset="0"/>
              </a:rPr>
              <a:t>geoscience</a:t>
            </a:r>
            <a:r>
              <a:rPr lang="en-US" b="1" dirty="0" smtClean="0">
                <a:latin typeface="Calibri" pitchFamily="34" charset="0"/>
                <a:ea typeface="Times New Roman" pitchFamily="18" charset="0"/>
                <a:cs typeface="Times New Roman" pitchFamily="18" charset="0"/>
              </a:rPr>
              <a:t> education</a:t>
            </a:r>
          </a:p>
          <a:p>
            <a:pPr marL="0" marR="0" lvl="0" indent="0" algn="l" defTabSz="914400" rtl="0" eaLnBrk="1" fontAlgn="base" latinLnBrk="0" hangingPunct="1">
              <a:lnSpc>
                <a:spcPct val="100000"/>
              </a:lnSpc>
              <a:spcBef>
                <a:spcPct val="0"/>
              </a:spcBef>
              <a:spcAft>
                <a:spcPct val="0"/>
              </a:spcAft>
              <a:buClrTx/>
              <a:buSzPct val="62000"/>
              <a:buFont typeface="Wingdings" pitchFamily="2" charset="2"/>
              <a:buChar char="v"/>
              <a:tabLst/>
            </a:pPr>
            <a:endParaRPr lang="en-US"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62000"/>
              <a:buFont typeface="Wingdings" pitchFamily="2" charset="2"/>
              <a:buChar char="v"/>
              <a:tabLst/>
            </a:pPr>
            <a:r>
              <a:rPr lang="en-US" b="1" dirty="0" smtClean="0">
                <a:latin typeface="Calibri" pitchFamily="34" charset="0"/>
                <a:ea typeface="Times New Roman" pitchFamily="18" charset="0"/>
                <a:cs typeface="Times New Roman" pitchFamily="18" charset="0"/>
              </a:rPr>
              <a:t> The STEM pipeline</a:t>
            </a:r>
          </a:p>
          <a:p>
            <a:pPr marL="0" marR="0" lvl="0" indent="0" algn="l" defTabSz="914400" rtl="0" eaLnBrk="1" fontAlgn="base" latinLnBrk="0" hangingPunct="1">
              <a:lnSpc>
                <a:spcPct val="100000"/>
              </a:lnSpc>
              <a:spcBef>
                <a:spcPct val="0"/>
              </a:spcBef>
              <a:spcAft>
                <a:spcPct val="0"/>
              </a:spcAft>
              <a:buClrTx/>
              <a:buSzPct val="62000"/>
              <a:buFont typeface="Wingdings" pitchFamily="2" charset="2"/>
              <a:buChar char="v"/>
              <a:tabLst/>
            </a:pPr>
            <a:endParaRPr lang="en-US"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62000"/>
              <a:buFont typeface="Wingdings" pitchFamily="2" charset="2"/>
              <a:buChar char="v"/>
              <a:tabLst/>
            </a:pPr>
            <a:r>
              <a:rPr lang="en-US" b="1" dirty="0" smtClean="0">
                <a:latin typeface="Calibri" pitchFamily="34" charset="0"/>
                <a:ea typeface="Times New Roman" pitchFamily="18" charset="0"/>
                <a:cs typeface="Times New Roman" pitchFamily="18" charset="0"/>
              </a:rPr>
              <a:t> Constructive geography</a:t>
            </a:r>
          </a:p>
          <a:p>
            <a:pPr marL="0" marR="0" lvl="0" indent="0" algn="l" defTabSz="914400" rtl="0" eaLnBrk="1" fontAlgn="base" latinLnBrk="0" hangingPunct="1">
              <a:lnSpc>
                <a:spcPct val="100000"/>
              </a:lnSpc>
              <a:spcBef>
                <a:spcPct val="0"/>
              </a:spcBef>
              <a:spcAft>
                <a:spcPct val="0"/>
              </a:spcAft>
              <a:buClrTx/>
              <a:buSzPct val="62000"/>
              <a:buFont typeface="Wingdings" pitchFamily="2" charset="2"/>
              <a:buChar char="v"/>
              <a:tabLst/>
            </a:pPr>
            <a:endParaRPr lang="en-US"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62000"/>
              <a:buFont typeface="Wingdings" pitchFamily="2" charset="2"/>
              <a:buChar char="v"/>
              <a:tabLst/>
            </a:pPr>
            <a:r>
              <a:rPr lang="en-US" b="1" dirty="0" smtClean="0">
                <a:latin typeface="Calibri" pitchFamily="34" charset="0"/>
                <a:ea typeface="Times New Roman" pitchFamily="18" charset="0"/>
                <a:cs typeface="Times New Roman" pitchFamily="18" charset="0"/>
              </a:rPr>
              <a:t> Recruitment of students</a:t>
            </a:r>
          </a:p>
          <a:p>
            <a:pPr marL="0" marR="0" lvl="0" indent="0" algn="l" defTabSz="914400" rtl="0" eaLnBrk="1" fontAlgn="base" latinLnBrk="0" hangingPunct="1">
              <a:lnSpc>
                <a:spcPct val="100000"/>
              </a:lnSpc>
              <a:spcBef>
                <a:spcPct val="0"/>
              </a:spcBef>
              <a:spcAft>
                <a:spcPct val="0"/>
              </a:spcAft>
              <a:buClrTx/>
              <a:buSzPct val="62000"/>
              <a:buFont typeface="Wingdings" pitchFamily="2" charset="2"/>
              <a:buChar char="v"/>
              <a:tabLst/>
            </a:pPr>
            <a:endParaRPr lang="en-US"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62000"/>
              <a:buFont typeface="Wingdings" pitchFamily="2" charset="2"/>
              <a:buChar char="v"/>
              <a:tabLst/>
            </a:pPr>
            <a:r>
              <a:rPr lang="en-US" b="1" dirty="0" smtClean="0">
                <a:latin typeface="Calibri" pitchFamily="34" charset="0"/>
                <a:ea typeface="Times New Roman" pitchFamily="18" charset="0"/>
                <a:cs typeface="Times New Roman" pitchFamily="18" charset="0"/>
              </a:rPr>
              <a:t> The course site</a:t>
            </a:r>
          </a:p>
          <a:p>
            <a:pPr marL="0" marR="0" lvl="0" indent="0" algn="l" defTabSz="914400" rtl="0" eaLnBrk="1" fontAlgn="base" latinLnBrk="0" hangingPunct="1">
              <a:lnSpc>
                <a:spcPct val="100000"/>
              </a:lnSpc>
              <a:spcBef>
                <a:spcPct val="0"/>
              </a:spcBef>
              <a:spcAft>
                <a:spcPct val="0"/>
              </a:spcAft>
              <a:buClrTx/>
              <a:buSzPct val="62000"/>
              <a:buFont typeface="Wingdings" pitchFamily="2" charset="2"/>
              <a:buChar char="v"/>
              <a:tabLst/>
            </a:pPr>
            <a:endParaRPr lang="en-US"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62000"/>
              <a:buFont typeface="Wingdings" pitchFamily="2" charset="2"/>
              <a:buChar char="v"/>
              <a:tabLst/>
            </a:pPr>
            <a:r>
              <a:rPr lang="en-US" b="1" dirty="0" smtClean="0">
                <a:latin typeface="Calibri" pitchFamily="34" charset="0"/>
                <a:ea typeface="Times New Roman" pitchFamily="18" charset="0"/>
                <a:cs typeface="Times New Roman" pitchFamily="18" charset="0"/>
              </a:rPr>
              <a:t> Course outline and objectives</a:t>
            </a:r>
          </a:p>
          <a:p>
            <a:pPr marL="0" marR="0" lvl="0" indent="0" algn="l" defTabSz="914400" rtl="0" eaLnBrk="1" fontAlgn="base" latinLnBrk="0" hangingPunct="1">
              <a:lnSpc>
                <a:spcPct val="100000"/>
              </a:lnSpc>
              <a:spcBef>
                <a:spcPct val="0"/>
              </a:spcBef>
              <a:spcAft>
                <a:spcPct val="0"/>
              </a:spcAft>
              <a:buClrTx/>
              <a:buSzPct val="62000"/>
              <a:buFont typeface="Wingdings" pitchFamily="2" charset="2"/>
              <a:buChar char="v"/>
              <a:tabLst/>
            </a:pPr>
            <a:endParaRPr lang="en-US"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62000"/>
              <a:buFont typeface="Wingdings" pitchFamily="2" charset="2"/>
              <a:buChar char="v"/>
              <a:tabLst/>
            </a:pPr>
            <a:r>
              <a:rPr lang="en-US" b="1" dirty="0" smtClean="0">
                <a:latin typeface="Calibri" pitchFamily="34" charset="0"/>
                <a:ea typeface="Times New Roman" pitchFamily="18" charset="0"/>
                <a:cs typeface="Times New Roman" pitchFamily="18" charset="0"/>
              </a:rPr>
              <a:t> Course activities</a:t>
            </a:r>
          </a:p>
          <a:p>
            <a:pPr marL="0" marR="0" lvl="0" indent="0" algn="l" defTabSz="914400" rtl="0" eaLnBrk="1" fontAlgn="base" latinLnBrk="0" hangingPunct="1">
              <a:lnSpc>
                <a:spcPct val="100000"/>
              </a:lnSpc>
              <a:spcBef>
                <a:spcPct val="0"/>
              </a:spcBef>
              <a:spcAft>
                <a:spcPct val="0"/>
              </a:spcAft>
              <a:buClrTx/>
              <a:buSzPct val="62000"/>
              <a:buFont typeface="Wingdings" pitchFamily="2" charset="2"/>
              <a:buChar char="v"/>
              <a:tabLst/>
            </a:pPr>
            <a:endParaRPr lang="en-US"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62000"/>
              <a:buFont typeface="Wingdings" pitchFamily="2" charset="2"/>
              <a:buChar char="v"/>
              <a:tabLst/>
            </a:pPr>
            <a:r>
              <a:rPr lang="en-US" b="1" dirty="0" smtClean="0">
                <a:latin typeface="Calibri" pitchFamily="34" charset="0"/>
                <a:ea typeface="Times New Roman" pitchFamily="18" charset="0"/>
                <a:cs typeface="Times New Roman" pitchFamily="18" charset="0"/>
              </a:rPr>
              <a:t> Results and Discussion</a:t>
            </a:r>
          </a:p>
          <a:p>
            <a:pPr marL="0" marR="0" lvl="0" indent="0" algn="l" defTabSz="914400" rtl="0" eaLnBrk="1" fontAlgn="base" latinLnBrk="0" hangingPunct="1">
              <a:lnSpc>
                <a:spcPct val="100000"/>
              </a:lnSpc>
              <a:spcBef>
                <a:spcPct val="0"/>
              </a:spcBef>
              <a:spcAft>
                <a:spcPct val="0"/>
              </a:spcAft>
              <a:buClrTx/>
              <a:buSzPct val="62000"/>
              <a:buFont typeface="Wingdings" pitchFamily="2" charset="2"/>
              <a:buChar char="v"/>
              <a:tabLst/>
            </a:pPr>
            <a:endParaRPr lang="en-US"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62000"/>
              <a:buFont typeface="Wingdings" pitchFamily="2" charset="2"/>
              <a:buChar char="v"/>
              <a:tabLst/>
            </a:pPr>
            <a:r>
              <a:rPr lang="en-US" b="1" dirty="0" smtClean="0">
                <a:latin typeface="Calibri" pitchFamily="34" charset="0"/>
                <a:ea typeface="Times New Roman" pitchFamily="18" charset="0"/>
                <a:cs typeface="Times New Roman" pitchFamily="18" charset="0"/>
              </a:rPr>
              <a:t> Conclusions</a:t>
            </a:r>
          </a:p>
          <a:p>
            <a:pPr marL="0" marR="0" lvl="0" indent="0" algn="l" defTabSz="914400" rtl="0" eaLnBrk="1" fontAlgn="base" latinLnBrk="0" hangingPunct="1">
              <a:lnSpc>
                <a:spcPct val="100000"/>
              </a:lnSpc>
              <a:spcBef>
                <a:spcPct val="0"/>
              </a:spcBef>
              <a:spcAft>
                <a:spcPct val="0"/>
              </a:spcAft>
              <a:buClrTx/>
              <a:buSzPct val="62000"/>
              <a:buFont typeface="Wingdings" pitchFamily="2" charset="2"/>
              <a:buChar char="v"/>
              <a:tabLst/>
            </a:pPr>
            <a:endParaRPr lang="en-US" sz="1200" b="1" dirty="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Pct val="62000"/>
              <a:buFont typeface="Wingdings" pitchFamily="2" charset="2"/>
              <a:buChar char="v"/>
              <a:tabLst/>
            </a:pPr>
            <a:endParaRPr lang="en-US" sz="12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12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12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effectLst/>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09800"/>
            <a:ext cx="7924800" cy="2031325"/>
          </a:xfrm>
          <a:prstGeom prst="rect">
            <a:avLst/>
          </a:prstGeom>
          <a:noFill/>
        </p:spPr>
        <p:txBody>
          <a:bodyPr wrap="square" rtlCol="0">
            <a:spAutoFit/>
          </a:bodyPr>
          <a:lstStyle/>
          <a:p>
            <a:r>
              <a:rPr lang="en-US" dirty="0" smtClean="0"/>
              <a:t>“Throughout this course there have been a lot of different skills learned, used and applied to real life situations. Everything from drafting a Topographic map to taking water samples, this course has taught that </a:t>
            </a:r>
            <a:r>
              <a:rPr lang="en-US" dirty="0" smtClean="0"/>
              <a:t>Kearsley</a:t>
            </a:r>
            <a:r>
              <a:rPr lang="en-US" dirty="0" smtClean="0"/>
              <a:t> Creek’s watershed is just a small part of the larger watershed and ecosystems in southeastern Michigan. “</a:t>
            </a:r>
          </a:p>
          <a:p>
            <a:endParaRPr lang="en-US" dirty="0" smtClean="0"/>
          </a:p>
          <a:p>
            <a:r>
              <a:rPr lang="en-US" dirty="0" smtClean="0">
                <a:solidFill>
                  <a:srgbClr val="FFC000"/>
                </a:solidFill>
              </a:rPr>
              <a:t>Objectives attained: </a:t>
            </a:r>
            <a:r>
              <a:rPr lang="en-US" dirty="0" smtClean="0">
                <a:solidFill>
                  <a:srgbClr val="00B0F0"/>
                </a:solidFill>
              </a:rPr>
              <a:t>spatial skills; application of a spatial framework</a:t>
            </a:r>
            <a:endParaRPr lang="en-US" dirty="0">
              <a:solidFill>
                <a:srgbClr val="00B0F0"/>
              </a:solidFill>
            </a:endParaRPr>
          </a:p>
        </p:txBody>
      </p:sp>
      <p:sp>
        <p:nvSpPr>
          <p:cNvPr id="6" name="TextBox 5"/>
          <p:cNvSpPr txBox="1"/>
          <p:nvPr/>
        </p:nvSpPr>
        <p:spPr>
          <a:xfrm>
            <a:off x="1066800" y="381000"/>
            <a:ext cx="7239000" cy="1354217"/>
          </a:xfrm>
          <a:prstGeom prst="rect">
            <a:avLst/>
          </a:prstGeom>
          <a:noFill/>
        </p:spPr>
        <p:txBody>
          <a:bodyPr wrap="square" rtlCol="0">
            <a:spAutoFit/>
          </a:bodyPr>
          <a:lstStyle/>
          <a:p>
            <a:r>
              <a:rPr lang="en-US" sz="2800" b="1" dirty="0" smtClean="0"/>
              <a:t>			Results</a:t>
            </a:r>
          </a:p>
          <a:p>
            <a:endParaRPr lang="en-US" dirty="0" smtClean="0"/>
          </a:p>
          <a:p>
            <a:r>
              <a:rPr lang="en-US" dirty="0" smtClean="0">
                <a:solidFill>
                  <a:srgbClr val="FFC000"/>
                </a:solidFill>
              </a:rPr>
              <a:t>             Students in their own words from their final project write-ups</a:t>
            </a:r>
          </a:p>
          <a:p>
            <a:r>
              <a:rPr lang="en-US" dirty="0" smtClean="0">
                <a:solidFill>
                  <a:srgbClr val="FFC000"/>
                </a:solidFill>
              </a:rPr>
              <a:t>                                                (including their typos)</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136339"/>
            <a:ext cx="6705600" cy="2862322"/>
          </a:xfrm>
          <a:prstGeom prst="rect">
            <a:avLst/>
          </a:prstGeom>
        </p:spPr>
        <p:txBody>
          <a:bodyPr wrap="square">
            <a:spAutoFit/>
          </a:bodyPr>
          <a:lstStyle/>
          <a:p>
            <a:r>
              <a:rPr lang="en-US" dirty="0" smtClean="0"/>
              <a:t>“This water testing was a great benefit to the testers in an educational sense, but it was also an enjoyable experience because of the beautiful nature of the testing site. The tests were more beneficial because the site was diverse and 100% real world. The tests were affected by the weather and by the vegetation in the river which is something that cannot be replicated in a lab, and that is priceless”.</a:t>
            </a:r>
          </a:p>
          <a:p>
            <a:endParaRPr lang="en-US" dirty="0" smtClean="0"/>
          </a:p>
          <a:p>
            <a:r>
              <a:rPr lang="en-US" dirty="0" smtClean="0">
                <a:solidFill>
                  <a:srgbClr val="FFC000"/>
                </a:solidFill>
              </a:rPr>
              <a:t>Objectives attained: </a:t>
            </a:r>
            <a:r>
              <a:rPr lang="en-US" dirty="0" smtClean="0">
                <a:solidFill>
                  <a:srgbClr val="00B0F0"/>
                </a:solidFill>
              </a:rPr>
              <a:t>appreciation for science and scientific methods;</a:t>
            </a:r>
          </a:p>
          <a:p>
            <a:r>
              <a:rPr lang="en-US" dirty="0" smtClean="0">
                <a:solidFill>
                  <a:srgbClr val="00B0F0"/>
                </a:solidFill>
              </a:rPr>
              <a:t>Integrated science</a:t>
            </a:r>
            <a:endParaRPr lang="en-US" dirty="0">
              <a:solidFill>
                <a:srgbClr val="00B0F0"/>
              </a:solidFill>
            </a:endParaRPr>
          </a:p>
        </p:txBody>
      </p:sp>
      <p:sp>
        <p:nvSpPr>
          <p:cNvPr id="3" name="TextBox 2"/>
          <p:cNvSpPr txBox="1"/>
          <p:nvPr/>
        </p:nvSpPr>
        <p:spPr>
          <a:xfrm>
            <a:off x="914400" y="457200"/>
            <a:ext cx="2362200" cy="369332"/>
          </a:xfrm>
          <a:prstGeom prst="rect">
            <a:avLst/>
          </a:prstGeom>
          <a:noFill/>
        </p:spPr>
        <p:txBody>
          <a:bodyPr wrap="square" rtlCol="0">
            <a:spAutoFit/>
          </a:bodyPr>
          <a:lstStyle/>
          <a:p>
            <a:r>
              <a:rPr lang="en-US" dirty="0" smtClean="0"/>
              <a:t>Results, cont.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997839"/>
            <a:ext cx="6553200" cy="2585323"/>
          </a:xfrm>
          <a:prstGeom prst="rect">
            <a:avLst/>
          </a:prstGeom>
        </p:spPr>
        <p:txBody>
          <a:bodyPr wrap="square">
            <a:spAutoFit/>
          </a:bodyPr>
          <a:lstStyle/>
          <a:p>
            <a:r>
              <a:rPr lang="en-US" dirty="0" smtClean="0"/>
              <a:t>“Based on our research of the </a:t>
            </a:r>
            <a:r>
              <a:rPr lang="en-US" dirty="0" smtClean="0"/>
              <a:t>vegatation</a:t>
            </a:r>
            <a:r>
              <a:rPr lang="en-US" dirty="0" smtClean="0"/>
              <a:t> found in that region, we concluded that in this type of soil forest can grow well and that the red and white oak </a:t>
            </a:r>
            <a:r>
              <a:rPr lang="en-US" dirty="0" smtClean="0"/>
              <a:t>doninate</a:t>
            </a:r>
            <a:r>
              <a:rPr lang="en-US" dirty="0" smtClean="0"/>
              <a:t> in the upper </a:t>
            </a:r>
            <a:r>
              <a:rPr lang="en-US" dirty="0" smtClean="0"/>
              <a:t>conopy</a:t>
            </a:r>
            <a:r>
              <a:rPr lang="en-US" dirty="0" smtClean="0"/>
              <a:t>, but maples </a:t>
            </a:r>
            <a:r>
              <a:rPr lang="en-US" dirty="0" smtClean="0"/>
              <a:t>exsist</a:t>
            </a:r>
            <a:r>
              <a:rPr lang="en-US" dirty="0" smtClean="0"/>
              <a:t> in the lower canopy. The areas closed canopy helps prevent large amounts of erosion, due to the leafs intercepting the rain, and the leafs covering the ground continue to act as a barrier to protect the soil.”</a:t>
            </a:r>
          </a:p>
          <a:p>
            <a:endParaRPr lang="en-US" dirty="0" smtClean="0"/>
          </a:p>
          <a:p>
            <a:r>
              <a:rPr lang="en-US" dirty="0" smtClean="0">
                <a:solidFill>
                  <a:srgbClr val="FFC000"/>
                </a:solidFill>
              </a:rPr>
              <a:t>Objectives attained</a:t>
            </a:r>
            <a:r>
              <a:rPr lang="en-US" dirty="0" smtClean="0"/>
              <a:t>:  </a:t>
            </a:r>
            <a:r>
              <a:rPr lang="en-US" dirty="0" smtClean="0">
                <a:solidFill>
                  <a:srgbClr val="00B0F0"/>
                </a:solidFill>
              </a:rPr>
              <a:t>science methods; integrated science</a:t>
            </a:r>
            <a:endParaRPr lang="en-US" dirty="0">
              <a:solidFill>
                <a:srgbClr val="00B0F0"/>
              </a:solidFill>
            </a:endParaRPr>
          </a:p>
        </p:txBody>
      </p:sp>
      <p:sp>
        <p:nvSpPr>
          <p:cNvPr id="3" name="TextBox 2"/>
          <p:cNvSpPr txBox="1"/>
          <p:nvPr/>
        </p:nvSpPr>
        <p:spPr>
          <a:xfrm>
            <a:off x="914400" y="457200"/>
            <a:ext cx="2362200" cy="369332"/>
          </a:xfrm>
          <a:prstGeom prst="rect">
            <a:avLst/>
          </a:prstGeom>
          <a:noFill/>
        </p:spPr>
        <p:txBody>
          <a:bodyPr wrap="square" rtlCol="0">
            <a:spAutoFit/>
          </a:bodyPr>
          <a:lstStyle/>
          <a:p>
            <a:r>
              <a:rPr lang="en-US" dirty="0" smtClean="0"/>
              <a:t>Results, cont.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133600"/>
            <a:ext cx="7620000" cy="2308324"/>
          </a:xfrm>
          <a:prstGeom prst="rect">
            <a:avLst/>
          </a:prstGeom>
        </p:spPr>
        <p:txBody>
          <a:bodyPr wrap="square">
            <a:spAutoFit/>
          </a:bodyPr>
          <a:lstStyle/>
          <a:p>
            <a:r>
              <a:rPr lang="en-US" dirty="0" smtClean="0"/>
              <a:t>“This class was great, better than the 11 years I have been in High School. The only suggestions I have is to definitely push for the aerial view and the kayaking the creek. And for the soil sampling it would be nice to take samples from not only the uplands but also the low lands near the creek, then to compare and contrast them. Also if classes like this could be expanded throughout the year that would be awesome.”</a:t>
            </a:r>
          </a:p>
          <a:p>
            <a:endParaRPr lang="en-US" dirty="0" smtClean="0"/>
          </a:p>
          <a:p>
            <a:r>
              <a:rPr lang="en-US" dirty="0" smtClean="0">
                <a:solidFill>
                  <a:srgbClr val="FFC000"/>
                </a:solidFill>
              </a:rPr>
              <a:t>Objectives attained</a:t>
            </a:r>
            <a:r>
              <a:rPr lang="en-US" dirty="0" smtClean="0">
                <a:solidFill>
                  <a:srgbClr val="00B0F0"/>
                </a:solidFill>
              </a:rPr>
              <a:t>: science methods;  geographic skills</a:t>
            </a:r>
            <a:endParaRPr lang="en-US" dirty="0">
              <a:solidFill>
                <a:srgbClr val="00B0F0"/>
              </a:solidFill>
            </a:endParaRPr>
          </a:p>
        </p:txBody>
      </p:sp>
      <p:sp>
        <p:nvSpPr>
          <p:cNvPr id="3" name="TextBox 2"/>
          <p:cNvSpPr txBox="1"/>
          <p:nvPr/>
        </p:nvSpPr>
        <p:spPr>
          <a:xfrm>
            <a:off x="914400" y="457200"/>
            <a:ext cx="2362200" cy="369332"/>
          </a:xfrm>
          <a:prstGeom prst="rect">
            <a:avLst/>
          </a:prstGeom>
          <a:noFill/>
        </p:spPr>
        <p:txBody>
          <a:bodyPr wrap="square" rtlCol="0">
            <a:spAutoFit/>
          </a:bodyPr>
          <a:lstStyle/>
          <a:p>
            <a:r>
              <a:rPr lang="en-US" dirty="0" smtClean="0"/>
              <a:t>Results, cont.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1981200"/>
            <a:ext cx="7467600" cy="2308324"/>
          </a:xfrm>
          <a:prstGeom prst="rect">
            <a:avLst/>
          </a:prstGeom>
        </p:spPr>
        <p:txBody>
          <a:bodyPr wrap="square">
            <a:spAutoFit/>
          </a:bodyPr>
          <a:lstStyle/>
          <a:p>
            <a:r>
              <a:rPr lang="en-US" dirty="0" smtClean="0"/>
              <a:t>“Throughout this three week course I observed many new surroundings, conducted many new test, and learned many new things. The most important concept I learned from this course is the value of team work, I also learned that even though this is a very large area compared to us, it is a very small area compared to the world. We all make an impact on our surrounding and it is important to watch what we do and how we interact in our world.”</a:t>
            </a:r>
          </a:p>
          <a:p>
            <a:endParaRPr lang="en-US" dirty="0" smtClean="0"/>
          </a:p>
          <a:p>
            <a:r>
              <a:rPr lang="en-US" dirty="0" smtClean="0">
                <a:solidFill>
                  <a:srgbClr val="FFC000"/>
                </a:solidFill>
              </a:rPr>
              <a:t>Objectives attained:  </a:t>
            </a:r>
            <a:r>
              <a:rPr lang="en-US" dirty="0" smtClean="0">
                <a:solidFill>
                  <a:srgbClr val="00B0F0"/>
                </a:solidFill>
              </a:rPr>
              <a:t>teamwork; application of a spatial framework</a:t>
            </a:r>
            <a:endParaRPr lang="en-US" dirty="0">
              <a:solidFill>
                <a:srgbClr val="00B0F0"/>
              </a:solidFill>
            </a:endParaRPr>
          </a:p>
        </p:txBody>
      </p:sp>
      <p:sp>
        <p:nvSpPr>
          <p:cNvPr id="7" name="TextBox 6"/>
          <p:cNvSpPr txBox="1"/>
          <p:nvPr/>
        </p:nvSpPr>
        <p:spPr>
          <a:xfrm>
            <a:off x="914400" y="457200"/>
            <a:ext cx="2362200" cy="369332"/>
          </a:xfrm>
          <a:prstGeom prst="rect">
            <a:avLst/>
          </a:prstGeom>
          <a:noFill/>
        </p:spPr>
        <p:txBody>
          <a:bodyPr wrap="square" rtlCol="0">
            <a:spAutoFit/>
          </a:bodyPr>
          <a:lstStyle/>
          <a:p>
            <a:r>
              <a:rPr lang="en-US" dirty="0" smtClean="0"/>
              <a:t>Results, cont.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664464" y="1982390"/>
            <a:ext cx="840333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As domain knowledge increases, the ability to employ spatial frameworks also </a:t>
            </a:r>
          </a:p>
          <a:p>
            <a:pPr marL="0" marR="0" lvl="0" indent="0" algn="l" defTabSz="914400" rtl="0" eaLnBrk="1" fontAlgn="base" latinLnBrk="0" hangingPunct="1">
              <a:lnSpc>
                <a:spcPct val="100000"/>
              </a:lnSpc>
              <a:spcBef>
                <a:spcPct val="0"/>
              </a:spcBef>
              <a:spcAft>
                <a:spcPct val="0"/>
              </a:spcAft>
              <a:buClrTx/>
              <a:buSzTx/>
              <a:tabLst/>
            </a:pPr>
            <a:r>
              <a:rPr lang="en-US" dirty="0" smtClean="0">
                <a:latin typeface="Arial" pitchFamily="34" charset="0"/>
                <a:ea typeface="Calibri" pitchFamily="34" charset="0"/>
                <a:cs typeface="Arial" pitchFamily="34" charset="0"/>
              </a:rPr>
              <a:t>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increases  (this meshes with studies of chess masters).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lang="en-US"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sequenced, “constructive” approach to spatial education</a:t>
            </a:r>
            <a:r>
              <a:rPr kumimoji="0" lang="en-US" b="0" i="0" u="none" strike="noStrike" cap="none" normalizeH="0" dirty="0" smtClean="0">
                <a:ln>
                  <a:noFill/>
                </a:ln>
                <a:solidFill>
                  <a:schemeClr val="tx1"/>
                </a:solidFill>
                <a:effectLst/>
                <a:latin typeface="Arial" pitchFamily="34" charset="0"/>
                <a:ea typeface="Calibri" pitchFamily="34" charset="0"/>
                <a:cs typeface="Arial" pitchFamily="34" charset="0"/>
              </a:rPr>
              <a:t> works well.</a:t>
            </a:r>
            <a:endPar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The three basic  spatial frameworks of time/space, scale, and site and situation </a:t>
            </a: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overlap, as evidenced by student recommendations about the experimental </a:t>
            </a: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design for the class.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685800" y="4425696"/>
            <a:ext cx="7772400" cy="1200329"/>
          </a:xfrm>
          <a:prstGeom prst="rect">
            <a:avLst/>
          </a:prstGeom>
        </p:spPr>
        <p:txBody>
          <a:bodyPr wrap="square">
            <a:spAutoFit/>
          </a:bodyPr>
          <a:lstStyle/>
          <a:p>
            <a:pPr>
              <a:buFont typeface="Arial" pitchFamily="34" charset="0"/>
              <a:buChar char="•"/>
            </a:pPr>
            <a:r>
              <a:rPr lang="en-US" dirty="0" smtClean="0">
                <a:latin typeface="Arial" pitchFamily="34" charset="0"/>
                <a:cs typeface="Arial" pitchFamily="34" charset="0"/>
              </a:rPr>
              <a:t>  Understanding of the “nature of science” is beginning to come through.</a:t>
            </a:r>
          </a:p>
          <a:p>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The chances for success are increased by paying close attention to the</a:t>
            </a:r>
          </a:p>
          <a:p>
            <a:r>
              <a:rPr lang="en-US" dirty="0" smtClean="0">
                <a:latin typeface="Arial" pitchFamily="34" charset="0"/>
                <a:cs typeface="Arial" pitchFamily="34" charset="0"/>
              </a:rPr>
              <a:t>    emotional and intellectual aspects of the students’ experience.</a:t>
            </a:r>
            <a:endParaRPr lang="en-US" dirty="0">
              <a:latin typeface="Arial" pitchFamily="34" charset="0"/>
              <a:cs typeface="Arial" pitchFamily="34" charset="0"/>
            </a:endParaRPr>
          </a:p>
        </p:txBody>
      </p:sp>
      <p:sp>
        <p:nvSpPr>
          <p:cNvPr id="4" name="TextBox 3"/>
          <p:cNvSpPr txBox="1"/>
          <p:nvPr/>
        </p:nvSpPr>
        <p:spPr>
          <a:xfrm>
            <a:off x="3048000" y="457200"/>
            <a:ext cx="7010400" cy="523220"/>
          </a:xfrm>
          <a:prstGeom prst="rect">
            <a:avLst/>
          </a:prstGeom>
          <a:noFill/>
        </p:spPr>
        <p:txBody>
          <a:bodyPr wrap="square" rtlCol="0">
            <a:spAutoFit/>
          </a:bodyPr>
          <a:lstStyle/>
          <a:p>
            <a:r>
              <a:rPr lang="en-US" sz="2800" b="1" dirty="0" smtClean="0"/>
              <a:t>      Conclusions</a:t>
            </a:r>
            <a:endParaRPr lang="en-US" sz="28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981200"/>
            <a:ext cx="3352800" cy="914400"/>
          </a:xfrm>
        </p:spPr>
        <p:txBody>
          <a:bodyPr/>
          <a:lstStyle/>
          <a:p>
            <a:r>
              <a:rPr lang="en-US" dirty="0" smtClean="0">
                <a:latin typeface="Arial" pitchFamily="34" charset="0"/>
                <a:cs typeface="Arial" pitchFamily="34" charset="0"/>
              </a:rPr>
              <a:t>  Questions?</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685800"/>
            <a:ext cx="6781800" cy="2523768"/>
          </a:xfrm>
          <a:prstGeom prst="rect">
            <a:avLst/>
          </a:prstGeom>
        </p:spPr>
        <p:txBody>
          <a:bodyPr wrap="square">
            <a:spAutoFit/>
          </a:bodyPr>
          <a:lstStyle/>
          <a:p>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Improving spatial thinking</a:t>
            </a:r>
          </a:p>
          <a:p>
            <a:endParaRPr lang="en-US" b="1" dirty="0">
              <a:latin typeface="Calibri" pitchFamily="34" charset="0"/>
              <a:cs typeface="Times New Roman" pitchFamily="18" charset="0"/>
            </a:endParaRPr>
          </a:p>
          <a:p>
            <a:endParaRPr lang="en-US" b="1" dirty="0" smtClean="0">
              <a:latin typeface="Calibri" pitchFamily="34" charset="0"/>
              <a:cs typeface="Times New Roman" pitchFamily="18" charset="0"/>
            </a:endParaRPr>
          </a:p>
          <a:p>
            <a:r>
              <a:rPr lang="en-US" b="1" dirty="0" smtClean="0">
                <a:latin typeface="Calibri" pitchFamily="34" charset="0"/>
                <a:cs typeface="Times New Roman" pitchFamily="18" charset="0"/>
              </a:rPr>
              <a:t>Hypothesis:  </a:t>
            </a:r>
            <a:r>
              <a:rPr lang="en-US" dirty="0">
                <a:solidFill>
                  <a:srgbClr val="FFC000"/>
                </a:solidFill>
              </a:rPr>
              <a:t>a place-based field curriculum that employs </a:t>
            </a:r>
            <a:r>
              <a:rPr lang="en-US" dirty="0" smtClean="0">
                <a:solidFill>
                  <a:srgbClr val="FFC000"/>
                </a:solidFill>
              </a:rPr>
              <a:t>spatial-temporal frameworks </a:t>
            </a:r>
            <a:r>
              <a:rPr lang="en-US" dirty="0">
                <a:solidFill>
                  <a:srgbClr val="FFC000"/>
                </a:solidFill>
              </a:rPr>
              <a:t>to integrate high school sciences can improve </a:t>
            </a:r>
            <a:r>
              <a:rPr lang="en-US" dirty="0" smtClean="0">
                <a:solidFill>
                  <a:srgbClr val="FFC000"/>
                </a:solidFill>
              </a:rPr>
              <a:t>spatial thinking across multiple science disciplines</a:t>
            </a:r>
          </a:p>
          <a:p>
            <a:r>
              <a:rPr lang="en-US" dirty="0" smtClean="0">
                <a:solidFill>
                  <a:srgbClr val="FFC000"/>
                </a:solidFill>
              </a:rPr>
              <a:t> </a:t>
            </a:r>
            <a:endParaRPr lang="en-US" dirty="0">
              <a:solidFill>
                <a:srgbClr val="FFC000"/>
              </a:solidFill>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266825" y="3917950"/>
            <a:ext cx="2366963" cy="5232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 </a:t>
            </a:r>
            <a:r>
              <a:rPr kumimoji="0" lang="en-US" sz="1400" b="1" i="0" u="none" strike="noStrike" cap="none" normalizeH="0" baseline="0" dirty="0" smtClean="0">
                <a:ln>
                  <a:noFill/>
                </a:ln>
                <a:solidFill>
                  <a:schemeClr val="bg1"/>
                </a:solidFill>
                <a:effectLst/>
                <a:latin typeface="Calibri" pitchFamily="34" charset="0"/>
              </a:rPr>
              <a:t>Laws of Matter, Space, and Time</a:t>
            </a:r>
            <a:endParaRPr kumimoji="0" lang="en-US" sz="1400" b="0" i="0" u="none" strike="noStrike" cap="none" normalizeH="0" baseline="0" dirty="0" smtClean="0">
              <a:ln>
                <a:noFill/>
              </a:ln>
              <a:solidFill>
                <a:schemeClr val="bg1"/>
              </a:solidFill>
              <a:effectLst/>
              <a:latin typeface="Arial" pitchFamily="34" charset="0"/>
            </a:endParaRPr>
          </a:p>
        </p:txBody>
      </p:sp>
      <p:sp>
        <p:nvSpPr>
          <p:cNvPr id="4098" name="Text Box 2"/>
          <p:cNvSpPr txBox="1">
            <a:spLocks noChangeArrowheads="1"/>
          </p:cNvSpPr>
          <p:nvPr/>
        </p:nvSpPr>
        <p:spPr bwMode="auto">
          <a:xfrm>
            <a:off x="1266825" y="3175000"/>
            <a:ext cx="2366963" cy="30777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 </a:t>
            </a:r>
            <a:r>
              <a:rPr kumimoji="0" lang="en-US" sz="1400" b="1" i="0" u="none" strike="noStrike" cap="none" normalizeH="0" baseline="0" dirty="0" smtClean="0">
                <a:ln>
                  <a:noFill/>
                </a:ln>
                <a:solidFill>
                  <a:schemeClr val="bg1"/>
                </a:solidFill>
                <a:effectLst/>
                <a:latin typeface="Calibri" pitchFamily="34" charset="0"/>
              </a:rPr>
              <a:t>Spatial-Temporal Primitives</a:t>
            </a:r>
            <a:endParaRPr kumimoji="0" lang="en-US" sz="1400" b="0" i="0" u="none" strike="noStrike" cap="none" normalizeH="0" baseline="0" dirty="0" smtClean="0">
              <a:ln>
                <a:noFill/>
              </a:ln>
              <a:solidFill>
                <a:schemeClr val="bg1"/>
              </a:solidFill>
              <a:effectLst/>
              <a:latin typeface="Arial" pitchFamily="34" charset="0"/>
            </a:endParaRPr>
          </a:p>
        </p:txBody>
      </p:sp>
      <p:sp>
        <p:nvSpPr>
          <p:cNvPr id="4099" name="Text Box 3"/>
          <p:cNvSpPr txBox="1">
            <a:spLocks noChangeArrowheads="1"/>
          </p:cNvSpPr>
          <p:nvPr/>
        </p:nvSpPr>
        <p:spPr bwMode="auto">
          <a:xfrm>
            <a:off x="1266825" y="1457325"/>
            <a:ext cx="2366963" cy="1338828"/>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sng" strike="noStrike" cap="none" normalizeH="0" baseline="0" dirty="0" smtClean="0">
                <a:solidFill>
                  <a:schemeClr val="bg1"/>
                </a:solidFill>
                <a:effectLst/>
                <a:latin typeface="Calibri" pitchFamily="34" charset="0"/>
              </a:rPr>
              <a:t> Frameworks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solidFill>
                  <a:schemeClr val="bg1"/>
                </a:solidFill>
                <a:effectLst/>
                <a:latin typeface="Calibri" pitchFamily="34" charset="0"/>
              </a:rPr>
              <a:t>Spatial-Temporal Primitives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solidFill>
                  <a:schemeClr val="bg1"/>
                </a:solidFill>
                <a:effectLst/>
                <a:latin typeface="Calibri" pitchFamily="34" charset="0"/>
              </a:rPr>
              <a:t>Geographic Scale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solidFill>
                  <a:schemeClr val="bg1"/>
                </a:solidFill>
                <a:effectLst/>
                <a:latin typeface="Calibri" pitchFamily="34" charset="0"/>
              </a:rPr>
              <a:t>Site and Situation</a:t>
            </a:r>
            <a:endParaRPr kumimoji="0" lang="en-US" sz="1400" b="1" i="0" u="none" strike="noStrike" cap="none" normalizeH="0" baseline="0" dirty="0" smtClean="0">
              <a:solidFill>
                <a:schemeClr val="bg1"/>
              </a:solidFill>
              <a:effectLst/>
              <a:latin typeface="Arial" pitchFamily="34" charset="0"/>
            </a:endParaRPr>
          </a:p>
        </p:txBody>
      </p:sp>
      <p:sp>
        <p:nvSpPr>
          <p:cNvPr id="4100" name="Text Box 4"/>
          <p:cNvSpPr txBox="1">
            <a:spLocks noChangeArrowheads="1"/>
          </p:cNvSpPr>
          <p:nvPr/>
        </p:nvSpPr>
        <p:spPr bwMode="auto">
          <a:xfrm>
            <a:off x="4419600" y="2133600"/>
            <a:ext cx="2819400" cy="2133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500" b="1" i="0" u="sng" strike="noStrike" cap="none" normalizeH="0" baseline="0" dirty="0" smtClean="0">
                <a:ln>
                  <a:noFill/>
                </a:ln>
                <a:solidFill>
                  <a:schemeClr val="bg1"/>
                </a:solidFill>
                <a:effectLst/>
                <a:latin typeface="Calibri" pitchFamily="34" charset="0"/>
              </a:rPr>
              <a:t>Physical</a:t>
            </a:r>
            <a:r>
              <a:rPr kumimoji="0" lang="en-US" sz="1500" b="1" i="0" u="sng" strike="noStrike" cap="none" normalizeH="0" dirty="0" smtClean="0">
                <a:ln>
                  <a:noFill/>
                </a:ln>
                <a:solidFill>
                  <a:schemeClr val="bg1"/>
                </a:solidFill>
                <a:effectLst/>
                <a:latin typeface="Calibri" pitchFamily="34" charset="0"/>
              </a:rPr>
              <a:t> and </a:t>
            </a:r>
            <a:r>
              <a:rPr lang="en-US" sz="1500" b="1" u="sng" dirty="0" smtClean="0">
                <a:solidFill>
                  <a:schemeClr val="bg1"/>
                </a:solidFill>
                <a:latin typeface="Calibri" pitchFamily="34" charset="0"/>
              </a:rPr>
              <a:t>Social </a:t>
            </a:r>
            <a:r>
              <a:rPr lang="en-US" sz="1500" b="1" u="sng" dirty="0" smtClean="0">
                <a:solidFill>
                  <a:schemeClr val="bg1"/>
                </a:solidFill>
                <a:latin typeface="Calibri" pitchFamily="34" charset="0"/>
              </a:rPr>
              <a:t>Reality</a:t>
            </a:r>
            <a:r>
              <a:rPr kumimoji="0" lang="en-US" sz="1500" b="1" i="0" u="sng" strike="noStrike" cap="none" normalizeH="0" baseline="0" dirty="0" smtClean="0">
                <a:ln>
                  <a:noFill/>
                </a:ln>
                <a:solidFill>
                  <a:schemeClr val="tx1"/>
                </a:solidFill>
                <a:effectLst/>
                <a:latin typeface="Calibri" pitchFamily="34" charset="0"/>
              </a:rPr>
              <a:t>eality</a:t>
            </a:r>
            <a:endParaRPr kumimoji="0" lang="en-US" sz="1500" b="1" i="0" u="sng"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500" b="1" i="0" u="none" strike="noStrike" cap="none" normalizeH="0" baseline="0" dirty="0" smtClean="0">
                <a:ln>
                  <a:noFill/>
                </a:ln>
                <a:solidFill>
                  <a:schemeClr val="bg1"/>
                </a:solidFill>
                <a:effectLst/>
                <a:latin typeface="Calibri" pitchFamily="34" charset="0"/>
              </a:rPr>
              <a:t>Objects</a:t>
            </a:r>
          </a:p>
          <a:p>
            <a:pPr marL="0" marR="0" lvl="0" indent="0" algn="l" defTabSz="914400" rtl="0" eaLnBrk="1" fontAlgn="base" latinLnBrk="0" hangingPunct="1">
              <a:lnSpc>
                <a:spcPct val="100000"/>
              </a:lnSpc>
              <a:spcBef>
                <a:spcPct val="0"/>
              </a:spcBef>
              <a:spcAft>
                <a:spcPts val="1000"/>
              </a:spcAft>
              <a:buClrTx/>
              <a:buSzTx/>
              <a:buFontTx/>
              <a:buNone/>
              <a:tabLst/>
            </a:pPr>
            <a:r>
              <a:rPr lang="en-US" sz="1500" b="1" dirty="0" smtClean="0">
                <a:solidFill>
                  <a:schemeClr val="bg1"/>
                </a:solidFill>
                <a:latin typeface="Calibri" pitchFamily="34" charset="0"/>
              </a:rPr>
              <a:t>Events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500" b="1" i="0" u="none" strike="noStrike" cap="none" normalizeH="0" baseline="0" dirty="0" smtClean="0">
                <a:ln>
                  <a:noFill/>
                </a:ln>
                <a:solidFill>
                  <a:schemeClr val="bg1"/>
                </a:solidFill>
                <a:effectLst/>
                <a:latin typeface="Calibri" pitchFamily="34" charset="0"/>
              </a:rPr>
              <a:t>Processes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4101" name="AutoShape 5"/>
          <p:cNvCxnSpPr>
            <a:cxnSpLocks noChangeShapeType="1"/>
          </p:cNvCxnSpPr>
          <p:nvPr/>
        </p:nvCxnSpPr>
        <p:spPr bwMode="auto">
          <a:xfrm>
            <a:off x="3635375" y="2139950"/>
            <a:ext cx="800100" cy="342900"/>
          </a:xfrm>
          <a:prstGeom prst="straightConnector1">
            <a:avLst/>
          </a:prstGeom>
          <a:noFill/>
          <a:ln w="9525">
            <a:solidFill>
              <a:srgbClr val="000000"/>
            </a:solidFill>
            <a:round/>
            <a:headEnd/>
            <a:tailEnd type="triangle" w="med" len="med"/>
          </a:ln>
        </p:spPr>
      </p:cxnSp>
      <p:cxnSp>
        <p:nvCxnSpPr>
          <p:cNvPr id="4102" name="AutoShape 6"/>
          <p:cNvCxnSpPr>
            <a:cxnSpLocks noChangeShapeType="1"/>
          </p:cNvCxnSpPr>
          <p:nvPr/>
        </p:nvCxnSpPr>
        <p:spPr bwMode="auto">
          <a:xfrm flipV="1">
            <a:off x="3635375" y="2898775"/>
            <a:ext cx="800100" cy="460375"/>
          </a:xfrm>
          <a:prstGeom prst="straightConnector1">
            <a:avLst/>
          </a:prstGeom>
          <a:noFill/>
          <a:ln w="9525">
            <a:solidFill>
              <a:srgbClr val="000000"/>
            </a:solidFill>
            <a:round/>
            <a:headEnd/>
            <a:tailEnd type="triangle" w="med" len="med"/>
          </a:ln>
        </p:spPr>
      </p:cxnSp>
      <p:cxnSp>
        <p:nvCxnSpPr>
          <p:cNvPr id="4103" name="AutoShape 7"/>
          <p:cNvCxnSpPr>
            <a:cxnSpLocks noChangeShapeType="1"/>
          </p:cNvCxnSpPr>
          <p:nvPr/>
        </p:nvCxnSpPr>
        <p:spPr bwMode="auto">
          <a:xfrm flipV="1">
            <a:off x="3629025" y="3473450"/>
            <a:ext cx="801688" cy="584200"/>
          </a:xfrm>
          <a:prstGeom prst="straightConnector1">
            <a:avLst/>
          </a:prstGeom>
          <a:noFill/>
          <a:ln w="9525">
            <a:solidFill>
              <a:srgbClr val="000000"/>
            </a:solidFill>
            <a:round/>
            <a:headEnd/>
            <a:tailEnd type="triangle" w="med" len="med"/>
          </a:ln>
        </p:spPr>
      </p:cxnSp>
      <p:cxnSp>
        <p:nvCxnSpPr>
          <p:cNvPr id="10" name="Straight Arrow Connector 9"/>
          <p:cNvCxnSpPr/>
          <p:nvPr/>
        </p:nvCxnSpPr>
        <p:spPr>
          <a:xfrm>
            <a:off x="3657600" y="2356104"/>
            <a:ext cx="785812" cy="46406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657600" y="3276600"/>
            <a:ext cx="762000" cy="158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657600" y="3810000"/>
            <a:ext cx="762000" cy="3810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43000" y="381000"/>
            <a:ext cx="4953000" cy="523220"/>
          </a:xfrm>
          <a:prstGeom prst="rect">
            <a:avLst/>
          </a:prstGeom>
          <a:noFill/>
        </p:spPr>
        <p:txBody>
          <a:bodyPr wrap="square" rtlCol="0">
            <a:spAutoFit/>
          </a:bodyPr>
          <a:lstStyle/>
          <a:p>
            <a:r>
              <a:rPr lang="en-US" sz="2800" dirty="0" smtClean="0">
                <a:solidFill>
                  <a:srgbClr val="FFC000"/>
                </a:solidFill>
              </a:rPr>
              <a:t>Constructive Geography</a:t>
            </a:r>
            <a:endParaRPr lang="en-US" sz="2800" dirty="0">
              <a:solidFill>
                <a:srgbClr val="FFC000"/>
              </a:solidFill>
            </a:endParaRPr>
          </a:p>
        </p:txBody>
      </p:sp>
      <p:cxnSp>
        <p:nvCxnSpPr>
          <p:cNvPr id="18" name="Straight Arrow Connector 17"/>
          <p:cNvCxnSpPr/>
          <p:nvPr/>
        </p:nvCxnSpPr>
        <p:spPr>
          <a:xfrm rot="5400000" flipH="1" flipV="1">
            <a:off x="2172494" y="3694906"/>
            <a:ext cx="381000" cy="158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2163350" y="3009106"/>
            <a:ext cx="381000" cy="158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6858000" cy="5509200"/>
          </a:xfrm>
          <a:prstGeom prst="rect">
            <a:avLst/>
          </a:prstGeom>
          <a:noFill/>
        </p:spPr>
        <p:txBody>
          <a:bodyPr wrap="square" rtlCol="0">
            <a:spAutoFit/>
          </a:bodyPr>
          <a:lstStyle/>
          <a:p>
            <a:r>
              <a:rPr lang="en-US" sz="2800" dirty="0" smtClean="0"/>
              <a:t>Spatial-Temporal Primitives</a:t>
            </a:r>
          </a:p>
          <a:p>
            <a:endParaRPr lang="en-US" dirty="0"/>
          </a:p>
          <a:p>
            <a:endParaRPr lang="en-US" dirty="0" smtClean="0"/>
          </a:p>
          <a:p>
            <a:r>
              <a:rPr lang="en-US" u="sng" dirty="0" smtClean="0">
                <a:solidFill>
                  <a:srgbClr val="00B0F0"/>
                </a:solidFill>
              </a:rPr>
              <a:t>Spatial</a:t>
            </a:r>
          </a:p>
          <a:p>
            <a:endParaRPr lang="en-US" dirty="0"/>
          </a:p>
          <a:p>
            <a:r>
              <a:rPr lang="en-US" dirty="0" smtClean="0"/>
              <a:t>Inherent – size, shape, location, containment</a:t>
            </a:r>
          </a:p>
          <a:p>
            <a:endParaRPr lang="en-US" dirty="0"/>
          </a:p>
          <a:p>
            <a:endParaRPr lang="en-US" dirty="0" smtClean="0"/>
          </a:p>
          <a:p>
            <a:r>
              <a:rPr lang="en-US" dirty="0" smtClean="0"/>
              <a:t>Relative – distance, direction, connectivity</a:t>
            </a:r>
          </a:p>
          <a:p>
            <a:endParaRPr lang="en-US" dirty="0" smtClean="0"/>
          </a:p>
          <a:p>
            <a:r>
              <a:rPr lang="en-US" u="sng" dirty="0" smtClean="0">
                <a:solidFill>
                  <a:srgbClr val="00B0F0"/>
                </a:solidFill>
              </a:rPr>
              <a:t>Temporal</a:t>
            </a:r>
          </a:p>
          <a:p>
            <a:endParaRPr lang="en-US" dirty="0"/>
          </a:p>
          <a:p>
            <a:r>
              <a:rPr lang="en-US" dirty="0" smtClean="0"/>
              <a:t>duration, frequency, sequence</a:t>
            </a:r>
          </a:p>
          <a:p>
            <a:endParaRPr lang="en-US" dirty="0"/>
          </a:p>
          <a:p>
            <a:endParaRPr lang="en-US" dirty="0" smtClean="0"/>
          </a:p>
          <a:p>
            <a:endParaRPr lang="en-US" dirty="0" smtClean="0"/>
          </a:p>
          <a:p>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14600" y="4800600"/>
            <a:ext cx="2743200" cy="923330"/>
          </a:xfrm>
          <a:prstGeom prst="rect">
            <a:avLst/>
          </a:prstGeom>
          <a:noFill/>
        </p:spPr>
        <p:txBody>
          <a:bodyPr wrap="square" rtlCol="0">
            <a:spAutoFit/>
          </a:bodyPr>
          <a:lstStyle/>
          <a:p>
            <a:r>
              <a:rPr lang="en-US" dirty="0" smtClean="0"/>
              <a:t>Containment</a:t>
            </a:r>
          </a:p>
          <a:p>
            <a:endParaRPr lang="en-US" dirty="0" smtClean="0"/>
          </a:p>
          <a:p>
            <a:r>
              <a:rPr lang="en-US" dirty="0" smtClean="0"/>
              <a:t>Connectivity</a:t>
            </a:r>
            <a:endParaRPr lang="en-US" dirty="0"/>
          </a:p>
        </p:txBody>
      </p:sp>
      <p:sp>
        <p:nvSpPr>
          <p:cNvPr id="3073" name="Text Box 1"/>
          <p:cNvSpPr txBox="1">
            <a:spLocks noChangeArrowheads="1"/>
          </p:cNvSpPr>
          <p:nvPr/>
        </p:nvSpPr>
        <p:spPr bwMode="auto">
          <a:xfrm>
            <a:off x="1188590" y="2414588"/>
            <a:ext cx="2019300" cy="1243012"/>
          </a:xfrm>
          <a:prstGeom prst="rect">
            <a:avLst/>
          </a:prstGeom>
          <a:solidFill>
            <a:srgbClr val="FFFFFF"/>
          </a:solidFill>
          <a:ln w="28575">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bg1"/>
                </a:solidFill>
                <a:effectLst/>
                <a:latin typeface="Calibri" pitchFamily="34" charset="0"/>
              </a:rPr>
              <a:t>Size of the location where the objects, events, processes occur</a:t>
            </a:r>
          </a:p>
        </p:txBody>
      </p:sp>
      <p:sp>
        <p:nvSpPr>
          <p:cNvPr id="3074" name="Line 2"/>
          <p:cNvSpPr>
            <a:spLocks noChangeShapeType="1"/>
          </p:cNvSpPr>
          <p:nvPr/>
        </p:nvSpPr>
        <p:spPr bwMode="auto">
          <a:xfrm>
            <a:off x="3200400" y="2895600"/>
            <a:ext cx="1799248" cy="0"/>
          </a:xfrm>
          <a:prstGeom prst="line">
            <a:avLst/>
          </a:prstGeom>
          <a:noFill/>
          <a:ln w="28575">
            <a:solidFill>
              <a:srgbClr val="FFC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3075" name="Text Box 3"/>
          <p:cNvSpPr txBox="1">
            <a:spLocks noChangeArrowheads="1"/>
          </p:cNvSpPr>
          <p:nvPr/>
        </p:nvSpPr>
        <p:spPr bwMode="auto">
          <a:xfrm>
            <a:off x="5029200" y="2743200"/>
            <a:ext cx="2438400" cy="369332"/>
          </a:xfrm>
          <a:prstGeom prst="rect">
            <a:avLst/>
          </a:prstGeom>
          <a:solidFill>
            <a:srgbClr val="FFFFFF"/>
          </a:solidFill>
          <a:ln w="28575">
            <a:solidFill>
              <a:srgbClr val="FFC000"/>
            </a:solidFill>
            <a:prstDash val="dash"/>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rPr>
              <a:t>       </a:t>
            </a:r>
            <a:r>
              <a:rPr kumimoji="0" lang="en-US" b="1" i="0" u="none" strike="noStrike" cap="none" normalizeH="0" baseline="0" dirty="0" smtClean="0">
                <a:ln>
                  <a:noFill/>
                </a:ln>
                <a:solidFill>
                  <a:schemeClr val="bg1"/>
                </a:solidFill>
                <a:effectLst/>
                <a:latin typeface="Calibri" pitchFamily="34" charset="0"/>
              </a:rPr>
              <a:t>Geographic</a:t>
            </a:r>
            <a:r>
              <a:rPr kumimoji="0" lang="en-US" b="1" i="0" u="none" strike="noStrike" cap="none" normalizeH="0" baseline="0" dirty="0" smtClean="0">
                <a:ln>
                  <a:noFill/>
                </a:ln>
                <a:solidFill>
                  <a:schemeClr val="tx1"/>
                </a:solidFill>
                <a:effectLst/>
                <a:latin typeface="Calibri" pitchFamily="34" charset="0"/>
              </a:rPr>
              <a:t> </a:t>
            </a:r>
            <a:r>
              <a:rPr kumimoji="0" lang="en-US" b="1" i="0" u="none" strike="noStrike" cap="none" normalizeH="0" baseline="0" dirty="0" smtClean="0">
                <a:ln>
                  <a:noFill/>
                </a:ln>
                <a:solidFill>
                  <a:schemeClr val="bg1"/>
                </a:solidFill>
                <a:effectLst/>
                <a:latin typeface="Calibri" pitchFamily="34" charset="0"/>
              </a:rPr>
              <a:t>scale</a:t>
            </a:r>
            <a:endParaRPr kumimoji="0" lang="en-US" b="1" i="0" u="none" strike="noStrike" cap="none" normalizeH="0" baseline="0" dirty="0" smtClean="0">
              <a:ln>
                <a:noFill/>
              </a:ln>
              <a:solidFill>
                <a:schemeClr val="bg1"/>
              </a:solidFill>
              <a:effectLst/>
              <a:latin typeface="Arial" pitchFamily="34" charset="0"/>
            </a:endParaRPr>
          </a:p>
        </p:txBody>
      </p:sp>
      <p:sp>
        <p:nvSpPr>
          <p:cNvPr id="5" name="TextBox 4"/>
          <p:cNvSpPr txBox="1"/>
          <p:nvPr/>
        </p:nvSpPr>
        <p:spPr>
          <a:xfrm>
            <a:off x="3425952" y="2420112"/>
            <a:ext cx="1600200" cy="923330"/>
          </a:xfrm>
          <a:prstGeom prst="rect">
            <a:avLst/>
          </a:prstGeom>
          <a:noFill/>
        </p:spPr>
        <p:txBody>
          <a:bodyPr wrap="square" rtlCol="0">
            <a:spAutoFit/>
          </a:bodyPr>
          <a:lstStyle/>
          <a:p>
            <a:r>
              <a:rPr lang="en-US" dirty="0" smtClean="0"/>
              <a:t>Observation</a:t>
            </a:r>
          </a:p>
          <a:p>
            <a:endParaRPr lang="en-US" dirty="0" smtClean="0"/>
          </a:p>
          <a:p>
            <a:r>
              <a:rPr lang="en-US" dirty="0" smtClean="0"/>
              <a:t>Measurement </a:t>
            </a:r>
            <a:endParaRPr lang="en-US" dirty="0"/>
          </a:p>
        </p:txBody>
      </p:sp>
      <p:sp>
        <p:nvSpPr>
          <p:cNvPr id="6" name="TextBox 5"/>
          <p:cNvSpPr txBox="1"/>
          <p:nvPr/>
        </p:nvSpPr>
        <p:spPr>
          <a:xfrm>
            <a:off x="1066800" y="228600"/>
            <a:ext cx="7086600" cy="1077218"/>
          </a:xfrm>
          <a:prstGeom prst="rect">
            <a:avLst/>
          </a:prstGeom>
          <a:noFill/>
        </p:spPr>
        <p:txBody>
          <a:bodyPr wrap="square" rtlCol="0">
            <a:spAutoFit/>
          </a:bodyPr>
          <a:lstStyle/>
          <a:p>
            <a:r>
              <a:rPr lang="en-US" sz="3200" dirty="0" smtClean="0"/>
              <a:t>Building Frameworks from the Spatial-Temporal Primitives</a:t>
            </a:r>
            <a:endParaRPr lang="en-US" sz="3200" dirty="0"/>
          </a:p>
        </p:txBody>
      </p:sp>
      <p:sp>
        <p:nvSpPr>
          <p:cNvPr id="3076" name="Text Box 4"/>
          <p:cNvSpPr txBox="1">
            <a:spLocks noChangeArrowheads="1"/>
          </p:cNvSpPr>
          <p:nvPr/>
        </p:nvSpPr>
        <p:spPr bwMode="auto">
          <a:xfrm>
            <a:off x="762000" y="4632960"/>
            <a:ext cx="1752600" cy="19964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bg1"/>
                </a:solidFill>
                <a:effectLst/>
                <a:latin typeface="Calibri" pitchFamily="34" charset="0"/>
              </a:rPr>
              <a:t>Size of the location where the objects, events, and processes occur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dirty="0" smtClean="0">
                <a:ln>
                  <a:noFill/>
                </a:ln>
                <a:solidFill>
                  <a:schemeClr val="bg1"/>
                </a:solidFill>
                <a:effectLst/>
                <a:latin typeface="Calibri" pitchFamily="34" charset="0"/>
              </a:rPr>
              <a:t>       (</a:t>
            </a:r>
            <a:r>
              <a:rPr kumimoji="0" lang="en-US" b="1" i="0" u="none" strike="noStrike" cap="none" normalizeH="0" baseline="0" dirty="0" smtClean="0">
                <a:ln>
                  <a:noFill/>
                </a:ln>
                <a:solidFill>
                  <a:schemeClr val="bg1"/>
                </a:solidFill>
                <a:effectLst/>
                <a:latin typeface="Calibri" pitchFamily="34" charset="0"/>
              </a:rPr>
              <a:t>Site)</a:t>
            </a:r>
          </a:p>
        </p:txBody>
      </p:sp>
      <p:cxnSp>
        <p:nvCxnSpPr>
          <p:cNvPr id="3077" name="AutoShape 5"/>
          <p:cNvCxnSpPr>
            <a:cxnSpLocks noChangeShapeType="1"/>
          </p:cNvCxnSpPr>
          <p:nvPr/>
        </p:nvCxnSpPr>
        <p:spPr bwMode="auto">
          <a:xfrm>
            <a:off x="2590800" y="5242560"/>
            <a:ext cx="1295400" cy="15240"/>
          </a:xfrm>
          <a:prstGeom prst="straightConnector1">
            <a:avLst/>
          </a:prstGeom>
          <a:noFill/>
          <a:ln w="28575">
            <a:solidFill>
              <a:srgbClr val="FFC000"/>
            </a:solidFill>
            <a:round/>
            <a:headEnd/>
            <a:tailEnd type="triangle" w="med" len="med"/>
          </a:ln>
        </p:spPr>
      </p:cxnSp>
      <p:sp>
        <p:nvSpPr>
          <p:cNvPr id="3078" name="Text Box 6"/>
          <p:cNvSpPr txBox="1">
            <a:spLocks noChangeArrowheads="1"/>
          </p:cNvSpPr>
          <p:nvPr/>
        </p:nvSpPr>
        <p:spPr bwMode="auto">
          <a:xfrm>
            <a:off x="3925824" y="4632960"/>
            <a:ext cx="2386584" cy="1447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bg1"/>
                </a:solidFill>
                <a:effectLst/>
                <a:latin typeface="Calibri" pitchFamily="34" charset="0"/>
              </a:rPr>
              <a:t> </a:t>
            </a:r>
            <a:r>
              <a:rPr kumimoji="0" lang="en-US" b="1" i="0" u="none" strike="noStrike" cap="none" normalizeH="0" baseline="0" dirty="0" smtClean="0">
                <a:ln>
                  <a:noFill/>
                </a:ln>
                <a:solidFill>
                  <a:schemeClr val="bg1"/>
                </a:solidFill>
                <a:effectLst/>
                <a:latin typeface="Calibri" pitchFamily="34" charset="0"/>
              </a:rPr>
              <a:t>Physical, systematic, or contextual connections occurring at locations outside of the site</a:t>
            </a:r>
          </a:p>
        </p:txBody>
      </p:sp>
      <p:sp>
        <p:nvSpPr>
          <p:cNvPr id="3079" name="Text Box 7"/>
          <p:cNvSpPr txBox="1">
            <a:spLocks noChangeArrowheads="1"/>
          </p:cNvSpPr>
          <p:nvPr/>
        </p:nvSpPr>
        <p:spPr bwMode="auto">
          <a:xfrm>
            <a:off x="7062216" y="5013960"/>
            <a:ext cx="1393825" cy="369332"/>
          </a:xfrm>
          <a:prstGeom prst="rect">
            <a:avLst/>
          </a:prstGeom>
          <a:ln>
            <a:solidFill>
              <a:srgbClr val="FFC000"/>
            </a:solidFill>
            <a:prstDash val="dash"/>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solidFill>
                  <a:schemeClr val="bg1"/>
                </a:solidFill>
                <a:effectLst/>
                <a:latin typeface="Calibri" pitchFamily="34" charset="0"/>
              </a:rPr>
              <a:t>  </a:t>
            </a:r>
            <a:r>
              <a:rPr kumimoji="0" lang="en-US" b="1" i="0" u="none" strike="noStrike" cap="none" normalizeH="0" baseline="0" dirty="0" smtClean="0">
                <a:solidFill>
                  <a:schemeClr val="bg1"/>
                </a:solidFill>
                <a:effectLst/>
                <a:latin typeface="Calibri" pitchFamily="34" charset="0"/>
              </a:rPr>
              <a:t>Situation</a:t>
            </a:r>
          </a:p>
        </p:txBody>
      </p:sp>
      <p:cxnSp>
        <p:nvCxnSpPr>
          <p:cNvPr id="11" name="AutoShape 5"/>
          <p:cNvCxnSpPr>
            <a:cxnSpLocks noChangeShapeType="1"/>
          </p:cNvCxnSpPr>
          <p:nvPr/>
        </p:nvCxnSpPr>
        <p:spPr bwMode="auto">
          <a:xfrm>
            <a:off x="6306312" y="5181600"/>
            <a:ext cx="701040" cy="1588"/>
          </a:xfrm>
          <a:prstGeom prst="straightConnector1">
            <a:avLst/>
          </a:prstGeom>
          <a:noFill/>
          <a:ln w="28575">
            <a:solidFill>
              <a:srgbClr val="FFC000"/>
            </a:solidFill>
            <a:round/>
            <a:headEnd/>
            <a:tailEnd type="triangle" w="med" len="med"/>
          </a:ln>
        </p:spPr>
      </p:cxnSp>
      <p:sp>
        <p:nvSpPr>
          <p:cNvPr id="13" name="TextBox 12"/>
          <p:cNvSpPr txBox="1"/>
          <p:nvPr/>
        </p:nvSpPr>
        <p:spPr>
          <a:xfrm>
            <a:off x="3172968" y="1624584"/>
            <a:ext cx="5638800" cy="369332"/>
          </a:xfrm>
          <a:prstGeom prst="rect">
            <a:avLst/>
          </a:prstGeom>
          <a:noFill/>
        </p:spPr>
        <p:txBody>
          <a:bodyPr wrap="square" rtlCol="0">
            <a:spAutoFit/>
          </a:bodyPr>
          <a:lstStyle/>
          <a:p>
            <a:r>
              <a:rPr lang="en-US" dirty="0" smtClean="0">
                <a:solidFill>
                  <a:srgbClr val="00B0F0"/>
                </a:solidFill>
              </a:rPr>
              <a:t>Geographic Scale</a:t>
            </a:r>
            <a:endParaRPr lang="en-US" dirty="0">
              <a:solidFill>
                <a:srgbClr val="00B0F0"/>
              </a:solidFill>
            </a:endParaRPr>
          </a:p>
        </p:txBody>
      </p:sp>
      <p:sp>
        <p:nvSpPr>
          <p:cNvPr id="14" name="TextBox 13"/>
          <p:cNvSpPr txBox="1"/>
          <p:nvPr/>
        </p:nvSpPr>
        <p:spPr>
          <a:xfrm>
            <a:off x="3163824" y="3938016"/>
            <a:ext cx="3429000" cy="369332"/>
          </a:xfrm>
          <a:prstGeom prst="rect">
            <a:avLst/>
          </a:prstGeom>
          <a:noFill/>
        </p:spPr>
        <p:txBody>
          <a:bodyPr wrap="square" rtlCol="0">
            <a:spAutoFit/>
          </a:bodyPr>
          <a:lstStyle/>
          <a:p>
            <a:r>
              <a:rPr lang="en-US" dirty="0" smtClean="0">
                <a:solidFill>
                  <a:srgbClr val="00B0F0"/>
                </a:solidFill>
              </a:rPr>
              <a:t>Site and Situation</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533400"/>
            <a:ext cx="7162800" cy="4832092"/>
          </a:xfrm>
          <a:prstGeom prst="rect">
            <a:avLst/>
          </a:prstGeom>
        </p:spPr>
        <p:txBody>
          <a:bodyPr wrap="square">
            <a:spAutoFit/>
          </a:bodyPr>
          <a:lstStyle/>
          <a:p>
            <a:r>
              <a:rPr lang="en-US" sz="2800" dirty="0" smtClean="0"/>
              <a:t>Spatial-temporal primitives as an investigative framework</a:t>
            </a:r>
          </a:p>
          <a:p>
            <a:endParaRPr lang="en-US" dirty="0" smtClean="0"/>
          </a:p>
          <a:p>
            <a:r>
              <a:rPr lang="en-US" dirty="0" smtClean="0">
                <a:solidFill>
                  <a:srgbClr val="FFC000"/>
                </a:solidFill>
              </a:rPr>
              <a:t>This </a:t>
            </a:r>
            <a:r>
              <a:rPr lang="en-US" dirty="0">
                <a:solidFill>
                  <a:srgbClr val="FFC000"/>
                </a:solidFill>
              </a:rPr>
              <a:t>sequence of questions might comprise a line of inquiry in the investigation of a volcanic eruption: </a:t>
            </a:r>
            <a:endParaRPr lang="en-US" dirty="0" smtClean="0">
              <a:solidFill>
                <a:srgbClr val="FFC000"/>
              </a:solidFill>
            </a:endParaRPr>
          </a:p>
          <a:p>
            <a:endParaRPr lang="en-US" dirty="0" smtClean="0"/>
          </a:p>
          <a:p>
            <a:endParaRPr lang="en-US" dirty="0" smtClean="0"/>
          </a:p>
          <a:p>
            <a:pPr>
              <a:buSzPct val="81000"/>
              <a:buFont typeface="Wingdings" pitchFamily="2" charset="2"/>
              <a:buChar char="v"/>
            </a:pPr>
            <a:r>
              <a:rPr lang="en-US" dirty="0" smtClean="0"/>
              <a:t> Where </a:t>
            </a:r>
            <a:r>
              <a:rPr lang="en-US" dirty="0"/>
              <a:t>did it occur </a:t>
            </a:r>
            <a:r>
              <a:rPr lang="en-US" dirty="0">
                <a:solidFill>
                  <a:srgbClr val="00B0F0"/>
                </a:solidFill>
              </a:rPr>
              <a:t>(location</a:t>
            </a:r>
            <a:r>
              <a:rPr lang="en-US" dirty="0" smtClean="0">
                <a:solidFill>
                  <a:srgbClr val="00B0F0"/>
                </a:solidFill>
              </a:rPr>
              <a:t>)</a:t>
            </a:r>
          </a:p>
          <a:p>
            <a:pPr>
              <a:buSzPct val="81000"/>
              <a:buFont typeface="Wingdings" pitchFamily="2" charset="2"/>
              <a:buChar char="v"/>
            </a:pPr>
            <a:endParaRPr lang="en-US" dirty="0"/>
          </a:p>
          <a:p>
            <a:pPr>
              <a:buSzPct val="81000"/>
              <a:buFont typeface="Wingdings" pitchFamily="2" charset="2"/>
              <a:buChar char="v"/>
            </a:pPr>
            <a:r>
              <a:rPr lang="en-US" dirty="0" smtClean="0"/>
              <a:t> </a:t>
            </a:r>
            <a:r>
              <a:rPr lang="en-US" dirty="0"/>
              <a:t>How far did the </a:t>
            </a:r>
            <a:r>
              <a:rPr lang="en-US" dirty="0"/>
              <a:t>pyroclastic</a:t>
            </a:r>
            <a:r>
              <a:rPr lang="en-US" dirty="0"/>
              <a:t> materials travel </a:t>
            </a:r>
            <a:r>
              <a:rPr lang="en-US" dirty="0">
                <a:solidFill>
                  <a:srgbClr val="00B0F0"/>
                </a:solidFill>
              </a:rPr>
              <a:t>(distance</a:t>
            </a:r>
            <a:r>
              <a:rPr lang="en-US" dirty="0" smtClean="0">
                <a:solidFill>
                  <a:srgbClr val="00B0F0"/>
                </a:solidFill>
              </a:rPr>
              <a:t>)</a:t>
            </a:r>
          </a:p>
          <a:p>
            <a:pPr>
              <a:buSzPct val="81000"/>
              <a:buFont typeface="Wingdings" pitchFamily="2" charset="2"/>
              <a:buChar char="v"/>
            </a:pPr>
            <a:endParaRPr lang="en-US" dirty="0"/>
          </a:p>
          <a:p>
            <a:pPr>
              <a:buSzPct val="81000"/>
              <a:buFont typeface="Wingdings" pitchFamily="2" charset="2"/>
              <a:buChar char="v"/>
            </a:pPr>
            <a:r>
              <a:rPr lang="en-US" dirty="0" smtClean="0"/>
              <a:t> </a:t>
            </a:r>
            <a:r>
              <a:rPr lang="en-US" dirty="0"/>
              <a:t>Did this eruption occur within an area of volcanism </a:t>
            </a:r>
            <a:r>
              <a:rPr lang="en-US" dirty="0">
                <a:solidFill>
                  <a:srgbClr val="00B0F0"/>
                </a:solidFill>
              </a:rPr>
              <a:t>(containment). </a:t>
            </a:r>
            <a:endParaRPr lang="en-US" dirty="0" smtClean="0">
              <a:solidFill>
                <a:srgbClr val="00B0F0"/>
              </a:solidFill>
            </a:endParaRPr>
          </a:p>
          <a:p>
            <a:pPr>
              <a:buSzPct val="81000"/>
            </a:pPr>
            <a:endParaRPr lang="en-US" dirty="0" smtClean="0"/>
          </a:p>
          <a:p>
            <a:pPr>
              <a:buSzPct val="81000"/>
            </a:pPr>
            <a:r>
              <a:rPr lang="en-US" dirty="0" smtClean="0">
                <a:solidFill>
                  <a:srgbClr val="FFC000"/>
                </a:solidFill>
              </a:rPr>
              <a:t>Then</a:t>
            </a:r>
            <a:r>
              <a:rPr lang="en-US" dirty="0">
                <a:solidFill>
                  <a:srgbClr val="FFC000"/>
                </a:solidFill>
              </a:rPr>
              <a:t>, incorporating a more complex spatial construct</a:t>
            </a:r>
            <a:r>
              <a:rPr lang="en-US" dirty="0"/>
              <a:t>: </a:t>
            </a:r>
            <a:endParaRPr lang="en-US" dirty="0" smtClean="0"/>
          </a:p>
          <a:p>
            <a:pPr>
              <a:buSzPct val="81000"/>
              <a:buFont typeface="Wingdings" pitchFamily="2" charset="2"/>
              <a:buChar char="v"/>
            </a:pPr>
            <a:endParaRPr lang="en-US" dirty="0"/>
          </a:p>
          <a:p>
            <a:pPr>
              <a:buSzPct val="81000"/>
              <a:buFont typeface="Wingdings" pitchFamily="2" charset="2"/>
              <a:buChar char="v"/>
            </a:pPr>
            <a:r>
              <a:rPr lang="en-US" dirty="0" smtClean="0"/>
              <a:t> What </a:t>
            </a:r>
            <a:r>
              <a:rPr lang="en-US" dirty="0"/>
              <a:t>was the </a:t>
            </a:r>
            <a:r>
              <a:rPr lang="en-US" dirty="0">
                <a:solidFill>
                  <a:srgbClr val="00B0F0"/>
                </a:solidFill>
              </a:rPr>
              <a:t>pattern </a:t>
            </a:r>
            <a:r>
              <a:rPr lang="en-US" dirty="0"/>
              <a:t>of ash, </a:t>
            </a:r>
            <a:r>
              <a:rPr lang="en-US" dirty="0"/>
              <a:t>lapilli</a:t>
            </a:r>
            <a:r>
              <a:rPr lang="en-US" dirty="0"/>
              <a:t>, and bombs ejected?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0"/>
            <a:ext cx="7391400" cy="9756517"/>
          </a:xfrm>
          <a:prstGeom prst="rect">
            <a:avLst/>
          </a:prstGeom>
          <a:noFill/>
        </p:spPr>
        <p:txBody>
          <a:bodyPr wrap="square" rtlCol="0">
            <a:spAutoFit/>
          </a:bodyPr>
          <a:lstStyle/>
          <a:p>
            <a:r>
              <a:rPr lang="en-US" sz="2800" dirty="0" smtClean="0"/>
              <a:t>Recruitment of Students</a:t>
            </a:r>
          </a:p>
          <a:p>
            <a:endParaRPr lang="en-US" sz="2800" dirty="0" smtClean="0"/>
          </a:p>
          <a:p>
            <a:pPr>
              <a:buSzPct val="82000"/>
              <a:buFont typeface="Wingdings" pitchFamily="2" charset="2"/>
              <a:buChar char="v"/>
            </a:pPr>
            <a:r>
              <a:rPr lang="en-US" sz="2800" dirty="0" smtClean="0"/>
              <a:t> </a:t>
            </a:r>
            <a:r>
              <a:rPr lang="en-US" sz="2400" dirty="0" smtClean="0"/>
              <a:t>DEEP program (advanced placement college credit)</a:t>
            </a:r>
          </a:p>
          <a:p>
            <a:pPr>
              <a:buSzPct val="82000"/>
              <a:buFont typeface="Wingdings" pitchFamily="2" charset="2"/>
              <a:buChar char="v"/>
            </a:pPr>
            <a:r>
              <a:rPr lang="en-US" sz="2400" dirty="0" smtClean="0"/>
              <a:t> Organization of effort – publicity, meetings</a:t>
            </a:r>
          </a:p>
          <a:p>
            <a:pPr>
              <a:buSzPct val="82000"/>
              <a:buFont typeface="Wingdings" pitchFamily="2" charset="2"/>
              <a:buChar char="v"/>
            </a:pPr>
            <a:r>
              <a:rPr lang="en-US" sz="2400" dirty="0" smtClean="0"/>
              <a:t> Administrators, Faculty, Parents, Students, Community</a:t>
            </a:r>
          </a:p>
          <a:p>
            <a:pPr>
              <a:buSzPct val="82000"/>
            </a:pPr>
            <a:endParaRPr lang="en-US" sz="2400" dirty="0" smtClean="0"/>
          </a:p>
          <a:p>
            <a:pPr>
              <a:buSzPct val="82000"/>
            </a:pPr>
            <a:r>
              <a:rPr lang="en-US" sz="2400" dirty="0" smtClean="0">
                <a:sym typeface="Wingdings" pitchFamily="2" charset="2"/>
              </a:rPr>
              <a:t>  </a:t>
            </a:r>
            <a:r>
              <a:rPr lang="en-US" sz="2400" dirty="0" smtClean="0">
                <a:solidFill>
                  <a:srgbClr val="FFC000"/>
                </a:solidFill>
              </a:rPr>
              <a:t>What we told the parents and administrators</a:t>
            </a:r>
          </a:p>
          <a:p>
            <a:pPr>
              <a:buSzPct val="82000"/>
              <a:buFont typeface="Wingdings" pitchFamily="2" charset="2"/>
              <a:buChar char="v"/>
            </a:pPr>
            <a:endParaRPr lang="en-US" sz="2400" dirty="0" smtClean="0"/>
          </a:p>
          <a:p>
            <a:pPr>
              <a:buSzPct val="82000"/>
              <a:buFont typeface="Wingdings" pitchFamily="2" charset="2"/>
              <a:buChar char="v"/>
            </a:pPr>
            <a:r>
              <a:rPr lang="en-US" sz="2400" dirty="0" smtClean="0"/>
              <a:t> </a:t>
            </a:r>
            <a:r>
              <a:rPr lang="en-US" sz="2400" dirty="0"/>
              <a:t>Develop a deeper appreciation for science and scientific </a:t>
            </a:r>
            <a:r>
              <a:rPr lang="en-US" sz="2400" dirty="0" smtClean="0"/>
              <a:t>methods </a:t>
            </a:r>
          </a:p>
          <a:p>
            <a:pPr>
              <a:buSzPct val="82000"/>
              <a:buFont typeface="Wingdings" pitchFamily="2" charset="2"/>
              <a:buChar char="v"/>
            </a:pPr>
            <a:r>
              <a:rPr lang="en-US" sz="2400" dirty="0" smtClean="0"/>
              <a:t> Illustrate </a:t>
            </a:r>
            <a:r>
              <a:rPr lang="en-US" sz="2400" dirty="0"/>
              <a:t>the benefits of teamwork via group work and </a:t>
            </a:r>
            <a:r>
              <a:rPr lang="en-US" sz="2400" dirty="0" smtClean="0"/>
              <a:t>partnerships</a:t>
            </a:r>
          </a:p>
          <a:p>
            <a:pPr>
              <a:buSzPct val="82000"/>
              <a:buFont typeface="Wingdings" pitchFamily="2" charset="2"/>
              <a:buChar char="v"/>
            </a:pPr>
            <a:r>
              <a:rPr lang="en-US" sz="2400" dirty="0" smtClean="0"/>
              <a:t> Improve </a:t>
            </a:r>
            <a:r>
              <a:rPr lang="en-US" sz="2400" dirty="0"/>
              <a:t>written and oral communication </a:t>
            </a:r>
            <a:r>
              <a:rPr lang="en-US" sz="2400" dirty="0" smtClean="0"/>
              <a:t>skills</a:t>
            </a:r>
          </a:p>
          <a:p>
            <a:pPr>
              <a:buSzPct val="82000"/>
              <a:buFont typeface="Wingdings" pitchFamily="2" charset="2"/>
              <a:buChar char="v"/>
            </a:pPr>
            <a:r>
              <a:rPr lang="en-US" sz="2400" dirty="0" smtClean="0"/>
              <a:t> Promote </a:t>
            </a:r>
            <a:r>
              <a:rPr lang="en-US" sz="2400" dirty="0"/>
              <a:t>comprehensive thinking processes by enabling the translation of raw data into a conceptual plan for a real physical space</a:t>
            </a:r>
            <a:r>
              <a:rPr lang="en-US" sz="2400" dirty="0" smtClean="0"/>
              <a:t>.</a:t>
            </a:r>
          </a:p>
          <a:p>
            <a:pPr>
              <a:buSzPct val="82000"/>
              <a:buFont typeface="Wingdings" pitchFamily="2" charset="2"/>
              <a:buChar char="v"/>
            </a:pPr>
            <a:r>
              <a:rPr lang="en-US" sz="2400" dirty="0" smtClean="0"/>
              <a:t> Build </a:t>
            </a:r>
            <a:r>
              <a:rPr lang="en-US" sz="2400" dirty="0"/>
              <a:t>confidence via independent decision-making opportunities</a:t>
            </a:r>
            <a:endParaRPr lang="en-US" sz="2400" dirty="0" smtClean="0"/>
          </a:p>
          <a:p>
            <a:pPr>
              <a:buSzPct val="82000"/>
              <a:buFont typeface="Wingdings" pitchFamily="2" charset="2"/>
              <a:buChar char="v"/>
            </a:pPr>
            <a:endParaRPr lang="en-US" sz="2400" dirty="0" smtClean="0"/>
          </a:p>
          <a:p>
            <a:pPr>
              <a:buSzPct val="82000"/>
            </a:pPr>
            <a:endParaRPr lang="en-US" sz="2400" dirty="0" smtClean="0"/>
          </a:p>
          <a:p>
            <a:pPr>
              <a:buSzPct val="82000"/>
            </a:pPr>
            <a:endParaRPr lang="en-US" sz="2400" dirty="0" smtClean="0"/>
          </a:p>
          <a:p>
            <a:endParaRPr lang="en-US" sz="2800" dirty="0" smtClean="0"/>
          </a:p>
          <a:p>
            <a:endParaRPr lang="en-US" sz="28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ge_fig1.jpg"/>
          <p:cNvPicPr>
            <a:picLocks noChangeAspect="1"/>
          </p:cNvPicPr>
          <p:nvPr/>
        </p:nvPicPr>
        <p:blipFill>
          <a:blip r:embed="rId2" cstate="print"/>
          <a:stretch>
            <a:fillRect/>
          </a:stretch>
        </p:blipFill>
        <p:spPr>
          <a:xfrm>
            <a:off x="3581400" y="2129231"/>
            <a:ext cx="5257800" cy="4119169"/>
          </a:xfrm>
          <a:prstGeom prst="rect">
            <a:avLst/>
          </a:prstGeom>
        </p:spPr>
      </p:pic>
      <p:pic>
        <p:nvPicPr>
          <p:cNvPr id="5" name="Picture 4" descr="GSA_2014_1.jpg"/>
          <p:cNvPicPr>
            <a:picLocks noChangeAspect="1"/>
          </p:cNvPicPr>
          <p:nvPr/>
        </p:nvPicPr>
        <p:blipFill>
          <a:blip r:embed="rId3" cstate="print"/>
          <a:stretch>
            <a:fillRect/>
          </a:stretch>
        </p:blipFill>
        <p:spPr>
          <a:xfrm>
            <a:off x="801624" y="2623007"/>
            <a:ext cx="2286000" cy="2976996"/>
          </a:xfrm>
          <a:prstGeom prst="rect">
            <a:avLst/>
          </a:prstGeom>
        </p:spPr>
      </p:pic>
      <p:cxnSp>
        <p:nvCxnSpPr>
          <p:cNvPr id="12" name="Straight Connector 11"/>
          <p:cNvCxnSpPr/>
          <p:nvPr/>
        </p:nvCxnSpPr>
        <p:spPr>
          <a:xfrm rot="16200000" flipH="1">
            <a:off x="2438400" y="5105400"/>
            <a:ext cx="1295400" cy="9906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676400" y="3043631"/>
            <a:ext cx="2819400" cy="9906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19200" y="228600"/>
            <a:ext cx="7467600" cy="1631216"/>
          </a:xfrm>
          <a:prstGeom prst="rect">
            <a:avLst/>
          </a:prstGeom>
          <a:noFill/>
        </p:spPr>
        <p:txBody>
          <a:bodyPr wrap="square" rtlCol="0">
            <a:spAutoFit/>
          </a:bodyPr>
          <a:lstStyle/>
          <a:p>
            <a:r>
              <a:rPr lang="en-US" sz="2400" dirty="0" smtClean="0"/>
              <a:t>			</a:t>
            </a:r>
            <a:r>
              <a:rPr lang="en-US" sz="2800" b="1" dirty="0" smtClean="0"/>
              <a:t>Course site </a:t>
            </a:r>
          </a:p>
          <a:p>
            <a:endParaRPr lang="en-US" sz="2400" dirty="0" smtClean="0">
              <a:solidFill>
                <a:srgbClr val="FFC000"/>
              </a:solidFill>
            </a:endParaRPr>
          </a:p>
          <a:p>
            <a:r>
              <a:rPr lang="en-US" sz="2400" dirty="0" smtClean="0">
                <a:solidFill>
                  <a:srgbClr val="FFC000"/>
                </a:solidFill>
              </a:rPr>
              <a:t>Robert Williams Nature Park and Historical Learning Center, Davison Township, Michigan</a:t>
            </a:r>
            <a:endParaRPr lang="en-US" sz="2400" dirty="0">
              <a:solidFill>
                <a:srgbClr val="FFC000"/>
              </a:solidFill>
            </a:endParaRPr>
          </a:p>
        </p:txBody>
      </p:sp>
      <p:sp>
        <p:nvSpPr>
          <p:cNvPr id="17" name="TextBox 16"/>
          <p:cNvSpPr txBox="1"/>
          <p:nvPr/>
        </p:nvSpPr>
        <p:spPr>
          <a:xfrm>
            <a:off x="4309872" y="6248400"/>
            <a:ext cx="2133600" cy="381000"/>
          </a:xfrm>
          <a:prstGeom prst="rect">
            <a:avLst/>
          </a:prstGeom>
          <a:noFill/>
        </p:spPr>
        <p:txBody>
          <a:bodyPr wrap="square" rtlCol="0">
            <a:spAutoFit/>
          </a:bodyPr>
          <a:lstStyle/>
          <a:p>
            <a:r>
              <a:rPr lang="en-US" b="1" dirty="0" smtClean="0">
                <a:solidFill>
                  <a:srgbClr val="FFC000"/>
                </a:solidFill>
              </a:rPr>
              <a:t>Kearsley</a:t>
            </a:r>
            <a:r>
              <a:rPr lang="en-US" b="1" dirty="0" smtClean="0">
                <a:solidFill>
                  <a:srgbClr val="FFC000"/>
                </a:solidFill>
              </a:rPr>
              <a:t> Creek</a:t>
            </a:r>
            <a:endParaRPr lang="en-US" b="1" dirty="0">
              <a:solidFill>
                <a:srgbClr val="FFC000"/>
              </a:solidFill>
            </a:endParaRPr>
          </a:p>
        </p:txBody>
      </p:sp>
      <p:cxnSp>
        <p:nvCxnSpPr>
          <p:cNvPr id="19" name="Straight Connector 18"/>
          <p:cNvCxnSpPr/>
          <p:nvPr/>
        </p:nvCxnSpPr>
        <p:spPr>
          <a:xfrm flipV="1">
            <a:off x="5867400" y="6019800"/>
            <a:ext cx="381000" cy="3048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502</TotalTime>
  <Words>1212</Words>
  <Application>Microsoft Office PowerPoint</Application>
  <PresentationFormat>On-screen Show (4:3)</PresentationFormat>
  <Paragraphs>212</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Metro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  Questions?</vt:lpstr>
    </vt:vector>
  </TitlesOfParts>
  <Company>U of M - Flint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Marty</dc:creator>
  <cp:lastModifiedBy>Marty</cp:lastModifiedBy>
  <cp:revision>62</cp:revision>
  <dcterms:created xsi:type="dcterms:W3CDTF">2014-09-20T23:46:53Z</dcterms:created>
  <dcterms:modified xsi:type="dcterms:W3CDTF">2014-10-03T13:09:53Z</dcterms:modified>
</cp:coreProperties>
</file>