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91" r:id="rId4"/>
    <p:sldId id="302" r:id="rId5"/>
    <p:sldId id="309" r:id="rId6"/>
    <p:sldId id="308" r:id="rId7"/>
    <p:sldId id="310" r:id="rId8"/>
    <p:sldId id="305" r:id="rId9"/>
    <p:sldId id="311" r:id="rId10"/>
    <p:sldId id="299" r:id="rId11"/>
    <p:sldId id="271" r:id="rId12"/>
    <p:sldId id="282" r:id="rId13"/>
    <p:sldId id="283" r:id="rId14"/>
    <p:sldId id="297" r:id="rId15"/>
    <p:sldId id="284" r:id="rId16"/>
    <p:sldId id="298" r:id="rId17"/>
    <p:sldId id="287" r:id="rId18"/>
    <p:sldId id="306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9FD"/>
    <a:srgbClr val="33CCFF"/>
    <a:srgbClr val="CCFFCC"/>
    <a:srgbClr val="36D0D8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38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40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B0D0-89B3-4606-9914-26990620C0D3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4C3D2-1536-42FD-B7BF-687E09251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0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06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5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5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5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5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5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5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5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0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5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5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5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C3D2-1536-42FD-B7BF-687E092517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1B14-A52C-4140-9530-023DF115AA9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A95-1C31-40B7-B292-1B7B993D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0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1B14-A52C-4140-9530-023DF115AA9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A95-1C31-40B7-B292-1B7B993D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5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1B14-A52C-4140-9530-023DF115AA9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A95-1C31-40B7-B292-1B7B993D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5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1B14-A52C-4140-9530-023DF115AA9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A95-1C31-40B7-B292-1B7B993D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1B14-A52C-4140-9530-023DF115AA9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A95-1C31-40B7-B292-1B7B993D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8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1B14-A52C-4140-9530-023DF115AA9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A95-1C31-40B7-B292-1B7B993D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6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1B14-A52C-4140-9530-023DF115AA9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A95-1C31-40B7-B292-1B7B993D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0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1B14-A52C-4140-9530-023DF115AA9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A95-1C31-40B7-B292-1B7B993D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1B14-A52C-4140-9530-023DF115AA9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A95-1C31-40B7-B292-1B7B993D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0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1B14-A52C-4140-9530-023DF115AA9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A95-1C31-40B7-B292-1B7B993D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1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1B14-A52C-4140-9530-023DF115AA9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A95-1C31-40B7-B292-1B7B993D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0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E1B14-A52C-4140-9530-023DF115AA9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E2A95-1C31-40B7-B292-1B7B993D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8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ametsoc.org/climatediversit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lls@ametsoc.org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800" y="0"/>
            <a:ext cx="94488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2438400"/>
            <a:ext cx="9144000" cy="6858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</a:rPr>
              <a:t>Enhancing Geoscience Education at Minority-Serving Institutions</a:t>
            </a:r>
            <a:endParaRPr lang="en-US" sz="2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667000"/>
            <a:ext cx="77724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5DA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 Diversity Projects</a:t>
            </a:r>
            <a:endParaRPr lang="en-US" sz="4800" b="1" dirty="0">
              <a:solidFill>
                <a:srgbClr val="5DA9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475982"/>
            <a:ext cx="706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Dr. James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Brey</a:t>
            </a:r>
            <a:endParaRPr lang="en-US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Director,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Education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Program | American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Meteorological Society 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L:\Education\LOGO\Ed Logo - new\logoA_medium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00" y="5453052"/>
            <a:ext cx="1117600" cy="1117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05000"/>
            <a:ext cx="7696200" cy="3657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SzPct val="94000"/>
              <a:defRPr/>
            </a:pPr>
            <a:r>
              <a:rPr lang="en-US" dirty="0" smtClean="0"/>
              <a:t>Comprehensive analysis of Earth’s climate system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SzPct val="94000"/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What is climate?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SzPct val="94000"/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How does climate operate?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SzPct val="94000"/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How does climate change through time?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SzPct val="94000"/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How do we interact with climate and how do its variations affect us?</a:t>
            </a:r>
          </a:p>
          <a:p>
            <a:pPr>
              <a:lnSpc>
                <a:spcPct val="130000"/>
              </a:lnSpc>
              <a:spcBef>
                <a:spcPts val="0"/>
              </a:spcBef>
              <a:buSzPct val="94000"/>
              <a:defRPr/>
            </a:pPr>
            <a:r>
              <a:rPr lang="en-US" smtClean="0"/>
              <a:t>Investigation </a:t>
            </a:r>
            <a:r>
              <a:rPr lang="en-US" dirty="0" smtClean="0"/>
              <a:t>of climate through statistics and GIS</a:t>
            </a:r>
          </a:p>
          <a:p>
            <a:pPr>
              <a:lnSpc>
                <a:spcPct val="130000"/>
              </a:lnSpc>
              <a:spcBef>
                <a:spcPts val="0"/>
              </a:spcBef>
              <a:buSzPct val="94000"/>
              <a:defRPr/>
            </a:pPr>
            <a:r>
              <a:rPr lang="en-US" dirty="0" smtClean="0"/>
              <a:t>Introduction to adaptive strategies and policies to lessen our vulnerability to climate change</a:t>
            </a:r>
          </a:p>
          <a:p>
            <a:pPr>
              <a:lnSpc>
                <a:spcPct val="130000"/>
              </a:lnSpc>
              <a:spcBef>
                <a:spcPts val="0"/>
              </a:spcBef>
              <a:buSzPct val="94000"/>
              <a:defRPr/>
            </a:pPr>
            <a:r>
              <a:rPr lang="en-US" dirty="0" smtClean="0"/>
              <a:t>Analysis of climate change denial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1628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Changing Climate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788300" y="790390"/>
            <a:ext cx="71628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climate science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1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1628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Changing Climate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88300" y="790390"/>
            <a:ext cx="71628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climate science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76044" y="1447801"/>
            <a:ext cx="5551256" cy="50291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 smtClean="0"/>
              <a:t>Contents</a:t>
            </a:r>
            <a:endParaRPr lang="en-US" dirty="0" smtClean="0"/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6400" dirty="0" smtClean="0"/>
              <a:t>Earth’s Climate as a Dynamic System</a:t>
            </a: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6400" dirty="0" smtClean="0"/>
              <a:t>Observing Earth’s Climate System</a:t>
            </a: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6400" dirty="0" smtClean="0"/>
              <a:t>Tools for Investigating Earth’s Climate System</a:t>
            </a: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6400" dirty="0" smtClean="0"/>
              <a:t>Radiation and Heat in the Climate System</a:t>
            </a: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6400" dirty="0" smtClean="0"/>
              <a:t>Water in Earth’s Climate System</a:t>
            </a: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6400" dirty="0" smtClean="0"/>
              <a:t>Global Atmospheric Circulation</a:t>
            </a: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6400" dirty="0" smtClean="0"/>
              <a:t>Atmosphere-Ocean Relationships</a:t>
            </a: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6400" dirty="0" smtClean="0"/>
              <a:t>Natural and Anthropogenic Drivers of Climate Change</a:t>
            </a: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6400" dirty="0" err="1" smtClean="0"/>
              <a:t>Paleoclimatic</a:t>
            </a:r>
            <a:r>
              <a:rPr lang="en-US" sz="6400" dirty="0" smtClean="0"/>
              <a:t> Investigations: Relevancy to the Present                   State of Climate</a:t>
            </a: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6400" dirty="0" smtClean="0"/>
              <a:t>Future Projections and Extremes of Climate</a:t>
            </a: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6400" dirty="0" smtClean="0"/>
              <a:t>Human and Ecosystem Vulnerabilities</a:t>
            </a: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6400" dirty="0" smtClean="0"/>
              <a:t>Climate Change Mitigation and Energy Use</a:t>
            </a: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6400" dirty="0" smtClean="0"/>
              <a:t>Human Needs, Actions and Public Policy</a:t>
            </a: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6400" dirty="0" smtClean="0"/>
              <a:t>Climate Studies as a Scientific Endeavor in a Changing Society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70886" y="3652658"/>
            <a:ext cx="4639714" cy="381000"/>
          </a:xfrm>
          <a:prstGeom prst="roundRect">
            <a:avLst>
              <a:gd name="adj" fmla="val 35391"/>
            </a:avLst>
          </a:prstGeom>
          <a:noFill/>
          <a:ln w="1016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2" y="1676400"/>
            <a:ext cx="3246606" cy="447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52455"/>
            <a:ext cx="4823450" cy="610553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5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88300" y="790390"/>
            <a:ext cx="71628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climate science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52800" y="1524000"/>
            <a:ext cx="5715000" cy="514124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500" b="1" dirty="0" smtClean="0"/>
              <a:t>Chapter 8: Natural &amp; Anthropogenic Drivers of Climate Change</a:t>
            </a:r>
          </a:p>
          <a:p>
            <a:r>
              <a:rPr lang="en-US" sz="4000" dirty="0" smtClean="0"/>
              <a:t>Current State of the Climate System from the Instrumental Record</a:t>
            </a:r>
          </a:p>
          <a:p>
            <a:pPr marL="914400" lvl="1" indent="-514350"/>
            <a:r>
              <a:rPr lang="en-US" sz="3500" dirty="0" smtClean="0"/>
              <a:t>Integrity of Instrument Data</a:t>
            </a:r>
          </a:p>
          <a:p>
            <a:pPr marL="914400" lvl="1" indent="-514350"/>
            <a:r>
              <a:rPr lang="en-US" sz="3500" dirty="0" smtClean="0"/>
              <a:t>Lessons from Climate Data</a:t>
            </a:r>
          </a:p>
          <a:p>
            <a:r>
              <a:rPr lang="en-US" sz="4000" dirty="0" smtClean="0"/>
              <a:t>Natural Drivers of Climate Change</a:t>
            </a:r>
          </a:p>
          <a:p>
            <a:pPr lvl="1"/>
            <a:r>
              <a:rPr lang="en-US" sz="3600" dirty="0" smtClean="0"/>
              <a:t>Solar Changes</a:t>
            </a:r>
          </a:p>
          <a:p>
            <a:pPr lvl="1"/>
            <a:r>
              <a:rPr lang="en-US" sz="3600" dirty="0" smtClean="0"/>
              <a:t>Changes in Earth’s Orbit</a:t>
            </a:r>
          </a:p>
          <a:p>
            <a:pPr lvl="1"/>
            <a:r>
              <a:rPr lang="en-US" sz="3600" dirty="0" smtClean="0"/>
              <a:t>Geologic Contributions</a:t>
            </a:r>
          </a:p>
          <a:p>
            <a:pPr lvl="2"/>
            <a:r>
              <a:rPr lang="en-US" sz="3600" dirty="0" smtClean="0"/>
              <a:t>Plate Tectonics</a:t>
            </a:r>
          </a:p>
          <a:p>
            <a:pPr lvl="2"/>
            <a:r>
              <a:rPr lang="en-US" sz="3600" dirty="0" smtClean="0"/>
              <a:t>Volcanoes</a:t>
            </a:r>
          </a:p>
          <a:p>
            <a:r>
              <a:rPr lang="en-US" sz="4000" dirty="0" smtClean="0"/>
              <a:t>Feedbacks</a:t>
            </a:r>
          </a:p>
          <a:p>
            <a:pPr lvl="1"/>
            <a:r>
              <a:rPr lang="en-US" sz="3600" dirty="0" smtClean="0"/>
              <a:t>Types of Feedbacks</a:t>
            </a:r>
          </a:p>
          <a:p>
            <a:pPr lvl="1"/>
            <a:r>
              <a:rPr lang="en-US" sz="3600" dirty="0" smtClean="0"/>
              <a:t>Snow and Ice Cover</a:t>
            </a:r>
          </a:p>
          <a:p>
            <a:pPr lvl="1"/>
            <a:r>
              <a:rPr lang="en-US" sz="3600" dirty="0" smtClean="0"/>
              <a:t>Shrinkage of Arctic Sea-Ice Cover</a:t>
            </a:r>
          </a:p>
          <a:p>
            <a:r>
              <a:rPr lang="en-US" sz="4000" dirty="0" smtClean="0"/>
              <a:t>Biogeochemical Cycles</a:t>
            </a:r>
          </a:p>
          <a:p>
            <a:r>
              <a:rPr lang="en-US" sz="4000" dirty="0" smtClean="0"/>
              <a:t>Greenhouse Gas Contributions</a:t>
            </a:r>
          </a:p>
          <a:p>
            <a:pPr marL="914400" lvl="1" indent="-514350"/>
            <a:r>
              <a:rPr lang="en-US" sz="3500" dirty="0" smtClean="0"/>
              <a:t>Trends in Greenhouse Gases</a:t>
            </a:r>
            <a:endParaRPr lang="en-US" sz="3500" dirty="0"/>
          </a:p>
          <a:p>
            <a:pPr marL="914400" lvl="1" indent="-514350"/>
            <a:r>
              <a:rPr lang="en-US" sz="3500" dirty="0" smtClean="0"/>
              <a:t>Aerosols</a:t>
            </a:r>
            <a:endParaRPr lang="en-US" sz="3500" dirty="0"/>
          </a:p>
          <a:p>
            <a:pPr marL="914400" lvl="1" indent="-514350"/>
            <a:r>
              <a:rPr lang="en-US" sz="3500" dirty="0" smtClean="0"/>
              <a:t>Changes in Land Use and Land Cover</a:t>
            </a:r>
          </a:p>
          <a:p>
            <a:pPr marL="914400" lvl="1" indent="-514350"/>
            <a:r>
              <a:rPr lang="en-US" sz="3500" dirty="0" smtClean="0"/>
              <a:t>Anthropogenic versus Natural Forcing of Climate</a:t>
            </a:r>
            <a:endParaRPr lang="en-US" sz="4000" dirty="0" smtClean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4478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Changing Climate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L:\Education3\Textbooks - All\Climate\Climate 2nd Ed - Our Changing Climate\Ch8\Figures\8.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8" y="1643063"/>
            <a:ext cx="2925763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20" y="4594386"/>
            <a:ext cx="3054936" cy="195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788300" y="790390"/>
            <a:ext cx="71628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climate science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4478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Changing Climate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38090"/>
            <a:ext cx="5495926" cy="464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48750" cy="48006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ight Arrow 24"/>
          <p:cNvSpPr/>
          <p:nvPr/>
        </p:nvSpPr>
        <p:spPr>
          <a:xfrm rot="11413276" flipV="1">
            <a:off x="6397601" y="3692354"/>
            <a:ext cx="1779781" cy="1034745"/>
          </a:xfrm>
          <a:custGeom>
            <a:avLst/>
            <a:gdLst>
              <a:gd name="connsiteX0" fmla="*/ 0 w 1270897"/>
              <a:gd name="connsiteY0" fmla="*/ 212453 h 797481"/>
              <a:gd name="connsiteX1" fmla="*/ 819818 w 1270897"/>
              <a:gd name="connsiteY1" fmla="*/ 212453 h 797481"/>
              <a:gd name="connsiteX2" fmla="*/ 819818 w 1270897"/>
              <a:gd name="connsiteY2" fmla="*/ 0 h 797481"/>
              <a:gd name="connsiteX3" fmla="*/ 1270897 w 1270897"/>
              <a:gd name="connsiteY3" fmla="*/ 398741 h 797481"/>
              <a:gd name="connsiteX4" fmla="*/ 819818 w 1270897"/>
              <a:gd name="connsiteY4" fmla="*/ 797481 h 797481"/>
              <a:gd name="connsiteX5" fmla="*/ 819818 w 1270897"/>
              <a:gd name="connsiteY5" fmla="*/ 585028 h 797481"/>
              <a:gd name="connsiteX6" fmla="*/ 0 w 1270897"/>
              <a:gd name="connsiteY6" fmla="*/ 585028 h 797481"/>
              <a:gd name="connsiteX7" fmla="*/ 0 w 1270897"/>
              <a:gd name="connsiteY7" fmla="*/ 212453 h 797481"/>
              <a:gd name="connsiteX0" fmla="*/ 0 w 1811586"/>
              <a:gd name="connsiteY0" fmla="*/ 586165 h 797481"/>
              <a:gd name="connsiteX1" fmla="*/ 1360507 w 1811586"/>
              <a:gd name="connsiteY1" fmla="*/ 212453 h 797481"/>
              <a:gd name="connsiteX2" fmla="*/ 1360507 w 1811586"/>
              <a:gd name="connsiteY2" fmla="*/ 0 h 797481"/>
              <a:gd name="connsiteX3" fmla="*/ 1811586 w 1811586"/>
              <a:gd name="connsiteY3" fmla="*/ 398741 h 797481"/>
              <a:gd name="connsiteX4" fmla="*/ 1360507 w 1811586"/>
              <a:gd name="connsiteY4" fmla="*/ 797481 h 797481"/>
              <a:gd name="connsiteX5" fmla="*/ 1360507 w 1811586"/>
              <a:gd name="connsiteY5" fmla="*/ 585028 h 797481"/>
              <a:gd name="connsiteX6" fmla="*/ 540689 w 1811586"/>
              <a:gd name="connsiteY6" fmla="*/ 585028 h 797481"/>
              <a:gd name="connsiteX7" fmla="*/ 0 w 1811586"/>
              <a:gd name="connsiteY7" fmla="*/ 586165 h 797481"/>
              <a:gd name="connsiteX0" fmla="*/ 0 w 1811586"/>
              <a:gd name="connsiteY0" fmla="*/ 645673 h 856989"/>
              <a:gd name="connsiteX1" fmla="*/ 340986 w 1811586"/>
              <a:gd name="connsiteY1" fmla="*/ 0 h 856989"/>
              <a:gd name="connsiteX2" fmla="*/ 1360507 w 1811586"/>
              <a:gd name="connsiteY2" fmla="*/ 271961 h 856989"/>
              <a:gd name="connsiteX3" fmla="*/ 1360507 w 1811586"/>
              <a:gd name="connsiteY3" fmla="*/ 59508 h 856989"/>
              <a:gd name="connsiteX4" fmla="*/ 1811586 w 1811586"/>
              <a:gd name="connsiteY4" fmla="*/ 458249 h 856989"/>
              <a:gd name="connsiteX5" fmla="*/ 1360507 w 1811586"/>
              <a:gd name="connsiteY5" fmla="*/ 856989 h 856989"/>
              <a:gd name="connsiteX6" fmla="*/ 1360507 w 1811586"/>
              <a:gd name="connsiteY6" fmla="*/ 644536 h 856989"/>
              <a:gd name="connsiteX7" fmla="*/ 540689 w 1811586"/>
              <a:gd name="connsiteY7" fmla="*/ 644536 h 856989"/>
              <a:gd name="connsiteX8" fmla="*/ 0 w 1811586"/>
              <a:gd name="connsiteY8" fmla="*/ 645673 h 856989"/>
              <a:gd name="connsiteX0" fmla="*/ 0 w 1811586"/>
              <a:gd name="connsiteY0" fmla="*/ 645673 h 856989"/>
              <a:gd name="connsiteX1" fmla="*/ 340986 w 1811586"/>
              <a:gd name="connsiteY1" fmla="*/ 0 h 856989"/>
              <a:gd name="connsiteX2" fmla="*/ 1360507 w 1811586"/>
              <a:gd name="connsiteY2" fmla="*/ 271961 h 856989"/>
              <a:gd name="connsiteX3" fmla="*/ 1360507 w 1811586"/>
              <a:gd name="connsiteY3" fmla="*/ 59508 h 856989"/>
              <a:gd name="connsiteX4" fmla="*/ 1811586 w 1811586"/>
              <a:gd name="connsiteY4" fmla="*/ 458249 h 856989"/>
              <a:gd name="connsiteX5" fmla="*/ 1360507 w 1811586"/>
              <a:gd name="connsiteY5" fmla="*/ 856989 h 856989"/>
              <a:gd name="connsiteX6" fmla="*/ 1360507 w 1811586"/>
              <a:gd name="connsiteY6" fmla="*/ 644536 h 856989"/>
              <a:gd name="connsiteX7" fmla="*/ 492061 w 1811586"/>
              <a:gd name="connsiteY7" fmla="*/ 389614 h 856989"/>
              <a:gd name="connsiteX8" fmla="*/ 540689 w 1811586"/>
              <a:gd name="connsiteY8" fmla="*/ 644536 h 856989"/>
              <a:gd name="connsiteX9" fmla="*/ 0 w 1811586"/>
              <a:gd name="connsiteY9" fmla="*/ 645673 h 856989"/>
              <a:gd name="connsiteX0" fmla="*/ 0 w 1811586"/>
              <a:gd name="connsiteY0" fmla="*/ 645673 h 1058004"/>
              <a:gd name="connsiteX1" fmla="*/ 340986 w 1811586"/>
              <a:gd name="connsiteY1" fmla="*/ 0 h 1058004"/>
              <a:gd name="connsiteX2" fmla="*/ 1360507 w 1811586"/>
              <a:gd name="connsiteY2" fmla="*/ 271961 h 1058004"/>
              <a:gd name="connsiteX3" fmla="*/ 1360507 w 1811586"/>
              <a:gd name="connsiteY3" fmla="*/ 59508 h 1058004"/>
              <a:gd name="connsiteX4" fmla="*/ 1811586 w 1811586"/>
              <a:gd name="connsiteY4" fmla="*/ 458249 h 1058004"/>
              <a:gd name="connsiteX5" fmla="*/ 1360507 w 1811586"/>
              <a:gd name="connsiteY5" fmla="*/ 856989 h 1058004"/>
              <a:gd name="connsiteX6" fmla="*/ 1360507 w 1811586"/>
              <a:gd name="connsiteY6" fmla="*/ 644536 h 1058004"/>
              <a:gd name="connsiteX7" fmla="*/ 492061 w 1811586"/>
              <a:gd name="connsiteY7" fmla="*/ 389614 h 1058004"/>
              <a:gd name="connsiteX8" fmla="*/ 604299 w 1811586"/>
              <a:gd name="connsiteY8" fmla="*/ 1058004 h 1058004"/>
              <a:gd name="connsiteX9" fmla="*/ 0 w 1811586"/>
              <a:gd name="connsiteY9" fmla="*/ 645673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515915 w 1779781"/>
              <a:gd name="connsiteY7" fmla="*/ 524786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34150"/>
              <a:gd name="connsiteX1" fmla="*/ 309181 w 1779781"/>
              <a:gd name="connsiteY1" fmla="*/ 0 h 1034150"/>
              <a:gd name="connsiteX2" fmla="*/ 1328702 w 1779781"/>
              <a:gd name="connsiteY2" fmla="*/ 271961 h 1034150"/>
              <a:gd name="connsiteX3" fmla="*/ 1328702 w 1779781"/>
              <a:gd name="connsiteY3" fmla="*/ 59508 h 1034150"/>
              <a:gd name="connsiteX4" fmla="*/ 1779781 w 1779781"/>
              <a:gd name="connsiteY4" fmla="*/ 458249 h 1034150"/>
              <a:gd name="connsiteX5" fmla="*/ 1328702 w 1779781"/>
              <a:gd name="connsiteY5" fmla="*/ 856989 h 1034150"/>
              <a:gd name="connsiteX6" fmla="*/ 1328702 w 1779781"/>
              <a:gd name="connsiteY6" fmla="*/ 644536 h 1034150"/>
              <a:gd name="connsiteX7" fmla="*/ 515915 w 1779781"/>
              <a:gd name="connsiteY7" fmla="*/ 524786 h 1034150"/>
              <a:gd name="connsiteX8" fmla="*/ 469128 w 1779781"/>
              <a:gd name="connsiteY8" fmla="*/ 1034150 h 1034150"/>
              <a:gd name="connsiteX9" fmla="*/ 0 w 1779781"/>
              <a:gd name="connsiteY9" fmla="*/ 979628 h 1034150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515915 w 1779781"/>
              <a:gd name="connsiteY7" fmla="*/ 525381 h 1034745"/>
              <a:gd name="connsiteX8" fmla="*/ 469128 w 1779781"/>
              <a:gd name="connsiteY8" fmla="*/ 1034745 h 1034745"/>
              <a:gd name="connsiteX9" fmla="*/ 0 w 1779781"/>
              <a:gd name="connsiteY9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69128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76410 w 1779781"/>
              <a:gd name="connsiteY3" fmla="*/ 52151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76410 w 1779781"/>
              <a:gd name="connsiteY3" fmla="*/ 52151 h 1034745"/>
              <a:gd name="connsiteX4" fmla="*/ 1779781 w 1779781"/>
              <a:gd name="connsiteY4" fmla="*/ 458844 h 1034745"/>
              <a:gd name="connsiteX5" fmla="*/ 1273043 w 1779781"/>
              <a:gd name="connsiteY5" fmla="*/ 865535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9781" h="1034745">
                <a:moveTo>
                  <a:pt x="0" y="980223"/>
                </a:moveTo>
                <a:cubicBezTo>
                  <a:pt x="36799" y="751746"/>
                  <a:pt x="89502" y="62094"/>
                  <a:pt x="309181" y="595"/>
                </a:cubicBezTo>
                <a:cubicBezTo>
                  <a:pt x="672875" y="-12118"/>
                  <a:pt x="988862" y="181902"/>
                  <a:pt x="1328702" y="272556"/>
                </a:cubicBezTo>
                <a:lnTo>
                  <a:pt x="1376410" y="52151"/>
                </a:lnTo>
                <a:lnTo>
                  <a:pt x="1779781" y="458844"/>
                </a:lnTo>
                <a:lnTo>
                  <a:pt x="1273043" y="865535"/>
                </a:lnTo>
                <a:lnTo>
                  <a:pt x="1328702" y="645131"/>
                </a:lnTo>
                <a:cubicBezTo>
                  <a:pt x="1230344" y="587114"/>
                  <a:pt x="786552" y="481729"/>
                  <a:pt x="651087" y="461771"/>
                </a:cubicBezTo>
                <a:cubicBezTo>
                  <a:pt x="515622" y="441813"/>
                  <a:pt x="560819" y="437837"/>
                  <a:pt x="515915" y="525381"/>
                </a:cubicBezTo>
                <a:cubicBezTo>
                  <a:pt x="465864" y="708421"/>
                  <a:pt x="431715" y="811948"/>
                  <a:pt x="437323" y="1034745"/>
                </a:cubicBezTo>
                <a:lnTo>
                  <a:pt x="0" y="98022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1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88300" y="790390"/>
            <a:ext cx="71628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climate science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431782"/>
            <a:ext cx="4745182" cy="4130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Each chapter ends with:</a:t>
            </a:r>
          </a:p>
          <a:p>
            <a:r>
              <a:rPr lang="en-US" sz="2000" dirty="0" smtClean="0"/>
              <a:t>Big Ideas</a:t>
            </a:r>
          </a:p>
          <a:p>
            <a:r>
              <a:rPr lang="en-US" sz="2000" dirty="0" smtClean="0"/>
              <a:t>For Further Exploration</a:t>
            </a:r>
          </a:p>
          <a:p>
            <a:r>
              <a:rPr lang="en-US" sz="2000" dirty="0" smtClean="0"/>
              <a:t>Key Terms</a:t>
            </a:r>
          </a:p>
          <a:p>
            <a:r>
              <a:rPr lang="en-US" sz="2000" dirty="0" smtClean="0"/>
              <a:t>Review Questions</a:t>
            </a:r>
          </a:p>
          <a:p>
            <a:r>
              <a:rPr lang="en-US" sz="2000" dirty="0" smtClean="0"/>
              <a:t>Critical Thinking Questions</a:t>
            </a:r>
          </a:p>
          <a:p>
            <a:r>
              <a:rPr lang="en-US" sz="2000" dirty="0" smtClean="0"/>
              <a:t>Web Resources</a:t>
            </a:r>
          </a:p>
          <a:p>
            <a:r>
              <a:rPr lang="en-US" sz="2000" dirty="0" smtClean="0"/>
              <a:t>Scientific Literature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4478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Changing Climate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0474"/>
            <a:ext cx="5649607" cy="1591985"/>
          </a:xfrm>
          <a:prstGeom prst="rect">
            <a:avLst/>
          </a:prstGeom>
          <a:noFill/>
          <a:ln w="38100">
            <a:solidFill>
              <a:srgbClr val="5DA9F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Right Arrow 24"/>
          <p:cNvSpPr/>
          <p:nvPr/>
        </p:nvSpPr>
        <p:spPr>
          <a:xfrm rot="9465438" flipV="1">
            <a:off x="-19655" y="3805256"/>
            <a:ext cx="1184442" cy="484392"/>
          </a:xfrm>
          <a:custGeom>
            <a:avLst/>
            <a:gdLst>
              <a:gd name="connsiteX0" fmla="*/ 0 w 1270897"/>
              <a:gd name="connsiteY0" fmla="*/ 212453 h 797481"/>
              <a:gd name="connsiteX1" fmla="*/ 819818 w 1270897"/>
              <a:gd name="connsiteY1" fmla="*/ 212453 h 797481"/>
              <a:gd name="connsiteX2" fmla="*/ 819818 w 1270897"/>
              <a:gd name="connsiteY2" fmla="*/ 0 h 797481"/>
              <a:gd name="connsiteX3" fmla="*/ 1270897 w 1270897"/>
              <a:gd name="connsiteY3" fmla="*/ 398741 h 797481"/>
              <a:gd name="connsiteX4" fmla="*/ 819818 w 1270897"/>
              <a:gd name="connsiteY4" fmla="*/ 797481 h 797481"/>
              <a:gd name="connsiteX5" fmla="*/ 819818 w 1270897"/>
              <a:gd name="connsiteY5" fmla="*/ 585028 h 797481"/>
              <a:gd name="connsiteX6" fmla="*/ 0 w 1270897"/>
              <a:gd name="connsiteY6" fmla="*/ 585028 h 797481"/>
              <a:gd name="connsiteX7" fmla="*/ 0 w 1270897"/>
              <a:gd name="connsiteY7" fmla="*/ 212453 h 797481"/>
              <a:gd name="connsiteX0" fmla="*/ 0 w 1811586"/>
              <a:gd name="connsiteY0" fmla="*/ 586165 h 797481"/>
              <a:gd name="connsiteX1" fmla="*/ 1360507 w 1811586"/>
              <a:gd name="connsiteY1" fmla="*/ 212453 h 797481"/>
              <a:gd name="connsiteX2" fmla="*/ 1360507 w 1811586"/>
              <a:gd name="connsiteY2" fmla="*/ 0 h 797481"/>
              <a:gd name="connsiteX3" fmla="*/ 1811586 w 1811586"/>
              <a:gd name="connsiteY3" fmla="*/ 398741 h 797481"/>
              <a:gd name="connsiteX4" fmla="*/ 1360507 w 1811586"/>
              <a:gd name="connsiteY4" fmla="*/ 797481 h 797481"/>
              <a:gd name="connsiteX5" fmla="*/ 1360507 w 1811586"/>
              <a:gd name="connsiteY5" fmla="*/ 585028 h 797481"/>
              <a:gd name="connsiteX6" fmla="*/ 540689 w 1811586"/>
              <a:gd name="connsiteY6" fmla="*/ 585028 h 797481"/>
              <a:gd name="connsiteX7" fmla="*/ 0 w 1811586"/>
              <a:gd name="connsiteY7" fmla="*/ 586165 h 797481"/>
              <a:gd name="connsiteX0" fmla="*/ 0 w 1811586"/>
              <a:gd name="connsiteY0" fmla="*/ 645673 h 856989"/>
              <a:gd name="connsiteX1" fmla="*/ 340986 w 1811586"/>
              <a:gd name="connsiteY1" fmla="*/ 0 h 856989"/>
              <a:gd name="connsiteX2" fmla="*/ 1360507 w 1811586"/>
              <a:gd name="connsiteY2" fmla="*/ 271961 h 856989"/>
              <a:gd name="connsiteX3" fmla="*/ 1360507 w 1811586"/>
              <a:gd name="connsiteY3" fmla="*/ 59508 h 856989"/>
              <a:gd name="connsiteX4" fmla="*/ 1811586 w 1811586"/>
              <a:gd name="connsiteY4" fmla="*/ 458249 h 856989"/>
              <a:gd name="connsiteX5" fmla="*/ 1360507 w 1811586"/>
              <a:gd name="connsiteY5" fmla="*/ 856989 h 856989"/>
              <a:gd name="connsiteX6" fmla="*/ 1360507 w 1811586"/>
              <a:gd name="connsiteY6" fmla="*/ 644536 h 856989"/>
              <a:gd name="connsiteX7" fmla="*/ 540689 w 1811586"/>
              <a:gd name="connsiteY7" fmla="*/ 644536 h 856989"/>
              <a:gd name="connsiteX8" fmla="*/ 0 w 1811586"/>
              <a:gd name="connsiteY8" fmla="*/ 645673 h 856989"/>
              <a:gd name="connsiteX0" fmla="*/ 0 w 1811586"/>
              <a:gd name="connsiteY0" fmla="*/ 645673 h 856989"/>
              <a:gd name="connsiteX1" fmla="*/ 340986 w 1811586"/>
              <a:gd name="connsiteY1" fmla="*/ 0 h 856989"/>
              <a:gd name="connsiteX2" fmla="*/ 1360507 w 1811586"/>
              <a:gd name="connsiteY2" fmla="*/ 271961 h 856989"/>
              <a:gd name="connsiteX3" fmla="*/ 1360507 w 1811586"/>
              <a:gd name="connsiteY3" fmla="*/ 59508 h 856989"/>
              <a:gd name="connsiteX4" fmla="*/ 1811586 w 1811586"/>
              <a:gd name="connsiteY4" fmla="*/ 458249 h 856989"/>
              <a:gd name="connsiteX5" fmla="*/ 1360507 w 1811586"/>
              <a:gd name="connsiteY5" fmla="*/ 856989 h 856989"/>
              <a:gd name="connsiteX6" fmla="*/ 1360507 w 1811586"/>
              <a:gd name="connsiteY6" fmla="*/ 644536 h 856989"/>
              <a:gd name="connsiteX7" fmla="*/ 492061 w 1811586"/>
              <a:gd name="connsiteY7" fmla="*/ 389614 h 856989"/>
              <a:gd name="connsiteX8" fmla="*/ 540689 w 1811586"/>
              <a:gd name="connsiteY8" fmla="*/ 644536 h 856989"/>
              <a:gd name="connsiteX9" fmla="*/ 0 w 1811586"/>
              <a:gd name="connsiteY9" fmla="*/ 645673 h 856989"/>
              <a:gd name="connsiteX0" fmla="*/ 0 w 1811586"/>
              <a:gd name="connsiteY0" fmla="*/ 645673 h 1058004"/>
              <a:gd name="connsiteX1" fmla="*/ 340986 w 1811586"/>
              <a:gd name="connsiteY1" fmla="*/ 0 h 1058004"/>
              <a:gd name="connsiteX2" fmla="*/ 1360507 w 1811586"/>
              <a:gd name="connsiteY2" fmla="*/ 271961 h 1058004"/>
              <a:gd name="connsiteX3" fmla="*/ 1360507 w 1811586"/>
              <a:gd name="connsiteY3" fmla="*/ 59508 h 1058004"/>
              <a:gd name="connsiteX4" fmla="*/ 1811586 w 1811586"/>
              <a:gd name="connsiteY4" fmla="*/ 458249 h 1058004"/>
              <a:gd name="connsiteX5" fmla="*/ 1360507 w 1811586"/>
              <a:gd name="connsiteY5" fmla="*/ 856989 h 1058004"/>
              <a:gd name="connsiteX6" fmla="*/ 1360507 w 1811586"/>
              <a:gd name="connsiteY6" fmla="*/ 644536 h 1058004"/>
              <a:gd name="connsiteX7" fmla="*/ 492061 w 1811586"/>
              <a:gd name="connsiteY7" fmla="*/ 389614 h 1058004"/>
              <a:gd name="connsiteX8" fmla="*/ 604299 w 1811586"/>
              <a:gd name="connsiteY8" fmla="*/ 1058004 h 1058004"/>
              <a:gd name="connsiteX9" fmla="*/ 0 w 1811586"/>
              <a:gd name="connsiteY9" fmla="*/ 645673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515915 w 1779781"/>
              <a:gd name="connsiteY7" fmla="*/ 524786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34150"/>
              <a:gd name="connsiteX1" fmla="*/ 309181 w 1779781"/>
              <a:gd name="connsiteY1" fmla="*/ 0 h 1034150"/>
              <a:gd name="connsiteX2" fmla="*/ 1328702 w 1779781"/>
              <a:gd name="connsiteY2" fmla="*/ 271961 h 1034150"/>
              <a:gd name="connsiteX3" fmla="*/ 1328702 w 1779781"/>
              <a:gd name="connsiteY3" fmla="*/ 59508 h 1034150"/>
              <a:gd name="connsiteX4" fmla="*/ 1779781 w 1779781"/>
              <a:gd name="connsiteY4" fmla="*/ 458249 h 1034150"/>
              <a:gd name="connsiteX5" fmla="*/ 1328702 w 1779781"/>
              <a:gd name="connsiteY5" fmla="*/ 856989 h 1034150"/>
              <a:gd name="connsiteX6" fmla="*/ 1328702 w 1779781"/>
              <a:gd name="connsiteY6" fmla="*/ 644536 h 1034150"/>
              <a:gd name="connsiteX7" fmla="*/ 515915 w 1779781"/>
              <a:gd name="connsiteY7" fmla="*/ 524786 h 1034150"/>
              <a:gd name="connsiteX8" fmla="*/ 469128 w 1779781"/>
              <a:gd name="connsiteY8" fmla="*/ 1034150 h 1034150"/>
              <a:gd name="connsiteX9" fmla="*/ 0 w 1779781"/>
              <a:gd name="connsiteY9" fmla="*/ 979628 h 1034150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515915 w 1779781"/>
              <a:gd name="connsiteY7" fmla="*/ 525381 h 1034745"/>
              <a:gd name="connsiteX8" fmla="*/ 469128 w 1779781"/>
              <a:gd name="connsiteY8" fmla="*/ 1034745 h 1034745"/>
              <a:gd name="connsiteX9" fmla="*/ 0 w 1779781"/>
              <a:gd name="connsiteY9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69128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76410 w 1779781"/>
              <a:gd name="connsiteY3" fmla="*/ 52151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76410 w 1779781"/>
              <a:gd name="connsiteY3" fmla="*/ 52151 h 1034745"/>
              <a:gd name="connsiteX4" fmla="*/ 1779781 w 1779781"/>
              <a:gd name="connsiteY4" fmla="*/ 458844 h 1034745"/>
              <a:gd name="connsiteX5" fmla="*/ 1273043 w 1779781"/>
              <a:gd name="connsiteY5" fmla="*/ 865535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9781" h="1034745">
                <a:moveTo>
                  <a:pt x="0" y="980223"/>
                </a:moveTo>
                <a:cubicBezTo>
                  <a:pt x="36799" y="751746"/>
                  <a:pt x="89502" y="62094"/>
                  <a:pt x="309181" y="595"/>
                </a:cubicBezTo>
                <a:cubicBezTo>
                  <a:pt x="672875" y="-12118"/>
                  <a:pt x="988862" y="181902"/>
                  <a:pt x="1328702" y="272556"/>
                </a:cubicBezTo>
                <a:lnTo>
                  <a:pt x="1376410" y="52151"/>
                </a:lnTo>
                <a:lnTo>
                  <a:pt x="1779781" y="458844"/>
                </a:lnTo>
                <a:lnTo>
                  <a:pt x="1273043" y="865535"/>
                </a:lnTo>
                <a:lnTo>
                  <a:pt x="1328702" y="645131"/>
                </a:lnTo>
                <a:cubicBezTo>
                  <a:pt x="1230344" y="587114"/>
                  <a:pt x="786552" y="481729"/>
                  <a:pt x="651087" y="461771"/>
                </a:cubicBezTo>
                <a:cubicBezTo>
                  <a:pt x="515622" y="441813"/>
                  <a:pt x="560819" y="437837"/>
                  <a:pt x="515915" y="525381"/>
                </a:cubicBezTo>
                <a:cubicBezTo>
                  <a:pt x="465864" y="708421"/>
                  <a:pt x="431715" y="811948"/>
                  <a:pt x="437323" y="1034745"/>
                </a:cubicBezTo>
                <a:lnTo>
                  <a:pt x="0" y="98022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5771560" cy="506748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8" y="4422378"/>
            <a:ext cx="4459062" cy="243562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78" y="1470747"/>
            <a:ext cx="7998868" cy="365640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5981700" cy="3533775"/>
          </a:xfrm>
          <a:prstGeom prst="rect">
            <a:avLst/>
          </a:prstGeom>
          <a:noFill/>
          <a:ln w="38100">
            <a:solidFill>
              <a:srgbClr val="5DA9F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162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Studies Coursework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58" y="1143000"/>
            <a:ext cx="3643642" cy="5342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85" y="1158240"/>
            <a:ext cx="31527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50" y="2628137"/>
            <a:ext cx="31337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80" y="4158685"/>
            <a:ext cx="31527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49" y="1173480"/>
            <a:ext cx="5334000" cy="508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162800" cy="11430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RealTime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Climate Portal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6" t="25333" r="7652" b="5837"/>
          <a:stretch/>
        </p:blipFill>
        <p:spPr bwMode="auto">
          <a:xfrm>
            <a:off x="76200" y="1410830"/>
            <a:ext cx="4876800" cy="5002529"/>
          </a:xfrm>
          <a:prstGeom prst="rect">
            <a:avLst/>
          </a:prstGeom>
          <a:noFill/>
          <a:ln w="38100">
            <a:solidFill>
              <a:srgbClr val="5DA9F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ight Arrow 24"/>
          <p:cNvSpPr>
            <a:spLocks noChangeAspect="1"/>
          </p:cNvSpPr>
          <p:nvPr/>
        </p:nvSpPr>
        <p:spPr>
          <a:xfrm rot="19008983" flipV="1">
            <a:off x="3311111" y="5366871"/>
            <a:ext cx="889891" cy="517373"/>
          </a:xfrm>
          <a:custGeom>
            <a:avLst/>
            <a:gdLst>
              <a:gd name="connsiteX0" fmla="*/ 0 w 1270897"/>
              <a:gd name="connsiteY0" fmla="*/ 212453 h 797481"/>
              <a:gd name="connsiteX1" fmla="*/ 819818 w 1270897"/>
              <a:gd name="connsiteY1" fmla="*/ 212453 h 797481"/>
              <a:gd name="connsiteX2" fmla="*/ 819818 w 1270897"/>
              <a:gd name="connsiteY2" fmla="*/ 0 h 797481"/>
              <a:gd name="connsiteX3" fmla="*/ 1270897 w 1270897"/>
              <a:gd name="connsiteY3" fmla="*/ 398741 h 797481"/>
              <a:gd name="connsiteX4" fmla="*/ 819818 w 1270897"/>
              <a:gd name="connsiteY4" fmla="*/ 797481 h 797481"/>
              <a:gd name="connsiteX5" fmla="*/ 819818 w 1270897"/>
              <a:gd name="connsiteY5" fmla="*/ 585028 h 797481"/>
              <a:gd name="connsiteX6" fmla="*/ 0 w 1270897"/>
              <a:gd name="connsiteY6" fmla="*/ 585028 h 797481"/>
              <a:gd name="connsiteX7" fmla="*/ 0 w 1270897"/>
              <a:gd name="connsiteY7" fmla="*/ 212453 h 797481"/>
              <a:gd name="connsiteX0" fmla="*/ 0 w 1811586"/>
              <a:gd name="connsiteY0" fmla="*/ 586165 h 797481"/>
              <a:gd name="connsiteX1" fmla="*/ 1360507 w 1811586"/>
              <a:gd name="connsiteY1" fmla="*/ 212453 h 797481"/>
              <a:gd name="connsiteX2" fmla="*/ 1360507 w 1811586"/>
              <a:gd name="connsiteY2" fmla="*/ 0 h 797481"/>
              <a:gd name="connsiteX3" fmla="*/ 1811586 w 1811586"/>
              <a:gd name="connsiteY3" fmla="*/ 398741 h 797481"/>
              <a:gd name="connsiteX4" fmla="*/ 1360507 w 1811586"/>
              <a:gd name="connsiteY4" fmla="*/ 797481 h 797481"/>
              <a:gd name="connsiteX5" fmla="*/ 1360507 w 1811586"/>
              <a:gd name="connsiteY5" fmla="*/ 585028 h 797481"/>
              <a:gd name="connsiteX6" fmla="*/ 540689 w 1811586"/>
              <a:gd name="connsiteY6" fmla="*/ 585028 h 797481"/>
              <a:gd name="connsiteX7" fmla="*/ 0 w 1811586"/>
              <a:gd name="connsiteY7" fmla="*/ 586165 h 797481"/>
              <a:gd name="connsiteX0" fmla="*/ 0 w 1811586"/>
              <a:gd name="connsiteY0" fmla="*/ 645673 h 856989"/>
              <a:gd name="connsiteX1" fmla="*/ 340986 w 1811586"/>
              <a:gd name="connsiteY1" fmla="*/ 0 h 856989"/>
              <a:gd name="connsiteX2" fmla="*/ 1360507 w 1811586"/>
              <a:gd name="connsiteY2" fmla="*/ 271961 h 856989"/>
              <a:gd name="connsiteX3" fmla="*/ 1360507 w 1811586"/>
              <a:gd name="connsiteY3" fmla="*/ 59508 h 856989"/>
              <a:gd name="connsiteX4" fmla="*/ 1811586 w 1811586"/>
              <a:gd name="connsiteY4" fmla="*/ 458249 h 856989"/>
              <a:gd name="connsiteX5" fmla="*/ 1360507 w 1811586"/>
              <a:gd name="connsiteY5" fmla="*/ 856989 h 856989"/>
              <a:gd name="connsiteX6" fmla="*/ 1360507 w 1811586"/>
              <a:gd name="connsiteY6" fmla="*/ 644536 h 856989"/>
              <a:gd name="connsiteX7" fmla="*/ 540689 w 1811586"/>
              <a:gd name="connsiteY7" fmla="*/ 644536 h 856989"/>
              <a:gd name="connsiteX8" fmla="*/ 0 w 1811586"/>
              <a:gd name="connsiteY8" fmla="*/ 645673 h 856989"/>
              <a:gd name="connsiteX0" fmla="*/ 0 w 1811586"/>
              <a:gd name="connsiteY0" fmla="*/ 645673 h 856989"/>
              <a:gd name="connsiteX1" fmla="*/ 340986 w 1811586"/>
              <a:gd name="connsiteY1" fmla="*/ 0 h 856989"/>
              <a:gd name="connsiteX2" fmla="*/ 1360507 w 1811586"/>
              <a:gd name="connsiteY2" fmla="*/ 271961 h 856989"/>
              <a:gd name="connsiteX3" fmla="*/ 1360507 w 1811586"/>
              <a:gd name="connsiteY3" fmla="*/ 59508 h 856989"/>
              <a:gd name="connsiteX4" fmla="*/ 1811586 w 1811586"/>
              <a:gd name="connsiteY4" fmla="*/ 458249 h 856989"/>
              <a:gd name="connsiteX5" fmla="*/ 1360507 w 1811586"/>
              <a:gd name="connsiteY5" fmla="*/ 856989 h 856989"/>
              <a:gd name="connsiteX6" fmla="*/ 1360507 w 1811586"/>
              <a:gd name="connsiteY6" fmla="*/ 644536 h 856989"/>
              <a:gd name="connsiteX7" fmla="*/ 492061 w 1811586"/>
              <a:gd name="connsiteY7" fmla="*/ 389614 h 856989"/>
              <a:gd name="connsiteX8" fmla="*/ 540689 w 1811586"/>
              <a:gd name="connsiteY8" fmla="*/ 644536 h 856989"/>
              <a:gd name="connsiteX9" fmla="*/ 0 w 1811586"/>
              <a:gd name="connsiteY9" fmla="*/ 645673 h 856989"/>
              <a:gd name="connsiteX0" fmla="*/ 0 w 1811586"/>
              <a:gd name="connsiteY0" fmla="*/ 645673 h 1058004"/>
              <a:gd name="connsiteX1" fmla="*/ 340986 w 1811586"/>
              <a:gd name="connsiteY1" fmla="*/ 0 h 1058004"/>
              <a:gd name="connsiteX2" fmla="*/ 1360507 w 1811586"/>
              <a:gd name="connsiteY2" fmla="*/ 271961 h 1058004"/>
              <a:gd name="connsiteX3" fmla="*/ 1360507 w 1811586"/>
              <a:gd name="connsiteY3" fmla="*/ 59508 h 1058004"/>
              <a:gd name="connsiteX4" fmla="*/ 1811586 w 1811586"/>
              <a:gd name="connsiteY4" fmla="*/ 458249 h 1058004"/>
              <a:gd name="connsiteX5" fmla="*/ 1360507 w 1811586"/>
              <a:gd name="connsiteY5" fmla="*/ 856989 h 1058004"/>
              <a:gd name="connsiteX6" fmla="*/ 1360507 w 1811586"/>
              <a:gd name="connsiteY6" fmla="*/ 644536 h 1058004"/>
              <a:gd name="connsiteX7" fmla="*/ 492061 w 1811586"/>
              <a:gd name="connsiteY7" fmla="*/ 389614 h 1058004"/>
              <a:gd name="connsiteX8" fmla="*/ 604299 w 1811586"/>
              <a:gd name="connsiteY8" fmla="*/ 1058004 h 1058004"/>
              <a:gd name="connsiteX9" fmla="*/ 0 w 1811586"/>
              <a:gd name="connsiteY9" fmla="*/ 645673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515915 w 1779781"/>
              <a:gd name="connsiteY7" fmla="*/ 524786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34150"/>
              <a:gd name="connsiteX1" fmla="*/ 309181 w 1779781"/>
              <a:gd name="connsiteY1" fmla="*/ 0 h 1034150"/>
              <a:gd name="connsiteX2" fmla="*/ 1328702 w 1779781"/>
              <a:gd name="connsiteY2" fmla="*/ 271961 h 1034150"/>
              <a:gd name="connsiteX3" fmla="*/ 1328702 w 1779781"/>
              <a:gd name="connsiteY3" fmla="*/ 59508 h 1034150"/>
              <a:gd name="connsiteX4" fmla="*/ 1779781 w 1779781"/>
              <a:gd name="connsiteY4" fmla="*/ 458249 h 1034150"/>
              <a:gd name="connsiteX5" fmla="*/ 1328702 w 1779781"/>
              <a:gd name="connsiteY5" fmla="*/ 856989 h 1034150"/>
              <a:gd name="connsiteX6" fmla="*/ 1328702 w 1779781"/>
              <a:gd name="connsiteY6" fmla="*/ 644536 h 1034150"/>
              <a:gd name="connsiteX7" fmla="*/ 515915 w 1779781"/>
              <a:gd name="connsiteY7" fmla="*/ 524786 h 1034150"/>
              <a:gd name="connsiteX8" fmla="*/ 469128 w 1779781"/>
              <a:gd name="connsiteY8" fmla="*/ 1034150 h 1034150"/>
              <a:gd name="connsiteX9" fmla="*/ 0 w 1779781"/>
              <a:gd name="connsiteY9" fmla="*/ 979628 h 1034150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515915 w 1779781"/>
              <a:gd name="connsiteY7" fmla="*/ 525381 h 1034745"/>
              <a:gd name="connsiteX8" fmla="*/ 469128 w 1779781"/>
              <a:gd name="connsiteY8" fmla="*/ 1034745 h 1034745"/>
              <a:gd name="connsiteX9" fmla="*/ 0 w 1779781"/>
              <a:gd name="connsiteY9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69128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76410 w 1779781"/>
              <a:gd name="connsiteY3" fmla="*/ 52151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76410 w 1779781"/>
              <a:gd name="connsiteY3" fmla="*/ 52151 h 1034745"/>
              <a:gd name="connsiteX4" fmla="*/ 1779781 w 1779781"/>
              <a:gd name="connsiteY4" fmla="*/ 458844 h 1034745"/>
              <a:gd name="connsiteX5" fmla="*/ 1273043 w 1779781"/>
              <a:gd name="connsiteY5" fmla="*/ 865535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9781" h="1034745">
                <a:moveTo>
                  <a:pt x="0" y="980223"/>
                </a:moveTo>
                <a:cubicBezTo>
                  <a:pt x="36799" y="751746"/>
                  <a:pt x="89502" y="62094"/>
                  <a:pt x="309181" y="595"/>
                </a:cubicBezTo>
                <a:cubicBezTo>
                  <a:pt x="672875" y="-12118"/>
                  <a:pt x="988862" y="181902"/>
                  <a:pt x="1328702" y="272556"/>
                </a:cubicBezTo>
                <a:lnTo>
                  <a:pt x="1376410" y="52151"/>
                </a:lnTo>
                <a:lnTo>
                  <a:pt x="1779781" y="458844"/>
                </a:lnTo>
                <a:lnTo>
                  <a:pt x="1273043" y="865535"/>
                </a:lnTo>
                <a:lnTo>
                  <a:pt x="1328702" y="645131"/>
                </a:lnTo>
                <a:cubicBezTo>
                  <a:pt x="1230344" y="587114"/>
                  <a:pt x="786552" y="481729"/>
                  <a:pt x="651087" y="461771"/>
                </a:cubicBezTo>
                <a:cubicBezTo>
                  <a:pt x="515622" y="441813"/>
                  <a:pt x="560819" y="437837"/>
                  <a:pt x="515915" y="525381"/>
                </a:cubicBezTo>
                <a:cubicBezTo>
                  <a:pt x="465864" y="708421"/>
                  <a:pt x="431715" y="811948"/>
                  <a:pt x="437323" y="1034745"/>
                </a:cubicBezTo>
                <a:lnTo>
                  <a:pt x="0" y="980223"/>
                </a:lnTo>
                <a:close/>
              </a:path>
            </a:pathLst>
          </a:custGeom>
          <a:solidFill>
            <a:srgbClr val="5DA9F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829550" cy="4069204"/>
          </a:xfrm>
          <a:prstGeom prst="rect">
            <a:avLst/>
          </a:prstGeom>
          <a:noFill/>
          <a:ln w="38100">
            <a:solidFill>
              <a:srgbClr val="5DA9F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315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and Future Initiatives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456406" y="2133600"/>
            <a:ext cx="8229600" cy="30099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i="1" dirty="0"/>
              <a:t>AMS </a:t>
            </a:r>
            <a:r>
              <a:rPr lang="en-US" sz="2000" i="1" dirty="0" smtClean="0"/>
              <a:t>Climate Studies </a:t>
            </a:r>
            <a:r>
              <a:rPr lang="en-US" sz="2000" dirty="0" smtClean="0"/>
              <a:t>has been offered at 131 institutions, 91 of which have been MSIs.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Course encourages </a:t>
            </a:r>
            <a:r>
              <a:rPr lang="en-US" sz="2000" dirty="0"/>
              <a:t>additional student exploration of the geosciences, possibly leading to careers in science or science </a:t>
            </a:r>
            <a:r>
              <a:rPr lang="en-US" sz="2000" dirty="0" smtClean="0"/>
              <a:t>teaching.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next </a:t>
            </a:r>
            <a:r>
              <a:rPr lang="en-US" sz="2000" i="1" dirty="0" smtClean="0"/>
              <a:t>AMS </a:t>
            </a:r>
            <a:r>
              <a:rPr lang="en-US" sz="2000" i="1" dirty="0"/>
              <a:t>Climate Studies </a:t>
            </a:r>
            <a:r>
              <a:rPr lang="en-US" sz="2000" dirty="0"/>
              <a:t>Diversity Project </a:t>
            </a:r>
            <a:r>
              <a:rPr lang="en-US" sz="2000" dirty="0" smtClean="0"/>
              <a:t>workshop will be 17-22 </a:t>
            </a:r>
            <a:r>
              <a:rPr lang="en-US" sz="2000" dirty="0"/>
              <a:t>May </a:t>
            </a:r>
            <a:r>
              <a:rPr lang="en-US" sz="2000" dirty="0" smtClean="0"/>
              <a:t>2015.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27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15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456406" y="2514600"/>
            <a:ext cx="8229600" cy="1447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i="1" dirty="0"/>
              <a:t>AMS Climate Studies </a:t>
            </a:r>
            <a:r>
              <a:rPr lang="en-US" sz="2000" dirty="0"/>
              <a:t>Diversity Project is supported by NSF grant 1107968 “AMS Climate Studies:  Fostering Climate Science Literacy and Promoting Minority Participation in the Geosciences.”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764" y="60153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Any opinions, findings, and conclusions or recommendations expressed in this material are those of the author(s) and do not necessarily reflect the views of the National Science Foundation.</a:t>
            </a:r>
          </a:p>
        </p:txBody>
      </p:sp>
      <p:pic>
        <p:nvPicPr>
          <p:cNvPr id="19" name="Picture 5" descr="NS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9754" y="4468648"/>
            <a:ext cx="841374" cy="84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no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6528" y="4512820"/>
            <a:ext cx="838878" cy="82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Nas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7489" y="4528059"/>
            <a:ext cx="838878" cy="71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4196" y="5415868"/>
            <a:ext cx="1901210" cy="575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2" descr="http://www.secondnature.org/images/Logo-we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5415868"/>
            <a:ext cx="2246996" cy="5617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47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800" y="0"/>
            <a:ext cx="94488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562600"/>
            <a:ext cx="7065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Dr. James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Brey</a:t>
            </a:r>
            <a:endParaRPr lang="en-US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Director, Education Program | American Meteorological Society </a:t>
            </a:r>
            <a:endParaRPr lang="en-US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L:\Education\LOGO\Ed Logo - new\logoA_medium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00" y="5453052"/>
            <a:ext cx="1117600" cy="1117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2743200" cy="2590800"/>
          </a:xfrm>
        </p:spPr>
        <p:txBody>
          <a:bodyPr>
            <a:normAutofit fontScale="90000"/>
          </a:bodyPr>
          <a:lstStyle/>
          <a:p>
            <a:r>
              <a:rPr lang="en-US" sz="19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9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169064" y="2057400"/>
            <a:ext cx="5562600" cy="18288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AMSeducation</a:t>
            </a:r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brey@ametsoc.org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www.ametsoc.org/amsedu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838200"/>
            <a:ext cx="3124200" cy="769441"/>
          </a:xfrm>
          <a:prstGeom prst="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us at booth #1119 to check </a:t>
            </a:r>
            <a:r>
              <a:rPr lang="en-US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our eBooks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4038600" y="3810000"/>
            <a:ext cx="4495801" cy="2514600"/>
          </a:xfrm>
          <a:prstGeom prst="ellipse">
            <a:avLst/>
          </a:prstGeom>
          <a:gradFill flip="none" rotWithShape="1">
            <a:gsLst>
              <a:gs pos="0">
                <a:srgbClr val="5DA9FD">
                  <a:alpha val="25000"/>
                </a:srgbClr>
              </a:gs>
              <a:gs pos="100000">
                <a:srgbClr val="5DA9FD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Founded in 1919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Over 14,000 members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Organizes over a dozen conferences annually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Publishes 11 leading journals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Certifies consultants and broadcasters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Significant educational activity since 1990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Non </a:t>
            </a:r>
            <a:r>
              <a:rPr lang="en-US" sz="2000" dirty="0" smtClean="0"/>
              <a:t>profit </a:t>
            </a:r>
            <a:r>
              <a:rPr lang="en-US" sz="2000" dirty="0"/>
              <a:t>501 c3</a:t>
            </a:r>
          </a:p>
          <a:p>
            <a:endParaRPr lang="en-US" dirty="0"/>
          </a:p>
        </p:txBody>
      </p:sp>
      <p:pic>
        <p:nvPicPr>
          <p:cNvPr id="12" name="Picture 7" descr="a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737" y="276225"/>
            <a:ext cx="1447800" cy="14478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7" name="TextBox 16"/>
          <p:cNvSpPr txBox="1"/>
          <p:nvPr/>
        </p:nvSpPr>
        <p:spPr bwMode="auto">
          <a:xfrm>
            <a:off x="4305450" y="3962400"/>
            <a:ext cx="3981376" cy="2177790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900" b="1" dirty="0" smtClean="0">
                <a:latin typeface="Calibri" pitchFamily="34" charset="0"/>
              </a:rPr>
              <a:t>AMS Mission</a:t>
            </a:r>
            <a:r>
              <a:rPr lang="en-US" sz="2900" b="1" dirty="0">
                <a:latin typeface="Calibri" pitchFamily="34" charset="0"/>
              </a:rPr>
              <a:t>: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 pitchFamily="34" charset="0"/>
              </a:rPr>
              <a:t>Promote the development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and dissemination of information and education on the atmospheric and related oceanic and hydrologic sciences and the advancement of their professional applications in service to society.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305450" y="3890682"/>
            <a:ext cx="3847950" cy="1842146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043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Mission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46400" y="2057400"/>
            <a:ext cx="82296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Foster scientific literacy in Earth system science for all</a:t>
            </a:r>
            <a:endParaRPr lang="en-US" sz="4400" dirty="0"/>
          </a:p>
        </p:txBody>
      </p:sp>
      <p:pic>
        <p:nvPicPr>
          <p:cNvPr id="10" name="Picture 5" descr="AMSEv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4925" y="4191000"/>
            <a:ext cx="3048000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" name="Picture 12" descr="TVBre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4266" y="4191000"/>
            <a:ext cx="2704734" cy="202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002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228600" y="1676399"/>
            <a:ext cx="8399755" cy="44196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Pct val="94000"/>
            </a:pPr>
            <a:r>
              <a:rPr lang="en-US" altLang="zh-CN" sz="2400" dirty="0">
                <a:latin typeface="+mj-lt"/>
              </a:rPr>
              <a:t>Since 2001, AMS has initiated course implementation at MSIs through NSF-supported Geoscience Diversity/National Dissemination </a:t>
            </a:r>
            <a:r>
              <a:rPr lang="en-US" altLang="zh-CN" sz="2400" dirty="0" smtClean="0">
                <a:latin typeface="+mj-lt"/>
              </a:rPr>
              <a:t>Projects</a:t>
            </a:r>
            <a:endParaRPr lang="en-US" altLang="zh-CN" sz="24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94000"/>
            </a:pPr>
            <a:r>
              <a:rPr lang="en-US" altLang="zh-CN" sz="2400" i="1" dirty="0" smtClean="0">
                <a:latin typeface="+mj-lt"/>
              </a:rPr>
              <a:t>AMS </a:t>
            </a:r>
            <a:r>
              <a:rPr lang="en-US" altLang="zh-CN" sz="2400" i="1" dirty="0">
                <a:latin typeface="+mj-lt"/>
              </a:rPr>
              <a:t>Weather Studies </a:t>
            </a:r>
            <a:r>
              <a:rPr lang="en-US" altLang="zh-CN" sz="2400" dirty="0">
                <a:latin typeface="+mj-lt"/>
              </a:rPr>
              <a:t>Diversity Project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zh-CN" sz="2300" dirty="0">
                <a:latin typeface="+mj-lt"/>
              </a:rPr>
              <a:t>145 </a:t>
            </a:r>
            <a:r>
              <a:rPr lang="en-US" altLang="zh-CN" sz="2300" dirty="0" smtClean="0">
                <a:latin typeface="+mj-lt"/>
              </a:rPr>
              <a:t>MSIs</a:t>
            </a:r>
            <a:endParaRPr lang="en-US" altLang="zh-CN" sz="2300" dirty="0">
              <a:latin typeface="+mj-lt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zh-CN" sz="2300" dirty="0">
                <a:latin typeface="+mj-lt"/>
              </a:rPr>
              <a:t>More than 16,000 students took </a:t>
            </a:r>
            <a:r>
              <a:rPr lang="en-US" altLang="zh-CN" sz="2300" i="1" dirty="0" smtClean="0">
                <a:latin typeface="+mj-lt"/>
              </a:rPr>
              <a:t>AMS Weather Studies</a:t>
            </a:r>
            <a:endParaRPr lang="en-US" altLang="zh-CN" sz="2300" i="1" dirty="0">
              <a:latin typeface="+mj-lt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zh-CN" sz="2300" dirty="0" smtClean="0">
                <a:latin typeface="+mj-lt"/>
              </a:rPr>
              <a:t>1</a:t>
            </a:r>
            <a:r>
              <a:rPr lang="en-US" altLang="zh-CN" sz="2300" baseline="30000" dirty="0" smtClean="0">
                <a:latin typeface="+mj-lt"/>
              </a:rPr>
              <a:t>st</a:t>
            </a:r>
            <a:r>
              <a:rPr lang="en-US" altLang="zh-CN" sz="2300" dirty="0" smtClean="0">
                <a:latin typeface="+mj-lt"/>
              </a:rPr>
              <a:t> meteorology </a:t>
            </a:r>
            <a:r>
              <a:rPr lang="en-US" altLang="zh-CN" sz="2300" dirty="0">
                <a:latin typeface="+mj-lt"/>
              </a:rPr>
              <a:t>course offered for more than </a:t>
            </a:r>
            <a:r>
              <a:rPr lang="en-US" altLang="zh-CN" sz="2300" dirty="0" smtClean="0">
                <a:latin typeface="+mj-lt"/>
              </a:rPr>
              <a:t>67% </a:t>
            </a:r>
            <a:r>
              <a:rPr lang="en-US" altLang="zh-CN" sz="2300" dirty="0">
                <a:latin typeface="+mj-lt"/>
              </a:rPr>
              <a:t>of the </a:t>
            </a:r>
            <a:r>
              <a:rPr lang="en-US" altLang="zh-CN" sz="2300" dirty="0" smtClean="0">
                <a:latin typeface="+mj-lt"/>
              </a:rPr>
              <a:t>                                                        institutions</a:t>
            </a:r>
            <a:endParaRPr lang="en-US" altLang="zh-CN" sz="23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94000"/>
            </a:pPr>
            <a:r>
              <a:rPr lang="en-US" altLang="zh-CN" sz="2400" i="1" dirty="0">
                <a:latin typeface="+mj-lt"/>
              </a:rPr>
              <a:t>AMS Ocean Studies</a:t>
            </a:r>
            <a:r>
              <a:rPr lang="zh-CN" altLang="en-US" sz="2400" i="1" dirty="0">
                <a:latin typeface="+mj-lt"/>
              </a:rPr>
              <a:t> </a:t>
            </a:r>
            <a:r>
              <a:rPr lang="en-US" altLang="zh-CN" sz="2400" i="1" dirty="0">
                <a:latin typeface="+mj-lt"/>
              </a:rPr>
              <a:t>Diversity Project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zh-CN" sz="2300" dirty="0"/>
              <a:t>75 MSIs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zh-CN" sz="2300" dirty="0"/>
              <a:t>More than </a:t>
            </a:r>
            <a:r>
              <a:rPr lang="en-US" altLang="zh-CN" sz="2300" dirty="0" smtClean="0"/>
              <a:t>8,000 </a:t>
            </a:r>
            <a:r>
              <a:rPr lang="en-US" altLang="zh-CN" sz="2300" dirty="0"/>
              <a:t>students took </a:t>
            </a:r>
            <a:r>
              <a:rPr lang="en-US" altLang="zh-CN" sz="2300" i="1" dirty="0"/>
              <a:t>AMS Ocean </a:t>
            </a:r>
            <a:r>
              <a:rPr lang="en-US" altLang="zh-CN" sz="2300" i="1" dirty="0" smtClean="0"/>
              <a:t>Studies</a:t>
            </a:r>
            <a:endParaRPr lang="en-US" altLang="zh-CN" sz="2300" b="1" i="1" dirty="0"/>
          </a:p>
          <a:p>
            <a:pPr>
              <a:lnSpc>
                <a:spcPct val="120000"/>
              </a:lnSpc>
              <a:spcBef>
                <a:spcPts val="600"/>
              </a:spcBef>
              <a:buSzPct val="94000"/>
            </a:pPr>
            <a:r>
              <a:rPr lang="en-US" altLang="zh-CN" sz="2400" dirty="0">
                <a:latin typeface="+mj-lt"/>
              </a:rPr>
              <a:t>About 50 MSIs implemented both </a:t>
            </a:r>
            <a:r>
              <a:rPr lang="en-US" altLang="zh-CN" sz="2400" i="1" dirty="0">
                <a:latin typeface="+mj-lt"/>
              </a:rPr>
              <a:t>AMS Weather </a:t>
            </a:r>
            <a:r>
              <a:rPr lang="en-US" altLang="zh-CN" sz="2400" dirty="0">
                <a:latin typeface="+mj-lt"/>
              </a:rPr>
              <a:t>and </a:t>
            </a:r>
            <a:r>
              <a:rPr lang="en-US" altLang="zh-CN" sz="2400" dirty="0" smtClean="0">
                <a:latin typeface="+mj-lt"/>
              </a:rPr>
              <a:t>                                               </a:t>
            </a:r>
            <a:r>
              <a:rPr lang="en-US" altLang="zh-CN" sz="2400" i="1" dirty="0" smtClean="0">
                <a:latin typeface="+mj-lt"/>
              </a:rPr>
              <a:t>Ocean Studies      </a:t>
            </a:r>
            <a:endParaRPr lang="en-US" altLang="zh-CN" sz="2400" dirty="0">
              <a:latin typeface="+mj-lt"/>
            </a:endParaRPr>
          </a:p>
        </p:txBody>
      </p:sp>
      <p:pic>
        <p:nvPicPr>
          <p:cNvPr id="20" name="Picture 126" descr="Rhines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8444" y="2209800"/>
            <a:ext cx="1212156" cy="16151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2467" y="5246682"/>
            <a:ext cx="1687882" cy="1264678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15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 Diversity Projects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5" descr="NS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5550" y="354012"/>
            <a:ext cx="9207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3241" y="3916576"/>
            <a:ext cx="1687108" cy="1265024"/>
          </a:xfrm>
          <a:prstGeom prst="rect">
            <a:avLst/>
          </a:prstGeom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020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734300" cy="1143000"/>
          </a:xfrm>
        </p:spPr>
        <p:txBody>
          <a:bodyPr>
            <a:noAutofit/>
          </a:bodyPr>
          <a:lstStyle/>
          <a:p>
            <a:pPr algn="l"/>
            <a:r>
              <a:rPr lang="en-US" sz="37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 Climate Studies Diversity Project</a:t>
            </a:r>
            <a:endParaRPr lang="en-US" sz="37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228600" y="1676400"/>
            <a:ext cx="8091055" cy="4419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SzPct val="94000"/>
            </a:pPr>
            <a:r>
              <a:rPr lang="en-US" altLang="zh-CN" sz="2000" i="1" dirty="0">
                <a:latin typeface="Calibri" pitchFamily="34" charset="0"/>
              </a:rPr>
              <a:t>AMS Climate Studies </a:t>
            </a:r>
            <a:r>
              <a:rPr lang="en-US" altLang="zh-CN" sz="2000" dirty="0">
                <a:latin typeface="Calibri" pitchFamily="34" charset="0"/>
              </a:rPr>
              <a:t>Diversity Project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800" dirty="0" smtClean="0">
                <a:latin typeface="Calibri" pitchFamily="34" charset="0"/>
              </a:rPr>
              <a:t>Partnered with Second Nature (administers ACUPCC)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800" dirty="0" smtClean="0">
                <a:latin typeface="Calibri" pitchFamily="34" charset="0"/>
              </a:rPr>
              <a:t>Targeting 100 </a:t>
            </a:r>
            <a:r>
              <a:rPr lang="en-US" altLang="zh-CN" sz="1800" dirty="0">
                <a:latin typeface="Calibri" pitchFamily="34" charset="0"/>
              </a:rPr>
              <a:t>MSIs over 5 years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800" dirty="0" smtClean="0">
                <a:latin typeface="Calibri" pitchFamily="34" charset="0"/>
              </a:rPr>
              <a:t>Already trained 75 </a:t>
            </a:r>
            <a:r>
              <a:rPr lang="en-US" altLang="zh-CN" sz="1800" dirty="0">
                <a:latin typeface="Calibri" pitchFamily="34" charset="0"/>
              </a:rPr>
              <a:t>MSIs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800" dirty="0" smtClean="0">
                <a:latin typeface="Calibri" pitchFamily="34" charset="0"/>
              </a:rPr>
              <a:t>Currently </a:t>
            </a:r>
            <a:r>
              <a:rPr lang="en-US" altLang="zh-CN" sz="1800" dirty="0">
                <a:latin typeface="Calibri" pitchFamily="34" charset="0"/>
              </a:rPr>
              <a:t>recruiting </a:t>
            </a:r>
            <a:r>
              <a:rPr lang="en-US" altLang="zh-CN" sz="1800" dirty="0" smtClean="0">
                <a:latin typeface="Calibri" pitchFamily="34" charset="0"/>
              </a:rPr>
              <a:t>for </a:t>
            </a:r>
            <a:r>
              <a:rPr lang="en-US" altLang="zh-CN" sz="1800" dirty="0">
                <a:latin typeface="Calibri" pitchFamily="34" charset="0"/>
              </a:rPr>
              <a:t>the  </a:t>
            </a:r>
            <a:r>
              <a:rPr lang="en-US" altLang="zh-CN" sz="1800" dirty="0" smtClean="0">
                <a:latin typeface="Calibri" pitchFamily="34" charset="0"/>
              </a:rPr>
              <a:t>17-22 </a:t>
            </a:r>
            <a:r>
              <a:rPr lang="en-US" altLang="zh-CN" sz="1800" dirty="0">
                <a:latin typeface="Calibri" pitchFamily="34" charset="0"/>
              </a:rPr>
              <a:t>May </a:t>
            </a:r>
            <a:r>
              <a:rPr lang="en-US" altLang="zh-CN" sz="1800" dirty="0" smtClean="0">
                <a:latin typeface="Calibri" pitchFamily="34" charset="0"/>
              </a:rPr>
              <a:t>2015 workshop </a:t>
            </a:r>
            <a:r>
              <a:rPr lang="en-US" altLang="zh-CN" sz="1800" dirty="0">
                <a:latin typeface="Calibri" pitchFamily="34" charset="0"/>
              </a:rPr>
              <a:t>in Washington, DC with follow-up AMS Annual Meeting workshop in </a:t>
            </a:r>
            <a:r>
              <a:rPr lang="en-US" altLang="zh-CN" sz="1800" dirty="0" smtClean="0">
                <a:latin typeface="Calibri" pitchFamily="34" charset="0"/>
              </a:rPr>
              <a:t>New Orleans in January 2016</a:t>
            </a:r>
            <a:endParaRPr lang="en-US" altLang="zh-CN" sz="1800" dirty="0">
              <a:latin typeface="Calibri" pitchFamily="34" charset="0"/>
            </a:endParaRPr>
          </a:p>
        </p:txBody>
      </p:sp>
      <p:pic>
        <p:nvPicPr>
          <p:cNvPr id="19" name="Picture 2" descr="http://www.secondnature.org/images/Logo-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190625"/>
            <a:ext cx="2857500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 descr="L:\Education\Anupa\Images\ClimateDiv2014\DSC_04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52022"/>
            <a:ext cx="3350082" cy="22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:\Education\Anupa\Images\ClimateDiv2014\DSC_05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15" y="4256314"/>
            <a:ext cx="3345585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L:\Education2\Meetings\2014\ACS Diversity Project - Silver Spring\Workshop CD\Photos\Asokan\DSC_04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21954"/>
            <a:ext cx="1575930" cy="22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734300" cy="1143000"/>
          </a:xfrm>
        </p:spPr>
        <p:txBody>
          <a:bodyPr>
            <a:noAutofit/>
          </a:bodyPr>
          <a:lstStyle/>
          <a:p>
            <a:pPr algn="l"/>
            <a:r>
              <a:rPr lang="en-US" sz="37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 Climate Studies Diversity Project</a:t>
            </a:r>
            <a:endParaRPr lang="en-US" sz="37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2514" y="1752600"/>
            <a:ext cx="2220600" cy="1447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2514" y="2291834"/>
            <a:ext cx="222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AMS trains faculty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352714" y="3048000"/>
            <a:ext cx="2220600" cy="1447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52714" y="3462635"/>
            <a:ext cx="222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Faculty offer course; students learn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95914" y="4419600"/>
            <a:ext cx="2220600" cy="1447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95914" y="4715470"/>
            <a:ext cx="222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Faculty share knowledge/ experience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ight Arrow 24"/>
          <p:cNvSpPr/>
          <p:nvPr/>
        </p:nvSpPr>
        <p:spPr>
          <a:xfrm flipV="1">
            <a:off x="1676314" y="3008114"/>
            <a:ext cx="1779781" cy="1034745"/>
          </a:xfrm>
          <a:custGeom>
            <a:avLst/>
            <a:gdLst>
              <a:gd name="connsiteX0" fmla="*/ 0 w 1270897"/>
              <a:gd name="connsiteY0" fmla="*/ 212453 h 797481"/>
              <a:gd name="connsiteX1" fmla="*/ 819818 w 1270897"/>
              <a:gd name="connsiteY1" fmla="*/ 212453 h 797481"/>
              <a:gd name="connsiteX2" fmla="*/ 819818 w 1270897"/>
              <a:gd name="connsiteY2" fmla="*/ 0 h 797481"/>
              <a:gd name="connsiteX3" fmla="*/ 1270897 w 1270897"/>
              <a:gd name="connsiteY3" fmla="*/ 398741 h 797481"/>
              <a:gd name="connsiteX4" fmla="*/ 819818 w 1270897"/>
              <a:gd name="connsiteY4" fmla="*/ 797481 h 797481"/>
              <a:gd name="connsiteX5" fmla="*/ 819818 w 1270897"/>
              <a:gd name="connsiteY5" fmla="*/ 585028 h 797481"/>
              <a:gd name="connsiteX6" fmla="*/ 0 w 1270897"/>
              <a:gd name="connsiteY6" fmla="*/ 585028 h 797481"/>
              <a:gd name="connsiteX7" fmla="*/ 0 w 1270897"/>
              <a:gd name="connsiteY7" fmla="*/ 212453 h 797481"/>
              <a:gd name="connsiteX0" fmla="*/ 0 w 1811586"/>
              <a:gd name="connsiteY0" fmla="*/ 586165 h 797481"/>
              <a:gd name="connsiteX1" fmla="*/ 1360507 w 1811586"/>
              <a:gd name="connsiteY1" fmla="*/ 212453 h 797481"/>
              <a:gd name="connsiteX2" fmla="*/ 1360507 w 1811586"/>
              <a:gd name="connsiteY2" fmla="*/ 0 h 797481"/>
              <a:gd name="connsiteX3" fmla="*/ 1811586 w 1811586"/>
              <a:gd name="connsiteY3" fmla="*/ 398741 h 797481"/>
              <a:gd name="connsiteX4" fmla="*/ 1360507 w 1811586"/>
              <a:gd name="connsiteY4" fmla="*/ 797481 h 797481"/>
              <a:gd name="connsiteX5" fmla="*/ 1360507 w 1811586"/>
              <a:gd name="connsiteY5" fmla="*/ 585028 h 797481"/>
              <a:gd name="connsiteX6" fmla="*/ 540689 w 1811586"/>
              <a:gd name="connsiteY6" fmla="*/ 585028 h 797481"/>
              <a:gd name="connsiteX7" fmla="*/ 0 w 1811586"/>
              <a:gd name="connsiteY7" fmla="*/ 586165 h 797481"/>
              <a:gd name="connsiteX0" fmla="*/ 0 w 1811586"/>
              <a:gd name="connsiteY0" fmla="*/ 645673 h 856989"/>
              <a:gd name="connsiteX1" fmla="*/ 340986 w 1811586"/>
              <a:gd name="connsiteY1" fmla="*/ 0 h 856989"/>
              <a:gd name="connsiteX2" fmla="*/ 1360507 w 1811586"/>
              <a:gd name="connsiteY2" fmla="*/ 271961 h 856989"/>
              <a:gd name="connsiteX3" fmla="*/ 1360507 w 1811586"/>
              <a:gd name="connsiteY3" fmla="*/ 59508 h 856989"/>
              <a:gd name="connsiteX4" fmla="*/ 1811586 w 1811586"/>
              <a:gd name="connsiteY4" fmla="*/ 458249 h 856989"/>
              <a:gd name="connsiteX5" fmla="*/ 1360507 w 1811586"/>
              <a:gd name="connsiteY5" fmla="*/ 856989 h 856989"/>
              <a:gd name="connsiteX6" fmla="*/ 1360507 w 1811586"/>
              <a:gd name="connsiteY6" fmla="*/ 644536 h 856989"/>
              <a:gd name="connsiteX7" fmla="*/ 540689 w 1811586"/>
              <a:gd name="connsiteY7" fmla="*/ 644536 h 856989"/>
              <a:gd name="connsiteX8" fmla="*/ 0 w 1811586"/>
              <a:gd name="connsiteY8" fmla="*/ 645673 h 856989"/>
              <a:gd name="connsiteX0" fmla="*/ 0 w 1811586"/>
              <a:gd name="connsiteY0" fmla="*/ 645673 h 856989"/>
              <a:gd name="connsiteX1" fmla="*/ 340986 w 1811586"/>
              <a:gd name="connsiteY1" fmla="*/ 0 h 856989"/>
              <a:gd name="connsiteX2" fmla="*/ 1360507 w 1811586"/>
              <a:gd name="connsiteY2" fmla="*/ 271961 h 856989"/>
              <a:gd name="connsiteX3" fmla="*/ 1360507 w 1811586"/>
              <a:gd name="connsiteY3" fmla="*/ 59508 h 856989"/>
              <a:gd name="connsiteX4" fmla="*/ 1811586 w 1811586"/>
              <a:gd name="connsiteY4" fmla="*/ 458249 h 856989"/>
              <a:gd name="connsiteX5" fmla="*/ 1360507 w 1811586"/>
              <a:gd name="connsiteY5" fmla="*/ 856989 h 856989"/>
              <a:gd name="connsiteX6" fmla="*/ 1360507 w 1811586"/>
              <a:gd name="connsiteY6" fmla="*/ 644536 h 856989"/>
              <a:gd name="connsiteX7" fmla="*/ 492061 w 1811586"/>
              <a:gd name="connsiteY7" fmla="*/ 389614 h 856989"/>
              <a:gd name="connsiteX8" fmla="*/ 540689 w 1811586"/>
              <a:gd name="connsiteY8" fmla="*/ 644536 h 856989"/>
              <a:gd name="connsiteX9" fmla="*/ 0 w 1811586"/>
              <a:gd name="connsiteY9" fmla="*/ 645673 h 856989"/>
              <a:gd name="connsiteX0" fmla="*/ 0 w 1811586"/>
              <a:gd name="connsiteY0" fmla="*/ 645673 h 1058004"/>
              <a:gd name="connsiteX1" fmla="*/ 340986 w 1811586"/>
              <a:gd name="connsiteY1" fmla="*/ 0 h 1058004"/>
              <a:gd name="connsiteX2" fmla="*/ 1360507 w 1811586"/>
              <a:gd name="connsiteY2" fmla="*/ 271961 h 1058004"/>
              <a:gd name="connsiteX3" fmla="*/ 1360507 w 1811586"/>
              <a:gd name="connsiteY3" fmla="*/ 59508 h 1058004"/>
              <a:gd name="connsiteX4" fmla="*/ 1811586 w 1811586"/>
              <a:gd name="connsiteY4" fmla="*/ 458249 h 1058004"/>
              <a:gd name="connsiteX5" fmla="*/ 1360507 w 1811586"/>
              <a:gd name="connsiteY5" fmla="*/ 856989 h 1058004"/>
              <a:gd name="connsiteX6" fmla="*/ 1360507 w 1811586"/>
              <a:gd name="connsiteY6" fmla="*/ 644536 h 1058004"/>
              <a:gd name="connsiteX7" fmla="*/ 492061 w 1811586"/>
              <a:gd name="connsiteY7" fmla="*/ 389614 h 1058004"/>
              <a:gd name="connsiteX8" fmla="*/ 604299 w 1811586"/>
              <a:gd name="connsiteY8" fmla="*/ 1058004 h 1058004"/>
              <a:gd name="connsiteX9" fmla="*/ 0 w 1811586"/>
              <a:gd name="connsiteY9" fmla="*/ 645673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515915 w 1779781"/>
              <a:gd name="connsiteY7" fmla="*/ 524786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34150"/>
              <a:gd name="connsiteX1" fmla="*/ 309181 w 1779781"/>
              <a:gd name="connsiteY1" fmla="*/ 0 h 1034150"/>
              <a:gd name="connsiteX2" fmla="*/ 1328702 w 1779781"/>
              <a:gd name="connsiteY2" fmla="*/ 271961 h 1034150"/>
              <a:gd name="connsiteX3" fmla="*/ 1328702 w 1779781"/>
              <a:gd name="connsiteY3" fmla="*/ 59508 h 1034150"/>
              <a:gd name="connsiteX4" fmla="*/ 1779781 w 1779781"/>
              <a:gd name="connsiteY4" fmla="*/ 458249 h 1034150"/>
              <a:gd name="connsiteX5" fmla="*/ 1328702 w 1779781"/>
              <a:gd name="connsiteY5" fmla="*/ 856989 h 1034150"/>
              <a:gd name="connsiteX6" fmla="*/ 1328702 w 1779781"/>
              <a:gd name="connsiteY6" fmla="*/ 644536 h 1034150"/>
              <a:gd name="connsiteX7" fmla="*/ 515915 w 1779781"/>
              <a:gd name="connsiteY7" fmla="*/ 524786 h 1034150"/>
              <a:gd name="connsiteX8" fmla="*/ 469128 w 1779781"/>
              <a:gd name="connsiteY8" fmla="*/ 1034150 h 1034150"/>
              <a:gd name="connsiteX9" fmla="*/ 0 w 1779781"/>
              <a:gd name="connsiteY9" fmla="*/ 979628 h 1034150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515915 w 1779781"/>
              <a:gd name="connsiteY7" fmla="*/ 525381 h 1034745"/>
              <a:gd name="connsiteX8" fmla="*/ 469128 w 1779781"/>
              <a:gd name="connsiteY8" fmla="*/ 1034745 h 1034745"/>
              <a:gd name="connsiteX9" fmla="*/ 0 w 1779781"/>
              <a:gd name="connsiteY9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69128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76410 w 1779781"/>
              <a:gd name="connsiteY3" fmla="*/ 52151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76410 w 1779781"/>
              <a:gd name="connsiteY3" fmla="*/ 52151 h 1034745"/>
              <a:gd name="connsiteX4" fmla="*/ 1779781 w 1779781"/>
              <a:gd name="connsiteY4" fmla="*/ 458844 h 1034745"/>
              <a:gd name="connsiteX5" fmla="*/ 1273043 w 1779781"/>
              <a:gd name="connsiteY5" fmla="*/ 865535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9781" h="1034745">
                <a:moveTo>
                  <a:pt x="0" y="980223"/>
                </a:moveTo>
                <a:cubicBezTo>
                  <a:pt x="36799" y="751746"/>
                  <a:pt x="89502" y="62094"/>
                  <a:pt x="309181" y="595"/>
                </a:cubicBezTo>
                <a:cubicBezTo>
                  <a:pt x="672875" y="-12118"/>
                  <a:pt x="988862" y="181902"/>
                  <a:pt x="1328702" y="272556"/>
                </a:cubicBezTo>
                <a:lnTo>
                  <a:pt x="1376410" y="52151"/>
                </a:lnTo>
                <a:lnTo>
                  <a:pt x="1779781" y="458844"/>
                </a:lnTo>
                <a:lnTo>
                  <a:pt x="1273043" y="865535"/>
                </a:lnTo>
                <a:lnTo>
                  <a:pt x="1328702" y="645131"/>
                </a:lnTo>
                <a:cubicBezTo>
                  <a:pt x="1230344" y="587114"/>
                  <a:pt x="786552" y="481729"/>
                  <a:pt x="651087" y="461771"/>
                </a:cubicBezTo>
                <a:cubicBezTo>
                  <a:pt x="515622" y="441813"/>
                  <a:pt x="560819" y="437837"/>
                  <a:pt x="515915" y="525381"/>
                </a:cubicBezTo>
                <a:cubicBezTo>
                  <a:pt x="465864" y="708421"/>
                  <a:pt x="431715" y="811948"/>
                  <a:pt x="437323" y="1034745"/>
                </a:cubicBezTo>
                <a:lnTo>
                  <a:pt x="0" y="98022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4"/>
          <p:cNvSpPr/>
          <p:nvPr/>
        </p:nvSpPr>
        <p:spPr>
          <a:xfrm flipV="1">
            <a:off x="4419514" y="4343400"/>
            <a:ext cx="1779781" cy="1034745"/>
          </a:xfrm>
          <a:custGeom>
            <a:avLst/>
            <a:gdLst>
              <a:gd name="connsiteX0" fmla="*/ 0 w 1270897"/>
              <a:gd name="connsiteY0" fmla="*/ 212453 h 797481"/>
              <a:gd name="connsiteX1" fmla="*/ 819818 w 1270897"/>
              <a:gd name="connsiteY1" fmla="*/ 212453 h 797481"/>
              <a:gd name="connsiteX2" fmla="*/ 819818 w 1270897"/>
              <a:gd name="connsiteY2" fmla="*/ 0 h 797481"/>
              <a:gd name="connsiteX3" fmla="*/ 1270897 w 1270897"/>
              <a:gd name="connsiteY3" fmla="*/ 398741 h 797481"/>
              <a:gd name="connsiteX4" fmla="*/ 819818 w 1270897"/>
              <a:gd name="connsiteY4" fmla="*/ 797481 h 797481"/>
              <a:gd name="connsiteX5" fmla="*/ 819818 w 1270897"/>
              <a:gd name="connsiteY5" fmla="*/ 585028 h 797481"/>
              <a:gd name="connsiteX6" fmla="*/ 0 w 1270897"/>
              <a:gd name="connsiteY6" fmla="*/ 585028 h 797481"/>
              <a:gd name="connsiteX7" fmla="*/ 0 w 1270897"/>
              <a:gd name="connsiteY7" fmla="*/ 212453 h 797481"/>
              <a:gd name="connsiteX0" fmla="*/ 0 w 1811586"/>
              <a:gd name="connsiteY0" fmla="*/ 586165 h 797481"/>
              <a:gd name="connsiteX1" fmla="*/ 1360507 w 1811586"/>
              <a:gd name="connsiteY1" fmla="*/ 212453 h 797481"/>
              <a:gd name="connsiteX2" fmla="*/ 1360507 w 1811586"/>
              <a:gd name="connsiteY2" fmla="*/ 0 h 797481"/>
              <a:gd name="connsiteX3" fmla="*/ 1811586 w 1811586"/>
              <a:gd name="connsiteY3" fmla="*/ 398741 h 797481"/>
              <a:gd name="connsiteX4" fmla="*/ 1360507 w 1811586"/>
              <a:gd name="connsiteY4" fmla="*/ 797481 h 797481"/>
              <a:gd name="connsiteX5" fmla="*/ 1360507 w 1811586"/>
              <a:gd name="connsiteY5" fmla="*/ 585028 h 797481"/>
              <a:gd name="connsiteX6" fmla="*/ 540689 w 1811586"/>
              <a:gd name="connsiteY6" fmla="*/ 585028 h 797481"/>
              <a:gd name="connsiteX7" fmla="*/ 0 w 1811586"/>
              <a:gd name="connsiteY7" fmla="*/ 586165 h 797481"/>
              <a:gd name="connsiteX0" fmla="*/ 0 w 1811586"/>
              <a:gd name="connsiteY0" fmla="*/ 645673 h 856989"/>
              <a:gd name="connsiteX1" fmla="*/ 340986 w 1811586"/>
              <a:gd name="connsiteY1" fmla="*/ 0 h 856989"/>
              <a:gd name="connsiteX2" fmla="*/ 1360507 w 1811586"/>
              <a:gd name="connsiteY2" fmla="*/ 271961 h 856989"/>
              <a:gd name="connsiteX3" fmla="*/ 1360507 w 1811586"/>
              <a:gd name="connsiteY3" fmla="*/ 59508 h 856989"/>
              <a:gd name="connsiteX4" fmla="*/ 1811586 w 1811586"/>
              <a:gd name="connsiteY4" fmla="*/ 458249 h 856989"/>
              <a:gd name="connsiteX5" fmla="*/ 1360507 w 1811586"/>
              <a:gd name="connsiteY5" fmla="*/ 856989 h 856989"/>
              <a:gd name="connsiteX6" fmla="*/ 1360507 w 1811586"/>
              <a:gd name="connsiteY6" fmla="*/ 644536 h 856989"/>
              <a:gd name="connsiteX7" fmla="*/ 540689 w 1811586"/>
              <a:gd name="connsiteY7" fmla="*/ 644536 h 856989"/>
              <a:gd name="connsiteX8" fmla="*/ 0 w 1811586"/>
              <a:gd name="connsiteY8" fmla="*/ 645673 h 856989"/>
              <a:gd name="connsiteX0" fmla="*/ 0 w 1811586"/>
              <a:gd name="connsiteY0" fmla="*/ 645673 h 856989"/>
              <a:gd name="connsiteX1" fmla="*/ 340986 w 1811586"/>
              <a:gd name="connsiteY1" fmla="*/ 0 h 856989"/>
              <a:gd name="connsiteX2" fmla="*/ 1360507 w 1811586"/>
              <a:gd name="connsiteY2" fmla="*/ 271961 h 856989"/>
              <a:gd name="connsiteX3" fmla="*/ 1360507 w 1811586"/>
              <a:gd name="connsiteY3" fmla="*/ 59508 h 856989"/>
              <a:gd name="connsiteX4" fmla="*/ 1811586 w 1811586"/>
              <a:gd name="connsiteY4" fmla="*/ 458249 h 856989"/>
              <a:gd name="connsiteX5" fmla="*/ 1360507 w 1811586"/>
              <a:gd name="connsiteY5" fmla="*/ 856989 h 856989"/>
              <a:gd name="connsiteX6" fmla="*/ 1360507 w 1811586"/>
              <a:gd name="connsiteY6" fmla="*/ 644536 h 856989"/>
              <a:gd name="connsiteX7" fmla="*/ 492061 w 1811586"/>
              <a:gd name="connsiteY7" fmla="*/ 389614 h 856989"/>
              <a:gd name="connsiteX8" fmla="*/ 540689 w 1811586"/>
              <a:gd name="connsiteY8" fmla="*/ 644536 h 856989"/>
              <a:gd name="connsiteX9" fmla="*/ 0 w 1811586"/>
              <a:gd name="connsiteY9" fmla="*/ 645673 h 856989"/>
              <a:gd name="connsiteX0" fmla="*/ 0 w 1811586"/>
              <a:gd name="connsiteY0" fmla="*/ 645673 h 1058004"/>
              <a:gd name="connsiteX1" fmla="*/ 340986 w 1811586"/>
              <a:gd name="connsiteY1" fmla="*/ 0 h 1058004"/>
              <a:gd name="connsiteX2" fmla="*/ 1360507 w 1811586"/>
              <a:gd name="connsiteY2" fmla="*/ 271961 h 1058004"/>
              <a:gd name="connsiteX3" fmla="*/ 1360507 w 1811586"/>
              <a:gd name="connsiteY3" fmla="*/ 59508 h 1058004"/>
              <a:gd name="connsiteX4" fmla="*/ 1811586 w 1811586"/>
              <a:gd name="connsiteY4" fmla="*/ 458249 h 1058004"/>
              <a:gd name="connsiteX5" fmla="*/ 1360507 w 1811586"/>
              <a:gd name="connsiteY5" fmla="*/ 856989 h 1058004"/>
              <a:gd name="connsiteX6" fmla="*/ 1360507 w 1811586"/>
              <a:gd name="connsiteY6" fmla="*/ 644536 h 1058004"/>
              <a:gd name="connsiteX7" fmla="*/ 492061 w 1811586"/>
              <a:gd name="connsiteY7" fmla="*/ 389614 h 1058004"/>
              <a:gd name="connsiteX8" fmla="*/ 604299 w 1811586"/>
              <a:gd name="connsiteY8" fmla="*/ 1058004 h 1058004"/>
              <a:gd name="connsiteX9" fmla="*/ 0 w 1811586"/>
              <a:gd name="connsiteY9" fmla="*/ 645673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460256 w 1779781"/>
              <a:gd name="connsiteY7" fmla="*/ 389614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58004"/>
              <a:gd name="connsiteX1" fmla="*/ 309181 w 1779781"/>
              <a:gd name="connsiteY1" fmla="*/ 0 h 1058004"/>
              <a:gd name="connsiteX2" fmla="*/ 1328702 w 1779781"/>
              <a:gd name="connsiteY2" fmla="*/ 271961 h 1058004"/>
              <a:gd name="connsiteX3" fmla="*/ 1328702 w 1779781"/>
              <a:gd name="connsiteY3" fmla="*/ 59508 h 1058004"/>
              <a:gd name="connsiteX4" fmla="*/ 1779781 w 1779781"/>
              <a:gd name="connsiteY4" fmla="*/ 458249 h 1058004"/>
              <a:gd name="connsiteX5" fmla="*/ 1328702 w 1779781"/>
              <a:gd name="connsiteY5" fmla="*/ 856989 h 1058004"/>
              <a:gd name="connsiteX6" fmla="*/ 1328702 w 1779781"/>
              <a:gd name="connsiteY6" fmla="*/ 644536 h 1058004"/>
              <a:gd name="connsiteX7" fmla="*/ 515915 w 1779781"/>
              <a:gd name="connsiteY7" fmla="*/ 524786 h 1058004"/>
              <a:gd name="connsiteX8" fmla="*/ 572494 w 1779781"/>
              <a:gd name="connsiteY8" fmla="*/ 1058004 h 1058004"/>
              <a:gd name="connsiteX9" fmla="*/ 0 w 1779781"/>
              <a:gd name="connsiteY9" fmla="*/ 979628 h 1058004"/>
              <a:gd name="connsiteX0" fmla="*/ 0 w 1779781"/>
              <a:gd name="connsiteY0" fmla="*/ 979628 h 1034150"/>
              <a:gd name="connsiteX1" fmla="*/ 309181 w 1779781"/>
              <a:gd name="connsiteY1" fmla="*/ 0 h 1034150"/>
              <a:gd name="connsiteX2" fmla="*/ 1328702 w 1779781"/>
              <a:gd name="connsiteY2" fmla="*/ 271961 h 1034150"/>
              <a:gd name="connsiteX3" fmla="*/ 1328702 w 1779781"/>
              <a:gd name="connsiteY3" fmla="*/ 59508 h 1034150"/>
              <a:gd name="connsiteX4" fmla="*/ 1779781 w 1779781"/>
              <a:gd name="connsiteY4" fmla="*/ 458249 h 1034150"/>
              <a:gd name="connsiteX5" fmla="*/ 1328702 w 1779781"/>
              <a:gd name="connsiteY5" fmla="*/ 856989 h 1034150"/>
              <a:gd name="connsiteX6" fmla="*/ 1328702 w 1779781"/>
              <a:gd name="connsiteY6" fmla="*/ 644536 h 1034150"/>
              <a:gd name="connsiteX7" fmla="*/ 515915 w 1779781"/>
              <a:gd name="connsiteY7" fmla="*/ 524786 h 1034150"/>
              <a:gd name="connsiteX8" fmla="*/ 469128 w 1779781"/>
              <a:gd name="connsiteY8" fmla="*/ 1034150 h 1034150"/>
              <a:gd name="connsiteX9" fmla="*/ 0 w 1779781"/>
              <a:gd name="connsiteY9" fmla="*/ 979628 h 1034150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515915 w 1779781"/>
              <a:gd name="connsiteY7" fmla="*/ 525381 h 1034745"/>
              <a:gd name="connsiteX8" fmla="*/ 469128 w 1779781"/>
              <a:gd name="connsiteY8" fmla="*/ 1034745 h 1034745"/>
              <a:gd name="connsiteX9" fmla="*/ 0 w 1779781"/>
              <a:gd name="connsiteY9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69128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28702 w 1779781"/>
              <a:gd name="connsiteY3" fmla="*/ 60103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76410 w 1779781"/>
              <a:gd name="connsiteY3" fmla="*/ 52151 h 1034745"/>
              <a:gd name="connsiteX4" fmla="*/ 1779781 w 1779781"/>
              <a:gd name="connsiteY4" fmla="*/ 458844 h 1034745"/>
              <a:gd name="connsiteX5" fmla="*/ 1328702 w 1779781"/>
              <a:gd name="connsiteY5" fmla="*/ 857584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  <a:gd name="connsiteX0" fmla="*/ 0 w 1779781"/>
              <a:gd name="connsiteY0" fmla="*/ 980223 h 1034745"/>
              <a:gd name="connsiteX1" fmla="*/ 309181 w 1779781"/>
              <a:gd name="connsiteY1" fmla="*/ 595 h 1034745"/>
              <a:gd name="connsiteX2" fmla="*/ 1328702 w 1779781"/>
              <a:gd name="connsiteY2" fmla="*/ 272556 h 1034745"/>
              <a:gd name="connsiteX3" fmla="*/ 1376410 w 1779781"/>
              <a:gd name="connsiteY3" fmla="*/ 52151 h 1034745"/>
              <a:gd name="connsiteX4" fmla="*/ 1779781 w 1779781"/>
              <a:gd name="connsiteY4" fmla="*/ 458844 h 1034745"/>
              <a:gd name="connsiteX5" fmla="*/ 1273043 w 1779781"/>
              <a:gd name="connsiteY5" fmla="*/ 865535 h 1034745"/>
              <a:gd name="connsiteX6" fmla="*/ 1328702 w 1779781"/>
              <a:gd name="connsiteY6" fmla="*/ 645131 h 1034745"/>
              <a:gd name="connsiteX7" fmla="*/ 651087 w 1779781"/>
              <a:gd name="connsiteY7" fmla="*/ 461771 h 1034745"/>
              <a:gd name="connsiteX8" fmla="*/ 515915 w 1779781"/>
              <a:gd name="connsiteY8" fmla="*/ 525381 h 1034745"/>
              <a:gd name="connsiteX9" fmla="*/ 437323 w 1779781"/>
              <a:gd name="connsiteY9" fmla="*/ 1034745 h 1034745"/>
              <a:gd name="connsiteX10" fmla="*/ 0 w 1779781"/>
              <a:gd name="connsiteY10" fmla="*/ 980223 h 103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9781" h="1034745">
                <a:moveTo>
                  <a:pt x="0" y="980223"/>
                </a:moveTo>
                <a:cubicBezTo>
                  <a:pt x="36799" y="751746"/>
                  <a:pt x="89502" y="62094"/>
                  <a:pt x="309181" y="595"/>
                </a:cubicBezTo>
                <a:cubicBezTo>
                  <a:pt x="672875" y="-12118"/>
                  <a:pt x="988862" y="181902"/>
                  <a:pt x="1328702" y="272556"/>
                </a:cubicBezTo>
                <a:lnTo>
                  <a:pt x="1376410" y="52151"/>
                </a:lnTo>
                <a:lnTo>
                  <a:pt x="1779781" y="458844"/>
                </a:lnTo>
                <a:lnTo>
                  <a:pt x="1273043" y="865535"/>
                </a:lnTo>
                <a:lnTo>
                  <a:pt x="1328702" y="645131"/>
                </a:lnTo>
                <a:cubicBezTo>
                  <a:pt x="1230344" y="587114"/>
                  <a:pt x="786552" y="481729"/>
                  <a:pt x="651087" y="461771"/>
                </a:cubicBezTo>
                <a:cubicBezTo>
                  <a:pt x="515622" y="441813"/>
                  <a:pt x="560819" y="437837"/>
                  <a:pt x="515915" y="525381"/>
                </a:cubicBezTo>
                <a:cubicBezTo>
                  <a:pt x="465864" y="708421"/>
                  <a:pt x="431715" y="811948"/>
                  <a:pt x="437323" y="1034745"/>
                </a:cubicBezTo>
                <a:lnTo>
                  <a:pt x="0" y="98022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8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734300" cy="1143000"/>
          </a:xfrm>
        </p:spPr>
        <p:txBody>
          <a:bodyPr>
            <a:noAutofit/>
          </a:bodyPr>
          <a:lstStyle/>
          <a:p>
            <a:pPr algn="l"/>
            <a:r>
              <a:rPr lang="en-US" sz="37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 Climate Studies Diversity Project</a:t>
            </a:r>
            <a:endParaRPr lang="en-US" sz="37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228600" y="1600200"/>
            <a:ext cx="8091055" cy="4419600"/>
          </a:xfrm>
        </p:spPr>
        <p:txBody>
          <a:bodyPr>
            <a:noAutofit/>
          </a:bodyPr>
          <a:lstStyle/>
          <a:p>
            <a:pPr marL="57150" lvl="1" indent="0">
              <a:lnSpc>
                <a:spcPct val="120000"/>
              </a:lnSpc>
              <a:spcBef>
                <a:spcPts val="0"/>
              </a:spcBef>
              <a:buSzPct val="94000"/>
              <a:buNone/>
            </a:pPr>
            <a:r>
              <a:rPr lang="en-US" altLang="zh-CN" sz="2200" dirty="0" smtClean="0">
                <a:latin typeface="Calibri" pitchFamily="34" charset="0"/>
              </a:rPr>
              <a:t>How it works?</a:t>
            </a:r>
          </a:p>
          <a:p>
            <a:pPr marL="971550" lvl="2" indent="-514350">
              <a:lnSpc>
                <a:spcPct val="120000"/>
              </a:lnSpc>
              <a:spcBef>
                <a:spcPts val="0"/>
              </a:spcBef>
              <a:buSzPct val="94000"/>
              <a:buFont typeface="+mj-lt"/>
              <a:buAutoNum type="arabicPeriod"/>
            </a:pPr>
            <a:r>
              <a:rPr lang="en-US" altLang="zh-CN" sz="2000" dirty="0" smtClean="0">
                <a:latin typeface="Calibri" pitchFamily="34" charset="0"/>
              </a:rPr>
              <a:t>Expenses-paid 5-day course implementation workshop in DC</a:t>
            </a:r>
          </a:p>
          <a:p>
            <a:pPr marL="1428750" lvl="3" indent="-514350">
              <a:lnSpc>
                <a:spcPct val="120000"/>
              </a:lnSpc>
              <a:spcBef>
                <a:spcPts val="0"/>
              </a:spcBef>
              <a:buSzPct val="94000"/>
              <a:buFont typeface="Courier New" panose="02070309020205020404" pitchFamily="49" charset="0"/>
              <a:buChar char="o"/>
            </a:pPr>
            <a:r>
              <a:rPr lang="en-US" altLang="zh-CN" sz="1800" dirty="0" smtClean="0">
                <a:latin typeface="Calibri" pitchFamily="34" charset="0"/>
              </a:rPr>
              <a:t>Participants receive course materials and learn fundamental understandings within AMS Climate Studies and strategies for course offering</a:t>
            </a:r>
          </a:p>
          <a:p>
            <a:pPr marL="1428750" lvl="3" indent="-514350">
              <a:lnSpc>
                <a:spcPct val="120000"/>
              </a:lnSpc>
              <a:spcBef>
                <a:spcPts val="0"/>
              </a:spcBef>
              <a:buSzPct val="94000"/>
              <a:buFont typeface="Courier New" panose="02070309020205020404" pitchFamily="49" charset="0"/>
              <a:buChar char="o"/>
            </a:pPr>
            <a:r>
              <a:rPr lang="en-US" altLang="zh-CN" sz="1800" dirty="0" smtClean="0">
                <a:latin typeface="Calibri" pitchFamily="34" charset="0"/>
              </a:rPr>
              <a:t>Features scientists </a:t>
            </a:r>
            <a:r>
              <a:rPr lang="en-US" altLang="zh-CN" sz="1800" dirty="0">
                <a:latin typeface="Calibri" pitchFamily="34" charset="0"/>
              </a:rPr>
              <a:t>from NASA, NOAA, Howard University, George Mason University, and other research </a:t>
            </a:r>
            <a:r>
              <a:rPr lang="en-US" altLang="zh-CN" sz="1800" dirty="0" smtClean="0">
                <a:latin typeface="Calibri" pitchFamily="34" charset="0"/>
              </a:rPr>
              <a:t>institutions</a:t>
            </a:r>
          </a:p>
          <a:p>
            <a:pPr marL="971550" lvl="2" indent="-514350">
              <a:lnSpc>
                <a:spcPct val="120000"/>
              </a:lnSpc>
              <a:spcBef>
                <a:spcPts val="0"/>
              </a:spcBef>
              <a:buSzPct val="94000"/>
              <a:buFont typeface="+mj-lt"/>
              <a:buAutoNum type="arabicPeriod"/>
            </a:pPr>
            <a:r>
              <a:rPr lang="en-US" altLang="zh-CN" sz="2000" dirty="0" smtClean="0">
                <a:latin typeface="Calibri" pitchFamily="34" charset="0"/>
              </a:rPr>
              <a:t>Faculty </a:t>
            </a:r>
            <a:r>
              <a:rPr lang="en-US" altLang="zh-CN" sz="2000" dirty="0">
                <a:latin typeface="Calibri" pitchFamily="34" charset="0"/>
              </a:rPr>
              <a:t>offer </a:t>
            </a:r>
            <a:r>
              <a:rPr lang="en-US" altLang="zh-CN" sz="2000" i="1" dirty="0">
                <a:latin typeface="Calibri" pitchFamily="34" charset="0"/>
              </a:rPr>
              <a:t>AMS Climate Studies </a:t>
            </a:r>
            <a:r>
              <a:rPr lang="en-US" altLang="zh-CN" sz="2000" dirty="0">
                <a:latin typeface="Calibri" pitchFamily="34" charset="0"/>
              </a:rPr>
              <a:t>in year following </a:t>
            </a:r>
            <a:r>
              <a:rPr lang="en-US" altLang="zh-CN" sz="2000" dirty="0" smtClean="0">
                <a:latin typeface="Calibri" pitchFamily="34" charset="0"/>
              </a:rPr>
              <a:t>DC workshop attendance</a:t>
            </a:r>
          </a:p>
          <a:p>
            <a:pPr marL="971550" lvl="2" indent="-514350">
              <a:lnSpc>
                <a:spcPct val="120000"/>
              </a:lnSpc>
              <a:spcBef>
                <a:spcPts val="0"/>
              </a:spcBef>
              <a:buSzPct val="94000"/>
              <a:buFont typeface="+mj-lt"/>
              <a:buAutoNum type="arabicPeriod"/>
            </a:pPr>
            <a:r>
              <a:rPr lang="en-US" altLang="zh-CN" sz="2000" dirty="0" smtClean="0">
                <a:latin typeface="Calibri" pitchFamily="34" charset="0"/>
              </a:rPr>
              <a:t>Invited to second workshop at AMS Annual Meeting the following year to report back the results of their work</a:t>
            </a:r>
            <a:endParaRPr lang="en-US" altLang="zh-CN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152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Interested?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290946" y="1828800"/>
            <a:ext cx="2985654" cy="4343400"/>
          </a:xfrm>
        </p:spPr>
        <p:txBody>
          <a:bodyPr>
            <a:normAutofit/>
          </a:bodyPr>
          <a:lstStyle/>
          <a:p>
            <a:pPr marL="342900" lvl="3" indent="-342900">
              <a:spcBef>
                <a:spcPts val="600"/>
              </a:spcBef>
              <a:buFontTx/>
              <a:buChar char="•"/>
            </a:pPr>
            <a:r>
              <a:rPr lang="en-US" altLang="zh-CN" dirty="0" smtClean="0">
                <a:latin typeface="Calibri" pitchFamily="34" charset="0"/>
              </a:rPr>
              <a:t>Go </a:t>
            </a:r>
            <a:r>
              <a:rPr lang="en-US" altLang="zh-CN" dirty="0">
                <a:latin typeface="Calibri" pitchFamily="34" charset="0"/>
              </a:rPr>
              <a:t>to </a:t>
            </a:r>
            <a:r>
              <a:rPr lang="en-US" altLang="zh-CN" dirty="0" smtClean="0">
                <a:latin typeface="Calibri" pitchFamily="34" charset="0"/>
                <a:hlinkClick r:id="rId4"/>
              </a:rPr>
              <a:t>www.ametsoc.org/ </a:t>
            </a:r>
            <a:r>
              <a:rPr lang="en-US" altLang="zh-CN" dirty="0" err="1" smtClean="0">
                <a:latin typeface="Calibri" pitchFamily="34" charset="0"/>
                <a:hlinkClick r:id="rId4"/>
              </a:rPr>
              <a:t>climatediversity</a:t>
            </a:r>
            <a:endParaRPr lang="en-US" altLang="zh-CN" dirty="0" smtClean="0">
              <a:latin typeface="Calibri" pitchFamily="34" charset="0"/>
            </a:endParaRPr>
          </a:p>
          <a:p>
            <a:pPr marL="342900" lvl="3" indent="-342900">
              <a:spcBef>
                <a:spcPts val="600"/>
              </a:spcBef>
              <a:buFontTx/>
              <a:buChar char="•"/>
            </a:pPr>
            <a:r>
              <a:rPr lang="en-US" altLang="zh-CN" dirty="0" smtClean="0">
                <a:latin typeface="Calibri" pitchFamily="34" charset="0"/>
              </a:rPr>
              <a:t>Complete </a:t>
            </a:r>
            <a:r>
              <a:rPr lang="en-US" altLang="zh-CN" dirty="0">
                <a:latin typeface="Calibri" pitchFamily="34" charset="0"/>
              </a:rPr>
              <a:t>the license order form and </a:t>
            </a:r>
            <a:r>
              <a:rPr lang="en-US" altLang="zh-CN" dirty="0" smtClean="0">
                <a:latin typeface="Calibri" pitchFamily="34" charset="0"/>
              </a:rPr>
              <a:t>application</a:t>
            </a:r>
          </a:p>
          <a:p>
            <a:pPr marL="342900" lvl="3" indent="-342900">
              <a:spcBef>
                <a:spcPts val="600"/>
              </a:spcBef>
              <a:buFontTx/>
              <a:buChar char="•"/>
            </a:pPr>
            <a:r>
              <a:rPr lang="en-US" altLang="zh-CN" dirty="0">
                <a:latin typeface="Calibri" pitchFamily="34" charset="0"/>
              </a:rPr>
              <a:t>S</a:t>
            </a:r>
            <a:r>
              <a:rPr lang="en-US" altLang="zh-CN" dirty="0" smtClean="0">
                <a:latin typeface="Calibri" pitchFamily="34" charset="0"/>
              </a:rPr>
              <a:t>end </a:t>
            </a:r>
            <a:r>
              <a:rPr lang="en-US" altLang="zh-CN" dirty="0">
                <a:latin typeface="Calibri" pitchFamily="34" charset="0"/>
              </a:rPr>
              <a:t>to </a:t>
            </a:r>
            <a:r>
              <a:rPr lang="en-US" altLang="zh-CN" dirty="0" smtClean="0">
                <a:latin typeface="Calibri" pitchFamily="34" charset="0"/>
              </a:rPr>
              <a:t>AMS</a:t>
            </a:r>
          </a:p>
          <a:p>
            <a:pPr marL="342900" lvl="3" indent="-342900">
              <a:spcBef>
                <a:spcPts val="600"/>
              </a:spcBef>
              <a:buFontTx/>
              <a:buChar char="•"/>
            </a:pPr>
            <a:r>
              <a:rPr lang="en-US" altLang="zh-CN" dirty="0">
                <a:latin typeface="Calibri" pitchFamily="34" charset="0"/>
              </a:rPr>
              <a:t>D</a:t>
            </a:r>
            <a:r>
              <a:rPr lang="en-US" altLang="zh-CN" dirty="0" smtClean="0">
                <a:latin typeface="Calibri" pitchFamily="34" charset="0"/>
              </a:rPr>
              <a:t>eadline </a:t>
            </a:r>
            <a:r>
              <a:rPr lang="en-US" altLang="zh-CN" dirty="0">
                <a:latin typeface="Calibri" pitchFamily="34" charset="0"/>
              </a:rPr>
              <a:t>is </a:t>
            </a:r>
            <a:r>
              <a:rPr lang="en-US" altLang="zh-CN" dirty="0" smtClean="0">
                <a:latin typeface="Calibri" pitchFamily="34" charset="0"/>
              </a:rPr>
              <a:t>14 March </a:t>
            </a:r>
            <a:r>
              <a:rPr lang="en-US" altLang="zh-CN" dirty="0">
                <a:latin typeface="Calibri" pitchFamily="34" charset="0"/>
              </a:rPr>
              <a:t>and decisions will be made by </a:t>
            </a:r>
            <a:r>
              <a:rPr lang="en-US" altLang="zh-CN" dirty="0" smtClean="0">
                <a:latin typeface="Calibri" pitchFamily="34" charset="0"/>
              </a:rPr>
              <a:t>1 April</a:t>
            </a:r>
            <a:endParaRPr lang="en-US" altLang="zh-CN" dirty="0">
              <a:latin typeface="Calibri" pitchFamily="34" charset="0"/>
            </a:endParaRPr>
          </a:p>
        </p:txBody>
      </p:sp>
      <p:sp>
        <p:nvSpPr>
          <p:cNvPr id="4" name="AutoShape 4" descr="Image result for csu monterey 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csu monterey 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csu monterey b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Image result for chabot colle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Image result for chabot colle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0" descr="data:image/jpeg;base64,/9j/4AAQSkZJRgABAQAAAQABAAD/2wCEAAkGBxQSEhUUExQSFRQVGRQYFRYYEhQZGxwWFRUWFhUXGBgYHiggGBolHB0VITEhJSkrLi4uFyAzODQtNygtLisBCgoKDg0OGxAQGjQkICYtLjQsMjQsNzU0LS8xMCwvLCwsLCw3NDQsMC0sLCwsLCwsLywvLCwsLCwsMCwsLiwsLP/AABEIAQUAwQMBEQACEQEDEQH/xAAcAAEAAgMBAQEAAAAAAAAAAAAABQYDBAcCAQj/xABMEAABAwICBQUMBwQIBwEAAAABAAIDBBEFIQYSMUFRE1NxkrEHFBUWIjJhcoGRodEzNEJSgrLBQ3PC8AgkYoO00tPhIzZUVZOUojX/xAAbAQEAAgMBAQAAAAAAAAAAAAAABAUCAwYBB//EAEERAAEDAgEGCwYGAQMFAQAAAAABAgMEEZEFFCExUXESEzIzQVKBobHB0RU0QlNh8AYWInKC4fE1krIjRGKi4kP/2gAMAwEAAhEDEQA/AO4oAgMVUfId6ruwrXMto3blMmcpChCsk5yTru+a4JKmfrripe8WzYmA77k5yTru+aZzN11xUcWzYmA77k5yTru+aZzN11xUcWzYmA77k5yTru+aZzN11xUcWzYmA77k5yTru+aZzN11xUcWzYmA77k5yTru+aZzN11xUcWzYmA77k5yTru+aZzN11xUcWzYmA77k5yTru+aZzN11xUcWzYmA77k5yTru+aZzN11xUcWzYmA77k5yTru+aZzN11xUcWzYmA77k5yTru+aZzN11xUcWzYmA77k5yTru+aZzN11xUcWzYmA77k5yTru+aZzN11xUcWzYmA77k5yTru+aZzN11xUcWzYmA77k5yTru+aZzN11xUcWzYmA77k5yTru+aZzN11xUcWzYmA77k5yTru+aZzN11xUcWzYmBsUFU8yxgveQXs+277w9K30tRMs7EV68pOldqGuWNnAdoTUvQXpd0UgQBAEAQBAYqvzH+q7sK1zc27cpkzlIc7C+dpqOgPq9AQBAEAQBAEAQBAEAQBAEAQBAEBsYd9LH67PzBb6T3iP8Ac3xQ1y827cp0BfQChCAIAgCAIDFV+Y/1XdhWubm3blMmcpDnoC+eomgvz7Ze2AslgLJYCyWAslgLJYCyWAslgLJYCyWAslgfF5oBkZA47GuPQ0nsWxsT3clqruRTFXImtTOzDJTsjf1SO1b20FS7VGuFvEwWeNPiQzswKc/Yt0ub81ubkird8Ft6oYLVRJ0mdmjUp2mMfiP6Bb25CqV1qidq+hrWtj+pt0mjbmva4yN8ktNg07je17qXBkN8cjXuemhUXVsXean1qOaqImssa6MrwgCAIAgCAxVXmO9V3YVrm5t25TJnKQoAC4FE0F8LL2x4LJYCyWAslgLJYCyWAslgLJYCyWB7hhc8hrQSTuCyjidI7gsS6njnI1LqWbC8AazypbOd937I/wAxXSUWR2R/rm0rs6E9Sumq1doZoQlQ1jdgY33BWyJEzVZCLdzj46tjG2SMfjb81i6qhbreidqBInrqauBidikI/aM9jgexalyhSp/+iYmXESdVTG7GoB9sexrj+iwXKdKnx9ymSU0uwxux+H7zj+B36rUuWKXauCmWaS7O88x4/E5waA+7iAMhvNuK8bleB7kY1F0qiatvaerSPRFVbEsrUihAEAQBAEBiqvMd6ruwrXNzbtymTOUhQwFwqIXgsvbAWSwFksBZLAWSwFksBZLAWSwN/DcKfNn5rPvH9BvU2kyfJULfU3b6bTRLUNj3llhgipmXyaN7jtPz6Aujjigoo76k6V6V+9mBXOdJM4hMSx1z7tju1vH7R/y9qpqvKr5P0xaE29K+njuJsNI1ul2lSKbTOdmGPN94aT+iqkp3u0oxV7FJSvamhVMjcPlP7OTqlbUop11MXAwWZnWTEyDCpj+zd8B2lbEyfUr8C9x5nEfWPYwWf7n/ANM+ayTJlUvwd6epjnMW0yNwGbg0fiH6LamSKlehMTHO4jYpMBla9riWWa5pOZ3EHgt8GSJ2SNc5U0Ki69i7jB9WxWqiXLMukK0IAgCAIAgMVV5jvVd2LXLzbtymTOUhRgFxCIXYsvbAWSwFksBZLAWSwFksD6xhJsASTsAXrWK5bIl1PFW2lSfw3AbeVLmdzN3t49CvaTJKJ+qbD19NW8gzVfQzE2cQxhkfkss5wysPNHT8gpNVlGOH9DNK9yfezwNcVM5+l2hCAcZah+9zvgB2AKiXj6uTavcnoTk4ETdhOYfgTW5yWc7h9kfNXNLkpkf6pdK7Oj+/vQQpatztDdCH2fH42SGNweNXIusLe4G9l7LleCKZYnIujpPG0j3M4SKSVPUskF2ODh6D28FYxTxyt4UbkVCO9jmLZyWMq2mIQBACgCAIAgCAIAgMVT5jvVd2LXLzbtymTOUhSLLjLF1cWSwuLJYXFksLiyWFxZLC59DV7YXLNRwspow59g87Tv8AVC6Oniio4uFJyl1+iFbI50z7N1EZiGLvk8lt2t4Daek/oFW1WUZJv0s0J3r97EJMVO1mldKnvD8Dc7OS7W8N5+Szpcluf+qTQmzp/oxlqkbobpUsFPTtYNVoAH87eKvooWRN4LEshAc9zlu5TKthiQ2I6PskcXhxa45neL9H+6p6zI8c7le11nL2ph/ZLiq3MTgql0ISfCJ4TrNBNvtMJv7tqpJMm1dM7hs0/VvprJraiKRLL3mxRaSPblINccdjvkfgpFPlyVn6Zk4Xcvp4GuSia7S3QT9FikUvmuz+6cj7t/sV/TV8FRoY7TsXQv3uIMkD49aG6phpBQBAEAQBAEAQGOp8x3qnsWuXkO3KZM5SFKAXH2LkWSwFksBZLAWSwFksCVwWmAvK/JrNnTx9narPJ8DUvPJqbq3/ANeJFqHrzbdamJwfUy5ZDdfY1vzWt3GVs2j/AAhknBgZp/yTlDhjIs9rvvH9OCuaaijg0ppXb6bCFLO5+43VMNIQBAEAQGtV0EcnnsBPHYfeM1GnpIZ+cai+OJsZM9nJUhKvRjfG/wBjv8w+SpZ8gJrhd2L6oTY67rpgS2E0j422fIXnhuHQTmVa0NPLAy0j1cvhuXX96iLPI17rtbYx1GMxteGA6zi4Ny2Ak2zKwlynAyRIkW7lVE0dHRpU9ZTPVquXQhJKxI4QBAEAQBAY6nzHdB7FhLyF3KZM5SFNAXI2LgWSx4LJYCyWAslgZaWnMjg0b/gN5W2GFZXoxDF70Y26m9Xy6xbDF5rch6T8v9yplVJw1Sni1J3r9+ppibwUWR+sl6WnEEZ3kAuceNhdWsMLaWFfppX6kR71lf4EUzSlt843AcQQT7su1VTfxBGq6WLben33klaB1tDjegx6B329X1gR8dinR5XpH/Fbfo/o0upJW9Fzfima7Nrmu6CD2KeyVkiXYqLuU0Oa5utDIszEIAgNKpxaGPJz234DM/DYoU2UKaHQ56X2a/A3Mp5H6kNaDSCN72saJCXGwNhbp23UaPLEEsqRsRVVfp/ZsdSPa1XKqGvpPiLmARty1gSXb7bLDgtGWq18KJEzRdNK/T6Gyjha79S9B6wPBQwB77F5sQNzeHSfSvcm5LbE1JZdLujYn9/XA8qapXLwW6vEnFeEIIAgCAIAgMdR5jug9iwl5C7lMmcpCoWXJ2LYWXtgLJYCyWAsgN+/Ix2H0kgz/ss3DpKm3zeKycp3cn9mi3GO+id6kjg9BqDWcPKPwHzVhQUnFN4bta9yEeol4S2TUSRCsdZGNKfCIX7Y2+zyfy2UKXJtLJymJ2aPA3NqJW6nEfPoxGfNe5vTZw/Q/FV8uQYV5DlTv+8SQ2uemtLmhLo3K3Njmu9paf59qgPyHUMW8bkXuX77Te2tjXlIZKOnrQ7VBc0cXODh8b39i2U8OVEdwbqifVUVPPuMZH0ype19xOz1Yhj1pXAn0C1zwAur2WoSli4Uzrr9E17kITY1lfZiFckqp6txawEM3gGwA/tO39HwXOPqKvKL1bHob3dq9O7uLBI4qdLu1/eokaPRlgzkcXHgMh8z8FYU+QYm6ZV4X0TQnqR5K5y8lLEtT0MbPMY0emwv79qtoqWGLkMROzzIrpXu5Slc0w+kZ6p7Sud/EHOs3L4lhQcld5Z4PMb0DsXTR8hNxWu5SmRbDEIAgCAIAgMdR5rug9iwk5C7jJvKQqVlyxan2yAWQCyA908YLgDs39AzPwutkTEc9EXV07unuMXLZLoSWHRcrI6RwyByHp3e4WVhSx8fKsrtSfaYIR5XcWxGITauCEEAQBAEBgrKtsbC92wcN53BaKioZBGsjtSGccavcjUKnCySsmzNgNvBreA9JXKRtlynUXdoRO5NifVS1crKaPR/kt1NTtjaGsFgP5ueJXWwwshYjGJZEKl71et3GVbTEICqaYfSM9T9SuV/EHOs3L4lpQchd5Z4fNb0DsXTs5CbitdrUyLMxCAIAgCAIDHP5rug9iwk5C7jJvKQqtlzNi0FksBZLAWSwPTN9tpy9/8ANvasm3TV0nilip6QNi1OIIPSRmr+KnRsPFr0pp7SudJd/CIE6OSt8yRtulzey659ciVLObk71TwuT89jXlNHgqrbskPsld+q99n5Sbqk/wDZfMZxTrrb3DkK5uwuP4mHtTisrN1LftTzHCpV+1JCnnlhjMlS/oYAy992YGZU+KWemiWasfuSyeXT4dP0jvZHI/gRJ2kawT1hJvqRe23Rb7Z+CrmpWZSW9+Czu/8ArwJC8VTJqu77wNvFqJsNIWNJI1mm54lwUuupW02T1jat9KeJqglWSfhKY9Dv2v4P4lq/D+qTs8zKv+Ht8ixroyvCAICqaYfSM9T9SuU/EHOs/b5lpQchd5Z4fNHQOxdQzkJuK12tTIszEIAgCAIAgPE/mu6D2LCTkLuMm60KtZc3YsxZLAWSwFksDNSZPZ6w7Vtg0SNX6oYSclSera1kTQ55sCbbCc7E7ugq6qaqOnajpFsl7EGOJ0i2aaXjBB949R3yUP2zSdbuX0NuZy7O8eMEH3j1HfJPbNJ1u5fQZnLs7zcoq5koJYSQDYmxGftUymqoqhFdGt0T6GqSJ0a2cVzGZDPUiK9mgho9ubj0/Jc5lB7qqtSnvZEW3mq+hYU6JFCr+ktMMQY0NaLACwC6iONsbUY1LIhWOcrlupGaT/V3dLfzBVuWfdHb08STR86naaWh37X8H8Sg/h/VJ2eZur/h7fIsa6MrwgCAqel/0jfU/iK5T8Qc839vmWlByF3lpi80dA7F1LOShWLrPayPAgCAIAgCA8T+a7oPYsJOSu49brQrFlztizPtl7YCyWAslgAiaAWGPVljGsAQdoIvmNqvW8CoiThJdF6CvW8btCmPwVDzTOqFq9n0vy0wMs4l6yjwVDzTOqE9n0vy0wGcS9ZTYggawWaA0cALKRHEyNvBYlkNbnK5bqpVD9e/vP0XLL/qv8vIs/8Atewt660qiJ0n+ru6W/mCqss+6O3p4kqj51O00tDv2v4P4lB/D+qTs8zdX/D2+RY10ZXhAEBU9L/pG+p/EVyn4g55v7fMtKDkLvLTF5o6B2LqWclCsXWe1keBAEAQBAEB4m809B7Fg/kruPW60K3ZUFiyNukoC/M5N48ehSYaV0mldCGp8yN0dJiqaVzDns3HctcsDo10mTJEdqMNlqsZiyWBvYXVBpLTsOz0FTaSdGLwXalNE0fC0ofK7DJ3vc5sxa07AC8WFuAWupoKuWVXsmsi6k0+Qjnia1EVl1MHgap/6g9Z/wA1H9mVvz1xX1M85h6ngSuF0z42asj9d1yb3JyyyzVtRQSQx8GR3CW+v/JFme17rtSxXHfXv7wdi51f9V/l5FgnuvYW9daVRE6T/V3dLfzBVWWfdHb08SVR86naaWh37X8H8Sg/h/VJ2eZur/h7fIsa6MrwgCAqel5/4rfU/iK5P8Qc839vmWtByF3lqj2DoC6pvJQq11npZHgQBAEAQBAeJR5J6D2LF6Xap63WaNHhwGb8zw3e3iocFGjdL9ew3yTX0NJFTiOfHNBFiLheKiKllPUW2oiqvDSM2Zjhv9nFVs9GqaWYEmOe+hxHqCSAvAZnSa7NR7ngAizmnMej0hbVckkfFvcqbFRdKeqGHB4LuE1D3HgbXC4nlI9ZZNyS16XSZy9pitUqaFYhJ4fR8k3V1nOzJu7bmrKlp+IZwOEq7yNLJxjr2sVp317+8HYubX/Vf5eRZJ7r2FvXWlSRmkURdAQ0Em7cgLnaq3KzHPplaxLrdPEk0jkbJdTW0Yonxh+u0t1tW1yN2tfZs2qNkallgR/GNte1u82VkrHqnBW5NuNtuSulVE0qQjUlxSFu2RnsN/gFFkr6ZnKkTH0NrYJHammrJpFANhcehp/WyiOy1SJqVV7F8zalHKv+TVl0jiJvybieJDPmoz8uUyrfgKvYnqbUopE+I+w6ShzmtEZ8ogX1hvNuC9jy418jWIxdKomvaeOola1V4RPq+IIQBAEAQBACgCAIAgCA1auhD89juPzUaambJp1KbY5VbuIeaEsNnD+fQqqSN0a2chLa5HJdDGtZkAV6i21AmsKcSzMk5nb7Fb0aqsenaQ50s4iG4ZIaoyWswPvcnaBwG1VCUE7q9ZrWai336OglcexIOBfTYmquvjj894Ho3+4Zq4nq4YE/6jkTxwIbInv5KEPU6UNH0bCfS42HuH+yp5svsTREy+/R99xLZQr8SkVUY7M/7WqODRb4nP4qrlyvVSfFbcn+VJTaSJvRcj5ZS4+U4uPpJPaq98jpFu9yrvW5vRqN1IemQOOxrj0NJWTYZHclq4KFe1NamQUMvNyf+N3yWeaT/Ld/tUx42PrJiDQS81L/AON3yTNKj5bv9qjjY+smJkoqZ4ljux48tm1pH2h6Ftp4JWzsVWKn6k6F2oYyParHWXoUvi7sowgCAIAgCAFAEAQBAEAQGhjHmD1h2FQq7m03+pvp+URCqiWEBtxYpHDH5Ru65s0bf9gpLa+Gmi/WunYms1OgfI/RqIeux+WTJp5NvBpz9rvlZU1TlieXQ39KfTXj6WJcdIxmvSpr0uFTS5hhsftOyHTnmfYo8OT6mdbo3tXR46V7zN9RGzQqkvTaL84/2NH6n5K3hyB0yvw9V9CK+v6qYklBgcDfsX9LiT8DkrKPJVIz4L79PiRnVUruk3WQsZsa1o9AAU1sccafpRE7jSrnO1rc+idp2Ob1gvUkYupUxHBdsMizMQgCAIAgCAIAgCAFAEAQBAEAQGhjHmD1h2FQq7m03+pvp+URCqiWEAjwUzO1i7VbsyFzl8AsUyWtU/jHOs3V9f67wtVxScFE0mxM+npDYMLpLX2XPTc5D2LdI6iyctkbd2K4rq7MDW1JqjTeyGlJpPJfyWRgenWPxuFCfl6dV/S1ET63X0NyULOlVJXAsUdPr6waNXV2X3349CtcmZQfV8JHoiWtq+t/Qi1MCRWsusjcexaVsro2u1Wi2wZ5tB2np3KuyplGoZO6Ji2RLb9KIuv0JNNTxuYjlS5AyyFxu4lx4kk9qoXvc9bvVV3rcnIiN1IeLLCyHpngqns8x7m9BNvdsW6Opli0scqdvkYOja7lIX2keSxhO0taT0kBd7C5XRtcutUQonpZyohTW1skkzNdxI5RuW7zhuGS45KqaapZw3Kv6k0dGvYXCxMZGvBToXwLuu2KUIAgCAIAgBQBAEAQBAEBoYx5g9YdhUKu5tN/qb6flEQqolhATOEeZ7T+it6Lm+0hz8ormlX0/wCFvaVzeXPev4p5lhRc12kOqcmFj0O2y/g/iXRfh/XJ/HzK6v8Ah7fIjtI/rD/w/kaq7K/vj+zwQkUnMp2+JGquJIQBeLqB0Gg+ij9Rn5QvoVNzLNyeBQS8td6lHo/pmfvG/nC4eD3lv70/5F1Jza7vIv674oggCAIAgCAFAEAQBAEAQGGqpw8WJIzutU0KStspmx/AW5q+Cm/ed8FGzBu1TbnC7B4Kb953wTMG7VGcLsNqlgDBYEnO6kwxJG3goanv4S3KrpT9P+FvaVyuXPev4p5lnRc12kOqcmFj0O2y/g/iXRfh/XJ/HzK6v+Ht8iO0j+sP/D+Rqrsr++P7PBCRScynb4kaq4khAF4uoHQMP+ij9Rn5QvoNLzLNyeBQy8t29SkUf0zP3jfzhcRB7y396f8AIuZObXd5F/XfFEEAQBAEAQAoAgCAIAgCAIAgCAICn6U/T/hb2lchlz3r+KeZbUXNdpDqnJhY9Dtsv4P4l0X4f1yfx8yur/h7fIjtI/rD/wAP5Gquyv74/s8EJFJzKdviRqriSEAXig6Bh30UfqM/KF9ApeYZ+1PAoZeW7epSKP6Zn7xv5wuJg95b+9P+Rcyc2u7yL+u+KIIAgCAIAgPEr9VpPAE+4LF7uC1XbD1qXWxBeNLObd7wqH8wxdRe4nZg7aPGlnNu94T8wxdRe4Zg7aPGlnNu94T8wxdRe4Zg7aPGlnNu94T8wxdRe4Zg7aPGlnNu94T8wxdRe4Zg7aPGlnNu94T8wxdRe4Zg7aPGlnNu94T8wxdRe4Zg7aPGlnNu94T8wxdRe4Zg7aPGlnNu94T8wxdRe4Zg7aQmL1wmk1wCMgLEjddUmUKxtTNxjUtoRCbBEsbOCppXUK6G4k8ExUQa92l2tq7CN1/mrPJuUGUiu4SXvbuv6kaogWW1l1GtidWJZXPAsDbI+hoH6KNW1Laid0qaL28EQ2QxrGxGqat1FuhtF0ugPl0ugLJS6StYxrdRx1WtF7jcLLo4cuxRxtYrV0IidHQVz6JznKt9ZCUJvMz12fmCpKZyLUMX/wAk8SbIn/TXcvgdAX0AoQgCAIAgCAID5ZeWQXFksguLJZBcWSyC4slkFxZLILiyWQXFksguLJZBcWSyC4slkFxZLILiyWQXFksguLJZBcWSyC4slkFxZLID6vQEAQBAR+O41BRwunqJGxxt2k7zua0DNzjwCAqmGaSYjiDRJR00NNTOzZNVl7nvb95kMRFhszLrEZglASMseLxjWa/D6i22MxTQE+hr+UeAelvuQHnRDTE1/fMXe76aqptVskcpBaHvD9Wzm5ubdpzsMiLXQFR0w7plfhtSymlpKaR8ga6N0c0lnBzi0Dymgg3GxAdJwV1UWE1Tadr8rNhc9wHEEvAuegIDPifLah735IyZW5UuDbb7loJQHLKfunYg/EPBwo6UVGu5lzPJqeQ0vLrht9XVBOy/ovkgOq4fyvJjluT5TPW5PW1dptbWz2W9qA2EBy/QnulPrMXqKSQMZEA9tOBmS6F51iXbXFzbu4AMHpJA6ggNHFzUan9WEBffMTOe1trHewEg3tuKA5po53Sq+trJKKOlo2TRcpr8pPLq/wDCeGOALGE3ueCAmcb07qcNMZxKkYIJHaoqKaYyNDrE6rmSMa7YCegG10BeaKrZNGyWNwfG9ocxw2FrhcEIDDjGKw0sL553tjiYLucfgABmSTkAMyUBV8Mx+vxBolpIYaamd5ktUHvkkbucyGMtDWncXPzGYGaAxYziWMUTTM6OkroWi8jYmSwzADa5oc54cANwzQExoZpnTYnEZKdx1m2EkTrB7CdlxvB3OFwekEADQ7oGO1dM+iZRMZLLPK9pjfscxsTnOu7Itt51wfs79iA+irxr/psN/wDZn/00BU9C+6ZiGKPkZT0tGDG0Odyk0rRYmwtZpQErpXj+NUtLLN3tQWY0lzmTSPLRvfqOa0G23b7CgLB3xVc5/wDDPkgOYYnUnG9Im0ryTR0bn3j3O5H6Qkb9aSzPVQHdWiwsMgNgQH1ARtNgzGVU1S02dPHCx7bCxMJk1X342fboaEBxfu6//r0HqRf4hyA70gCA4Nhf/OL/AF5f8IUB3lAQemuKOpqKaSPOUgRwDjNM4RxDrOB6AUBxjukYL4FrcOq4B5DGRMfYW1n04DX3PGSMgexyA7/TTtkY17CC14Dmkb2uFwfcgMiA4L3L/wDmWv6a7/EtQFy7vtUxuFmM5ySyxNibtJc12sbDoBHtHFAT3cuwqWlwulhnBEjWuLmna3lJHyNaeBAcARuIQHN9P644pj1Nhlz3tDI3lG3ye4M5WYmx3MBYOB1uKA7gxoAAAAAyAAsABsACA9ID866bNdgOOtqacEQzWlLBkCx7rVEW220Fw3DWbwQH6BbDHKY5tVri0ExPtmGyAX1TuuAEBsoDgH9Gv6zV/uo/zlAd6q6ZkrHRyND2PBa5pFwWkWII3hAfeRbwHuQHAe5I/k9Iqtj/ADnd+MHrCdrj8GuQH6CQBAEBwPu9sJxWhAJaTHGA4bRed+YvvCA6b4oVP/dq/q03+mgHihU/92r+rTf6aA5ZoxTOi0sLHyPmc10wMj9XWd/VXG51QB6MhuQH6CQHO9P8b1cQooRBU1DKfWq5o6eHlHa1nRU1/KAADtd2f3WoCA7qGOeEaB8Qw3FmPYWyxvkowGtLPOLiHkgaheNm9AT/AHC8e75wxkbjd9M4xH1POiPRqnV/AUB0RAfnjQagdPpFXsbPPAdetOvCYw7KpHk+Wxwt7NwQF7x/Qirpya2kqn1VREC5sdZHFMSBmWwvDQYTa+TbXvtF7oCX7mOn7MWhddojqItXlWAktIdfVewn7Jscto9xIHJ8AcYdLXcpkTVVYF+EzJhH8HMQH6NQBAcL/pMga1BxtU36LwW/VAde0SgdHQ0jH+eynp2u9ZsTQ743QEsgOAf0a/rNX+6j/OUB39AEBwjus4DPh2Ix4vStJjL2OlsMmSABrg62xkjcr8SdlxcDr2iek0GI07Z6dwIPnsJGsx29jxuPwO0ZICZQFZ0c0j78rKxsTg6nphDE0ixDpjyjpiHDaAOTb0tPFAcq7uzh4XoPQyK//sPQHe0AQHBcLcPHF+f25h7e9HIDvLnAAkkADMk8EBRe5jOKp9fiG0VFRycRufoKZoZFYbr3cSOJQF6cLixzB2hAcF7mr/BWP1NA42jmLmMud4/4tOSTvMZI6XoDvaA4J3LnDxlr89rq63p/rIKA7jieIR08T5pXBkcbS5zjuA7TuA3koDiX9HTCpDUVNXqlkJYYmj7Jc6RryG8dUNA/GgNvu36IyxzsxakBLoyx09hctdEQY5rbwAADw1QeJAHTtC9KIsRpWTxEXIAlZfNklvKYfbsO8WKAnXG2ZyAQHFK2j8Ycaa9nlYdQ6rXSfZkc067msP2tY2GX2W33i4HbEAQHAP6NZ/rNX+6j/OUB39AEB5ljDgWuAc0ggggEEHIgg7QgKTL3L6RsvLUj6mikO000uq0+gscHN1f7IsPQgN2fQ18rdSoxCvljORYHQxBw4OMMbXEei6AlMG0bp6OB0FLHyDHXuWE61yNXW13XJcNxN9iArWKdyehqZOUqH1c0hAGu+ocTYbBsyHoCAteCYSKZpYJqiUZW5aXlCABawJF7dN0BmxOi5ZmpyksWYOtE/VdluvY5ICmRdySgbLy7XVYm1i/lRVP19cm5drbbnPP0oCdxTRNlRA2CWorDGA8OtUFpkDzciUtA1wBkBw23QGvo5oLBQ2FNLVsYHaxi5cmMnYbtI35bLbEBZKqHXY5us5msCNZps4XG1p3FAUeq7k1DLMZ5H1b5iQ4ympdr6zbap1toIsLW2WFtiAskmj94BD3zW2BJ5QT2lIII1TIBe2e7PIZoCr03cgw+N4kjdVxygkiRlS9rwTtIcMwTc+9ASc3c7pJSO+X1dUGkENnrJntBGw6msB8EBaKSlZExscbGsY0WaxrQ1oHAAZBAZSEBT5+5zSiYz0r56GV3nGmkDWu9DonBzCPQAAgMtRoTy41autrqmP7URkjiY4cHiBjHOHoJsgLJQUMcEbYoWMjjaLNYxoaB7AgNhARmOYMKpoa6WojbZwIhlMesHWFnEC/uI2lAVfCu5TRUr+Up31cMliNZlQQdU2uDlYjIZHgEBeImarQLk2AFybk2G0+lAe0AQBAeXvsCTsAJPsXjnI1FVT1EutiK8Y4OLuqVVe26TauBKzKUeMcHF3VKe26TauAzKUeMcHF3VKe26TauAzKUeMcHF3VKe26TauAzKUeMcHF3VKe26TauAzKUeMcHF3VKe26TauAzKUeMcHF3VKe26TauAzKUeMcHF3VKe26TauAzKUeMcHF3VKe26TauAzKUeMcHF3VKe26TauAzKUeMcHF3VKe26TauAzKUeMcHF3VKe26TauAzKUeMcHF3VKe26TauAzKUeMcHF3VKe26TauAzKUeMcHF3VKe26TauAzKUeMcHF3VKe26TauAzKUeMcHF3VKe26TauAzKU9RY/C5waC65IA8k7SbBZMyxSvcjUVbqttRi6kkRLqSqtCMEAQBAEAQHxwvkdhXioipZQavgyHmo+o1RcwpvltwQ28fJ1lxHgyHmo+o1MwpvltwQcfJ1lxHgyHmo+o1MwpvltwQcfJ1lxHgyHmo+o1MwpvltwQcfJ1lxHgyHmo+o1MwpvltwQcfJ1lxHgyHmo+o1MwpvltwQcfJ1lxHgyHmo+o1MwpvltwQcfJ1lxHgyHmo+o1MwpvltwQcfJ1lxHgyHmo+o1MwpvltwQcfJ1lxHgyHmo+o1MwpvltwQcfJ1lxHgyHmo+o1MwpvltwQcfJ1lxHgyHmo+o1MwpvltwQcfJ1lxHgyHmo+o1MwpvltwQcfJ1lxHgyHmo+o1MwpvltwQcfJ1lxHgyHmo+o1MwpvltwQcfJ1lxHgyHmo+o1MwpvltwQcfJ1lxHgyHmo+o1MwpvltwQcfJ1lxPrcOiBBEcYIzB1RtCybRU7VukaX3IeLNIuhXLibSkmsIAgCAIAgIvSjFu86Sep1dbkY3vDb2uQPJBO4E2zQFR0Ow/E6hlPWz4jYS8nMaZlPHyfIvAcI9baCWkeVtHp2oDoSArXdF0kdh1BLUsaHSN1WsBvbWe4NBdbcLk232tle6ApmPS4thVMyvlrm1Qa6PvmmdCxjNWRwbaJ7Re4JAvYcbbiB1WGQOaHDY4AjoIugPNU4hjiNoa4jpAKAqncnxearwyGeoeZJXGXWcQ0X1ZXtGTQBsAQFwQFL7quMz0lLC+nkMbnVMEbiGtN2P19ZvlA8AgLogCA5F3QtLJqfFeQOISUVP3uyQFlKya8he4Wtqki4vns8n0oDrNOwta0OdrOAALrAXIGbrDZfagPbnWBPBAcdpMfq6yB2ITYo3DaZ8r46WMQRvHkl2ryhdm53kuuP7JOWxAdawyoEkMb2vEgexjg8bHAtB1h6Dt9qA2UBx/QzSmepxOSCXEZGubVVDI6XvRha+GLWdYzBo1cmuG2/k+lAdgQBAEAQBAEBr4hRMnifFI3Wjka5j28WuFiPRkgKVo9oZV0cscUeJzOo43Bwp308TnFgNxHy17hvQALZWQF9QEbpFgkVbTyU04JjkFjY2IIILXNO4ggEdCApMXc4mlMcNZiM9TSQFpZTmJjNbV8wSSAkyADLP4IDpACA8Tx6zXN2XBHvFkBRdC9BqrDzCxuJOkpoy8mn71jaHa2sT5esXDyjrb9lkBfUBW9PdF/CNO2ETGEslZKHiMPzYHWFiRx+CA2NF8LqYA8VNY6rLi3VJgji1QAbizDnfL3ICcQFI0h0Knmr+/aaudSyci2EgUzJPJDi45vdbM6u7cgLfh8T2RRtkk5V7WtD5NUN13AAOfqjJtznYcUBsIDmmJdzSRolhpK59PSVJeZKY00czQXiz+Tc4gxgg2yz9KAv2CYcKanhgaS5sMccYcbXIY0NBNt+SA3UBQcF0FqqWeR8OJObDLUuqJIO9IyHa7wXM13OLhdoDbjpsgL8gCAIAgP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2" descr="data:image/jpeg;base64,/9j/4AAQSkZJRgABAQAAAQABAAD/2wCEAAkGBxQSEhUUExQSFRQVGRQYFRYYEhQZGxwWFRUWFhUXGBgYHiggGBolHB0VITEhJSkrLi4uFyAzODQtNygtLisBCgoKDg0OGxAQGjQkICYtLjQsMjQsNzU0LS8xMCwvLCwsLCw3NDQsMC0sLCwsLCwsLywvLCwsLCwsMCwsLiwsLP/AABEIAQUAwQMBEQACEQEDEQH/xAAcAAEAAgMBAQEAAAAAAAAAAAAABQYDBAcCAQj/xABMEAABAwICBQUMBwQIBwEAAAABAAIDBBEFIQYSMUFRE1NxkrEHFBUWIjJhcoGRodEzNEJSgrLBQ3PC8AgkYoO00tPhIzZUVZOUojX/xAAbAQEAAgMBAQAAAAAAAAAAAAAABAUCAwYBB//EAEERAAEDAgEGCwYGAQMFAQAAAAABAgMEEZEFFCExUXESEzIzQVKBobHB0RU0QlNh8AYWInKC4fE1krIjRGKi4kP/2gAMAwEAAhEDEQA/AO4oAgMVUfId6ruwrXMto3blMmcpChCsk5yTru+a4JKmfrripe8WzYmA77k5yTru+aZzN11xUcWzYmA77k5yTru+aZzN11xUcWzYmA77k5yTru+aZzN11xUcWzYmA77k5yTru+aZzN11xUcWzYmA77k5yTru+aZzN11xUcWzYmA77k5yTru+aZzN11xUcWzYmA77k5yTru+aZzN11xUcWzYmA77k5yTru+aZzN11xUcWzYmA77k5yTru+aZzN11xUcWzYmA77k5yTru+aZzN11xUcWzYmA77k5yTru+aZzN11xUcWzYmA77k5yTru+aZzN11xUcWzYmA77k5yTru+aZzN11xUcWzYmA77k5yTru+aZzN11xUcWzYmA77k5yTru+aZzN11xUcWzYmA77k5yTru+aZzN11xUcWzYmBsUFU8yxgveQXs+277w9K30tRMs7EV68pOldqGuWNnAdoTUvQXpd0UgQBAEAQBAYqvzH+q7sK1zc27cpkzlIc7C+dpqOgPq9AQBAEAQBAEAQBAEAQBAEAQBAEBsYd9LH67PzBb6T3iP8Ac3xQ1y827cp0BfQChCAIAgCAIDFV+Y/1XdhWubm3blMmcpDnoC+eomgvz7Ze2AslgLJYCyWAslgLJYCyWAslgLJYCyWAslgfF5oBkZA47GuPQ0nsWxsT3clqruRTFXImtTOzDJTsjf1SO1b20FS7VGuFvEwWeNPiQzswKc/Yt0ub81ubkird8Ft6oYLVRJ0mdmjUp2mMfiP6Bb25CqV1qidq+hrWtj+pt0mjbmva4yN8ktNg07je17qXBkN8cjXuemhUXVsXean1qOaqImssa6MrwgCAIAgCAxVXmO9V3YVrm5t25TJnKQoAC4FE0F8LL2x4LJYCyWAslgLJYCyWAslgLJYCyWB7hhc8hrQSTuCyjidI7gsS6njnI1LqWbC8AazypbOd937I/wAxXSUWR2R/rm0rs6E9Sumq1doZoQlQ1jdgY33BWyJEzVZCLdzj46tjG2SMfjb81i6qhbreidqBInrqauBidikI/aM9jgexalyhSp/+iYmXESdVTG7GoB9sexrj+iwXKdKnx9ymSU0uwxux+H7zj+B36rUuWKXauCmWaS7O88x4/E5waA+7iAMhvNuK8bleB7kY1F0qiatvaerSPRFVbEsrUihAEAQBAEBiqvMd6ruwrXNzbtymTOUhQwFwqIXgsvbAWSwFksBZLAWSwFksBZLAWSwN/DcKfNn5rPvH9BvU2kyfJULfU3b6bTRLUNj3llhgipmXyaN7jtPz6Aujjigoo76k6V6V+9mBXOdJM4hMSx1z7tju1vH7R/y9qpqvKr5P0xaE29K+njuJsNI1ul2lSKbTOdmGPN94aT+iqkp3u0oxV7FJSvamhVMjcPlP7OTqlbUop11MXAwWZnWTEyDCpj+zd8B2lbEyfUr8C9x5nEfWPYwWf7n/ANM+ayTJlUvwd6epjnMW0yNwGbg0fiH6LamSKlehMTHO4jYpMBla9riWWa5pOZ3EHgt8GSJ2SNc5U0Ki69i7jB9WxWqiXLMukK0IAgCAIAgMVV5jvVd2LXLzbtymTOUhRgFxCIXYsvbAWSwFksBZLAWSwFksD6xhJsASTsAXrWK5bIl1PFW2lSfw3AbeVLmdzN3t49CvaTJKJ+qbD19NW8gzVfQzE2cQxhkfkss5wysPNHT8gpNVlGOH9DNK9yfezwNcVM5+l2hCAcZah+9zvgB2AKiXj6uTavcnoTk4ETdhOYfgTW5yWc7h9kfNXNLkpkf6pdK7Oj+/vQQpatztDdCH2fH42SGNweNXIusLe4G9l7LleCKZYnIujpPG0j3M4SKSVPUskF2ODh6D28FYxTxyt4UbkVCO9jmLZyWMq2mIQBACgCAIAgCAIAgMVT5jvVd2LXLzbtymTOUhSLLjLF1cWSwuLJYXFksLiyWFxZLC59DV7YXLNRwspow59g87Tv8AVC6Oniio4uFJyl1+iFbI50z7N1EZiGLvk8lt2t4Daek/oFW1WUZJv0s0J3r97EJMVO1mldKnvD8Dc7OS7W8N5+Szpcluf+qTQmzp/oxlqkbobpUsFPTtYNVoAH87eKvooWRN4LEshAc9zlu5TKthiQ2I6PskcXhxa45neL9H+6p6zI8c7le11nL2ph/ZLiq3MTgql0ISfCJ4TrNBNvtMJv7tqpJMm1dM7hs0/VvprJraiKRLL3mxRaSPblINccdjvkfgpFPlyVn6Zk4Xcvp4GuSia7S3QT9FikUvmuz+6cj7t/sV/TV8FRoY7TsXQv3uIMkD49aG6phpBQBAEAQBAEAQGOp8x3qnsWuXkO3KZM5SFKAXH2LkWSwFksBZLAWSwFksCVwWmAvK/JrNnTx9narPJ8DUvPJqbq3/ANeJFqHrzbdamJwfUy5ZDdfY1vzWt3GVs2j/AAhknBgZp/yTlDhjIs9rvvH9OCuaaijg0ppXb6bCFLO5+43VMNIQBAEAQGtV0EcnnsBPHYfeM1GnpIZ+cai+OJsZM9nJUhKvRjfG/wBjv8w+SpZ8gJrhd2L6oTY67rpgS2E0j422fIXnhuHQTmVa0NPLAy0j1cvhuXX96iLPI17rtbYx1GMxteGA6zi4Ny2Ak2zKwlynAyRIkW7lVE0dHRpU9ZTPVquXQhJKxI4QBAEAQBAY6nzHdB7FhLyF3KZM5SFNAXI2LgWSx4LJYCyWAslgZaWnMjg0b/gN5W2GFZXoxDF70Y26m9Xy6xbDF5rch6T8v9yplVJw1Sni1J3r9+ppibwUWR+sl6WnEEZ3kAuceNhdWsMLaWFfppX6kR71lf4EUzSlt843AcQQT7su1VTfxBGq6WLben33klaB1tDjegx6B329X1gR8dinR5XpH/Fbfo/o0upJW9Fzfima7Nrmu6CD2KeyVkiXYqLuU0Oa5utDIszEIAgNKpxaGPJz234DM/DYoU2UKaHQ56X2a/A3Mp5H6kNaDSCN72saJCXGwNhbp23UaPLEEsqRsRVVfp/ZsdSPa1XKqGvpPiLmARty1gSXb7bLDgtGWq18KJEzRdNK/T6Gyjha79S9B6wPBQwB77F5sQNzeHSfSvcm5LbE1JZdLujYn9/XA8qapXLwW6vEnFeEIIAgCAIAgMdR5jug9iwl5C7lMmcpCoWXJ2LYWXtgLJYCyWAsgN+/Ix2H0kgz/ss3DpKm3zeKycp3cn9mi3GO+id6kjg9BqDWcPKPwHzVhQUnFN4bta9yEeol4S2TUSRCsdZGNKfCIX7Y2+zyfy2UKXJtLJymJ2aPA3NqJW6nEfPoxGfNe5vTZw/Q/FV8uQYV5DlTv+8SQ2uemtLmhLo3K3Njmu9paf59qgPyHUMW8bkXuX77Te2tjXlIZKOnrQ7VBc0cXODh8b39i2U8OVEdwbqifVUVPPuMZH0ype19xOz1Yhj1pXAn0C1zwAur2WoSli4Uzrr9E17kITY1lfZiFckqp6txawEM3gGwA/tO39HwXOPqKvKL1bHob3dq9O7uLBI4qdLu1/eokaPRlgzkcXHgMh8z8FYU+QYm6ZV4X0TQnqR5K5y8lLEtT0MbPMY0emwv79qtoqWGLkMROzzIrpXu5Slc0w+kZ6p7Sud/EHOs3L4lhQcld5Z4PMb0DsXTR8hNxWu5SmRbDEIAgCAIAgMdR5rug9iwk5C7jJvKQqVlyxan2yAWQCyA908YLgDs39AzPwutkTEc9EXV07unuMXLZLoSWHRcrI6RwyByHp3e4WVhSx8fKsrtSfaYIR5XcWxGITauCEEAQBAEBgrKtsbC92wcN53BaKioZBGsjtSGccavcjUKnCySsmzNgNvBreA9JXKRtlynUXdoRO5NifVS1crKaPR/kt1NTtjaGsFgP5ueJXWwwshYjGJZEKl71et3GVbTEICqaYfSM9T9SuV/EHOs3L4lpQchd5Z4fNb0DsXTs5CbitdrUyLMxCAIAgCAIDHP5rug9iwk5C7jJvKQqtlzNi0FksBZLAWSwPTN9tpy9/8ANvasm3TV0nilip6QNi1OIIPSRmr+KnRsPFr0pp7SudJd/CIE6OSt8yRtulzey659ciVLObk71TwuT89jXlNHgqrbskPsld+q99n5Sbqk/wDZfMZxTrrb3DkK5uwuP4mHtTisrN1LftTzHCpV+1JCnnlhjMlS/oYAy992YGZU+KWemiWasfuSyeXT4dP0jvZHI/gRJ2kawT1hJvqRe23Rb7Z+CrmpWZSW9+Czu/8ArwJC8VTJqu77wNvFqJsNIWNJI1mm54lwUuupW02T1jat9KeJqglWSfhKY9Dv2v4P4lq/D+qTs8zKv+Ht8ixroyvCAICqaYfSM9T9SuU/EHOs/b5lpQchd5Z4fNHQOxdQzkJuK12tTIszEIAgCAIAgPE/mu6D2LCTkLuMm60KtZc3YsxZLAWSwFksDNSZPZ6w7Vtg0SNX6oYSclSera1kTQ55sCbbCc7E7ugq6qaqOnajpFsl7EGOJ0i2aaXjBB949R3yUP2zSdbuX0NuZy7O8eMEH3j1HfJPbNJ1u5fQZnLs7zcoq5koJYSQDYmxGftUymqoqhFdGt0T6GqSJ0a2cVzGZDPUiK9mgho9ubj0/Jc5lB7qqtSnvZEW3mq+hYU6JFCr+ktMMQY0NaLACwC6iONsbUY1LIhWOcrlupGaT/V3dLfzBVuWfdHb08STR86naaWh37X8H8Sg/h/VJ2eZur/h7fIsa6MrwgCAqel/0jfU/iK5T8Qc839vmWlByF3lpi80dA7F1LOShWLrPayPAgCAIAgCA8T+a7oPYsJOSu49brQrFlztizPtl7YCyWAslgAiaAWGPVljGsAQdoIvmNqvW8CoiThJdF6CvW8btCmPwVDzTOqFq9n0vy0wMs4l6yjwVDzTOqE9n0vy0wGcS9ZTYggawWaA0cALKRHEyNvBYlkNbnK5bqpVD9e/vP0XLL/qv8vIs/8Atewt660qiJ0n+ru6W/mCqss+6O3p4kqj51O00tDv2v4P4lB/D+qTs8zdX/D2+RY10ZXhAEBU9L/pG+p/EVyn4g55v7fMtKDkLvLTF5o6B2LqWclCsXWe1keBAEAQBAEB4m809B7Fg/kruPW60K3ZUFiyNukoC/M5N48ehSYaV0mldCGp8yN0dJiqaVzDns3HctcsDo10mTJEdqMNlqsZiyWBvYXVBpLTsOz0FTaSdGLwXalNE0fC0ofK7DJ3vc5sxa07AC8WFuAWupoKuWVXsmsi6k0+Qjnia1EVl1MHgap/6g9Z/wA1H9mVvz1xX1M85h6ngSuF0z42asj9d1yb3JyyyzVtRQSQx8GR3CW+v/JFme17rtSxXHfXv7wdi51f9V/l5FgnuvYW9daVRE6T/V3dLfzBVWWfdHb08SVR86naaWh37X8H8Sg/h/VJ2eZur/h7fIsa6MrwgCAqel5/4rfU/iK5P8Qc839vmWtByF3lqj2DoC6pvJQq11npZHgQBAEAQBAeJR5J6D2LF6Xap63WaNHhwGb8zw3e3iocFGjdL9ew3yTX0NJFTiOfHNBFiLheKiKllPUW2oiqvDSM2Zjhv9nFVs9GqaWYEmOe+hxHqCSAvAZnSa7NR7ngAizmnMej0hbVckkfFvcqbFRdKeqGHB4LuE1D3HgbXC4nlI9ZZNyS16XSZy9pitUqaFYhJ4fR8k3V1nOzJu7bmrKlp+IZwOEq7yNLJxjr2sVp317+8HYubX/Vf5eRZJ7r2FvXWlSRmkURdAQ0Em7cgLnaq3KzHPplaxLrdPEk0jkbJdTW0Yonxh+u0t1tW1yN2tfZs2qNkallgR/GNte1u82VkrHqnBW5NuNtuSulVE0qQjUlxSFu2RnsN/gFFkr6ZnKkTH0NrYJHammrJpFANhcehp/WyiOy1SJqVV7F8zalHKv+TVl0jiJvybieJDPmoz8uUyrfgKvYnqbUopE+I+w6ShzmtEZ8ogX1hvNuC9jy418jWIxdKomvaeOola1V4RPq+IIQBAEAQBACgCAIAgCA1auhD89juPzUaambJp1KbY5VbuIeaEsNnD+fQqqSN0a2chLa5HJdDGtZkAV6i21AmsKcSzMk5nb7Fb0aqsenaQ50s4iG4ZIaoyWswPvcnaBwG1VCUE7q9ZrWai336OglcexIOBfTYmquvjj894Ho3+4Zq4nq4YE/6jkTxwIbInv5KEPU6UNH0bCfS42HuH+yp5svsTREy+/R99xLZQr8SkVUY7M/7WqODRb4nP4qrlyvVSfFbcn+VJTaSJvRcj5ZS4+U4uPpJPaq98jpFu9yrvW5vRqN1IemQOOxrj0NJWTYZHclq4KFe1NamQUMvNyf+N3yWeaT/Ld/tUx42PrJiDQS81L/AON3yTNKj5bv9qjjY+smJkoqZ4ljux48tm1pH2h6Ftp4JWzsVWKn6k6F2oYyParHWXoUvi7sowgCAIAgCAFAEAQBAEAQGhjHmD1h2FQq7m03+pvp+URCqiWEBtxYpHDH5Ru65s0bf9gpLa+Gmi/WunYms1OgfI/RqIeux+WTJp5NvBpz9rvlZU1TlieXQ39KfTXj6WJcdIxmvSpr0uFTS5hhsftOyHTnmfYo8OT6mdbo3tXR46V7zN9RGzQqkvTaL84/2NH6n5K3hyB0yvw9V9CK+v6qYklBgcDfsX9LiT8DkrKPJVIz4L79PiRnVUruk3WQsZsa1o9AAU1sccafpRE7jSrnO1rc+idp2Ob1gvUkYupUxHBdsMizMQgCAIAgCAIAgCAFAEAQBAEAQGhjHmD1h2FQq7m03+pvp+URCqiWEAjwUzO1i7VbsyFzl8AsUyWtU/jHOs3V9f67wtVxScFE0mxM+npDYMLpLX2XPTc5D2LdI6iyctkbd2K4rq7MDW1JqjTeyGlJpPJfyWRgenWPxuFCfl6dV/S1ET63X0NyULOlVJXAsUdPr6waNXV2X3349CtcmZQfV8JHoiWtq+t/Qi1MCRWsusjcexaVsro2u1Wi2wZ5tB2np3KuyplGoZO6Ji2RLb9KIuv0JNNTxuYjlS5AyyFxu4lx4kk9qoXvc9bvVV3rcnIiN1IeLLCyHpngqns8x7m9BNvdsW6Opli0scqdvkYOja7lIX2keSxhO0taT0kBd7C5XRtcutUQonpZyohTW1skkzNdxI5RuW7zhuGS45KqaapZw3Kv6k0dGvYXCxMZGvBToXwLuu2KUIAgCAIAgBQBAEAQBAEBoYx5g9YdhUKu5tN/qb6flEQqolhATOEeZ7T+it6Lm+0hz8ormlX0/wCFvaVzeXPev4p5lhRc12kOqcmFj0O2y/g/iXRfh/XJ/HzK6v8Ah7fIjtI/rD/w/kaq7K/vj+zwQkUnMp2+JGquJIQBeLqB0Gg+ij9Rn5QvoVNzLNyeBQS8td6lHo/pmfvG/nC4eD3lv70/5F1Jza7vIv674oggCAIAgCAFAEAQBAEAQGGqpw8WJIzutU0KStspmx/AW5q+Cm/ed8FGzBu1TbnC7B4Kb953wTMG7VGcLsNqlgDBYEnO6kwxJG3goanv4S3KrpT9P+FvaVyuXPev4p5lnRc12kOqcmFj0O2y/g/iXRfh/XJ/HzK6v+Ht8iO0j+sP/D+Rqrsr++P7PBCRScynb4kaq4khAF4uoHQMP+ij9Rn5QvoNLzLNyeBQy8t29SkUf0zP3jfzhcRB7y396f8AIuZObXd5F/XfFEEAQBAEAQAoAgCAIAgCAIAgCAICn6U/T/hb2lchlz3r+KeZbUXNdpDqnJhY9Dtsv4P4l0X4f1yfx8yur/h7fIjtI/rD/wAP5Gquyv74/s8EJFJzKdviRqriSEAXig6Bh30UfqM/KF9ApeYZ+1PAoZeW7epSKP6Zn7xv5wuJg95b+9P+Rcyc2u7yL+u+KIIAgCAIAgPEr9VpPAE+4LF7uC1XbD1qXWxBeNLObd7wqH8wxdRe4nZg7aPGlnNu94T8wxdRe4Zg7aPGlnNu94T8wxdRe4Zg7aPGlnNu94T8wxdRe4Zg7aPGlnNu94T8wxdRe4Zg7aPGlnNu94T8wxdRe4Zg7aPGlnNu94T8wxdRe4Zg7aPGlnNu94T8wxdRe4Zg7aPGlnNu94T8wxdRe4Zg7aQmL1wmk1wCMgLEjddUmUKxtTNxjUtoRCbBEsbOCppXUK6G4k8ExUQa92l2tq7CN1/mrPJuUGUiu4SXvbuv6kaogWW1l1GtidWJZXPAsDbI+hoH6KNW1Laid0qaL28EQ2QxrGxGqat1FuhtF0ugPl0ugLJS6StYxrdRx1WtF7jcLLo4cuxRxtYrV0IidHQVz6JznKt9ZCUJvMz12fmCpKZyLUMX/wAk8SbIn/TXcvgdAX0AoQgCAIAgCAID5ZeWQXFksguLJZBcWSyC4slkFxZLILiyWQXFksguLJZBcWSyC4slkFxZLILiyWQXFksguLJZBcWSyC4slkFxZLID6vQEAQBAR+O41BRwunqJGxxt2k7zua0DNzjwCAqmGaSYjiDRJR00NNTOzZNVl7nvb95kMRFhszLrEZglASMseLxjWa/D6i22MxTQE+hr+UeAelvuQHnRDTE1/fMXe76aqptVskcpBaHvD9Wzm5ubdpzsMiLXQFR0w7plfhtSymlpKaR8ga6N0c0lnBzi0Dymgg3GxAdJwV1UWE1Tadr8rNhc9wHEEvAuegIDPifLah735IyZW5UuDbb7loJQHLKfunYg/EPBwo6UVGu5lzPJqeQ0vLrht9XVBOy/ovkgOq4fyvJjluT5TPW5PW1dptbWz2W9qA2EBy/QnulPrMXqKSQMZEA9tOBmS6F51iXbXFzbu4AMHpJA6ggNHFzUan9WEBffMTOe1trHewEg3tuKA5po53Sq+trJKKOlo2TRcpr8pPLq/wDCeGOALGE3ueCAmcb07qcNMZxKkYIJHaoqKaYyNDrE6rmSMa7YCegG10BeaKrZNGyWNwfG9ocxw2FrhcEIDDjGKw0sL553tjiYLucfgABmSTkAMyUBV8Mx+vxBolpIYaamd5ktUHvkkbucyGMtDWncXPzGYGaAxYziWMUTTM6OkroWi8jYmSwzADa5oc54cANwzQExoZpnTYnEZKdx1m2EkTrB7CdlxvB3OFwekEADQ7oGO1dM+iZRMZLLPK9pjfscxsTnOu7Itt51wfs79iA+irxr/psN/wDZn/00BU9C+6ZiGKPkZT0tGDG0Odyk0rRYmwtZpQErpXj+NUtLLN3tQWY0lzmTSPLRvfqOa0G23b7CgLB3xVc5/wDDPkgOYYnUnG9Im0ryTR0bn3j3O5H6Qkb9aSzPVQHdWiwsMgNgQH1ARtNgzGVU1S02dPHCx7bCxMJk1X342fboaEBxfu6//r0HqRf4hyA70gCA4Nhf/OL/AF5f8IUB3lAQemuKOpqKaSPOUgRwDjNM4RxDrOB6AUBxjukYL4FrcOq4B5DGRMfYW1n04DX3PGSMgexyA7/TTtkY17CC14Dmkb2uFwfcgMiA4L3L/wDmWv6a7/EtQFy7vtUxuFmM5ySyxNibtJc12sbDoBHtHFAT3cuwqWlwulhnBEjWuLmna3lJHyNaeBAcARuIQHN9P644pj1Nhlz3tDI3lG3ye4M5WYmx3MBYOB1uKA7gxoAAAAAyAAsABsACA9ID866bNdgOOtqacEQzWlLBkCx7rVEW220Fw3DWbwQH6BbDHKY5tVri0ExPtmGyAX1TuuAEBsoDgH9Gv6zV/uo/zlAd6q6ZkrHRyND2PBa5pFwWkWII3hAfeRbwHuQHAe5I/k9Iqtj/ADnd+MHrCdrj8GuQH6CQBAEBwPu9sJxWhAJaTHGA4bRed+YvvCA6b4oVP/dq/q03+mgHihU/92r+rTf6aA5ZoxTOi0sLHyPmc10wMj9XWd/VXG51QB6MhuQH6CQHO9P8b1cQooRBU1DKfWq5o6eHlHa1nRU1/KAADtd2f3WoCA7qGOeEaB8Qw3FmPYWyxvkowGtLPOLiHkgaheNm9AT/AHC8e75wxkbjd9M4xH1POiPRqnV/AUB0RAfnjQagdPpFXsbPPAdetOvCYw7KpHk+Wxwt7NwQF7x/Qirpya2kqn1VREC5sdZHFMSBmWwvDQYTa+TbXvtF7oCX7mOn7MWhddojqItXlWAktIdfVewn7Jscto9xIHJ8AcYdLXcpkTVVYF+EzJhH8HMQH6NQBAcL/pMga1BxtU36LwW/VAde0SgdHQ0jH+eynp2u9ZsTQ743QEsgOAf0a/rNX+6j/OUB39AEBwjus4DPh2Ix4vStJjL2OlsMmSABrg62xkjcr8SdlxcDr2iek0GI07Z6dwIPnsJGsx29jxuPwO0ZICZQFZ0c0j78rKxsTg6nphDE0ixDpjyjpiHDaAOTb0tPFAcq7uzh4XoPQyK//sPQHe0AQHBcLcPHF+f25h7e9HIDvLnAAkkADMk8EBRe5jOKp9fiG0VFRycRufoKZoZFYbr3cSOJQF6cLixzB2hAcF7mr/BWP1NA42jmLmMud4/4tOSTvMZI6XoDvaA4J3LnDxlr89rq63p/rIKA7jieIR08T5pXBkcbS5zjuA7TuA3koDiX9HTCpDUVNXqlkJYYmj7Jc6RryG8dUNA/GgNvu36IyxzsxakBLoyx09hctdEQY5rbwAADw1QeJAHTtC9KIsRpWTxEXIAlZfNklvKYfbsO8WKAnXG2ZyAQHFK2j8Ycaa9nlYdQ6rXSfZkc067msP2tY2GX2W33i4HbEAQHAP6NZ/rNX+6j/OUB39AEB5ljDgWuAc0ggggEEHIgg7QgKTL3L6RsvLUj6mikO000uq0+gscHN1f7IsPQgN2fQ18rdSoxCvljORYHQxBw4OMMbXEei6AlMG0bp6OB0FLHyDHXuWE61yNXW13XJcNxN9iArWKdyehqZOUqH1c0hAGu+ocTYbBsyHoCAteCYSKZpYJqiUZW5aXlCABawJF7dN0BmxOi5ZmpyksWYOtE/VdluvY5ICmRdySgbLy7XVYm1i/lRVP19cm5drbbnPP0oCdxTRNlRA2CWorDGA8OtUFpkDzciUtA1wBkBw23QGvo5oLBQ2FNLVsYHaxi5cmMnYbtI35bLbEBZKqHXY5us5msCNZps4XG1p3FAUeq7k1DLMZ5H1b5iQ4ympdr6zbap1toIsLW2WFtiAskmj94BD3zW2BJ5QT2lIII1TIBe2e7PIZoCr03cgw+N4kjdVxygkiRlS9rwTtIcMwTc+9ASc3c7pJSO+X1dUGkENnrJntBGw6msB8EBaKSlZExscbGsY0WaxrQ1oHAAZBAZSEBT5+5zSiYz0r56GV3nGmkDWu9DonBzCPQAAgMtRoTy41autrqmP7URkjiY4cHiBjHOHoJsgLJQUMcEbYoWMjjaLNYxoaB7AgNhARmOYMKpoa6WojbZwIhlMesHWFnEC/uI2lAVfCu5TRUr+Up31cMliNZlQQdU2uDlYjIZHgEBeImarQLk2AFybk2G0+lAe0AQBAeXvsCTsAJPsXjnI1FVT1EutiK8Y4OLuqVVe26TauBKzKUeMcHF3VKe26TauAzKUeMcHF3VKe26TauAzKUeMcHF3VKe26TauAzKUeMcHF3VKe26TauAzKUeMcHF3VKe26TauAzKUeMcHF3VKe26TauAzKUeMcHF3VKe26TauAzKUeMcHF3VKe26TauAzKUeMcHF3VKe26TauAzKUeMcHF3VKe26TauAzKUeMcHF3VKe26TauAzKUeMcHF3VKe26TauAzKUeMcHF3VKe26TauAzKUeMcHF3VKe26TauAzKUeMcHF3VKe26TauAzKUeMcHF3VKe26TauAzKU9RY/C5waC65IA8k7SbBZMyxSvcjUVbqttRi6kkRLqSqtCMEAQBAEAQHxwvkdhXioipZQavgyHmo+o1RcwpvltwQ28fJ1lxHgyHmo+o1MwpvltwQcfJ1lxHgyHmo+o1MwpvltwQcfJ1lxHgyHmo+o1MwpvltwQcfJ1lxHgyHmo+o1MwpvltwQcfJ1lxHgyHmo+o1MwpvltwQcfJ1lxHgyHmo+o1MwpvltwQcfJ1lxHgyHmo+o1MwpvltwQcfJ1lxHgyHmo+o1MwpvltwQcfJ1lxHgyHmo+o1MwpvltwQcfJ1lxHgyHmo+o1MwpvltwQcfJ1lxHgyHmo+o1MwpvltwQcfJ1lxHgyHmo+o1MwpvltwQcfJ1lxHgyHmo+o1MwpvltwQcfJ1lxHgyHmo+o1MwpvltwQcfJ1lxHgyHmo+o1MwpvltwQcfJ1lxHgyHmo+o1MwpvltwQcfJ1lxPrcOiBBEcYIzB1RtCybRU7VukaX3IeLNIuhXLibSkmsIAgCAIAgIvSjFu86Sep1dbkY3vDb2uQPJBO4E2zQFR0Ow/E6hlPWz4jYS8nMaZlPHyfIvAcI9baCWkeVtHp2oDoSArXdF0kdh1BLUsaHSN1WsBvbWe4NBdbcLk232tle6ApmPS4thVMyvlrm1Qa6PvmmdCxjNWRwbaJ7Re4JAvYcbbiB1WGQOaHDY4AjoIugPNU4hjiNoa4jpAKAqncnxearwyGeoeZJXGXWcQ0X1ZXtGTQBsAQFwQFL7quMz0lLC+nkMbnVMEbiGtN2P19ZvlA8AgLogCA5F3QtLJqfFeQOISUVP3uyQFlKya8he4Wtqki4vns8n0oDrNOwta0OdrOAALrAXIGbrDZfagPbnWBPBAcdpMfq6yB2ITYo3DaZ8r46WMQRvHkl2ryhdm53kuuP7JOWxAdawyoEkMb2vEgexjg8bHAtB1h6Dt9qA2UBx/QzSmepxOSCXEZGubVVDI6XvRha+GLWdYzBo1cmuG2/k+lAdgQBAEAQBAEBr4hRMnifFI3Wjka5j28WuFiPRkgKVo9oZV0cscUeJzOo43Bwp308TnFgNxHy17hvQALZWQF9QEbpFgkVbTyU04JjkFjY2IIILXNO4ggEdCApMXc4mlMcNZiM9TSQFpZTmJjNbV8wSSAkyADLP4IDpACA8Tx6zXN2XBHvFkBRdC9BqrDzCxuJOkpoy8mn71jaHa2sT5esXDyjrb9lkBfUBW9PdF/CNO2ETGEslZKHiMPzYHWFiRx+CA2NF8LqYA8VNY6rLi3VJgji1QAbizDnfL3ICcQFI0h0Knmr+/aaudSyci2EgUzJPJDi45vdbM6u7cgLfh8T2RRtkk5V7WtD5NUN13AAOfqjJtznYcUBsIDmmJdzSRolhpK59PSVJeZKY00czQXiz+Tc4gxgg2yz9KAv2CYcKanhgaS5sMccYcbXIY0NBNt+SA3UBQcF0FqqWeR8OJObDLUuqJIO9IyHa7wXM13OLhdoDbjpsgL8gCAIAgP/9k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28" y="1524000"/>
            <a:ext cx="5713172" cy="48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2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553200"/>
            <a:ext cx="9220200" cy="32385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839200" y="0"/>
            <a:ext cx="381000" cy="6858000"/>
          </a:xfrm>
          <a:prstGeom prst="rect">
            <a:avLst/>
          </a:prstGeom>
          <a:solidFill>
            <a:srgbClr val="5D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 flipV="1">
            <a:off x="-2400" y="6593812"/>
            <a:ext cx="9029700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8704555" y="0"/>
            <a:ext cx="9395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53000" y="651136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American Meteorological Society | Education Program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228600" y="1676399"/>
            <a:ext cx="8399755" cy="48006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Pct val="94000"/>
            </a:pPr>
            <a:r>
              <a:rPr lang="en-US" altLang="zh-CN" sz="2400" dirty="0" smtClean="0">
                <a:latin typeface="+mj-lt"/>
              </a:rPr>
              <a:t>Do you teach at a MSI? Are you interested in</a:t>
            </a:r>
            <a:r>
              <a:rPr lang="en-US" altLang="zh-CN" sz="2400" dirty="0" smtClean="0">
                <a:latin typeface="+mj-lt"/>
              </a:rPr>
              <a:t>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SzPct val="94000"/>
              <a:buFont typeface="Courier New" panose="02070309020205020404" pitchFamily="49" charset="0"/>
              <a:buChar char="o"/>
            </a:pPr>
            <a:r>
              <a:rPr lang="en-US" altLang="zh-CN" sz="2000" dirty="0" smtClean="0">
                <a:latin typeface="+mj-lt"/>
              </a:rPr>
              <a:t>expanding your knowledge or Earth’s climate record?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SzPct val="94000"/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</a:rPr>
              <a:t>b</a:t>
            </a:r>
            <a:r>
              <a:rPr lang="en-US" altLang="zh-CN" sz="2000" dirty="0" smtClean="0">
                <a:latin typeface="+mj-lt"/>
              </a:rPr>
              <a:t>uilding scientific skills through hands-on investigations of IODP </a:t>
            </a:r>
            <a:r>
              <a:rPr lang="en-US" altLang="zh-CN" sz="2000" dirty="0" err="1" smtClean="0">
                <a:latin typeface="+mj-lt"/>
              </a:rPr>
              <a:t>paleoclimate</a:t>
            </a:r>
            <a:r>
              <a:rPr lang="en-US" altLang="zh-CN" sz="2000" dirty="0" smtClean="0">
                <a:latin typeface="+mj-lt"/>
              </a:rPr>
              <a:t> data?</a:t>
            </a:r>
            <a:endParaRPr lang="en-US" altLang="zh-CN" sz="2000" dirty="0" smtClean="0">
              <a:latin typeface="+mj-lt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94000"/>
            </a:pPr>
            <a:r>
              <a:rPr lang="en-US" altLang="zh-CN" sz="2400" dirty="0" smtClean="0">
                <a:latin typeface="+mj-lt"/>
              </a:rPr>
              <a:t>If so, apply!</a:t>
            </a:r>
            <a:endParaRPr lang="en-US" altLang="zh-CN" sz="2400" dirty="0">
              <a:latin typeface="+mj-lt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zh-CN" sz="2300" dirty="0" smtClean="0">
                <a:latin typeface="+mj-lt"/>
              </a:rPr>
              <a:t>June 21-27, 2015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zh-CN" sz="2300" dirty="0" smtClean="0">
                <a:latin typeface="+mj-lt"/>
              </a:rPr>
              <a:t>Gulf Coast Repository, Texas A&amp;M University</a:t>
            </a:r>
            <a:endParaRPr lang="en-US" altLang="zh-CN" sz="23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94000"/>
            </a:pPr>
            <a:r>
              <a:rPr lang="en-US" altLang="zh-CN" sz="2400" dirty="0" smtClean="0">
                <a:latin typeface="+mj-lt"/>
              </a:rPr>
              <a:t>The workshop will partner you with researchers and                                  science instruction experts who will mentor you as                                             you implement what you learn</a:t>
            </a:r>
            <a:endParaRPr lang="en-US" altLang="zh-CN" sz="2300" b="1" i="1" dirty="0"/>
          </a:p>
          <a:p>
            <a:pPr>
              <a:lnSpc>
                <a:spcPct val="120000"/>
              </a:lnSpc>
              <a:spcBef>
                <a:spcPts val="600"/>
              </a:spcBef>
              <a:buSzPct val="94000"/>
            </a:pPr>
            <a:r>
              <a:rPr lang="en-US" altLang="zh-CN" sz="2400" dirty="0" smtClean="0">
                <a:latin typeface="+mj-lt"/>
              </a:rPr>
              <a:t>Contact Beth Mills (</a:t>
            </a:r>
            <a:r>
              <a:rPr lang="en-US" altLang="zh-CN" sz="2400" dirty="0" smtClean="0">
                <a:latin typeface="+mj-lt"/>
                <a:hlinkClick r:id="rId3"/>
              </a:rPr>
              <a:t>mills@ametsoc.org</a:t>
            </a:r>
            <a:r>
              <a:rPr lang="en-US" altLang="zh-CN" sz="2400" dirty="0" smtClean="0">
                <a:latin typeface="+mj-lt"/>
              </a:rPr>
              <a:t>) </a:t>
            </a:r>
            <a:r>
              <a:rPr lang="en-US" altLang="zh-CN" sz="2400" dirty="0" smtClean="0">
                <a:latin typeface="+mj-lt"/>
              </a:rPr>
              <a:t>to learn more</a:t>
            </a:r>
            <a:endParaRPr lang="en-US" altLang="zh-CN" sz="2400" dirty="0">
              <a:latin typeface="+mj-lt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162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15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Reconstructing Earth’s Climate History</a:t>
            </a:r>
            <a:endParaRPr lang="en-US" sz="3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5" descr="NS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5550" y="152400"/>
            <a:ext cx="9207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95600"/>
            <a:ext cx="1771967" cy="1923288"/>
          </a:xfrm>
          <a:prstGeom prst="rect">
            <a:avLst/>
          </a:prstGeom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24" name="Picture 2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953000"/>
            <a:ext cx="1755140" cy="153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950</Words>
  <Application>Microsoft Office PowerPoint</Application>
  <PresentationFormat>On-screen Show (4:3)</PresentationFormat>
  <Paragraphs>170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AMS Diversity Projects</vt:lpstr>
      <vt:lpstr>AMS</vt:lpstr>
      <vt:lpstr>Our Mission</vt:lpstr>
      <vt:lpstr>AMS Diversity Projects</vt:lpstr>
      <vt:lpstr>AMS Climate Studies Diversity Project</vt:lpstr>
      <vt:lpstr>AMS Climate Studies Diversity Project</vt:lpstr>
      <vt:lpstr>AMS Climate Studies Diversity Project</vt:lpstr>
      <vt:lpstr>Interested?</vt:lpstr>
      <vt:lpstr>REaCH Reconstructing Earth’s Climate History</vt:lpstr>
      <vt:lpstr>Our Changing Climate</vt:lpstr>
      <vt:lpstr>Our Changing Climate</vt:lpstr>
      <vt:lpstr>PowerPoint Presentation</vt:lpstr>
      <vt:lpstr>PowerPoint Presentation</vt:lpstr>
      <vt:lpstr>PowerPoint Presentation</vt:lpstr>
      <vt:lpstr>Climate Studies Coursework</vt:lpstr>
      <vt:lpstr>RealTime Climate Portal</vt:lpstr>
      <vt:lpstr>Conclusions and Future Initiatives</vt:lpstr>
      <vt:lpstr>Acknowledgements</vt:lpstr>
      <vt:lpstr>?</vt:lpstr>
    </vt:vector>
  </TitlesOfParts>
  <Company>AMS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AMS Education Program</dc:title>
  <dc:creator>Anupa Asokan</dc:creator>
  <cp:lastModifiedBy>Kira Nugnes</cp:lastModifiedBy>
  <cp:revision>109</cp:revision>
  <dcterms:created xsi:type="dcterms:W3CDTF">2014-07-14T19:38:48Z</dcterms:created>
  <dcterms:modified xsi:type="dcterms:W3CDTF">2014-10-17T16:34:19Z</dcterms:modified>
</cp:coreProperties>
</file>