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Default Extension="tiff"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301" r:id="rId3"/>
    <p:sldId id="302" r:id="rId4"/>
    <p:sldId id="263" r:id="rId5"/>
    <p:sldId id="264" r:id="rId6"/>
    <p:sldId id="265" r:id="rId7"/>
    <p:sldId id="267" r:id="rId8"/>
    <p:sldId id="256" r:id="rId9"/>
    <p:sldId id="303" r:id="rId10"/>
    <p:sldId id="292" r:id="rId11"/>
    <p:sldId id="257" r:id="rId12"/>
    <p:sldId id="288" r:id="rId13"/>
    <p:sldId id="268" r:id="rId14"/>
    <p:sldId id="269" r:id="rId15"/>
    <p:sldId id="289" r:id="rId16"/>
    <p:sldId id="270" r:id="rId17"/>
    <p:sldId id="291" r:id="rId18"/>
    <p:sldId id="290" r:id="rId19"/>
    <p:sldId id="274" r:id="rId20"/>
    <p:sldId id="272" r:id="rId21"/>
    <p:sldId id="293" r:id="rId22"/>
    <p:sldId id="273" r:id="rId23"/>
    <p:sldId id="295" r:id="rId24"/>
    <p:sldId id="259" r:id="rId25"/>
    <p:sldId id="277"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9283" autoAdjust="0"/>
  </p:normalViewPr>
  <p:slideViewPr>
    <p:cSldViewPr>
      <p:cViewPr varScale="1">
        <p:scale>
          <a:sx n="69" d="100"/>
          <a:sy n="69" d="100"/>
        </p:scale>
        <p:origin x="-1458"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A081A6-72C5-4340-8A58-0AD921FF746C}" type="datetimeFigureOut">
              <a:rPr lang="en-US" smtClean="0"/>
              <a:pPr/>
              <a:t>10/28/2014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8F1601-F11B-4A0B-B160-FF3F2A798D63}" type="slidenum">
              <a:rPr lang="en-US" smtClean="0"/>
              <a:pPr/>
              <a:t>‹#›</a:t>
            </a:fld>
            <a:endParaRPr lang="en-US"/>
          </a:p>
        </p:txBody>
      </p:sp>
    </p:spTree>
    <p:extLst>
      <p:ext uri="{BB962C8B-B14F-4D97-AF65-F5344CB8AC3E}">
        <p14:creationId xmlns="" xmlns:p14="http://schemas.microsoft.com/office/powerpoint/2010/main" val="104057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Diet is a primary mode by which consumers within populations and populations within ecosystems interact with their landscapes.  While individuals might not be delimited solely by  a single variable such as climate, vegetation, or topography, communities are associated with a very specific set of conditions and individuals within those communities are associated with a very specific set of adaptations.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Using microCT, we began by replicating various published dental metrics that had proved useful in predicting diets in other taxonomic groups such as primates and </a:t>
            </a:r>
            <a:r>
              <a:rPr lang="en-US" sz="1200" kern="1200" dirty="0" err="1" smtClean="0">
                <a:solidFill>
                  <a:schemeClr val="tx1"/>
                </a:solidFill>
                <a:latin typeface="+mn-lt"/>
                <a:ea typeface="+mn-ea"/>
                <a:cs typeface="+mn-cs"/>
              </a:rPr>
              <a:t>carnivorans</a:t>
            </a:r>
            <a:r>
              <a:rPr lang="en-US" sz="1200" kern="1200" dirty="0" smtClean="0">
                <a:solidFill>
                  <a:schemeClr val="tx1"/>
                </a:solidFill>
                <a:latin typeface="+mn-lt"/>
                <a:ea typeface="+mn-ea"/>
                <a:cs typeface="+mn-cs"/>
              </a:rPr>
              <a:t>.  But before I get ahead of myself, let's quickly run through how we get from skulls and mandibles to 3D tooth models.  </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MicroCT-scan specimen: </a:t>
            </a:r>
            <a:r>
              <a:rPr lang="en-US" sz="1200" kern="1200" dirty="0" smtClean="0">
                <a:solidFill>
                  <a:schemeClr val="tx1"/>
                </a:solidFill>
                <a:latin typeface="+mn-lt"/>
                <a:ea typeface="+mn-ea"/>
                <a:cs typeface="+mn-cs"/>
              </a:rPr>
              <a:t> First, I microCT scan several specimens at 4-35 micron resolution depending on the size of the tooth row.  We later standardize for resolution and size differences between taxa.  We've also run tests that confirm that scans at different resolutions produce near-identical values for appropriately sized tooth rows.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2</a:t>
            </a:r>
            <a:r>
              <a:rPr lang="en-US" sz="1200" b="1" kern="1200" dirty="0" smtClean="0">
                <a:solidFill>
                  <a:schemeClr val="tx1"/>
                </a:solidFill>
                <a:latin typeface="+mn-lt"/>
                <a:ea typeface="+mn-ea"/>
                <a:cs typeface="+mn-cs"/>
              </a:rPr>
              <a:t>.  Reconstruct volume</a:t>
            </a:r>
            <a:r>
              <a:rPr lang="en-US" sz="1200" kern="1200" dirty="0" smtClean="0">
                <a:solidFill>
                  <a:schemeClr val="tx1"/>
                </a:solidFill>
                <a:latin typeface="+mn-lt"/>
                <a:ea typeface="+mn-ea"/>
                <a:cs typeface="+mn-cs"/>
              </a:rPr>
              <a:t>:  Anyway, scanning produces 1440 gray-scale radiographs which are reconstructed into a 3D volume.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3.  Create </a:t>
            </a:r>
            <a:r>
              <a:rPr lang="en-US" sz="1200" b="1" kern="1200" dirty="0" err="1" smtClean="0">
                <a:solidFill>
                  <a:schemeClr val="tx1"/>
                </a:solidFill>
                <a:latin typeface="+mn-lt"/>
                <a:ea typeface="+mn-ea"/>
                <a:cs typeface="+mn-cs"/>
              </a:rPr>
              <a:t>isosurfaces</a:t>
            </a:r>
            <a:r>
              <a:rPr lang="en-US" sz="1200" b="1" kern="1200" dirty="0" smtClean="0">
                <a:solidFill>
                  <a:schemeClr val="tx1"/>
                </a:solidFill>
                <a:latin typeface="+mn-lt"/>
                <a:ea typeface="+mn-ea"/>
                <a:cs typeface="+mn-cs"/>
              </a:rPr>
              <a:t> at dentin and enamel thresholds:</a:t>
            </a:r>
            <a:r>
              <a:rPr lang="en-US" sz="1200" kern="1200" dirty="0" smtClean="0">
                <a:solidFill>
                  <a:schemeClr val="tx1"/>
                </a:solidFill>
                <a:latin typeface="+mn-lt"/>
                <a:ea typeface="+mn-ea"/>
                <a:cs typeface="+mn-cs"/>
              </a:rPr>
              <a:t>  We then select the area of interest from the 3D volume and surface it by creating a threshold at the gray-scale values that correspond to dentin and enamel.  X-ray attenuation is a function of density and atomic number, so we can easily discriminate between dentin and enamel.  The dentin threshold contains all the gray scale values higher or denser than dentin, so </a:t>
            </a:r>
            <a:r>
              <a:rPr lang="en-US" sz="1200" kern="1200" dirty="0" err="1" smtClean="0">
                <a:solidFill>
                  <a:schemeClr val="tx1"/>
                </a:solidFill>
                <a:latin typeface="+mn-lt"/>
                <a:ea typeface="+mn-ea"/>
                <a:cs typeface="+mn-cs"/>
              </a:rPr>
              <a:t>counterintuitively</a:t>
            </a:r>
            <a:r>
              <a:rPr lang="en-US" sz="1200" kern="1200" dirty="0" smtClean="0">
                <a:solidFill>
                  <a:schemeClr val="tx1"/>
                </a:solidFill>
                <a:latin typeface="+mn-lt"/>
                <a:ea typeface="+mn-ea"/>
                <a:cs typeface="+mn-cs"/>
              </a:rPr>
              <a:t> it includes enamel.  Here, you can see what surfacing a volume at the dentin threshold looks like.  Notice that alveolar bone is as dense or denser than dentin, so it is also being surfaced along with the enamel and will need to be cropped out.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88F1601-F11B-4A0B-B160-FF3F2A798D63}" type="slidenum">
              <a:rPr lang="en-US" smtClean="0"/>
              <a:pPr/>
              <a:t>11</a:t>
            </a:fld>
            <a:endParaRPr lang="en-US"/>
          </a:p>
        </p:txBody>
      </p:sp>
    </p:spTree>
    <p:extLst>
      <p:ext uri="{BB962C8B-B14F-4D97-AF65-F5344CB8AC3E}">
        <p14:creationId xmlns="" xmlns:p14="http://schemas.microsoft.com/office/powerpoint/2010/main" val="125221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3. </a:t>
            </a:r>
            <a:r>
              <a:rPr lang="en-US" sz="1200" b="1" kern="1200" dirty="0" smtClean="0">
                <a:solidFill>
                  <a:schemeClr val="tx1"/>
                </a:solidFill>
                <a:latin typeface="+mn-lt"/>
                <a:ea typeface="+mn-ea"/>
                <a:cs typeface="+mn-cs"/>
              </a:rPr>
              <a:t>Create </a:t>
            </a:r>
            <a:r>
              <a:rPr lang="en-US" sz="1200" b="1" kern="1200" dirty="0" err="1" smtClean="0">
                <a:solidFill>
                  <a:schemeClr val="tx1"/>
                </a:solidFill>
                <a:latin typeface="+mn-lt"/>
                <a:ea typeface="+mn-ea"/>
                <a:cs typeface="+mn-cs"/>
              </a:rPr>
              <a:t>isosurfaces</a:t>
            </a:r>
            <a:r>
              <a:rPr lang="en-US" sz="1200" b="1" kern="1200" dirty="0" smtClean="0">
                <a:solidFill>
                  <a:schemeClr val="tx1"/>
                </a:solidFill>
                <a:latin typeface="+mn-lt"/>
                <a:ea typeface="+mn-ea"/>
                <a:cs typeface="+mn-cs"/>
              </a:rPr>
              <a:t> at dentin and enamel thresholds:  </a:t>
            </a:r>
            <a:r>
              <a:rPr lang="en-US" sz="1200" kern="1200" dirty="0" smtClean="0">
                <a:solidFill>
                  <a:schemeClr val="tx1"/>
                </a:solidFill>
                <a:latin typeface="+mn-lt"/>
                <a:ea typeface="+mn-ea"/>
                <a:cs typeface="+mn-cs"/>
              </a:rPr>
              <a:t>Now, at top right you can see the enamel threshold.  Here, we're just looking at enamel, and you can see the eruption of the last deciduous tooth, the fourth premolar in front.   At present, we only use data from adults.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4.  </a:t>
            </a:r>
            <a:r>
              <a:rPr lang="en-US" sz="1200" b="1" kern="1200" dirty="0" smtClean="0">
                <a:solidFill>
                  <a:schemeClr val="tx1"/>
                </a:solidFill>
                <a:latin typeface="+mn-lt"/>
                <a:ea typeface="+mn-ea"/>
                <a:cs typeface="+mn-cs"/>
              </a:rPr>
              <a:t>Crop/process </a:t>
            </a:r>
            <a:r>
              <a:rPr lang="en-US" sz="1200" b="1" kern="1200" dirty="0" err="1" smtClean="0">
                <a:solidFill>
                  <a:schemeClr val="tx1"/>
                </a:solidFill>
                <a:latin typeface="+mn-lt"/>
                <a:ea typeface="+mn-ea"/>
                <a:cs typeface="+mn-cs"/>
              </a:rPr>
              <a:t>isosurfaces</a:t>
            </a:r>
            <a:r>
              <a:rPr lang="en-US" sz="1200" b="1" kern="1200" dirty="0" smtClean="0">
                <a:solidFill>
                  <a:schemeClr val="tx1"/>
                </a:solidFill>
                <a:latin typeface="+mn-lt"/>
                <a:ea typeface="+mn-ea"/>
                <a:cs typeface="+mn-cs"/>
              </a:rPr>
              <a:t> before data collection:</a:t>
            </a:r>
            <a:r>
              <a:rPr lang="en-US" sz="1200" kern="1200" dirty="0" smtClean="0">
                <a:solidFill>
                  <a:schemeClr val="tx1"/>
                </a:solidFill>
                <a:latin typeface="+mn-lt"/>
                <a:ea typeface="+mn-ea"/>
                <a:cs typeface="+mn-cs"/>
              </a:rPr>
              <a:t>  After we have the surface we want, it gets dumped into another program, </a:t>
            </a:r>
            <a:r>
              <a:rPr lang="en-US" sz="1200" kern="1200" dirty="0" err="1" smtClean="0">
                <a:solidFill>
                  <a:schemeClr val="tx1"/>
                </a:solidFill>
                <a:latin typeface="+mn-lt"/>
                <a:ea typeface="+mn-ea"/>
                <a:cs typeface="+mn-cs"/>
              </a:rPr>
              <a:t>Geomagic</a:t>
            </a:r>
            <a:r>
              <a:rPr lang="en-US" sz="1200" kern="1200" dirty="0" smtClean="0">
                <a:solidFill>
                  <a:schemeClr val="tx1"/>
                </a:solidFill>
                <a:latin typeface="+mn-lt"/>
                <a:ea typeface="+mn-ea"/>
                <a:cs typeface="+mn-cs"/>
              </a:rPr>
              <a:t> X (formerly Rapidform XOR/XOV) to be cropped, edited, and processed.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this time, we have more than 140 species scanned, more than 100 reconstructed, and complete data extracted for 90 species.  We collect data for each tooth and the tooth row as a whole so that one day we might apply these methods to isolated teeth.  However, we're extracting nearly 300 variables, mostly manually, so data collection has been slow, and most of these metrics appear to be non-informative.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When we reach data collection for 100 species and round out sample sizes in our smaller trophic categories, we'll determine which variables are correlated with phylogeny, diet, and any other relevant </a:t>
            </a:r>
            <a:r>
              <a:rPr lang="en-US" sz="1200" b="1" kern="1200" dirty="0" err="1" smtClean="0">
                <a:solidFill>
                  <a:schemeClr val="tx1"/>
                </a:solidFill>
                <a:latin typeface="+mn-lt"/>
                <a:ea typeface="+mn-ea"/>
                <a:cs typeface="+mn-cs"/>
              </a:rPr>
              <a:t>categorial</a:t>
            </a:r>
            <a:r>
              <a:rPr lang="en-US" sz="1200" b="1" kern="1200" dirty="0" smtClean="0">
                <a:solidFill>
                  <a:schemeClr val="tx1"/>
                </a:solidFill>
                <a:latin typeface="+mn-lt"/>
                <a:ea typeface="+mn-ea"/>
                <a:cs typeface="+mn-cs"/>
              </a:rPr>
              <a:t> variables, then continue data collection only collecting those metrics.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88F1601-F11B-4A0B-B160-FF3F2A798D63}" type="slidenum">
              <a:rPr lang="en-US" smtClean="0"/>
              <a:pPr/>
              <a:t>12</a:t>
            </a:fld>
            <a:endParaRPr lang="en-US"/>
          </a:p>
        </p:txBody>
      </p:sp>
    </p:spTree>
    <p:extLst>
      <p:ext uri="{BB962C8B-B14F-4D97-AF65-F5344CB8AC3E}">
        <p14:creationId xmlns="" xmlns:p14="http://schemas.microsoft.com/office/powerpoint/2010/main" val="1252210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I mentioned, we've developed several novel metrics, but none of them would be possible without a reliable and repeatable way to crop tooth rows to functionally significant areas.  We crop to the enamel-dentin junction by overlaying the dentin threshold on the enamel threshold and asking the software to fit a </a:t>
            </a:r>
            <a:r>
              <a:rPr lang="en-US" sz="1200" kern="1200" dirty="0" err="1" smtClean="0">
                <a:solidFill>
                  <a:schemeClr val="tx1"/>
                </a:solidFill>
                <a:latin typeface="+mn-lt"/>
                <a:ea typeface="+mn-ea"/>
                <a:cs typeface="+mn-cs"/>
              </a:rPr>
              <a:t>spline</a:t>
            </a:r>
            <a:r>
              <a:rPr lang="en-US" sz="1200" kern="1200" dirty="0" smtClean="0">
                <a:solidFill>
                  <a:schemeClr val="tx1"/>
                </a:solidFill>
                <a:latin typeface="+mn-lt"/>
                <a:ea typeface="+mn-ea"/>
                <a:cs typeface="+mn-cs"/>
              </a:rPr>
              <a:t> to their junction.  We then crop to that </a:t>
            </a:r>
            <a:r>
              <a:rPr lang="en-US" sz="1200" kern="1200" dirty="0" err="1" smtClean="0">
                <a:solidFill>
                  <a:schemeClr val="tx1"/>
                </a:solidFill>
                <a:latin typeface="+mn-lt"/>
                <a:ea typeface="+mn-ea"/>
                <a:cs typeface="+mn-cs"/>
              </a:rPr>
              <a:t>spline</a:t>
            </a:r>
            <a:r>
              <a:rPr lang="en-US" sz="1200" kern="1200" dirty="0" smtClean="0">
                <a:solidFill>
                  <a:schemeClr val="tx1"/>
                </a:solidFill>
                <a:latin typeface="+mn-lt"/>
                <a:ea typeface="+mn-ea"/>
                <a:cs typeface="+mn-cs"/>
              </a:rPr>
              <a:t>, leaving us with just the crown.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also developed something I'm calling occlusal curvature cropping, which involves fitting a </a:t>
            </a:r>
            <a:r>
              <a:rPr lang="en-US" sz="1200" kern="1200" dirty="0" err="1" smtClean="0">
                <a:solidFill>
                  <a:schemeClr val="tx1"/>
                </a:solidFill>
                <a:latin typeface="+mn-lt"/>
                <a:ea typeface="+mn-ea"/>
                <a:cs typeface="+mn-cs"/>
              </a:rPr>
              <a:t>spline</a:t>
            </a:r>
            <a:r>
              <a:rPr lang="en-US" sz="1200" kern="1200" dirty="0" smtClean="0">
                <a:solidFill>
                  <a:schemeClr val="tx1"/>
                </a:solidFill>
                <a:latin typeface="+mn-lt"/>
                <a:ea typeface="+mn-ea"/>
                <a:cs typeface="+mn-cs"/>
              </a:rPr>
              <a:t> to the absolute greatest curvature surrounding the occlusal surface.  This method is semi-manual in that users need to place points near the areas of greatest curvature, but the software refits the </a:t>
            </a:r>
            <a:r>
              <a:rPr lang="en-US" sz="1200" kern="1200" dirty="0" err="1" smtClean="0">
                <a:solidFill>
                  <a:schemeClr val="tx1"/>
                </a:solidFill>
                <a:latin typeface="+mn-lt"/>
                <a:ea typeface="+mn-ea"/>
                <a:cs typeface="+mn-cs"/>
              </a:rPr>
              <a:t>spline</a:t>
            </a:r>
            <a:r>
              <a:rPr lang="en-US" sz="1200" kern="1200" dirty="0" smtClean="0">
                <a:solidFill>
                  <a:schemeClr val="tx1"/>
                </a:solidFill>
                <a:latin typeface="+mn-lt"/>
                <a:ea typeface="+mn-ea"/>
                <a:cs typeface="+mn-cs"/>
              </a:rPr>
              <a:t> to the best-fit curvature within 10 poly-faces of the user-placed point.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 believe these represent significant improvements over past methods, which were either less repeatable or did not discriminate functionally relevant surfaces.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88F1601-F11B-4A0B-B160-FF3F2A798D63}"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Alistair Evans and colleagues developed OPC or orientation patch count in 2007.  OPC has been shown to be highly predictive in separating very broad diet categories for </a:t>
            </a:r>
            <a:r>
              <a:rPr lang="en-US" sz="1200" kern="1200" dirty="0" err="1" smtClean="0">
                <a:solidFill>
                  <a:schemeClr val="tx1"/>
                </a:solidFill>
                <a:latin typeface="+mn-lt"/>
                <a:ea typeface="+mn-ea"/>
                <a:cs typeface="+mn-cs"/>
              </a:rPr>
              <a:t>carnivorans</a:t>
            </a:r>
            <a:r>
              <a:rPr lang="en-US" sz="1200" kern="1200" dirty="0" smtClean="0">
                <a:solidFill>
                  <a:schemeClr val="tx1"/>
                </a:solidFill>
                <a:latin typeface="+mn-lt"/>
                <a:ea typeface="+mn-ea"/>
                <a:cs typeface="+mn-cs"/>
              </a:rPr>
              <a:t> and rodents, but only at the level of </a:t>
            </a:r>
            <a:r>
              <a:rPr lang="en-US" sz="1200" kern="1200" dirty="0" err="1" smtClean="0">
                <a:solidFill>
                  <a:schemeClr val="tx1"/>
                </a:solidFill>
                <a:latin typeface="+mn-lt"/>
                <a:ea typeface="+mn-ea"/>
                <a:cs typeface="+mn-cs"/>
              </a:rPr>
              <a:t>hypercarnivore</a:t>
            </a:r>
            <a:r>
              <a:rPr lang="en-US" sz="1200" kern="1200" dirty="0" smtClean="0">
                <a:solidFill>
                  <a:schemeClr val="tx1"/>
                </a:solidFill>
                <a:latin typeface="+mn-lt"/>
                <a:ea typeface="+mn-ea"/>
                <a:cs typeface="+mn-cs"/>
              </a:rPr>
              <a:t>, carnivore, animal-dominated omnivore, , etc.   OPC is a measure of tooth complexity that is derived from the number of patches distinguishable by slope and orientation in the 8 cardinal directions.  Herbivores have greater tooth complexity, while carnivores and invertivores have very low tooth complexity.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Dirichlet normal energy is a measure of the average curvature of a tooth based on the Dirichlet Normal Surface Energy equation.  It is distinct from the curvature mapping that I showed earlier, as it provides a single number that represents the "curvedness" of a tooth or tooth row.  Both OPC and DNE are lauded as homology, orientation, and wear independent metrics.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Doug Boyer developed relief index in its modern form in 2008.  We compute two types of relief index based on either the cross-sectional area of a tooth or the </a:t>
            </a:r>
            <a:r>
              <a:rPr lang="en-US" sz="1200" kern="1200" dirty="0" err="1" smtClean="0">
                <a:solidFill>
                  <a:schemeClr val="tx1"/>
                </a:solidFill>
                <a:latin typeface="+mn-lt"/>
                <a:ea typeface="+mn-ea"/>
                <a:cs typeface="+mn-cs"/>
              </a:rPr>
              <a:t>planimetric</a:t>
            </a:r>
            <a:r>
              <a:rPr lang="en-US" sz="1200" kern="1200" dirty="0" smtClean="0">
                <a:solidFill>
                  <a:schemeClr val="tx1"/>
                </a:solidFill>
                <a:latin typeface="+mn-lt"/>
                <a:ea typeface="+mn-ea"/>
                <a:cs typeface="+mn-cs"/>
              </a:rPr>
              <a:t> area of the tooth projected on an occlusal plane. This value is divided by the surface area of the tooth crown.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Volumetric hypsodonty takes the same </a:t>
            </a:r>
            <a:r>
              <a:rPr lang="en-US" sz="1200" kern="1200" dirty="0" err="1" smtClean="0">
                <a:solidFill>
                  <a:schemeClr val="tx1"/>
                </a:solidFill>
                <a:latin typeface="+mn-lt"/>
                <a:ea typeface="+mn-ea"/>
                <a:cs typeface="+mn-cs"/>
              </a:rPr>
              <a:t>planimetric</a:t>
            </a:r>
            <a:r>
              <a:rPr lang="en-US" sz="1200" kern="1200" dirty="0" smtClean="0">
                <a:solidFill>
                  <a:schemeClr val="tx1"/>
                </a:solidFill>
                <a:latin typeface="+mn-lt"/>
                <a:ea typeface="+mn-ea"/>
                <a:cs typeface="+mn-cs"/>
              </a:rPr>
              <a:t> measurement as the previous methods and divides it by volume rather than surface area. </a:t>
            </a:r>
            <a:r>
              <a:rPr lang="en-US" sz="1200" kern="1200" dirty="0" err="1" smtClean="0">
                <a:solidFill>
                  <a:schemeClr val="tx1"/>
                </a:solidFill>
                <a:latin typeface="+mn-lt"/>
                <a:ea typeface="+mn-ea"/>
                <a:cs typeface="+mn-cs"/>
              </a:rPr>
              <a:t>Lazzari</a:t>
            </a:r>
            <a:r>
              <a:rPr lang="en-US" sz="1200" kern="1200" dirty="0" smtClean="0">
                <a:solidFill>
                  <a:schemeClr val="tx1"/>
                </a:solidFill>
                <a:latin typeface="+mn-lt"/>
                <a:ea typeface="+mn-ea"/>
                <a:cs typeface="+mn-cs"/>
              </a:rPr>
              <a:t> et al. have found this approximates a feature similar to hypsodonty and relief, but that is functionally neither.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Playing with the software, I developed several novel methods.  Here, I'm highlighting a few that worked.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EDR or the </a:t>
            </a:r>
            <a:r>
              <a:rPr lang="en-US" sz="1200" kern="1200" dirty="0" err="1" smtClean="0">
                <a:solidFill>
                  <a:schemeClr val="tx1"/>
                </a:solidFill>
                <a:latin typeface="+mn-lt"/>
                <a:ea typeface="+mn-ea"/>
                <a:cs typeface="+mn-cs"/>
              </a:rPr>
              <a:t>enamel:dentin</a:t>
            </a:r>
            <a:r>
              <a:rPr lang="en-US" sz="1200" kern="1200" dirty="0" smtClean="0">
                <a:solidFill>
                  <a:schemeClr val="tx1"/>
                </a:solidFill>
                <a:latin typeface="+mn-lt"/>
                <a:ea typeface="+mn-ea"/>
                <a:cs typeface="+mn-cs"/>
              </a:rPr>
              <a:t> ratio is the volume of enamel divided by crown volume, ignoring the volume of tooth roots.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Platonic shape extraction involves telling the software to extract given shapes from the mesh to aid in surface registration, so the software finds bits of mesh that conform to cones, cylinders, spheres, and </a:t>
            </a:r>
            <a:r>
              <a:rPr lang="en-US" sz="1200" kern="1200" dirty="0" err="1" smtClean="0">
                <a:solidFill>
                  <a:schemeClr val="tx1"/>
                </a:solidFill>
                <a:latin typeface="+mn-lt"/>
                <a:ea typeface="+mn-ea"/>
                <a:cs typeface="+mn-cs"/>
              </a:rPr>
              <a:t>tori</a:t>
            </a:r>
            <a:r>
              <a:rPr lang="en-US" sz="1200" kern="1200" dirty="0" smtClean="0">
                <a:solidFill>
                  <a:schemeClr val="tx1"/>
                </a:solidFill>
                <a:latin typeface="+mn-lt"/>
                <a:ea typeface="+mn-ea"/>
                <a:cs typeface="+mn-cs"/>
              </a:rPr>
              <a:t>.  The number of these shapes and their ratios relative to one another give us an idea of functionality that we haven't been able to derive from other methods.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Vertical complexity is the ratio of the EDJ perimeter divided by the occlusal curvature perimeter to give us an idea of what's happening between the EDJ and the occlusal surface.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And occlusal concavity is a simple measure of whether the volume encased beneath the occlusal surface is overall convex or concave.  When a tooth is convex relative to the occlusal plane, the value is recorded as negative.   While very effective so far, this metric is definitely wear dependent, and will need to be applied with caution to worn teeth.</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Granivore lower teeth often appear to be a series of mortars used to grind seeds.  They are often relatively simple and columnar, leading to lower occlusal perimeters relative to their size than others.  At present, we have not yet included this metric in a ratio that makes it size independent, but we will in the future.  Specifically, this metric aids in distinguishing granivores from folivores and omnivores. I have not included a box and whisker plot for one of our most effective metrics, m3 concavity, because our data are currently in binary -- just is the tooth concave or not. To date, every granivore we've scanned has a concave m3, though two folivores also have concave m3s.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Invertivores tend to have low complexity as measured by OPC because they have relatively simple dentitions,   mostly pointy cusps.  Similarly, this means that they tend to have low occlusal surface areas relative to other rodents.  In addition, their enamel-dentin junctions tend to reflect cusp topography, leading to greater perimeters.  The ratios of these two values is thus highly effective at delineating invertivores.</a:t>
            </a:r>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Rodents appear to follow the primate pattern in that more frugivorous species have significantly more enamel to cope with fruit acidity.  </a:t>
            </a:r>
            <a:r>
              <a:rPr lang="en-US" sz="1200" kern="1200" dirty="0" err="1" smtClean="0">
                <a:solidFill>
                  <a:schemeClr val="tx1"/>
                </a:solidFill>
                <a:latin typeface="+mn-lt"/>
                <a:ea typeface="+mn-ea"/>
                <a:cs typeface="+mn-cs"/>
              </a:rPr>
              <a:t>Rootivores</a:t>
            </a:r>
            <a:r>
              <a:rPr lang="en-US" sz="1200" kern="1200" dirty="0" smtClean="0">
                <a:solidFill>
                  <a:schemeClr val="tx1"/>
                </a:solidFill>
                <a:latin typeface="+mn-lt"/>
                <a:ea typeface="+mn-ea"/>
                <a:cs typeface="+mn-cs"/>
              </a:rPr>
              <a:t>, in contrast, have very low levels of molar enamel.  We have a few hypotheses about that that I don't have time to get into now.  This metric alone distinguishes frugivores and </a:t>
            </a:r>
            <a:r>
              <a:rPr lang="en-US" sz="1200" kern="1200" dirty="0" err="1" smtClean="0">
                <a:solidFill>
                  <a:schemeClr val="tx1"/>
                </a:solidFill>
                <a:latin typeface="+mn-lt"/>
                <a:ea typeface="+mn-ea"/>
                <a:cs typeface="+mn-cs"/>
              </a:rPr>
              <a:t>rootivores</a:t>
            </a:r>
            <a:r>
              <a:rPr lang="en-US" sz="1200" kern="1200" dirty="0" smtClean="0">
                <a:solidFill>
                  <a:schemeClr val="tx1"/>
                </a:solidFill>
                <a:latin typeface="+mn-lt"/>
                <a:ea typeface="+mn-ea"/>
                <a:cs typeface="+mn-cs"/>
              </a:rPr>
              <a:t> from everything else.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Here's the prize.  We used discriminant function analysis, an ordination method that maximizes the differences in categorical variables given many quantitative variables, to develop a model that delineates our 6 trophic categories of interest.  We used </a:t>
            </a:r>
            <a:r>
              <a:rPr lang="en-US" sz="1200" i="1" kern="1200" dirty="0" smtClean="0">
                <a:solidFill>
                  <a:schemeClr val="tx1"/>
                </a:solidFill>
                <a:latin typeface="+mn-lt"/>
                <a:ea typeface="+mn-ea"/>
                <a:cs typeface="+mn-cs"/>
              </a:rPr>
              <a:t>a priori </a:t>
            </a:r>
            <a:r>
              <a:rPr lang="en-US" sz="1200" kern="1200" dirty="0" smtClean="0">
                <a:solidFill>
                  <a:schemeClr val="tx1"/>
                </a:solidFill>
                <a:latin typeface="+mn-lt"/>
                <a:ea typeface="+mn-ea"/>
                <a:cs typeface="+mn-cs"/>
              </a:rPr>
              <a:t>diet categories derived from the massive North American compendium published by </a:t>
            </a:r>
            <a:r>
              <a:rPr lang="en-US" sz="1200" kern="1200" dirty="0" err="1" smtClean="0">
                <a:solidFill>
                  <a:schemeClr val="tx1"/>
                </a:solidFill>
                <a:latin typeface="+mn-lt"/>
                <a:ea typeface="+mn-ea"/>
                <a:cs typeface="+mn-cs"/>
              </a:rPr>
              <a:t>Badgley</a:t>
            </a:r>
            <a:r>
              <a:rPr lang="en-US" sz="1200" kern="1200" dirty="0" smtClean="0">
                <a:solidFill>
                  <a:schemeClr val="tx1"/>
                </a:solidFill>
                <a:latin typeface="+mn-lt"/>
                <a:ea typeface="+mn-ea"/>
                <a:cs typeface="+mn-cs"/>
              </a:rPr>
              <a:t> and Fox in 2000.  There are two things that aren't quite Kosher with the model you're looking at.   One, our sample size of invertivores is quite low and they are so different from everything else that they are essentially defining the first Canonical Axis.  I'm not at all concerned about our ability to distinguish invertivores in the future, and we're working on getting more specimens on loan from other museums.  Two, we've lumped Folivores, Granivores, and Omnivores into a group called </a:t>
            </a:r>
            <a:r>
              <a:rPr lang="en-US" sz="1200" kern="1200" dirty="0" err="1" smtClean="0">
                <a:solidFill>
                  <a:schemeClr val="tx1"/>
                </a:solidFill>
                <a:latin typeface="+mn-lt"/>
                <a:ea typeface="+mn-ea"/>
                <a:cs typeface="+mn-cs"/>
              </a:rPr>
              <a:t>Oth</a:t>
            </a:r>
            <a:r>
              <a:rPr lang="en-US" sz="1200" kern="1200" dirty="0" smtClean="0">
                <a:solidFill>
                  <a:schemeClr val="tx1"/>
                </a:solidFill>
                <a:latin typeface="+mn-lt"/>
                <a:ea typeface="+mn-ea"/>
                <a:cs typeface="+mn-cs"/>
              </a:rPr>
              <a:t> for other.  Differences in sample size and the similarity in morphologies of Folivores, Granivores, and Omnivores has prevented us from distinguishing them in a single DFA, so we're using a two-tiered approach in which we separate our invertivores, </a:t>
            </a:r>
            <a:r>
              <a:rPr lang="en-US" sz="1200" kern="1200" dirty="0" err="1" smtClean="0">
                <a:solidFill>
                  <a:schemeClr val="tx1"/>
                </a:solidFill>
                <a:latin typeface="+mn-lt"/>
                <a:ea typeface="+mn-ea"/>
                <a:cs typeface="+mn-cs"/>
              </a:rPr>
              <a:t>rootivores</a:t>
            </a:r>
            <a:r>
              <a:rPr lang="en-US" sz="1200" kern="1200" dirty="0" smtClean="0">
                <a:solidFill>
                  <a:schemeClr val="tx1"/>
                </a:solidFill>
                <a:latin typeface="+mn-lt"/>
                <a:ea typeface="+mn-ea"/>
                <a:cs typeface="+mn-cs"/>
              </a:rPr>
              <a:t>, and frugivores first before running a second DFA on the remainders.  The circles on this plot show 95% confidence intervals and 50% data contours.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It's worth taking a second to talk about the difference between misclassification by substitution and cross-validation.   Using substitution, each component of the model is evaluated within its parent model, so you can think of it as someone introducing a duplicate of any given species labeled as an unknown and seeing what the model will do with it.  Using substitution, we correctly classify all species. In contrast, cross-validation removes each species from the model in turn, and rebuilds the model without it.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Using cross-validation, we misclassify three species, though two of these are very explainable. </a:t>
            </a:r>
            <a:r>
              <a:rPr lang="en-US" sz="1200" i="1" kern="1200" dirty="0" err="1" smtClean="0">
                <a:solidFill>
                  <a:schemeClr val="tx1"/>
                </a:solidFill>
                <a:latin typeface="+mn-lt"/>
                <a:ea typeface="+mn-ea"/>
                <a:cs typeface="+mn-cs"/>
              </a:rPr>
              <a:t>Onychomys</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leucogaster</a:t>
            </a:r>
            <a:r>
              <a:rPr lang="en-US" sz="1200" kern="1200" dirty="0" smtClean="0">
                <a:solidFill>
                  <a:schemeClr val="tx1"/>
                </a:solidFill>
                <a:latin typeface="+mn-lt"/>
                <a:ea typeface="+mn-ea"/>
                <a:cs typeface="+mn-cs"/>
              </a:rPr>
              <a:t> is misclassified because without it, we're lowered to an n of two for invertivores, and the mean shifts drastically.  I'll talk about </a:t>
            </a:r>
            <a:r>
              <a:rPr lang="en-US" sz="1200" i="1" kern="1200" dirty="0" err="1" smtClean="0">
                <a:solidFill>
                  <a:schemeClr val="tx1"/>
                </a:solidFill>
                <a:latin typeface="+mn-lt"/>
                <a:ea typeface="+mn-ea"/>
                <a:cs typeface="+mn-cs"/>
              </a:rPr>
              <a:t>Peromyscus</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truei</a:t>
            </a:r>
            <a:r>
              <a:rPr lang="en-US" sz="1200" kern="1200" dirty="0" smtClean="0">
                <a:solidFill>
                  <a:schemeClr val="tx1"/>
                </a:solidFill>
                <a:latin typeface="+mn-lt"/>
                <a:ea typeface="+mn-ea"/>
                <a:cs typeface="+mn-cs"/>
              </a:rPr>
              <a:t> in just a moment.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a:t>
            </a:r>
            <a:r>
              <a:rPr lang="en-US" baseline="0" dirty="0" smtClean="0"/>
              <a:t> as consumers having effects on ecosystem and specific members of community predicting ecosystem type/function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Rodents are a better system because they are more abundant in the fossil record, more cosmopolitan in distribution, and offer greater temporal and spatial resolution to understand changing landscapes.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2</a:t>
            </a:fld>
            <a:endParaRPr lang="en-US"/>
          </a:p>
        </p:txBody>
      </p:sp>
    </p:spTree>
    <p:extLst>
      <p:ext uri="{BB962C8B-B14F-4D97-AF65-F5344CB8AC3E}">
        <p14:creationId xmlns="" xmlns:p14="http://schemas.microsoft.com/office/powerpoint/2010/main" val="153707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the second tier in our analysis, where we pull apart granivores, folivores, and omnivores.  Here, we correctly classify all omnivores, but have more trouble delineating folivores and granivores by cross-validation.  Fortunately, we can absolutely delineate folivores and granivores using isotopes.   </a:t>
            </a:r>
            <a:r>
              <a:rPr lang="en-US" sz="1200" i="1" kern="1200" dirty="0" err="1" smtClean="0">
                <a:solidFill>
                  <a:schemeClr val="tx1"/>
                </a:solidFill>
                <a:latin typeface="+mn-lt"/>
                <a:ea typeface="+mn-ea"/>
                <a:cs typeface="+mn-cs"/>
              </a:rPr>
              <a:t>Erethizon</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dorsatum</a:t>
            </a:r>
            <a:r>
              <a:rPr lang="en-US" sz="1200" kern="1200" dirty="0" smtClean="0">
                <a:solidFill>
                  <a:schemeClr val="tx1"/>
                </a:solidFill>
                <a:latin typeface="+mn-lt"/>
                <a:ea typeface="+mn-ea"/>
                <a:cs typeface="+mn-cs"/>
              </a:rPr>
              <a:t>, the North American porcupine and </a:t>
            </a:r>
            <a:r>
              <a:rPr lang="en-US" sz="1200" kern="1200" dirty="0" err="1" smtClean="0">
                <a:solidFill>
                  <a:schemeClr val="tx1"/>
                </a:solidFill>
                <a:latin typeface="+mn-lt"/>
                <a:ea typeface="+mn-ea"/>
                <a:cs typeface="+mn-cs"/>
              </a:rPr>
              <a:t>Baiomys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taylori</a:t>
            </a:r>
            <a:r>
              <a:rPr lang="en-US" sz="1200" kern="1200" dirty="0" smtClean="0">
                <a:solidFill>
                  <a:schemeClr val="tx1"/>
                </a:solidFill>
                <a:latin typeface="+mn-lt"/>
                <a:ea typeface="+mn-ea"/>
                <a:cs typeface="+mn-cs"/>
              </a:rPr>
              <a:t>, the Northern Pygmy Mouse are likely misclassified by cross-validation because they represent extremes in size, though both are correctly classified by substitution.   Those two species of </a:t>
            </a:r>
            <a:r>
              <a:rPr lang="en-US" sz="1200" i="1" kern="1200" dirty="0" err="1" smtClean="0">
                <a:solidFill>
                  <a:schemeClr val="tx1"/>
                </a:solidFill>
                <a:latin typeface="+mn-lt"/>
                <a:ea typeface="+mn-ea"/>
                <a:cs typeface="+mn-cs"/>
              </a:rPr>
              <a:t>Spermophilus</a:t>
            </a:r>
            <a:r>
              <a:rPr lang="en-US" sz="1200" kern="1200" dirty="0" smtClean="0">
                <a:solidFill>
                  <a:schemeClr val="tx1"/>
                </a:solidFill>
                <a:latin typeface="+mn-lt"/>
                <a:ea typeface="+mn-ea"/>
                <a:cs typeface="+mn-cs"/>
              </a:rPr>
              <a:t> are the two folivores with concave m3s, which is pulling them toward the granivores.  I'm not sure what's going on with </a:t>
            </a:r>
            <a:r>
              <a:rPr lang="en-US" sz="1200" i="1" kern="1200" dirty="0" err="1" smtClean="0">
                <a:solidFill>
                  <a:schemeClr val="tx1"/>
                </a:solidFill>
                <a:latin typeface="+mn-lt"/>
                <a:ea typeface="+mn-ea"/>
                <a:cs typeface="+mn-cs"/>
              </a:rPr>
              <a:t>Reithrodontomys</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though.  </a:t>
            </a:r>
            <a:r>
              <a:rPr lang="en-US" sz="1200" i="1" kern="1200" dirty="0" err="1" smtClean="0">
                <a:solidFill>
                  <a:schemeClr val="tx1"/>
                </a:solidFill>
                <a:latin typeface="+mn-lt"/>
                <a:ea typeface="+mn-ea"/>
                <a:cs typeface="+mn-cs"/>
              </a:rPr>
              <a:t>Neotoma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micropus</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however...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would call an encouraging misclassification.  Both </a:t>
            </a:r>
            <a:r>
              <a:rPr lang="en-US" sz="1200" i="1" kern="1200" dirty="0" err="1" smtClean="0">
                <a:solidFill>
                  <a:schemeClr val="tx1"/>
                </a:solidFill>
                <a:latin typeface="+mn-lt"/>
                <a:ea typeface="+mn-ea"/>
                <a:cs typeface="+mn-cs"/>
              </a:rPr>
              <a:t>Neotoma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micropus</a:t>
            </a:r>
            <a:r>
              <a:rPr lang="en-US" sz="1200" kern="1200" dirty="0" smtClean="0">
                <a:solidFill>
                  <a:schemeClr val="tx1"/>
                </a:solidFill>
                <a:latin typeface="+mn-lt"/>
                <a:ea typeface="+mn-ea"/>
                <a:cs typeface="+mn-cs"/>
              </a:rPr>
              <a:t> in the second DFA and </a:t>
            </a:r>
            <a:r>
              <a:rPr lang="en-US" sz="1200" i="1" kern="1200" dirty="0" err="1" smtClean="0">
                <a:solidFill>
                  <a:schemeClr val="tx1"/>
                </a:solidFill>
                <a:latin typeface="+mn-lt"/>
                <a:ea typeface="+mn-ea"/>
                <a:cs typeface="+mn-cs"/>
              </a:rPr>
              <a:t>Peromyscus</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truei</a:t>
            </a:r>
            <a:r>
              <a:rPr lang="en-US" sz="1200" kern="1200" dirty="0" smtClean="0">
                <a:solidFill>
                  <a:schemeClr val="tx1"/>
                </a:solidFill>
                <a:latin typeface="+mn-lt"/>
                <a:ea typeface="+mn-ea"/>
                <a:cs typeface="+mn-cs"/>
              </a:rPr>
              <a:t> in the first DFA have dental morphologies that appear adapted to seasonal or fallback foods rather than to their primary diets.  These results show that seasonally shifting diets and limiting fallback foods may be responsible for species whose morphology does not appear to match stomach content data, though we wouldn't suggest that for most species.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88F1601-F11B-4A0B-B160-FF3F2A798D63}" type="slidenum">
              <a:rPr lang="en-US" smtClean="0"/>
              <a:pPr/>
              <a:t>24</a:t>
            </a:fld>
            <a:endParaRPr lang="en-US"/>
          </a:p>
        </p:txBody>
      </p:sp>
    </p:spTree>
    <p:extLst>
      <p:ext uri="{BB962C8B-B14F-4D97-AF65-F5344CB8AC3E}">
        <p14:creationId xmlns="" xmlns:p14="http://schemas.microsoft.com/office/powerpoint/2010/main" val="331850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a:t>
            </a:r>
            <a:r>
              <a:rPr lang="en-US" baseline="0" dirty="0" smtClean="0"/>
              <a:t> as consumers having effects on ecosystem and specific members of community predicting ecosystem type/function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Rodents are a better system because they are more abundant in the fossil record, more cosmopolitan in distribution, and offer greater temporal and spatial resolution to understand changing landscapes.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3</a:t>
            </a:fld>
            <a:endParaRPr lang="en-US"/>
          </a:p>
        </p:txBody>
      </p:sp>
    </p:spTree>
    <p:extLst>
      <p:ext uri="{BB962C8B-B14F-4D97-AF65-F5344CB8AC3E}">
        <p14:creationId xmlns="" xmlns:p14="http://schemas.microsoft.com/office/powerpoint/2010/main" val="1537076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Logically, the more trophic levels and trophic categories occupied by a community under study,  the more inclusive and specific the results should be.  Beyond predicting abiotic ecosystem variables, with greater numbers of trophic categories and higher trophic levels, we can begin to understand interactions such as </a:t>
            </a:r>
            <a:r>
              <a:rPr lang="en-US" sz="1200" b="1" kern="1200" dirty="0" err="1" smtClean="0">
                <a:solidFill>
                  <a:schemeClr val="tx1"/>
                </a:solidFill>
                <a:latin typeface="+mn-lt"/>
                <a:ea typeface="+mn-ea"/>
                <a:cs typeface="+mn-cs"/>
              </a:rPr>
              <a:t>interspecific</a:t>
            </a:r>
            <a:r>
              <a:rPr lang="en-US" sz="1200" b="1" kern="1200" dirty="0" smtClean="0">
                <a:solidFill>
                  <a:schemeClr val="tx1"/>
                </a:solidFill>
                <a:latin typeface="+mn-lt"/>
                <a:ea typeface="+mn-ea"/>
                <a:cs typeface="+mn-cs"/>
              </a:rPr>
              <a:t> competition, predation, and </a:t>
            </a:r>
            <a:r>
              <a:rPr lang="en-US" sz="1200" b="1" kern="1200" dirty="0" err="1" smtClean="0">
                <a:solidFill>
                  <a:schemeClr val="tx1"/>
                </a:solidFill>
                <a:latin typeface="+mn-lt"/>
                <a:ea typeface="+mn-ea"/>
                <a:cs typeface="+mn-cs"/>
              </a:rPr>
              <a:t>herbivory</a:t>
            </a:r>
            <a:r>
              <a:rPr lang="en-US" sz="1200" b="1"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88F1601-F11B-4A0B-B160-FF3F2A798D63}" type="slidenum">
              <a:rPr lang="en-US" smtClean="0"/>
              <a:pPr/>
              <a:t>4</a:t>
            </a:fld>
            <a:endParaRPr lang="en-US"/>
          </a:p>
        </p:txBody>
      </p:sp>
    </p:spTree>
    <p:extLst>
      <p:ext uri="{BB962C8B-B14F-4D97-AF65-F5344CB8AC3E}">
        <p14:creationId xmlns="" xmlns:p14="http://schemas.microsoft.com/office/powerpoint/2010/main" val="347034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Ungulates occupy a single trophic category in this representation, and definitely just one trophic level.  However, inferences about their diet provide invaluable information </a:t>
            </a:r>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contrast, rodents eat absolutely everything.  And thus, studying just the assemblage of rodents in a locality, might yield greater insight into ecosystem function once we have the tools to do so.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we've seen, isotopes are trophically informative for rodents, but the overlap between diet categories is too great for a single method to bridge.  Mean values for granivores and folivores are significantly different, and omnivores are distinguishable from invertivores and granivores.  Carbon isotopes give important, but very incomplete information about diet in rodents.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Rodents are a challenging system to work with because their morphologies are so disparate that it is often impossible to assign homologous points among species.   This disparity in form and function highlights the need for homology-independent metrics and preferably also orientation- and wear-independent metrics given the non-ideal conditions of fossil rodent teeth.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this figure, you see tooth crowns only.   Mapped by surface curvature, areas of red indicate greater magnitudes of convex curvature while deep blues indicate very concave areas.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88F1601-F11B-4A0B-B160-FF3F2A798D63}" type="slidenum">
              <a:rPr lang="en-US" smtClean="0"/>
              <a:pPr/>
              <a:t>8</a:t>
            </a:fld>
            <a:endParaRPr lang="en-US"/>
          </a:p>
        </p:txBody>
      </p:sp>
    </p:spTree>
    <p:extLst>
      <p:ext uri="{BB962C8B-B14F-4D97-AF65-F5344CB8AC3E}">
        <p14:creationId xmlns="" xmlns:p14="http://schemas.microsoft.com/office/powerpoint/2010/main" val="621704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 why not use rodents?    As you can see in this figure, rodents are at least an order of magnitude more taxonomically diverse than ungulates and </a:t>
            </a:r>
            <a:r>
              <a:rPr lang="en-US" sz="1200" kern="1200" dirty="0" err="1" smtClean="0">
                <a:solidFill>
                  <a:schemeClr val="tx1"/>
                </a:solidFill>
                <a:latin typeface="+mn-lt"/>
                <a:ea typeface="+mn-ea"/>
                <a:cs typeface="+mn-cs"/>
              </a:rPr>
              <a:t>carnivorans</a:t>
            </a:r>
            <a:r>
              <a:rPr lang="en-US" sz="1200" kern="1200" dirty="0" smtClean="0">
                <a:solidFill>
                  <a:schemeClr val="tx1"/>
                </a:solidFill>
                <a:latin typeface="+mn-lt"/>
                <a:ea typeface="+mn-ea"/>
                <a:cs typeface="+mn-cs"/>
              </a:rPr>
              <a:t>.  Rodents span 2-3 trophic levels in many relevant ecosystems and occupy 7 or more trophic categories across North America.  Geographically </a:t>
            </a:r>
            <a:r>
              <a:rPr lang="en-US" sz="1200" kern="1200" dirty="0" err="1" smtClean="0">
                <a:solidFill>
                  <a:schemeClr val="tx1"/>
                </a:solidFill>
                <a:latin typeface="+mn-lt"/>
                <a:ea typeface="+mn-ea"/>
                <a:cs typeface="+mn-cs"/>
              </a:rPr>
              <a:t>ubiquitious</a:t>
            </a:r>
            <a:r>
              <a:rPr lang="en-US" sz="1200" kern="1200" dirty="0" smtClean="0">
                <a:solidFill>
                  <a:schemeClr val="tx1"/>
                </a:solidFill>
                <a:latin typeface="+mn-lt"/>
                <a:ea typeface="+mn-ea"/>
                <a:cs typeface="+mn-cs"/>
              </a:rPr>
              <a:t> and abundant in the fossil record, their dentitions are highly derived and fossilize well.  Thus, rodents provide much greater spatial and temporal resolution than ungulates, </a:t>
            </a:r>
            <a:r>
              <a:rPr lang="en-US" sz="1200" kern="1200" dirty="0" err="1" smtClean="0">
                <a:solidFill>
                  <a:schemeClr val="tx1"/>
                </a:solidFill>
                <a:latin typeface="+mn-lt"/>
                <a:ea typeface="+mn-ea"/>
                <a:cs typeface="+mn-cs"/>
              </a:rPr>
              <a:t>carnivorans</a:t>
            </a:r>
            <a:r>
              <a:rPr lang="en-US" sz="1200" kern="1200" dirty="0" smtClean="0">
                <a:solidFill>
                  <a:schemeClr val="tx1"/>
                </a:solidFill>
                <a:latin typeface="+mn-lt"/>
                <a:ea typeface="+mn-ea"/>
                <a:cs typeface="+mn-cs"/>
              </a:rPr>
              <a:t>, or any mammal group that we know of.</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One of the goals of our project on the evolution of rodent communities over the Pliocene and Pleistocene is to understand how the range of trophic categories within local faunas has changed over time in response to local and global climatic changes and to local biotic and landscape changes. Given the trophic diversity of rodents, to do this we need to be able to estimate multiple trophic categories from the morphology of fossil teeth.  To begin, we're creating a model using extant North American rodents to be able to determine trophic category from lower or mandibular teeth.  Ultimately, we'll expand these methods to uppers or maxillary teeth and apply them to isolated teeth in the fossil record rather than whole dental arcades, which is what we're using now.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88F1601-F11B-4A0B-B160-FF3F2A798D63}"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277833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216512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266508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367403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92369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4115710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416135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72942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390411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3443072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A04847-502D-45F0-9A2E-C6BEB5E74807}"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89396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04847-502D-45F0-9A2E-C6BEB5E74807}" type="datetimeFigureOut">
              <a:rPr lang="en-US" smtClean="0"/>
              <a:pPr/>
              <a:t>10/28/2014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7E390-F3D8-471E-A596-205368E68257}" type="slidenum">
              <a:rPr lang="en-US" smtClean="0"/>
              <a:pPr/>
              <a:t>‹#›</a:t>
            </a:fld>
            <a:endParaRPr lang="en-US"/>
          </a:p>
        </p:txBody>
      </p:sp>
    </p:spTree>
    <p:extLst>
      <p:ext uri="{BB962C8B-B14F-4D97-AF65-F5344CB8AC3E}">
        <p14:creationId xmlns="" xmlns:p14="http://schemas.microsoft.com/office/powerpoint/2010/main" val="2317488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kmcnulty@umn.edu" TargetMode="External"/><Relationship Id="rId3" Type="http://schemas.openxmlformats.org/officeDocument/2006/relationships/image" Target="../media/image1.png"/><Relationship Id="rId7" Type="http://schemas.openxmlformats.org/officeDocument/2006/relationships/hyperlink" Target="mailto:dlfox@umn.edu" TargetMode="External"/><Relationship Id="rId12"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kell1077@umn.edu" TargetMode="External"/><Relationship Id="rId11" Type="http://schemas.openxmlformats.org/officeDocument/2006/relationships/image" Target="../media/image5.png"/><Relationship Id="rId5" Type="http://schemas.openxmlformats.org/officeDocument/2006/relationships/hyperlink" Target="http://neuroscience.msu.edu/directory/faculty/rowe.html" TargetMode="External"/><Relationship Id="rId10" Type="http://schemas.openxmlformats.org/officeDocument/2006/relationships/image" Target="../media/image4.png"/><Relationship Id="rId4" Type="http://schemas.openxmlformats.org/officeDocument/2006/relationships/image" Target="../media/image2.jpeg"/><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gif"/></Relationships>
</file>

<file path=ppt/slides/_rels/slide1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web4.si.edu/mna/full_image.cfm?image_id=173" TargetMode="External"/><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commons.wikimedia.org/wiki/File:Pinyon_mouse.jpg" TargetMode="Externa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55.jpeg"/><Relationship Id="rId1" Type="http://schemas.openxmlformats.org/officeDocument/2006/relationships/slideLayout" Target="../slideLayouts/slideLayout2.xml"/><Relationship Id="rId9" Type="http://schemas.openxmlformats.org/officeDocument/2006/relationships/image" Target="../media/image56.tiff"/></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image" Target="../media/image12.wmf"/><Relationship Id="rId9" Type="http://schemas.openxmlformats.org/officeDocument/2006/relationships/image" Target="../media/image16.w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hyperlink" Target="https://portalproject.wordpress.com/author/gmyenni/" TargetMode="External"/><Relationship Id="rId4" Type="http://schemas.openxmlformats.org/officeDocument/2006/relationships/hyperlink" Target="http://www.thesilverpe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762000" y="3048000"/>
            <a:ext cx="2590800" cy="1362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813" y="4343400"/>
            <a:ext cx="9191625" cy="577917"/>
          </a:xfrm>
        </p:spPr>
        <p:txBody>
          <a:bodyPr>
            <a:noAutofit/>
          </a:bodyPr>
          <a:lstStyle/>
          <a:p>
            <a:r>
              <a:rPr lang="en-US" sz="2800" dirty="0" smtClean="0"/>
              <a:t>Dental </a:t>
            </a:r>
            <a:r>
              <a:rPr lang="en-US" sz="2800" dirty="0" err="1" smtClean="0"/>
              <a:t>ecometrics</a:t>
            </a:r>
            <a:r>
              <a:rPr lang="en-US" sz="2800" dirty="0" smtClean="0"/>
              <a:t> predict trophic categories in North American rodents</a:t>
            </a:r>
            <a:endParaRPr lang="en-US" sz="2800" dirty="0"/>
          </a:p>
        </p:txBody>
      </p:sp>
      <p:pic>
        <p:nvPicPr>
          <p:cNvPr id="3076" name="Picture 4" descr="Grasshopper_mouse_scorpion"/>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H="1">
            <a:off x="4572000" y="-1"/>
            <a:ext cx="4572000" cy="30480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7924800" y="2863334"/>
            <a:ext cx="1752600" cy="184666"/>
          </a:xfrm>
          <a:prstGeom prst="rect">
            <a:avLst/>
          </a:prstGeom>
          <a:noFill/>
        </p:spPr>
        <p:txBody>
          <a:bodyPr wrap="square" rtlCol="0">
            <a:spAutoFit/>
          </a:bodyPr>
          <a:lstStyle/>
          <a:p>
            <a:r>
              <a:rPr lang="en-US" sz="600" dirty="0" smtClean="0">
                <a:solidFill>
                  <a:schemeClr val="bg1"/>
                </a:solidFill>
                <a:hlinkClick r:id="rId5"/>
              </a:rPr>
              <a:t>Credit: Matthew and Ashlee Rowe</a:t>
            </a:r>
            <a:endParaRPr lang="en-US" sz="600" dirty="0">
              <a:solidFill>
                <a:schemeClr val="bg1"/>
              </a:solidFill>
            </a:endParaRPr>
          </a:p>
        </p:txBody>
      </p:sp>
      <p:sp>
        <p:nvSpPr>
          <p:cNvPr id="5" name="TextBox 4"/>
          <p:cNvSpPr txBox="1"/>
          <p:nvPr/>
        </p:nvSpPr>
        <p:spPr>
          <a:xfrm>
            <a:off x="0" y="5248870"/>
            <a:ext cx="9144000" cy="923330"/>
          </a:xfrm>
          <a:prstGeom prst="rect">
            <a:avLst/>
          </a:prstGeom>
          <a:noFill/>
        </p:spPr>
        <p:txBody>
          <a:bodyPr wrap="square" rtlCol="0">
            <a:spAutoFit/>
          </a:bodyPr>
          <a:lstStyle/>
          <a:p>
            <a:pPr algn="ctr"/>
            <a:r>
              <a:rPr lang="en-US" dirty="0" smtClean="0"/>
              <a:t>Jonathan S. </a:t>
            </a:r>
            <a:r>
              <a:rPr lang="en-US" dirty="0" smtClean="0"/>
              <a:t>Keller (</a:t>
            </a:r>
            <a:r>
              <a:rPr lang="en-US" dirty="0" smtClean="0">
                <a:hlinkClick r:id="rId6"/>
              </a:rPr>
              <a:t>kell1077@umn.edu</a:t>
            </a:r>
            <a:r>
              <a:rPr lang="en-US" dirty="0" smtClean="0"/>
              <a:t>)  </a:t>
            </a:r>
            <a:r>
              <a:rPr lang="en-US" dirty="0" smtClean="0"/>
              <a:t>– Ecology, Evolution, and Behavior</a:t>
            </a:r>
          </a:p>
          <a:p>
            <a:pPr algn="ctr"/>
            <a:r>
              <a:rPr lang="en-US" dirty="0" smtClean="0"/>
              <a:t> David L. Fox </a:t>
            </a:r>
            <a:r>
              <a:rPr lang="en-US" dirty="0" smtClean="0"/>
              <a:t>(</a:t>
            </a:r>
            <a:r>
              <a:rPr lang="en-US" dirty="0" smtClean="0">
                <a:hlinkClick r:id="rId7"/>
              </a:rPr>
              <a:t>dlfox@umn.edu</a:t>
            </a:r>
            <a:r>
              <a:rPr lang="en-US" dirty="0" smtClean="0"/>
              <a:t>)– </a:t>
            </a:r>
            <a:r>
              <a:rPr lang="en-US" dirty="0" smtClean="0"/>
              <a:t>Earth Sciences</a:t>
            </a:r>
          </a:p>
          <a:p>
            <a:pPr algn="ctr"/>
            <a:r>
              <a:rPr lang="en-US" dirty="0" smtClean="0"/>
              <a:t> Kieran P. McNulty </a:t>
            </a:r>
            <a:r>
              <a:rPr lang="en-US" dirty="0" smtClean="0"/>
              <a:t>(</a:t>
            </a:r>
            <a:r>
              <a:rPr lang="en-US" dirty="0" smtClean="0">
                <a:hlinkClick r:id="rId8"/>
              </a:rPr>
              <a:t>kmcnulty@umn.edu</a:t>
            </a:r>
            <a:r>
              <a:rPr lang="en-US" dirty="0" smtClean="0"/>
              <a:t>)– </a:t>
            </a:r>
            <a:r>
              <a:rPr lang="en-US" dirty="0" smtClean="0"/>
              <a:t>Anthropology</a:t>
            </a:r>
          </a:p>
        </p:txBody>
      </p:sp>
      <p:sp>
        <p:nvSpPr>
          <p:cNvPr id="6" name="TextBox 5"/>
          <p:cNvSpPr txBox="1"/>
          <p:nvPr/>
        </p:nvSpPr>
        <p:spPr>
          <a:xfrm>
            <a:off x="1600200" y="6248400"/>
            <a:ext cx="5791200" cy="523220"/>
          </a:xfrm>
          <a:prstGeom prst="rect">
            <a:avLst/>
          </a:prstGeom>
          <a:noFill/>
        </p:spPr>
        <p:txBody>
          <a:bodyPr wrap="square" rtlCol="0">
            <a:spAutoFit/>
          </a:bodyPr>
          <a:lstStyle/>
          <a:p>
            <a:pPr algn="ctr"/>
            <a:r>
              <a:rPr lang="en-US" sz="2800" b="1" dirty="0" smtClean="0">
                <a:solidFill>
                  <a:srgbClr val="C00000"/>
                </a:solidFill>
              </a:rPr>
              <a:t>University of Minnesota</a:t>
            </a:r>
            <a:endParaRPr lang="en-US" sz="2800" b="1" dirty="0">
              <a:solidFill>
                <a:srgbClr val="C00000"/>
              </a:solidFill>
            </a:endParaRPr>
          </a:p>
        </p:txBody>
      </p:sp>
      <p:pic>
        <p:nvPicPr>
          <p:cNvPr id="3078" name="Picture 6" descr="Eastern woodrat, ssp. smalli"/>
          <p:cNvPicPr>
            <a:picLocks noChangeAspect="1" noChangeArrowheads="1"/>
          </p:cNvPicPr>
          <p:nvPr/>
        </p:nvPicPr>
        <p:blipFill rotWithShape="1">
          <a:blip r:embed="rId9" cstate="print">
            <a:lum contrast="10000"/>
            <a:extLst>
              <a:ext uri="{28A0092B-C50C-407E-A947-70E740481C1C}">
                <a14:useLocalDpi xmlns="" xmlns:a14="http://schemas.microsoft.com/office/drawing/2010/main" val="0"/>
              </a:ext>
            </a:extLst>
          </a:blip>
          <a:srcRect b="1515"/>
          <a:stretch/>
        </p:blipFill>
        <p:spPr bwMode="auto">
          <a:xfrm>
            <a:off x="0" y="-1"/>
            <a:ext cx="4572000" cy="3048001"/>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257800" y="3124200"/>
            <a:ext cx="2895600" cy="1121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1" cstate="print"/>
          <a:stretch>
            <a:fillRect/>
          </a:stretch>
        </p:blipFill>
        <p:spPr>
          <a:xfrm>
            <a:off x="7467600" y="5790454"/>
            <a:ext cx="1676400" cy="1050053"/>
          </a:xfrm>
          <a:prstGeom prst="rect">
            <a:avLst/>
          </a:prstGeom>
        </p:spPr>
      </p:pic>
      <p:pic>
        <p:nvPicPr>
          <p:cNvPr id="15" name="Picture 14" descr="GoldyM2outC.eps"/>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78872" y="5696336"/>
            <a:ext cx="1610089" cy="1118118"/>
          </a:xfrm>
          <a:prstGeom prst="rect">
            <a:avLst/>
          </a:prstGeom>
        </p:spPr>
      </p:pic>
      <p:sp>
        <p:nvSpPr>
          <p:cNvPr id="8" name="TextBox 7"/>
          <p:cNvSpPr txBox="1"/>
          <p:nvPr/>
        </p:nvSpPr>
        <p:spPr>
          <a:xfrm>
            <a:off x="0" y="3048000"/>
            <a:ext cx="2895600" cy="553998"/>
          </a:xfrm>
          <a:prstGeom prst="rect">
            <a:avLst/>
          </a:prstGeom>
          <a:noFill/>
        </p:spPr>
        <p:txBody>
          <a:bodyPr wrap="square" rtlCol="0">
            <a:spAutoFit/>
          </a:bodyPr>
          <a:lstStyle/>
          <a:p>
            <a:r>
              <a:rPr lang="en-US" sz="1000" dirty="0" smtClean="0"/>
              <a:t>Eastern </a:t>
            </a:r>
            <a:r>
              <a:rPr lang="en-US" sz="1000" dirty="0" err="1" smtClean="0"/>
              <a:t>Woodrat</a:t>
            </a:r>
            <a:r>
              <a:rPr lang="en-US" sz="1000" dirty="0" smtClean="0"/>
              <a:t> (</a:t>
            </a:r>
            <a:r>
              <a:rPr lang="en-US" sz="1000" i="1" dirty="0" err="1" smtClean="0"/>
              <a:t>Neotoma</a:t>
            </a:r>
            <a:r>
              <a:rPr lang="en-US" sz="1000" i="1" dirty="0" smtClean="0"/>
              <a:t> </a:t>
            </a:r>
            <a:r>
              <a:rPr lang="en-US" sz="1000" i="1" dirty="0" err="1" smtClean="0"/>
              <a:t>floridana</a:t>
            </a:r>
            <a:r>
              <a:rPr lang="en-US" sz="1000" i="1" dirty="0" smtClean="0"/>
              <a:t> )</a:t>
            </a:r>
          </a:p>
          <a:p>
            <a:r>
              <a:rPr lang="en-US" sz="1000" dirty="0" smtClean="0"/>
              <a:t>Frugivore</a:t>
            </a:r>
          </a:p>
          <a:p>
            <a:r>
              <a:rPr lang="en-US" sz="1000" dirty="0" smtClean="0"/>
              <a:t>~16µm</a:t>
            </a:r>
            <a:r>
              <a:rPr lang="en-US" sz="1000" i="1" dirty="0" smtClean="0"/>
              <a:t> </a:t>
            </a:r>
            <a:r>
              <a:rPr lang="en-US" sz="1000" dirty="0" smtClean="0"/>
              <a:t>scan</a:t>
            </a:r>
            <a:endParaRPr lang="en-US" sz="1000" i="1" dirty="0"/>
          </a:p>
        </p:txBody>
      </p:sp>
      <p:sp>
        <p:nvSpPr>
          <p:cNvPr id="17" name="TextBox 16"/>
          <p:cNvSpPr txBox="1"/>
          <p:nvPr/>
        </p:nvSpPr>
        <p:spPr>
          <a:xfrm>
            <a:off x="6553200" y="3026735"/>
            <a:ext cx="2590800" cy="707886"/>
          </a:xfrm>
          <a:prstGeom prst="rect">
            <a:avLst/>
          </a:prstGeom>
          <a:noFill/>
        </p:spPr>
        <p:txBody>
          <a:bodyPr wrap="square" rtlCol="0">
            <a:spAutoFit/>
          </a:bodyPr>
          <a:lstStyle/>
          <a:p>
            <a:r>
              <a:rPr lang="en-US" sz="1000" dirty="0" smtClean="0"/>
              <a:t>Grasshopper Mouse (</a:t>
            </a:r>
            <a:r>
              <a:rPr lang="en-US" sz="1000" i="1" dirty="0" err="1" smtClean="0"/>
              <a:t>Onychomys</a:t>
            </a:r>
            <a:r>
              <a:rPr lang="en-US" sz="1000" i="1" dirty="0" smtClean="0"/>
              <a:t> </a:t>
            </a:r>
            <a:r>
              <a:rPr lang="en-US" sz="1000" i="1" dirty="0" err="1" smtClean="0"/>
              <a:t>leucogaster</a:t>
            </a:r>
            <a:r>
              <a:rPr lang="en-US" sz="1000" i="1" dirty="0" smtClean="0"/>
              <a:t>)</a:t>
            </a:r>
          </a:p>
          <a:p>
            <a:pPr algn="r"/>
            <a:r>
              <a:rPr lang="en-US" sz="1000" dirty="0" smtClean="0"/>
              <a:t>Invertivore</a:t>
            </a:r>
          </a:p>
          <a:p>
            <a:pPr algn="r"/>
            <a:r>
              <a:rPr lang="en-US" sz="1000" dirty="0" smtClean="0"/>
              <a:t>~16µm scan</a:t>
            </a:r>
          </a:p>
          <a:p>
            <a:pPr algn="r"/>
            <a:endParaRPr lang="en-US" sz="1000" i="1" dirty="0"/>
          </a:p>
        </p:txBody>
      </p:sp>
    </p:spTree>
    <p:extLst>
      <p:ext uri="{BB962C8B-B14F-4D97-AF65-F5344CB8AC3E}">
        <p14:creationId xmlns="" xmlns:p14="http://schemas.microsoft.com/office/powerpoint/2010/main" val="823491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2800" b="1" dirty="0" smtClean="0"/>
              <a:t>Taxonomic diversity: so why not use rodents?</a:t>
            </a:r>
            <a:endParaRPr lang="en-US" sz="2800" b="1" dirty="0"/>
          </a:p>
        </p:txBody>
      </p:sp>
      <p:sp>
        <p:nvSpPr>
          <p:cNvPr id="3" name="TextBox 2"/>
          <p:cNvSpPr txBox="1"/>
          <p:nvPr/>
        </p:nvSpPr>
        <p:spPr>
          <a:xfrm>
            <a:off x="0" y="6336268"/>
            <a:ext cx="9144000" cy="369332"/>
          </a:xfrm>
          <a:prstGeom prst="rect">
            <a:avLst/>
          </a:prstGeom>
          <a:noFill/>
        </p:spPr>
        <p:txBody>
          <a:bodyPr wrap="square" rtlCol="0">
            <a:spAutoFit/>
          </a:bodyPr>
          <a:lstStyle/>
          <a:p>
            <a:pPr algn="ctr"/>
            <a:r>
              <a:rPr lang="en-US" dirty="0" err="1" smtClean="0"/>
              <a:t>Badgley</a:t>
            </a:r>
            <a:r>
              <a:rPr lang="en-US" dirty="0" smtClean="0"/>
              <a:t> and Fox.  2000.  </a:t>
            </a:r>
            <a:r>
              <a:rPr lang="en-US" i="1" dirty="0" smtClean="0"/>
              <a:t>Journal of Biogeography</a:t>
            </a:r>
            <a:endParaRPr lang="en-US" dirty="0"/>
          </a:p>
        </p:txBody>
      </p:sp>
      <p:pic>
        <p:nvPicPr>
          <p:cNvPr id="4" name="Picture 4" descr="https://gm1.ggpht.com/b-I_Mg_9N1BBVBcvr5qntuiYE43vlwRrbYBmj6ohnx92zMVEENqLiEsdCrW4pV3ucYhaX3tSunD0me96F25BZzqOZC5pWpvy8sjLWIvdTO9M4hOnoCS_CcRuTUkmU8JZtcbulpsfWwGKYyONJQZ73sXwIpRWIxH0-zF0sXbw3NknN024h_-IpRfsw43D7i09ClvnPNnwpXomOWCh36-YerLdb0SjCIFvqTuSzQysblRK06SYjQ9o1-Ry8lDfFh-YBWaY9gKKcKWuuvO8atlkcNB2gsoolr54h6JNgTO5BVfUb3pvG2ZH6W3H0K3LoCgi8TsPEXAegSdb7H7zo7gyuRvVQ83mbeMVRnZdIo_tq_XLO7wt5l6EZRP-hoAmAU5lv-D8gIB_tcwOANADGUr0YNo_GMRfiKgp6Shwf_cfs1N3p2J8Hvhco1AFr917D0576S3wopqNi-8u5dR64LDz5834xL77FgPBx0m1O2vEw_g_zoxTYeD6DxE-J9-NGY618sqCI3_ZNYUj6-RqO7aEOH0qzMDn-qb9Wah3xEj2n5x2XU5yIiwHHztmqK69rbsH8-ILZBck=-w1600-h1000-l75-ft"/>
          <p:cNvPicPr>
            <a:picLocks noChangeAspect="1" noChangeArrowheads="1"/>
          </p:cNvPicPr>
          <p:nvPr/>
        </p:nvPicPr>
        <p:blipFill>
          <a:blip r:embed="rId3" cstate="print"/>
          <a:srcRect/>
          <a:stretch>
            <a:fillRect/>
          </a:stretch>
        </p:blipFill>
        <p:spPr bwMode="auto">
          <a:xfrm>
            <a:off x="0" y="3048000"/>
            <a:ext cx="9144000" cy="3171825"/>
          </a:xfrm>
          <a:prstGeom prst="rect">
            <a:avLst/>
          </a:prstGeom>
          <a:noFill/>
        </p:spPr>
      </p:pic>
      <p:sp>
        <p:nvSpPr>
          <p:cNvPr id="5" name="TextBox 4"/>
          <p:cNvSpPr txBox="1"/>
          <p:nvPr/>
        </p:nvSpPr>
        <p:spPr>
          <a:xfrm>
            <a:off x="0" y="533400"/>
            <a:ext cx="9144000" cy="923330"/>
          </a:xfrm>
          <a:prstGeom prst="rect">
            <a:avLst/>
          </a:prstGeom>
          <a:noFill/>
        </p:spPr>
        <p:txBody>
          <a:bodyPr wrap="square" rtlCol="0">
            <a:spAutoFit/>
          </a:bodyPr>
          <a:lstStyle/>
          <a:p>
            <a:pPr algn="ctr"/>
            <a:r>
              <a:rPr lang="en-US" b="1" dirty="0" smtClean="0"/>
              <a:t>Pros:  </a:t>
            </a:r>
            <a:r>
              <a:rPr lang="en-US" dirty="0" smtClean="0"/>
              <a:t>Geographically cosmopolitan, ubiquitous in the fossil record, dentitions are diverse/fossilize well, offer high temporal and spatial resolution. </a:t>
            </a:r>
          </a:p>
          <a:p>
            <a:pPr marL="285750" indent="-285750" algn="ctr"/>
            <a:endParaRPr lang="en-US" dirty="0" smtClean="0"/>
          </a:p>
        </p:txBody>
      </p:sp>
      <p:pic>
        <p:nvPicPr>
          <p:cNvPr id="6" name="Picture 4" descr="https://gm1.ggpht.com/b-I_Mg_9N1BBVBcvr5qntuiYE43vlwRrbYBmj6ohnx92zMVEENqLiEsdCrW4pV3ucYhaX3tSunD0me96F25BZzqOZC5pWpvy8sjLWIvdTO9M4hOnoCS_CcRuTUkmU8JZtcbulpsfWwGKYyONJQZ73sXwIpRWIxH0-zF0sXbw3NknN024h_-IpRfsw43D7i09ClvnPNnwpXomOWCh36-YerLdb0SjCIFvqTuSzQysblRK06SYjQ9o1-Ry8lDfFh-YBWaY9gKKcKWuuvO8atlkcNB2gsoolr54h6JNgTO5BVfUb3pvG2ZH6W3H0K3LoCgi8TsPEXAegSdb7H7zo7gyuRvVQ83mbeMVRnZdIo_tq_XLO7wt5l6EZRP-hoAmAU5lv-D8gIB_tcwOANADGUr0YNo_GMRfiKgp6Shwf_cfs1N3p2J8Hvhco1AFr917D0576S3wopqNi-8u5dR64LDz5834xL77FgPBx0m1O2vEw_g_zoxTYeD6DxE-J9-NGY618sqCI3_ZNYUj6-RqO7aEOH0qzMDn-qb9Wah3xEj2n5x2XU5yIiwHHztmqK69rbsH8-ILZBck=-w1600-h1000-l75-ft"/>
          <p:cNvPicPr>
            <a:picLocks noChangeAspect="1" noChangeArrowheads="1"/>
          </p:cNvPicPr>
          <p:nvPr/>
        </p:nvPicPr>
        <p:blipFill>
          <a:blip r:embed="rId3" cstate="print"/>
          <a:srcRect l="8333" r="55000" b="87613"/>
          <a:stretch>
            <a:fillRect/>
          </a:stretch>
        </p:blipFill>
        <p:spPr bwMode="auto">
          <a:xfrm>
            <a:off x="0" y="3048000"/>
            <a:ext cx="3352800" cy="392906"/>
          </a:xfrm>
          <a:prstGeom prst="rect">
            <a:avLst/>
          </a:prstGeom>
          <a:noFill/>
        </p:spPr>
      </p:pic>
      <p:sp>
        <p:nvSpPr>
          <p:cNvPr id="7" name="TextBox 6"/>
          <p:cNvSpPr txBox="1"/>
          <p:nvPr/>
        </p:nvSpPr>
        <p:spPr>
          <a:xfrm>
            <a:off x="0" y="1723072"/>
            <a:ext cx="9144000" cy="1477328"/>
          </a:xfrm>
          <a:prstGeom prst="rect">
            <a:avLst/>
          </a:prstGeom>
          <a:noFill/>
        </p:spPr>
        <p:txBody>
          <a:bodyPr wrap="square" rtlCol="0">
            <a:spAutoFit/>
          </a:bodyPr>
          <a:lstStyle/>
          <a:p>
            <a:pPr algn="ctr"/>
            <a:r>
              <a:rPr lang="en-US" b="1" dirty="0" smtClean="0"/>
              <a:t>Goals:  Understand how community structure has changed in response to climate, biotic, and landscape change. </a:t>
            </a:r>
          </a:p>
          <a:p>
            <a:pPr algn="ctr"/>
            <a:endParaRPr lang="en-US" b="1" dirty="0" smtClean="0"/>
          </a:p>
          <a:p>
            <a:pPr algn="ctr"/>
            <a:r>
              <a:rPr lang="en-US" dirty="0" smtClean="0"/>
              <a:t>To do this, we need reliable tools to predict trophic category.</a:t>
            </a:r>
          </a:p>
          <a:p>
            <a:pPr marL="285750" indent="-285750"/>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p:cNvPicPr>
            <a:picLocks noChangeAspect="1" noChangeArrowheads="1"/>
          </p:cNvPicPr>
          <p:nvPr/>
        </p:nvPicPr>
        <p:blipFill>
          <a:blip r:embed="rId3" cstate="print">
            <a:clrChange>
              <a:clrFrom>
                <a:srgbClr val="FFFEFF"/>
              </a:clrFrom>
              <a:clrTo>
                <a:srgbClr val="FFFEFF">
                  <a:alpha val="0"/>
                </a:srgbClr>
              </a:clrTo>
            </a:clrChange>
            <a:duotone>
              <a:schemeClr val="bg2">
                <a:shade val="45000"/>
                <a:satMod val="135000"/>
              </a:schemeClr>
              <a:prstClr val="white"/>
            </a:duotone>
          </a:blip>
          <a:srcRect/>
          <a:stretch>
            <a:fillRect/>
          </a:stretch>
        </p:blipFill>
        <p:spPr bwMode="auto">
          <a:xfrm>
            <a:off x="3505200" y="581240"/>
            <a:ext cx="5562600" cy="3152560"/>
          </a:xfrm>
          <a:prstGeom prst="rect">
            <a:avLst/>
          </a:prstGeom>
          <a:noFill/>
          <a:ln w="9525">
            <a:noFill/>
            <a:miter lim="800000"/>
            <a:headEnd/>
            <a:tailEnd/>
          </a:ln>
        </p:spPr>
      </p:pic>
      <p:pic>
        <p:nvPicPr>
          <p:cNvPr id="21506" name="Picture 2" descr="http://giant.gfycat.com/IdenticalCompassionateCrow.gif"/>
          <p:cNvPicPr>
            <a:picLocks noChangeAspect="1" noChangeArrowheads="1" noCrop="1"/>
          </p:cNvPicPr>
          <p:nvPr/>
        </p:nvPicPr>
        <p:blipFill>
          <a:blip r:embed="rId4" cstate="print">
            <a:clrChange>
              <a:clrFrom>
                <a:srgbClr val="FDFDFD"/>
              </a:clrFrom>
              <a:clrTo>
                <a:srgbClr val="FDFDFD">
                  <a:alpha val="0"/>
                </a:srgbClr>
              </a:clrTo>
            </a:clrChange>
          </a:blip>
          <a:srcRect/>
          <a:stretch>
            <a:fillRect/>
          </a:stretch>
        </p:blipFill>
        <p:spPr bwMode="auto">
          <a:xfrm>
            <a:off x="0" y="3657600"/>
            <a:ext cx="5333998" cy="3200400"/>
          </a:xfrm>
          <a:prstGeom prst="rect">
            <a:avLst/>
          </a:prstGeom>
          <a:noFill/>
        </p:spPr>
      </p:pic>
      <p:pic>
        <p:nvPicPr>
          <p:cNvPr id="2050" name="Picture 2" descr="http://openi.nlm.nih.gov/imgs/512/316/3298541/3298541_1475-925X-10-106-3.pn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50000"/>
                    </a14:imgEffect>
                  </a14:imgLayer>
                </a14:imgProps>
              </a:ext>
              <a:ext uri="{28A0092B-C50C-407E-A947-70E740481C1C}">
                <a14:useLocalDpi xmlns="" xmlns:a14="http://schemas.microsoft.com/office/drawing/2010/main" val="0"/>
              </a:ext>
            </a:extLst>
          </a:blip>
          <a:srcRect t="-1822"/>
          <a:stretch>
            <a:fillRect/>
          </a:stretch>
        </p:blipFill>
        <p:spPr bwMode="auto">
          <a:xfrm>
            <a:off x="290803" y="685800"/>
            <a:ext cx="3043196" cy="265685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381000" y="347472"/>
            <a:ext cx="2895600" cy="369332"/>
          </a:xfrm>
          <a:prstGeom prst="rect">
            <a:avLst/>
          </a:prstGeom>
          <a:noFill/>
        </p:spPr>
        <p:txBody>
          <a:bodyPr wrap="square" rtlCol="0">
            <a:spAutoFit/>
          </a:bodyPr>
          <a:lstStyle/>
          <a:p>
            <a:r>
              <a:rPr lang="en-US" dirty="0" smtClean="0"/>
              <a:t>1. MicroCT scan specimen</a:t>
            </a:r>
            <a:endParaRPr lang="en-US" dirty="0"/>
          </a:p>
        </p:txBody>
      </p:sp>
      <p:sp>
        <p:nvSpPr>
          <p:cNvPr id="6" name="TextBox 5"/>
          <p:cNvSpPr txBox="1"/>
          <p:nvPr/>
        </p:nvSpPr>
        <p:spPr>
          <a:xfrm>
            <a:off x="0" y="0"/>
            <a:ext cx="9144000" cy="523220"/>
          </a:xfrm>
          <a:prstGeom prst="rect">
            <a:avLst/>
          </a:prstGeom>
          <a:noFill/>
        </p:spPr>
        <p:txBody>
          <a:bodyPr wrap="square" rtlCol="0">
            <a:spAutoFit/>
          </a:bodyPr>
          <a:lstStyle/>
          <a:p>
            <a:pPr algn="ctr"/>
            <a:r>
              <a:rPr lang="en-US" sz="2800" b="1" dirty="0" smtClean="0"/>
              <a:t>Workflow</a:t>
            </a:r>
            <a:endParaRPr lang="en-US" sz="2800" b="1" dirty="0"/>
          </a:p>
        </p:txBody>
      </p:sp>
      <p:sp>
        <p:nvSpPr>
          <p:cNvPr id="13" name="TextBox 12"/>
          <p:cNvSpPr txBox="1"/>
          <p:nvPr/>
        </p:nvSpPr>
        <p:spPr>
          <a:xfrm>
            <a:off x="381000" y="3685032"/>
            <a:ext cx="2895600" cy="369332"/>
          </a:xfrm>
          <a:prstGeom prst="rect">
            <a:avLst/>
          </a:prstGeom>
          <a:noFill/>
        </p:spPr>
        <p:txBody>
          <a:bodyPr wrap="square" rtlCol="0">
            <a:spAutoFit/>
          </a:bodyPr>
          <a:lstStyle/>
          <a:p>
            <a:r>
              <a:rPr lang="en-US" dirty="0"/>
              <a:t>2</a:t>
            </a:r>
            <a:r>
              <a:rPr lang="en-US" dirty="0" smtClean="0"/>
              <a:t>. Reconstruct volume</a:t>
            </a:r>
            <a:endParaRPr lang="en-US" dirty="0"/>
          </a:p>
        </p:txBody>
      </p:sp>
      <p:sp>
        <p:nvSpPr>
          <p:cNvPr id="12" name="TextBox 11"/>
          <p:cNvSpPr txBox="1"/>
          <p:nvPr/>
        </p:nvSpPr>
        <p:spPr>
          <a:xfrm>
            <a:off x="155051" y="3342651"/>
            <a:ext cx="3657600" cy="276999"/>
          </a:xfrm>
          <a:prstGeom prst="rect">
            <a:avLst/>
          </a:prstGeom>
          <a:noFill/>
        </p:spPr>
        <p:txBody>
          <a:bodyPr wrap="square" rtlCol="0">
            <a:spAutoFit/>
          </a:bodyPr>
          <a:lstStyle/>
          <a:p>
            <a:r>
              <a:rPr lang="en-US" sz="1200" dirty="0" smtClean="0"/>
              <a:t>Equipment: North Star Imaging X5000 XRCT scanner</a:t>
            </a:r>
            <a:endParaRPr lang="en-US" sz="1200" dirty="0"/>
          </a:p>
        </p:txBody>
      </p:sp>
      <p:sp>
        <p:nvSpPr>
          <p:cNvPr id="16" name="TextBox 15"/>
          <p:cNvSpPr txBox="1"/>
          <p:nvPr/>
        </p:nvSpPr>
        <p:spPr>
          <a:xfrm>
            <a:off x="5736958" y="348067"/>
            <a:ext cx="3184001" cy="646331"/>
          </a:xfrm>
          <a:prstGeom prst="rect">
            <a:avLst/>
          </a:prstGeom>
          <a:noFill/>
        </p:spPr>
        <p:txBody>
          <a:bodyPr wrap="square" rtlCol="0">
            <a:spAutoFit/>
          </a:bodyPr>
          <a:lstStyle/>
          <a:p>
            <a:pPr algn="ctr"/>
            <a:r>
              <a:rPr lang="en-US" dirty="0" smtClean="0"/>
              <a:t>3. Create </a:t>
            </a:r>
            <a:r>
              <a:rPr lang="en-US" dirty="0" err="1" smtClean="0"/>
              <a:t>isosurfaces</a:t>
            </a:r>
            <a:r>
              <a:rPr lang="en-US" dirty="0" smtClean="0"/>
              <a:t> at dentin and enamel thresholds</a:t>
            </a:r>
            <a:endParaRPr lang="en-US" dirty="0"/>
          </a:p>
        </p:txBody>
      </p:sp>
      <p:sp>
        <p:nvSpPr>
          <p:cNvPr id="17" name="Rectangle 16"/>
          <p:cNvSpPr/>
          <p:nvPr/>
        </p:nvSpPr>
        <p:spPr>
          <a:xfrm>
            <a:off x="5775058" y="348067"/>
            <a:ext cx="2987942" cy="646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75057" y="3657600"/>
            <a:ext cx="2987943" cy="646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75057" y="3680448"/>
            <a:ext cx="2987943" cy="646331"/>
          </a:xfrm>
          <a:prstGeom prst="rect">
            <a:avLst/>
          </a:prstGeom>
          <a:noFill/>
        </p:spPr>
        <p:txBody>
          <a:bodyPr wrap="square" rtlCol="0">
            <a:spAutoFit/>
          </a:bodyPr>
          <a:lstStyle/>
          <a:p>
            <a:pPr algn="ctr"/>
            <a:r>
              <a:rPr lang="en-US" dirty="0"/>
              <a:t>4</a:t>
            </a:r>
            <a:r>
              <a:rPr lang="en-US" dirty="0" smtClean="0"/>
              <a:t>. Crop/process </a:t>
            </a:r>
            <a:r>
              <a:rPr lang="en-US" dirty="0" err="1" smtClean="0"/>
              <a:t>isosurfaces</a:t>
            </a:r>
            <a:r>
              <a:rPr lang="en-US" dirty="0" smtClean="0"/>
              <a:t> before data collection</a:t>
            </a:r>
            <a:endParaRPr lang="en-US" dirty="0"/>
          </a:p>
        </p:txBody>
      </p:sp>
      <p:sp>
        <p:nvSpPr>
          <p:cNvPr id="20" name="TextBox 19"/>
          <p:cNvSpPr txBox="1"/>
          <p:nvPr/>
        </p:nvSpPr>
        <p:spPr>
          <a:xfrm>
            <a:off x="-228600" y="6581001"/>
            <a:ext cx="3962400" cy="276999"/>
          </a:xfrm>
          <a:prstGeom prst="rect">
            <a:avLst/>
          </a:prstGeom>
          <a:noFill/>
        </p:spPr>
        <p:txBody>
          <a:bodyPr wrap="square" rtlCol="0">
            <a:spAutoFit/>
          </a:bodyPr>
          <a:lstStyle/>
          <a:p>
            <a:pPr algn="ctr"/>
            <a:r>
              <a:rPr lang="en-US" sz="1200" dirty="0" smtClean="0"/>
              <a:t>Software: </a:t>
            </a:r>
            <a:r>
              <a:rPr lang="en-US" sz="1200" dirty="0" err="1" smtClean="0"/>
              <a:t>eFX</a:t>
            </a:r>
            <a:r>
              <a:rPr lang="en-US" sz="1200" dirty="0" smtClean="0"/>
              <a:t>-CT and </a:t>
            </a:r>
            <a:r>
              <a:rPr lang="en-US" sz="1200" dirty="0" err="1" smtClean="0"/>
              <a:t>Avizo</a:t>
            </a:r>
            <a:r>
              <a:rPr lang="en-US" sz="1200" dirty="0" smtClean="0"/>
              <a:t> Fire</a:t>
            </a:r>
            <a:endParaRPr lang="en-US" sz="1200" dirty="0"/>
          </a:p>
        </p:txBody>
      </p:sp>
      <p:sp>
        <p:nvSpPr>
          <p:cNvPr id="23" name="Rectangle 22"/>
          <p:cNvSpPr/>
          <p:nvPr/>
        </p:nvSpPr>
        <p:spPr>
          <a:xfrm>
            <a:off x="304800" y="344268"/>
            <a:ext cx="2987942" cy="3415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4800" y="3657600"/>
            <a:ext cx="2987943"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7" name="Picture 3" descr="F:\Photos4Dave\D.ordii_lr_lingual_surf_10.19um_unprocessed.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410200" y="4572000"/>
            <a:ext cx="3733800" cy="1571237"/>
          </a:xfrm>
          <a:prstGeom prst="rect">
            <a:avLst/>
          </a:prstGeom>
          <a:noFill/>
        </p:spPr>
      </p:pic>
      <p:sp>
        <p:nvSpPr>
          <p:cNvPr id="29" name="TextBox 28"/>
          <p:cNvSpPr txBox="1"/>
          <p:nvPr/>
        </p:nvSpPr>
        <p:spPr>
          <a:xfrm>
            <a:off x="5486400" y="6553200"/>
            <a:ext cx="3581400" cy="276999"/>
          </a:xfrm>
          <a:prstGeom prst="rect">
            <a:avLst/>
          </a:prstGeom>
          <a:noFill/>
        </p:spPr>
        <p:txBody>
          <a:bodyPr wrap="square" rtlCol="0">
            <a:spAutoFit/>
          </a:bodyPr>
          <a:lstStyle/>
          <a:p>
            <a:r>
              <a:rPr lang="en-US" sz="1200" dirty="0" smtClean="0"/>
              <a:t>Software: </a:t>
            </a:r>
            <a:r>
              <a:rPr lang="en-US" sz="1200" dirty="0" err="1" smtClean="0"/>
              <a:t>Geomagic</a:t>
            </a:r>
            <a:r>
              <a:rPr lang="en-US" sz="1200" dirty="0" smtClean="0"/>
              <a:t> X, Surfer, </a:t>
            </a:r>
            <a:r>
              <a:rPr lang="en-US" sz="1200" dirty="0" err="1" smtClean="0"/>
              <a:t>MATLab</a:t>
            </a:r>
            <a:r>
              <a:rPr lang="en-US" sz="1200" dirty="0" smtClean="0"/>
              <a:t>, </a:t>
            </a:r>
            <a:r>
              <a:rPr lang="en-US" sz="1200" dirty="0" err="1" smtClean="0"/>
              <a:t>Morphotester</a:t>
            </a:r>
            <a:r>
              <a:rPr lang="en-US" sz="1200" dirty="0" smtClean="0"/>
              <a:t> </a:t>
            </a:r>
            <a:endParaRPr lang="en-US" sz="1200" dirty="0"/>
          </a:p>
        </p:txBody>
      </p:sp>
      <p:sp>
        <p:nvSpPr>
          <p:cNvPr id="30" name="TextBox 29"/>
          <p:cNvSpPr txBox="1"/>
          <p:nvPr/>
        </p:nvSpPr>
        <p:spPr>
          <a:xfrm>
            <a:off x="6096000" y="3276600"/>
            <a:ext cx="3124200" cy="276999"/>
          </a:xfrm>
          <a:prstGeom prst="rect">
            <a:avLst/>
          </a:prstGeom>
          <a:noFill/>
        </p:spPr>
        <p:txBody>
          <a:bodyPr wrap="square" rtlCol="0">
            <a:spAutoFit/>
          </a:bodyPr>
          <a:lstStyle/>
          <a:p>
            <a:r>
              <a:rPr lang="en-US" sz="1200" dirty="0" smtClean="0"/>
              <a:t>Software: </a:t>
            </a:r>
            <a:r>
              <a:rPr lang="en-US" sz="1200" dirty="0" err="1" smtClean="0"/>
              <a:t>eFX</a:t>
            </a:r>
            <a:r>
              <a:rPr lang="en-US" sz="1200" dirty="0" smtClean="0"/>
              <a:t>-CT and </a:t>
            </a:r>
            <a:r>
              <a:rPr lang="en-US" sz="1200" dirty="0" err="1" smtClean="0"/>
              <a:t>Avizo</a:t>
            </a:r>
            <a:r>
              <a:rPr lang="en-US" sz="1200" dirty="0" smtClean="0"/>
              <a:t> Fire</a:t>
            </a:r>
            <a:endParaRPr lang="en-US" sz="1200" dirty="0"/>
          </a:p>
        </p:txBody>
      </p:sp>
      <p:pic>
        <p:nvPicPr>
          <p:cNvPr id="21509" name="Picture 5" descr="http://fat.gfycat.com/PlayfulGraciousEarwig.gif"/>
          <p:cNvPicPr>
            <a:picLocks noChangeAspect="1" noChangeArrowheads="1" noCrop="1"/>
          </p:cNvPicPr>
          <p:nvPr/>
        </p:nvPicPr>
        <p:blipFill>
          <a:blip r:embed="rId8" cstate="print">
            <a:clrChange>
              <a:clrFrom>
                <a:srgbClr val="FDFDFD"/>
              </a:clrFrom>
              <a:clrTo>
                <a:srgbClr val="FDFDFD">
                  <a:alpha val="0"/>
                </a:srgbClr>
              </a:clrTo>
            </a:clrChange>
          </a:blip>
          <a:srcRect/>
          <a:stretch>
            <a:fillRect/>
          </a:stretch>
        </p:blipFill>
        <p:spPr bwMode="auto">
          <a:xfrm>
            <a:off x="3505200" y="304800"/>
            <a:ext cx="5638800" cy="3383281"/>
          </a:xfrm>
          <a:prstGeom prst="rect">
            <a:avLst/>
          </a:prstGeom>
          <a:noFill/>
        </p:spPr>
      </p:pic>
    </p:spTree>
    <p:extLst>
      <p:ext uri="{BB962C8B-B14F-4D97-AF65-F5344CB8AC3E}">
        <p14:creationId xmlns="" xmlns:p14="http://schemas.microsoft.com/office/powerpoint/2010/main" val="3538533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p:cNvPicPr>
            <a:picLocks noChangeAspect="1" noChangeArrowheads="1"/>
          </p:cNvPicPr>
          <p:nvPr/>
        </p:nvPicPr>
        <p:blipFill>
          <a:blip r:embed="rId3" cstate="print">
            <a:clrChange>
              <a:clrFrom>
                <a:srgbClr val="FFFEFF"/>
              </a:clrFrom>
              <a:clrTo>
                <a:srgbClr val="FFFEFF">
                  <a:alpha val="0"/>
                </a:srgbClr>
              </a:clrTo>
            </a:clrChange>
            <a:duotone>
              <a:schemeClr val="bg2">
                <a:shade val="45000"/>
                <a:satMod val="135000"/>
              </a:schemeClr>
              <a:prstClr val="white"/>
            </a:duotone>
          </a:blip>
          <a:srcRect/>
          <a:stretch>
            <a:fillRect/>
          </a:stretch>
        </p:blipFill>
        <p:spPr bwMode="auto">
          <a:xfrm>
            <a:off x="3505200" y="581240"/>
            <a:ext cx="5562600" cy="3152560"/>
          </a:xfrm>
          <a:prstGeom prst="rect">
            <a:avLst/>
          </a:prstGeom>
          <a:noFill/>
          <a:ln w="9525">
            <a:noFill/>
            <a:miter lim="800000"/>
            <a:headEnd/>
            <a:tailEnd/>
          </a:ln>
        </p:spPr>
      </p:pic>
      <p:pic>
        <p:nvPicPr>
          <p:cNvPr id="21506" name="Picture 2" descr="http://giant.gfycat.com/IdenticalCompassionateCrow.gif"/>
          <p:cNvPicPr>
            <a:picLocks noChangeAspect="1" noChangeArrowheads="1" noCrop="1"/>
          </p:cNvPicPr>
          <p:nvPr/>
        </p:nvPicPr>
        <p:blipFill>
          <a:blip r:embed="rId4" cstate="print">
            <a:clrChange>
              <a:clrFrom>
                <a:srgbClr val="FDFDFD"/>
              </a:clrFrom>
              <a:clrTo>
                <a:srgbClr val="FDFDFD">
                  <a:alpha val="0"/>
                </a:srgbClr>
              </a:clrTo>
            </a:clrChange>
          </a:blip>
          <a:srcRect/>
          <a:stretch>
            <a:fillRect/>
          </a:stretch>
        </p:blipFill>
        <p:spPr bwMode="auto">
          <a:xfrm>
            <a:off x="0" y="3657600"/>
            <a:ext cx="5333998" cy="3200400"/>
          </a:xfrm>
          <a:prstGeom prst="rect">
            <a:avLst/>
          </a:prstGeom>
          <a:noFill/>
        </p:spPr>
      </p:pic>
      <p:pic>
        <p:nvPicPr>
          <p:cNvPr id="2050" name="Picture 2" descr="http://openi.nlm.nih.gov/imgs/512/316/3298541/3298541_1475-925X-10-106-3.pn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50000"/>
                    </a14:imgEffect>
                  </a14:imgLayer>
                </a14:imgProps>
              </a:ext>
              <a:ext uri="{28A0092B-C50C-407E-A947-70E740481C1C}">
                <a14:useLocalDpi xmlns="" xmlns:a14="http://schemas.microsoft.com/office/drawing/2010/main" val="0"/>
              </a:ext>
            </a:extLst>
          </a:blip>
          <a:srcRect t="-1822"/>
          <a:stretch>
            <a:fillRect/>
          </a:stretch>
        </p:blipFill>
        <p:spPr bwMode="auto">
          <a:xfrm>
            <a:off x="290803" y="685800"/>
            <a:ext cx="3043196" cy="265685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381000" y="347472"/>
            <a:ext cx="2895600" cy="369332"/>
          </a:xfrm>
          <a:prstGeom prst="rect">
            <a:avLst/>
          </a:prstGeom>
          <a:noFill/>
        </p:spPr>
        <p:txBody>
          <a:bodyPr wrap="square" rtlCol="0">
            <a:spAutoFit/>
          </a:bodyPr>
          <a:lstStyle/>
          <a:p>
            <a:r>
              <a:rPr lang="en-US" dirty="0" smtClean="0"/>
              <a:t>1. MicroCT scan specimen</a:t>
            </a:r>
            <a:endParaRPr lang="en-US" dirty="0"/>
          </a:p>
        </p:txBody>
      </p:sp>
      <p:sp>
        <p:nvSpPr>
          <p:cNvPr id="6" name="TextBox 5"/>
          <p:cNvSpPr txBox="1"/>
          <p:nvPr/>
        </p:nvSpPr>
        <p:spPr>
          <a:xfrm>
            <a:off x="0" y="0"/>
            <a:ext cx="9144000" cy="523220"/>
          </a:xfrm>
          <a:prstGeom prst="rect">
            <a:avLst/>
          </a:prstGeom>
          <a:noFill/>
        </p:spPr>
        <p:txBody>
          <a:bodyPr wrap="square" rtlCol="0">
            <a:spAutoFit/>
          </a:bodyPr>
          <a:lstStyle/>
          <a:p>
            <a:pPr algn="ctr"/>
            <a:r>
              <a:rPr lang="en-US" sz="2800" b="1" dirty="0" smtClean="0"/>
              <a:t>Workflow</a:t>
            </a:r>
            <a:endParaRPr lang="en-US" sz="2800" b="1" dirty="0"/>
          </a:p>
        </p:txBody>
      </p:sp>
      <p:sp>
        <p:nvSpPr>
          <p:cNvPr id="13" name="TextBox 12"/>
          <p:cNvSpPr txBox="1"/>
          <p:nvPr/>
        </p:nvSpPr>
        <p:spPr>
          <a:xfrm>
            <a:off x="381000" y="3685032"/>
            <a:ext cx="2895600" cy="369332"/>
          </a:xfrm>
          <a:prstGeom prst="rect">
            <a:avLst/>
          </a:prstGeom>
          <a:noFill/>
        </p:spPr>
        <p:txBody>
          <a:bodyPr wrap="square" rtlCol="0">
            <a:spAutoFit/>
          </a:bodyPr>
          <a:lstStyle/>
          <a:p>
            <a:r>
              <a:rPr lang="en-US" dirty="0"/>
              <a:t>2</a:t>
            </a:r>
            <a:r>
              <a:rPr lang="en-US" dirty="0" smtClean="0"/>
              <a:t>. Reconstruct volume</a:t>
            </a:r>
            <a:endParaRPr lang="en-US" dirty="0"/>
          </a:p>
        </p:txBody>
      </p:sp>
      <p:sp>
        <p:nvSpPr>
          <p:cNvPr id="12" name="TextBox 11"/>
          <p:cNvSpPr txBox="1"/>
          <p:nvPr/>
        </p:nvSpPr>
        <p:spPr>
          <a:xfrm>
            <a:off x="155051" y="3342651"/>
            <a:ext cx="3657600" cy="276999"/>
          </a:xfrm>
          <a:prstGeom prst="rect">
            <a:avLst/>
          </a:prstGeom>
          <a:noFill/>
        </p:spPr>
        <p:txBody>
          <a:bodyPr wrap="square" rtlCol="0">
            <a:spAutoFit/>
          </a:bodyPr>
          <a:lstStyle/>
          <a:p>
            <a:r>
              <a:rPr lang="en-US" sz="1200" dirty="0" smtClean="0"/>
              <a:t>Equipment: North Star Imaging X5000 XRCT scanner</a:t>
            </a:r>
            <a:endParaRPr lang="en-US" sz="1200" dirty="0"/>
          </a:p>
        </p:txBody>
      </p:sp>
      <p:sp>
        <p:nvSpPr>
          <p:cNvPr id="16" name="TextBox 15"/>
          <p:cNvSpPr txBox="1"/>
          <p:nvPr/>
        </p:nvSpPr>
        <p:spPr>
          <a:xfrm>
            <a:off x="5736958" y="348067"/>
            <a:ext cx="3184001" cy="646331"/>
          </a:xfrm>
          <a:prstGeom prst="rect">
            <a:avLst/>
          </a:prstGeom>
          <a:noFill/>
        </p:spPr>
        <p:txBody>
          <a:bodyPr wrap="square" rtlCol="0">
            <a:spAutoFit/>
          </a:bodyPr>
          <a:lstStyle/>
          <a:p>
            <a:pPr algn="ctr"/>
            <a:r>
              <a:rPr lang="en-US" dirty="0" smtClean="0"/>
              <a:t>3. Create </a:t>
            </a:r>
            <a:r>
              <a:rPr lang="en-US" dirty="0" err="1" smtClean="0"/>
              <a:t>isosurfaces</a:t>
            </a:r>
            <a:r>
              <a:rPr lang="en-US" dirty="0" smtClean="0"/>
              <a:t> at dentin and enamel thresholds</a:t>
            </a:r>
            <a:endParaRPr lang="en-US" dirty="0"/>
          </a:p>
        </p:txBody>
      </p:sp>
      <p:sp>
        <p:nvSpPr>
          <p:cNvPr id="17" name="Rectangle 16"/>
          <p:cNvSpPr/>
          <p:nvPr/>
        </p:nvSpPr>
        <p:spPr>
          <a:xfrm>
            <a:off x="5775058" y="348067"/>
            <a:ext cx="2987942" cy="646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75057" y="3657600"/>
            <a:ext cx="2987943" cy="646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75057" y="3680448"/>
            <a:ext cx="2987943" cy="646331"/>
          </a:xfrm>
          <a:prstGeom prst="rect">
            <a:avLst/>
          </a:prstGeom>
          <a:noFill/>
        </p:spPr>
        <p:txBody>
          <a:bodyPr wrap="square" rtlCol="0">
            <a:spAutoFit/>
          </a:bodyPr>
          <a:lstStyle/>
          <a:p>
            <a:pPr algn="ctr"/>
            <a:r>
              <a:rPr lang="en-US" dirty="0"/>
              <a:t>4</a:t>
            </a:r>
            <a:r>
              <a:rPr lang="en-US" dirty="0" smtClean="0"/>
              <a:t>. Crop/process </a:t>
            </a:r>
            <a:r>
              <a:rPr lang="en-US" dirty="0" err="1" smtClean="0"/>
              <a:t>isosurfaces</a:t>
            </a:r>
            <a:r>
              <a:rPr lang="en-US" dirty="0" smtClean="0"/>
              <a:t> before data collection</a:t>
            </a:r>
            <a:endParaRPr lang="en-US" dirty="0"/>
          </a:p>
        </p:txBody>
      </p:sp>
      <p:sp>
        <p:nvSpPr>
          <p:cNvPr id="20" name="TextBox 19"/>
          <p:cNvSpPr txBox="1"/>
          <p:nvPr/>
        </p:nvSpPr>
        <p:spPr>
          <a:xfrm>
            <a:off x="-228600" y="6583680"/>
            <a:ext cx="3962400" cy="276999"/>
          </a:xfrm>
          <a:prstGeom prst="rect">
            <a:avLst/>
          </a:prstGeom>
          <a:noFill/>
        </p:spPr>
        <p:txBody>
          <a:bodyPr wrap="square" rtlCol="0">
            <a:spAutoFit/>
          </a:bodyPr>
          <a:lstStyle/>
          <a:p>
            <a:pPr algn="ctr"/>
            <a:r>
              <a:rPr lang="en-US" sz="1200" dirty="0" smtClean="0"/>
              <a:t>Software: </a:t>
            </a:r>
            <a:r>
              <a:rPr lang="en-US" sz="1200" dirty="0" err="1" smtClean="0"/>
              <a:t>eFX</a:t>
            </a:r>
            <a:r>
              <a:rPr lang="en-US" sz="1200" dirty="0" smtClean="0"/>
              <a:t>-CT and </a:t>
            </a:r>
            <a:r>
              <a:rPr lang="en-US" sz="1200" dirty="0" err="1" smtClean="0"/>
              <a:t>Avizo</a:t>
            </a:r>
            <a:r>
              <a:rPr lang="en-US" sz="1200" dirty="0" smtClean="0"/>
              <a:t> Fire</a:t>
            </a:r>
            <a:endParaRPr lang="en-US" sz="1200" dirty="0"/>
          </a:p>
        </p:txBody>
      </p:sp>
      <p:sp>
        <p:nvSpPr>
          <p:cNvPr id="23" name="Rectangle 22"/>
          <p:cNvSpPr/>
          <p:nvPr/>
        </p:nvSpPr>
        <p:spPr>
          <a:xfrm>
            <a:off x="304800" y="344268"/>
            <a:ext cx="2987942" cy="3415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4800" y="3657600"/>
            <a:ext cx="2987943"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7" name="Picture 3" descr="F:\Photos4Dave\D.ordii_lr_lingual_surf_10.19um_unprocessed.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410200" y="4572000"/>
            <a:ext cx="3733800" cy="1571237"/>
          </a:xfrm>
          <a:prstGeom prst="rect">
            <a:avLst/>
          </a:prstGeom>
          <a:noFill/>
        </p:spPr>
      </p:pic>
      <p:sp>
        <p:nvSpPr>
          <p:cNvPr id="29" name="TextBox 28"/>
          <p:cNvSpPr txBox="1"/>
          <p:nvPr/>
        </p:nvSpPr>
        <p:spPr>
          <a:xfrm>
            <a:off x="5486400" y="6553200"/>
            <a:ext cx="3581400" cy="276999"/>
          </a:xfrm>
          <a:prstGeom prst="rect">
            <a:avLst/>
          </a:prstGeom>
          <a:noFill/>
        </p:spPr>
        <p:txBody>
          <a:bodyPr wrap="square" rtlCol="0">
            <a:spAutoFit/>
          </a:bodyPr>
          <a:lstStyle/>
          <a:p>
            <a:r>
              <a:rPr lang="en-US" sz="1200" dirty="0" smtClean="0"/>
              <a:t>Software: </a:t>
            </a:r>
            <a:r>
              <a:rPr lang="en-US" sz="1200" dirty="0" err="1" smtClean="0"/>
              <a:t>Geomagic</a:t>
            </a:r>
            <a:r>
              <a:rPr lang="en-US" sz="1200" dirty="0" smtClean="0"/>
              <a:t> X, Surfer, </a:t>
            </a:r>
            <a:r>
              <a:rPr lang="en-US" sz="1200" dirty="0" err="1" smtClean="0"/>
              <a:t>MATLab</a:t>
            </a:r>
            <a:r>
              <a:rPr lang="en-US" sz="1200" dirty="0" smtClean="0"/>
              <a:t>, </a:t>
            </a:r>
            <a:r>
              <a:rPr lang="en-US" sz="1200" dirty="0" err="1" smtClean="0"/>
              <a:t>Morphotester</a:t>
            </a:r>
            <a:r>
              <a:rPr lang="en-US" sz="1200" dirty="0" smtClean="0"/>
              <a:t> </a:t>
            </a:r>
            <a:endParaRPr lang="en-US" sz="1200" dirty="0"/>
          </a:p>
        </p:txBody>
      </p:sp>
      <p:sp>
        <p:nvSpPr>
          <p:cNvPr id="30" name="TextBox 29"/>
          <p:cNvSpPr txBox="1"/>
          <p:nvPr/>
        </p:nvSpPr>
        <p:spPr>
          <a:xfrm>
            <a:off x="6096000" y="3276600"/>
            <a:ext cx="3124200" cy="276999"/>
          </a:xfrm>
          <a:prstGeom prst="rect">
            <a:avLst/>
          </a:prstGeom>
          <a:noFill/>
        </p:spPr>
        <p:txBody>
          <a:bodyPr wrap="square" rtlCol="0">
            <a:spAutoFit/>
          </a:bodyPr>
          <a:lstStyle/>
          <a:p>
            <a:r>
              <a:rPr lang="en-US" sz="1200" dirty="0" smtClean="0"/>
              <a:t>Software: </a:t>
            </a:r>
            <a:r>
              <a:rPr lang="en-US" sz="1200" dirty="0" err="1" smtClean="0"/>
              <a:t>eFX</a:t>
            </a:r>
            <a:r>
              <a:rPr lang="en-US" sz="1200" dirty="0" smtClean="0"/>
              <a:t>-CT and </a:t>
            </a:r>
            <a:r>
              <a:rPr lang="en-US" sz="1200" dirty="0" err="1" smtClean="0"/>
              <a:t>Avizo</a:t>
            </a:r>
            <a:r>
              <a:rPr lang="en-US" sz="1200" dirty="0" smtClean="0"/>
              <a:t> Fire</a:t>
            </a:r>
            <a:endParaRPr lang="en-US" sz="1200" dirty="0"/>
          </a:p>
        </p:txBody>
      </p:sp>
      <p:pic>
        <p:nvPicPr>
          <p:cNvPr id="22" name="Picture 2" descr="http://fat.gfycat.com/DelayedWhoppingGoat.gif"/>
          <p:cNvPicPr>
            <a:picLocks noChangeAspect="1" noChangeArrowheads="1" noCrop="1"/>
          </p:cNvPicPr>
          <p:nvPr/>
        </p:nvPicPr>
        <p:blipFill>
          <a:blip r:embed="rId8" cstate="print">
            <a:clrChange>
              <a:clrFrom>
                <a:srgbClr val="FDFDFD"/>
              </a:clrFrom>
              <a:clrTo>
                <a:srgbClr val="FDFDFD">
                  <a:alpha val="0"/>
                </a:srgbClr>
              </a:clrTo>
            </a:clrChange>
          </a:blip>
          <a:srcRect/>
          <a:stretch>
            <a:fillRect/>
          </a:stretch>
        </p:blipFill>
        <p:spPr bwMode="auto">
          <a:xfrm>
            <a:off x="3465576" y="283464"/>
            <a:ext cx="5715000" cy="3429001"/>
          </a:xfrm>
          <a:prstGeom prst="rect">
            <a:avLst/>
          </a:prstGeom>
          <a:noFill/>
        </p:spPr>
      </p:pic>
    </p:spTree>
    <p:extLst>
      <p:ext uri="{BB962C8B-B14F-4D97-AF65-F5344CB8AC3E}">
        <p14:creationId xmlns="" xmlns:p14="http://schemas.microsoft.com/office/powerpoint/2010/main" val="3538533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isplaying EDJ Delineation.png"/>
          <p:cNvPicPr>
            <a:picLocks noChangeAspect="1" noChangeArrowheads="1"/>
          </p:cNvPicPr>
          <p:nvPr/>
        </p:nvPicPr>
        <p:blipFill>
          <a:blip r:embed="rId3" cstate="print">
            <a:lum contrast="20000"/>
          </a:blip>
          <a:srcRect/>
          <a:stretch>
            <a:fillRect/>
          </a:stretch>
        </p:blipFill>
        <p:spPr bwMode="auto">
          <a:xfrm>
            <a:off x="3657600" y="609600"/>
            <a:ext cx="5486400" cy="2166006"/>
          </a:xfrm>
          <a:prstGeom prst="rect">
            <a:avLst/>
          </a:prstGeom>
          <a:noFill/>
        </p:spPr>
      </p:pic>
      <p:sp>
        <p:nvSpPr>
          <p:cNvPr id="6" name="TextBox 5"/>
          <p:cNvSpPr txBox="1"/>
          <p:nvPr/>
        </p:nvSpPr>
        <p:spPr>
          <a:xfrm>
            <a:off x="0" y="457200"/>
            <a:ext cx="3657600" cy="7294305"/>
          </a:xfrm>
          <a:prstGeom prst="rect">
            <a:avLst/>
          </a:prstGeom>
          <a:noFill/>
        </p:spPr>
        <p:txBody>
          <a:bodyPr wrap="square" rtlCol="0">
            <a:spAutoFit/>
          </a:bodyPr>
          <a:lstStyle/>
          <a:p>
            <a:endParaRPr lang="en-US" dirty="0" smtClean="0"/>
          </a:p>
          <a:p>
            <a:r>
              <a:rPr lang="en-US" dirty="0" smtClean="0"/>
              <a:t>Novel methods for obtaining replicable and functionally significant tooth areas for analysis</a:t>
            </a:r>
            <a:endParaRPr lang="en-US" b="1" dirty="0" smtClean="0"/>
          </a:p>
          <a:p>
            <a:pPr>
              <a:buFont typeface="Arial" pitchFamily="34" charset="0"/>
              <a:buChar char="•"/>
            </a:pPr>
            <a:endParaRPr lang="en-US" b="1" dirty="0" smtClean="0"/>
          </a:p>
          <a:p>
            <a:r>
              <a:rPr lang="en-US" b="1" dirty="0" smtClean="0"/>
              <a:t>Enamel-dentin junction delineation:</a:t>
            </a:r>
          </a:p>
          <a:p>
            <a:r>
              <a:rPr lang="en-US" dirty="0" smtClean="0"/>
              <a:t>XRCT grayscale values are a function of density and atomic number.</a:t>
            </a:r>
          </a:p>
          <a:p>
            <a:endParaRPr lang="en-US" b="1" dirty="0" smtClean="0"/>
          </a:p>
          <a:p>
            <a:endParaRPr lang="en-US" b="1" dirty="0" smtClean="0"/>
          </a:p>
          <a:p>
            <a:r>
              <a:rPr lang="en-US" b="1" dirty="0" smtClean="0"/>
              <a:t>Occlusal curvature cropping: </a:t>
            </a:r>
          </a:p>
          <a:p>
            <a:r>
              <a:rPr lang="en-US" dirty="0" smtClean="0"/>
              <a:t>User places points around areas of greatest curvature.  Software finds best-fit line within 10 poly-faces of user-placed point, creating replicable </a:t>
            </a:r>
            <a:r>
              <a:rPr lang="en-US" dirty="0" err="1" smtClean="0"/>
              <a:t>spline</a:t>
            </a:r>
            <a:r>
              <a:rPr lang="en-US" dirty="0" smtClean="0"/>
              <a:t> from which to crop occlusal surface. </a:t>
            </a:r>
          </a:p>
          <a:p>
            <a:pPr>
              <a:buFont typeface="Arial" pitchFamily="34" charset="0"/>
              <a:buChar char="•"/>
            </a:pPr>
            <a:endParaRPr lang="en-US" b="1" dirty="0" smtClean="0"/>
          </a:p>
          <a:p>
            <a:pPr>
              <a:buFont typeface="Arial" pitchFamily="34" charset="0"/>
              <a:buChar char="•"/>
            </a:pPr>
            <a:endParaRPr lang="en-US" b="1" dirty="0" smtClean="0"/>
          </a:p>
          <a:p>
            <a:r>
              <a:rPr lang="en-US" u="sng" dirty="0" smtClean="0"/>
              <a:t>Past published methods</a:t>
            </a:r>
            <a:r>
              <a:rPr lang="en-US" dirty="0" smtClean="0"/>
              <a:t>:</a:t>
            </a:r>
          </a:p>
          <a:p>
            <a:pPr marL="58738" indent="-58738"/>
            <a:r>
              <a:rPr lang="en-US" dirty="0" smtClean="0"/>
              <a:t>-Approximate, manually placed      points without density data</a:t>
            </a:r>
          </a:p>
          <a:p>
            <a:r>
              <a:rPr lang="en-US" dirty="0" smtClean="0"/>
              <a:t>-DEM conversion from laser-scans</a:t>
            </a:r>
          </a:p>
          <a:p>
            <a:pPr lvl="1"/>
            <a:endParaRPr lang="en-US" dirty="0" smtClean="0"/>
          </a:p>
          <a:p>
            <a:pPr lvl="1"/>
            <a:endParaRPr lang="en-US" dirty="0" smtClean="0"/>
          </a:p>
          <a:p>
            <a:pPr lvl="1"/>
            <a:endParaRPr lang="en-US" dirty="0" smtClean="0"/>
          </a:p>
        </p:txBody>
      </p:sp>
      <p:sp>
        <p:nvSpPr>
          <p:cNvPr id="7" name="TextBox 6"/>
          <p:cNvSpPr txBox="1"/>
          <p:nvPr/>
        </p:nvSpPr>
        <p:spPr>
          <a:xfrm>
            <a:off x="3733800" y="2743200"/>
            <a:ext cx="5410200" cy="923330"/>
          </a:xfrm>
          <a:prstGeom prst="rect">
            <a:avLst/>
          </a:prstGeom>
          <a:noFill/>
        </p:spPr>
        <p:txBody>
          <a:bodyPr wrap="square" rtlCol="0">
            <a:spAutoFit/>
          </a:bodyPr>
          <a:lstStyle/>
          <a:p>
            <a:pPr algn="r"/>
            <a:r>
              <a:rPr lang="en-US" dirty="0" smtClean="0"/>
              <a:t>Southern Grasshopper Mouse (</a:t>
            </a:r>
            <a:r>
              <a:rPr lang="en-US" i="1" dirty="0" err="1" smtClean="0"/>
              <a:t>Onychomys</a:t>
            </a:r>
            <a:r>
              <a:rPr lang="en-US" i="1" dirty="0" smtClean="0"/>
              <a:t> </a:t>
            </a:r>
            <a:r>
              <a:rPr lang="en-US" i="1" dirty="0" err="1" smtClean="0"/>
              <a:t>torridus</a:t>
            </a:r>
            <a:r>
              <a:rPr lang="en-US" dirty="0" smtClean="0"/>
              <a:t>)</a:t>
            </a:r>
          </a:p>
          <a:p>
            <a:pPr algn="r"/>
            <a:r>
              <a:rPr lang="en-US" dirty="0" err="1" smtClean="0"/>
              <a:t>Invertivore</a:t>
            </a:r>
            <a:endParaRPr lang="en-US" dirty="0" smtClean="0"/>
          </a:p>
          <a:p>
            <a:pPr algn="r"/>
            <a:r>
              <a:rPr lang="en-US" dirty="0" smtClean="0"/>
              <a:t>~16µm resolution</a:t>
            </a:r>
            <a:endParaRPr lang="en-US" dirty="0"/>
          </a:p>
        </p:txBody>
      </p:sp>
      <p:sp>
        <p:nvSpPr>
          <p:cNvPr id="8" name="TextBox 7"/>
          <p:cNvSpPr txBox="1"/>
          <p:nvPr/>
        </p:nvSpPr>
        <p:spPr>
          <a:xfrm>
            <a:off x="3733800" y="5791200"/>
            <a:ext cx="5410200" cy="923330"/>
          </a:xfrm>
          <a:prstGeom prst="rect">
            <a:avLst/>
          </a:prstGeom>
          <a:noFill/>
        </p:spPr>
        <p:txBody>
          <a:bodyPr wrap="square" rtlCol="0">
            <a:spAutoFit/>
          </a:bodyPr>
          <a:lstStyle/>
          <a:p>
            <a:pPr algn="r"/>
            <a:r>
              <a:rPr lang="en-US" dirty="0" smtClean="0"/>
              <a:t>Harris’s Antelope Squirrel (</a:t>
            </a:r>
            <a:r>
              <a:rPr lang="en-US" i="1" dirty="0" err="1" smtClean="0"/>
              <a:t>Ammospermophilus</a:t>
            </a:r>
            <a:r>
              <a:rPr lang="en-US" i="1" dirty="0" smtClean="0"/>
              <a:t> </a:t>
            </a:r>
            <a:r>
              <a:rPr lang="en-US" i="1" dirty="0" err="1" smtClean="0"/>
              <a:t>harrisii</a:t>
            </a:r>
            <a:r>
              <a:rPr lang="en-US" i="1" dirty="0" smtClean="0"/>
              <a:t>)</a:t>
            </a:r>
            <a:endParaRPr lang="en-US" dirty="0" smtClean="0"/>
          </a:p>
          <a:p>
            <a:pPr algn="r"/>
            <a:r>
              <a:rPr lang="en-US" dirty="0" smtClean="0"/>
              <a:t>Omnivore</a:t>
            </a:r>
          </a:p>
          <a:p>
            <a:pPr algn="r"/>
            <a:r>
              <a:rPr lang="en-US" dirty="0" smtClean="0"/>
              <a:t>~16µm resolution</a:t>
            </a:r>
            <a:endParaRPr lang="en-US" dirty="0"/>
          </a:p>
        </p:txBody>
      </p:sp>
      <p:sp>
        <p:nvSpPr>
          <p:cNvPr id="11" name="Title 1"/>
          <p:cNvSpPr>
            <a:spLocks noGrp="1"/>
          </p:cNvSpPr>
          <p:nvPr>
            <p:ph type="title"/>
          </p:nvPr>
        </p:nvSpPr>
        <p:spPr>
          <a:xfrm>
            <a:off x="0" y="0"/>
            <a:ext cx="6357850" cy="439196"/>
          </a:xfrm>
        </p:spPr>
        <p:txBody>
          <a:bodyPr anchor="t">
            <a:noAutofit/>
          </a:bodyPr>
          <a:lstStyle/>
          <a:p>
            <a:pPr algn="l"/>
            <a:r>
              <a:rPr lang="en-US" sz="2800" b="1" dirty="0" smtClean="0"/>
              <a:t>Cropping and Processing</a:t>
            </a:r>
            <a:endParaRPr lang="en-US" sz="2800" b="1" dirty="0"/>
          </a:p>
        </p:txBody>
      </p:sp>
      <p:pic>
        <p:nvPicPr>
          <p:cNvPr id="16386" name="Picture 2" descr="https://lh5.googleusercontent.com/zETK14MrNAUUqW6X_BfUuS4q1TIimoLxEsBKUhG3Tt2tzGHs6i1GKdpD84I1zGhOrPVqzDeRlbU=w1345-h534"/>
          <p:cNvPicPr>
            <a:picLocks noChangeAspect="1" noChangeArrowheads="1"/>
          </p:cNvPicPr>
          <p:nvPr/>
        </p:nvPicPr>
        <p:blipFill>
          <a:blip r:embed="rId4" cstate="print"/>
          <a:srcRect t="6993" b="12317"/>
          <a:stretch>
            <a:fillRect/>
          </a:stretch>
        </p:blipFill>
        <p:spPr bwMode="auto">
          <a:xfrm>
            <a:off x="3613150" y="3810000"/>
            <a:ext cx="5530850" cy="1905000"/>
          </a:xfrm>
          <a:prstGeom prst="rect">
            <a:avLst/>
          </a:prstGeom>
          <a:noFill/>
        </p:spPr>
      </p:pic>
    </p:spTree>
    <p:extLst>
      <p:ext uri="{BB962C8B-B14F-4D97-AF65-F5344CB8AC3E}">
        <p14:creationId xmlns="" xmlns:p14="http://schemas.microsoft.com/office/powerpoint/2010/main" val="600600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isplaying Reithrodontomys_mexicanus-ZMB92937-ur-rotc_t0.04,0.010b-con2.bmp"/>
          <p:cNvPicPr>
            <a:picLocks noChangeAspect="1" noChangeArrowheads="1"/>
          </p:cNvPicPr>
          <p:nvPr/>
        </p:nvPicPr>
        <p:blipFill>
          <a:blip r:embed="rId3" cstate="print"/>
          <a:srcRect/>
          <a:stretch>
            <a:fillRect/>
          </a:stretch>
        </p:blipFill>
        <p:spPr bwMode="auto">
          <a:xfrm>
            <a:off x="4315146" y="609600"/>
            <a:ext cx="1632735" cy="5189763"/>
          </a:xfrm>
          <a:prstGeom prst="rect">
            <a:avLst/>
          </a:prstGeom>
          <a:noFill/>
        </p:spPr>
      </p:pic>
      <p:pic>
        <p:nvPicPr>
          <p:cNvPr id="18436" name="Picture 4" descr="Displaying snapshot2.png"/>
          <p:cNvPicPr>
            <a:picLocks noChangeAspect="1" noChangeArrowheads="1"/>
          </p:cNvPicPr>
          <p:nvPr/>
        </p:nvPicPr>
        <p:blipFill>
          <a:blip r:embed="rId4" cstate="print">
            <a:clrChange>
              <a:clrFrom>
                <a:srgbClr val="7F7F7F"/>
              </a:clrFrom>
              <a:clrTo>
                <a:srgbClr val="7F7F7F">
                  <a:alpha val="0"/>
                </a:srgbClr>
              </a:clrTo>
            </a:clrChange>
          </a:blip>
          <a:srcRect/>
          <a:stretch>
            <a:fillRect/>
          </a:stretch>
        </p:blipFill>
        <p:spPr bwMode="auto">
          <a:xfrm>
            <a:off x="6553200" y="304800"/>
            <a:ext cx="1981200" cy="5568216"/>
          </a:xfrm>
          <a:prstGeom prst="rect">
            <a:avLst/>
          </a:prstGeom>
          <a:noFill/>
        </p:spPr>
      </p:pic>
      <p:sp>
        <p:nvSpPr>
          <p:cNvPr id="7" name="TextBox 6"/>
          <p:cNvSpPr txBox="1"/>
          <p:nvPr/>
        </p:nvSpPr>
        <p:spPr>
          <a:xfrm>
            <a:off x="0" y="1066800"/>
            <a:ext cx="4267200" cy="4524315"/>
          </a:xfrm>
          <a:prstGeom prst="rect">
            <a:avLst/>
          </a:prstGeom>
          <a:noFill/>
        </p:spPr>
        <p:txBody>
          <a:bodyPr wrap="square" rtlCol="0">
            <a:spAutoFit/>
          </a:bodyPr>
          <a:lstStyle/>
          <a:p>
            <a:r>
              <a:rPr lang="en-US" b="1" dirty="0" smtClean="0"/>
              <a:t>Orientation Patch Count (OPC):  </a:t>
            </a:r>
          </a:p>
          <a:p>
            <a:r>
              <a:rPr lang="en-US" dirty="0" smtClean="0"/>
              <a:t>A measure of tooth complexity based on the number of patches (“tools”) as mapped by slope and orientation.  </a:t>
            </a:r>
          </a:p>
          <a:p>
            <a:endParaRPr lang="en-US" dirty="0" smtClean="0"/>
          </a:p>
          <a:p>
            <a:r>
              <a:rPr lang="en-US" dirty="0" smtClean="0"/>
              <a:t>Ex: </a:t>
            </a:r>
            <a:r>
              <a:rPr lang="en-US" i="1" dirty="0" err="1" smtClean="0"/>
              <a:t>Reithrodontomys</a:t>
            </a:r>
            <a:r>
              <a:rPr lang="en-US" i="1" dirty="0" smtClean="0"/>
              <a:t> </a:t>
            </a:r>
            <a:r>
              <a:rPr lang="en-US" i="1" dirty="0" err="1" smtClean="0"/>
              <a:t>mexicanus</a:t>
            </a:r>
            <a:endParaRPr lang="en-US" dirty="0" smtClean="0"/>
          </a:p>
          <a:p>
            <a:endParaRPr lang="en-US" dirty="0" smtClean="0"/>
          </a:p>
          <a:p>
            <a:endParaRPr lang="en-US" dirty="0" smtClean="0"/>
          </a:p>
          <a:p>
            <a:endParaRPr lang="en-US" dirty="0" smtClean="0"/>
          </a:p>
          <a:p>
            <a:r>
              <a:rPr lang="en-US" b="1" dirty="0" smtClean="0"/>
              <a:t>Dirichlet Normal Energy (DNE</a:t>
            </a:r>
            <a:r>
              <a:rPr lang="en-US" dirty="0" smtClean="0"/>
              <a:t>): </a:t>
            </a:r>
          </a:p>
          <a:p>
            <a:r>
              <a:rPr lang="en-US" dirty="0" smtClean="0"/>
              <a:t>A measure of average surface curvature based on the Dirichlet Normal Surface Energy equation.  </a:t>
            </a:r>
          </a:p>
          <a:p>
            <a:endParaRPr lang="en-US" dirty="0" smtClean="0"/>
          </a:p>
          <a:p>
            <a:r>
              <a:rPr lang="en-US" dirty="0" smtClean="0"/>
              <a:t>Ex: </a:t>
            </a:r>
            <a:r>
              <a:rPr lang="en-US" i="1" dirty="0" err="1" smtClean="0"/>
              <a:t>Marmota</a:t>
            </a:r>
            <a:r>
              <a:rPr lang="en-US" i="1" dirty="0" smtClean="0"/>
              <a:t> </a:t>
            </a:r>
            <a:r>
              <a:rPr lang="en-US" i="1" dirty="0" err="1" smtClean="0"/>
              <a:t>monax</a:t>
            </a:r>
            <a:endParaRPr lang="en-US" i="1" dirty="0" smtClean="0"/>
          </a:p>
          <a:p>
            <a:endParaRPr lang="en-US" dirty="0"/>
          </a:p>
        </p:txBody>
      </p:sp>
      <p:sp>
        <p:nvSpPr>
          <p:cNvPr id="10" name="TextBox 9"/>
          <p:cNvSpPr txBox="1"/>
          <p:nvPr/>
        </p:nvSpPr>
        <p:spPr>
          <a:xfrm>
            <a:off x="4648200" y="5715000"/>
            <a:ext cx="4495800" cy="369332"/>
          </a:xfrm>
          <a:prstGeom prst="rect">
            <a:avLst/>
          </a:prstGeom>
          <a:noFill/>
        </p:spPr>
        <p:txBody>
          <a:bodyPr wrap="square" rtlCol="0">
            <a:spAutoFit/>
          </a:bodyPr>
          <a:lstStyle/>
          <a:p>
            <a:r>
              <a:rPr lang="en-US" b="1" dirty="0" smtClean="0"/>
              <a:t>OPC </a:t>
            </a:r>
            <a:r>
              <a:rPr lang="en-US" dirty="0" smtClean="0"/>
              <a:t>                                           </a:t>
            </a:r>
            <a:r>
              <a:rPr lang="en-US" b="1" dirty="0" smtClean="0"/>
              <a:t>DNE</a:t>
            </a:r>
            <a:endParaRPr lang="en-US" b="1" dirty="0"/>
          </a:p>
        </p:txBody>
      </p:sp>
      <p:sp>
        <p:nvSpPr>
          <p:cNvPr id="11" name="TextBox 10"/>
          <p:cNvSpPr txBox="1"/>
          <p:nvPr/>
        </p:nvSpPr>
        <p:spPr>
          <a:xfrm>
            <a:off x="3810000" y="6172200"/>
            <a:ext cx="5334000" cy="923330"/>
          </a:xfrm>
          <a:prstGeom prst="rect">
            <a:avLst/>
          </a:prstGeom>
          <a:noFill/>
        </p:spPr>
        <p:txBody>
          <a:bodyPr wrap="square" rtlCol="0">
            <a:spAutoFit/>
          </a:bodyPr>
          <a:lstStyle/>
          <a:p>
            <a:r>
              <a:rPr lang="en-US" dirty="0" smtClean="0"/>
              <a:t>Evans et al. 2007 </a:t>
            </a:r>
            <a:r>
              <a:rPr lang="en-US" i="1" dirty="0" smtClean="0"/>
              <a:t>Nature           </a:t>
            </a:r>
            <a:r>
              <a:rPr lang="en-US" dirty="0" smtClean="0"/>
              <a:t>Bunn et al. 2011 </a:t>
            </a:r>
            <a:r>
              <a:rPr lang="en-US" i="1" dirty="0" smtClean="0"/>
              <a:t>Am. J.                                       			         Phys. </a:t>
            </a:r>
            <a:r>
              <a:rPr lang="en-US" i="1" dirty="0" err="1" smtClean="0"/>
              <a:t>Anthropol</a:t>
            </a:r>
            <a:r>
              <a:rPr lang="en-US" i="1" dirty="0" smtClean="0"/>
              <a:t>.</a:t>
            </a:r>
            <a:endParaRPr lang="en-US" dirty="0" smtClean="0"/>
          </a:p>
          <a:p>
            <a:endParaRPr lang="en-US" dirty="0"/>
          </a:p>
        </p:txBody>
      </p:sp>
      <p:sp>
        <p:nvSpPr>
          <p:cNvPr id="9" name="Title 1"/>
          <p:cNvSpPr>
            <a:spLocks noGrp="1"/>
          </p:cNvSpPr>
          <p:nvPr>
            <p:ph type="title"/>
          </p:nvPr>
        </p:nvSpPr>
        <p:spPr>
          <a:xfrm>
            <a:off x="0" y="0"/>
            <a:ext cx="6357850" cy="439196"/>
          </a:xfrm>
        </p:spPr>
        <p:txBody>
          <a:bodyPr anchor="t">
            <a:noAutofit/>
          </a:bodyPr>
          <a:lstStyle/>
          <a:p>
            <a:pPr algn="l"/>
            <a:r>
              <a:rPr lang="en-US" sz="2800" b="1" dirty="0" smtClean="0"/>
              <a:t>Replicated Methods: OPC and DNE</a:t>
            </a:r>
            <a:endParaRPr lang="en-US" sz="2800" b="1" dirty="0"/>
          </a:p>
        </p:txBody>
      </p:sp>
    </p:spTree>
    <p:extLst>
      <p:ext uri="{BB962C8B-B14F-4D97-AF65-F5344CB8AC3E}">
        <p14:creationId xmlns="" xmlns:p14="http://schemas.microsoft.com/office/powerpoint/2010/main" val="3641526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066800"/>
            <a:ext cx="4267200" cy="6186309"/>
          </a:xfrm>
          <a:prstGeom prst="rect">
            <a:avLst/>
          </a:prstGeom>
          <a:noFill/>
        </p:spPr>
        <p:txBody>
          <a:bodyPr wrap="square" rtlCol="0">
            <a:spAutoFit/>
          </a:bodyPr>
          <a:lstStyle/>
          <a:p>
            <a:r>
              <a:rPr lang="en-US" b="1" dirty="0" smtClean="0"/>
              <a:t>Relief Index (RFI):  </a:t>
            </a:r>
          </a:p>
          <a:p>
            <a:r>
              <a:rPr lang="en-US" dirty="0" err="1" smtClean="0"/>
              <a:t>Planimetric</a:t>
            </a:r>
            <a:r>
              <a:rPr lang="en-US" dirty="0" smtClean="0"/>
              <a:t> area of a tooth as projected onto a plane in the occlusal direction divided by the crown’s surface area.</a:t>
            </a:r>
          </a:p>
          <a:p>
            <a:endParaRPr lang="en-US" dirty="0" smtClean="0"/>
          </a:p>
          <a:p>
            <a:endParaRPr lang="en-US" dirty="0" smtClean="0"/>
          </a:p>
          <a:p>
            <a:endParaRPr lang="en-US" dirty="0" smtClean="0"/>
          </a:p>
          <a:p>
            <a:endParaRPr lang="en-US" dirty="0" smtClean="0"/>
          </a:p>
          <a:p>
            <a:endParaRPr lang="en-US" dirty="0" smtClean="0"/>
          </a:p>
          <a:p>
            <a:r>
              <a:rPr lang="en-US" b="1" dirty="0" smtClean="0"/>
              <a:t>Volumetric Hypsodonty Index (</a:t>
            </a:r>
            <a:r>
              <a:rPr lang="en-US" b="1" dirty="0" err="1" smtClean="0"/>
              <a:t>vHI</a:t>
            </a:r>
            <a:r>
              <a:rPr lang="en-US" b="1" dirty="0" smtClean="0"/>
              <a:t>)</a:t>
            </a:r>
            <a:r>
              <a:rPr lang="en-US" dirty="0" smtClean="0"/>
              <a:t>: </a:t>
            </a:r>
          </a:p>
          <a:p>
            <a:r>
              <a:rPr lang="en-US" dirty="0" err="1" smtClean="0"/>
              <a:t>Planimetric</a:t>
            </a:r>
            <a:r>
              <a:rPr lang="en-US" dirty="0" smtClean="0"/>
              <a:t> area divided by volume.  Approximates a feature that is neither hypsodonty nor relief, but that is related to both. </a:t>
            </a:r>
          </a:p>
          <a:p>
            <a:endParaRPr lang="en-US" dirty="0" smtClean="0"/>
          </a:p>
          <a:p>
            <a:endParaRPr lang="en-US" dirty="0" smtClean="0"/>
          </a:p>
          <a:p>
            <a:r>
              <a:rPr lang="en-US" i="1" dirty="0" err="1" smtClean="0"/>
              <a:t>Onychomys</a:t>
            </a:r>
            <a:r>
              <a:rPr lang="en-US" i="1" dirty="0" smtClean="0"/>
              <a:t> </a:t>
            </a:r>
            <a:r>
              <a:rPr lang="en-US" i="1" dirty="0" err="1" smtClean="0"/>
              <a:t>leucogaster</a:t>
            </a:r>
            <a:r>
              <a:rPr lang="en-US" i="1" dirty="0" smtClean="0"/>
              <a:t> </a:t>
            </a:r>
            <a:r>
              <a:rPr lang="en-US" dirty="0" smtClean="0"/>
              <a:t>shown in both.</a:t>
            </a:r>
            <a:endParaRPr lang="en-US" i="1" dirty="0" smtClean="0"/>
          </a:p>
          <a:p>
            <a:endParaRPr lang="en-US" dirty="0" smtClean="0"/>
          </a:p>
          <a:p>
            <a:endParaRPr lang="en-US" dirty="0" smtClean="0"/>
          </a:p>
          <a:p>
            <a:endParaRPr lang="en-US" dirty="0" smtClean="0"/>
          </a:p>
          <a:p>
            <a:endParaRPr lang="en-US" i="1" dirty="0" smtClean="0"/>
          </a:p>
          <a:p>
            <a:endParaRPr lang="en-US" dirty="0"/>
          </a:p>
        </p:txBody>
      </p:sp>
      <p:sp>
        <p:nvSpPr>
          <p:cNvPr id="10" name="TextBox 9"/>
          <p:cNvSpPr txBox="1"/>
          <p:nvPr/>
        </p:nvSpPr>
        <p:spPr>
          <a:xfrm>
            <a:off x="4648200" y="5715000"/>
            <a:ext cx="4495800" cy="369332"/>
          </a:xfrm>
          <a:prstGeom prst="rect">
            <a:avLst/>
          </a:prstGeom>
          <a:noFill/>
        </p:spPr>
        <p:txBody>
          <a:bodyPr wrap="square" rtlCol="0">
            <a:spAutoFit/>
          </a:bodyPr>
          <a:lstStyle/>
          <a:p>
            <a:r>
              <a:rPr lang="en-US" b="1" dirty="0" smtClean="0"/>
              <a:t>RFI </a:t>
            </a:r>
            <a:r>
              <a:rPr lang="en-US" dirty="0" smtClean="0"/>
              <a:t>                                           </a:t>
            </a:r>
            <a:r>
              <a:rPr lang="en-US" b="1" dirty="0" err="1" smtClean="0"/>
              <a:t>vHI</a:t>
            </a:r>
            <a:endParaRPr lang="en-US" b="1" dirty="0"/>
          </a:p>
        </p:txBody>
      </p:sp>
      <p:sp>
        <p:nvSpPr>
          <p:cNvPr id="11" name="TextBox 10"/>
          <p:cNvSpPr txBox="1"/>
          <p:nvPr/>
        </p:nvSpPr>
        <p:spPr>
          <a:xfrm>
            <a:off x="3657600" y="6172200"/>
            <a:ext cx="5486400" cy="646331"/>
          </a:xfrm>
          <a:prstGeom prst="rect">
            <a:avLst/>
          </a:prstGeom>
          <a:noFill/>
        </p:spPr>
        <p:txBody>
          <a:bodyPr wrap="square" rtlCol="0">
            <a:spAutoFit/>
          </a:bodyPr>
          <a:lstStyle/>
          <a:p>
            <a:r>
              <a:rPr lang="en-US" dirty="0" smtClean="0"/>
              <a:t>Boyer 2008 </a:t>
            </a:r>
            <a:r>
              <a:rPr lang="en-US" i="1" dirty="0" smtClean="0"/>
              <a:t>J. Hum. </a:t>
            </a:r>
            <a:r>
              <a:rPr lang="en-US" i="1" dirty="0" err="1" smtClean="0"/>
              <a:t>Evol</a:t>
            </a:r>
            <a:r>
              <a:rPr lang="en-US" i="1" dirty="0" smtClean="0"/>
              <a:t>.          </a:t>
            </a:r>
            <a:r>
              <a:rPr lang="en-US" dirty="0" err="1" smtClean="0"/>
              <a:t>Lazzari</a:t>
            </a:r>
            <a:r>
              <a:rPr lang="en-US" dirty="0" smtClean="0"/>
              <a:t> et al. 2008 </a:t>
            </a:r>
            <a:r>
              <a:rPr lang="en-US" i="1" dirty="0" err="1" smtClean="0"/>
              <a:t>PlosOne</a:t>
            </a:r>
            <a:endParaRPr lang="en-US" i="1" dirty="0" smtClean="0"/>
          </a:p>
          <a:p>
            <a:endParaRPr lang="en-US" dirty="0"/>
          </a:p>
        </p:txBody>
      </p:sp>
      <p:sp>
        <p:nvSpPr>
          <p:cNvPr id="12" name="Title 1"/>
          <p:cNvSpPr>
            <a:spLocks noGrp="1"/>
          </p:cNvSpPr>
          <p:nvPr>
            <p:ph type="title"/>
          </p:nvPr>
        </p:nvSpPr>
        <p:spPr>
          <a:xfrm>
            <a:off x="0" y="0"/>
            <a:ext cx="6357850" cy="439196"/>
          </a:xfrm>
        </p:spPr>
        <p:txBody>
          <a:bodyPr anchor="t">
            <a:noAutofit/>
          </a:bodyPr>
          <a:lstStyle/>
          <a:p>
            <a:pPr algn="l"/>
            <a:r>
              <a:rPr lang="en-US" sz="2800" b="1" dirty="0" smtClean="0"/>
              <a:t>Replicated Methods: RFI and </a:t>
            </a:r>
            <a:r>
              <a:rPr lang="en-US" sz="2800" b="1" dirty="0" err="1" smtClean="0"/>
              <a:t>vHI</a:t>
            </a:r>
            <a:endParaRPr lang="en-US" sz="2800" b="1" dirty="0"/>
          </a:p>
        </p:txBody>
      </p:sp>
      <p:pic>
        <p:nvPicPr>
          <p:cNvPr id="11266" name="Picture 2" descr="https://gm1.ggpht.com/cPkonlbfTj0Qpkq_K3bgoSCxqN9AACWiRhKHvLBoXhBqMYCvCJPQf42o1XNOUfB8IXAiNYzqUfjD3ekx2B6ArhkQ9QbW7egGw8JOlNNVujgnh9Z5UeTaV69yFmqzm7Io3DDuyc2RbWrIcZjztsqJUZmT6DuS2SWJJ_KnDl_l0RuxLbSexmwZsZfmRl3jYQonMhDvdB6HY2HduUkGUBUcRN1kYBexczwrpwHIhdwAaLhY8A8suk6QCYC0ag88lVWNZVcFRW7NdUpHR2rkMYuRAXxs8_ArPCyT9a_yBCMqyGY8swIDxeFeSTBOUBihRXw0Lu_i0UlMVWNxJ41ZuVcrQfSsAwfbceuUTm4xm0OOy1c0fKsQ-L6WTEY8HnzT8aVzIbRI2t6EuxIE96QYdOFS_szi_SSTW_Hyd4mSvsLUCHm26SXSL3yLPltJ3BkxiT7yC_wxuyCawk5rvj7QVqG9Z1iUxpXTBZ7D1sUbG8Zzvj2wX46wr9jAjL3lOD5fvSQw8wbNrV3LygFj-UePU7u8lWcSqJocIAt0BfVRkEjw1s2l9uRv8iYm2Z2FFOUMH0UlfFiWKeI=-w1600-h1000-l75-ft"/>
          <p:cNvPicPr>
            <a:picLocks noChangeAspect="1" noChangeArrowheads="1"/>
          </p:cNvPicPr>
          <p:nvPr/>
        </p:nvPicPr>
        <p:blipFill>
          <a:blip r:embed="rId3" cstate="print"/>
          <a:srcRect/>
          <a:stretch>
            <a:fillRect/>
          </a:stretch>
        </p:blipFill>
        <p:spPr bwMode="auto">
          <a:xfrm>
            <a:off x="6553200" y="609600"/>
            <a:ext cx="1820570" cy="5029200"/>
          </a:xfrm>
          <a:prstGeom prst="rect">
            <a:avLst/>
          </a:prstGeom>
          <a:noFill/>
        </p:spPr>
      </p:pic>
      <p:pic>
        <p:nvPicPr>
          <p:cNvPr id="11268" name="Picture 4" descr="https://gm1.ggpht.com/L2D05SwuFI5TjEb5bPfBgyeCMAjPfy2vCMKHyqSkI-kaK_gl5SEcq7ESIwDtfxIyef5gxuDYLHzQZ09ArZZq0OW6ZG-1WNwy-gj2uJYZkXvmt35KsDV4uB_K9Wn3d7xQQVlwDAqMwBNS1iF4J1EoUtpMUadZnPivCthrsVp-fOZbsONOOK2in_Qo1dP-unITFCbFcjMrcL1vQlwKS8kjFvnuMe1YooJhvzWJYT0mRkiXeZTxkdYsfjEsCk4621tBqPEDzpwZALoa82vhnnymENoBIt3s3KiffRMV471ZcXtBsqbHCsGuzAu4qEWdNAeg_6nNApaF60Kcy6MsDe1hAtT_3rO2xoVDOUpCALKo7Xa9saS6evlyTXbZaaxUjpTxgmOxoV3vUMcB8Rh_d0xgQM6tlb7BoPT0bFhZB7OTuEIC2tY4_XN4uF2c_6-5GukU7ig8nIcizqAkeMjYyxMpb337Dx3T63kJuS_PbIXPDPWjDZ-v1qvQH9H-gTOxQYsjHWb92yvFEUvpgUdGeqUEv2ascfiKLEXhiEawODh7B-98Q09K34vHCtrc0zsjZM5GwlWe7IUzyA=w1347-h552-l75-f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05200" y="328164"/>
            <a:ext cx="3048000" cy="5862357"/>
          </a:xfrm>
          <a:prstGeom prst="rect">
            <a:avLst/>
          </a:prstGeom>
          <a:noFill/>
        </p:spPr>
      </p:pic>
    </p:spTree>
    <p:extLst>
      <p:ext uri="{BB962C8B-B14F-4D97-AF65-F5344CB8AC3E}">
        <p14:creationId xmlns="" xmlns:p14="http://schemas.microsoft.com/office/powerpoint/2010/main" val="3641526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3886200" cy="6172200"/>
          </a:xfrm>
        </p:spPr>
        <p:txBody>
          <a:bodyPr>
            <a:normAutofit fontScale="92500" lnSpcReduction="20000"/>
          </a:bodyPr>
          <a:lstStyle/>
          <a:p>
            <a:pPr>
              <a:buNone/>
            </a:pPr>
            <a:r>
              <a:rPr lang="en-US" sz="1800" b="1" dirty="0" smtClean="0"/>
              <a:t>Enamel/dentin ratio (EDR)</a:t>
            </a:r>
            <a:r>
              <a:rPr lang="en-US" sz="1800" dirty="0" smtClean="0"/>
              <a:t>:</a:t>
            </a:r>
          </a:p>
          <a:p>
            <a:pPr marL="0" indent="0">
              <a:buNone/>
            </a:pPr>
            <a:r>
              <a:rPr lang="en-US" sz="1800" dirty="0" smtClean="0"/>
              <a:t>Volume of enamel divided by crown volume; ignores volume of roots. </a:t>
            </a:r>
          </a:p>
          <a:p>
            <a:pPr>
              <a:buNone/>
            </a:pPr>
            <a:endParaRPr lang="en-US" sz="1800" dirty="0" smtClean="0"/>
          </a:p>
          <a:p>
            <a:pPr>
              <a:buNone/>
            </a:pPr>
            <a:endParaRPr lang="en-US" sz="1800" dirty="0" smtClean="0"/>
          </a:p>
          <a:p>
            <a:pPr>
              <a:buNone/>
            </a:pPr>
            <a:endParaRPr lang="en-US" sz="1800" dirty="0" smtClean="0"/>
          </a:p>
          <a:p>
            <a:pPr>
              <a:buNone/>
            </a:pPr>
            <a:r>
              <a:rPr lang="en-US" sz="1800" b="1" dirty="0" smtClean="0"/>
              <a:t>Platonic shape extraction: </a:t>
            </a:r>
          </a:p>
          <a:p>
            <a:pPr marL="0" indent="0">
              <a:buNone/>
            </a:pPr>
            <a:r>
              <a:rPr lang="en-US" sz="1800" dirty="0" smtClean="0"/>
              <a:t>Software attempts to break up tooth surface into geometric shapes.  Numbers of specific shape correlates with function. </a:t>
            </a:r>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a:p>
            <a:pPr>
              <a:buNone/>
            </a:pPr>
            <a:r>
              <a:rPr lang="en-US" sz="1800" b="1" dirty="0" smtClean="0"/>
              <a:t>Vertical complexity (VC):</a:t>
            </a:r>
          </a:p>
          <a:p>
            <a:pPr marL="0" indent="0">
              <a:buNone/>
            </a:pPr>
            <a:r>
              <a:rPr lang="en-US" sz="1800" dirty="0" smtClean="0"/>
              <a:t>Occlusal curvature cropping perimeter divided by EDJ perimeter</a:t>
            </a:r>
          </a:p>
          <a:p>
            <a:pPr>
              <a:buNone/>
            </a:pPr>
            <a:endParaRPr lang="en-US" sz="1800" dirty="0" smtClean="0"/>
          </a:p>
          <a:p>
            <a:pPr>
              <a:buNone/>
            </a:pPr>
            <a:endParaRPr lang="en-US" sz="1800" dirty="0" smtClean="0"/>
          </a:p>
          <a:p>
            <a:pPr>
              <a:buNone/>
            </a:pPr>
            <a:r>
              <a:rPr lang="en-US" sz="1800" b="1" dirty="0" smtClean="0"/>
              <a:t>Occlusal concavity:</a:t>
            </a:r>
          </a:p>
          <a:p>
            <a:pPr marL="0" indent="0">
              <a:buNone/>
            </a:pPr>
            <a:r>
              <a:rPr lang="en-US" sz="1800" dirty="0" smtClean="0"/>
              <a:t>Occlusal volume divided by occlusal surface area (currently binary)</a:t>
            </a:r>
          </a:p>
          <a:p>
            <a:pPr>
              <a:buNone/>
            </a:pPr>
            <a:endParaRPr lang="en-US" sz="1800" dirty="0" smtClean="0"/>
          </a:p>
          <a:p>
            <a:pPr>
              <a:buNone/>
            </a:pPr>
            <a:r>
              <a:rPr lang="en-US" sz="1800" dirty="0" smtClean="0"/>
              <a:t>And many more...</a:t>
            </a:r>
          </a:p>
        </p:txBody>
      </p:sp>
      <p:pic>
        <p:nvPicPr>
          <p:cNvPr id="17410" name="Picture 2" descr="https://lh3.googleusercontent.com/_lRjpC8dZ0IUKWtAbhFPFuivDWw0GPqtV3WolLVoEtjNiyjLFdN0TfVXtq4iOY4E9C2IA-tw89o=s800"/>
          <p:cNvPicPr>
            <a:picLocks noChangeAspect="1" noChangeArrowheads="1"/>
          </p:cNvPicPr>
          <p:nvPr/>
        </p:nvPicPr>
        <p:blipFill>
          <a:blip r:embed="rId3" cstate="print"/>
          <a:srcRect/>
          <a:stretch>
            <a:fillRect/>
          </a:stretch>
        </p:blipFill>
        <p:spPr bwMode="auto">
          <a:xfrm flipH="1">
            <a:off x="3810000" y="1918335"/>
            <a:ext cx="4876800" cy="1767840"/>
          </a:xfrm>
          <a:prstGeom prst="rect">
            <a:avLst/>
          </a:prstGeom>
          <a:noFill/>
        </p:spPr>
      </p:pic>
      <p:sp>
        <p:nvSpPr>
          <p:cNvPr id="7" name="Title 1"/>
          <p:cNvSpPr txBox="1">
            <a:spLocks/>
          </p:cNvSpPr>
          <p:nvPr/>
        </p:nvSpPr>
        <p:spPr>
          <a:xfrm>
            <a:off x="0" y="0"/>
            <a:ext cx="6357850" cy="439196"/>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smtClean="0">
                <a:latin typeface="+mj-lt"/>
                <a:ea typeface="+mj-ea"/>
                <a:cs typeface="+mj-cs"/>
              </a:rPr>
              <a:t>Novel Methods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pic>
        <p:nvPicPr>
          <p:cNvPr id="10242" name="Picture 2" descr="https://gm1.ggpht.com/2Fb6ECC4w7kMOWF35v2t8FGZid8Ibf6zI_gjYd6MISJr3BT7taImU5sBv82qw2w67I8TGXxJoXOiem12Ryi42_1BkY-4dLgGLIptEMsQ01wGwwhBW9y0cqJFj7ND6Sn_5SDubaKopCqbzM1NDMmEPaqHxKiwwjqF0oNmiBUbVq81suPyS8vDmVCaz-lPt82v-8HTdXcZ5f2p9crUkp9OzFzOSkJ34XhKs7e12sh0HOneGO5NNqGmgVBAdwS8nUbevxNLXo71WErxiayuyugbaTadR_AmEtf-N1IWE8P614Iy1Ow4Q_wW5Gb-nViHWO8ZOWvcZMokgXprbiEd3tfbQqZjkcgfKG99ylwPgkyI64nTIX9lMgfnejifhhHCDTYHFWZEATYcK27cCkG9aqrkaFqZlH1rbYew_NYJ1JZNRIzIsbP0CU5qftsCKcJaNmxrnsJroDun6ruaYRicSaWs7JKEz2oVWXBRy8yeNPZrwDGeuSEOqEwifk0t_UaSneaqaeTx4zPb_XdkA9MJtus3dtTVESyXeMNmTh_1mwZdMROaGoQnvlDK95f5g56mW-PVrVk7lmdZlg=-w1600-h1000-l75-f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52800" y="3581400"/>
            <a:ext cx="6019800" cy="1781417"/>
          </a:xfrm>
          <a:prstGeom prst="rect">
            <a:avLst/>
          </a:prstGeom>
          <a:noFill/>
        </p:spPr>
      </p:pic>
      <p:sp>
        <p:nvSpPr>
          <p:cNvPr id="10244" name="AutoShape 4" descr="https://gm1.ggpht.com/NJK1maFTPeFLpKbZJITsGc0T6bL-s2mu2CZTyU--vv4goXpRKwRwx7PtA-5TbLWaJ79Zu4rwN5gMmMEgRqypPKLfWuqTZRmPvwjN_crH6cEhU2LuoMOyrGV7Ezam0L_3WoVUj0RgmDxzEzRIVjNOTp5iJIk9t8jjWDiSSsBrb7tY3tTpdf_gDKBKgxjLu0zovxx0zI7DHtr6c40_W-vooBnIRTvKev3qUyKUtAH9zHy9pBdVRbNJ5vTnAoC8QMUzToYxZjLJU9XsmRWdwKKv6PYQZcmevS_6jbqC3hP1uwzdvOobq4Izr7-9oky-hxUjhL_al0g6JaBL_nk27mYC9DRJTSH7w0N4ugIKjwTT0kwfDP6UPB7tlNQhumo-XalQjLSLlTJrQfvOrwaZakO6A-IJDTtFqBKXeKbnvreGpZESQ_uVo8PsgzziwQNqtLGOLB5gok9_cuvBRcvbuaDWuypBSTBu5m2oAUxfmljAXEz9tWBCFMAmthauujHfLx-f8J887HGWo1YWrqiDeYCD4C4yhB3niEuBwPEcnvcxmTTqyv19AXMuUy8Hsv2hddsWNgUDi-YK5A=-w1600-h1000-l75-f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6" name="AutoShape 6" descr="https://gm1.ggpht.com/NJK1maFTPeFLpKbZJITsGc0T6bL-s2mu2CZTyU--vv4goXpRKwRwx7PtA-5TbLWaJ79Zu4rwN5gMmMEgRqypPKLfWuqTZRmPvwjN_crH6cEhU2LuoMOyrGV7Ezam0L_3WoVUj0RgmDxzEzRIVjNOTp5iJIk9t8jjWDiSSsBrb7tY3tTpdf_gDKBKgxjLu0zovxx0zI7DHtr6c40_W-vooBnIRTvKev3qUyKUtAH9zHy9pBdVRbNJ5vTnAoC8QMUzToYxZjLJU9XsmRWdwKKv6PYQZcmevS_6jbqC3hP1uwzdvOobq4Izr7-9oky-hxUjhL_al0g6JaBL_nk27mYC9DRJTSH7w0N4ugIKjwTT0kwfDP6UPB7tlNQhumo-XalQjLSLlTJrQfvOrwaZakO6A-IJDTtFqBKXeKbnvreGpZESQ_uVo8PsgzziwQNqtLGOLB5gok9_cuvBRcvbuaDWuypBSTBu5m2oAUxfmljAXEz9tWBCFMAmthauujHfLx-f8J887HGWo1YWrqiDeYCD4C4yhB3niEuBwPEcnvcxmTTqyv19AXMuUy8Hsv2hddsWNgUDi-YK5A=-w1600-h1000-l75-f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8" name="AutoShape 8" descr="https://gm1.ggpht.com/NJK1maFTPeFLpKbZJITsGc0T6bL-s2mu2CZTyU--vv4goXpRKwRwx7PtA-5TbLWaJ79Zu4rwN5gMmMEgRqypPKLfWuqTZRmPvwjN_crH6cEhU2LuoMOyrGV7Ezam0L_3WoVUj0RgmDxzEzRIVjNOTp5iJIk9t8jjWDiSSsBrb7tY3tTpdf_gDKBKgxjLu0zovxx0zI7DHtr6c40_W-vooBnIRTvKev3qUyKUtAH9zHy9pBdVRbNJ5vTnAoC8QMUzToYxZjLJU9XsmRWdwKKv6PYQZcmevS_6jbqC3hP1uwzdvOobq4Izr7-9oky-hxUjhL_al0g6JaBL_nk27mYC9DRJTSH7w0N4ugIKjwTT0kwfDP6UPB7tlNQhumo-XalQjLSLlTJrQfvOrwaZakO6A-IJDTtFqBKXeKbnvreGpZESQ_uVo8PsgzziwQNqtLGOLB5gok9_cuvBRcvbuaDWuypBSTBu5m2oAUxfmljAXEz9tWBCFMAmthauujHfLx-f8J887HGWo1YWrqiDeYCD4C4yhB3niEuBwPEcnvcxmTTqyv19AXMuUy8Hsv2hddsWNgUDi-YK5A=-w1600-h1000-l75-f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50" name="Picture 10" descr="https://gm1.ggpht.com/v8NI7MmqrntUU7Ge9d1CCSDMjgBMnsE-lw7BtKqO2FDu_J4CUqiZVbxh8MY4ucKP-tW_fxjKZ1BAifc7igTSKdyzwfzY25L4b-hs0QUDBnLK0OY8BiSmScImaOYyjqESqwnykBUGTqmjX3pi-Mhcr6LitfMQ4mdpbSraGE62ORfLBYmJIaquvTHdWmwZJp5SLIKQk-1duQc84XEsbGPfBToLGQyVaTRJGWy3z4rXMXTDT5ZhXM-v1i9owYCNx1xi4b5DQ7ZljKXbgN-1oHGvK7wkq2ChpSSP7rqI_bB1yDYPxltLiiqw80wwerX4d-fJWAb2dynbE6bXPf8LrivBEMHmQ1GtFB6AcR_DfYkUiDlIt5MqRN353xPBGKf8KpNhwKw-DJjYJVOnnThdiU4dG9t0UETsTvp70QSLAygyP5HeNIx7bnlM40ZTDHpzf8tcvuAwIuGrWasLm-Ug1R5u2QK4wETVLIG05GAdgEOSXrjfhE-LRvbdhHh5ceRe4km3-H0iZIdeURVvsBmqmXqa1jIKfdWvLauWj55wABdXgrlnhin928G0jDSvbVBqaROoYL4Tc1vR9g=-w1600-h1000-l75-ft"/>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05200" y="5198078"/>
            <a:ext cx="5638800" cy="1659922"/>
          </a:xfrm>
          <a:prstGeom prst="rect">
            <a:avLst/>
          </a:prstGeom>
          <a:noFill/>
        </p:spPr>
      </p:pic>
      <p:pic>
        <p:nvPicPr>
          <p:cNvPr id="11" name="Picture 8"/>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581400" y="0"/>
            <a:ext cx="5313848"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07194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https://mail.google.com/mail/u/1/?ui=2&amp;ik=b4a5f28db9&amp;view=fimg&amp;th=14914d3e279c7a43&amp;attid=0.1.1&amp;disp=emb&amp;attbid=ANGjdJ-opbSwCtw4HYw6reqekuRvMcqKswI5Qq_xuC3KhxkLaXnKDImBhXwpatX77jjpIjSihHgnnJnl3Z1iYzOqCldiktw49HUy3dyqSgaupxTw1r19io9Zfk73HZM&amp;sz=-w1600-h1000&amp;ats=1413487365996&amp;rm=14914d3e279c7a43&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https://mail.google.com/mail/u/1/?ui=2&amp;ik=b4a5f28db9&amp;view=fimg&amp;th=14914d3e279c7a43&amp;attid=0.1.2&amp;disp=emb&amp;attbid=ANGjdJ9TItcRMI86Tc0z5e-aQZyQBiuQKHkQmSbvl1xFWXy2lhSkRSHXgrcA-N-_pZxtMRAlEr7IsCzje6-1ekKhCOGz0ctABpQ8E5L5BrvL-v0UyBCbpE3xBZ31o3k&amp;sz=-w1600-h1000&amp;ats=1413487365996&amp;rm=14914d3e279c7a43&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2" name="AutoShape 8" descr="https://mail.google.com/mail/u/1/?ui=2&amp;ik=b4a5f28db9&amp;view=fimg&amp;th=14914d3e279c7a43&amp;attid=0.1.2&amp;disp=emb&amp;attbid=ANGjdJ9TItcRMI86Tc0z5e-aQZyQBiuQKHkQmSbvl1xFWXy2lhSkRSHXgrcA-N-_pZxtMRAlEr7IsCzje6-1ekKhCOGz0ctABpQ8E5L5BrvL-v0UyBCbpE3xBZ31o3k&amp;sz=-w1600-h1000&amp;ats=1413487365996&amp;rm=14914d3e279c7a43&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0" y="6019800"/>
            <a:ext cx="9144000" cy="923330"/>
          </a:xfrm>
          <a:prstGeom prst="rect">
            <a:avLst/>
          </a:prstGeom>
          <a:noFill/>
        </p:spPr>
        <p:txBody>
          <a:bodyPr wrap="square" rtlCol="0">
            <a:spAutoFit/>
          </a:bodyPr>
          <a:lstStyle/>
          <a:p>
            <a:pPr algn="ctr"/>
            <a:r>
              <a:rPr lang="en-US" b="1" dirty="0" smtClean="0"/>
              <a:t>Granivore teeth often appear to be a series of mortars used to grind up seeds.  These teeth tend to be very simple, resulting in very low perimeters.  In the future, we will scale this metric to size to prevent scale bias. </a:t>
            </a:r>
            <a:endParaRPr lang="en-US" b="1" dirty="0"/>
          </a:p>
        </p:txBody>
      </p:sp>
      <p:pic>
        <p:nvPicPr>
          <p:cNvPr id="10" name="Picture 2" descr="https://gm1.ggpht.com/DE8QJV6aVV72waN5GDLRBPR2n_cS3jPvRsL-CEnGapXeaG7z_Aq9sz02vsb6aIxMUCxPoW-tNmC-KTZhChL-IhB3658bYG3xO2oJDFfduUl8H9seSbPgsRP3JG-xGrX7c9xdU8nknfL5ISyg5aJ2gonDzbY_sEL9HeNxVPeYR4WwXfCeJwxbn1LyH1TPgm7OTXcSudqcKLlu8tfqTcVx9P6pL6mvFqn4VAwIHf3y2wh6esOYtIUgu8AUGSRBRTgVwlNFSwAFnrVkwNN6Kjf-OGc9f6yXzYKGSODYOrZu_hYan0VIc8s-05c-CpVbKjZxwM1oceIb1MuIBMEJkebOGKtYvuWyDPuSlNnsiSep6OGjHQgO5d4O4aiJ9aYcjGo3dTtn2BvqCgk2KuWekPj4-YtyEO4XDf7GORiuOhch1nHg6DsvoVoD_LYd4LRgGAp2AI9y6XGXRas-JtpO6Za2bkjSqIMgw72rZEmTaV4lLH-Gw6Fbsr5yqmvVUgPWw3w-y4XKbyzXg5IM_Pq4FkoJQnMQ32uzQ3STyHe2caW_5YKKQqVOXssndpmt5XFGYkRpxYJeUEpf=-w1600-h1000-l75-f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57200"/>
            <a:ext cx="9144000" cy="550068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tle 1"/>
          <p:cNvSpPr>
            <a:spLocks noGrp="1"/>
          </p:cNvSpPr>
          <p:nvPr>
            <p:ph type="title"/>
          </p:nvPr>
        </p:nvSpPr>
        <p:spPr>
          <a:xfrm>
            <a:off x="0" y="0"/>
            <a:ext cx="8915400" cy="457200"/>
          </a:xfrm>
        </p:spPr>
        <p:txBody>
          <a:bodyPr anchor="t">
            <a:noAutofit/>
          </a:bodyPr>
          <a:lstStyle/>
          <a:p>
            <a:pPr algn="l"/>
            <a:r>
              <a:rPr lang="en-US" sz="2800" b="1" dirty="0" smtClean="0"/>
              <a:t>Results:  m1 occlusal perimeter and m3 concavity</a:t>
            </a:r>
            <a:endParaRPr lang="en-US" sz="2800" b="1" dirty="0"/>
          </a:p>
        </p:txBody>
      </p:sp>
    </p:spTree>
    <p:extLst>
      <p:ext uri="{BB962C8B-B14F-4D97-AF65-F5344CB8AC3E}">
        <p14:creationId xmlns="" xmlns:p14="http://schemas.microsoft.com/office/powerpoint/2010/main" val="331105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https://mail.google.com/mail/u/1/?ui=2&amp;ik=b4a5f28db9&amp;view=fimg&amp;th=14914d3e279c7a43&amp;attid=0.1.1&amp;disp=emb&amp;attbid=ANGjdJ-opbSwCtw4HYw6reqekuRvMcqKswI5Qq_xuC3KhxkLaXnKDImBhXwpatX77jjpIjSihHgnnJnl3Z1iYzOqCldiktw49HUy3dyqSgaupxTw1r19io9Zfk73HZM&amp;sz=-w1600-h1000&amp;ats=1413487365996&amp;rm=14914d3e279c7a43&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https://mail.google.com/mail/u/1/?ui=2&amp;ik=b4a5f28db9&amp;view=fimg&amp;th=14914d3e279c7a43&amp;attid=0.1.2&amp;disp=emb&amp;attbid=ANGjdJ9TItcRMI86Tc0z5e-aQZyQBiuQKHkQmSbvl1xFWXy2lhSkRSHXgrcA-N-_pZxtMRAlEr7IsCzje6-1ekKhCOGz0ctABpQ8E5L5BrvL-v0UyBCbpE3xBZ31o3k&amp;sz=-w1600-h1000&amp;ats=1413487365996&amp;rm=14914d3e279c7a43&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2" name="AutoShape 8" descr="https://mail.google.com/mail/u/1/?ui=2&amp;ik=b4a5f28db9&amp;view=fimg&amp;th=14914d3e279c7a43&amp;attid=0.1.2&amp;disp=emb&amp;attbid=ANGjdJ9TItcRMI86Tc0z5e-aQZyQBiuQKHkQmSbvl1xFWXy2lhSkRSHXgrcA-N-_pZxtMRAlEr7IsCzje6-1ekKhCOGz0ctABpQ8E5L5BrvL-v0UyBCbpE3xBZ31o3k&amp;sz=-w1600-h1000&amp;ats=1413487365996&amp;rm=14914d3e279c7a43&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0" y="5943600"/>
            <a:ext cx="9144000" cy="923330"/>
          </a:xfrm>
          <a:prstGeom prst="rect">
            <a:avLst/>
          </a:prstGeom>
          <a:noFill/>
        </p:spPr>
        <p:txBody>
          <a:bodyPr wrap="square" rtlCol="0">
            <a:spAutoFit/>
          </a:bodyPr>
          <a:lstStyle/>
          <a:p>
            <a:pPr algn="ctr"/>
            <a:r>
              <a:rPr lang="en-US" b="1" dirty="0" err="1" smtClean="0"/>
              <a:t>Invertivores</a:t>
            </a:r>
            <a:r>
              <a:rPr lang="en-US" b="1" dirty="0" smtClean="0"/>
              <a:t> have low occlusal surface areas because conical cusps are relatively simple.  In contrast, conical cusps often influence the shape of the EDJ, creating waves that increase its perimeter.  </a:t>
            </a:r>
            <a:r>
              <a:rPr lang="en-US" b="1" dirty="0" err="1" smtClean="0"/>
              <a:t>Invertivores</a:t>
            </a:r>
            <a:r>
              <a:rPr lang="en-US" b="1" dirty="0" smtClean="0"/>
              <a:t> also very low in occlusal complexity as measured by OPC.  </a:t>
            </a:r>
            <a:endParaRPr lang="en-US" b="1" dirty="0"/>
          </a:p>
        </p:txBody>
      </p:sp>
      <p:pic>
        <p:nvPicPr>
          <p:cNvPr id="8" name="Picture 4" descr="https://gm1.ggpht.com/9WYEatJTNI5U54u4ufTPhAkihWxwHwlLEAYqamavSsByA2tzUKTgRSPDUciYyFFZ2XvmN9sbFuy3zZ1FNJkLUSGyqJmzURXzz56EbqPXicsn-Hzu608mknntlkpALMSFp7qoMBhozi6bpmSh5DJIIu5H5BdryY_guyqDfPtONuSZOHsrOlUaFCxv29mzA44fB0xt7FmwSTkh9XZK54aGuYSDtPdmDpUcPaw4OZG-y3-Kl6_wOduh9TZZf1zJenFBphAj0GEsFNVrwWq_vrhPji2BeZQML9X6c4fdtdx5Nu9EOHMtIU5jtEOa_n04I_as2iF3nkRjNcjMce4TYxLCUWFnNJ-2OvRSXaeFouHhN7VsHIcwItvHQ6hC8yF4C9quvB-CtA2tBaNZ2mR5oqZxmbW4DUvXhyOA5DXylllljzE6hXrEKRe6Ivkg4Wq0OvNpEOEFKvER7PGa9ESrwFEVBLp636vzgXD83gSN-XTvBJpbPMw8HimXt2MQFNfVFhjkZbVDlmpdhN0cZ69s8qybepmwlWeUfdHjaQf03qqQhqaD8mwPNmrNKZbUJm-VpWc5grmT74U=-w1600-h1000-l75-ft"/>
          <p:cNvPicPr>
            <a:picLocks noChangeAspect="1" noChangeArrowheads="1"/>
          </p:cNvPicPr>
          <p:nvPr/>
        </p:nvPicPr>
        <p:blipFill>
          <a:blip r:embed="rId3" cstate="print"/>
          <a:srcRect/>
          <a:stretch>
            <a:fillRect/>
          </a:stretch>
        </p:blipFill>
        <p:spPr bwMode="auto">
          <a:xfrm>
            <a:off x="0" y="476247"/>
            <a:ext cx="9144001" cy="5543553"/>
          </a:xfrm>
          <a:prstGeom prst="rect">
            <a:avLst/>
          </a:prstGeom>
          <a:noFill/>
        </p:spPr>
      </p:pic>
      <p:sp>
        <p:nvSpPr>
          <p:cNvPr id="11" name="Title 1"/>
          <p:cNvSpPr>
            <a:spLocks noGrp="1"/>
          </p:cNvSpPr>
          <p:nvPr>
            <p:ph type="title"/>
          </p:nvPr>
        </p:nvSpPr>
        <p:spPr>
          <a:xfrm>
            <a:off x="0" y="0"/>
            <a:ext cx="6357850" cy="439196"/>
          </a:xfrm>
        </p:spPr>
        <p:txBody>
          <a:bodyPr anchor="t">
            <a:noAutofit/>
          </a:bodyPr>
          <a:lstStyle/>
          <a:p>
            <a:pPr algn="l"/>
            <a:r>
              <a:rPr lang="en-US" sz="2800" b="1" dirty="0" smtClean="0"/>
              <a:t>Results:  m2 EDJ/Occlusal Surface Area</a:t>
            </a:r>
            <a:endParaRPr lang="en-US" sz="2800" b="1" dirty="0"/>
          </a:p>
        </p:txBody>
      </p:sp>
      <p:sp>
        <p:nvSpPr>
          <p:cNvPr id="10" name="Rectangle 9"/>
          <p:cNvSpPr/>
          <p:nvPr/>
        </p:nvSpPr>
        <p:spPr>
          <a:xfrm>
            <a:off x="4267200" y="3048000"/>
            <a:ext cx="533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31105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https://mail.google.com/mail/u/1/?ui=2&amp;ik=b4a5f28db9&amp;view=fimg&amp;th=14914d3e279c7a43&amp;attid=0.1.1&amp;disp=emb&amp;attbid=ANGjdJ-opbSwCtw4HYw6reqekuRvMcqKswI5Qq_xuC3KhxkLaXnKDImBhXwpatX77jjpIjSihHgnnJnl3Z1iYzOqCldiktw49HUy3dyqSgaupxTw1r19io9Zfk73HZM&amp;sz=-w1600-h1000&amp;ats=1413487365996&amp;rm=14914d3e279c7a43&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0" name="AutoShape 6" descr="https://mail.google.com/mail/u/1/?ui=2&amp;ik=b4a5f28db9&amp;view=fimg&amp;th=14914d3e279c7a43&amp;attid=0.1.2&amp;disp=emb&amp;attbid=ANGjdJ9TItcRMI86Tc0z5e-aQZyQBiuQKHkQmSbvl1xFWXy2lhSkRSHXgrcA-N-_pZxtMRAlEr7IsCzje6-1ekKhCOGz0ctABpQ8E5L5BrvL-v0UyBCbpE3xBZ31o3k&amp;sz=-w1600-h1000&amp;ats=1413487365996&amp;rm=14914d3e279c7a43&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52" name="AutoShape 8" descr="https://mail.google.com/mail/u/1/?ui=2&amp;ik=b4a5f28db9&amp;view=fimg&amp;th=14914d3e279c7a43&amp;attid=0.1.2&amp;disp=emb&amp;attbid=ANGjdJ9TItcRMI86Tc0z5e-aQZyQBiuQKHkQmSbvl1xFWXy2lhSkRSHXgrcA-N-_pZxtMRAlEr7IsCzje6-1ekKhCOGz0ctABpQ8E5L5BrvL-v0UyBCbpE3xBZ31o3k&amp;sz=-w1600-h1000&amp;ats=1413487365996&amp;rm=14914d3e279c7a43&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4" name="Picture 10" descr="https://gm1.ggpht.com/bF9kl-OGgbYV3LrOqOTfC2eRbQ3n1SSnORiLV9ViAJ9u3vpV5ALNM2KFAMONfNS5MsGW7l0WOfi4Cu0bDSAMfDRwHWDFSpZqyBhk1GBDnnKYP2qeoltKRrF_zla-FBHZiqzEwH9GR3z3x--n5FEp_l2MgYNclPzhaJ6zOFtgi55MzpEkuRtsnKvQTb5tUjxe13V7BcI1HpvFCxdIDcP2IGoQv-PXBwIL3wKjoQzWdOUIlx_lmluY3yUVqHs4VxwfpBryl7vS2A17OmtY5J6pWvCV7djLlItclzV0aElDpM_V60Q_siNuexNypFVe0yA4_ze3TRMtggildXCijc4lTFchZpmUgCjIQWpvjLTlHyg_zRMwX7YDRHPGY5Vdy-VFtFJXJG4OIiQrUQ8ApZ531BAUKTn9mqIRgljY4UWsb-3ZzH0OLdwwhuUaqUYkxK-o90aXUhILJ8LWFm60WwQSofno1Ng3ty8uDROoaMFYr72SsMOD1RfQpHvCK46O0Xf41bdAzw49TOUXkGRHyUk4v6w6-cogC6LPj6rzWB2jo_4dmT5jGi0hb8_h6yUSxZ7MyiisyMmd=-w1600-h1000-l75-ft"/>
          <p:cNvPicPr>
            <a:picLocks noChangeAspect="1" noChangeArrowheads="1"/>
          </p:cNvPicPr>
          <p:nvPr/>
        </p:nvPicPr>
        <p:blipFill>
          <a:blip r:embed="rId3" cstate="print"/>
          <a:srcRect/>
          <a:stretch>
            <a:fillRect/>
          </a:stretch>
        </p:blipFill>
        <p:spPr bwMode="auto">
          <a:xfrm>
            <a:off x="0" y="533400"/>
            <a:ext cx="9144000" cy="5486400"/>
          </a:xfrm>
          <a:prstGeom prst="rect">
            <a:avLst/>
          </a:prstGeom>
          <a:noFill/>
        </p:spPr>
      </p:pic>
      <p:sp>
        <p:nvSpPr>
          <p:cNvPr id="9" name="TextBox 8"/>
          <p:cNvSpPr txBox="1"/>
          <p:nvPr/>
        </p:nvSpPr>
        <p:spPr>
          <a:xfrm>
            <a:off x="0" y="6019800"/>
            <a:ext cx="9144000" cy="646331"/>
          </a:xfrm>
          <a:prstGeom prst="rect">
            <a:avLst/>
          </a:prstGeom>
          <a:noFill/>
        </p:spPr>
        <p:txBody>
          <a:bodyPr wrap="square" rtlCol="0">
            <a:spAutoFit/>
          </a:bodyPr>
          <a:lstStyle/>
          <a:p>
            <a:pPr algn="ctr"/>
            <a:r>
              <a:rPr lang="en-US" b="1" dirty="0" smtClean="0"/>
              <a:t>Rodents appear to follow the primate pattern in that more frugivorous species have significantly more enamel to cope with fruit acidity. </a:t>
            </a:r>
            <a:endParaRPr lang="en-US" b="1" dirty="0"/>
          </a:p>
        </p:txBody>
      </p:sp>
      <p:sp>
        <p:nvSpPr>
          <p:cNvPr id="14" name="Title 1"/>
          <p:cNvSpPr>
            <a:spLocks noGrp="1"/>
          </p:cNvSpPr>
          <p:nvPr>
            <p:ph type="title"/>
          </p:nvPr>
        </p:nvSpPr>
        <p:spPr>
          <a:xfrm>
            <a:off x="0" y="0"/>
            <a:ext cx="6357850" cy="439196"/>
          </a:xfrm>
        </p:spPr>
        <p:txBody>
          <a:bodyPr anchor="t">
            <a:noAutofit/>
          </a:bodyPr>
          <a:lstStyle/>
          <a:p>
            <a:pPr algn="l"/>
            <a:r>
              <a:rPr lang="en-US" sz="2800" b="1" dirty="0" smtClean="0"/>
              <a:t>Results:  Enamel-Dentin Ratio</a:t>
            </a:r>
            <a:endParaRPr lang="en-US" sz="2800" b="1" dirty="0"/>
          </a:p>
        </p:txBody>
      </p:sp>
    </p:spTree>
    <p:extLst>
      <p:ext uri="{BB962C8B-B14F-4D97-AF65-F5344CB8AC3E}">
        <p14:creationId xmlns="" xmlns:p14="http://schemas.microsoft.com/office/powerpoint/2010/main" val="331105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57201"/>
          </a:xfrm>
        </p:spPr>
        <p:txBody>
          <a:bodyPr>
            <a:noAutofit/>
          </a:bodyPr>
          <a:lstStyle/>
          <a:p>
            <a:r>
              <a:rPr lang="en-US" sz="2800" b="1" dirty="0" smtClean="0"/>
              <a:t>Trophic diversity and </a:t>
            </a:r>
            <a:r>
              <a:rPr lang="en-US" sz="2800" b="1" dirty="0" err="1" smtClean="0"/>
              <a:t>paleoecosystem</a:t>
            </a:r>
            <a:r>
              <a:rPr lang="en-US" sz="2800" b="1" dirty="0" smtClean="0"/>
              <a:t> reconstruction</a:t>
            </a:r>
            <a:endParaRPr lang="en-US" sz="2800" b="1" dirty="0"/>
          </a:p>
        </p:txBody>
      </p:sp>
      <p:pic>
        <p:nvPicPr>
          <p:cNvPr id="8" name="Picture 2"/>
          <p:cNvPicPr>
            <a:picLocks noChangeAspect="1" noChangeArrowheads="1"/>
          </p:cNvPicPr>
          <p:nvPr/>
        </p:nvPicPr>
        <p:blipFill>
          <a:blip r:embed="rId3" cstate="print"/>
          <a:srcRect l="52102" t="44588"/>
          <a:stretch>
            <a:fillRect/>
          </a:stretch>
        </p:blipFill>
        <p:spPr bwMode="auto">
          <a:xfrm>
            <a:off x="0" y="2787282"/>
            <a:ext cx="4800600" cy="4070718"/>
          </a:xfrm>
          <a:prstGeom prst="rect">
            <a:avLst/>
          </a:prstGeom>
          <a:noFill/>
          <a:ln w="9525">
            <a:noFill/>
            <a:miter lim="800000"/>
            <a:headEnd/>
            <a:tailEnd/>
          </a:ln>
        </p:spPr>
      </p:pic>
      <p:sp>
        <p:nvSpPr>
          <p:cNvPr id="9" name="Rectangle 8"/>
          <p:cNvSpPr/>
          <p:nvPr/>
        </p:nvSpPr>
        <p:spPr>
          <a:xfrm>
            <a:off x="0" y="28194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4572000" y="2819400"/>
            <a:ext cx="4400422" cy="3733800"/>
          </a:xfrm>
          <a:prstGeom prst="rect">
            <a:avLst/>
          </a:prstGeom>
          <a:noFill/>
          <a:ln w="9525">
            <a:noFill/>
            <a:miter lim="800000"/>
            <a:headEnd/>
            <a:tailEnd/>
          </a:ln>
        </p:spPr>
      </p:pic>
      <p:sp>
        <p:nvSpPr>
          <p:cNvPr id="10" name="TextBox 9"/>
          <p:cNvSpPr txBox="1"/>
          <p:nvPr/>
        </p:nvSpPr>
        <p:spPr>
          <a:xfrm>
            <a:off x="0" y="6488668"/>
            <a:ext cx="4419600" cy="369332"/>
          </a:xfrm>
          <a:prstGeom prst="rect">
            <a:avLst/>
          </a:prstGeom>
          <a:noFill/>
        </p:spPr>
        <p:txBody>
          <a:bodyPr wrap="square" rtlCol="0">
            <a:spAutoFit/>
          </a:bodyPr>
          <a:lstStyle/>
          <a:p>
            <a:r>
              <a:rPr lang="en-US" dirty="0" smtClean="0"/>
              <a:t>Polly and </a:t>
            </a:r>
            <a:r>
              <a:rPr lang="en-US" dirty="0" err="1" smtClean="0"/>
              <a:t>Sarwar</a:t>
            </a:r>
            <a:r>
              <a:rPr lang="en-US" dirty="0" smtClean="0"/>
              <a:t>, 2014.  </a:t>
            </a:r>
            <a:r>
              <a:rPr lang="en-US" i="1" dirty="0" smtClean="0"/>
              <a:t>Ann. Zoo. </a:t>
            </a:r>
            <a:r>
              <a:rPr lang="en-US" i="1" dirty="0" err="1" smtClean="0"/>
              <a:t>Fennici</a:t>
            </a:r>
            <a:r>
              <a:rPr lang="en-US" i="1" dirty="0" smtClean="0"/>
              <a:t>.</a:t>
            </a:r>
            <a:r>
              <a:rPr lang="en-US" dirty="0" smtClean="0"/>
              <a:t> </a:t>
            </a:r>
            <a:endParaRPr lang="en-US" dirty="0"/>
          </a:p>
        </p:txBody>
      </p:sp>
      <p:sp>
        <p:nvSpPr>
          <p:cNvPr id="12" name="TextBox 11"/>
          <p:cNvSpPr txBox="1"/>
          <p:nvPr/>
        </p:nvSpPr>
        <p:spPr>
          <a:xfrm>
            <a:off x="0" y="393681"/>
            <a:ext cx="9144000" cy="3200876"/>
          </a:xfrm>
          <a:prstGeom prst="rect">
            <a:avLst/>
          </a:prstGeom>
          <a:noFill/>
        </p:spPr>
        <p:txBody>
          <a:bodyPr wrap="square" rtlCol="0">
            <a:spAutoFit/>
          </a:bodyPr>
          <a:lstStyle/>
          <a:p>
            <a:pPr marL="285750" indent="-285750"/>
            <a:r>
              <a:rPr lang="en-US" dirty="0" smtClean="0"/>
              <a:t>Traits that reflect ecology and can be used to reconstruct past ecosystems are </a:t>
            </a:r>
            <a:r>
              <a:rPr lang="en-US" b="1" dirty="0" smtClean="0"/>
              <a:t>ecometrics</a:t>
            </a:r>
            <a:r>
              <a:rPr lang="en-US" dirty="0" smtClean="0"/>
              <a:t>.</a:t>
            </a:r>
          </a:p>
          <a:p>
            <a:endParaRPr lang="en-US" sz="1100" dirty="0" smtClean="0"/>
          </a:p>
          <a:p>
            <a:r>
              <a:rPr lang="en-US" dirty="0" smtClean="0"/>
              <a:t>In </a:t>
            </a:r>
            <a:r>
              <a:rPr lang="en-US" dirty="0" err="1" smtClean="0"/>
              <a:t>carnivorans</a:t>
            </a:r>
            <a:r>
              <a:rPr lang="en-US" dirty="0" smtClean="0"/>
              <a:t>, mean gear ratio within 50km x 50km cells explains 70% of variation in North American ecological provinces (Polly, 2010. </a:t>
            </a:r>
            <a:r>
              <a:rPr lang="en-US" i="1" dirty="0" err="1" smtClean="0"/>
              <a:t>Carnivoran</a:t>
            </a:r>
            <a:r>
              <a:rPr lang="en-US" i="1" dirty="0" smtClean="0"/>
              <a:t> Evolution</a:t>
            </a:r>
            <a:r>
              <a:rPr lang="en-US" dirty="0" smtClean="0"/>
              <a:t>).   </a:t>
            </a:r>
          </a:p>
          <a:p>
            <a:endParaRPr lang="en-US" dirty="0" smtClean="0"/>
          </a:p>
          <a:p>
            <a:pPr marL="285750" indent="-285750"/>
            <a:r>
              <a:rPr lang="en-US" dirty="0" smtClean="0"/>
              <a:t>Characteristics of fossil ungulate communities are often used to infer ecosystem based on diet.</a:t>
            </a:r>
          </a:p>
          <a:p>
            <a:pPr marL="285750" indent="-285750"/>
            <a:endParaRPr lang="en-US" sz="1100" dirty="0" smtClean="0"/>
          </a:p>
          <a:p>
            <a:pPr marL="285750" indent="-285750"/>
            <a:r>
              <a:rPr lang="en-US" dirty="0" smtClean="0"/>
              <a:t>Hypsodonty and number of longitudinal lophs in extant herbivores explain </a:t>
            </a:r>
            <a:r>
              <a:rPr lang="en-US" dirty="0" smtClean="0"/>
              <a:t>73</a:t>
            </a:r>
            <a:r>
              <a:rPr lang="en-US" dirty="0" smtClean="0"/>
              <a:t>% </a:t>
            </a:r>
            <a:r>
              <a:rPr lang="en-US" dirty="0" smtClean="0"/>
              <a:t>of modern</a:t>
            </a:r>
          </a:p>
          <a:p>
            <a:pPr marL="285750" indent="-285750"/>
            <a:r>
              <a:rPr lang="en-US" dirty="0" smtClean="0"/>
              <a:t>biome net primary productivity  (Liu et al., 2012. </a:t>
            </a:r>
            <a:r>
              <a:rPr lang="en-US" i="1" dirty="0" smtClean="0"/>
              <a:t>Proc R Soc B</a:t>
            </a:r>
            <a:r>
              <a:rPr lang="en-US" dirty="0" smtClean="0"/>
              <a:t>). </a:t>
            </a:r>
            <a:endParaRPr lang="en-US" b="1" dirty="0" smtClean="0"/>
          </a:p>
          <a:p>
            <a:endParaRPr lang="en-US" dirty="0" smtClean="0"/>
          </a:p>
          <a:p>
            <a:pPr marL="285750" indent="-285750"/>
            <a:endParaRPr lang="en-US" dirty="0" smtClean="0"/>
          </a:p>
          <a:p>
            <a:pPr marL="285750" indent="-285750"/>
            <a:endParaRPr lang="en-US" dirty="0" smtClean="0"/>
          </a:p>
        </p:txBody>
      </p:sp>
    </p:spTree>
    <p:extLst>
      <p:ext uri="{BB962C8B-B14F-4D97-AF65-F5344CB8AC3E}">
        <p14:creationId xmlns="" xmlns:p14="http://schemas.microsoft.com/office/powerpoint/2010/main" val="1645461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clrChange>
              <a:clrFrom>
                <a:srgbClr val="FFFFFF"/>
              </a:clrFrom>
              <a:clrTo>
                <a:srgbClr val="FFFFFF">
                  <a:alpha val="0"/>
                </a:srgbClr>
              </a:clrTo>
            </a:clrChange>
          </a:blip>
          <a:srcRect b="2985"/>
          <a:stretch>
            <a:fillRect/>
          </a:stretch>
        </p:blipFill>
        <p:spPr bwMode="auto">
          <a:xfrm>
            <a:off x="0" y="1752600"/>
            <a:ext cx="6641383" cy="4953000"/>
          </a:xfrm>
          <a:prstGeom prst="rect">
            <a:avLst/>
          </a:prstGeom>
          <a:noFill/>
          <a:ln w="9525">
            <a:noFill/>
            <a:miter lim="800000"/>
            <a:headEnd/>
            <a:tailEnd/>
          </a:ln>
          <a:effectLst/>
        </p:spPr>
      </p:pic>
      <p:sp>
        <p:nvSpPr>
          <p:cNvPr id="2" name="Title 1"/>
          <p:cNvSpPr>
            <a:spLocks noGrp="1"/>
          </p:cNvSpPr>
          <p:nvPr>
            <p:ph type="title"/>
          </p:nvPr>
        </p:nvSpPr>
        <p:spPr>
          <a:xfrm>
            <a:off x="0" y="0"/>
            <a:ext cx="6357850" cy="439196"/>
          </a:xfrm>
        </p:spPr>
        <p:txBody>
          <a:bodyPr anchor="t">
            <a:noAutofit/>
          </a:bodyPr>
          <a:lstStyle/>
          <a:p>
            <a:pPr algn="l"/>
            <a:r>
              <a:rPr lang="en-US" sz="2800" b="1" dirty="0" smtClean="0"/>
              <a:t>Results:  Discriminant </a:t>
            </a:r>
            <a:r>
              <a:rPr lang="en-US" sz="2800" b="1" dirty="0"/>
              <a:t>Function Analysis</a:t>
            </a:r>
          </a:p>
        </p:txBody>
      </p:sp>
      <p:sp>
        <p:nvSpPr>
          <p:cNvPr id="3" name="Rectangle 2"/>
          <p:cNvSpPr/>
          <p:nvPr/>
        </p:nvSpPr>
        <p:spPr>
          <a:xfrm>
            <a:off x="304800" y="685800"/>
            <a:ext cx="3763083" cy="923330"/>
          </a:xfrm>
          <a:prstGeom prst="rect">
            <a:avLst/>
          </a:prstGeom>
        </p:spPr>
        <p:txBody>
          <a:bodyPr wrap="square">
            <a:spAutoFit/>
          </a:bodyPr>
          <a:lstStyle/>
          <a:p>
            <a:pPr defTabSz="569913">
              <a:tabLst>
                <a:tab pos="1257300" algn="l"/>
              </a:tabLst>
            </a:pPr>
            <a:r>
              <a:rPr lang="en-US" sz="1800" dirty="0" smtClean="0"/>
              <a:t>90 </a:t>
            </a:r>
            <a:r>
              <a:rPr lang="en-US" sz="1800" dirty="0"/>
              <a:t>modern species</a:t>
            </a:r>
          </a:p>
          <a:p>
            <a:pPr defTabSz="569913">
              <a:tabLst>
                <a:tab pos="1257300" algn="l"/>
              </a:tabLst>
            </a:pPr>
            <a:r>
              <a:rPr lang="en-US" sz="1800" dirty="0"/>
              <a:t>4 trophic categories</a:t>
            </a:r>
          </a:p>
          <a:p>
            <a:pPr defTabSz="569913">
              <a:tabLst>
                <a:tab pos="1257300" algn="l"/>
              </a:tabLst>
            </a:pPr>
            <a:r>
              <a:rPr lang="en-US" dirty="0"/>
              <a:t>8</a:t>
            </a:r>
            <a:r>
              <a:rPr lang="en-US" sz="1800" dirty="0" smtClean="0"/>
              <a:t> metrics</a:t>
            </a:r>
            <a:endParaRPr lang="en-US" sz="1800" dirty="0"/>
          </a:p>
        </p:txBody>
      </p:sp>
      <p:sp>
        <p:nvSpPr>
          <p:cNvPr id="10" name="Rectangle 9"/>
          <p:cNvSpPr/>
          <p:nvPr/>
        </p:nvSpPr>
        <p:spPr bwMode="auto">
          <a:xfrm>
            <a:off x="6357850" y="164541"/>
            <a:ext cx="2651760" cy="2138271"/>
          </a:xfrm>
          <a:prstGeom prst="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Helvetica" charset="0"/>
              <a:ea typeface="ＭＳ Ｐゴシック" charset="0"/>
            </a:endParaRPr>
          </a:p>
        </p:txBody>
      </p:sp>
      <p:grpSp>
        <p:nvGrpSpPr>
          <p:cNvPr id="11" name="Group 8"/>
          <p:cNvGrpSpPr/>
          <p:nvPr/>
        </p:nvGrpSpPr>
        <p:grpSpPr>
          <a:xfrm>
            <a:off x="6426318" y="777949"/>
            <a:ext cx="2589456" cy="1477328"/>
            <a:chOff x="5135563" y="124986"/>
            <a:chExt cx="2589456" cy="1477328"/>
          </a:xfrm>
        </p:grpSpPr>
        <p:sp>
          <p:nvSpPr>
            <p:cNvPr id="5" name="Rectangle 4"/>
            <p:cNvSpPr/>
            <p:nvPr/>
          </p:nvSpPr>
          <p:spPr>
            <a:xfrm>
              <a:off x="5135563" y="124986"/>
              <a:ext cx="834965" cy="1477328"/>
            </a:xfrm>
            <a:prstGeom prst="rect">
              <a:avLst/>
            </a:prstGeom>
          </p:spPr>
          <p:txBody>
            <a:bodyPr wrap="square">
              <a:spAutoFit/>
            </a:bodyPr>
            <a:lstStyle/>
            <a:p>
              <a:pPr defTabSz="739775"/>
              <a:r>
                <a:rPr lang="en-US" sz="1800" dirty="0" err="1"/>
                <a:t>Frug</a:t>
              </a:r>
              <a:endParaRPr lang="en-US" sz="1800" dirty="0"/>
            </a:p>
            <a:p>
              <a:pPr defTabSz="739775"/>
              <a:r>
                <a:rPr lang="en-US" sz="1800" dirty="0" smtClean="0"/>
                <a:t>Invert</a:t>
              </a:r>
              <a:endParaRPr lang="en-US" sz="1800" dirty="0"/>
            </a:p>
            <a:p>
              <a:pPr defTabSz="739775"/>
              <a:r>
                <a:rPr lang="en-US" sz="1800" dirty="0"/>
                <a:t>Root</a:t>
              </a:r>
            </a:p>
            <a:p>
              <a:pPr defTabSz="739775"/>
              <a:r>
                <a:rPr lang="en-US" dirty="0" smtClean="0"/>
                <a:t>Other</a:t>
              </a:r>
              <a:endParaRPr lang="en-US" sz="1800" dirty="0"/>
            </a:p>
            <a:p>
              <a:pPr defTabSz="739775"/>
              <a:r>
                <a:rPr lang="en-US" sz="1800" b="1" dirty="0"/>
                <a:t>Total</a:t>
              </a:r>
            </a:p>
          </p:txBody>
        </p:sp>
        <p:sp>
          <p:nvSpPr>
            <p:cNvPr id="7" name="Rectangle 6"/>
            <p:cNvSpPr/>
            <p:nvPr/>
          </p:nvSpPr>
          <p:spPr>
            <a:xfrm>
              <a:off x="6179855" y="124986"/>
              <a:ext cx="887332" cy="1477328"/>
            </a:xfrm>
            <a:prstGeom prst="rect">
              <a:avLst/>
            </a:prstGeom>
          </p:spPr>
          <p:txBody>
            <a:bodyPr wrap="square">
              <a:spAutoFit/>
            </a:bodyPr>
            <a:lstStyle/>
            <a:p>
              <a:pPr algn="ctr" defTabSz="739775"/>
              <a:r>
                <a:rPr lang="en-US" dirty="0" smtClean="0"/>
                <a:t>8</a:t>
              </a:r>
              <a:r>
                <a:rPr lang="en-US" sz="1800" dirty="0" smtClean="0"/>
                <a:t>/8</a:t>
              </a:r>
              <a:endParaRPr lang="en-US" sz="1800" dirty="0"/>
            </a:p>
            <a:p>
              <a:pPr algn="ctr" defTabSz="739775"/>
              <a:r>
                <a:rPr lang="en-US" sz="1800" dirty="0"/>
                <a:t>2/3</a:t>
              </a:r>
            </a:p>
            <a:p>
              <a:pPr algn="ctr" defTabSz="739775"/>
              <a:r>
                <a:rPr lang="en-US" sz="1800" dirty="0"/>
                <a:t>7/7</a:t>
              </a:r>
            </a:p>
            <a:p>
              <a:pPr algn="ctr" defTabSz="739775"/>
              <a:r>
                <a:rPr lang="en-US" dirty="0" smtClean="0"/>
                <a:t>70</a:t>
              </a:r>
              <a:r>
                <a:rPr lang="en-US" sz="1800" dirty="0" smtClean="0"/>
                <a:t>/72</a:t>
              </a:r>
              <a:endParaRPr lang="en-US" sz="1800" dirty="0"/>
            </a:p>
            <a:p>
              <a:pPr algn="ctr" defTabSz="739775"/>
              <a:r>
                <a:rPr lang="en-US" sz="1800" b="1" dirty="0" smtClean="0"/>
                <a:t>87/90</a:t>
              </a:r>
              <a:endParaRPr lang="en-US" sz="1800" b="1" dirty="0"/>
            </a:p>
          </p:txBody>
        </p:sp>
        <p:sp>
          <p:nvSpPr>
            <p:cNvPr id="8" name="Rectangle 7"/>
            <p:cNvSpPr/>
            <p:nvPr/>
          </p:nvSpPr>
          <p:spPr>
            <a:xfrm>
              <a:off x="6837687" y="124986"/>
              <a:ext cx="887332" cy="1477328"/>
            </a:xfrm>
            <a:prstGeom prst="rect">
              <a:avLst/>
            </a:prstGeom>
          </p:spPr>
          <p:txBody>
            <a:bodyPr wrap="square">
              <a:spAutoFit/>
            </a:bodyPr>
            <a:lstStyle/>
            <a:p>
              <a:pPr algn="ctr" defTabSz="739775"/>
              <a:endParaRPr lang="en-US" sz="1800" dirty="0"/>
            </a:p>
            <a:p>
              <a:pPr algn="ctr" defTabSz="739775"/>
              <a:endParaRPr lang="en-US" sz="1800" dirty="0"/>
            </a:p>
            <a:p>
              <a:pPr algn="ctr" defTabSz="739775"/>
              <a:endParaRPr lang="en-US" sz="1800" dirty="0"/>
            </a:p>
            <a:p>
              <a:pPr algn="ctr" defTabSz="739775"/>
              <a:endParaRPr lang="en-US" sz="1800" dirty="0"/>
            </a:p>
            <a:p>
              <a:pPr algn="ctr" defTabSz="739775"/>
              <a:r>
                <a:rPr lang="en-US" sz="1800" b="1" dirty="0" smtClean="0"/>
                <a:t>96.6%</a:t>
              </a:r>
              <a:endParaRPr lang="en-US" sz="1800" b="1" dirty="0"/>
            </a:p>
          </p:txBody>
        </p:sp>
      </p:grpSp>
      <p:cxnSp>
        <p:nvCxnSpPr>
          <p:cNvPr id="12" name="Straight Connector 11"/>
          <p:cNvCxnSpPr/>
          <p:nvPr/>
        </p:nvCxnSpPr>
        <p:spPr bwMode="auto">
          <a:xfrm>
            <a:off x="6502243" y="1923085"/>
            <a:ext cx="2252843" cy="0"/>
          </a:xfrm>
          <a:prstGeom prst="line">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6324600" y="164541"/>
            <a:ext cx="2741838" cy="646331"/>
          </a:xfrm>
          <a:prstGeom prst="rect">
            <a:avLst/>
          </a:prstGeom>
          <a:noFill/>
        </p:spPr>
        <p:txBody>
          <a:bodyPr wrap="square" rtlCol="0">
            <a:spAutoFit/>
          </a:bodyPr>
          <a:lstStyle/>
          <a:p>
            <a:pPr algn="ctr"/>
            <a:r>
              <a:rPr lang="en-US" sz="1800" dirty="0"/>
              <a:t>Species correctly </a:t>
            </a:r>
            <a:r>
              <a:rPr lang="en-US" sz="1800" dirty="0" smtClean="0"/>
              <a:t>classified</a:t>
            </a:r>
          </a:p>
          <a:p>
            <a:pPr algn="ctr"/>
            <a:r>
              <a:rPr lang="en-US" dirty="0" smtClean="0"/>
              <a:t>by cross-validation</a:t>
            </a:r>
            <a:endParaRPr lang="en-US" sz="1800" dirty="0"/>
          </a:p>
        </p:txBody>
      </p:sp>
      <p:cxnSp>
        <p:nvCxnSpPr>
          <p:cNvPr id="15" name="Straight Connector 14"/>
          <p:cNvCxnSpPr/>
          <p:nvPr/>
        </p:nvCxnSpPr>
        <p:spPr bwMode="auto">
          <a:xfrm>
            <a:off x="6502243" y="815267"/>
            <a:ext cx="2252843" cy="0"/>
          </a:xfrm>
          <a:prstGeom prst="line">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6781800" y="2667000"/>
            <a:ext cx="2362200" cy="3970318"/>
          </a:xfrm>
          <a:prstGeom prst="rect">
            <a:avLst/>
          </a:prstGeom>
          <a:noFill/>
        </p:spPr>
        <p:txBody>
          <a:bodyPr wrap="square" rtlCol="0">
            <a:spAutoFit/>
          </a:bodyPr>
          <a:lstStyle/>
          <a:p>
            <a:pPr algn="ctr"/>
            <a:r>
              <a:rPr lang="en-US" u="sng" dirty="0" smtClean="0"/>
              <a:t>Included Variables:</a:t>
            </a:r>
          </a:p>
          <a:p>
            <a:pPr>
              <a:lnSpc>
                <a:spcPct val="150000"/>
              </a:lnSpc>
            </a:pPr>
            <a:r>
              <a:rPr lang="en-US" dirty="0" smtClean="0"/>
              <a:t>Tooth Row EDR</a:t>
            </a:r>
          </a:p>
          <a:p>
            <a:pPr>
              <a:lnSpc>
                <a:spcPct val="150000"/>
              </a:lnSpc>
            </a:pPr>
            <a:r>
              <a:rPr lang="en-US" dirty="0" smtClean="0"/>
              <a:t>Tooth Row RFI</a:t>
            </a:r>
          </a:p>
          <a:p>
            <a:pPr>
              <a:lnSpc>
                <a:spcPct val="150000"/>
              </a:lnSpc>
            </a:pPr>
            <a:r>
              <a:rPr lang="en-US" dirty="0" smtClean="0"/>
              <a:t>m2 BRFI</a:t>
            </a:r>
          </a:p>
          <a:p>
            <a:pPr>
              <a:lnSpc>
                <a:spcPct val="150000"/>
              </a:lnSpc>
            </a:pPr>
            <a:r>
              <a:rPr lang="en-US" dirty="0" smtClean="0"/>
              <a:t>m3 BRFI</a:t>
            </a:r>
          </a:p>
          <a:p>
            <a:pPr>
              <a:lnSpc>
                <a:spcPct val="150000"/>
              </a:lnSpc>
            </a:pPr>
            <a:r>
              <a:rPr lang="en-US" dirty="0" smtClean="0"/>
              <a:t>m1/m2 BRFI</a:t>
            </a:r>
          </a:p>
          <a:p>
            <a:pPr>
              <a:lnSpc>
                <a:spcPct val="150000"/>
              </a:lnSpc>
            </a:pPr>
            <a:r>
              <a:rPr lang="en-US" dirty="0" smtClean="0"/>
              <a:t>m2 EDJ/</a:t>
            </a:r>
            <a:r>
              <a:rPr lang="en-US" dirty="0" err="1" smtClean="0"/>
              <a:t>OcSA</a:t>
            </a:r>
            <a:endParaRPr lang="en-US" dirty="0" smtClean="0"/>
          </a:p>
          <a:p>
            <a:pPr>
              <a:lnSpc>
                <a:spcPct val="150000"/>
              </a:lnSpc>
            </a:pPr>
            <a:r>
              <a:rPr lang="en-US" dirty="0"/>
              <a:t>m</a:t>
            </a:r>
            <a:r>
              <a:rPr lang="en-US" dirty="0" smtClean="0"/>
              <a:t>2 </a:t>
            </a:r>
            <a:r>
              <a:rPr lang="en-US" dirty="0" err="1" smtClean="0"/>
              <a:t>OcVol</a:t>
            </a:r>
            <a:r>
              <a:rPr lang="en-US" dirty="0" smtClean="0"/>
              <a:t>/</a:t>
            </a:r>
            <a:r>
              <a:rPr lang="en-US" dirty="0" err="1" smtClean="0"/>
              <a:t>Vol</a:t>
            </a:r>
            <a:r>
              <a:rPr lang="en-US" dirty="0" smtClean="0"/>
              <a:t> </a:t>
            </a:r>
          </a:p>
          <a:p>
            <a:pPr>
              <a:lnSpc>
                <a:spcPct val="150000"/>
              </a:lnSpc>
            </a:pPr>
            <a:r>
              <a:rPr lang="en-US" dirty="0" smtClean="0"/>
              <a:t>m2 OPCR/</a:t>
            </a:r>
            <a:r>
              <a:rPr lang="en-US" dirty="0" err="1" smtClean="0"/>
              <a:t>ocSA</a:t>
            </a:r>
            <a:endParaRPr lang="en-US" dirty="0" smtClean="0"/>
          </a:p>
          <a:p>
            <a:endParaRPr lang="en-US" dirty="0"/>
          </a:p>
        </p:txBody>
      </p:sp>
      <p:pic>
        <p:nvPicPr>
          <p:cNvPr id="18" name="Picture 2"/>
          <p:cNvPicPr>
            <a:picLocks noChangeAspect="1" noChangeArrowheads="1"/>
          </p:cNvPicPr>
          <p:nvPr/>
        </p:nvPicPr>
        <p:blipFill>
          <a:blip r:embed="rId4" cstate="print">
            <a:clrChange>
              <a:clrFrom>
                <a:srgbClr val="FFFFFF"/>
              </a:clrFrom>
              <a:clrTo>
                <a:srgbClr val="FFFFFF">
                  <a:alpha val="0"/>
                </a:srgbClr>
              </a:clrTo>
            </a:clrChange>
          </a:blip>
          <a:srcRect l="40798" t="97015" r="26803"/>
          <a:stretch>
            <a:fillRect/>
          </a:stretch>
        </p:blipFill>
        <p:spPr bwMode="auto">
          <a:xfrm>
            <a:off x="2362200" y="6629400"/>
            <a:ext cx="1981200" cy="146756"/>
          </a:xfrm>
          <a:prstGeom prst="rect">
            <a:avLst/>
          </a:prstGeom>
          <a:solidFill>
            <a:schemeClr val="bg1"/>
          </a:solidFill>
          <a:ln w="9525">
            <a:noFill/>
            <a:miter lim="800000"/>
            <a:headEnd/>
            <a:tailEnd/>
          </a:ln>
          <a:effectLst/>
        </p:spPr>
      </p:pic>
      <p:pic>
        <p:nvPicPr>
          <p:cNvPr id="16" name="Picture 4"/>
          <p:cNvPicPr>
            <a:picLocks noChangeAspect="1" noChangeArrowheads="1"/>
          </p:cNvPicPr>
          <p:nvPr/>
        </p:nvPicPr>
        <p:blipFill>
          <a:blip r:embed="rId3" cstate="print">
            <a:clrChange>
              <a:clrFrom>
                <a:srgbClr val="FFFFFF"/>
              </a:clrFrom>
              <a:clrTo>
                <a:srgbClr val="FFFFFF">
                  <a:alpha val="0"/>
                </a:srgbClr>
              </a:clrTo>
            </a:clrChange>
          </a:blip>
          <a:srcRect l="12621" t="1492" r="67874" b="73134"/>
          <a:stretch>
            <a:fillRect/>
          </a:stretch>
        </p:blipFill>
        <p:spPr bwMode="auto">
          <a:xfrm>
            <a:off x="838200" y="1828800"/>
            <a:ext cx="1295400" cy="1295400"/>
          </a:xfrm>
          <a:prstGeom prst="rect">
            <a:avLst/>
          </a:prstGeom>
          <a:solidFill>
            <a:schemeClr val="bg1"/>
          </a:solidFill>
          <a:ln w="9525">
            <a:noFill/>
            <a:miter lim="800000"/>
            <a:headEnd/>
            <a:tailEnd/>
          </a:ln>
          <a:effectLst/>
        </p:spPr>
      </p:pic>
      <p:sp>
        <p:nvSpPr>
          <p:cNvPr id="19" name="Rectangle 18"/>
          <p:cNvSpPr/>
          <p:nvPr/>
        </p:nvSpPr>
        <p:spPr>
          <a:xfrm>
            <a:off x="762000" y="1676400"/>
            <a:ext cx="13716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noChangeArrowheads="1"/>
          </p:cNvPicPr>
          <p:nvPr/>
        </p:nvPicPr>
        <p:blipFill>
          <a:blip r:embed="rId3" cstate="print">
            <a:clrChange>
              <a:clrFrom>
                <a:srgbClr val="FFFFFF"/>
              </a:clrFrom>
              <a:clrTo>
                <a:srgbClr val="FFFFFF">
                  <a:alpha val="0"/>
                </a:srgbClr>
              </a:clrTo>
            </a:clrChange>
          </a:blip>
          <a:srcRect l="12621" t="1492" r="67874" b="73134"/>
          <a:stretch>
            <a:fillRect/>
          </a:stretch>
        </p:blipFill>
        <p:spPr bwMode="auto">
          <a:xfrm>
            <a:off x="762000" y="1676400"/>
            <a:ext cx="1295400" cy="1295400"/>
          </a:xfrm>
          <a:prstGeom prst="rect">
            <a:avLst/>
          </a:prstGeom>
          <a:solidFill>
            <a:schemeClr val="bg1"/>
          </a:solidFill>
          <a:ln w="9525">
            <a:noFill/>
            <a:miter lim="800000"/>
            <a:headEnd/>
            <a:tailEnd/>
          </a:ln>
          <a:effectLst/>
        </p:spPr>
      </p:pic>
    </p:spTree>
    <p:extLst>
      <p:ext uri="{BB962C8B-B14F-4D97-AF65-F5344CB8AC3E}">
        <p14:creationId xmlns="" xmlns:p14="http://schemas.microsoft.com/office/powerpoint/2010/main" val="47312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clrChange>
              <a:clrFrom>
                <a:srgbClr val="FFFFFF"/>
              </a:clrFrom>
              <a:clrTo>
                <a:srgbClr val="FFFFFF">
                  <a:alpha val="0"/>
                </a:srgbClr>
              </a:clrTo>
            </a:clrChange>
          </a:blip>
          <a:srcRect b="2985"/>
          <a:stretch>
            <a:fillRect/>
          </a:stretch>
        </p:blipFill>
        <p:spPr bwMode="auto">
          <a:xfrm>
            <a:off x="0" y="1752600"/>
            <a:ext cx="6641383" cy="4953000"/>
          </a:xfrm>
          <a:prstGeom prst="rect">
            <a:avLst/>
          </a:prstGeom>
          <a:noFill/>
          <a:ln w="9525">
            <a:noFill/>
            <a:miter lim="800000"/>
            <a:headEnd/>
            <a:tailEnd/>
          </a:ln>
          <a:effectLst/>
        </p:spPr>
      </p:pic>
      <p:sp>
        <p:nvSpPr>
          <p:cNvPr id="2" name="Title 1"/>
          <p:cNvSpPr>
            <a:spLocks noGrp="1"/>
          </p:cNvSpPr>
          <p:nvPr>
            <p:ph type="title"/>
          </p:nvPr>
        </p:nvSpPr>
        <p:spPr>
          <a:xfrm>
            <a:off x="0" y="0"/>
            <a:ext cx="6357850" cy="439196"/>
          </a:xfrm>
        </p:spPr>
        <p:txBody>
          <a:bodyPr anchor="t">
            <a:noAutofit/>
          </a:bodyPr>
          <a:lstStyle/>
          <a:p>
            <a:pPr algn="l"/>
            <a:r>
              <a:rPr lang="en-US" sz="2800" b="1" dirty="0" smtClean="0"/>
              <a:t>Results:  Discriminant </a:t>
            </a:r>
            <a:r>
              <a:rPr lang="en-US" sz="2800" b="1" dirty="0"/>
              <a:t>Function Analysis</a:t>
            </a:r>
          </a:p>
        </p:txBody>
      </p:sp>
      <p:sp>
        <p:nvSpPr>
          <p:cNvPr id="3" name="Rectangle 2"/>
          <p:cNvSpPr/>
          <p:nvPr/>
        </p:nvSpPr>
        <p:spPr>
          <a:xfrm>
            <a:off x="304800" y="685800"/>
            <a:ext cx="3763083" cy="923330"/>
          </a:xfrm>
          <a:prstGeom prst="rect">
            <a:avLst/>
          </a:prstGeom>
        </p:spPr>
        <p:txBody>
          <a:bodyPr wrap="square">
            <a:spAutoFit/>
          </a:bodyPr>
          <a:lstStyle/>
          <a:p>
            <a:pPr defTabSz="569913">
              <a:tabLst>
                <a:tab pos="1257300" algn="l"/>
              </a:tabLst>
            </a:pPr>
            <a:r>
              <a:rPr lang="en-US" sz="1800" dirty="0" smtClean="0"/>
              <a:t>90 </a:t>
            </a:r>
            <a:r>
              <a:rPr lang="en-US" sz="1800" dirty="0"/>
              <a:t>modern species</a:t>
            </a:r>
          </a:p>
          <a:p>
            <a:pPr defTabSz="569913">
              <a:tabLst>
                <a:tab pos="1257300" algn="l"/>
              </a:tabLst>
            </a:pPr>
            <a:r>
              <a:rPr lang="en-US" sz="1800" dirty="0"/>
              <a:t>4 trophic categories</a:t>
            </a:r>
          </a:p>
          <a:p>
            <a:pPr defTabSz="569913">
              <a:tabLst>
                <a:tab pos="1257300" algn="l"/>
              </a:tabLst>
            </a:pPr>
            <a:r>
              <a:rPr lang="en-US" dirty="0"/>
              <a:t>8</a:t>
            </a:r>
            <a:r>
              <a:rPr lang="en-US" sz="1800" dirty="0" smtClean="0"/>
              <a:t> metrics</a:t>
            </a:r>
            <a:endParaRPr lang="en-US" sz="1800" dirty="0"/>
          </a:p>
        </p:txBody>
      </p:sp>
      <p:pic>
        <p:nvPicPr>
          <p:cNvPr id="18" name="Picture 2"/>
          <p:cNvPicPr>
            <a:picLocks noChangeAspect="1" noChangeArrowheads="1"/>
          </p:cNvPicPr>
          <p:nvPr/>
        </p:nvPicPr>
        <p:blipFill>
          <a:blip r:embed="rId4" cstate="print">
            <a:clrChange>
              <a:clrFrom>
                <a:srgbClr val="FFFFFF"/>
              </a:clrFrom>
              <a:clrTo>
                <a:srgbClr val="FFFFFF">
                  <a:alpha val="0"/>
                </a:srgbClr>
              </a:clrTo>
            </a:clrChange>
          </a:blip>
          <a:srcRect l="40798" t="97015" r="26803"/>
          <a:stretch>
            <a:fillRect/>
          </a:stretch>
        </p:blipFill>
        <p:spPr bwMode="auto">
          <a:xfrm>
            <a:off x="2362200" y="6629400"/>
            <a:ext cx="1981200" cy="146756"/>
          </a:xfrm>
          <a:prstGeom prst="rect">
            <a:avLst/>
          </a:prstGeom>
          <a:solidFill>
            <a:schemeClr val="bg1"/>
          </a:solidFill>
          <a:ln w="9525">
            <a:noFill/>
            <a:miter lim="800000"/>
            <a:headEnd/>
            <a:tailEnd/>
          </a:ln>
          <a:effectLst/>
        </p:spPr>
      </p:pic>
      <p:pic>
        <p:nvPicPr>
          <p:cNvPr id="46082" name="Picture 2"/>
          <p:cNvPicPr>
            <a:picLocks noChangeAspect="1" noChangeArrowheads="1"/>
          </p:cNvPicPr>
          <p:nvPr/>
        </p:nvPicPr>
        <p:blipFill>
          <a:blip r:embed="rId5" cstate="print">
            <a:clrChange>
              <a:clrFrom>
                <a:srgbClr val="FFFFFF"/>
              </a:clrFrom>
              <a:clrTo>
                <a:srgbClr val="FFFFFF">
                  <a:alpha val="0"/>
                </a:srgbClr>
              </a:clrTo>
            </a:clrChange>
            <a:lum/>
          </a:blip>
          <a:srcRect l="4167" t="6398" b="10407"/>
          <a:stretch>
            <a:fillRect/>
          </a:stretch>
        </p:blipFill>
        <p:spPr bwMode="auto">
          <a:xfrm>
            <a:off x="0" y="1676400"/>
            <a:ext cx="7315200" cy="4953000"/>
          </a:xfrm>
          <a:prstGeom prst="rect">
            <a:avLst/>
          </a:prstGeom>
          <a:solidFill>
            <a:schemeClr val="bg1"/>
          </a:solidFill>
          <a:ln w="9525">
            <a:noFill/>
            <a:miter lim="800000"/>
            <a:headEnd/>
            <a:tailEnd/>
          </a:ln>
        </p:spPr>
      </p:pic>
      <p:sp>
        <p:nvSpPr>
          <p:cNvPr id="26" name="TextBox 25"/>
          <p:cNvSpPr txBox="1"/>
          <p:nvPr/>
        </p:nvSpPr>
        <p:spPr>
          <a:xfrm>
            <a:off x="6781800" y="2667000"/>
            <a:ext cx="2362200" cy="3970318"/>
          </a:xfrm>
          <a:prstGeom prst="rect">
            <a:avLst/>
          </a:prstGeom>
          <a:noFill/>
        </p:spPr>
        <p:txBody>
          <a:bodyPr wrap="square" rtlCol="0">
            <a:spAutoFit/>
          </a:bodyPr>
          <a:lstStyle/>
          <a:p>
            <a:pPr algn="ctr"/>
            <a:r>
              <a:rPr lang="en-US" u="sng" dirty="0" smtClean="0"/>
              <a:t>Included Variables:</a:t>
            </a:r>
          </a:p>
          <a:p>
            <a:pPr>
              <a:lnSpc>
                <a:spcPct val="150000"/>
              </a:lnSpc>
            </a:pPr>
            <a:r>
              <a:rPr lang="en-US" dirty="0" smtClean="0"/>
              <a:t>Tooth Row EDR</a:t>
            </a:r>
          </a:p>
          <a:p>
            <a:pPr>
              <a:lnSpc>
                <a:spcPct val="150000"/>
              </a:lnSpc>
            </a:pPr>
            <a:r>
              <a:rPr lang="en-US" dirty="0" smtClean="0"/>
              <a:t>Tooth Row RFI</a:t>
            </a:r>
          </a:p>
          <a:p>
            <a:pPr>
              <a:lnSpc>
                <a:spcPct val="150000"/>
              </a:lnSpc>
            </a:pPr>
            <a:r>
              <a:rPr lang="en-US" dirty="0" smtClean="0"/>
              <a:t>m2 BRFI</a:t>
            </a:r>
          </a:p>
          <a:p>
            <a:pPr>
              <a:lnSpc>
                <a:spcPct val="150000"/>
              </a:lnSpc>
            </a:pPr>
            <a:r>
              <a:rPr lang="en-US" dirty="0" smtClean="0"/>
              <a:t>m3 BRFI</a:t>
            </a:r>
          </a:p>
          <a:p>
            <a:pPr>
              <a:lnSpc>
                <a:spcPct val="150000"/>
              </a:lnSpc>
            </a:pPr>
            <a:r>
              <a:rPr lang="en-US" dirty="0" smtClean="0"/>
              <a:t>m1/m2 BRFI</a:t>
            </a:r>
          </a:p>
          <a:p>
            <a:pPr>
              <a:lnSpc>
                <a:spcPct val="150000"/>
              </a:lnSpc>
            </a:pPr>
            <a:r>
              <a:rPr lang="en-US" dirty="0" smtClean="0"/>
              <a:t>m2 EDJ/</a:t>
            </a:r>
            <a:r>
              <a:rPr lang="en-US" dirty="0" err="1" smtClean="0"/>
              <a:t>OcSA</a:t>
            </a:r>
            <a:endParaRPr lang="en-US" dirty="0" smtClean="0"/>
          </a:p>
          <a:p>
            <a:pPr>
              <a:lnSpc>
                <a:spcPct val="150000"/>
              </a:lnSpc>
            </a:pPr>
            <a:r>
              <a:rPr lang="en-US" dirty="0"/>
              <a:t>m</a:t>
            </a:r>
            <a:r>
              <a:rPr lang="en-US" dirty="0" smtClean="0"/>
              <a:t>2 </a:t>
            </a:r>
            <a:r>
              <a:rPr lang="en-US" dirty="0" err="1" smtClean="0"/>
              <a:t>OcVol</a:t>
            </a:r>
            <a:r>
              <a:rPr lang="en-US" dirty="0" smtClean="0"/>
              <a:t>/</a:t>
            </a:r>
            <a:r>
              <a:rPr lang="en-US" dirty="0" err="1" smtClean="0"/>
              <a:t>Vol</a:t>
            </a:r>
            <a:r>
              <a:rPr lang="en-US" dirty="0" smtClean="0"/>
              <a:t> </a:t>
            </a:r>
          </a:p>
          <a:p>
            <a:pPr>
              <a:lnSpc>
                <a:spcPct val="150000"/>
              </a:lnSpc>
            </a:pPr>
            <a:r>
              <a:rPr lang="en-US" dirty="0" smtClean="0"/>
              <a:t>m2 OPCR/</a:t>
            </a:r>
            <a:r>
              <a:rPr lang="en-US" dirty="0" err="1" smtClean="0"/>
              <a:t>ocSA</a:t>
            </a:r>
            <a:endParaRPr lang="en-US" dirty="0" smtClean="0"/>
          </a:p>
          <a:p>
            <a:endParaRPr lang="en-US" dirty="0"/>
          </a:p>
        </p:txBody>
      </p:sp>
      <p:sp>
        <p:nvSpPr>
          <p:cNvPr id="10" name="Rectangle 9"/>
          <p:cNvSpPr/>
          <p:nvPr/>
        </p:nvSpPr>
        <p:spPr bwMode="auto">
          <a:xfrm>
            <a:off x="6357850" y="164541"/>
            <a:ext cx="2651760" cy="2138271"/>
          </a:xfrm>
          <a:prstGeom prst="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Helvetica" charset="0"/>
              <a:ea typeface="ＭＳ Ｐゴシック" charset="0"/>
            </a:endParaRPr>
          </a:p>
        </p:txBody>
      </p:sp>
      <p:cxnSp>
        <p:nvCxnSpPr>
          <p:cNvPr id="12" name="Straight Connector 11"/>
          <p:cNvCxnSpPr/>
          <p:nvPr/>
        </p:nvCxnSpPr>
        <p:spPr bwMode="auto">
          <a:xfrm>
            <a:off x="6502243" y="1923085"/>
            <a:ext cx="2252843" cy="0"/>
          </a:xfrm>
          <a:prstGeom prst="line">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a:off x="6502243" y="815267"/>
            <a:ext cx="2252843" cy="0"/>
          </a:xfrm>
          <a:prstGeom prst="line">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6325962" y="164541"/>
            <a:ext cx="2741838" cy="646331"/>
          </a:xfrm>
          <a:prstGeom prst="rect">
            <a:avLst/>
          </a:prstGeom>
          <a:noFill/>
        </p:spPr>
        <p:txBody>
          <a:bodyPr wrap="square" rtlCol="0">
            <a:spAutoFit/>
          </a:bodyPr>
          <a:lstStyle/>
          <a:p>
            <a:pPr algn="ctr"/>
            <a:r>
              <a:rPr lang="en-US" sz="1800" dirty="0"/>
              <a:t>Species correctly </a:t>
            </a:r>
            <a:r>
              <a:rPr lang="en-US" sz="1800" dirty="0" smtClean="0"/>
              <a:t>classified</a:t>
            </a:r>
          </a:p>
          <a:p>
            <a:pPr algn="ctr"/>
            <a:r>
              <a:rPr lang="en-US" dirty="0" smtClean="0"/>
              <a:t>by cross-validation</a:t>
            </a:r>
            <a:endParaRPr lang="en-US" sz="1800" dirty="0"/>
          </a:p>
        </p:txBody>
      </p:sp>
      <p:grpSp>
        <p:nvGrpSpPr>
          <p:cNvPr id="4" name="Group 8"/>
          <p:cNvGrpSpPr/>
          <p:nvPr/>
        </p:nvGrpSpPr>
        <p:grpSpPr>
          <a:xfrm>
            <a:off x="6427680" y="777949"/>
            <a:ext cx="2589456" cy="1477328"/>
            <a:chOff x="5135563" y="124986"/>
            <a:chExt cx="2589456" cy="1477328"/>
          </a:xfrm>
        </p:grpSpPr>
        <p:sp>
          <p:nvSpPr>
            <p:cNvPr id="5" name="Rectangle 4"/>
            <p:cNvSpPr/>
            <p:nvPr/>
          </p:nvSpPr>
          <p:spPr>
            <a:xfrm>
              <a:off x="5135563" y="124986"/>
              <a:ext cx="834965" cy="1477328"/>
            </a:xfrm>
            <a:prstGeom prst="rect">
              <a:avLst/>
            </a:prstGeom>
          </p:spPr>
          <p:txBody>
            <a:bodyPr wrap="square">
              <a:spAutoFit/>
            </a:bodyPr>
            <a:lstStyle/>
            <a:p>
              <a:pPr defTabSz="739775"/>
              <a:r>
                <a:rPr lang="en-US" sz="1800" dirty="0" err="1"/>
                <a:t>Frug</a:t>
              </a:r>
              <a:endParaRPr lang="en-US" sz="1800" dirty="0"/>
            </a:p>
            <a:p>
              <a:pPr defTabSz="739775"/>
              <a:r>
                <a:rPr lang="en-US" sz="1800" dirty="0" smtClean="0"/>
                <a:t>Invert</a:t>
              </a:r>
              <a:endParaRPr lang="en-US" sz="1800" dirty="0"/>
            </a:p>
            <a:p>
              <a:pPr defTabSz="739775"/>
              <a:r>
                <a:rPr lang="en-US" sz="1800" dirty="0"/>
                <a:t>Root</a:t>
              </a:r>
            </a:p>
            <a:p>
              <a:pPr defTabSz="739775"/>
              <a:r>
                <a:rPr lang="en-US" sz="1800" dirty="0" smtClean="0"/>
                <a:t>FOG</a:t>
              </a:r>
              <a:endParaRPr lang="en-US" sz="1800" dirty="0"/>
            </a:p>
            <a:p>
              <a:pPr defTabSz="739775"/>
              <a:r>
                <a:rPr lang="en-US" sz="1800" b="1" dirty="0"/>
                <a:t>Total</a:t>
              </a:r>
            </a:p>
          </p:txBody>
        </p:sp>
        <p:sp>
          <p:nvSpPr>
            <p:cNvPr id="7" name="Rectangle 6"/>
            <p:cNvSpPr/>
            <p:nvPr/>
          </p:nvSpPr>
          <p:spPr>
            <a:xfrm>
              <a:off x="6179855" y="124986"/>
              <a:ext cx="887332" cy="1477328"/>
            </a:xfrm>
            <a:prstGeom prst="rect">
              <a:avLst/>
            </a:prstGeom>
          </p:spPr>
          <p:txBody>
            <a:bodyPr wrap="square">
              <a:spAutoFit/>
            </a:bodyPr>
            <a:lstStyle/>
            <a:p>
              <a:pPr algn="ctr" defTabSz="739775"/>
              <a:r>
                <a:rPr lang="en-US" dirty="0" smtClean="0"/>
                <a:t>8</a:t>
              </a:r>
              <a:r>
                <a:rPr lang="en-US" sz="1800" dirty="0" smtClean="0"/>
                <a:t>/8</a:t>
              </a:r>
              <a:endParaRPr lang="en-US" sz="1800" dirty="0"/>
            </a:p>
            <a:p>
              <a:pPr algn="ctr" defTabSz="739775"/>
              <a:r>
                <a:rPr lang="en-US" sz="1800" dirty="0"/>
                <a:t>2/3</a:t>
              </a:r>
            </a:p>
            <a:p>
              <a:pPr algn="ctr" defTabSz="739775"/>
              <a:r>
                <a:rPr lang="en-US" sz="1800" dirty="0"/>
                <a:t>7/7</a:t>
              </a:r>
            </a:p>
            <a:p>
              <a:pPr algn="ctr" defTabSz="739775"/>
              <a:r>
                <a:rPr lang="en-US" dirty="0" smtClean="0"/>
                <a:t>70</a:t>
              </a:r>
              <a:r>
                <a:rPr lang="en-US" sz="1800" dirty="0" smtClean="0"/>
                <a:t>/72</a:t>
              </a:r>
              <a:endParaRPr lang="en-US" sz="1800" dirty="0"/>
            </a:p>
            <a:p>
              <a:pPr algn="ctr" defTabSz="739775"/>
              <a:r>
                <a:rPr lang="en-US" sz="1800" b="1" dirty="0" smtClean="0"/>
                <a:t>87/90</a:t>
              </a:r>
              <a:endParaRPr lang="en-US" sz="1800" b="1" dirty="0"/>
            </a:p>
          </p:txBody>
        </p:sp>
        <p:sp>
          <p:nvSpPr>
            <p:cNvPr id="8" name="Rectangle 7"/>
            <p:cNvSpPr/>
            <p:nvPr/>
          </p:nvSpPr>
          <p:spPr>
            <a:xfrm>
              <a:off x="6837687" y="124986"/>
              <a:ext cx="887332" cy="1477328"/>
            </a:xfrm>
            <a:prstGeom prst="rect">
              <a:avLst/>
            </a:prstGeom>
          </p:spPr>
          <p:txBody>
            <a:bodyPr wrap="square">
              <a:spAutoFit/>
            </a:bodyPr>
            <a:lstStyle/>
            <a:p>
              <a:pPr algn="ctr" defTabSz="739775"/>
              <a:endParaRPr lang="en-US" sz="1800" dirty="0"/>
            </a:p>
            <a:p>
              <a:pPr algn="ctr" defTabSz="739775"/>
              <a:endParaRPr lang="en-US" sz="1800" dirty="0"/>
            </a:p>
            <a:p>
              <a:pPr algn="ctr" defTabSz="739775"/>
              <a:endParaRPr lang="en-US" sz="1800" dirty="0"/>
            </a:p>
            <a:p>
              <a:pPr algn="ctr" defTabSz="739775"/>
              <a:endParaRPr lang="en-US" sz="1800" dirty="0"/>
            </a:p>
            <a:p>
              <a:pPr algn="ctr" defTabSz="739775"/>
              <a:r>
                <a:rPr lang="en-US" sz="1800" b="1" dirty="0" smtClean="0"/>
                <a:t>96.6%</a:t>
              </a:r>
              <a:endParaRPr lang="en-US" sz="1800" b="1" dirty="0"/>
            </a:p>
          </p:txBody>
        </p:sp>
      </p:grpSp>
      <p:pic>
        <p:nvPicPr>
          <p:cNvPr id="17" name="Picture 2"/>
          <p:cNvPicPr>
            <a:picLocks noChangeAspect="1" noChangeArrowheads="1"/>
          </p:cNvPicPr>
          <p:nvPr/>
        </p:nvPicPr>
        <p:blipFill>
          <a:blip r:embed="rId4" cstate="print">
            <a:clrChange>
              <a:clrFrom>
                <a:srgbClr val="FFFFFF"/>
              </a:clrFrom>
              <a:clrTo>
                <a:srgbClr val="FFFFFF">
                  <a:alpha val="0"/>
                </a:srgbClr>
              </a:clrTo>
            </a:clrChange>
          </a:blip>
          <a:srcRect l="40798" t="97015" r="26803"/>
          <a:stretch>
            <a:fillRect/>
          </a:stretch>
        </p:blipFill>
        <p:spPr bwMode="auto">
          <a:xfrm>
            <a:off x="2362200" y="6629400"/>
            <a:ext cx="1981200" cy="146756"/>
          </a:xfrm>
          <a:prstGeom prst="rect">
            <a:avLst/>
          </a:prstGeom>
          <a:solidFill>
            <a:schemeClr val="bg1"/>
          </a:solidFill>
          <a:ln w="9525">
            <a:noFill/>
            <a:miter lim="800000"/>
            <a:headEnd/>
            <a:tailEnd/>
          </a:ln>
          <a:effectLst/>
        </p:spPr>
      </p:pic>
      <p:sp>
        <p:nvSpPr>
          <p:cNvPr id="22" name="Rectangle 21"/>
          <p:cNvSpPr/>
          <p:nvPr/>
        </p:nvSpPr>
        <p:spPr>
          <a:xfrm>
            <a:off x="762000" y="1752600"/>
            <a:ext cx="14478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p:cNvPicPr>
            <a:picLocks noChangeAspect="1" noChangeArrowheads="1"/>
          </p:cNvPicPr>
          <p:nvPr/>
        </p:nvPicPr>
        <p:blipFill>
          <a:blip r:embed="rId3" cstate="print">
            <a:clrChange>
              <a:clrFrom>
                <a:srgbClr val="FFFFFF"/>
              </a:clrFrom>
              <a:clrTo>
                <a:srgbClr val="FFFFFF">
                  <a:alpha val="0"/>
                </a:srgbClr>
              </a:clrTo>
            </a:clrChange>
          </a:blip>
          <a:srcRect l="12621" t="1492" r="67874" b="73134"/>
          <a:stretch>
            <a:fillRect/>
          </a:stretch>
        </p:blipFill>
        <p:spPr bwMode="auto">
          <a:xfrm>
            <a:off x="762000" y="1676400"/>
            <a:ext cx="1295400" cy="1295400"/>
          </a:xfrm>
          <a:prstGeom prst="rect">
            <a:avLst/>
          </a:prstGeom>
          <a:solidFill>
            <a:schemeClr val="bg1"/>
          </a:solidFill>
          <a:ln w="9525">
            <a:noFill/>
            <a:miter lim="800000"/>
            <a:headEnd/>
            <a:tailEnd/>
          </a:ln>
          <a:effectLst/>
        </p:spPr>
      </p:pic>
      <p:pic>
        <p:nvPicPr>
          <p:cNvPr id="24" name="Picture 4"/>
          <p:cNvPicPr>
            <a:picLocks noChangeAspect="1" noChangeArrowheads="1"/>
          </p:cNvPicPr>
          <p:nvPr/>
        </p:nvPicPr>
        <p:blipFill>
          <a:blip r:embed="rId3" cstate="print">
            <a:clrChange>
              <a:clrFrom>
                <a:srgbClr val="FFFFFF"/>
              </a:clrFrom>
              <a:clrTo>
                <a:srgbClr val="FFFFFF">
                  <a:alpha val="0"/>
                </a:srgbClr>
              </a:clrTo>
            </a:clrChange>
          </a:blip>
          <a:srcRect l="91788" t="16418" r="5917" b="79105"/>
          <a:stretch>
            <a:fillRect/>
          </a:stretch>
        </p:blipFill>
        <p:spPr bwMode="auto">
          <a:xfrm>
            <a:off x="6096000" y="2590800"/>
            <a:ext cx="152400" cy="228600"/>
          </a:xfrm>
          <a:prstGeom prst="rect">
            <a:avLst/>
          </a:prstGeom>
          <a:solidFill>
            <a:schemeClr val="bg1"/>
          </a:solidFill>
          <a:ln w="9525">
            <a:noFill/>
            <a:miter lim="800000"/>
            <a:headEnd/>
            <a:tailEnd/>
          </a:ln>
          <a:effectLst/>
        </p:spPr>
      </p:pic>
    </p:spTree>
    <p:extLst>
      <p:ext uri="{BB962C8B-B14F-4D97-AF65-F5344CB8AC3E}">
        <p14:creationId xmlns="" xmlns:p14="http://schemas.microsoft.com/office/powerpoint/2010/main" val="47312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357850" cy="439196"/>
          </a:xfrm>
        </p:spPr>
        <p:txBody>
          <a:bodyPr anchor="t">
            <a:noAutofit/>
          </a:bodyPr>
          <a:lstStyle/>
          <a:p>
            <a:pPr algn="l"/>
            <a:r>
              <a:rPr lang="en-US" sz="2800" b="1" dirty="0" smtClean="0"/>
              <a:t>Results:  Discriminant </a:t>
            </a:r>
            <a:r>
              <a:rPr lang="en-US" sz="2800" b="1" dirty="0"/>
              <a:t>Function Analysis</a:t>
            </a:r>
          </a:p>
        </p:txBody>
      </p:sp>
      <p:sp>
        <p:nvSpPr>
          <p:cNvPr id="3" name="Rectangle 2"/>
          <p:cNvSpPr/>
          <p:nvPr/>
        </p:nvSpPr>
        <p:spPr>
          <a:xfrm>
            <a:off x="304800" y="685800"/>
            <a:ext cx="3763083" cy="923330"/>
          </a:xfrm>
          <a:prstGeom prst="rect">
            <a:avLst/>
          </a:prstGeom>
        </p:spPr>
        <p:txBody>
          <a:bodyPr wrap="square">
            <a:spAutoFit/>
          </a:bodyPr>
          <a:lstStyle/>
          <a:p>
            <a:pPr defTabSz="569913">
              <a:tabLst>
                <a:tab pos="1257300" algn="l"/>
              </a:tabLst>
            </a:pPr>
            <a:r>
              <a:rPr lang="en-US" dirty="0" smtClean="0"/>
              <a:t>72</a:t>
            </a:r>
            <a:r>
              <a:rPr lang="en-US" sz="1800" dirty="0" smtClean="0"/>
              <a:t> </a:t>
            </a:r>
            <a:r>
              <a:rPr lang="en-US" sz="1800" dirty="0"/>
              <a:t>modern species</a:t>
            </a:r>
          </a:p>
          <a:p>
            <a:pPr defTabSz="569913">
              <a:tabLst>
                <a:tab pos="1257300" algn="l"/>
              </a:tabLst>
            </a:pPr>
            <a:r>
              <a:rPr lang="en-US" dirty="0"/>
              <a:t>3</a:t>
            </a:r>
            <a:r>
              <a:rPr lang="en-US" sz="1800" dirty="0" smtClean="0"/>
              <a:t> </a:t>
            </a:r>
            <a:r>
              <a:rPr lang="en-US" sz="1800" dirty="0"/>
              <a:t>trophic categories</a:t>
            </a:r>
          </a:p>
          <a:p>
            <a:pPr defTabSz="569913">
              <a:tabLst>
                <a:tab pos="1257300" algn="l"/>
              </a:tabLst>
            </a:pPr>
            <a:r>
              <a:rPr lang="en-US" dirty="0" smtClean="0"/>
              <a:t>8</a:t>
            </a:r>
            <a:r>
              <a:rPr lang="en-US" dirty="0"/>
              <a:t> </a:t>
            </a:r>
            <a:r>
              <a:rPr lang="en-US" dirty="0" smtClean="0"/>
              <a:t>metrics</a:t>
            </a:r>
            <a:endParaRPr lang="en-US" sz="1800" dirty="0"/>
          </a:p>
        </p:txBody>
      </p:sp>
      <p:sp>
        <p:nvSpPr>
          <p:cNvPr id="16" name="Rectangle 15"/>
          <p:cNvSpPr/>
          <p:nvPr/>
        </p:nvSpPr>
        <p:spPr bwMode="auto">
          <a:xfrm>
            <a:off x="6357850" y="164541"/>
            <a:ext cx="2651760" cy="1816659"/>
          </a:xfrm>
          <a:prstGeom prst="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Helvetica" charset="0"/>
              <a:ea typeface="ＭＳ Ｐゴシック" charset="0"/>
            </a:endParaRPr>
          </a:p>
        </p:txBody>
      </p:sp>
      <p:grpSp>
        <p:nvGrpSpPr>
          <p:cNvPr id="17" name="Group 8"/>
          <p:cNvGrpSpPr/>
          <p:nvPr/>
        </p:nvGrpSpPr>
        <p:grpSpPr>
          <a:xfrm>
            <a:off x="6426318" y="503872"/>
            <a:ext cx="2589456" cy="1477328"/>
            <a:chOff x="5135563" y="-149091"/>
            <a:chExt cx="2589456" cy="1477328"/>
          </a:xfrm>
        </p:grpSpPr>
        <p:sp>
          <p:nvSpPr>
            <p:cNvPr id="18" name="Rectangle 17"/>
            <p:cNvSpPr/>
            <p:nvPr/>
          </p:nvSpPr>
          <p:spPr>
            <a:xfrm>
              <a:off x="5135563" y="109037"/>
              <a:ext cx="834965" cy="1200329"/>
            </a:xfrm>
            <a:prstGeom prst="rect">
              <a:avLst/>
            </a:prstGeom>
          </p:spPr>
          <p:txBody>
            <a:bodyPr wrap="square">
              <a:spAutoFit/>
            </a:bodyPr>
            <a:lstStyle/>
            <a:p>
              <a:pPr defTabSz="739775"/>
              <a:r>
                <a:rPr lang="en-US" dirty="0" smtClean="0"/>
                <a:t>F</a:t>
              </a:r>
              <a:endParaRPr lang="en-US" sz="1800" dirty="0"/>
            </a:p>
            <a:p>
              <a:pPr defTabSz="739775"/>
              <a:r>
                <a:rPr lang="en-US" sz="1800" dirty="0" smtClean="0"/>
                <a:t>O</a:t>
              </a:r>
              <a:endParaRPr lang="en-US" sz="1800" dirty="0"/>
            </a:p>
            <a:p>
              <a:pPr defTabSz="739775"/>
              <a:r>
                <a:rPr lang="en-US" sz="1800" dirty="0" smtClean="0"/>
                <a:t>G</a:t>
              </a:r>
              <a:endParaRPr lang="en-US" sz="1800" dirty="0"/>
            </a:p>
            <a:p>
              <a:pPr defTabSz="739775"/>
              <a:r>
                <a:rPr lang="en-US" sz="1800" b="1" dirty="0"/>
                <a:t>Total</a:t>
              </a:r>
            </a:p>
          </p:txBody>
        </p:sp>
        <p:sp>
          <p:nvSpPr>
            <p:cNvPr id="19" name="Rectangle 18"/>
            <p:cNvSpPr/>
            <p:nvPr/>
          </p:nvSpPr>
          <p:spPr>
            <a:xfrm>
              <a:off x="6179855" y="124986"/>
              <a:ext cx="887332" cy="1200329"/>
            </a:xfrm>
            <a:prstGeom prst="rect">
              <a:avLst/>
            </a:prstGeom>
          </p:spPr>
          <p:txBody>
            <a:bodyPr wrap="square">
              <a:spAutoFit/>
            </a:bodyPr>
            <a:lstStyle/>
            <a:p>
              <a:pPr algn="ctr" defTabSz="739775"/>
              <a:r>
                <a:rPr lang="en-US" dirty="0" smtClean="0"/>
                <a:t>19</a:t>
              </a:r>
              <a:r>
                <a:rPr lang="en-US" sz="1800" dirty="0" smtClean="0"/>
                <a:t>/23</a:t>
              </a:r>
              <a:endParaRPr lang="en-US" sz="1800" dirty="0"/>
            </a:p>
            <a:p>
              <a:pPr algn="ctr" defTabSz="739775"/>
              <a:r>
                <a:rPr lang="en-US" dirty="0" smtClean="0"/>
                <a:t>6</a:t>
              </a:r>
              <a:r>
                <a:rPr lang="en-US" sz="1800" dirty="0" smtClean="0"/>
                <a:t>/6</a:t>
              </a:r>
              <a:endParaRPr lang="en-US" sz="1800" dirty="0"/>
            </a:p>
            <a:p>
              <a:pPr algn="ctr" defTabSz="739775"/>
              <a:r>
                <a:rPr lang="en-US" dirty="0" smtClean="0"/>
                <a:t>41</a:t>
              </a:r>
              <a:r>
                <a:rPr lang="en-US" sz="1800" dirty="0" smtClean="0"/>
                <a:t>/43</a:t>
              </a:r>
              <a:endParaRPr lang="en-US" sz="1800" dirty="0"/>
            </a:p>
            <a:p>
              <a:pPr algn="ctr" defTabSz="739775"/>
              <a:r>
                <a:rPr lang="en-US" sz="1800" b="1" dirty="0" smtClean="0"/>
                <a:t>66/72</a:t>
              </a:r>
              <a:endParaRPr lang="en-US" sz="1800" b="1" dirty="0"/>
            </a:p>
          </p:txBody>
        </p:sp>
        <p:sp>
          <p:nvSpPr>
            <p:cNvPr id="20" name="Rectangle 19"/>
            <p:cNvSpPr/>
            <p:nvPr/>
          </p:nvSpPr>
          <p:spPr>
            <a:xfrm>
              <a:off x="6837687" y="-149091"/>
              <a:ext cx="887332" cy="1477328"/>
            </a:xfrm>
            <a:prstGeom prst="rect">
              <a:avLst/>
            </a:prstGeom>
          </p:spPr>
          <p:txBody>
            <a:bodyPr wrap="square">
              <a:spAutoFit/>
            </a:bodyPr>
            <a:lstStyle/>
            <a:p>
              <a:pPr algn="ctr" defTabSz="739775"/>
              <a:endParaRPr lang="en-US" sz="1800" dirty="0"/>
            </a:p>
            <a:p>
              <a:pPr algn="ctr" defTabSz="739775"/>
              <a:endParaRPr lang="en-US" sz="1800" dirty="0"/>
            </a:p>
            <a:p>
              <a:pPr algn="ctr" defTabSz="739775"/>
              <a:endParaRPr lang="en-US" sz="1800" dirty="0"/>
            </a:p>
            <a:p>
              <a:pPr algn="ctr" defTabSz="739775"/>
              <a:endParaRPr lang="en-US" sz="1800" dirty="0"/>
            </a:p>
            <a:p>
              <a:pPr algn="ctr" defTabSz="739775"/>
              <a:r>
                <a:rPr lang="en-US" sz="1800" b="1" dirty="0" smtClean="0"/>
                <a:t>91.6%</a:t>
              </a:r>
              <a:endParaRPr lang="en-US" sz="1800" b="1" dirty="0"/>
            </a:p>
          </p:txBody>
        </p:sp>
      </p:grpSp>
      <p:cxnSp>
        <p:nvCxnSpPr>
          <p:cNvPr id="21" name="Straight Connector 20"/>
          <p:cNvCxnSpPr/>
          <p:nvPr/>
        </p:nvCxnSpPr>
        <p:spPr bwMode="auto">
          <a:xfrm>
            <a:off x="6492240" y="1645920"/>
            <a:ext cx="2252843" cy="0"/>
          </a:xfrm>
          <a:prstGeom prst="line">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6324600" y="164541"/>
            <a:ext cx="2741838" cy="646331"/>
          </a:xfrm>
          <a:prstGeom prst="rect">
            <a:avLst/>
          </a:prstGeom>
          <a:noFill/>
        </p:spPr>
        <p:txBody>
          <a:bodyPr wrap="square" rtlCol="0">
            <a:spAutoFit/>
          </a:bodyPr>
          <a:lstStyle/>
          <a:p>
            <a:pPr algn="ctr"/>
            <a:r>
              <a:rPr lang="en-US" sz="1800" dirty="0"/>
              <a:t>Species correctly </a:t>
            </a:r>
            <a:r>
              <a:rPr lang="en-US" sz="1800" dirty="0" smtClean="0"/>
              <a:t>classified</a:t>
            </a:r>
          </a:p>
          <a:p>
            <a:pPr algn="ctr"/>
            <a:r>
              <a:rPr lang="en-US" dirty="0" smtClean="0"/>
              <a:t>by cross-validation</a:t>
            </a:r>
            <a:endParaRPr lang="en-US" sz="1800" dirty="0"/>
          </a:p>
        </p:txBody>
      </p:sp>
      <p:cxnSp>
        <p:nvCxnSpPr>
          <p:cNvPr id="23" name="Straight Connector 22"/>
          <p:cNvCxnSpPr/>
          <p:nvPr/>
        </p:nvCxnSpPr>
        <p:spPr bwMode="auto">
          <a:xfrm>
            <a:off x="6502243" y="815267"/>
            <a:ext cx="2252843" cy="0"/>
          </a:xfrm>
          <a:prstGeom prst="line">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6784848" y="2670048"/>
            <a:ext cx="2359152" cy="3970318"/>
          </a:xfrm>
          <a:prstGeom prst="rect">
            <a:avLst/>
          </a:prstGeom>
          <a:noFill/>
        </p:spPr>
        <p:txBody>
          <a:bodyPr wrap="square" rtlCol="0">
            <a:spAutoFit/>
          </a:bodyPr>
          <a:lstStyle/>
          <a:p>
            <a:pPr algn="ctr"/>
            <a:r>
              <a:rPr lang="en-US" u="sng" dirty="0" smtClean="0"/>
              <a:t>Included Variables:</a:t>
            </a:r>
          </a:p>
          <a:p>
            <a:pPr>
              <a:lnSpc>
                <a:spcPct val="150000"/>
              </a:lnSpc>
            </a:pPr>
            <a:r>
              <a:rPr lang="en-US" dirty="0" smtClean="0"/>
              <a:t>m1 occlusal perimeter</a:t>
            </a:r>
          </a:p>
          <a:p>
            <a:pPr>
              <a:lnSpc>
                <a:spcPct val="150000"/>
              </a:lnSpc>
            </a:pPr>
            <a:r>
              <a:rPr lang="en-US" dirty="0" smtClean="0"/>
              <a:t>m2 occlusal volume</a:t>
            </a:r>
          </a:p>
          <a:p>
            <a:pPr>
              <a:lnSpc>
                <a:spcPct val="150000"/>
              </a:lnSpc>
            </a:pPr>
            <a:r>
              <a:rPr lang="en-US" dirty="0" smtClean="0"/>
              <a:t>m3 concavity</a:t>
            </a:r>
          </a:p>
          <a:p>
            <a:pPr>
              <a:lnSpc>
                <a:spcPct val="150000"/>
              </a:lnSpc>
            </a:pPr>
            <a:r>
              <a:rPr lang="en-US" dirty="0" smtClean="0"/>
              <a:t>m1 RFI</a:t>
            </a:r>
          </a:p>
          <a:p>
            <a:pPr>
              <a:lnSpc>
                <a:spcPct val="150000"/>
              </a:lnSpc>
            </a:pPr>
            <a:r>
              <a:rPr lang="en-US" dirty="0" smtClean="0"/>
              <a:t>m1 VC</a:t>
            </a:r>
          </a:p>
          <a:p>
            <a:pPr>
              <a:lnSpc>
                <a:spcPct val="150000"/>
              </a:lnSpc>
            </a:pPr>
            <a:r>
              <a:rPr lang="en-US" dirty="0" smtClean="0"/>
              <a:t>m3 </a:t>
            </a:r>
            <a:r>
              <a:rPr lang="en-US" dirty="0" err="1" smtClean="0"/>
              <a:t>vHI</a:t>
            </a:r>
            <a:endParaRPr lang="en-US" dirty="0" smtClean="0"/>
          </a:p>
          <a:p>
            <a:pPr>
              <a:lnSpc>
                <a:spcPct val="150000"/>
              </a:lnSpc>
            </a:pPr>
            <a:r>
              <a:rPr lang="en-US" dirty="0" smtClean="0"/>
              <a:t>m3 OPC</a:t>
            </a:r>
          </a:p>
          <a:p>
            <a:pPr>
              <a:lnSpc>
                <a:spcPct val="150000"/>
              </a:lnSpc>
            </a:pPr>
            <a:r>
              <a:rPr lang="en-US" dirty="0" smtClean="0"/>
              <a:t>m2 OPC</a:t>
            </a:r>
          </a:p>
          <a:p>
            <a:endParaRPr lang="en-US" dirty="0"/>
          </a:p>
        </p:txBody>
      </p:sp>
      <p:pic>
        <p:nvPicPr>
          <p:cNvPr id="2050" name="Picture 2"/>
          <p:cNvPicPr>
            <a:picLocks noChangeAspect="1" noChangeArrowheads="1"/>
          </p:cNvPicPr>
          <p:nvPr/>
        </p:nvPicPr>
        <p:blipFill>
          <a:blip r:embed="rId3" cstate="print">
            <a:clrChange>
              <a:clrFrom>
                <a:srgbClr val="FFFFFF"/>
              </a:clrFrom>
              <a:clrTo>
                <a:srgbClr val="FFFFFF">
                  <a:alpha val="0"/>
                </a:srgbClr>
              </a:clrTo>
            </a:clrChange>
          </a:blip>
          <a:srcRect l="3105"/>
          <a:stretch>
            <a:fillRect/>
          </a:stretch>
        </p:blipFill>
        <p:spPr bwMode="auto">
          <a:xfrm>
            <a:off x="-9525" y="1676400"/>
            <a:ext cx="6153150" cy="5105400"/>
          </a:xfrm>
          <a:prstGeom prst="rect">
            <a:avLst/>
          </a:prstGeom>
          <a:noFill/>
          <a:ln w="9525">
            <a:noFill/>
            <a:miter lim="800000"/>
            <a:headEnd/>
            <a:tailEnd/>
          </a:ln>
          <a:effectLst/>
        </p:spPr>
      </p:pic>
      <p:sp>
        <p:nvSpPr>
          <p:cNvPr id="29" name="Rectangle 28"/>
          <p:cNvSpPr/>
          <p:nvPr/>
        </p:nvSpPr>
        <p:spPr>
          <a:xfrm>
            <a:off x="609600" y="1752600"/>
            <a:ext cx="1066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p:cNvPicPr>
            <a:picLocks noChangeAspect="1" noChangeArrowheads="1"/>
          </p:cNvPicPr>
          <p:nvPr/>
        </p:nvPicPr>
        <p:blipFill>
          <a:blip r:embed="rId4" cstate="print"/>
          <a:srcRect/>
          <a:stretch>
            <a:fillRect/>
          </a:stretch>
        </p:blipFill>
        <p:spPr bwMode="auto">
          <a:xfrm>
            <a:off x="758952" y="1676400"/>
            <a:ext cx="1219199" cy="1236493"/>
          </a:xfrm>
          <a:prstGeom prst="rect">
            <a:avLst/>
          </a:prstGeom>
          <a:noFill/>
          <a:ln w="9525">
            <a:noFill/>
            <a:miter lim="800000"/>
            <a:headEnd/>
            <a:tailEnd/>
          </a:ln>
          <a:effectLst/>
        </p:spPr>
      </p:pic>
    </p:spTree>
    <p:extLst>
      <p:ext uri="{BB962C8B-B14F-4D97-AF65-F5344CB8AC3E}">
        <p14:creationId xmlns="" xmlns:p14="http://schemas.microsoft.com/office/powerpoint/2010/main" val="584486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cstate="print">
            <a:clrChange>
              <a:clrFrom>
                <a:srgbClr val="FFFFFF"/>
              </a:clrFrom>
              <a:clrTo>
                <a:srgbClr val="FFFFFF">
                  <a:alpha val="0"/>
                </a:srgbClr>
              </a:clrTo>
            </a:clrChange>
          </a:blip>
          <a:srcRect l="3357"/>
          <a:stretch>
            <a:fillRect/>
          </a:stretch>
        </p:blipFill>
        <p:spPr bwMode="auto">
          <a:xfrm>
            <a:off x="0" y="1676400"/>
            <a:ext cx="6137138" cy="5105400"/>
          </a:xfrm>
          <a:prstGeom prst="rect">
            <a:avLst/>
          </a:prstGeom>
          <a:solidFill>
            <a:schemeClr val="bg1"/>
          </a:solidFill>
          <a:ln w="9525">
            <a:noFill/>
            <a:miter lim="800000"/>
            <a:headEnd/>
            <a:tailEnd/>
          </a:ln>
          <a:effectLst/>
        </p:spPr>
      </p:pic>
      <p:sp>
        <p:nvSpPr>
          <p:cNvPr id="2" name="Title 1"/>
          <p:cNvSpPr>
            <a:spLocks noGrp="1"/>
          </p:cNvSpPr>
          <p:nvPr>
            <p:ph type="title"/>
          </p:nvPr>
        </p:nvSpPr>
        <p:spPr>
          <a:xfrm>
            <a:off x="0" y="0"/>
            <a:ext cx="6357850" cy="439196"/>
          </a:xfrm>
        </p:spPr>
        <p:txBody>
          <a:bodyPr anchor="t">
            <a:noAutofit/>
          </a:bodyPr>
          <a:lstStyle/>
          <a:p>
            <a:pPr algn="l"/>
            <a:r>
              <a:rPr lang="en-US" sz="2800" b="1" dirty="0" smtClean="0"/>
              <a:t>Results:  Discriminant </a:t>
            </a:r>
            <a:r>
              <a:rPr lang="en-US" sz="2800" b="1" dirty="0"/>
              <a:t>Function Analysis</a:t>
            </a:r>
          </a:p>
        </p:txBody>
      </p:sp>
      <p:sp>
        <p:nvSpPr>
          <p:cNvPr id="3" name="Rectangle 2"/>
          <p:cNvSpPr/>
          <p:nvPr/>
        </p:nvSpPr>
        <p:spPr>
          <a:xfrm>
            <a:off x="304800" y="685800"/>
            <a:ext cx="3763083" cy="923330"/>
          </a:xfrm>
          <a:prstGeom prst="rect">
            <a:avLst/>
          </a:prstGeom>
        </p:spPr>
        <p:txBody>
          <a:bodyPr wrap="square">
            <a:spAutoFit/>
          </a:bodyPr>
          <a:lstStyle/>
          <a:p>
            <a:pPr defTabSz="569913">
              <a:tabLst>
                <a:tab pos="1257300" algn="l"/>
              </a:tabLst>
            </a:pPr>
            <a:r>
              <a:rPr lang="en-US" dirty="0" smtClean="0"/>
              <a:t>72</a:t>
            </a:r>
            <a:r>
              <a:rPr lang="en-US" sz="1800" dirty="0" smtClean="0"/>
              <a:t> </a:t>
            </a:r>
            <a:r>
              <a:rPr lang="en-US" sz="1800" dirty="0"/>
              <a:t>modern species</a:t>
            </a:r>
          </a:p>
          <a:p>
            <a:pPr defTabSz="569913">
              <a:tabLst>
                <a:tab pos="1257300" algn="l"/>
              </a:tabLst>
            </a:pPr>
            <a:r>
              <a:rPr lang="en-US" dirty="0"/>
              <a:t>3</a:t>
            </a:r>
            <a:r>
              <a:rPr lang="en-US" sz="1800" dirty="0" smtClean="0"/>
              <a:t> </a:t>
            </a:r>
            <a:r>
              <a:rPr lang="en-US" sz="1800" dirty="0"/>
              <a:t>trophic categories</a:t>
            </a:r>
          </a:p>
          <a:p>
            <a:pPr defTabSz="569913">
              <a:tabLst>
                <a:tab pos="1257300" algn="l"/>
              </a:tabLst>
            </a:pPr>
            <a:r>
              <a:rPr lang="en-US" dirty="0" smtClean="0"/>
              <a:t>8</a:t>
            </a:r>
            <a:r>
              <a:rPr lang="en-US" dirty="0"/>
              <a:t> </a:t>
            </a:r>
            <a:r>
              <a:rPr lang="en-US" dirty="0" smtClean="0"/>
              <a:t>metrics</a:t>
            </a:r>
            <a:endParaRPr lang="en-US" sz="1800" dirty="0"/>
          </a:p>
        </p:txBody>
      </p:sp>
      <p:sp>
        <p:nvSpPr>
          <p:cNvPr id="16" name="Rectangle 15"/>
          <p:cNvSpPr/>
          <p:nvPr/>
        </p:nvSpPr>
        <p:spPr bwMode="auto">
          <a:xfrm>
            <a:off x="6357850" y="164541"/>
            <a:ext cx="2651760" cy="1816659"/>
          </a:xfrm>
          <a:prstGeom prst="rect">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Helvetica" charset="0"/>
              <a:ea typeface="ＭＳ Ｐゴシック" charset="0"/>
            </a:endParaRPr>
          </a:p>
        </p:txBody>
      </p:sp>
      <p:grpSp>
        <p:nvGrpSpPr>
          <p:cNvPr id="4" name="Group 8"/>
          <p:cNvGrpSpPr/>
          <p:nvPr/>
        </p:nvGrpSpPr>
        <p:grpSpPr>
          <a:xfrm>
            <a:off x="6426318" y="503872"/>
            <a:ext cx="2589456" cy="1477328"/>
            <a:chOff x="5135563" y="-149091"/>
            <a:chExt cx="2589456" cy="1477328"/>
          </a:xfrm>
        </p:grpSpPr>
        <p:sp>
          <p:nvSpPr>
            <p:cNvPr id="18" name="Rectangle 17"/>
            <p:cNvSpPr/>
            <p:nvPr/>
          </p:nvSpPr>
          <p:spPr>
            <a:xfrm>
              <a:off x="5135563" y="109037"/>
              <a:ext cx="965082" cy="1200329"/>
            </a:xfrm>
            <a:prstGeom prst="rect">
              <a:avLst/>
            </a:prstGeom>
          </p:spPr>
          <p:txBody>
            <a:bodyPr wrap="square">
              <a:spAutoFit/>
            </a:bodyPr>
            <a:lstStyle/>
            <a:p>
              <a:pPr defTabSz="739775"/>
              <a:r>
                <a:rPr lang="en-US" dirty="0" smtClean="0"/>
                <a:t>F</a:t>
              </a:r>
              <a:endParaRPr lang="en-US" sz="1800" dirty="0"/>
            </a:p>
            <a:p>
              <a:pPr defTabSz="739775"/>
              <a:r>
                <a:rPr lang="en-US" sz="1800" dirty="0" smtClean="0"/>
                <a:t>O</a:t>
              </a:r>
              <a:endParaRPr lang="en-US" sz="1800" dirty="0"/>
            </a:p>
            <a:p>
              <a:pPr defTabSz="739775"/>
              <a:r>
                <a:rPr lang="en-US" sz="1800" dirty="0" smtClean="0"/>
                <a:t>G</a:t>
              </a:r>
              <a:endParaRPr lang="en-US" sz="1800" dirty="0"/>
            </a:p>
            <a:p>
              <a:pPr defTabSz="739775"/>
              <a:r>
                <a:rPr lang="en-US" sz="1800" b="1" dirty="0" smtClean="0"/>
                <a:t>Total       </a:t>
              </a:r>
              <a:endParaRPr lang="en-US" sz="1800" b="1" dirty="0"/>
            </a:p>
          </p:txBody>
        </p:sp>
        <p:sp>
          <p:nvSpPr>
            <p:cNvPr id="19" name="Rectangle 18"/>
            <p:cNvSpPr/>
            <p:nvPr/>
          </p:nvSpPr>
          <p:spPr>
            <a:xfrm>
              <a:off x="6179855" y="124986"/>
              <a:ext cx="887332" cy="1200329"/>
            </a:xfrm>
            <a:prstGeom prst="rect">
              <a:avLst/>
            </a:prstGeom>
          </p:spPr>
          <p:txBody>
            <a:bodyPr wrap="square">
              <a:spAutoFit/>
            </a:bodyPr>
            <a:lstStyle/>
            <a:p>
              <a:pPr algn="ctr" defTabSz="739775"/>
              <a:r>
                <a:rPr lang="en-US" dirty="0" smtClean="0"/>
                <a:t>19</a:t>
              </a:r>
              <a:r>
                <a:rPr lang="en-US" sz="1800" dirty="0" smtClean="0"/>
                <a:t>/23</a:t>
              </a:r>
              <a:endParaRPr lang="en-US" sz="1800" dirty="0"/>
            </a:p>
            <a:p>
              <a:pPr algn="ctr" defTabSz="739775"/>
              <a:r>
                <a:rPr lang="en-US" dirty="0" smtClean="0"/>
                <a:t>6</a:t>
              </a:r>
              <a:r>
                <a:rPr lang="en-US" sz="1800" dirty="0" smtClean="0"/>
                <a:t>/6</a:t>
              </a:r>
              <a:endParaRPr lang="en-US" sz="1800" dirty="0"/>
            </a:p>
            <a:p>
              <a:pPr algn="ctr" defTabSz="739775"/>
              <a:r>
                <a:rPr lang="en-US" dirty="0" smtClean="0"/>
                <a:t>41</a:t>
              </a:r>
              <a:r>
                <a:rPr lang="en-US" sz="1800" dirty="0" smtClean="0"/>
                <a:t>/43</a:t>
              </a:r>
              <a:endParaRPr lang="en-US" sz="1800" dirty="0"/>
            </a:p>
            <a:p>
              <a:pPr algn="ctr" defTabSz="739775"/>
              <a:r>
                <a:rPr lang="en-US" sz="1800" b="1" dirty="0" smtClean="0"/>
                <a:t>66/72</a:t>
              </a:r>
              <a:endParaRPr lang="en-US" sz="1800" b="1" dirty="0"/>
            </a:p>
          </p:txBody>
        </p:sp>
        <p:sp>
          <p:nvSpPr>
            <p:cNvPr id="20" name="Rectangle 19"/>
            <p:cNvSpPr/>
            <p:nvPr/>
          </p:nvSpPr>
          <p:spPr>
            <a:xfrm>
              <a:off x="6837687" y="-149091"/>
              <a:ext cx="887332" cy="1477328"/>
            </a:xfrm>
            <a:prstGeom prst="rect">
              <a:avLst/>
            </a:prstGeom>
          </p:spPr>
          <p:txBody>
            <a:bodyPr wrap="square">
              <a:spAutoFit/>
            </a:bodyPr>
            <a:lstStyle/>
            <a:p>
              <a:pPr algn="ctr" defTabSz="739775"/>
              <a:endParaRPr lang="en-US" sz="1800" dirty="0"/>
            </a:p>
            <a:p>
              <a:pPr algn="ctr" defTabSz="739775"/>
              <a:endParaRPr lang="en-US" sz="1800" dirty="0"/>
            </a:p>
            <a:p>
              <a:pPr algn="ctr" defTabSz="739775"/>
              <a:endParaRPr lang="en-US" sz="1800" dirty="0"/>
            </a:p>
            <a:p>
              <a:pPr algn="ctr" defTabSz="739775"/>
              <a:endParaRPr lang="en-US" sz="1800" dirty="0"/>
            </a:p>
            <a:p>
              <a:pPr algn="ctr" defTabSz="739775"/>
              <a:r>
                <a:rPr lang="en-US" sz="1800" b="1" dirty="0" smtClean="0"/>
                <a:t>91.6%</a:t>
              </a:r>
              <a:endParaRPr lang="en-US" sz="1800" b="1" dirty="0"/>
            </a:p>
          </p:txBody>
        </p:sp>
      </p:grpSp>
      <p:cxnSp>
        <p:nvCxnSpPr>
          <p:cNvPr id="21" name="Straight Connector 20"/>
          <p:cNvCxnSpPr/>
          <p:nvPr/>
        </p:nvCxnSpPr>
        <p:spPr bwMode="auto">
          <a:xfrm>
            <a:off x="6492240" y="1645920"/>
            <a:ext cx="2252843" cy="0"/>
          </a:xfrm>
          <a:prstGeom prst="line">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6324600" y="164541"/>
            <a:ext cx="2741838" cy="646331"/>
          </a:xfrm>
          <a:prstGeom prst="rect">
            <a:avLst/>
          </a:prstGeom>
          <a:noFill/>
        </p:spPr>
        <p:txBody>
          <a:bodyPr wrap="square" rtlCol="0">
            <a:spAutoFit/>
          </a:bodyPr>
          <a:lstStyle/>
          <a:p>
            <a:pPr algn="ctr"/>
            <a:r>
              <a:rPr lang="en-US" sz="1800" dirty="0"/>
              <a:t>Species correctly </a:t>
            </a:r>
            <a:r>
              <a:rPr lang="en-US" sz="1800" dirty="0" smtClean="0"/>
              <a:t>classified</a:t>
            </a:r>
          </a:p>
          <a:p>
            <a:pPr algn="ctr"/>
            <a:r>
              <a:rPr lang="en-US" dirty="0" smtClean="0"/>
              <a:t>by cross-validation</a:t>
            </a:r>
            <a:endParaRPr lang="en-US" sz="1800" dirty="0"/>
          </a:p>
        </p:txBody>
      </p:sp>
      <p:cxnSp>
        <p:nvCxnSpPr>
          <p:cNvPr id="23" name="Straight Connector 22"/>
          <p:cNvCxnSpPr/>
          <p:nvPr/>
        </p:nvCxnSpPr>
        <p:spPr bwMode="auto">
          <a:xfrm>
            <a:off x="6502243" y="815267"/>
            <a:ext cx="2252843" cy="0"/>
          </a:xfrm>
          <a:prstGeom prst="line">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6784848" y="2670048"/>
            <a:ext cx="2359152" cy="3970318"/>
          </a:xfrm>
          <a:prstGeom prst="rect">
            <a:avLst/>
          </a:prstGeom>
          <a:noFill/>
        </p:spPr>
        <p:txBody>
          <a:bodyPr wrap="square" rtlCol="0">
            <a:spAutoFit/>
          </a:bodyPr>
          <a:lstStyle/>
          <a:p>
            <a:pPr algn="ctr"/>
            <a:r>
              <a:rPr lang="en-US" u="sng" dirty="0" smtClean="0"/>
              <a:t>Included Variables:</a:t>
            </a:r>
          </a:p>
          <a:p>
            <a:pPr>
              <a:lnSpc>
                <a:spcPct val="150000"/>
              </a:lnSpc>
            </a:pPr>
            <a:r>
              <a:rPr lang="en-US" dirty="0" smtClean="0"/>
              <a:t>m1 occlusal perimeter</a:t>
            </a:r>
          </a:p>
          <a:p>
            <a:pPr>
              <a:lnSpc>
                <a:spcPct val="150000"/>
              </a:lnSpc>
            </a:pPr>
            <a:r>
              <a:rPr lang="en-US" dirty="0" smtClean="0"/>
              <a:t>m2 occlusal volume</a:t>
            </a:r>
          </a:p>
          <a:p>
            <a:pPr>
              <a:lnSpc>
                <a:spcPct val="150000"/>
              </a:lnSpc>
            </a:pPr>
            <a:r>
              <a:rPr lang="en-US" dirty="0" smtClean="0"/>
              <a:t>m3 concavity</a:t>
            </a:r>
          </a:p>
          <a:p>
            <a:pPr>
              <a:lnSpc>
                <a:spcPct val="150000"/>
              </a:lnSpc>
            </a:pPr>
            <a:r>
              <a:rPr lang="en-US" dirty="0" smtClean="0"/>
              <a:t>m1 RFI</a:t>
            </a:r>
          </a:p>
          <a:p>
            <a:pPr>
              <a:lnSpc>
                <a:spcPct val="150000"/>
              </a:lnSpc>
            </a:pPr>
            <a:r>
              <a:rPr lang="en-US" dirty="0" smtClean="0"/>
              <a:t>m1 VC</a:t>
            </a:r>
          </a:p>
          <a:p>
            <a:pPr>
              <a:lnSpc>
                <a:spcPct val="150000"/>
              </a:lnSpc>
            </a:pPr>
            <a:r>
              <a:rPr lang="en-US" dirty="0" smtClean="0"/>
              <a:t>m3 </a:t>
            </a:r>
            <a:r>
              <a:rPr lang="en-US" dirty="0" err="1" smtClean="0"/>
              <a:t>vHI</a:t>
            </a:r>
            <a:endParaRPr lang="en-US" dirty="0" smtClean="0"/>
          </a:p>
          <a:p>
            <a:pPr>
              <a:lnSpc>
                <a:spcPct val="150000"/>
              </a:lnSpc>
            </a:pPr>
            <a:r>
              <a:rPr lang="en-US" dirty="0" smtClean="0"/>
              <a:t>m3 OPC</a:t>
            </a:r>
          </a:p>
          <a:p>
            <a:pPr>
              <a:lnSpc>
                <a:spcPct val="150000"/>
              </a:lnSpc>
            </a:pPr>
            <a:r>
              <a:rPr lang="en-US" dirty="0" smtClean="0"/>
              <a:t>m2 OPC</a:t>
            </a:r>
          </a:p>
          <a:p>
            <a:endParaRPr lang="en-US" dirty="0"/>
          </a:p>
        </p:txBody>
      </p:sp>
      <p:sp>
        <p:nvSpPr>
          <p:cNvPr id="29" name="Rectangle 28"/>
          <p:cNvSpPr/>
          <p:nvPr/>
        </p:nvSpPr>
        <p:spPr>
          <a:xfrm>
            <a:off x="609600" y="1752600"/>
            <a:ext cx="1066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 y="1752600"/>
            <a:ext cx="1066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5800" y="1676400"/>
            <a:ext cx="1066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p:cNvPicPr>
            <a:picLocks noChangeAspect="1" noChangeArrowheads="1"/>
          </p:cNvPicPr>
          <p:nvPr/>
        </p:nvPicPr>
        <p:blipFill>
          <a:blip r:embed="rId3" cstate="print"/>
          <a:srcRect/>
          <a:stretch>
            <a:fillRect/>
          </a:stretch>
        </p:blipFill>
        <p:spPr bwMode="auto">
          <a:xfrm>
            <a:off x="758952" y="1676400"/>
            <a:ext cx="1219199" cy="1236493"/>
          </a:xfrm>
          <a:prstGeom prst="rect">
            <a:avLst/>
          </a:prstGeom>
          <a:noFill/>
          <a:ln w="9525">
            <a:noFill/>
            <a:miter lim="800000"/>
            <a:headEnd/>
            <a:tailEnd/>
          </a:ln>
          <a:effectLst/>
        </p:spPr>
      </p:pic>
    </p:spTree>
    <p:extLst>
      <p:ext uri="{BB962C8B-B14F-4D97-AF65-F5344CB8AC3E}">
        <p14:creationId xmlns="" xmlns:p14="http://schemas.microsoft.com/office/powerpoint/2010/main" val="584486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0" y="1981200"/>
            <a:ext cx="4419600" cy="15333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descr="C:\Users\kell1077\Desktop\Photos4Dave\N.micropus_lr_10um.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076762" y="1911393"/>
            <a:ext cx="4067238" cy="1746207"/>
          </a:xfrm>
          <a:prstGeom prst="rect">
            <a:avLst/>
          </a:prstGeom>
          <a:noFill/>
          <a:extLst>
            <a:ext uri="{909E8E84-426E-40DD-AFC4-6F175D3DCCD1}">
              <a14:hiddenFill xmlns="" xmlns:a14="http://schemas.microsoft.com/office/drawing/2010/main">
                <a:solidFill>
                  <a:srgbClr val="FFFFFF"/>
                </a:solidFill>
              </a14:hiddenFill>
            </a:ext>
          </a:extLst>
        </p:spPr>
      </p:pic>
      <p:pic>
        <p:nvPicPr>
          <p:cNvPr id="4104" name="Picture 8" descr="http://upload.wikimedia.org/wikipedia/commons/8/81/Pinyon_mouse.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b="12760"/>
          <a:stretch>
            <a:fillRect/>
          </a:stretch>
        </p:blipFill>
        <p:spPr bwMode="auto">
          <a:xfrm flipH="1">
            <a:off x="0" y="3429000"/>
            <a:ext cx="4572000" cy="2667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67340" y="12405"/>
            <a:ext cx="9076660" cy="523220"/>
          </a:xfrm>
          <a:prstGeom prst="rect">
            <a:avLst/>
          </a:prstGeom>
          <a:noFill/>
        </p:spPr>
        <p:txBody>
          <a:bodyPr wrap="square" rtlCol="0">
            <a:spAutoFit/>
          </a:bodyPr>
          <a:lstStyle/>
          <a:p>
            <a:pPr algn="ctr"/>
            <a:r>
              <a:rPr lang="en-US" sz="2800" b="1" dirty="0" smtClean="0"/>
              <a:t>Encouraging misclassifications:  fallback foods</a:t>
            </a:r>
            <a:endParaRPr lang="en-US" sz="2800" b="1" dirty="0"/>
          </a:p>
        </p:txBody>
      </p:sp>
      <p:sp>
        <p:nvSpPr>
          <p:cNvPr id="6" name="TextBox 5"/>
          <p:cNvSpPr txBox="1"/>
          <p:nvPr/>
        </p:nvSpPr>
        <p:spPr>
          <a:xfrm>
            <a:off x="3928730" y="5920405"/>
            <a:ext cx="795670" cy="184666"/>
          </a:xfrm>
          <a:prstGeom prst="rect">
            <a:avLst/>
          </a:prstGeom>
          <a:noFill/>
        </p:spPr>
        <p:txBody>
          <a:bodyPr wrap="square" rtlCol="0">
            <a:spAutoFit/>
          </a:bodyPr>
          <a:lstStyle/>
          <a:p>
            <a:r>
              <a:rPr lang="en-US" sz="600" dirty="0" smtClean="0">
                <a:hlinkClick r:id="rId6"/>
              </a:rPr>
              <a:t>Credit: Sally King</a:t>
            </a:r>
            <a:endParaRPr lang="en-US" sz="600" dirty="0"/>
          </a:p>
        </p:txBody>
      </p:sp>
      <p:pic>
        <p:nvPicPr>
          <p:cNvPr id="4106" name="Picture 10" descr="http://www.mnh.si.edu/mna/images/images/815432211121094.jpg"/>
          <p:cNvPicPr>
            <a:picLocks noChangeAspect="1" noChangeArrowheads="1"/>
          </p:cNvPicPr>
          <p:nvPr/>
        </p:nvPicPr>
        <p:blipFill rotWithShape="1">
          <a:blip r:embed="rId7" cstate="print">
            <a:lum contrast="30000"/>
            <a:extLst>
              <a:ext uri="{28A0092B-C50C-407E-A947-70E740481C1C}">
                <a14:useLocalDpi xmlns="" xmlns:a14="http://schemas.microsoft.com/office/drawing/2010/main" val="0"/>
              </a:ext>
            </a:extLst>
          </a:blip>
          <a:srcRect r="1238" b="12809"/>
          <a:stretch/>
        </p:blipFill>
        <p:spPr bwMode="auto">
          <a:xfrm flipH="1">
            <a:off x="4572000" y="3440857"/>
            <a:ext cx="4572000" cy="2655143"/>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8349449" y="5941228"/>
            <a:ext cx="870751" cy="184666"/>
          </a:xfrm>
          <a:prstGeom prst="rect">
            <a:avLst/>
          </a:prstGeom>
          <a:noFill/>
        </p:spPr>
        <p:txBody>
          <a:bodyPr wrap="none" rtlCol="0">
            <a:spAutoFit/>
          </a:bodyPr>
          <a:lstStyle/>
          <a:p>
            <a:r>
              <a:rPr lang="en-US" sz="600" dirty="0" smtClean="0">
                <a:hlinkClick r:id="rId8"/>
              </a:rPr>
              <a:t>CC: </a:t>
            </a:r>
            <a:r>
              <a:rPr lang="en-US" sz="600" dirty="0" err="1" smtClean="0">
                <a:hlinkClick r:id="rId8"/>
              </a:rPr>
              <a:t>Rober</a:t>
            </a:r>
            <a:r>
              <a:rPr lang="en-US" sz="600" dirty="0" smtClean="0">
                <a:hlinkClick r:id="rId8"/>
              </a:rPr>
              <a:t> W. Barbour</a:t>
            </a:r>
            <a:endParaRPr lang="en-US" sz="600" dirty="0"/>
          </a:p>
        </p:txBody>
      </p:sp>
      <p:sp>
        <p:nvSpPr>
          <p:cNvPr id="8" name="TextBox 7"/>
          <p:cNvSpPr txBox="1"/>
          <p:nvPr/>
        </p:nvSpPr>
        <p:spPr>
          <a:xfrm>
            <a:off x="67340" y="6135469"/>
            <a:ext cx="8924260" cy="646331"/>
          </a:xfrm>
          <a:prstGeom prst="rect">
            <a:avLst/>
          </a:prstGeom>
          <a:noFill/>
        </p:spPr>
        <p:txBody>
          <a:bodyPr wrap="square" rtlCol="0">
            <a:spAutoFit/>
          </a:bodyPr>
          <a:lstStyle/>
          <a:p>
            <a:pPr algn="ctr"/>
            <a:r>
              <a:rPr lang="en-US" b="1" dirty="0" smtClean="0"/>
              <a:t>Seasonally shifting diets and limiting fallback foods may be responsible for species whose morphology does not appear to match stomach content data.  </a:t>
            </a:r>
          </a:p>
        </p:txBody>
      </p:sp>
      <p:sp>
        <p:nvSpPr>
          <p:cNvPr id="9" name="TextBox 8"/>
          <p:cNvSpPr txBox="1"/>
          <p:nvPr/>
        </p:nvSpPr>
        <p:spPr>
          <a:xfrm>
            <a:off x="0" y="483275"/>
            <a:ext cx="4572000" cy="1754326"/>
          </a:xfrm>
          <a:prstGeom prst="rect">
            <a:avLst/>
          </a:prstGeom>
          <a:noFill/>
        </p:spPr>
        <p:txBody>
          <a:bodyPr wrap="square" rtlCol="0">
            <a:spAutoFit/>
          </a:bodyPr>
          <a:lstStyle/>
          <a:p>
            <a:pPr marL="285750" indent="-285750" algn="ctr"/>
            <a:r>
              <a:rPr lang="en-US" b="1" dirty="0" err="1" smtClean="0"/>
              <a:t>Pinyon</a:t>
            </a:r>
            <a:r>
              <a:rPr lang="en-US" b="1" dirty="0" smtClean="0"/>
              <a:t> mouse (</a:t>
            </a:r>
            <a:r>
              <a:rPr lang="en-US" b="1" i="1" dirty="0" err="1" smtClean="0"/>
              <a:t>Peromyscus</a:t>
            </a:r>
            <a:r>
              <a:rPr lang="en-US" b="1" i="1" dirty="0" smtClean="0"/>
              <a:t> </a:t>
            </a:r>
            <a:r>
              <a:rPr lang="en-US" b="1" i="1" dirty="0" err="1" smtClean="0"/>
              <a:t>truei</a:t>
            </a:r>
            <a:r>
              <a:rPr lang="en-US" b="1" dirty="0" smtClean="0"/>
              <a:t>)</a:t>
            </a:r>
          </a:p>
          <a:p>
            <a:pPr marL="285750" indent="-285750" algn="ctr"/>
            <a:endParaRPr lang="en-US" dirty="0" smtClean="0"/>
          </a:p>
          <a:p>
            <a:pPr marL="285750" indent="-285750" algn="ctr"/>
            <a:r>
              <a:rPr lang="en-US" i="1" dirty="0" smtClean="0"/>
              <a:t>A prior</a:t>
            </a:r>
            <a:r>
              <a:rPr lang="en-US" dirty="0" smtClean="0"/>
              <a:t>i class: Granivore (isotopes, </a:t>
            </a:r>
            <a:r>
              <a:rPr lang="en-US" dirty="0" err="1" smtClean="0"/>
              <a:t>st</a:t>
            </a:r>
            <a:r>
              <a:rPr lang="en-US" dirty="0" smtClean="0"/>
              <a:t>. contents) </a:t>
            </a:r>
          </a:p>
          <a:p>
            <a:pPr marL="285750" indent="-285750" algn="ctr"/>
            <a:r>
              <a:rPr lang="en-US" dirty="0" smtClean="0"/>
              <a:t>Predicted by model: Frugivore</a:t>
            </a:r>
          </a:p>
          <a:p>
            <a:pPr marL="285750" indent="-285750" algn="ctr"/>
            <a:r>
              <a:rPr lang="en-US" dirty="0" err="1" smtClean="0"/>
              <a:t>Smartt</a:t>
            </a:r>
            <a:r>
              <a:rPr lang="en-US" dirty="0" smtClean="0"/>
              <a:t> (1978) reports seasonal </a:t>
            </a:r>
            <a:r>
              <a:rPr lang="en-US" dirty="0" err="1" smtClean="0"/>
              <a:t>frugivory</a:t>
            </a:r>
            <a:r>
              <a:rPr lang="en-US" dirty="0" smtClean="0"/>
              <a:t>.  </a:t>
            </a:r>
          </a:p>
          <a:p>
            <a:pPr marL="285750" indent="-285750" algn="ctr">
              <a:buFont typeface="Arial" pitchFamily="34" charset="0"/>
              <a:buChar char="•"/>
            </a:pPr>
            <a:endParaRPr lang="en-US" dirty="0" smtClean="0"/>
          </a:p>
        </p:txBody>
      </p:sp>
      <p:sp>
        <p:nvSpPr>
          <p:cNvPr id="12" name="TextBox 11"/>
          <p:cNvSpPr txBox="1"/>
          <p:nvPr/>
        </p:nvSpPr>
        <p:spPr>
          <a:xfrm>
            <a:off x="4639340" y="483275"/>
            <a:ext cx="4657060" cy="2031325"/>
          </a:xfrm>
          <a:prstGeom prst="rect">
            <a:avLst/>
          </a:prstGeom>
          <a:noFill/>
        </p:spPr>
        <p:txBody>
          <a:bodyPr wrap="square" rtlCol="0">
            <a:spAutoFit/>
          </a:bodyPr>
          <a:lstStyle/>
          <a:p>
            <a:pPr marL="285750" indent="-285750" algn="ctr"/>
            <a:r>
              <a:rPr lang="en-US" b="1" dirty="0" smtClean="0"/>
              <a:t>Southern plains </a:t>
            </a:r>
            <a:r>
              <a:rPr lang="en-US" b="1" dirty="0" err="1" smtClean="0"/>
              <a:t>woodrat</a:t>
            </a:r>
            <a:r>
              <a:rPr lang="en-US" b="1" dirty="0" smtClean="0"/>
              <a:t> (</a:t>
            </a:r>
            <a:r>
              <a:rPr lang="en-US" b="1" i="1" dirty="0" err="1" smtClean="0"/>
              <a:t>Neotoma</a:t>
            </a:r>
            <a:r>
              <a:rPr lang="en-US" b="1" i="1" dirty="0" smtClean="0"/>
              <a:t> </a:t>
            </a:r>
            <a:r>
              <a:rPr lang="en-US" b="1" i="1" dirty="0" err="1" smtClean="0"/>
              <a:t>micropus</a:t>
            </a:r>
            <a:r>
              <a:rPr lang="en-US" b="1" dirty="0" smtClean="0"/>
              <a:t>)</a:t>
            </a:r>
          </a:p>
          <a:p>
            <a:pPr marL="285750" indent="-285750" algn="ctr"/>
            <a:endParaRPr lang="en-US" dirty="0" smtClean="0"/>
          </a:p>
          <a:p>
            <a:pPr marL="285750" indent="-285750" algn="ctr"/>
            <a:r>
              <a:rPr lang="en-US" i="1" dirty="0" smtClean="0"/>
              <a:t>A prior</a:t>
            </a:r>
            <a:r>
              <a:rPr lang="en-US" dirty="0" smtClean="0"/>
              <a:t>i class: Folivore (stomach contents) </a:t>
            </a:r>
          </a:p>
          <a:p>
            <a:pPr marL="285750" indent="-285750" algn="ctr"/>
            <a:r>
              <a:rPr lang="en-US" dirty="0" smtClean="0"/>
              <a:t>Predicted by model: Omnivore</a:t>
            </a:r>
          </a:p>
          <a:p>
            <a:pPr marL="285750" indent="-285750" algn="ctr"/>
            <a:r>
              <a:rPr lang="en-US" dirty="0" smtClean="0"/>
              <a:t>Hope and </a:t>
            </a:r>
            <a:r>
              <a:rPr lang="en-US" dirty="0" err="1" smtClean="0"/>
              <a:t>Parmenter</a:t>
            </a:r>
            <a:r>
              <a:rPr lang="en-US" dirty="0" smtClean="0"/>
              <a:t> (2007) record seasonal </a:t>
            </a:r>
            <a:r>
              <a:rPr lang="en-US" dirty="0" err="1" smtClean="0"/>
              <a:t>omnivory</a:t>
            </a:r>
            <a:r>
              <a:rPr lang="en-US" dirty="0" smtClean="0"/>
              <a:t>.</a:t>
            </a:r>
          </a:p>
          <a:p>
            <a:pPr marL="285750" indent="-285750" algn="ctr">
              <a:buFont typeface="Arial" pitchFamily="34" charset="0"/>
              <a:buChar char="•"/>
            </a:pPr>
            <a:endParaRPr lang="en-US" dirty="0" smtClean="0"/>
          </a:p>
        </p:txBody>
      </p:sp>
    </p:spTree>
    <p:extLst>
      <p:ext uri="{BB962C8B-B14F-4D97-AF65-F5344CB8AC3E}">
        <p14:creationId xmlns="" xmlns:p14="http://schemas.microsoft.com/office/powerpoint/2010/main" val="3687934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7362"/>
          </a:xfrm>
        </p:spPr>
        <p:txBody>
          <a:bodyPr>
            <a:noAutofit/>
          </a:bodyPr>
          <a:lstStyle/>
          <a:p>
            <a:r>
              <a:rPr lang="en-US" sz="2800" dirty="0" smtClean="0"/>
              <a:t>Conclusions and Future Directions</a:t>
            </a:r>
            <a:endParaRPr lang="en-US" sz="2800" dirty="0"/>
          </a:p>
        </p:txBody>
      </p:sp>
      <p:sp>
        <p:nvSpPr>
          <p:cNvPr id="3" name="Content Placeholder 2"/>
          <p:cNvSpPr>
            <a:spLocks noGrp="1"/>
          </p:cNvSpPr>
          <p:nvPr>
            <p:ph idx="1"/>
          </p:nvPr>
        </p:nvSpPr>
        <p:spPr>
          <a:xfrm>
            <a:off x="0" y="457200"/>
            <a:ext cx="4724400" cy="6400800"/>
          </a:xfrm>
        </p:spPr>
        <p:txBody>
          <a:bodyPr>
            <a:noAutofit/>
          </a:bodyPr>
          <a:lstStyle/>
          <a:p>
            <a:pPr marL="0" indent="0" algn="r">
              <a:buNone/>
            </a:pPr>
            <a:r>
              <a:rPr lang="en-US" sz="1800" b="1" dirty="0" smtClean="0"/>
              <a:t>We can robustly infer diet from tooth shape.</a:t>
            </a:r>
          </a:p>
          <a:p>
            <a:pPr marL="0" indent="0" algn="r">
              <a:buNone/>
            </a:pPr>
            <a:endParaRPr lang="en-US" sz="1800" b="1" dirty="0" smtClean="0"/>
          </a:p>
          <a:p>
            <a:pPr marL="0" indent="0" algn="r">
              <a:buNone/>
            </a:pPr>
            <a:r>
              <a:rPr lang="en-US" sz="1800" b="1" dirty="0" smtClean="0"/>
              <a:t>Dental ecometrics provide context  for reconstructions. </a:t>
            </a:r>
            <a:endParaRPr lang="en-US" sz="1800" dirty="0" smtClean="0"/>
          </a:p>
          <a:p>
            <a:pPr>
              <a:buNone/>
            </a:pPr>
            <a:r>
              <a:rPr lang="en-US" sz="1800" u="sng" dirty="0" smtClean="0"/>
              <a:t>Future:</a:t>
            </a:r>
          </a:p>
          <a:p>
            <a:pPr marL="165100" indent="0">
              <a:buNone/>
              <a:tabLst>
                <a:tab pos="165100" algn="l"/>
              </a:tabLst>
            </a:pPr>
            <a:r>
              <a:rPr lang="en-US" sz="1800" dirty="0" smtClean="0"/>
              <a:t>Automated GIS metrics (aspect, slope, etc.)</a:t>
            </a:r>
          </a:p>
          <a:p>
            <a:pPr marL="165100" indent="0">
              <a:buNone/>
              <a:tabLst>
                <a:tab pos="165100" algn="l"/>
              </a:tabLst>
            </a:pPr>
            <a:endParaRPr lang="en-US" sz="1800" dirty="0" smtClean="0"/>
          </a:p>
          <a:p>
            <a:pPr marL="165100" indent="0">
              <a:buNone/>
              <a:tabLst>
                <a:tab pos="165100" algn="l"/>
              </a:tabLst>
            </a:pPr>
            <a:r>
              <a:rPr lang="en-US" sz="1800" dirty="0" smtClean="0"/>
              <a:t>Cranial and mandibular landmarks/semi-landmark-based analyses</a:t>
            </a:r>
          </a:p>
          <a:p>
            <a:pPr marL="165100" indent="0">
              <a:buNone/>
              <a:tabLst>
                <a:tab pos="165100" algn="l"/>
              </a:tabLst>
            </a:pPr>
            <a:endParaRPr lang="en-US" sz="1800" dirty="0" smtClean="0"/>
          </a:p>
          <a:p>
            <a:pPr marL="165100" indent="0">
              <a:buNone/>
              <a:tabLst>
                <a:tab pos="165100" algn="l"/>
              </a:tabLst>
            </a:pPr>
            <a:r>
              <a:rPr lang="en-US" sz="1800" dirty="0" smtClean="0"/>
              <a:t>Expand beyond rodents</a:t>
            </a:r>
          </a:p>
          <a:p>
            <a:pPr marL="165100" indent="0">
              <a:buNone/>
              <a:tabLst>
                <a:tab pos="165100" algn="l"/>
              </a:tabLst>
            </a:pPr>
            <a:endParaRPr lang="en-US" sz="1800" dirty="0" smtClean="0"/>
          </a:p>
          <a:p>
            <a:pPr marL="165100" indent="0">
              <a:buNone/>
              <a:tabLst>
                <a:tab pos="165100" algn="l"/>
              </a:tabLst>
            </a:pPr>
            <a:r>
              <a:rPr lang="en-US" sz="1800" dirty="0" smtClean="0"/>
              <a:t>Analyze diversification/</a:t>
            </a:r>
            <a:r>
              <a:rPr lang="en-US" sz="1800" dirty="0" err="1" smtClean="0"/>
              <a:t>disparification</a:t>
            </a:r>
            <a:r>
              <a:rPr lang="en-US" sz="1800" dirty="0" smtClean="0"/>
              <a:t> in a phylogenetic context</a:t>
            </a:r>
          </a:p>
          <a:p>
            <a:pPr marL="165100" indent="0">
              <a:buNone/>
              <a:tabLst>
                <a:tab pos="165100" algn="l"/>
              </a:tabLst>
            </a:pPr>
            <a:endParaRPr lang="en-US" sz="1800" dirty="0" smtClean="0"/>
          </a:p>
          <a:p>
            <a:pPr marL="165100" indent="0">
              <a:buNone/>
              <a:tabLst>
                <a:tab pos="165100" algn="l"/>
              </a:tabLst>
            </a:pPr>
            <a:r>
              <a:rPr lang="en-US" sz="1800" dirty="0" smtClean="0"/>
              <a:t>Apply to stratigraphic sequences of faunas in the Great Plains (Meade and Bighorn basins)</a:t>
            </a:r>
            <a:endParaRPr lang="en-US" sz="1800" dirty="0" smtClean="0">
              <a:solidFill>
                <a:srgbClr val="FF0000"/>
              </a:solidFill>
            </a:endParaRPr>
          </a:p>
          <a:p>
            <a:pPr marL="165100" indent="0">
              <a:tabLst>
                <a:tab pos="165100" algn="l"/>
              </a:tabLst>
            </a:pPr>
            <a:endParaRPr lang="en-US" sz="1800" dirty="0" smtClean="0">
              <a:solidFill>
                <a:srgbClr val="FF0000"/>
              </a:solidFill>
            </a:endParaRPr>
          </a:p>
          <a:p>
            <a:pPr marL="165100" indent="0">
              <a:buNone/>
              <a:tabLst>
                <a:tab pos="165100" algn="l"/>
              </a:tabLst>
            </a:pPr>
            <a:r>
              <a:rPr lang="en-US" sz="1800" dirty="0" smtClean="0"/>
              <a:t>Apply to salamander cranial morphology to track character displacement</a:t>
            </a:r>
          </a:p>
        </p:txBody>
      </p:sp>
      <p:pic>
        <p:nvPicPr>
          <p:cNvPr id="4" name="Picture 2" descr="Displaying Salamander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flipH="1">
            <a:off x="4038600" y="3810000"/>
            <a:ext cx="5045753" cy="3048000"/>
          </a:xfrm>
          <a:prstGeom prst="rect">
            <a:avLst/>
          </a:prstGeom>
          <a:noFill/>
        </p:spPr>
      </p:pic>
      <p:pic>
        <p:nvPicPr>
          <p:cNvPr id="6" name="Picture 5" descr="C:\Users\kell1077\AppData\Local\Microsoft\Windows\Temporary Internet Files\Content.IE5\SFS1O1IQ\MC900434830[1].png"/>
          <p:cNvPicPr>
            <a:picLocks noChangeAspect="1" noChangeArrowheads="1"/>
          </p:cNvPicPr>
          <p:nvPr/>
        </p:nvPicPr>
        <p:blipFill>
          <a:blip r:embed="rId3" cstate="print">
            <a:extLst>
              <a:ext uri="{BEBA8EAE-BF5A-486C-A8C5-ECC9F3942E4B}">
                <a14:imgProps xmlns="" xmlns:a14="http://schemas.microsoft.com/office/drawing/2010/main">
                  <a14:imgLayer r:embed="rId7">
                    <a14:imgEffect>
                      <a14:saturation sat="66000"/>
                    </a14:imgEffect>
                  </a14:imgLayer>
                </a14:imgProps>
              </a:ext>
              <a:ext uri="{28A0092B-C50C-407E-A947-70E740481C1C}">
                <a14:useLocalDpi xmlns="" xmlns:a14="http://schemas.microsoft.com/office/drawing/2010/main" val="0"/>
              </a:ext>
            </a:extLst>
          </a:blip>
          <a:srcRect/>
          <a:stretch>
            <a:fillRect/>
          </a:stretch>
        </p:blipFill>
        <p:spPr bwMode="auto">
          <a:xfrm>
            <a:off x="7696200" y="685800"/>
            <a:ext cx="762000" cy="84780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788" b="57475"/>
          <a:stretch/>
        </p:blipFill>
        <p:spPr bwMode="auto">
          <a:xfrm>
            <a:off x="4495800" y="457200"/>
            <a:ext cx="3048000" cy="1142593"/>
          </a:xfrm>
          <a:prstGeom prst="rect">
            <a:avLst/>
          </a:prstGeom>
          <a:solidFill>
            <a:schemeClr val="bg1">
              <a:alpha val="0"/>
            </a:schemeClr>
          </a:solidFill>
          <a:ln>
            <a:noFill/>
          </a:ln>
          <a:effectLst/>
        </p:spPr>
      </p:pic>
      <p:cxnSp>
        <p:nvCxnSpPr>
          <p:cNvPr id="9" name="Straight Arrow Connector 8"/>
          <p:cNvCxnSpPr/>
          <p:nvPr/>
        </p:nvCxnSpPr>
        <p:spPr>
          <a:xfrm>
            <a:off x="7239000" y="1066800"/>
            <a:ext cx="381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97" name="Picture 1" descr="C:\Users\Jonathan\Downloads\C.canadensis121570002.tiff"/>
          <p:cNvPicPr>
            <a:picLocks noChangeAspect="1" noChangeArrowheads="1"/>
          </p:cNvPicPr>
          <p:nvPr/>
        </p:nvPicPr>
        <p:blipFill>
          <a:blip r:embed="rId9" cstate="print">
            <a:clrChange>
              <a:clrFrom>
                <a:srgbClr val="FFFFFF"/>
              </a:clrFrom>
              <a:clrTo>
                <a:srgbClr val="FFFFFF">
                  <a:alpha val="0"/>
                </a:srgbClr>
              </a:clrTo>
            </a:clrChange>
          </a:blip>
          <a:srcRect l="14167" t="8302" r="17500" b="12824"/>
          <a:stretch>
            <a:fillRect/>
          </a:stretch>
        </p:blipFill>
        <p:spPr bwMode="auto">
          <a:xfrm>
            <a:off x="4953000" y="1524000"/>
            <a:ext cx="3429000" cy="2383573"/>
          </a:xfrm>
          <a:prstGeom prst="rect">
            <a:avLst/>
          </a:prstGeom>
          <a:noFill/>
        </p:spPr>
      </p:pic>
    </p:spTree>
    <p:extLst>
      <p:ext uri="{BB962C8B-B14F-4D97-AF65-F5344CB8AC3E}">
        <p14:creationId xmlns="" xmlns:p14="http://schemas.microsoft.com/office/powerpoint/2010/main" val="11116113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rmAutofit/>
          </a:bodyPr>
          <a:lstStyle/>
          <a:p>
            <a:r>
              <a:rPr lang="en-US" sz="2800" dirty="0" smtClean="0"/>
              <a:t>Acknowledgements</a:t>
            </a:r>
            <a:endParaRPr lang="en-US" sz="2800" dirty="0"/>
          </a:p>
        </p:txBody>
      </p:sp>
      <p:sp>
        <p:nvSpPr>
          <p:cNvPr id="6" name="Shape 116"/>
          <p:cNvSpPr/>
          <p:nvPr/>
        </p:nvSpPr>
        <p:spPr>
          <a:xfrm>
            <a:off x="3429000" y="5486400"/>
            <a:ext cx="2895600" cy="1295400"/>
          </a:xfrm>
          <a:prstGeom prst="rect">
            <a:avLst/>
          </a:prstGeom>
          <a:blipFill>
            <a:blip r:embed="rId2" cstate="print"/>
            <a:stretch>
              <a:fillRect/>
            </a:stretch>
          </a:blipFill>
        </p:spPr>
      </p:sp>
      <p:pic>
        <p:nvPicPr>
          <p:cNvPr id="5122" name="Picture 2" descr="http://sua.umn.edu/images/grants/activities-grants-logo.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5410200"/>
            <a:ext cx="3038522" cy="1258445"/>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p:cNvPicPr>
            <a:picLocks noChangeAspect="1" noChangeArrowheads="1" noCrop="1"/>
          </p:cNvPicPr>
          <p:nvPr/>
        </p:nvPicPr>
        <p:blipFill>
          <a:blip r:embed="rId4" cstate="print">
            <a:clrChange>
              <a:clrFrom>
                <a:srgbClr val="FCFCFC"/>
              </a:clrFrom>
              <a:clrTo>
                <a:srgbClr val="FCFCFC">
                  <a:alpha val="0"/>
                </a:srgbClr>
              </a:clrTo>
            </a:clrChange>
          </a:blip>
          <a:srcRect/>
          <a:stretch>
            <a:fillRect/>
          </a:stretch>
        </p:blipFill>
        <p:spPr bwMode="auto">
          <a:xfrm>
            <a:off x="228600" y="609600"/>
            <a:ext cx="8921474" cy="4419600"/>
          </a:xfrm>
          <a:prstGeom prst="rect">
            <a:avLst/>
          </a:prstGeom>
          <a:noFill/>
          <a:ln w="9525">
            <a:noFill/>
            <a:miter lim="800000"/>
            <a:headEnd/>
            <a:tailEnd/>
          </a:ln>
        </p:spPr>
      </p:pic>
      <p:pic>
        <p:nvPicPr>
          <p:cNvPr id="5124" name="Picture 4" descr="http://sua.umn.edu/images/grants/coca-cola-color.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8600" y="4267200"/>
            <a:ext cx="2514600" cy="88011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http://www.arboretum.umn.edu/UserFiles/Image/Corporate%20Logos/BellMuseumLogo.jpg"/>
          <p:cNvPicPr>
            <a:picLocks noChangeAspect="1" noChangeArrowheads="1"/>
          </p:cNvPicPr>
          <p:nvPr/>
        </p:nvPicPr>
        <p:blipFill>
          <a:blip r:embed="rId6" cstate="print"/>
          <a:srcRect/>
          <a:stretch>
            <a:fillRect/>
          </a:stretch>
        </p:blipFill>
        <p:spPr bwMode="auto">
          <a:xfrm>
            <a:off x="7315200" y="5638800"/>
            <a:ext cx="1066800" cy="1066801"/>
          </a:xfrm>
          <a:prstGeom prst="rect">
            <a:avLst/>
          </a:prstGeom>
          <a:noFill/>
        </p:spPr>
      </p:pic>
      <p:pic>
        <p:nvPicPr>
          <p:cNvPr id="8" name="Picture 7"/>
          <p:cNvPicPr>
            <a:picLocks noChangeAspect="1"/>
          </p:cNvPicPr>
          <p:nvPr/>
        </p:nvPicPr>
        <p:blipFill>
          <a:blip r:embed="rId7" cstate="print"/>
          <a:srcRect l="-31250" r="-56250"/>
          <a:stretch>
            <a:fillRect/>
          </a:stretch>
        </p:blipFill>
        <p:spPr>
          <a:xfrm>
            <a:off x="6858000" y="4191000"/>
            <a:ext cx="2286000" cy="1219200"/>
          </a:xfrm>
          <a:prstGeom prst="rect">
            <a:avLst/>
          </a:prstGeom>
          <a:solidFill>
            <a:schemeClr val="bg1"/>
          </a:solidFill>
        </p:spPr>
      </p:pic>
      <p:pic>
        <p:nvPicPr>
          <p:cNvPr id="5126" name="Picture 6" descr="http://hbrnews.com/wp-content/uploads/2013/02/logo11.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048000" y="4495800"/>
            <a:ext cx="3657600" cy="86411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0" y="609600"/>
            <a:ext cx="9144000" cy="685800"/>
          </a:xfrm>
        </p:spPr>
        <p:txBody>
          <a:bodyPr>
            <a:noAutofit/>
          </a:bodyPr>
          <a:lstStyle/>
          <a:p>
            <a:pPr algn="ctr">
              <a:buNone/>
            </a:pPr>
            <a:r>
              <a:rPr lang="en-US" sz="1800" dirty="0" smtClean="0"/>
              <a:t>We thank Brian Bagley, Sharon </a:t>
            </a:r>
            <a:r>
              <a:rPr lang="en-US" sz="1800" dirty="0" err="1" smtClean="0"/>
              <a:t>Jansa</a:t>
            </a:r>
            <a:r>
              <a:rPr lang="en-US" sz="1800" dirty="0" smtClean="0"/>
              <a:t>, </a:t>
            </a:r>
            <a:r>
              <a:rPr lang="en-US" sz="1800" dirty="0" err="1" smtClean="0"/>
              <a:t>Anessa</a:t>
            </a:r>
            <a:r>
              <a:rPr lang="en-US" sz="1800" dirty="0" smtClean="0"/>
              <a:t> </a:t>
            </a:r>
            <a:r>
              <a:rPr lang="en-US" sz="1800" dirty="0" err="1" smtClean="0"/>
              <a:t>DeMers</a:t>
            </a:r>
            <a:r>
              <a:rPr lang="en-US" sz="1800" dirty="0" smtClean="0"/>
              <a:t>, Jackson Mitchell, and Joel </a:t>
            </a:r>
            <a:r>
              <a:rPr lang="en-US" sz="1800" dirty="0" err="1" smtClean="0"/>
              <a:t>Torgeson</a:t>
            </a:r>
            <a:r>
              <a:rPr lang="en-US" sz="1800" dirty="0" smtClean="0"/>
              <a:t> for aid in specimen acquisition, data collection, and ideas about methodology. </a:t>
            </a:r>
          </a:p>
        </p:txBody>
      </p:sp>
      <p:sp>
        <p:nvSpPr>
          <p:cNvPr id="13" name="TextBox 12"/>
          <p:cNvSpPr txBox="1"/>
          <p:nvPr/>
        </p:nvSpPr>
        <p:spPr>
          <a:xfrm>
            <a:off x="7569723" y="3124200"/>
            <a:ext cx="1574277" cy="738664"/>
          </a:xfrm>
          <a:prstGeom prst="rect">
            <a:avLst/>
          </a:prstGeom>
          <a:noFill/>
        </p:spPr>
        <p:txBody>
          <a:bodyPr wrap="none" rtlCol="0">
            <a:spAutoFit/>
          </a:bodyPr>
          <a:lstStyle/>
          <a:p>
            <a:r>
              <a:rPr lang="en-US" sz="1400" dirty="0" err="1" smtClean="0"/>
              <a:t>Ord’s</a:t>
            </a:r>
            <a:r>
              <a:rPr lang="en-US" sz="1400" dirty="0" smtClean="0"/>
              <a:t> Kangaroo Rat</a:t>
            </a:r>
          </a:p>
          <a:p>
            <a:r>
              <a:rPr lang="en-US" sz="1400" i="1" dirty="0" err="1" smtClean="0"/>
              <a:t>Dipodomys</a:t>
            </a:r>
            <a:r>
              <a:rPr lang="en-US" sz="1400" i="1" dirty="0" smtClean="0"/>
              <a:t> </a:t>
            </a:r>
            <a:r>
              <a:rPr lang="en-US" sz="1400" i="1" dirty="0" err="1" smtClean="0"/>
              <a:t>ordii</a:t>
            </a:r>
            <a:endParaRPr lang="en-US" sz="1400" i="1" dirty="0" smtClean="0"/>
          </a:p>
          <a:p>
            <a:r>
              <a:rPr lang="en-US" sz="1400" i="1" dirty="0" smtClean="0"/>
              <a:t>~10</a:t>
            </a:r>
            <a:r>
              <a:rPr lang="en-US" sz="1400" dirty="0" smtClean="0"/>
              <a:t>µ</a:t>
            </a:r>
            <a:r>
              <a:rPr lang="en-US" sz="1400" i="1" dirty="0" smtClean="0"/>
              <a:t>m resolution</a:t>
            </a:r>
            <a:endParaRPr lang="en-US" sz="1400" i="1" dirty="0"/>
          </a:p>
        </p:txBody>
      </p:sp>
    </p:spTree>
    <p:extLst>
      <p:ext uri="{BB962C8B-B14F-4D97-AF65-F5344CB8AC3E}">
        <p14:creationId xmlns="" xmlns:p14="http://schemas.microsoft.com/office/powerpoint/2010/main" val="4150306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57201"/>
          </a:xfrm>
        </p:spPr>
        <p:txBody>
          <a:bodyPr>
            <a:noAutofit/>
          </a:bodyPr>
          <a:lstStyle/>
          <a:p>
            <a:r>
              <a:rPr lang="en-US" sz="2800" b="1" dirty="0" smtClean="0"/>
              <a:t>Trophic diversity and </a:t>
            </a:r>
            <a:r>
              <a:rPr lang="en-US" sz="2800" b="1" dirty="0" err="1" smtClean="0"/>
              <a:t>paleoecosystem</a:t>
            </a:r>
            <a:r>
              <a:rPr lang="en-US" sz="2800" b="1" dirty="0" smtClean="0"/>
              <a:t> reconstruction</a:t>
            </a:r>
            <a:endParaRPr lang="en-US" sz="2800" b="1" dirty="0"/>
          </a:p>
        </p:txBody>
      </p:sp>
      <p:sp>
        <p:nvSpPr>
          <p:cNvPr id="9" name="Rectangle 8"/>
          <p:cNvSpPr/>
          <p:nvPr/>
        </p:nvSpPr>
        <p:spPr>
          <a:xfrm>
            <a:off x="0" y="26670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AutoShape 2" descr="Displaying trophic categories.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4"/>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4237"/>
          <a:stretch/>
        </p:blipFill>
        <p:spPr bwMode="auto">
          <a:xfrm>
            <a:off x="0" y="2785091"/>
            <a:ext cx="5634269" cy="376810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 name="TextBox 15"/>
          <p:cNvSpPr txBox="1"/>
          <p:nvPr/>
        </p:nvSpPr>
        <p:spPr>
          <a:xfrm>
            <a:off x="381000" y="6553200"/>
            <a:ext cx="4724400" cy="369332"/>
          </a:xfrm>
          <a:prstGeom prst="rect">
            <a:avLst/>
          </a:prstGeom>
          <a:noFill/>
        </p:spPr>
        <p:txBody>
          <a:bodyPr wrap="square" rtlCol="0">
            <a:spAutoFit/>
          </a:bodyPr>
          <a:lstStyle/>
          <a:p>
            <a:r>
              <a:rPr lang="en-US" dirty="0"/>
              <a:t>Janis and </a:t>
            </a:r>
            <a:r>
              <a:rPr lang="en-US" dirty="0" err="1" smtClean="0"/>
              <a:t>Damuth</a:t>
            </a:r>
            <a:r>
              <a:rPr lang="en-US" dirty="0" smtClean="0"/>
              <a:t>, 2011. </a:t>
            </a:r>
            <a:r>
              <a:rPr lang="en-US" i="1" dirty="0" smtClean="0"/>
              <a:t>Biological </a:t>
            </a:r>
            <a:r>
              <a:rPr lang="en-US" i="1" dirty="0"/>
              <a:t>Reviews</a:t>
            </a:r>
            <a:endParaRPr lang="en-US" dirty="0"/>
          </a:p>
        </p:txBody>
      </p:sp>
      <p:pic>
        <p:nvPicPr>
          <p:cNvPr id="1026" name="Picture 2"/>
          <p:cNvPicPr>
            <a:picLocks noChangeAspect="1" noChangeArrowheads="1"/>
          </p:cNvPicPr>
          <p:nvPr/>
        </p:nvPicPr>
        <p:blipFill>
          <a:blip r:embed="rId4" cstate="print"/>
          <a:srcRect l="2802" r="3327"/>
          <a:stretch>
            <a:fillRect/>
          </a:stretch>
        </p:blipFill>
        <p:spPr bwMode="auto">
          <a:xfrm>
            <a:off x="5010325" y="3131820"/>
            <a:ext cx="3981275" cy="3238500"/>
          </a:xfrm>
          <a:prstGeom prst="rect">
            <a:avLst/>
          </a:prstGeom>
          <a:noFill/>
          <a:ln w="9525">
            <a:noFill/>
            <a:miter lim="800000"/>
            <a:headEnd/>
            <a:tailEnd/>
          </a:ln>
        </p:spPr>
      </p:pic>
      <p:sp>
        <p:nvSpPr>
          <p:cNvPr id="18" name="TextBox 17"/>
          <p:cNvSpPr txBox="1"/>
          <p:nvPr/>
        </p:nvSpPr>
        <p:spPr>
          <a:xfrm>
            <a:off x="1447800" y="2720559"/>
            <a:ext cx="2196370" cy="369332"/>
          </a:xfrm>
          <a:prstGeom prst="rect">
            <a:avLst/>
          </a:prstGeom>
          <a:noFill/>
        </p:spPr>
        <p:txBody>
          <a:bodyPr wrap="none" rtlCol="0">
            <a:spAutoFit/>
          </a:bodyPr>
          <a:lstStyle/>
          <a:p>
            <a:r>
              <a:rPr lang="en-US" b="1" dirty="0" smtClean="0"/>
              <a:t>Hypsodonty and Diet</a:t>
            </a:r>
            <a:endParaRPr lang="en-US" b="1" dirty="0"/>
          </a:p>
        </p:txBody>
      </p:sp>
      <p:sp>
        <p:nvSpPr>
          <p:cNvPr id="19" name="Rectangle 18"/>
          <p:cNvSpPr/>
          <p:nvPr/>
        </p:nvSpPr>
        <p:spPr>
          <a:xfrm>
            <a:off x="4876800" y="33528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52044" y="2712720"/>
            <a:ext cx="2993512" cy="369332"/>
          </a:xfrm>
          <a:prstGeom prst="rect">
            <a:avLst/>
          </a:prstGeom>
          <a:noFill/>
        </p:spPr>
        <p:txBody>
          <a:bodyPr wrap="none" rtlCol="0">
            <a:spAutoFit/>
          </a:bodyPr>
          <a:lstStyle/>
          <a:p>
            <a:r>
              <a:rPr lang="en-US" b="1" dirty="0" err="1" smtClean="0"/>
              <a:t>Loph</a:t>
            </a:r>
            <a:r>
              <a:rPr lang="en-US" b="1" dirty="0" smtClean="0"/>
              <a:t> #, Hypsodonty, and NPP</a:t>
            </a:r>
            <a:endParaRPr lang="en-US" b="1" dirty="0"/>
          </a:p>
        </p:txBody>
      </p:sp>
      <p:sp>
        <p:nvSpPr>
          <p:cNvPr id="21" name="TextBox 20"/>
          <p:cNvSpPr txBox="1"/>
          <p:nvPr/>
        </p:nvSpPr>
        <p:spPr>
          <a:xfrm>
            <a:off x="5867400" y="6488668"/>
            <a:ext cx="3276600" cy="369332"/>
          </a:xfrm>
          <a:prstGeom prst="rect">
            <a:avLst/>
          </a:prstGeom>
          <a:noFill/>
        </p:spPr>
        <p:txBody>
          <a:bodyPr wrap="square" rtlCol="0">
            <a:spAutoFit/>
          </a:bodyPr>
          <a:lstStyle/>
          <a:p>
            <a:r>
              <a:rPr lang="en-US" dirty="0" smtClean="0"/>
              <a:t>Liu et al., 2012. </a:t>
            </a:r>
            <a:r>
              <a:rPr lang="en-US" i="1" dirty="0" smtClean="0"/>
              <a:t>Proc R Soc B</a:t>
            </a:r>
            <a:endParaRPr lang="en-US" dirty="0"/>
          </a:p>
        </p:txBody>
      </p:sp>
      <p:sp>
        <p:nvSpPr>
          <p:cNvPr id="13" name="TextBox 12"/>
          <p:cNvSpPr txBox="1"/>
          <p:nvPr/>
        </p:nvSpPr>
        <p:spPr>
          <a:xfrm>
            <a:off x="0" y="393681"/>
            <a:ext cx="9144000" cy="3200876"/>
          </a:xfrm>
          <a:prstGeom prst="rect">
            <a:avLst/>
          </a:prstGeom>
          <a:noFill/>
        </p:spPr>
        <p:txBody>
          <a:bodyPr wrap="square" rtlCol="0">
            <a:spAutoFit/>
          </a:bodyPr>
          <a:lstStyle/>
          <a:p>
            <a:pPr marL="285750" indent="-285750"/>
            <a:r>
              <a:rPr lang="en-US" dirty="0" smtClean="0"/>
              <a:t>Traits that reflect ecology and can be used to reconstruct past ecosystems are </a:t>
            </a:r>
            <a:r>
              <a:rPr lang="en-US" b="1" dirty="0" smtClean="0"/>
              <a:t>ecometrics</a:t>
            </a:r>
            <a:r>
              <a:rPr lang="en-US" dirty="0" smtClean="0"/>
              <a:t>.</a:t>
            </a:r>
          </a:p>
          <a:p>
            <a:endParaRPr lang="en-US" sz="1100" dirty="0" smtClean="0"/>
          </a:p>
          <a:p>
            <a:r>
              <a:rPr lang="en-US" dirty="0" smtClean="0"/>
              <a:t>In </a:t>
            </a:r>
            <a:r>
              <a:rPr lang="en-US" dirty="0" err="1" smtClean="0"/>
              <a:t>carnivorans</a:t>
            </a:r>
            <a:r>
              <a:rPr lang="en-US" dirty="0" smtClean="0"/>
              <a:t>, mean gear ratio within 50km x 50km cells explains 70% of variation in North American ecological provinces (Polly, 2010. </a:t>
            </a:r>
            <a:r>
              <a:rPr lang="en-US" i="1" dirty="0" err="1" smtClean="0"/>
              <a:t>Carnivoran</a:t>
            </a:r>
            <a:r>
              <a:rPr lang="en-US" i="1" dirty="0" smtClean="0"/>
              <a:t> Evolution</a:t>
            </a:r>
            <a:r>
              <a:rPr lang="en-US" dirty="0" smtClean="0"/>
              <a:t>).   </a:t>
            </a:r>
          </a:p>
          <a:p>
            <a:endParaRPr lang="en-US" dirty="0" smtClean="0"/>
          </a:p>
          <a:p>
            <a:pPr marL="285750" indent="-285750"/>
            <a:r>
              <a:rPr lang="en-US" dirty="0" smtClean="0"/>
              <a:t>Characteristics of fossil ungulate communities are often used to infer ecosystem based on diet.</a:t>
            </a:r>
          </a:p>
          <a:p>
            <a:pPr marL="285750" indent="-285750"/>
            <a:endParaRPr lang="en-US" sz="1100" dirty="0" smtClean="0"/>
          </a:p>
          <a:p>
            <a:pPr marL="285750" indent="-285750"/>
            <a:r>
              <a:rPr lang="en-US" dirty="0" smtClean="0"/>
              <a:t>Hypsodonty and number of longitudinal lophs in extant herbivores explain 73% of modern</a:t>
            </a:r>
          </a:p>
          <a:p>
            <a:pPr marL="285750" indent="-285750"/>
            <a:r>
              <a:rPr lang="en-US" dirty="0" smtClean="0"/>
              <a:t>biome net primary productivity  (Liu et al., 2012. </a:t>
            </a:r>
            <a:r>
              <a:rPr lang="en-US" i="1" dirty="0" smtClean="0"/>
              <a:t>Proc R Soc B</a:t>
            </a:r>
            <a:r>
              <a:rPr lang="en-US" dirty="0" smtClean="0"/>
              <a:t>). </a:t>
            </a:r>
            <a:endParaRPr lang="en-US" b="1" dirty="0" smtClean="0"/>
          </a:p>
          <a:p>
            <a:endParaRPr lang="en-US" dirty="0" smtClean="0"/>
          </a:p>
          <a:p>
            <a:pPr marL="285750" indent="-285750"/>
            <a:endParaRPr lang="en-US" dirty="0" smtClean="0"/>
          </a:p>
          <a:p>
            <a:pPr marL="285750" indent="-285750"/>
            <a:endParaRPr lang="en-US" dirty="0" smtClean="0"/>
          </a:p>
        </p:txBody>
      </p:sp>
    </p:spTree>
    <p:extLst>
      <p:ext uri="{BB962C8B-B14F-4D97-AF65-F5344CB8AC3E}">
        <p14:creationId xmlns="" xmlns:p14="http://schemas.microsoft.com/office/powerpoint/2010/main" val="1645461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chor="t">
            <a:normAutofit/>
          </a:bodyPr>
          <a:lstStyle/>
          <a:p>
            <a:r>
              <a:rPr lang="en-US" sz="2800" b="1" dirty="0" smtClean="0"/>
              <a:t>Simple Food Web Structure</a:t>
            </a:r>
            <a:endParaRPr lang="en-US" sz="2800" b="1" dirty="0"/>
          </a:p>
        </p:txBody>
      </p:sp>
      <p:pic>
        <p:nvPicPr>
          <p:cNvPr id="6" name="Picture 5" descr="food web.png"/>
          <p:cNvPicPr>
            <a:picLocks noChangeAspect="1"/>
          </p:cNvPicPr>
          <p:nvPr/>
        </p:nvPicPr>
        <p:blipFill>
          <a:blip r:embed="rId3" cstate="print">
            <a:extLst>
              <a:ext uri="{28A0092B-C50C-407E-A947-70E740481C1C}">
                <a14:useLocalDpi xmlns="" xmlns:a14="http://schemas.microsoft.com/office/drawing/2010/main" val="0"/>
              </a:ext>
            </a:extLst>
          </a:blip>
          <a:srcRect t="3851"/>
          <a:stretch>
            <a:fillRect/>
          </a:stretch>
        </p:blipFill>
        <p:spPr>
          <a:xfrm>
            <a:off x="420624" y="685800"/>
            <a:ext cx="8282667" cy="5707050"/>
          </a:xfrm>
          <a:prstGeom prst="rect">
            <a:avLst/>
          </a:prstGeom>
        </p:spPr>
      </p:pic>
      <p:pic>
        <p:nvPicPr>
          <p:cNvPr id="4" name="Picture 3" descr="C:\Users\kell1077\AppData\Local\Microsoft\Windows\Temporary Internet Files\Content.IE5\88IAOY3P\MC900437615[1].wm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67101" y="6172200"/>
            <a:ext cx="381000" cy="31763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C:\Users\kell1077\AppData\Local\Microsoft\Windows\Temporary Internet Files\Content.IE5\4A78YSYJ\MC900299483[1].wm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34000" y="6096000"/>
            <a:ext cx="304800" cy="38987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C:\Users\kell1077\AppData\Local\Microsoft\Windows\Temporary Internet Files\Content.IE5\SFS1O1IQ\MC900434830[1].pn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aturation sat="66000"/>
                    </a14:imgEffect>
                  </a14:imgLayer>
                </a14:imgProps>
              </a:ext>
              <a:ext uri="{28A0092B-C50C-407E-A947-70E740481C1C}">
                <a14:useLocalDpi xmlns="" xmlns:a14="http://schemas.microsoft.com/office/drawing/2010/main" val="0"/>
              </a:ext>
            </a:extLst>
          </a:blip>
          <a:srcRect/>
          <a:stretch>
            <a:fillRect/>
          </a:stretch>
        </p:blipFill>
        <p:spPr bwMode="auto">
          <a:xfrm>
            <a:off x="7162801" y="6129296"/>
            <a:ext cx="381000" cy="423904"/>
          </a:xfrm>
          <a:prstGeom prst="rect">
            <a:avLst/>
          </a:prstGeom>
          <a:noFill/>
          <a:extLst>
            <a:ext uri="{909E8E84-426E-40DD-AFC4-6F175D3DCCD1}">
              <a14:hiddenFill xmlns="" xmlns:a14="http://schemas.microsoft.com/office/drawing/2010/main">
                <a:solidFill>
                  <a:srgbClr val="FFFFFF"/>
                </a:solidFill>
              </a14:hiddenFill>
            </a:ext>
          </a:extLst>
        </p:spPr>
      </p:pic>
      <p:pic>
        <p:nvPicPr>
          <p:cNvPr id="8194" name="Picture 2" descr="C:\Users\kell1077\AppData\Local\Microsoft\Windows\Temporary Internet Files\Content.IE5\HJI7RL6C\MC900388798[1].wmf"/>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600200" y="6172200"/>
            <a:ext cx="381000" cy="381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2" descr="C:\Users\kell1077\AppData\Local\Microsoft\Windows\Temporary Internet Files\Content.IE5\4A78YSYJ\MC900083970[1].wmf"/>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228951" y="4038600"/>
            <a:ext cx="676571" cy="34038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2438400" y="457200"/>
            <a:ext cx="2667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766170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ood web-ungulates.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0228" y="460265"/>
            <a:ext cx="8293761" cy="5943600"/>
          </a:xfrm>
          <a:prstGeom prst="rect">
            <a:avLst/>
          </a:prstGeom>
        </p:spPr>
      </p:pic>
      <p:sp>
        <p:nvSpPr>
          <p:cNvPr id="2" name="Title 1"/>
          <p:cNvSpPr>
            <a:spLocks noGrp="1"/>
          </p:cNvSpPr>
          <p:nvPr>
            <p:ph type="title"/>
          </p:nvPr>
        </p:nvSpPr>
        <p:spPr>
          <a:xfrm>
            <a:off x="0" y="10526"/>
            <a:ext cx="9144000" cy="685800"/>
          </a:xfrm>
        </p:spPr>
        <p:txBody>
          <a:bodyPr anchor="t">
            <a:normAutofit/>
          </a:bodyPr>
          <a:lstStyle/>
          <a:p>
            <a:r>
              <a:rPr lang="en-US" sz="2800" b="1" dirty="0"/>
              <a:t>Trophic categories: ungulates</a:t>
            </a:r>
          </a:p>
        </p:txBody>
      </p:sp>
      <p:sp>
        <p:nvSpPr>
          <p:cNvPr id="3" name="Rectangle 2"/>
          <p:cNvSpPr/>
          <p:nvPr/>
        </p:nvSpPr>
        <p:spPr>
          <a:xfrm>
            <a:off x="3429000" y="460265"/>
            <a:ext cx="1905000" cy="225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030672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od web.png"/>
          <p:cNvPicPr>
            <a:picLocks noChangeAspect="1"/>
          </p:cNvPicPr>
          <p:nvPr/>
        </p:nvPicPr>
        <p:blipFill>
          <a:blip r:embed="rId3" cstate="print">
            <a:extLst>
              <a:ext uri="{28A0092B-C50C-407E-A947-70E740481C1C}">
                <a14:useLocalDpi xmlns="" xmlns:a14="http://schemas.microsoft.com/office/drawing/2010/main" val="0"/>
              </a:ext>
            </a:extLst>
          </a:blip>
          <a:srcRect t="3774"/>
          <a:stretch>
            <a:fillRect/>
          </a:stretch>
        </p:blipFill>
        <p:spPr>
          <a:xfrm>
            <a:off x="425904" y="685800"/>
            <a:ext cx="8282667" cy="5711657"/>
          </a:xfrm>
          <a:prstGeom prst="rect">
            <a:avLst/>
          </a:prstGeom>
        </p:spPr>
      </p:pic>
      <p:sp>
        <p:nvSpPr>
          <p:cNvPr id="21" name="Title 1"/>
          <p:cNvSpPr>
            <a:spLocks noGrp="1"/>
          </p:cNvSpPr>
          <p:nvPr>
            <p:ph type="title"/>
          </p:nvPr>
        </p:nvSpPr>
        <p:spPr>
          <a:xfrm>
            <a:off x="0" y="10526"/>
            <a:ext cx="9143999" cy="685800"/>
          </a:xfrm>
        </p:spPr>
        <p:txBody>
          <a:bodyPr anchor="t">
            <a:normAutofit/>
          </a:bodyPr>
          <a:lstStyle/>
          <a:p>
            <a:r>
              <a:rPr lang="en-US" sz="2800" b="1" dirty="0"/>
              <a:t>Trophic categories: rodents</a:t>
            </a:r>
          </a:p>
        </p:txBody>
      </p:sp>
      <p:sp>
        <p:nvSpPr>
          <p:cNvPr id="22" name="Rectangle 21"/>
          <p:cNvSpPr/>
          <p:nvPr/>
        </p:nvSpPr>
        <p:spPr>
          <a:xfrm>
            <a:off x="2438400" y="457200"/>
            <a:ext cx="2667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93888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19400" y="6400800"/>
            <a:ext cx="9144000" cy="457200"/>
          </a:xfrm>
        </p:spPr>
        <p:txBody>
          <a:bodyPr anchor="t"/>
          <a:lstStyle/>
          <a:p>
            <a:r>
              <a:rPr lang="en-US" sz="2400" dirty="0" smtClean="0">
                <a:cs typeface="Symbol" charset="2"/>
              </a:rPr>
              <a:t>Credit: Andrew </a:t>
            </a:r>
            <a:r>
              <a:rPr lang="en-US" sz="2400" dirty="0" err="1" smtClean="0">
                <a:cs typeface="Symbol" charset="2"/>
              </a:rPr>
              <a:t>Haveles</a:t>
            </a:r>
            <a:endParaRPr lang="en-US" sz="1400" b="0" baseline="-25000" dirty="0">
              <a:cs typeface="Helvetica"/>
            </a:endParaRPr>
          </a:p>
        </p:txBody>
      </p:sp>
      <p:sp>
        <p:nvSpPr>
          <p:cNvPr id="4" name="Title 1"/>
          <p:cNvSpPr txBox="1">
            <a:spLocks/>
          </p:cNvSpPr>
          <p:nvPr/>
        </p:nvSpPr>
        <p:spPr>
          <a:xfrm>
            <a:off x="0" y="0"/>
            <a:ext cx="9144000" cy="1066800"/>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t>Isotopes are good, but more tools are needed</a:t>
            </a:r>
            <a:endParaRPr lang="en-US" sz="2800" b="1" dirty="0"/>
          </a:p>
        </p:txBody>
      </p:sp>
      <p:pic>
        <p:nvPicPr>
          <p:cNvPr id="22530" name="Picture 2" descr="https://gm1.ggpht.com/5KwrxLSjmAjjB1q5FZZT8SoHyj2EugAuxbFkxEXEtNXFPsbBQpmG01cuP5e4NSNegSRYp4CawUmU3ax6jctt-7JwfiPphiOFYXGrcUSczC5Rsp5pOCOmBlHTORYcisHinv9_GB7GgC2VLaXgbsESHB2u9cTO-qod2eK2Ex_Ld7xU7E0qffdf2N-1ywqRC7kJwpb-qIxrORJNSbU2FrbhaAADPcG3GMhLlciL8OmXkJtlvG01TzFcnwzV_M6OJ6TCG1nGMOxGJ4IfhX1GXJ8kGMEVdCfv2YAHKCxu-8L1soPh6ajBDLJs1ltdvj6ldJpZ3Fb0N0x2FVdZ22Fxbpkfo41Ojtsi0Wn3zjE-HbCwnHm559fdykDmuxrpcqBAn3xEkrBcUhJ0hwz5d4LUwr3vtBr7xL_iw_oFZDLWoL-vvYb7dkCpittkpVfAEAyvN88pEaxXGhbjh9PWjusMUS2yABhqpn9o_jc2Ol1MPhX-l-9I6RA0pz1PISCO9UnqmIA1s5n2kc9buJfbTMF7qeyTHRPLFh6NBhHM0c0EETg_EZwQs5Gxp929P5-QtyAF5F1CFbg26Y8=w654-h531-l75-ft"/>
          <p:cNvPicPr>
            <a:picLocks noChangeAspect="1" noChangeArrowheads="1"/>
          </p:cNvPicPr>
          <p:nvPr/>
        </p:nvPicPr>
        <p:blipFill>
          <a:blip r:embed="rId3" cstate="print"/>
          <a:srcRect/>
          <a:stretch>
            <a:fillRect/>
          </a:stretch>
        </p:blipFill>
        <p:spPr bwMode="auto">
          <a:xfrm>
            <a:off x="609600" y="762000"/>
            <a:ext cx="5715000" cy="5458031"/>
          </a:xfrm>
          <a:prstGeom prst="rect">
            <a:avLst/>
          </a:prstGeom>
          <a:noFill/>
        </p:spPr>
      </p:pic>
      <p:sp>
        <p:nvSpPr>
          <p:cNvPr id="7" name="TextBox 6"/>
          <p:cNvSpPr txBox="1"/>
          <p:nvPr/>
        </p:nvSpPr>
        <p:spPr>
          <a:xfrm>
            <a:off x="6324600" y="1219200"/>
            <a:ext cx="2819400" cy="2585323"/>
          </a:xfrm>
          <a:prstGeom prst="rect">
            <a:avLst/>
          </a:prstGeom>
          <a:noFill/>
        </p:spPr>
        <p:txBody>
          <a:bodyPr wrap="square" rtlCol="0">
            <a:spAutoFit/>
          </a:bodyPr>
          <a:lstStyle/>
          <a:p>
            <a:pPr algn="ctr"/>
            <a:r>
              <a:rPr lang="en-US" b="1" dirty="0" smtClean="0"/>
              <a:t>Significant pair-wise differences in mean</a:t>
            </a:r>
          </a:p>
          <a:p>
            <a:r>
              <a:rPr lang="en-US" dirty="0" err="1" smtClean="0"/>
              <a:t>Fol</a:t>
            </a:r>
            <a:r>
              <a:rPr lang="en-US" dirty="0" smtClean="0"/>
              <a:t>-Omni       p &lt; 0.001</a:t>
            </a:r>
          </a:p>
          <a:p>
            <a:r>
              <a:rPr lang="en-US" dirty="0" err="1" smtClean="0"/>
              <a:t>Fol</a:t>
            </a:r>
            <a:r>
              <a:rPr lang="en-US" dirty="0" smtClean="0"/>
              <a:t>-Root        p &lt; 0.001</a:t>
            </a:r>
          </a:p>
          <a:p>
            <a:r>
              <a:rPr lang="en-US" dirty="0" err="1" smtClean="0"/>
              <a:t>Fol</a:t>
            </a:r>
            <a:r>
              <a:rPr lang="en-US" dirty="0" smtClean="0"/>
              <a:t>-Gran        p &lt; 0.001</a:t>
            </a:r>
          </a:p>
          <a:p>
            <a:r>
              <a:rPr lang="en-US" dirty="0" err="1" smtClean="0"/>
              <a:t>Fol</a:t>
            </a:r>
            <a:r>
              <a:rPr lang="en-US" dirty="0" smtClean="0"/>
              <a:t>-Ins            p &lt; 0.001</a:t>
            </a:r>
          </a:p>
          <a:p>
            <a:r>
              <a:rPr lang="en-US" dirty="0" smtClean="0"/>
              <a:t>Omni-Gran    p &lt; 0.001</a:t>
            </a:r>
          </a:p>
          <a:p>
            <a:r>
              <a:rPr lang="en-US" dirty="0" smtClean="0"/>
              <a:t>Omni-Ins        p &lt; 0.001</a:t>
            </a:r>
          </a:p>
          <a:p>
            <a:endParaRPr lang="en-US" dirty="0"/>
          </a:p>
        </p:txBody>
      </p:sp>
    </p:spTree>
    <p:extLst>
      <p:ext uri="{BB962C8B-B14F-4D97-AF65-F5344CB8AC3E}">
        <p14:creationId xmlns="" xmlns:p14="http://schemas.microsoft.com/office/powerpoint/2010/main" val="20912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0"/>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5879" t="58283" r="8474" b="16874"/>
          <a:stretch/>
        </p:blipFill>
        <p:spPr bwMode="auto">
          <a:xfrm>
            <a:off x="-381000" y="1872005"/>
            <a:ext cx="5791200" cy="1175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0733" r="8394"/>
          <a:stretch/>
        </p:blipFill>
        <p:spPr bwMode="auto">
          <a:xfrm flipH="1">
            <a:off x="4745992" y="4724400"/>
            <a:ext cx="4398007" cy="2373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467600" y="6031468"/>
            <a:ext cx="1295400" cy="369332"/>
          </a:xfrm>
          <a:prstGeom prst="rect">
            <a:avLst/>
          </a:prstGeom>
          <a:noFill/>
        </p:spPr>
        <p:txBody>
          <a:bodyPr wrap="square" rtlCol="0">
            <a:spAutoFit/>
          </a:bodyPr>
          <a:lstStyle/>
          <a:p>
            <a:r>
              <a:rPr lang="en-US" b="1" dirty="0" smtClean="0">
                <a:solidFill>
                  <a:schemeClr val="tx1">
                    <a:lumMod val="65000"/>
                    <a:lumOff val="35000"/>
                  </a:schemeClr>
                </a:solidFill>
              </a:rPr>
              <a:t>Omnivory</a:t>
            </a:r>
            <a:endParaRPr lang="en-US" b="1" dirty="0">
              <a:solidFill>
                <a:schemeClr val="tx1">
                  <a:lumMod val="65000"/>
                  <a:lumOff val="35000"/>
                </a:schemeClr>
              </a:solidFill>
            </a:endParaRPr>
          </a:p>
        </p:txBody>
      </p:sp>
      <p:pic>
        <p:nvPicPr>
          <p:cNvPr id="1029" name="Picture 5"/>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788"/>
          <a:stretch/>
        </p:blipFill>
        <p:spPr bwMode="auto">
          <a:xfrm>
            <a:off x="-228600" y="4038600"/>
            <a:ext cx="3455630" cy="3046208"/>
          </a:xfrm>
          <a:prstGeom prst="rect">
            <a:avLst/>
          </a:prstGeom>
          <a:solidFill>
            <a:schemeClr val="bg1">
              <a:alpha val="0"/>
            </a:schemeClr>
          </a:solidFill>
          <a:ln>
            <a:noFill/>
          </a:ln>
          <a:effectLst/>
        </p:spPr>
      </p:pic>
      <p:sp>
        <p:nvSpPr>
          <p:cNvPr id="11" name="TextBox 10"/>
          <p:cNvSpPr txBox="1"/>
          <p:nvPr/>
        </p:nvSpPr>
        <p:spPr>
          <a:xfrm>
            <a:off x="685800" y="3886200"/>
            <a:ext cx="1407144" cy="383407"/>
          </a:xfrm>
          <a:prstGeom prst="rect">
            <a:avLst/>
          </a:prstGeom>
          <a:noFill/>
        </p:spPr>
        <p:txBody>
          <a:bodyPr wrap="square" rtlCol="0">
            <a:spAutoFit/>
          </a:bodyPr>
          <a:lstStyle/>
          <a:p>
            <a:r>
              <a:rPr lang="en-US" b="1" dirty="0" smtClean="0">
                <a:solidFill>
                  <a:schemeClr val="accent2">
                    <a:lumMod val="60000"/>
                    <a:lumOff val="40000"/>
                  </a:schemeClr>
                </a:solidFill>
              </a:rPr>
              <a:t>Frugivory</a:t>
            </a:r>
            <a:endParaRPr lang="en-US" b="1" dirty="0">
              <a:solidFill>
                <a:schemeClr val="accent2">
                  <a:lumMod val="60000"/>
                  <a:lumOff val="40000"/>
                </a:schemeClr>
              </a:solidFill>
            </a:endParaRPr>
          </a:p>
        </p:txBody>
      </p:sp>
      <p:pic>
        <p:nvPicPr>
          <p:cNvPr id="1028"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819400" y="3581400"/>
            <a:ext cx="1709287" cy="18649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0" y="3429000"/>
            <a:ext cx="1295400" cy="369332"/>
          </a:xfrm>
          <a:prstGeom prst="rect">
            <a:avLst/>
          </a:prstGeom>
          <a:noFill/>
        </p:spPr>
        <p:txBody>
          <a:bodyPr wrap="square" rtlCol="0">
            <a:spAutoFit/>
          </a:bodyPr>
          <a:lstStyle/>
          <a:p>
            <a:r>
              <a:rPr lang="en-US" b="1" dirty="0" smtClean="0">
                <a:solidFill>
                  <a:srgbClr val="C00000"/>
                </a:solidFill>
              </a:rPr>
              <a:t>Invertivory</a:t>
            </a:r>
            <a:endParaRPr lang="en-US" b="1" dirty="0">
              <a:solidFill>
                <a:srgbClr val="C00000"/>
              </a:solidFill>
            </a:endParaRPr>
          </a:p>
        </p:txBody>
      </p:sp>
      <p:sp>
        <p:nvSpPr>
          <p:cNvPr id="13" name="TextBox 12"/>
          <p:cNvSpPr txBox="1"/>
          <p:nvPr/>
        </p:nvSpPr>
        <p:spPr>
          <a:xfrm>
            <a:off x="7620000" y="0"/>
            <a:ext cx="1295400" cy="369332"/>
          </a:xfrm>
          <a:prstGeom prst="rect">
            <a:avLst/>
          </a:prstGeom>
          <a:noFill/>
        </p:spPr>
        <p:txBody>
          <a:bodyPr wrap="square" rtlCol="0">
            <a:spAutoFit/>
          </a:bodyPr>
          <a:lstStyle/>
          <a:p>
            <a:r>
              <a:rPr lang="en-US" b="1" dirty="0" smtClean="0">
                <a:solidFill>
                  <a:schemeClr val="accent6">
                    <a:lumMod val="50000"/>
                  </a:schemeClr>
                </a:solidFill>
              </a:rPr>
              <a:t>Rootivory</a:t>
            </a:r>
            <a:endParaRPr lang="en-US" b="1" dirty="0">
              <a:solidFill>
                <a:schemeClr val="accent6">
                  <a:lumMod val="50000"/>
                </a:schemeClr>
              </a:solidFill>
            </a:endParaRPr>
          </a:p>
        </p:txBody>
      </p:sp>
      <p:pic>
        <p:nvPicPr>
          <p:cNvPr id="1034" name="Picture 10"/>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5879" t="12059" r="8474" b="46768"/>
          <a:stretch/>
        </p:blipFill>
        <p:spPr bwMode="auto">
          <a:xfrm>
            <a:off x="228944" y="331232"/>
            <a:ext cx="5486400" cy="1846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5567" t="4035" r="7210" b="3667"/>
          <a:stretch/>
        </p:blipFill>
        <p:spPr bwMode="auto">
          <a:xfrm>
            <a:off x="4876800" y="2590800"/>
            <a:ext cx="1600200" cy="1783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200318" y="2286000"/>
            <a:ext cx="1124282" cy="369332"/>
          </a:xfrm>
          <a:prstGeom prst="rect">
            <a:avLst/>
          </a:prstGeom>
          <a:noFill/>
        </p:spPr>
        <p:txBody>
          <a:bodyPr wrap="none" rtlCol="0">
            <a:spAutoFit/>
          </a:bodyPr>
          <a:lstStyle/>
          <a:p>
            <a:r>
              <a:rPr lang="en-US" b="1" dirty="0" smtClean="0">
                <a:solidFill>
                  <a:srgbClr val="FFC000"/>
                </a:solidFill>
              </a:rPr>
              <a:t>Granivory</a:t>
            </a:r>
            <a:endParaRPr lang="en-US" b="1" dirty="0">
              <a:solidFill>
                <a:srgbClr val="FFC000"/>
              </a:solidFill>
            </a:endParaRPr>
          </a:p>
        </p:txBody>
      </p:sp>
      <p:sp>
        <p:nvSpPr>
          <p:cNvPr id="8" name="TextBox 7"/>
          <p:cNvSpPr txBox="1"/>
          <p:nvPr/>
        </p:nvSpPr>
        <p:spPr>
          <a:xfrm>
            <a:off x="3810000" y="1828800"/>
            <a:ext cx="945387" cy="369332"/>
          </a:xfrm>
          <a:prstGeom prst="rect">
            <a:avLst/>
          </a:prstGeom>
          <a:noFill/>
        </p:spPr>
        <p:txBody>
          <a:bodyPr wrap="none" rtlCol="0">
            <a:spAutoFit/>
          </a:bodyPr>
          <a:lstStyle/>
          <a:p>
            <a:r>
              <a:rPr lang="en-US" b="1" dirty="0" smtClean="0">
                <a:solidFill>
                  <a:srgbClr val="00B050"/>
                </a:solidFill>
              </a:rPr>
              <a:t>Folivory</a:t>
            </a:r>
            <a:endParaRPr lang="en-US" b="1" dirty="0">
              <a:solidFill>
                <a:srgbClr val="00B050"/>
              </a:solidFill>
            </a:endParaRPr>
          </a:p>
        </p:txBody>
      </p:sp>
      <p:sp>
        <p:nvSpPr>
          <p:cNvPr id="12" name="TextBox 11"/>
          <p:cNvSpPr txBox="1"/>
          <p:nvPr/>
        </p:nvSpPr>
        <p:spPr>
          <a:xfrm>
            <a:off x="16203" y="0"/>
            <a:ext cx="9144000" cy="523220"/>
          </a:xfrm>
          <a:prstGeom prst="rect">
            <a:avLst/>
          </a:prstGeom>
          <a:noFill/>
        </p:spPr>
        <p:txBody>
          <a:bodyPr wrap="square" rtlCol="0">
            <a:spAutoFit/>
          </a:bodyPr>
          <a:lstStyle/>
          <a:p>
            <a:pPr algn="ctr"/>
            <a:r>
              <a:rPr lang="en-US" sz="2800" b="1" dirty="0" smtClean="0"/>
              <a:t>Morphological diversity</a:t>
            </a:r>
            <a:endParaRPr lang="en-US" sz="2800" b="1" dirty="0"/>
          </a:p>
        </p:txBody>
      </p:sp>
      <p:pic>
        <p:nvPicPr>
          <p:cNvPr id="1030" name="Picture 6"/>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12804" t="11963" r="14612" b="20509"/>
          <a:stretch/>
        </p:blipFill>
        <p:spPr bwMode="auto">
          <a:xfrm>
            <a:off x="6509946" y="304800"/>
            <a:ext cx="2634054" cy="2012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3200400" y="6541532"/>
            <a:ext cx="1676400" cy="0"/>
          </a:xfrm>
          <a:prstGeom prst="line">
            <a:avLst/>
          </a:prstGeom>
          <a:ln w="38100" cmpd="sng">
            <a:solidFill>
              <a:schemeClr val="tx1"/>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33800" y="6183868"/>
            <a:ext cx="838200" cy="369332"/>
          </a:xfrm>
          <a:prstGeom prst="rect">
            <a:avLst/>
          </a:prstGeom>
          <a:noFill/>
        </p:spPr>
        <p:txBody>
          <a:bodyPr wrap="square" rtlCol="0">
            <a:spAutoFit/>
          </a:bodyPr>
          <a:lstStyle/>
          <a:p>
            <a:r>
              <a:rPr lang="en-US" dirty="0" smtClean="0"/>
              <a:t>5mm</a:t>
            </a:r>
            <a:endParaRPr lang="en-US" dirty="0"/>
          </a:p>
        </p:txBody>
      </p:sp>
      <p:sp>
        <p:nvSpPr>
          <p:cNvPr id="19" name="TextBox 18"/>
          <p:cNvSpPr txBox="1"/>
          <p:nvPr/>
        </p:nvSpPr>
        <p:spPr>
          <a:xfrm>
            <a:off x="3609685" y="6537960"/>
            <a:ext cx="962315" cy="369332"/>
          </a:xfrm>
          <a:prstGeom prst="rect">
            <a:avLst/>
          </a:prstGeom>
          <a:noFill/>
        </p:spPr>
        <p:txBody>
          <a:bodyPr wrap="none" rtlCol="0">
            <a:spAutoFit/>
          </a:bodyPr>
          <a:lstStyle/>
          <a:p>
            <a:r>
              <a:rPr lang="en-US" dirty="0" smtClean="0"/>
              <a:t>Anterior</a:t>
            </a:r>
            <a:endParaRPr lang="en-US" dirty="0"/>
          </a:p>
        </p:txBody>
      </p:sp>
    </p:spTree>
    <p:extLst>
      <p:ext uri="{BB962C8B-B14F-4D97-AF65-F5344CB8AC3E}">
        <p14:creationId xmlns="" xmlns:p14="http://schemas.microsoft.com/office/powerpoint/2010/main" val="4266669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portalproject.files.wordpress.com/2009/09/ba2.jpg"/>
          <p:cNvPicPr>
            <a:picLocks noChangeAspect="1" noChangeArrowheads="1"/>
          </p:cNvPicPr>
          <p:nvPr/>
        </p:nvPicPr>
        <p:blipFill>
          <a:blip r:embed="rId2" cstate="print"/>
          <a:srcRect l="10370"/>
          <a:stretch>
            <a:fillRect/>
          </a:stretch>
        </p:blipFill>
        <p:spPr bwMode="auto">
          <a:xfrm>
            <a:off x="0" y="0"/>
            <a:ext cx="4572000" cy="6858000"/>
          </a:xfrm>
          <a:prstGeom prst="rect">
            <a:avLst/>
          </a:prstGeom>
          <a:noFill/>
        </p:spPr>
      </p:pic>
      <p:sp>
        <p:nvSpPr>
          <p:cNvPr id="8" name="TextBox 7"/>
          <p:cNvSpPr txBox="1"/>
          <p:nvPr/>
        </p:nvSpPr>
        <p:spPr>
          <a:xfrm>
            <a:off x="0" y="5934670"/>
            <a:ext cx="4572000" cy="923330"/>
          </a:xfrm>
          <a:prstGeom prst="rect">
            <a:avLst/>
          </a:prstGeom>
          <a:noFill/>
        </p:spPr>
        <p:txBody>
          <a:bodyPr wrap="square" rtlCol="0">
            <a:spAutoFit/>
          </a:bodyPr>
          <a:lstStyle/>
          <a:p>
            <a:pPr algn="ctr"/>
            <a:r>
              <a:rPr lang="en-US" b="1" dirty="0" smtClean="0">
                <a:ln>
                  <a:solidFill>
                    <a:schemeClr val="tx1"/>
                  </a:solidFill>
                </a:ln>
                <a:solidFill>
                  <a:schemeClr val="bg1"/>
                </a:solidFill>
              </a:rPr>
              <a:t>Northern Pygmy Mouse</a:t>
            </a:r>
          </a:p>
          <a:p>
            <a:pPr algn="ctr"/>
            <a:r>
              <a:rPr lang="en-US" b="1" i="1" dirty="0" err="1" smtClean="0">
                <a:ln>
                  <a:solidFill>
                    <a:schemeClr val="tx1"/>
                  </a:solidFill>
                </a:ln>
                <a:solidFill>
                  <a:schemeClr val="bg1"/>
                </a:solidFill>
              </a:rPr>
              <a:t>Baiomys</a:t>
            </a:r>
            <a:r>
              <a:rPr lang="en-US" b="1" i="1" dirty="0" smtClean="0">
                <a:ln>
                  <a:solidFill>
                    <a:schemeClr val="tx1"/>
                  </a:solidFill>
                </a:ln>
                <a:solidFill>
                  <a:schemeClr val="bg1"/>
                </a:solidFill>
              </a:rPr>
              <a:t> </a:t>
            </a:r>
            <a:r>
              <a:rPr lang="en-US" b="1" i="1" dirty="0" err="1" smtClean="0">
                <a:ln>
                  <a:solidFill>
                    <a:schemeClr val="tx1"/>
                  </a:solidFill>
                </a:ln>
                <a:solidFill>
                  <a:schemeClr val="bg1"/>
                </a:solidFill>
              </a:rPr>
              <a:t>taylori</a:t>
            </a:r>
            <a:endParaRPr lang="en-US" b="1" i="1" dirty="0" smtClean="0">
              <a:ln>
                <a:solidFill>
                  <a:schemeClr val="tx1"/>
                </a:solidFill>
              </a:ln>
              <a:solidFill>
                <a:schemeClr val="bg1"/>
              </a:solidFill>
            </a:endParaRPr>
          </a:p>
          <a:p>
            <a:pPr algn="ctr"/>
            <a:r>
              <a:rPr lang="en-US" b="1" dirty="0" smtClean="0">
                <a:ln>
                  <a:solidFill>
                    <a:schemeClr val="tx1"/>
                  </a:solidFill>
                </a:ln>
                <a:solidFill>
                  <a:schemeClr val="bg1"/>
                </a:solidFill>
              </a:rPr>
              <a:t>Tooth row length ~ 3.5mm </a:t>
            </a:r>
            <a:endParaRPr lang="en-US" b="1" dirty="0">
              <a:ln>
                <a:solidFill>
                  <a:schemeClr val="tx1"/>
                </a:solidFill>
              </a:ln>
              <a:solidFill>
                <a:schemeClr val="bg1"/>
              </a:solidFill>
            </a:endParaRPr>
          </a:p>
        </p:txBody>
      </p:sp>
      <p:pic>
        <p:nvPicPr>
          <p:cNvPr id="1038" name="Picture 14" descr="http://www.thesilverpen.com/wp-content/uploads/2013/05/5R0A4467.jpg"/>
          <p:cNvPicPr>
            <a:picLocks noChangeAspect="1" noChangeArrowheads="1"/>
          </p:cNvPicPr>
          <p:nvPr/>
        </p:nvPicPr>
        <p:blipFill>
          <a:blip r:embed="rId3" cstate="print"/>
          <a:srcRect l="8706" r="7323" b="4444"/>
          <a:stretch>
            <a:fillRect/>
          </a:stretch>
        </p:blipFill>
        <p:spPr bwMode="auto">
          <a:xfrm>
            <a:off x="4572000" y="0"/>
            <a:ext cx="4572000" cy="6858000"/>
          </a:xfrm>
          <a:prstGeom prst="rect">
            <a:avLst/>
          </a:prstGeom>
          <a:noFill/>
        </p:spPr>
      </p:pic>
      <p:sp>
        <p:nvSpPr>
          <p:cNvPr id="12" name="TextBox 11"/>
          <p:cNvSpPr txBox="1"/>
          <p:nvPr/>
        </p:nvSpPr>
        <p:spPr>
          <a:xfrm>
            <a:off x="4572000" y="5934670"/>
            <a:ext cx="4572000" cy="923330"/>
          </a:xfrm>
          <a:prstGeom prst="rect">
            <a:avLst/>
          </a:prstGeom>
          <a:noFill/>
        </p:spPr>
        <p:txBody>
          <a:bodyPr wrap="square" rtlCol="0">
            <a:spAutoFit/>
          </a:bodyPr>
          <a:lstStyle/>
          <a:p>
            <a:pPr algn="ctr"/>
            <a:r>
              <a:rPr lang="en-US" b="1" dirty="0" smtClean="0">
                <a:ln>
                  <a:solidFill>
                    <a:schemeClr val="tx1"/>
                  </a:solidFill>
                </a:ln>
                <a:solidFill>
                  <a:schemeClr val="bg1"/>
                </a:solidFill>
              </a:rPr>
              <a:t>Capybara</a:t>
            </a:r>
          </a:p>
          <a:p>
            <a:pPr algn="ctr"/>
            <a:r>
              <a:rPr lang="en-US" b="1" i="1" dirty="0" err="1" smtClean="0">
                <a:ln>
                  <a:solidFill>
                    <a:schemeClr val="tx1"/>
                  </a:solidFill>
                </a:ln>
                <a:solidFill>
                  <a:schemeClr val="bg1"/>
                </a:solidFill>
              </a:rPr>
              <a:t>Hydrochoerus</a:t>
            </a:r>
            <a:r>
              <a:rPr lang="en-US" b="1" i="1" dirty="0" smtClean="0">
                <a:ln>
                  <a:solidFill>
                    <a:schemeClr val="tx1"/>
                  </a:solidFill>
                </a:ln>
                <a:solidFill>
                  <a:schemeClr val="bg1"/>
                </a:solidFill>
              </a:rPr>
              <a:t>  </a:t>
            </a:r>
            <a:r>
              <a:rPr lang="en-US" b="1" i="1" dirty="0" err="1" smtClean="0">
                <a:ln>
                  <a:solidFill>
                    <a:schemeClr val="tx1"/>
                  </a:solidFill>
                </a:ln>
                <a:solidFill>
                  <a:schemeClr val="bg1"/>
                </a:solidFill>
              </a:rPr>
              <a:t>hydrochaeris</a:t>
            </a:r>
            <a:endParaRPr lang="en-US" b="1" i="1" dirty="0" smtClean="0">
              <a:ln>
                <a:solidFill>
                  <a:schemeClr val="tx1"/>
                </a:solidFill>
              </a:ln>
              <a:solidFill>
                <a:schemeClr val="bg1"/>
              </a:solidFill>
            </a:endParaRPr>
          </a:p>
          <a:p>
            <a:pPr algn="ctr"/>
            <a:r>
              <a:rPr lang="en-US" b="1" dirty="0" smtClean="0">
                <a:ln>
                  <a:solidFill>
                    <a:schemeClr val="tx1"/>
                  </a:solidFill>
                </a:ln>
                <a:solidFill>
                  <a:schemeClr val="bg1"/>
                </a:solidFill>
              </a:rPr>
              <a:t>Tooth row length ~120mm</a:t>
            </a:r>
            <a:endParaRPr lang="en-US" b="1" dirty="0">
              <a:ln>
                <a:solidFill>
                  <a:schemeClr val="tx1"/>
                </a:solidFill>
              </a:ln>
              <a:solidFill>
                <a:schemeClr val="bg1"/>
              </a:solidFill>
            </a:endParaRPr>
          </a:p>
        </p:txBody>
      </p:sp>
      <p:sp>
        <p:nvSpPr>
          <p:cNvPr id="13" name="TextBox 12"/>
          <p:cNvSpPr txBox="1"/>
          <p:nvPr/>
        </p:nvSpPr>
        <p:spPr>
          <a:xfrm>
            <a:off x="8153400" y="6629400"/>
            <a:ext cx="990600" cy="184666"/>
          </a:xfrm>
          <a:prstGeom prst="rect">
            <a:avLst/>
          </a:prstGeom>
          <a:noFill/>
        </p:spPr>
        <p:txBody>
          <a:bodyPr wrap="square" rtlCol="0">
            <a:spAutoFit/>
          </a:bodyPr>
          <a:lstStyle/>
          <a:p>
            <a:r>
              <a:rPr lang="en-US" sz="600" dirty="0" smtClean="0">
                <a:hlinkClick r:id="rId4"/>
              </a:rPr>
              <a:t>www.thesilverpen.com</a:t>
            </a:r>
            <a:endParaRPr lang="en-US" sz="600" dirty="0"/>
          </a:p>
        </p:txBody>
      </p:sp>
      <p:sp>
        <p:nvSpPr>
          <p:cNvPr id="14" name="TextBox 13"/>
          <p:cNvSpPr txBox="1"/>
          <p:nvPr/>
        </p:nvSpPr>
        <p:spPr>
          <a:xfrm>
            <a:off x="3810000" y="6673334"/>
            <a:ext cx="990600" cy="184666"/>
          </a:xfrm>
          <a:prstGeom prst="rect">
            <a:avLst/>
          </a:prstGeom>
          <a:noFill/>
        </p:spPr>
        <p:txBody>
          <a:bodyPr wrap="square" rtlCol="0">
            <a:spAutoFit/>
          </a:bodyPr>
          <a:lstStyle/>
          <a:p>
            <a:r>
              <a:rPr lang="en-US" sz="600" dirty="0" smtClean="0">
                <a:hlinkClick r:id="rId5"/>
              </a:rPr>
              <a:t>Credit: Rachel </a:t>
            </a:r>
            <a:r>
              <a:rPr lang="en-US" sz="600" dirty="0" err="1" smtClean="0">
                <a:hlinkClick r:id="rId5"/>
              </a:rPr>
              <a:t>Pyles</a:t>
            </a:r>
            <a:endParaRPr lang="en-US" sz="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2995</TotalTime>
  <Words>3043</Words>
  <Application>Microsoft Office PowerPoint</Application>
  <PresentationFormat>On-screen Show (4:3)</PresentationFormat>
  <Paragraphs>408</Paragraphs>
  <Slides>26</Slides>
  <Notes>22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Dental ecometrics predict trophic categories in North American rodents</vt:lpstr>
      <vt:lpstr>Trophic diversity and paleoecosystem reconstruction</vt:lpstr>
      <vt:lpstr>Trophic diversity and paleoecosystem reconstruction</vt:lpstr>
      <vt:lpstr>Simple Food Web Structure</vt:lpstr>
      <vt:lpstr>Trophic categories: ungulates</vt:lpstr>
      <vt:lpstr>Trophic categories: rodents</vt:lpstr>
      <vt:lpstr>Credit: Andrew Haveles</vt:lpstr>
      <vt:lpstr>Slide 8</vt:lpstr>
      <vt:lpstr>Slide 9</vt:lpstr>
      <vt:lpstr>Taxonomic diversity: so why not use rodents?</vt:lpstr>
      <vt:lpstr>Slide 11</vt:lpstr>
      <vt:lpstr>Slide 12</vt:lpstr>
      <vt:lpstr>Cropping and Processing</vt:lpstr>
      <vt:lpstr>Replicated Methods: OPC and DNE</vt:lpstr>
      <vt:lpstr>Replicated Methods: RFI and vHI</vt:lpstr>
      <vt:lpstr>Slide 16</vt:lpstr>
      <vt:lpstr>Results:  m1 occlusal perimeter and m3 concavity</vt:lpstr>
      <vt:lpstr>Results:  m2 EDJ/Occlusal Surface Area</vt:lpstr>
      <vt:lpstr>Results:  Enamel-Dentin Ratio</vt:lpstr>
      <vt:lpstr>Results:  Discriminant Function Analysis</vt:lpstr>
      <vt:lpstr>Results:  Discriminant Function Analysis</vt:lpstr>
      <vt:lpstr>Results:  Discriminant Function Analysis</vt:lpstr>
      <vt:lpstr>Results:  Discriminant Function Analysis</vt:lpstr>
      <vt:lpstr>Slide 24</vt:lpstr>
      <vt:lpstr>Conclusions and Future Directions</vt:lpstr>
      <vt:lpstr>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S Keller</dc:creator>
  <cp:lastModifiedBy>Jonathan</cp:lastModifiedBy>
  <cp:revision>150</cp:revision>
  <dcterms:created xsi:type="dcterms:W3CDTF">2014-10-16T21:32:00Z</dcterms:created>
  <dcterms:modified xsi:type="dcterms:W3CDTF">2014-10-28T14:45:11Z</dcterms:modified>
</cp:coreProperties>
</file>