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342" r:id="rId2"/>
    <p:sldId id="299" r:id="rId3"/>
    <p:sldId id="337" r:id="rId4"/>
    <p:sldId id="339" r:id="rId5"/>
    <p:sldId id="303" r:id="rId6"/>
    <p:sldId id="308" r:id="rId7"/>
    <p:sldId id="305" r:id="rId8"/>
    <p:sldId id="319" r:id="rId9"/>
    <p:sldId id="320" r:id="rId10"/>
    <p:sldId id="321" r:id="rId11"/>
    <p:sldId id="316" r:id="rId12"/>
    <p:sldId id="324" r:id="rId13"/>
    <p:sldId id="343" r:id="rId14"/>
    <p:sldId id="318" r:id="rId15"/>
    <p:sldId id="311" r:id="rId16"/>
    <p:sldId id="312" r:id="rId17"/>
    <p:sldId id="313" r:id="rId18"/>
    <p:sldId id="323" r:id="rId19"/>
    <p:sldId id="344" r:id="rId2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C6B3"/>
    <a:srgbClr val="DED6C3"/>
    <a:srgbClr val="9EA08F"/>
    <a:srgbClr val="E7DFCB"/>
    <a:srgbClr val="D3CDB9"/>
    <a:srgbClr val="5A6556"/>
    <a:srgbClr val="687463"/>
    <a:srgbClr val="353D34"/>
    <a:srgbClr val="1D211C"/>
    <a:srgbClr val="7F8E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879" autoAdjust="0"/>
  </p:normalViewPr>
  <p:slideViewPr>
    <p:cSldViewPr>
      <p:cViewPr>
        <p:scale>
          <a:sx n="75" d="100"/>
          <a:sy n="75" d="100"/>
        </p:scale>
        <p:origin x="-1736"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63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63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7D907C77-6BF4-A043-AB23-3F8830585AE8}" type="slidenum">
              <a:rPr lang="en-US"/>
              <a:pPr/>
              <a:t>‹#›</a:t>
            </a:fld>
            <a:endParaRPr lang="en-US"/>
          </a:p>
        </p:txBody>
      </p:sp>
    </p:spTree>
    <p:extLst>
      <p:ext uri="{BB962C8B-B14F-4D97-AF65-F5344CB8AC3E}">
        <p14:creationId xmlns:p14="http://schemas.microsoft.com/office/powerpoint/2010/main" val="27009624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ＭＳ Ｐゴシック" pitchFamily="19" charset="-128"/>
      </a:defRPr>
    </a:lvl1pPr>
    <a:lvl2pPr marL="457200"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mn-cs"/>
      </a:defRPr>
    </a:lvl2pPr>
    <a:lvl3pPr marL="914400"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mn-cs"/>
      </a:defRPr>
    </a:lvl3pPr>
    <a:lvl4pPr marL="1371600"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mn-cs"/>
      </a:defRPr>
    </a:lvl4pPr>
    <a:lvl5pPr marL="1828800"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354B667-0366-1A43-8529-E6523C58C5ED}" type="slidenum">
              <a:rPr lang="en-US" sz="1200"/>
              <a:pPr/>
              <a:t>1</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Google Earth</a:t>
            </a:r>
            <a:r>
              <a:rPr lang="en-US" baseline="0" dirty="0" smtClean="0"/>
              <a:t> to teach geologic mapping – most students learn map interpretation first and then mapping – mapping can mimic field experiences in Google Earth with </a:t>
            </a:r>
            <a:r>
              <a:rPr lang="en-US" baseline="0" dirty="0" err="1" smtClean="0"/>
              <a:t>placemarks</a:t>
            </a:r>
            <a:r>
              <a:rPr lang="en-US" baseline="0" dirty="0" smtClean="0"/>
              <a:t> for “field notes”; GE Pro; overlays, screened back images; Arc2Earth; builds on what they did at Alkali Anticline in distinguishing bedrock from surficial deposits and what to do when you can’t see the bedrock. Don’t want to just circle areas of outcrop. Tilt direction same regardless of which way the land slopes. Define </a:t>
            </a:r>
            <a:r>
              <a:rPr lang="en-US" baseline="0" dirty="0" err="1" smtClean="0"/>
              <a:t>mappable</a:t>
            </a:r>
            <a:r>
              <a:rPr lang="en-US" baseline="0" dirty="0" smtClean="0"/>
              <a:t> units based on color and characteristics such as resistant and non-resistant.</a:t>
            </a:r>
            <a:endParaRPr lang="en-US" dirty="0" smtClean="0"/>
          </a:p>
          <a:p>
            <a:endParaRPr lang="en-US"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10</a:t>
            </a:fld>
            <a:endParaRPr lang="en-US"/>
          </a:p>
        </p:txBody>
      </p:sp>
    </p:spTree>
    <p:extLst>
      <p:ext uri="{BB962C8B-B14F-4D97-AF65-F5344CB8AC3E}">
        <p14:creationId xmlns:p14="http://schemas.microsoft.com/office/powerpoint/2010/main" val="291003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a:t>
            </a:r>
            <a:r>
              <a:rPr lang="en-US" baseline="0" dirty="0" smtClean="0"/>
              <a:t> don’t see current features as a snapshot of a long history of  multiple processes. what did this _used_ to look like? what does erosion do to structures? Solution -  lots of places to see the continuum – great in Google Earth; also helps them deal with surficial deposits and “where did the bedrock go”?  Can practically see in the view above how the core of the structures is eroded and forming the fans. Have them talk about processes in modern world, going on today; describe evidence for past processes.</a:t>
            </a:r>
            <a:endParaRPr lang="en-US" b="1"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11</a:t>
            </a:fld>
            <a:endParaRPr lang="en-US"/>
          </a:p>
        </p:txBody>
      </p:sp>
    </p:spTree>
    <p:extLst>
      <p:ext uri="{BB962C8B-B14F-4D97-AF65-F5344CB8AC3E}">
        <p14:creationId xmlns:p14="http://schemas.microsoft.com/office/powerpoint/2010/main" val="2144742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visualizing folded contacts; fold mapping and cross sections – reconstructing what’s not there (gone</a:t>
            </a:r>
            <a:r>
              <a:rPr lang="en-US" baseline="0" dirty="0" smtClean="0"/>
              <a:t> by erosion, under the ground); resistant </a:t>
            </a:r>
            <a:r>
              <a:rPr lang="en-US" baseline="0" dirty="0" err="1" smtClean="0"/>
              <a:t>vs</a:t>
            </a:r>
            <a:r>
              <a:rPr lang="en-US" baseline="0" dirty="0" smtClean="0"/>
              <a:t> non-resistant layers;</a:t>
            </a:r>
          </a:p>
          <a:p>
            <a:r>
              <a:rPr lang="en-US" baseline="0" dirty="0" smtClean="0"/>
              <a:t>Draw cross sections; have them write lists of ‘events”; make </a:t>
            </a:r>
            <a:r>
              <a:rPr lang="en-US" baseline="0" dirty="0" err="1" smtClean="0"/>
              <a:t>strat</a:t>
            </a:r>
            <a:r>
              <a:rPr lang="en-US" baseline="0" dirty="0" smtClean="0"/>
              <a:t> columns</a:t>
            </a:r>
            <a:endParaRPr lang="en-US"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12</a:t>
            </a:fld>
            <a:endParaRPr lang="en-US"/>
          </a:p>
        </p:txBody>
      </p:sp>
    </p:spTree>
    <p:extLst>
      <p:ext uri="{BB962C8B-B14F-4D97-AF65-F5344CB8AC3E}">
        <p14:creationId xmlns:p14="http://schemas.microsoft.com/office/powerpoint/2010/main" val="291003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effortlessly see the process in the product – they don’t. they</a:t>
            </a:r>
            <a:r>
              <a:rPr lang="en-US" baseline="0" dirty="0" smtClean="0"/>
              <a:t> don’t see current features as result of processes – use of analog models, Santa Ana mesa and flour models.</a:t>
            </a:r>
            <a:endParaRPr lang="en-US" b="1" dirty="0" smtClean="0"/>
          </a:p>
          <a:p>
            <a:r>
              <a:rPr lang="en-US" dirty="0" smtClean="0"/>
              <a:t>integrate models</a:t>
            </a:r>
            <a:r>
              <a:rPr lang="en-US" baseline="0" dirty="0" smtClean="0"/>
              <a:t> for process, product, pattern recognition, and interpretation</a:t>
            </a:r>
            <a:endParaRPr lang="en-US"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13</a:t>
            </a:fld>
            <a:endParaRPr lang="en-US"/>
          </a:p>
        </p:txBody>
      </p:sp>
    </p:spTree>
    <p:extLst>
      <p:ext uri="{BB962C8B-B14F-4D97-AF65-F5344CB8AC3E}">
        <p14:creationId xmlns:p14="http://schemas.microsoft.com/office/powerpoint/2010/main" val="1819630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effortlessly see the process in the product – they don’t. they</a:t>
            </a:r>
            <a:r>
              <a:rPr lang="en-US" baseline="0" dirty="0" smtClean="0"/>
              <a:t> don’t see current features as result of processes – use of analog models, Santa Ana mesa and flour models.</a:t>
            </a:r>
            <a:endParaRPr lang="en-US" b="1" dirty="0" smtClean="0"/>
          </a:p>
          <a:p>
            <a:r>
              <a:rPr lang="en-US" dirty="0" smtClean="0"/>
              <a:t>integrate models</a:t>
            </a:r>
            <a:r>
              <a:rPr lang="en-US" baseline="0" dirty="0" smtClean="0"/>
              <a:t> for process, product, pattern recognition, and interpretation</a:t>
            </a:r>
            <a:endParaRPr lang="en-US"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14</a:t>
            </a:fld>
            <a:endParaRPr lang="en-US"/>
          </a:p>
        </p:txBody>
      </p:sp>
    </p:spTree>
    <p:extLst>
      <p:ext uri="{BB962C8B-B14F-4D97-AF65-F5344CB8AC3E}">
        <p14:creationId xmlns:p14="http://schemas.microsoft.com/office/powerpoint/2010/main" val="1819630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pre-field mapping – orbit to outcrop;</a:t>
            </a:r>
            <a:r>
              <a:rPr lang="en-US" baseline="0" dirty="0" smtClean="0"/>
              <a:t> mapping can mimic field experiences in Google Earth with </a:t>
            </a:r>
            <a:r>
              <a:rPr lang="en-US" baseline="0" dirty="0" err="1" smtClean="0"/>
              <a:t>placemarks</a:t>
            </a:r>
            <a:r>
              <a:rPr lang="en-US" baseline="0" dirty="0" smtClean="0"/>
              <a:t> for “field notes”</a:t>
            </a:r>
          </a:p>
          <a:p>
            <a:r>
              <a:rPr lang="en-US" baseline="0" dirty="0" smtClean="0"/>
              <a:t>GE Pro; overlays, screened back images; Arc2Earth; for NASA astronauts</a:t>
            </a:r>
            <a:endParaRPr lang="en-US" dirty="0" smtClean="0"/>
          </a:p>
        </p:txBody>
      </p:sp>
      <p:sp>
        <p:nvSpPr>
          <p:cNvPr id="4" name="Slide Number Placeholder 3"/>
          <p:cNvSpPr>
            <a:spLocks noGrp="1"/>
          </p:cNvSpPr>
          <p:nvPr>
            <p:ph type="sldNum" sz="quarter" idx="10"/>
          </p:nvPr>
        </p:nvSpPr>
        <p:spPr/>
        <p:txBody>
          <a:bodyPr/>
          <a:lstStyle/>
          <a:p>
            <a:fld id="{7D907C77-6BF4-A043-AB23-3F8830585AE8}" type="slidenum">
              <a:rPr lang="en-US" smtClean="0"/>
              <a:pPr/>
              <a:t>15</a:t>
            </a:fld>
            <a:endParaRPr lang="en-US"/>
          </a:p>
        </p:txBody>
      </p:sp>
    </p:spTree>
    <p:extLst>
      <p:ext uri="{BB962C8B-B14F-4D97-AF65-F5344CB8AC3E}">
        <p14:creationId xmlns:p14="http://schemas.microsoft.com/office/powerpoint/2010/main" val="1255392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Orbit to outcrop: personal</a:t>
            </a:r>
            <a:r>
              <a:rPr lang="en-US" baseline="0" dirty="0" smtClean="0"/>
              <a:t> – example from NASA</a:t>
            </a:r>
          </a:p>
          <a:p>
            <a:r>
              <a:rPr lang="en-US" baseline="0" dirty="0" smtClean="0"/>
              <a:t>Virtual – reading articles – use GE to help with visualization – example from Terry’s article; Simon’s Hat Creek; Mohamed’s Afar; Anti-Atlas; Quetta-</a:t>
            </a:r>
            <a:r>
              <a:rPr lang="en-US" baseline="0" dirty="0" err="1" smtClean="0"/>
              <a:t>Chaman</a:t>
            </a:r>
            <a:endParaRPr lang="en-US"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16</a:t>
            </a:fld>
            <a:endParaRPr lang="en-US"/>
          </a:p>
        </p:txBody>
      </p:sp>
    </p:spTree>
    <p:extLst>
      <p:ext uri="{BB962C8B-B14F-4D97-AF65-F5344CB8AC3E}">
        <p14:creationId xmlns:p14="http://schemas.microsoft.com/office/powerpoint/2010/main" val="106195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Separate out NASA and student – critical to point out outcrop to orbit again – not everything</a:t>
            </a:r>
            <a:r>
              <a:rPr lang="en-US" baseline="0" dirty="0" smtClean="0"/>
              <a:t> can be done remotely.</a:t>
            </a:r>
            <a:endParaRPr lang="en-US"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17</a:t>
            </a:fld>
            <a:endParaRPr lang="en-US"/>
          </a:p>
        </p:txBody>
      </p:sp>
    </p:spTree>
    <p:extLst>
      <p:ext uri="{BB962C8B-B14F-4D97-AF65-F5344CB8AC3E}">
        <p14:creationId xmlns:p14="http://schemas.microsoft.com/office/powerpoint/2010/main" val="3550295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visualizing strike and dip in </a:t>
            </a:r>
            <a:r>
              <a:rPr lang="en-US" dirty="0" err="1" smtClean="0"/>
              <a:t>Dekuyeh</a:t>
            </a:r>
            <a:r>
              <a:rPr lang="en-US" dirty="0" smtClean="0"/>
              <a:t> – number the </a:t>
            </a:r>
            <a:r>
              <a:rPr lang="en-US" dirty="0" err="1" smtClean="0"/>
              <a:t>Dekuyeh</a:t>
            </a:r>
            <a:r>
              <a:rPr lang="en-US" dirty="0" smtClean="0"/>
              <a:t> </a:t>
            </a:r>
            <a:r>
              <a:rPr lang="en-US" dirty="0" err="1" smtClean="0"/>
              <a:t>placemarks</a:t>
            </a:r>
            <a:r>
              <a:rPr lang="en-US" dirty="0" smtClean="0"/>
              <a:t>; hasn’t always looked this way!!</a:t>
            </a:r>
            <a:endParaRPr lang="en-US"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18</a:t>
            </a:fld>
            <a:endParaRPr lang="en-US"/>
          </a:p>
        </p:txBody>
      </p:sp>
    </p:spTree>
    <p:extLst>
      <p:ext uri="{BB962C8B-B14F-4D97-AF65-F5344CB8AC3E}">
        <p14:creationId xmlns:p14="http://schemas.microsoft.com/office/powerpoint/2010/main" val="291003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Fold terminology, and </a:t>
            </a:r>
            <a:r>
              <a:rPr lang="en-US" dirty="0" err="1" smtClean="0"/>
              <a:t>symbology</a:t>
            </a:r>
            <a:r>
              <a:rPr lang="en-US" dirty="0" smtClean="0"/>
              <a:t>; </a:t>
            </a:r>
            <a:endParaRPr lang="en-US"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19</a:t>
            </a:fld>
            <a:endParaRPr lang="en-US"/>
          </a:p>
        </p:txBody>
      </p:sp>
    </p:spTree>
    <p:extLst>
      <p:ext uri="{BB962C8B-B14F-4D97-AF65-F5344CB8AC3E}">
        <p14:creationId xmlns:p14="http://schemas.microsoft.com/office/powerpoint/2010/main" val="291003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Desert</a:t>
            </a:r>
            <a:r>
              <a:rPr lang="en-US" baseline="0" dirty="0" smtClean="0"/>
              <a:t> areas have world class exposures of fabulous structures – </a:t>
            </a:r>
            <a:r>
              <a:rPr lang="en-US" baseline="0" dirty="0" smtClean="0"/>
              <a:t>make a structural geologist’s heart go </a:t>
            </a:r>
            <a:r>
              <a:rPr lang="en-US" baseline="0" dirty="0" err="1" smtClean="0"/>
              <a:t>pitty</a:t>
            </a:r>
            <a:r>
              <a:rPr lang="en-US" baseline="0" dirty="0" smtClean="0"/>
              <a:t> pat. Many are just heartbreakingly beautiful.</a:t>
            </a:r>
            <a:endParaRPr lang="en-US"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2</a:t>
            </a:fld>
            <a:endParaRPr lang="en-US"/>
          </a:p>
        </p:txBody>
      </p:sp>
    </p:spTree>
    <p:extLst>
      <p:ext uri="{BB962C8B-B14F-4D97-AF65-F5344CB8AC3E}">
        <p14:creationId xmlns:p14="http://schemas.microsoft.com/office/powerpoint/2010/main" val="4075921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 where to go for “likely suspect” structures</a:t>
            </a:r>
            <a:r>
              <a:rPr lang="en-US" baseline="0" dirty="0" smtClean="0"/>
              <a:t> – see intriguing patterns that make us want to zoom in; once we’re there, we have instant pattern recognition – dipping layers, erosion, likely sedimentary, now folded and tilted, even put it into a context regional, wonder about the 4</a:t>
            </a:r>
            <a:r>
              <a:rPr lang="en-US" baseline="30000" dirty="0" smtClean="0"/>
              <a:t>th</a:t>
            </a:r>
            <a:r>
              <a:rPr lang="en-US" baseline="0" dirty="0" smtClean="0"/>
              <a:t> dimension</a:t>
            </a:r>
            <a:endParaRPr lang="en-US"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3</a:t>
            </a:fld>
            <a:endParaRPr lang="en-US"/>
          </a:p>
        </p:txBody>
      </p:sp>
    </p:spTree>
    <p:extLst>
      <p:ext uri="{BB962C8B-B14F-4D97-AF65-F5344CB8AC3E}">
        <p14:creationId xmlns:p14="http://schemas.microsoft.com/office/powerpoint/2010/main" val="4075921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Google Earth is an incredibly rich environment for us, and we know intuitively that it should have huge potential for helping students learn geology better. The question is, how do we do this effectively? </a:t>
            </a:r>
            <a:r>
              <a:rPr lang="en-US" dirty="0" smtClean="0"/>
              <a:t>I’ve worked with students for nearly 10 years with structures</a:t>
            </a:r>
            <a:r>
              <a:rPr lang="en-US" baseline="0" dirty="0" smtClean="0"/>
              <a:t> in Google Earth, NASA astronauts as well. </a:t>
            </a:r>
            <a:r>
              <a:rPr lang="en-US" baseline="0" dirty="0" smtClean="0"/>
              <a:t>Rather than focusing on a list of places, going to focus on how to use whatever places you have most effectively by thinking about what the challenges are and some ways to solve them. I will focus on SG, but the ideas are more broadly applicable. At the end, I will have a link to a site with literally scores of </a:t>
            </a:r>
            <a:r>
              <a:rPr lang="en-US" baseline="0" dirty="0" err="1" smtClean="0"/>
              <a:t>placemarks</a:t>
            </a:r>
            <a:r>
              <a:rPr lang="en-US" baseline="0" dirty="0" smtClean="0"/>
              <a:t> of potential “grand tour” sites.</a:t>
            </a:r>
            <a:endParaRPr lang="en-US"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4</a:t>
            </a:fld>
            <a:endParaRPr lang="en-US"/>
          </a:p>
        </p:txBody>
      </p:sp>
    </p:spTree>
    <p:extLst>
      <p:ext uri="{BB962C8B-B14F-4D97-AF65-F5344CB8AC3E}">
        <p14:creationId xmlns:p14="http://schemas.microsoft.com/office/powerpoint/2010/main" val="4075921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of the things that you should know that are unexpected and</a:t>
            </a:r>
            <a:r>
              <a:rPr lang="en-US" baseline="0" dirty="0" smtClean="0"/>
              <a:t> critical to  success in helping students make a leap in interpretation and get to the point where WE are in the first slides – namely instant pattern recognition and interpretation. </a:t>
            </a:r>
            <a:r>
              <a:rPr lang="en-US" b="1" baseline="0" dirty="0" smtClean="0"/>
              <a:t>Important regardless of what strategy you use.</a:t>
            </a:r>
            <a:endParaRPr lang="en-US" b="1" dirty="0" smtClean="0"/>
          </a:p>
          <a:p>
            <a:r>
              <a:rPr lang="en-US" dirty="0" smtClean="0"/>
              <a:t>Issue #1: realize that most students don’t see LAYERS – show Alkali</a:t>
            </a:r>
            <a:r>
              <a:rPr lang="en-US" baseline="0" dirty="0" smtClean="0"/>
              <a:t> Anticline and Pakistan layers. This is a shock. We need to help them develop” structural geology eyes”. Need to think consciously about how to help them develop those “eyes” and do </a:t>
            </a:r>
            <a:r>
              <a:rPr lang="en-US" baseline="0" dirty="0" err="1" smtClean="0"/>
              <a:t>metacog</a:t>
            </a:r>
            <a:r>
              <a:rPr lang="en-US" baseline="0" dirty="0" smtClean="0"/>
              <a:t> stuff on realizing that their thinking has </a:t>
            </a:r>
            <a:r>
              <a:rPr lang="en-US" baseline="0" dirty="0" smtClean="0"/>
              <a:t>changed ***add idea of us not seeing fractures</a:t>
            </a:r>
            <a:endParaRPr lang="en-US"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5</a:t>
            </a:fld>
            <a:endParaRPr lang="en-US"/>
          </a:p>
        </p:txBody>
      </p:sp>
    </p:spTree>
    <p:extLst>
      <p:ext uri="{BB962C8B-B14F-4D97-AF65-F5344CB8AC3E}">
        <p14:creationId xmlns:p14="http://schemas.microsoft.com/office/powerpoint/2010/main" val="66455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Be proactive</a:t>
            </a:r>
            <a:r>
              <a:rPr lang="en-US" baseline="0" dirty="0" smtClean="0"/>
              <a:t> about helping them develop the eyes you want them to have. </a:t>
            </a:r>
            <a:r>
              <a:rPr lang="en-US" dirty="0" smtClean="0"/>
              <a:t>Don’t just</a:t>
            </a:r>
            <a:r>
              <a:rPr lang="en-US" baseline="0" dirty="0" smtClean="0"/>
              <a:t> assume – ask. Then figure out ways to help them develop the “eye” that you have. I typically do this by asking them to describe what they see and email me a </a:t>
            </a:r>
            <a:r>
              <a:rPr lang="en-US" baseline="0" dirty="0" err="1" smtClean="0"/>
              <a:t>placemark</a:t>
            </a:r>
            <a:endParaRPr lang="en-US"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6</a:t>
            </a:fld>
            <a:endParaRPr lang="en-US"/>
          </a:p>
        </p:txBody>
      </p:sp>
    </p:spTree>
    <p:extLst>
      <p:ext uri="{BB962C8B-B14F-4D97-AF65-F5344CB8AC3E}">
        <p14:creationId xmlns:p14="http://schemas.microsoft.com/office/powerpoint/2010/main" val="3314418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a:t>
            </a:r>
            <a:r>
              <a:rPr lang="en-US" baseline="0" dirty="0" smtClean="0"/>
              <a:t> don’t see rock _volumes_; they see color patterns on a surface – like paint stripes – they try to make sense of color patterns without an understanding that the color stripes aren’t paint stripes but the intersections of rock volumes with the Earth’s surface. </a:t>
            </a:r>
          </a:p>
          <a:p>
            <a:r>
              <a:rPr lang="en-US" baseline="0" dirty="0" smtClean="0"/>
              <a:t>they don’t have the intuitive understanding that what we are looking at is a very thin sliver, with most of the rock eroded away and most of it under the ground;</a:t>
            </a:r>
            <a:r>
              <a:rPr lang="en-US" b="1" baseline="0" dirty="0" smtClean="0"/>
              <a:t> </a:t>
            </a:r>
            <a:endParaRPr lang="en-US" b="1"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7</a:t>
            </a:fld>
            <a:endParaRPr lang="en-US"/>
          </a:p>
        </p:txBody>
      </p:sp>
    </p:spTree>
    <p:extLst>
      <p:ext uri="{BB962C8B-B14F-4D97-AF65-F5344CB8AC3E}">
        <p14:creationId xmlns:p14="http://schemas.microsoft.com/office/powerpoint/2010/main" val="2144742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ANALOG MODELS help – one solution; pair with Google Earth. Early mapping and cross section construction helps. </a:t>
            </a:r>
            <a:r>
              <a:rPr lang="en-US" dirty="0" smtClean="0"/>
              <a:t>Use GE to help students visualize the 3</a:t>
            </a:r>
            <a:r>
              <a:rPr lang="en-US" baseline="30000" dirty="0" smtClean="0"/>
              <a:t>rd</a:t>
            </a:r>
            <a:r>
              <a:rPr lang="en-US" dirty="0" smtClean="0"/>
              <a:t> dimension; build models or draw cross</a:t>
            </a:r>
            <a:r>
              <a:rPr lang="en-US" baseline="0" dirty="0" smtClean="0"/>
              <a:t> sections to consolidate the third dimension. value of 3D terrain view; pilot in command time; visualizing and interpreting geologic structures</a:t>
            </a:r>
            <a:endParaRPr lang="en-US"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8</a:t>
            </a:fld>
            <a:endParaRPr lang="en-US"/>
          </a:p>
        </p:txBody>
      </p:sp>
    </p:spTree>
    <p:extLst>
      <p:ext uri="{BB962C8B-B14F-4D97-AF65-F5344CB8AC3E}">
        <p14:creationId xmlns:p14="http://schemas.microsoft.com/office/powerpoint/2010/main" val="1819630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a:t>
            </a:r>
            <a:r>
              <a:rPr lang="en-US" baseline="0" dirty="0" smtClean="0"/>
              <a:t> of seeing rock volumes, of course, it visualizing the </a:t>
            </a:r>
            <a:r>
              <a:rPr lang="en-US" baseline="0" smtClean="0"/>
              <a:t>3</a:t>
            </a:r>
            <a:r>
              <a:rPr lang="en-US" baseline="30000" smtClean="0"/>
              <a:t>rd</a:t>
            </a:r>
            <a:r>
              <a:rPr lang="en-US" baseline="0" smtClean="0"/>
              <a:t> dimension</a:t>
            </a:r>
            <a:endParaRPr lang="en-US" dirty="0"/>
          </a:p>
        </p:txBody>
      </p:sp>
      <p:sp>
        <p:nvSpPr>
          <p:cNvPr id="4" name="Slide Number Placeholder 3"/>
          <p:cNvSpPr>
            <a:spLocks noGrp="1"/>
          </p:cNvSpPr>
          <p:nvPr>
            <p:ph type="sldNum" sz="quarter" idx="10"/>
          </p:nvPr>
        </p:nvSpPr>
        <p:spPr/>
        <p:txBody>
          <a:bodyPr/>
          <a:lstStyle/>
          <a:p>
            <a:fld id="{7D907C77-6BF4-A043-AB23-3F8830585AE8}" type="slidenum">
              <a:rPr lang="en-US" smtClean="0"/>
              <a:pPr/>
              <a:t>9</a:t>
            </a:fld>
            <a:endParaRPr lang="en-US"/>
          </a:p>
        </p:txBody>
      </p:sp>
    </p:spTree>
    <p:extLst>
      <p:ext uri="{BB962C8B-B14F-4D97-AF65-F5344CB8AC3E}">
        <p14:creationId xmlns:p14="http://schemas.microsoft.com/office/powerpoint/2010/main" val="291003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56683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547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05650" y="304800"/>
            <a:ext cx="18097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76400" y="304800"/>
            <a:ext cx="52768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821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0239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35819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76400" y="2057400"/>
            <a:ext cx="35433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72100" y="2057400"/>
            <a:ext cx="35433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624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1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843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46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93566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407636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7DFCB"/>
            </a:gs>
            <a:gs pos="100000">
              <a:srgbClr val="5A6556"/>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05000" y="228600"/>
            <a:ext cx="7162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676400" y="5181600"/>
            <a:ext cx="7239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8" name="Picture 5" descr="graphic 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85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7" descr="graphic 3"/>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85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graphic 4.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897" y="0"/>
            <a:ext cx="1414631"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rtl="0" eaLnBrk="0" fontAlgn="base" hangingPunct="0">
        <a:spcBef>
          <a:spcPct val="0"/>
        </a:spcBef>
        <a:spcAft>
          <a:spcPct val="0"/>
        </a:spcAft>
        <a:defRPr sz="3200">
          <a:solidFill>
            <a:srgbClr val="687463"/>
          </a:solidFill>
          <a:effectLst>
            <a:outerShdw blurRad="50800" dist="38100" dir="2700000" algn="tl" rotWithShape="0">
              <a:srgbClr val="F7E6CF">
                <a:alpha val="43000"/>
              </a:srgbClr>
            </a:outerShdw>
          </a:effectLst>
          <a:latin typeface="Arial" pitchFamily="19" charset="0"/>
          <a:ea typeface="+mj-ea"/>
          <a:cs typeface="+mj-cs"/>
        </a:defRPr>
      </a:lvl1pPr>
      <a:lvl2pPr algn="r" rtl="0" eaLnBrk="0" fontAlgn="base" hangingPunct="0">
        <a:spcBef>
          <a:spcPct val="0"/>
        </a:spcBef>
        <a:spcAft>
          <a:spcPct val="0"/>
        </a:spcAft>
        <a:defRPr sz="4400">
          <a:solidFill>
            <a:srgbClr val="161617"/>
          </a:solidFill>
          <a:latin typeface="Arial" pitchFamily="19" charset="0"/>
          <a:ea typeface="ＭＳ Ｐゴシック" pitchFamily="19" charset="-128"/>
          <a:cs typeface="ＭＳ Ｐゴシック" pitchFamily="19" charset="-128"/>
        </a:defRPr>
      </a:lvl2pPr>
      <a:lvl3pPr algn="r" rtl="0" eaLnBrk="0" fontAlgn="base" hangingPunct="0">
        <a:spcBef>
          <a:spcPct val="0"/>
        </a:spcBef>
        <a:spcAft>
          <a:spcPct val="0"/>
        </a:spcAft>
        <a:defRPr sz="4400">
          <a:solidFill>
            <a:srgbClr val="161617"/>
          </a:solidFill>
          <a:latin typeface="Arial" pitchFamily="19" charset="0"/>
          <a:ea typeface="ＭＳ Ｐゴシック" pitchFamily="19" charset="-128"/>
          <a:cs typeface="ＭＳ Ｐゴシック" pitchFamily="19" charset="-128"/>
        </a:defRPr>
      </a:lvl3pPr>
      <a:lvl4pPr algn="r" rtl="0" eaLnBrk="0" fontAlgn="base" hangingPunct="0">
        <a:spcBef>
          <a:spcPct val="0"/>
        </a:spcBef>
        <a:spcAft>
          <a:spcPct val="0"/>
        </a:spcAft>
        <a:defRPr sz="4400">
          <a:solidFill>
            <a:srgbClr val="161617"/>
          </a:solidFill>
          <a:latin typeface="Arial" pitchFamily="19" charset="0"/>
          <a:ea typeface="ＭＳ Ｐゴシック" pitchFamily="19" charset="-128"/>
          <a:cs typeface="ＭＳ Ｐゴシック" pitchFamily="19" charset="-128"/>
        </a:defRPr>
      </a:lvl4pPr>
      <a:lvl5pPr algn="r" rtl="0" eaLnBrk="0" fontAlgn="base" hangingPunct="0">
        <a:spcBef>
          <a:spcPct val="0"/>
        </a:spcBef>
        <a:spcAft>
          <a:spcPct val="0"/>
        </a:spcAft>
        <a:defRPr sz="4400">
          <a:solidFill>
            <a:srgbClr val="161617"/>
          </a:solidFill>
          <a:latin typeface="Arial" pitchFamily="19" charset="0"/>
          <a:ea typeface="ＭＳ Ｐゴシック" pitchFamily="19" charset="-128"/>
          <a:cs typeface="ＭＳ Ｐゴシック" pitchFamily="19" charset="-128"/>
        </a:defRPr>
      </a:lvl5pPr>
      <a:lvl6pPr marL="457200" algn="r" rtl="0" fontAlgn="base">
        <a:spcBef>
          <a:spcPct val="0"/>
        </a:spcBef>
        <a:spcAft>
          <a:spcPct val="0"/>
        </a:spcAft>
        <a:defRPr sz="4400">
          <a:solidFill>
            <a:srgbClr val="73100B"/>
          </a:solidFill>
          <a:latin typeface="Copperplate Gothic Bold" pitchFamily="19" charset="0"/>
          <a:ea typeface="ＭＳ Ｐゴシック" pitchFamily="19" charset="-128"/>
          <a:cs typeface="ＭＳ Ｐゴシック" pitchFamily="19" charset="-128"/>
        </a:defRPr>
      </a:lvl6pPr>
      <a:lvl7pPr marL="914400" algn="r" rtl="0" fontAlgn="base">
        <a:spcBef>
          <a:spcPct val="0"/>
        </a:spcBef>
        <a:spcAft>
          <a:spcPct val="0"/>
        </a:spcAft>
        <a:defRPr sz="4400">
          <a:solidFill>
            <a:srgbClr val="73100B"/>
          </a:solidFill>
          <a:latin typeface="Copperplate Gothic Bold" pitchFamily="19" charset="0"/>
          <a:ea typeface="ＭＳ Ｐゴシック" pitchFamily="19" charset="-128"/>
          <a:cs typeface="ＭＳ Ｐゴシック" pitchFamily="19" charset="-128"/>
        </a:defRPr>
      </a:lvl7pPr>
      <a:lvl8pPr marL="1371600" algn="r" rtl="0" fontAlgn="base">
        <a:spcBef>
          <a:spcPct val="0"/>
        </a:spcBef>
        <a:spcAft>
          <a:spcPct val="0"/>
        </a:spcAft>
        <a:defRPr sz="4400">
          <a:solidFill>
            <a:srgbClr val="73100B"/>
          </a:solidFill>
          <a:latin typeface="Copperplate Gothic Bold" pitchFamily="19" charset="0"/>
          <a:ea typeface="ＭＳ Ｐゴシック" pitchFamily="19" charset="-128"/>
          <a:cs typeface="ＭＳ Ｐゴシック" pitchFamily="19" charset="-128"/>
        </a:defRPr>
      </a:lvl8pPr>
      <a:lvl9pPr marL="1828800" algn="r" rtl="0" fontAlgn="base">
        <a:spcBef>
          <a:spcPct val="0"/>
        </a:spcBef>
        <a:spcAft>
          <a:spcPct val="0"/>
        </a:spcAft>
        <a:defRPr sz="4400">
          <a:solidFill>
            <a:srgbClr val="73100B"/>
          </a:solidFill>
          <a:latin typeface="Copperplate Gothic Bold" pitchFamily="19" charset="0"/>
          <a:ea typeface="ＭＳ Ｐゴシック" pitchFamily="19" charset="-128"/>
          <a:cs typeface="ＭＳ Ｐゴシック" pitchFamily="19" charset="-128"/>
        </a:defRPr>
      </a:lvl9pPr>
    </p:titleStyle>
    <p:bodyStyle>
      <a:lvl1pPr marL="342900" indent="-342900" algn="l" rtl="0" eaLnBrk="0" fontAlgn="base" hangingPunct="0">
        <a:spcBef>
          <a:spcPct val="20000"/>
        </a:spcBef>
        <a:spcAft>
          <a:spcPct val="0"/>
        </a:spcAft>
        <a:buClr>
          <a:srgbClr val="DAF5D0"/>
        </a:buClr>
        <a:buChar char="•"/>
        <a:defRPr sz="2400">
          <a:solidFill>
            <a:srgbClr val="353D34"/>
          </a:solidFill>
          <a:effectLst/>
          <a:latin typeface="Arial" pitchFamily="19" charset="0"/>
          <a:ea typeface="+mn-ea"/>
          <a:cs typeface="+mn-cs"/>
        </a:defRPr>
      </a:lvl1pPr>
      <a:lvl2pPr marL="742950" indent="-285750" algn="l" rtl="0" eaLnBrk="0" fontAlgn="base" hangingPunct="0">
        <a:spcBef>
          <a:spcPct val="20000"/>
        </a:spcBef>
        <a:spcAft>
          <a:spcPct val="0"/>
        </a:spcAft>
        <a:buClr>
          <a:srgbClr val="DAF5D0"/>
        </a:buClr>
        <a:buChar char="–"/>
        <a:defRPr sz="2000">
          <a:solidFill>
            <a:srgbClr val="353D34"/>
          </a:solidFill>
          <a:effectLst/>
          <a:latin typeface="Arial" pitchFamily="19" charset="0"/>
          <a:ea typeface="+mn-ea"/>
        </a:defRPr>
      </a:lvl2pPr>
      <a:lvl3pPr marL="1143000" indent="-228600" algn="l" rtl="0" eaLnBrk="0" fontAlgn="base" hangingPunct="0">
        <a:spcBef>
          <a:spcPct val="20000"/>
        </a:spcBef>
        <a:spcAft>
          <a:spcPct val="0"/>
        </a:spcAft>
        <a:buClr>
          <a:srgbClr val="DAF5D0"/>
        </a:buClr>
        <a:buChar char="•"/>
        <a:defRPr sz="2000">
          <a:solidFill>
            <a:srgbClr val="353D34"/>
          </a:solidFill>
          <a:effectLst/>
          <a:latin typeface="Arial" pitchFamily="19" charset="0"/>
          <a:ea typeface="+mn-ea"/>
        </a:defRPr>
      </a:lvl3pPr>
      <a:lvl4pPr marL="1600200" indent="-228600" algn="l" rtl="0" eaLnBrk="0" fontAlgn="base" hangingPunct="0">
        <a:spcBef>
          <a:spcPct val="20000"/>
        </a:spcBef>
        <a:spcAft>
          <a:spcPct val="0"/>
        </a:spcAft>
        <a:buClr>
          <a:srgbClr val="DAF5D0"/>
        </a:buClr>
        <a:buChar char="–"/>
        <a:defRPr sz="2000">
          <a:solidFill>
            <a:srgbClr val="353D34"/>
          </a:solidFill>
          <a:effectLst/>
          <a:latin typeface="Arial" pitchFamily="19" charset="0"/>
          <a:ea typeface="+mn-ea"/>
        </a:defRPr>
      </a:lvl4pPr>
      <a:lvl5pPr marL="2057400" indent="-228600" algn="l" rtl="0" eaLnBrk="0" fontAlgn="base" hangingPunct="0">
        <a:spcBef>
          <a:spcPct val="20000"/>
        </a:spcBef>
        <a:spcAft>
          <a:spcPct val="0"/>
        </a:spcAft>
        <a:buClr>
          <a:srgbClr val="DAF5D0"/>
        </a:buClr>
        <a:buChar char="»"/>
        <a:defRPr sz="2000">
          <a:solidFill>
            <a:srgbClr val="353D34"/>
          </a:solidFill>
          <a:effectLst/>
          <a:latin typeface="Arial" pitchFamily="19" charset="0"/>
          <a:ea typeface="+mn-ea"/>
        </a:defRPr>
      </a:lvl5pPr>
      <a:lvl6pPr marL="2514600" indent="-228600" algn="l" rtl="0" fontAlgn="base">
        <a:spcBef>
          <a:spcPct val="20000"/>
        </a:spcBef>
        <a:spcAft>
          <a:spcPct val="0"/>
        </a:spcAft>
        <a:buClr>
          <a:srgbClr val="154A0F"/>
        </a:buClr>
        <a:buChar char="»"/>
        <a:defRPr sz="2000">
          <a:solidFill>
            <a:srgbClr val="451A04"/>
          </a:solidFill>
          <a:latin typeface="+mn-lt"/>
          <a:ea typeface="+mn-ea"/>
        </a:defRPr>
      </a:lvl6pPr>
      <a:lvl7pPr marL="2971800" indent="-228600" algn="l" rtl="0" fontAlgn="base">
        <a:spcBef>
          <a:spcPct val="20000"/>
        </a:spcBef>
        <a:spcAft>
          <a:spcPct val="0"/>
        </a:spcAft>
        <a:buClr>
          <a:srgbClr val="154A0F"/>
        </a:buClr>
        <a:buChar char="»"/>
        <a:defRPr sz="2000">
          <a:solidFill>
            <a:srgbClr val="451A04"/>
          </a:solidFill>
          <a:latin typeface="+mn-lt"/>
          <a:ea typeface="+mn-ea"/>
        </a:defRPr>
      </a:lvl7pPr>
      <a:lvl8pPr marL="3429000" indent="-228600" algn="l" rtl="0" fontAlgn="base">
        <a:spcBef>
          <a:spcPct val="20000"/>
        </a:spcBef>
        <a:spcAft>
          <a:spcPct val="0"/>
        </a:spcAft>
        <a:buClr>
          <a:srgbClr val="154A0F"/>
        </a:buClr>
        <a:buChar char="»"/>
        <a:defRPr sz="2000">
          <a:solidFill>
            <a:srgbClr val="451A04"/>
          </a:solidFill>
          <a:latin typeface="+mn-lt"/>
          <a:ea typeface="+mn-ea"/>
        </a:defRPr>
      </a:lvl8pPr>
      <a:lvl9pPr marL="3886200" indent="-228600" algn="l" rtl="0" fontAlgn="base">
        <a:spcBef>
          <a:spcPct val="20000"/>
        </a:spcBef>
        <a:spcAft>
          <a:spcPct val="0"/>
        </a:spcAft>
        <a:buClr>
          <a:srgbClr val="154A0F"/>
        </a:buClr>
        <a:buChar char="»"/>
        <a:defRPr sz="2000">
          <a:solidFill>
            <a:srgbClr val="451A04"/>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6.jpg"/><Relationship Id="rId6" Type="http://schemas.openxmlformats.org/officeDocument/2006/relationships/image" Target="../media/image37.jpg"/><Relationship Id="rId7"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52.png"/><Relationship Id="rId7" Type="http://schemas.openxmlformats.org/officeDocument/2006/relationships/image" Target="../media/image53.jpg"/><Relationship Id="rId8"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5"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png"/><Relationship Id="rId6"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 title 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2"/>
          <p:cNvSpPr>
            <a:spLocks noGrp="1" noChangeArrowheads="1"/>
          </p:cNvSpPr>
          <p:nvPr>
            <p:ph type="ctrTitle"/>
          </p:nvPr>
        </p:nvSpPr>
        <p:spPr>
          <a:xfrm>
            <a:off x="5486400" y="1371600"/>
            <a:ext cx="3352800" cy="3581400"/>
          </a:xfrm>
        </p:spPr>
        <p:txBody>
          <a:bodyPr/>
          <a:lstStyle/>
          <a:p>
            <a:pPr eaLnBrk="1" hangingPunct="1"/>
            <a:r>
              <a:rPr lang="en-US" sz="3600" b="1" dirty="0" smtClean="0">
                <a:solidFill>
                  <a:srgbClr val="E3D1B1"/>
                </a:solidFill>
                <a:effectLst>
                  <a:outerShdw blurRad="50800" dist="38100" dir="2700000" algn="tl" rotWithShape="0">
                    <a:srgbClr val="000000"/>
                  </a:outerShdw>
                </a:effectLst>
                <a:latin typeface="Arial" charset="0"/>
                <a:ea typeface="ＭＳ Ｐゴシック" charset="0"/>
                <a:cs typeface="ＭＳ Ｐゴシック" charset="0"/>
              </a:rPr>
              <a:t>Using the World’s Great Sites for Teaching Structural Geology and Geologic Mapping</a:t>
            </a:r>
            <a:endParaRPr lang="en-US" sz="3600" b="1" dirty="0">
              <a:solidFill>
                <a:srgbClr val="E3D1B1"/>
              </a:solidFill>
              <a:effectLst>
                <a:outerShdw blurRad="50800" dist="38100" dir="2700000" algn="tl" rotWithShape="0">
                  <a:srgbClr val="000000"/>
                </a:outerShdw>
              </a:effectLst>
              <a:latin typeface="Arial" charset="0"/>
              <a:ea typeface="ＭＳ Ｐゴシック" charset="0"/>
              <a:cs typeface="ＭＳ Ｐゴシック" charset="0"/>
            </a:endParaRPr>
          </a:p>
        </p:txBody>
      </p:sp>
      <p:sp>
        <p:nvSpPr>
          <p:cNvPr id="8" name="Rectangle 3"/>
          <p:cNvSpPr>
            <a:spLocks noGrp="1" noChangeArrowheads="1"/>
          </p:cNvSpPr>
          <p:nvPr>
            <p:ph type="subTitle" idx="1"/>
          </p:nvPr>
        </p:nvSpPr>
        <p:spPr>
          <a:xfrm>
            <a:off x="5486400" y="5562600"/>
            <a:ext cx="3650076" cy="1219200"/>
          </a:xfrm>
        </p:spPr>
        <p:txBody>
          <a:bodyPr/>
          <a:lstStyle/>
          <a:p>
            <a:pPr algn="r" eaLnBrk="1" hangingPunct="1">
              <a:lnSpc>
                <a:spcPct val="80000"/>
              </a:lnSpc>
            </a:pPr>
            <a:r>
              <a:rPr lang="en-US" sz="2800" dirty="0">
                <a:effectLst>
                  <a:outerShdw blurRad="50800" dist="38100" dir="2700000" algn="tl" rotWithShape="0">
                    <a:srgbClr val="000000">
                      <a:alpha val="43000"/>
                    </a:srgbClr>
                  </a:outerShdw>
                </a:effectLst>
                <a:latin typeface="Arial" charset="0"/>
                <a:ea typeface="ＭＳ Ｐゴシック" charset="0"/>
                <a:cs typeface="ＭＳ Ｐゴシック" charset="0"/>
              </a:rPr>
              <a:t>Barbara Tewksbury</a:t>
            </a:r>
          </a:p>
          <a:p>
            <a:pPr algn="r" eaLnBrk="1" hangingPunct="1">
              <a:lnSpc>
                <a:spcPct val="70000"/>
              </a:lnSpc>
            </a:pPr>
            <a:r>
              <a:rPr lang="en-US" sz="1800" dirty="0">
                <a:effectLst>
                  <a:outerShdw blurRad="50800" dist="38100" dir="2700000" algn="tl" rotWithShape="0">
                    <a:srgbClr val="000000">
                      <a:alpha val="43000"/>
                    </a:srgbClr>
                  </a:outerShdw>
                </a:effectLst>
                <a:latin typeface="Arial" charset="0"/>
                <a:ea typeface="ＭＳ Ｐゴシック" charset="0"/>
                <a:cs typeface="ＭＳ Ｐゴシック" charset="0"/>
              </a:rPr>
              <a:t>Department of Geosciences</a:t>
            </a:r>
          </a:p>
          <a:p>
            <a:pPr algn="r" eaLnBrk="1" hangingPunct="1">
              <a:lnSpc>
                <a:spcPct val="70000"/>
              </a:lnSpc>
            </a:pPr>
            <a:r>
              <a:rPr lang="en-US" sz="1800" dirty="0">
                <a:effectLst>
                  <a:outerShdw blurRad="50800" dist="38100" dir="2700000" algn="tl" rotWithShape="0">
                    <a:srgbClr val="000000">
                      <a:alpha val="43000"/>
                    </a:srgbClr>
                  </a:outerShdw>
                </a:effectLst>
                <a:latin typeface="Arial" charset="0"/>
                <a:ea typeface="ＭＳ Ｐゴシック" charset="0"/>
                <a:cs typeface="ＭＳ Ｐゴシック" charset="0"/>
              </a:rPr>
              <a:t>Hamilton College</a:t>
            </a:r>
          </a:p>
          <a:p>
            <a:pPr algn="r" eaLnBrk="1" hangingPunct="1">
              <a:lnSpc>
                <a:spcPct val="70000"/>
              </a:lnSpc>
            </a:pPr>
            <a:r>
              <a:rPr lang="en-US" sz="1800" dirty="0" err="1">
                <a:solidFill>
                  <a:srgbClr val="E7DFCB"/>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b</a:t>
            </a:r>
            <a:r>
              <a:rPr lang="en-US" sz="1800" dirty="0" err="1" smtClean="0">
                <a:solidFill>
                  <a:srgbClr val="E7DFCB"/>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tewksbu</a:t>
            </a:r>
            <a:r>
              <a:rPr lang="en-US" sz="1800" dirty="0" err="1">
                <a:solidFill>
                  <a:srgbClr val="E7DFCB"/>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@hamilton.edu</a:t>
            </a:r>
            <a:endParaRPr lang="en-US" sz="1800" dirty="0">
              <a:solidFill>
                <a:srgbClr val="E7DFCB"/>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04800" y="457200"/>
            <a:ext cx="2133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a:solidFill>
                  <a:srgbClr val="7F8E78"/>
                </a:solidFill>
                <a:effectLst>
                  <a:outerShdw blurRad="50800" dist="38100" dir="2700000" algn="tl" rotWithShape="0">
                    <a:srgbClr val="F7E6CF">
                      <a:alpha val="43000"/>
                    </a:srgbClr>
                  </a:outerShdw>
                </a:effectLst>
                <a:latin typeface="Arial" pitchFamily="19" charset="0"/>
                <a:ea typeface="+mj-ea"/>
                <a:cs typeface="+mj-cs"/>
              </a:defRPr>
            </a:lvl1pPr>
            <a:lvl2pPr algn="r" rtl="0" eaLnBrk="0" fontAlgn="base" hangingPunct="0">
              <a:spcBef>
                <a:spcPct val="0"/>
              </a:spcBef>
              <a:spcAft>
                <a:spcPct val="0"/>
              </a:spcAft>
              <a:defRPr sz="4400">
                <a:solidFill>
                  <a:srgbClr val="161617"/>
                </a:solidFill>
                <a:latin typeface="Arial" pitchFamily="19" charset="0"/>
                <a:ea typeface="ＭＳ Ｐゴシック" pitchFamily="19" charset="-128"/>
                <a:cs typeface="ＭＳ Ｐゴシック" pitchFamily="19" charset="-128"/>
              </a:defRPr>
            </a:lvl2pPr>
            <a:lvl3pPr algn="r" rtl="0" eaLnBrk="0" fontAlgn="base" hangingPunct="0">
              <a:spcBef>
                <a:spcPct val="0"/>
              </a:spcBef>
              <a:spcAft>
                <a:spcPct val="0"/>
              </a:spcAft>
              <a:defRPr sz="4400">
                <a:solidFill>
                  <a:srgbClr val="161617"/>
                </a:solidFill>
                <a:latin typeface="Arial" pitchFamily="19" charset="0"/>
                <a:ea typeface="ＭＳ Ｐゴシック" pitchFamily="19" charset="-128"/>
                <a:cs typeface="ＭＳ Ｐゴシック" pitchFamily="19" charset="-128"/>
              </a:defRPr>
            </a:lvl3pPr>
            <a:lvl4pPr algn="r" rtl="0" eaLnBrk="0" fontAlgn="base" hangingPunct="0">
              <a:spcBef>
                <a:spcPct val="0"/>
              </a:spcBef>
              <a:spcAft>
                <a:spcPct val="0"/>
              </a:spcAft>
              <a:defRPr sz="4400">
                <a:solidFill>
                  <a:srgbClr val="161617"/>
                </a:solidFill>
                <a:latin typeface="Arial" pitchFamily="19" charset="0"/>
                <a:ea typeface="ＭＳ Ｐゴシック" pitchFamily="19" charset="-128"/>
                <a:cs typeface="ＭＳ Ｐゴシック" pitchFamily="19" charset="-128"/>
              </a:defRPr>
            </a:lvl4pPr>
            <a:lvl5pPr algn="r" rtl="0" eaLnBrk="0" fontAlgn="base" hangingPunct="0">
              <a:spcBef>
                <a:spcPct val="0"/>
              </a:spcBef>
              <a:spcAft>
                <a:spcPct val="0"/>
              </a:spcAft>
              <a:defRPr sz="4400">
                <a:solidFill>
                  <a:srgbClr val="161617"/>
                </a:solidFill>
                <a:latin typeface="Arial" pitchFamily="19" charset="0"/>
                <a:ea typeface="ＭＳ Ｐゴシック" pitchFamily="19" charset="-128"/>
                <a:cs typeface="ＭＳ Ｐゴシック" pitchFamily="19" charset="-128"/>
              </a:defRPr>
            </a:lvl5pPr>
            <a:lvl6pPr marL="457200" algn="r" rtl="0" fontAlgn="base">
              <a:spcBef>
                <a:spcPct val="0"/>
              </a:spcBef>
              <a:spcAft>
                <a:spcPct val="0"/>
              </a:spcAft>
              <a:defRPr sz="4400">
                <a:solidFill>
                  <a:srgbClr val="73100B"/>
                </a:solidFill>
                <a:latin typeface="Copperplate Gothic Bold" pitchFamily="19" charset="0"/>
                <a:ea typeface="ＭＳ Ｐゴシック" pitchFamily="19" charset="-128"/>
                <a:cs typeface="ＭＳ Ｐゴシック" pitchFamily="19" charset="-128"/>
              </a:defRPr>
            </a:lvl6pPr>
            <a:lvl7pPr marL="914400" algn="r" rtl="0" fontAlgn="base">
              <a:spcBef>
                <a:spcPct val="0"/>
              </a:spcBef>
              <a:spcAft>
                <a:spcPct val="0"/>
              </a:spcAft>
              <a:defRPr sz="4400">
                <a:solidFill>
                  <a:srgbClr val="73100B"/>
                </a:solidFill>
                <a:latin typeface="Copperplate Gothic Bold" pitchFamily="19" charset="0"/>
                <a:ea typeface="ＭＳ Ｐゴシック" pitchFamily="19" charset="-128"/>
                <a:cs typeface="ＭＳ Ｐゴシック" pitchFamily="19" charset="-128"/>
              </a:defRPr>
            </a:lvl7pPr>
            <a:lvl8pPr marL="1371600" algn="r" rtl="0" fontAlgn="base">
              <a:spcBef>
                <a:spcPct val="0"/>
              </a:spcBef>
              <a:spcAft>
                <a:spcPct val="0"/>
              </a:spcAft>
              <a:defRPr sz="4400">
                <a:solidFill>
                  <a:srgbClr val="73100B"/>
                </a:solidFill>
                <a:latin typeface="Copperplate Gothic Bold" pitchFamily="19" charset="0"/>
                <a:ea typeface="ＭＳ Ｐゴシック" pitchFamily="19" charset="-128"/>
                <a:cs typeface="ＭＳ Ｐゴシック" pitchFamily="19" charset="-128"/>
              </a:defRPr>
            </a:lvl8pPr>
            <a:lvl9pPr marL="1828800" algn="r" rtl="0" fontAlgn="base">
              <a:spcBef>
                <a:spcPct val="0"/>
              </a:spcBef>
              <a:spcAft>
                <a:spcPct val="0"/>
              </a:spcAft>
              <a:defRPr sz="4400">
                <a:solidFill>
                  <a:srgbClr val="73100B"/>
                </a:solidFill>
                <a:latin typeface="Copperplate Gothic Bold" pitchFamily="19" charset="0"/>
                <a:ea typeface="ＭＳ Ｐゴシック" pitchFamily="19" charset="-128"/>
                <a:cs typeface="ＭＳ Ｐゴシック" pitchFamily="19" charset="-128"/>
              </a:defRPr>
            </a:lvl9pPr>
          </a:lstStyle>
          <a:p>
            <a:pPr algn="l" eaLnBrk="1" hangingPunct="1"/>
            <a:r>
              <a:rPr lang="en-US" sz="3800" b="1" dirty="0" smtClean="0">
                <a:solidFill>
                  <a:srgbClr val="E3D1B1"/>
                </a:solidFill>
                <a:effectLst>
                  <a:outerShdw blurRad="50800" dist="38100" dir="2700000" algn="tl" rotWithShape="0">
                    <a:srgbClr val="000000"/>
                  </a:outerShdw>
                </a:effectLst>
                <a:latin typeface="Arial" charset="0"/>
                <a:ea typeface="ＭＳ Ｐゴシック" charset="0"/>
                <a:cs typeface="ＭＳ Ｐゴシック" charset="0"/>
              </a:rPr>
              <a:t>Orbit to Outcrop and Outcrop to Orbit</a:t>
            </a:r>
            <a:endParaRPr lang="en-US" sz="3800" b="1" dirty="0">
              <a:solidFill>
                <a:srgbClr val="E3D1B1"/>
              </a:solidFill>
              <a:effectLst>
                <a:outerShdw blurRad="50800" dist="381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621550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76200"/>
            <a:ext cx="5334000" cy="914400"/>
          </a:xfrm>
        </p:spPr>
        <p:txBody>
          <a:bodyPr/>
          <a:lstStyle/>
          <a:p>
            <a:r>
              <a:rPr lang="en-US" dirty="0"/>
              <a:t>Helping students visualize the 3</a:t>
            </a:r>
            <a:r>
              <a:rPr lang="en-US" baseline="30000" dirty="0"/>
              <a:t>rd</a:t>
            </a:r>
            <a:r>
              <a:rPr lang="en-US" dirty="0"/>
              <a:t> dimension</a:t>
            </a:r>
          </a:p>
        </p:txBody>
      </p:sp>
      <p:sp>
        <p:nvSpPr>
          <p:cNvPr id="3" name="Content Placeholder 2"/>
          <p:cNvSpPr>
            <a:spLocks noGrp="1"/>
          </p:cNvSpPr>
          <p:nvPr>
            <p:ph idx="1"/>
          </p:nvPr>
        </p:nvSpPr>
        <p:spPr>
          <a:xfrm>
            <a:off x="1447800" y="6172200"/>
            <a:ext cx="7696200" cy="609600"/>
          </a:xfrm>
        </p:spPr>
        <p:txBody>
          <a:bodyPr/>
          <a:lstStyle/>
          <a:p>
            <a:r>
              <a:rPr lang="en-US" dirty="0" smtClean="0"/>
              <a:t>Teach mapping and cross section construction early. </a:t>
            </a:r>
            <a:endParaRPr lang="en-US" dirty="0"/>
          </a:p>
        </p:txBody>
      </p:sp>
      <p:pic>
        <p:nvPicPr>
          <p:cNvPr id="4" name="Picture 6" descr="image for homewor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9328" y="1143000"/>
            <a:ext cx="6323189" cy="472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hahar Gas geo ma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161697"/>
            <a:ext cx="6354958" cy="4876800"/>
          </a:xfrm>
          <a:prstGeom prst="rect">
            <a:avLst/>
          </a:prstGeom>
        </p:spPr>
      </p:pic>
      <p:pic>
        <p:nvPicPr>
          <p:cNvPr id="6" name="Picture 5" descr="Yadz x sectio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438400"/>
            <a:ext cx="6223414" cy="304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156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162800" cy="381000"/>
          </a:xfrm>
        </p:spPr>
        <p:txBody>
          <a:bodyPr/>
          <a:lstStyle/>
          <a:p>
            <a:r>
              <a:rPr lang="en-US" dirty="0" smtClean="0"/>
              <a:t>Challenge</a:t>
            </a:r>
            <a:endParaRPr lang="en-US" dirty="0"/>
          </a:p>
        </p:txBody>
      </p:sp>
      <p:sp>
        <p:nvSpPr>
          <p:cNvPr id="3" name="Content Placeholder 2"/>
          <p:cNvSpPr>
            <a:spLocks noGrp="1"/>
          </p:cNvSpPr>
          <p:nvPr>
            <p:ph idx="1"/>
          </p:nvPr>
        </p:nvSpPr>
        <p:spPr>
          <a:xfrm>
            <a:off x="1676400" y="5334000"/>
            <a:ext cx="6781800" cy="1066800"/>
          </a:xfrm>
        </p:spPr>
        <p:txBody>
          <a:bodyPr/>
          <a:lstStyle/>
          <a:p>
            <a:r>
              <a:rPr lang="en-US" sz="2600" dirty="0" smtClean="0"/>
              <a:t>Many students don’t see current features as a snapshot of a long history of multiple processes</a:t>
            </a:r>
          </a:p>
        </p:txBody>
      </p:sp>
      <p:pic>
        <p:nvPicPr>
          <p:cNvPr id="4" name="Picture 3" descr="Morocco fold w vertical limb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609600"/>
            <a:ext cx="6850472" cy="4457700"/>
          </a:xfrm>
          <a:prstGeom prst="rect">
            <a:avLst/>
          </a:prstGeom>
        </p:spPr>
      </p:pic>
    </p:spTree>
    <p:extLst>
      <p:ext uri="{BB962C8B-B14F-4D97-AF65-F5344CB8AC3E}">
        <p14:creationId xmlns:p14="http://schemas.microsoft.com/office/powerpoint/2010/main" val="42756548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162800" cy="533400"/>
          </a:xfrm>
        </p:spPr>
        <p:txBody>
          <a:bodyPr/>
          <a:lstStyle/>
          <a:p>
            <a:r>
              <a:rPr lang="en-US" sz="2800" dirty="0" smtClean="0"/>
              <a:t>Helping students visualize the 4</a:t>
            </a:r>
            <a:r>
              <a:rPr lang="en-US" sz="2800" baseline="30000" dirty="0" smtClean="0"/>
              <a:t>th</a:t>
            </a:r>
            <a:r>
              <a:rPr lang="en-US" sz="2800" dirty="0" smtClean="0"/>
              <a:t> dimension</a:t>
            </a:r>
            <a:endParaRPr lang="en-US" sz="2800" dirty="0"/>
          </a:p>
        </p:txBody>
      </p:sp>
      <p:sp>
        <p:nvSpPr>
          <p:cNvPr id="3" name="Content Placeholder 2"/>
          <p:cNvSpPr>
            <a:spLocks noGrp="1"/>
          </p:cNvSpPr>
          <p:nvPr>
            <p:ph idx="1"/>
          </p:nvPr>
        </p:nvSpPr>
        <p:spPr>
          <a:xfrm>
            <a:off x="1676400" y="5181600"/>
            <a:ext cx="7239000" cy="1371600"/>
          </a:xfrm>
        </p:spPr>
        <p:txBody>
          <a:bodyPr/>
          <a:lstStyle/>
          <a:p>
            <a:r>
              <a:rPr lang="en-US" dirty="0"/>
              <a:t>Use areas in GE that allow students to visualize evolution over time</a:t>
            </a:r>
          </a:p>
          <a:p>
            <a:r>
              <a:rPr lang="en-US" dirty="0" smtClean="0"/>
              <a:t>Reconstructing what’s gone due to erosion, what’s underground</a:t>
            </a:r>
            <a:r>
              <a:rPr lang="en-US" dirty="0"/>
              <a:t> </a:t>
            </a:r>
            <a:r>
              <a:rPr lang="en-US" dirty="0" smtClean="0"/>
              <a:t>– draw cross sections</a:t>
            </a:r>
          </a:p>
        </p:txBody>
      </p:sp>
      <p:pic>
        <p:nvPicPr>
          <p:cNvPr id="5" name="Picture 4" descr="Iran 3-fold mapping 2 15 k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265" y="736602"/>
            <a:ext cx="6633135" cy="4316276"/>
          </a:xfrm>
          <a:prstGeom prst="rect">
            <a:avLst/>
          </a:prstGeom>
        </p:spPr>
      </p:pic>
      <p:pic>
        <p:nvPicPr>
          <p:cNvPr id="6" name="Picture 5" descr="Iran 3-fold mapping 1 6 k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1265" y="774702"/>
            <a:ext cx="6633135" cy="4316276"/>
          </a:xfrm>
          <a:prstGeom prst="rect">
            <a:avLst/>
          </a:prstGeom>
        </p:spPr>
      </p:pic>
      <p:pic>
        <p:nvPicPr>
          <p:cNvPr id="9" name="Picture 8" descr="Iran 3-fold mapping 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265" y="736602"/>
            <a:ext cx="6633135" cy="4316276"/>
          </a:xfrm>
          <a:prstGeom prst="rect">
            <a:avLst/>
          </a:prstGeom>
        </p:spPr>
      </p:pic>
      <p:pic>
        <p:nvPicPr>
          <p:cNvPr id="18" name="Picture 17" descr="Iran 3-fold obliqu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401" y="743635"/>
            <a:ext cx="6474414" cy="4434973"/>
          </a:xfrm>
          <a:prstGeom prst="rect">
            <a:avLst/>
          </a:prstGeom>
        </p:spPr>
      </p:pic>
      <p:pic>
        <p:nvPicPr>
          <p:cNvPr id="19" name="Picture 18" descr="Iran 3-fold mapping 4.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1265" y="736602"/>
            <a:ext cx="6633135" cy="4316276"/>
          </a:xfrm>
          <a:prstGeom prst="rect">
            <a:avLst/>
          </a:prstGeom>
        </p:spPr>
      </p:pic>
      <p:pic>
        <p:nvPicPr>
          <p:cNvPr id="20" name="Picture 19" descr="Iran 3-fold mapping 2 15 k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265" y="736602"/>
            <a:ext cx="6633135" cy="4316276"/>
          </a:xfrm>
          <a:prstGeom prst="rect">
            <a:avLst/>
          </a:prstGeom>
        </p:spPr>
      </p:pic>
      <p:cxnSp>
        <p:nvCxnSpPr>
          <p:cNvPr id="21" name="Straight Connector 20"/>
          <p:cNvCxnSpPr/>
          <p:nvPr/>
        </p:nvCxnSpPr>
        <p:spPr bwMode="auto">
          <a:xfrm>
            <a:off x="4572000" y="1676400"/>
            <a:ext cx="2731291" cy="1125482"/>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2" name="Straight Connector 21"/>
          <p:cNvCxnSpPr/>
          <p:nvPr/>
        </p:nvCxnSpPr>
        <p:spPr bwMode="auto">
          <a:xfrm flipH="1">
            <a:off x="5748064" y="1828800"/>
            <a:ext cx="957536" cy="2322492"/>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439297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162800" cy="381000"/>
          </a:xfrm>
        </p:spPr>
        <p:txBody>
          <a:bodyPr/>
          <a:lstStyle/>
          <a:p>
            <a:r>
              <a:rPr lang="en-US" dirty="0" smtClean="0"/>
              <a:t>Challenge</a:t>
            </a:r>
            <a:endParaRPr lang="en-US" dirty="0"/>
          </a:p>
        </p:txBody>
      </p:sp>
      <p:sp>
        <p:nvSpPr>
          <p:cNvPr id="3" name="Content Placeholder 2"/>
          <p:cNvSpPr>
            <a:spLocks noGrp="1"/>
          </p:cNvSpPr>
          <p:nvPr>
            <p:ph idx="1"/>
          </p:nvPr>
        </p:nvSpPr>
        <p:spPr>
          <a:xfrm>
            <a:off x="1752600" y="5638800"/>
            <a:ext cx="6705600" cy="990600"/>
          </a:xfrm>
        </p:spPr>
        <p:txBody>
          <a:bodyPr/>
          <a:lstStyle/>
          <a:p>
            <a:r>
              <a:rPr lang="en-US" sz="2800" dirty="0" smtClean="0"/>
              <a:t>Many students don’t see the process in the product</a:t>
            </a:r>
          </a:p>
        </p:txBody>
      </p:sp>
      <p:pic>
        <p:nvPicPr>
          <p:cNvPr id="7" name="Picture 6" descr="Afar fault geomet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762000"/>
            <a:ext cx="6967574" cy="4533900"/>
          </a:xfrm>
          <a:prstGeom prst="rect">
            <a:avLst/>
          </a:prstGeom>
        </p:spPr>
      </p:pic>
    </p:spTree>
    <p:extLst>
      <p:ext uri="{BB962C8B-B14F-4D97-AF65-F5344CB8AC3E}">
        <p14:creationId xmlns:p14="http://schemas.microsoft.com/office/powerpoint/2010/main" val="2560557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162800" cy="381000"/>
          </a:xfrm>
        </p:spPr>
        <p:txBody>
          <a:bodyPr/>
          <a:lstStyle/>
          <a:p>
            <a:r>
              <a:rPr lang="en-US" sz="2800" dirty="0" smtClean="0"/>
              <a:t>Helping students see process in product</a:t>
            </a:r>
            <a:endParaRPr lang="en-US" sz="2800" dirty="0"/>
          </a:p>
        </p:txBody>
      </p:sp>
      <p:sp>
        <p:nvSpPr>
          <p:cNvPr id="3" name="Content Placeholder 2"/>
          <p:cNvSpPr>
            <a:spLocks noGrp="1"/>
          </p:cNvSpPr>
          <p:nvPr>
            <p:ph idx="1"/>
          </p:nvPr>
        </p:nvSpPr>
        <p:spPr>
          <a:xfrm>
            <a:off x="1600200" y="5791200"/>
            <a:ext cx="7543800" cy="762000"/>
          </a:xfrm>
        </p:spPr>
        <p:txBody>
          <a:bodyPr/>
          <a:lstStyle/>
          <a:p>
            <a:r>
              <a:rPr lang="en-US" dirty="0" smtClean="0"/>
              <a:t>Integrate models to help students with process, product, pattern recognition, and interpretation</a:t>
            </a:r>
          </a:p>
        </p:txBody>
      </p:sp>
      <p:pic>
        <p:nvPicPr>
          <p:cNvPr id="7" name="Picture 6" descr="Afar fault geomet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762000"/>
            <a:ext cx="6967574" cy="4533900"/>
          </a:xfrm>
          <a:prstGeom prst="rect">
            <a:avLst/>
          </a:prstGeom>
        </p:spPr>
      </p:pic>
      <p:pic>
        <p:nvPicPr>
          <p:cNvPr id="8" name="Picture 6" descr="Nick, Nicole, and flour mode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685800"/>
            <a:ext cx="617220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flour mode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68580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Santa Ana mesa 5 k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685800"/>
            <a:ext cx="43830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7891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772400" cy="533400"/>
          </a:xfrm>
        </p:spPr>
        <p:txBody>
          <a:bodyPr/>
          <a:lstStyle/>
          <a:p>
            <a:r>
              <a:rPr lang="en-US" dirty="0" smtClean="0"/>
              <a:t>Use Google Earth for pre-field mapping</a:t>
            </a:r>
            <a:endParaRPr lang="en-US" dirty="0"/>
          </a:p>
        </p:txBody>
      </p:sp>
      <p:sp>
        <p:nvSpPr>
          <p:cNvPr id="3" name="Content Placeholder 2"/>
          <p:cNvSpPr>
            <a:spLocks noGrp="1"/>
          </p:cNvSpPr>
          <p:nvPr>
            <p:ph idx="1"/>
          </p:nvPr>
        </p:nvSpPr>
        <p:spPr>
          <a:xfrm>
            <a:off x="1676400" y="5867400"/>
            <a:ext cx="7239000" cy="762000"/>
          </a:xfrm>
        </p:spPr>
        <p:txBody>
          <a:bodyPr/>
          <a:lstStyle/>
          <a:p>
            <a:r>
              <a:rPr lang="en-US" dirty="0" smtClean="0"/>
              <a:t>Orbit to outcrop; framing hypotheses to test in field; targeting field work.</a:t>
            </a:r>
            <a:endParaRPr lang="en-US" dirty="0"/>
          </a:p>
        </p:txBody>
      </p:sp>
      <p:pic>
        <p:nvPicPr>
          <p:cNvPr id="8" name="Picture 5" descr="AsCan_San Ysidro GE 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85800"/>
            <a:ext cx="38848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2743200" y="4038600"/>
            <a:ext cx="1899920" cy="1153160"/>
          </a:xfrm>
          <a:prstGeom prst="rect">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 name="Picture 9" descr="San Ysidro 500 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914400"/>
            <a:ext cx="678596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stros mappin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762000"/>
            <a:ext cx="6400800" cy="486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an Ysidro 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52575" y="812735"/>
            <a:ext cx="7362825" cy="490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83751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7162800" cy="381000"/>
          </a:xfrm>
        </p:spPr>
        <p:txBody>
          <a:bodyPr/>
          <a:lstStyle/>
          <a:p>
            <a:r>
              <a:rPr lang="en-US" dirty="0" smtClean="0"/>
              <a:t>Use Google Earth to make literature-reading more meaningful for students</a:t>
            </a:r>
            <a:endParaRPr lang="en-US" dirty="0"/>
          </a:p>
        </p:txBody>
      </p:sp>
      <p:sp>
        <p:nvSpPr>
          <p:cNvPr id="3" name="Content Placeholder 2"/>
          <p:cNvSpPr>
            <a:spLocks noGrp="1"/>
          </p:cNvSpPr>
          <p:nvPr>
            <p:ph idx="1"/>
          </p:nvPr>
        </p:nvSpPr>
        <p:spPr>
          <a:xfrm>
            <a:off x="1676400" y="5867400"/>
            <a:ext cx="7239000" cy="914400"/>
          </a:xfrm>
        </p:spPr>
        <p:txBody>
          <a:bodyPr/>
          <a:lstStyle/>
          <a:p>
            <a:r>
              <a:rPr lang="en-US" dirty="0" smtClean="0"/>
              <a:t>Example from </a:t>
            </a:r>
            <a:r>
              <a:rPr lang="en-US" dirty="0" err="1" smtClean="0"/>
              <a:t>Pavlis</a:t>
            </a:r>
            <a:r>
              <a:rPr lang="en-US" dirty="0" smtClean="0"/>
              <a:t> et al., 1997 on tectonics and erosion in the </a:t>
            </a:r>
            <a:r>
              <a:rPr lang="en-US" dirty="0" err="1" smtClean="0"/>
              <a:t>Tien</a:t>
            </a:r>
            <a:r>
              <a:rPr lang="en-US" dirty="0" smtClean="0"/>
              <a:t> Shan and </a:t>
            </a:r>
            <a:r>
              <a:rPr lang="en-US" dirty="0" err="1" smtClean="0"/>
              <a:t>Pamirs</a:t>
            </a:r>
            <a:endParaRPr lang="en-US" dirty="0"/>
          </a:p>
        </p:txBody>
      </p:sp>
      <p:pic>
        <p:nvPicPr>
          <p:cNvPr id="4" name="Picture 3" descr="Pavis Pami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257300"/>
            <a:ext cx="6967574" cy="4533900"/>
          </a:xfrm>
          <a:prstGeom prst="rect">
            <a:avLst/>
          </a:prstGeom>
        </p:spPr>
      </p:pic>
    </p:spTree>
    <p:extLst>
      <p:ext uri="{BB962C8B-B14F-4D97-AF65-F5344CB8AC3E}">
        <p14:creationId xmlns:p14="http://schemas.microsoft.com/office/powerpoint/2010/main" val="5726900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outcrop to orbit</a:t>
            </a:r>
            <a:endParaRPr lang="en-US" dirty="0"/>
          </a:p>
        </p:txBody>
      </p:sp>
      <p:sp>
        <p:nvSpPr>
          <p:cNvPr id="3" name="Content Placeholder 2"/>
          <p:cNvSpPr>
            <a:spLocks noGrp="1"/>
          </p:cNvSpPr>
          <p:nvPr>
            <p:ph idx="1"/>
          </p:nvPr>
        </p:nvSpPr>
        <p:spPr>
          <a:xfrm>
            <a:off x="1676400" y="5791200"/>
            <a:ext cx="7239000" cy="609600"/>
          </a:xfrm>
        </p:spPr>
        <p:txBody>
          <a:bodyPr/>
          <a:lstStyle/>
          <a:p>
            <a:r>
              <a:rPr lang="en-US" sz="2800" dirty="0">
                <a:solidFill>
                  <a:srgbClr val="E7DFCB"/>
                </a:solidFill>
              </a:rPr>
              <a:t>http://</a:t>
            </a:r>
            <a:r>
              <a:rPr lang="en-US" sz="2800" dirty="0" err="1">
                <a:solidFill>
                  <a:srgbClr val="E7DFCB"/>
                </a:solidFill>
              </a:rPr>
              <a:t>serc.carleton.edu</a:t>
            </a:r>
            <a:r>
              <a:rPr lang="en-US" sz="2800" dirty="0">
                <a:solidFill>
                  <a:srgbClr val="E7DFCB"/>
                </a:solidFill>
              </a:rPr>
              <a:t>/</a:t>
            </a:r>
            <a:r>
              <a:rPr lang="en-US" sz="2800" dirty="0" err="1">
                <a:solidFill>
                  <a:srgbClr val="E7DFCB"/>
                </a:solidFill>
              </a:rPr>
              <a:t>NAGTWorkshops</a:t>
            </a:r>
            <a:r>
              <a:rPr lang="en-US" sz="2800" dirty="0">
                <a:solidFill>
                  <a:srgbClr val="E7DFCB"/>
                </a:solidFill>
              </a:rPr>
              <a:t>/structure/</a:t>
            </a:r>
            <a:r>
              <a:rPr lang="en-US" sz="2800" dirty="0" err="1">
                <a:solidFill>
                  <a:srgbClr val="E7DFCB"/>
                </a:solidFill>
              </a:rPr>
              <a:t>Google_Earth</a:t>
            </a:r>
            <a:r>
              <a:rPr lang="en-US" sz="2800" dirty="0">
                <a:solidFill>
                  <a:srgbClr val="E7DFCB"/>
                </a:solidFill>
              </a:rPr>
              <a:t>/</a:t>
            </a:r>
            <a:r>
              <a:rPr lang="en-US" sz="2800" dirty="0" err="1">
                <a:solidFill>
                  <a:srgbClr val="E7DFCB"/>
                </a:solidFill>
              </a:rPr>
              <a:t>approach.html</a:t>
            </a:r>
            <a:endParaRPr lang="en-US" sz="2800" dirty="0">
              <a:solidFill>
                <a:srgbClr val="E7DFCB"/>
              </a:solidFill>
            </a:endParaRPr>
          </a:p>
        </p:txBody>
      </p:sp>
      <p:pic>
        <p:nvPicPr>
          <p:cNvPr id="4" name="Picture 1" descr="NASA_Reuters 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50900"/>
            <a:ext cx="73152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50570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7162800" cy="609600"/>
          </a:xfrm>
        </p:spPr>
        <p:txBody>
          <a:bodyPr/>
          <a:lstStyle/>
          <a:p>
            <a:r>
              <a:rPr lang="en-US" dirty="0" smtClean="0"/>
              <a:t>Calculating dip, backing into strike</a:t>
            </a:r>
            <a:endParaRPr lang="en-US" dirty="0"/>
          </a:p>
        </p:txBody>
      </p:sp>
      <p:sp>
        <p:nvSpPr>
          <p:cNvPr id="3" name="Content Placeholder 2"/>
          <p:cNvSpPr>
            <a:spLocks noGrp="1"/>
          </p:cNvSpPr>
          <p:nvPr>
            <p:ph idx="1"/>
          </p:nvPr>
        </p:nvSpPr>
        <p:spPr>
          <a:xfrm>
            <a:off x="1676400" y="4800600"/>
            <a:ext cx="7239000" cy="1981200"/>
          </a:xfrm>
        </p:spPr>
        <p:txBody>
          <a:bodyPr/>
          <a:lstStyle/>
          <a:p>
            <a:r>
              <a:rPr lang="en-US" dirty="0" smtClean="0"/>
              <a:t>Measure dip with protractor in 3D view</a:t>
            </a:r>
          </a:p>
          <a:p>
            <a:r>
              <a:rPr lang="en-US" dirty="0" smtClean="0"/>
              <a:t>Use line tool in GE to “fill in” the </a:t>
            </a:r>
            <a:r>
              <a:rPr lang="en-US" dirty="0" err="1" smtClean="0"/>
              <a:t>Vs</a:t>
            </a:r>
            <a:r>
              <a:rPr lang="en-US" dirty="0" smtClean="0"/>
              <a:t> (what did it used to look like before erosion??)</a:t>
            </a:r>
          </a:p>
          <a:p>
            <a:r>
              <a:rPr lang="en-US" dirty="0" smtClean="0"/>
              <a:t>Calculate dip of contact; define structure contours and strike.  </a:t>
            </a:r>
            <a:endParaRPr lang="en-US" dirty="0"/>
          </a:p>
        </p:txBody>
      </p:sp>
      <p:pic>
        <p:nvPicPr>
          <p:cNvPr id="5" name="Picture 4" descr="Dekuyeh 2 1625 m s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642112"/>
            <a:ext cx="6248400" cy="4082288"/>
          </a:xfrm>
          <a:prstGeom prst="rect">
            <a:avLst/>
          </a:prstGeom>
        </p:spPr>
      </p:pic>
      <p:pic>
        <p:nvPicPr>
          <p:cNvPr id="7" name="Picture 6" descr="Dekuyeh 4 s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642112"/>
            <a:ext cx="6248400" cy="4082288"/>
          </a:xfrm>
          <a:prstGeom prst="rect">
            <a:avLst/>
          </a:prstGeom>
        </p:spPr>
      </p:pic>
      <p:pic>
        <p:nvPicPr>
          <p:cNvPr id="10" name="Picture 9" descr="Dekuyeh 1 s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674624"/>
            <a:ext cx="6248400" cy="4082288"/>
          </a:xfrm>
          <a:prstGeom prst="rect">
            <a:avLst/>
          </a:prstGeom>
        </p:spPr>
      </p:pic>
      <p:pic>
        <p:nvPicPr>
          <p:cNvPr id="14" name="Picture 13" descr="Dekuyeh 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817" y="642112"/>
            <a:ext cx="6247983" cy="4082016"/>
          </a:xfrm>
          <a:prstGeom prst="rect">
            <a:avLst/>
          </a:prstGeom>
        </p:spPr>
      </p:pic>
      <p:pic>
        <p:nvPicPr>
          <p:cNvPr id="11" name="Picture 10" descr="Dekuyeh 6 sm.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7400" y="718312"/>
            <a:ext cx="6248400" cy="4082288"/>
          </a:xfrm>
          <a:prstGeom prst="rect">
            <a:avLst/>
          </a:prstGeom>
        </p:spPr>
      </p:pic>
      <p:pic>
        <p:nvPicPr>
          <p:cNvPr id="15" name="Picture 14" descr="Dekuyeh 7 sm.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7400" y="642112"/>
            <a:ext cx="6248400" cy="4082288"/>
          </a:xfrm>
          <a:prstGeom prst="rect">
            <a:avLst/>
          </a:prstGeom>
        </p:spPr>
      </p:pic>
    </p:spTree>
    <p:extLst>
      <p:ext uri="{BB962C8B-B14F-4D97-AF65-F5344CB8AC3E}">
        <p14:creationId xmlns:p14="http://schemas.microsoft.com/office/powerpoint/2010/main" val="1439297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recognition and interpretation</a:t>
            </a:r>
            <a:endParaRPr lang="en-US" dirty="0"/>
          </a:p>
        </p:txBody>
      </p:sp>
      <p:sp>
        <p:nvSpPr>
          <p:cNvPr id="3" name="Content Placeholder 2"/>
          <p:cNvSpPr>
            <a:spLocks noGrp="1"/>
          </p:cNvSpPr>
          <p:nvPr>
            <p:ph idx="1"/>
          </p:nvPr>
        </p:nvSpPr>
        <p:spPr>
          <a:xfrm>
            <a:off x="1676400" y="5791200"/>
            <a:ext cx="7239000" cy="838200"/>
          </a:xfrm>
        </p:spPr>
        <p:txBody>
          <a:bodyPr/>
          <a:lstStyle/>
          <a:p>
            <a:r>
              <a:rPr lang="en-US" dirty="0" smtClean="0"/>
              <a:t>Fold terminology and </a:t>
            </a:r>
            <a:r>
              <a:rPr lang="en-US" dirty="0" err="1" smtClean="0"/>
              <a:t>symbology</a:t>
            </a:r>
            <a:r>
              <a:rPr lang="en-US" dirty="0" smtClean="0"/>
              <a:t>, visualization</a:t>
            </a:r>
          </a:p>
          <a:p>
            <a:r>
              <a:rPr lang="en-US" dirty="0" smtClean="0"/>
              <a:t>Down-plunge views for true fold shape</a:t>
            </a:r>
            <a:endParaRPr lang="en-US" dirty="0"/>
          </a:p>
        </p:txBody>
      </p:sp>
      <p:pic>
        <p:nvPicPr>
          <p:cNvPr id="4" name="Picture 3" descr="Morocco folds 1 s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219199"/>
            <a:ext cx="6553200" cy="4274143"/>
          </a:xfrm>
          <a:prstGeom prst="rect">
            <a:avLst/>
          </a:prstGeom>
        </p:spPr>
      </p:pic>
      <p:pic>
        <p:nvPicPr>
          <p:cNvPr id="5" name="Picture 4" descr="Morocco folds 3 s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1066800"/>
            <a:ext cx="6553200" cy="4281424"/>
          </a:xfrm>
          <a:prstGeom prst="rect">
            <a:avLst/>
          </a:prstGeom>
        </p:spPr>
      </p:pic>
      <p:pic>
        <p:nvPicPr>
          <p:cNvPr id="7" name="Picture 6" descr="Morocco down plunge view 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0454" y="1752600"/>
            <a:ext cx="7264946" cy="2895600"/>
          </a:xfrm>
          <a:prstGeom prst="rect">
            <a:avLst/>
          </a:prstGeom>
        </p:spPr>
      </p:pic>
    </p:spTree>
    <p:extLst>
      <p:ext uri="{BB962C8B-B14F-4D97-AF65-F5344CB8AC3E}">
        <p14:creationId xmlns:p14="http://schemas.microsoft.com/office/powerpoint/2010/main" val="249651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152400" y="0"/>
            <a:ext cx="9296400" cy="1219200"/>
          </a:xfrm>
          <a:prstGeom prst="rect">
            <a:avLst/>
          </a:prstGeom>
          <a:solidFill>
            <a:srgbClr val="CBC6B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endParaRPr>
          </a:p>
        </p:txBody>
      </p:sp>
      <p:sp>
        <p:nvSpPr>
          <p:cNvPr id="16" name="Content Placeholder 1"/>
          <p:cNvSpPr>
            <a:spLocks noGrp="1"/>
          </p:cNvSpPr>
          <p:nvPr>
            <p:ph idx="1"/>
          </p:nvPr>
        </p:nvSpPr>
        <p:spPr>
          <a:xfrm>
            <a:off x="1676400" y="5163059"/>
            <a:ext cx="7239000" cy="1466341"/>
          </a:xfrm>
        </p:spPr>
        <p:txBody>
          <a:bodyPr/>
          <a:lstStyle/>
          <a:p>
            <a:endParaRPr lang="en-US"/>
          </a:p>
        </p:txBody>
      </p:sp>
      <p:sp>
        <p:nvSpPr>
          <p:cNvPr id="17" name="Content Placeholder 2"/>
          <p:cNvSpPr txBox="1">
            <a:spLocks/>
          </p:cNvSpPr>
          <p:nvPr/>
        </p:nvSpPr>
        <p:spPr bwMode="auto">
          <a:xfrm>
            <a:off x="1676400" y="5163059"/>
            <a:ext cx="7239000" cy="146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DAF5D0"/>
              </a:buClr>
              <a:buChar char="•"/>
              <a:defRPr sz="2400">
                <a:solidFill>
                  <a:srgbClr val="353D34"/>
                </a:solidFill>
                <a:effectLst/>
                <a:latin typeface="Arial" pitchFamily="19" charset="0"/>
                <a:ea typeface="+mn-ea"/>
                <a:cs typeface="+mn-cs"/>
              </a:defRPr>
            </a:lvl1pPr>
            <a:lvl2pPr marL="742950" indent="-285750" algn="l" rtl="0" eaLnBrk="0" fontAlgn="base" hangingPunct="0">
              <a:spcBef>
                <a:spcPct val="20000"/>
              </a:spcBef>
              <a:spcAft>
                <a:spcPct val="0"/>
              </a:spcAft>
              <a:buClr>
                <a:srgbClr val="DAF5D0"/>
              </a:buClr>
              <a:buChar char="–"/>
              <a:defRPr sz="2000">
                <a:solidFill>
                  <a:srgbClr val="353D34"/>
                </a:solidFill>
                <a:effectLst/>
                <a:latin typeface="Arial" pitchFamily="19" charset="0"/>
                <a:ea typeface="+mn-ea"/>
              </a:defRPr>
            </a:lvl2pPr>
            <a:lvl3pPr marL="1143000" indent="-228600" algn="l" rtl="0" eaLnBrk="0" fontAlgn="base" hangingPunct="0">
              <a:spcBef>
                <a:spcPct val="20000"/>
              </a:spcBef>
              <a:spcAft>
                <a:spcPct val="0"/>
              </a:spcAft>
              <a:buClr>
                <a:srgbClr val="DAF5D0"/>
              </a:buClr>
              <a:buChar char="•"/>
              <a:defRPr sz="2000">
                <a:solidFill>
                  <a:srgbClr val="353D34"/>
                </a:solidFill>
                <a:effectLst/>
                <a:latin typeface="Arial" pitchFamily="19" charset="0"/>
                <a:ea typeface="+mn-ea"/>
              </a:defRPr>
            </a:lvl3pPr>
            <a:lvl4pPr marL="1600200" indent="-228600" algn="l" rtl="0" eaLnBrk="0" fontAlgn="base" hangingPunct="0">
              <a:spcBef>
                <a:spcPct val="20000"/>
              </a:spcBef>
              <a:spcAft>
                <a:spcPct val="0"/>
              </a:spcAft>
              <a:buClr>
                <a:srgbClr val="DAF5D0"/>
              </a:buClr>
              <a:buChar char="–"/>
              <a:defRPr sz="2000">
                <a:solidFill>
                  <a:srgbClr val="353D34"/>
                </a:solidFill>
                <a:effectLst/>
                <a:latin typeface="Arial" pitchFamily="19" charset="0"/>
                <a:ea typeface="+mn-ea"/>
              </a:defRPr>
            </a:lvl4pPr>
            <a:lvl5pPr marL="2057400" indent="-228600" algn="l" rtl="0" eaLnBrk="0" fontAlgn="base" hangingPunct="0">
              <a:spcBef>
                <a:spcPct val="20000"/>
              </a:spcBef>
              <a:spcAft>
                <a:spcPct val="0"/>
              </a:spcAft>
              <a:buClr>
                <a:srgbClr val="DAF5D0"/>
              </a:buClr>
              <a:buChar char="»"/>
              <a:defRPr sz="2000">
                <a:solidFill>
                  <a:srgbClr val="353D34"/>
                </a:solidFill>
                <a:effectLst/>
                <a:latin typeface="Arial" pitchFamily="19" charset="0"/>
                <a:ea typeface="+mn-ea"/>
              </a:defRPr>
            </a:lvl5pPr>
            <a:lvl6pPr marL="2514600" indent="-228600" algn="l" rtl="0" fontAlgn="base">
              <a:spcBef>
                <a:spcPct val="20000"/>
              </a:spcBef>
              <a:spcAft>
                <a:spcPct val="0"/>
              </a:spcAft>
              <a:buClr>
                <a:srgbClr val="154A0F"/>
              </a:buClr>
              <a:buChar char="»"/>
              <a:defRPr sz="2000">
                <a:solidFill>
                  <a:srgbClr val="451A04"/>
                </a:solidFill>
                <a:latin typeface="+mn-lt"/>
                <a:ea typeface="+mn-ea"/>
              </a:defRPr>
            </a:lvl6pPr>
            <a:lvl7pPr marL="2971800" indent="-228600" algn="l" rtl="0" fontAlgn="base">
              <a:spcBef>
                <a:spcPct val="20000"/>
              </a:spcBef>
              <a:spcAft>
                <a:spcPct val="0"/>
              </a:spcAft>
              <a:buClr>
                <a:srgbClr val="154A0F"/>
              </a:buClr>
              <a:buChar char="»"/>
              <a:defRPr sz="2000">
                <a:solidFill>
                  <a:srgbClr val="451A04"/>
                </a:solidFill>
                <a:latin typeface="+mn-lt"/>
                <a:ea typeface="+mn-ea"/>
              </a:defRPr>
            </a:lvl7pPr>
            <a:lvl8pPr marL="3429000" indent="-228600" algn="l" rtl="0" fontAlgn="base">
              <a:spcBef>
                <a:spcPct val="20000"/>
              </a:spcBef>
              <a:spcAft>
                <a:spcPct val="0"/>
              </a:spcAft>
              <a:buClr>
                <a:srgbClr val="154A0F"/>
              </a:buClr>
              <a:buChar char="»"/>
              <a:defRPr sz="2000">
                <a:solidFill>
                  <a:srgbClr val="451A04"/>
                </a:solidFill>
                <a:latin typeface="+mn-lt"/>
                <a:ea typeface="+mn-ea"/>
              </a:defRPr>
            </a:lvl8pPr>
            <a:lvl9pPr marL="3886200" indent="-228600" algn="l" rtl="0" fontAlgn="base">
              <a:spcBef>
                <a:spcPct val="20000"/>
              </a:spcBef>
              <a:spcAft>
                <a:spcPct val="0"/>
              </a:spcAft>
              <a:buClr>
                <a:srgbClr val="154A0F"/>
              </a:buClr>
              <a:buChar char="»"/>
              <a:defRPr sz="2000">
                <a:solidFill>
                  <a:srgbClr val="451A04"/>
                </a:solidFill>
                <a:latin typeface="+mn-lt"/>
                <a:ea typeface="+mn-ea"/>
              </a:defRPr>
            </a:lvl9pPr>
          </a:lstStyle>
          <a:p>
            <a:r>
              <a:rPr lang="en-US" smtClean="0"/>
              <a:t>asdf </a:t>
            </a:r>
            <a:endParaRPr lang="en-US" dirty="0"/>
          </a:p>
        </p:txBody>
      </p:sp>
      <p:pic>
        <p:nvPicPr>
          <p:cNvPr id="18" name="Picture 17" descr="Anti-Atlas regio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33" y="838285"/>
            <a:ext cx="9250934" cy="6019715"/>
          </a:xfrm>
          <a:prstGeom prst="rect">
            <a:avLst/>
          </a:prstGeom>
        </p:spPr>
      </p:pic>
      <p:pic>
        <p:nvPicPr>
          <p:cNvPr id="19" name="Picture 18" descr="Anti-Atlas regional fol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01" y="838201"/>
            <a:ext cx="9261101" cy="6026330"/>
          </a:xfrm>
          <a:prstGeom prst="rect">
            <a:avLst/>
          </a:prstGeom>
        </p:spPr>
      </p:pic>
      <p:pic>
        <p:nvPicPr>
          <p:cNvPr id="20" name="Picture 19" descr="Morocco fold w vertical limb 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101" y="838201"/>
            <a:ext cx="9261101" cy="6026330"/>
          </a:xfrm>
          <a:prstGeom prst="rect">
            <a:avLst/>
          </a:prstGeom>
        </p:spPr>
      </p:pic>
    </p:spTree>
    <p:extLst>
      <p:ext uri="{BB962C8B-B14F-4D97-AF65-F5344CB8AC3E}">
        <p14:creationId xmlns:p14="http://schemas.microsoft.com/office/powerpoint/2010/main" val="1921635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0887" y="5181600"/>
            <a:ext cx="7239000" cy="1447800"/>
          </a:xfrm>
        </p:spPr>
        <p:txBody>
          <a:bodyPr/>
          <a:lstStyle/>
          <a:p>
            <a:r>
              <a:rPr lang="en-US" dirty="0" err="1" smtClean="0"/>
              <a:t>asdf</a:t>
            </a:r>
            <a:r>
              <a:rPr lang="en-US" dirty="0" smtClean="0"/>
              <a:t> </a:t>
            </a:r>
            <a:endParaRPr lang="en-US" dirty="0"/>
          </a:p>
        </p:txBody>
      </p:sp>
      <p:sp>
        <p:nvSpPr>
          <p:cNvPr id="11" name="Rectangle 10"/>
          <p:cNvSpPr/>
          <p:nvPr/>
        </p:nvSpPr>
        <p:spPr bwMode="auto">
          <a:xfrm>
            <a:off x="-152400" y="0"/>
            <a:ext cx="9296400" cy="1219200"/>
          </a:xfrm>
          <a:prstGeom prst="rect">
            <a:avLst/>
          </a:prstGeom>
          <a:solidFill>
            <a:srgbClr val="CBC6B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endParaRPr>
          </a:p>
        </p:txBody>
      </p:sp>
      <p:pic>
        <p:nvPicPr>
          <p:cNvPr id="12" name="Picture 11" descr="Central Iran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14400"/>
            <a:ext cx="9133963" cy="5943600"/>
          </a:xfrm>
          <a:prstGeom prst="rect">
            <a:avLst/>
          </a:prstGeom>
        </p:spPr>
      </p:pic>
      <p:pic>
        <p:nvPicPr>
          <p:cNvPr id="13" name="Picture 12" descr="Central Ir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 y="914400"/>
            <a:ext cx="9133963" cy="5943600"/>
          </a:xfrm>
          <a:prstGeom prst="rect">
            <a:avLst/>
          </a:prstGeom>
        </p:spPr>
      </p:pic>
      <p:pic>
        <p:nvPicPr>
          <p:cNvPr id="14" name="Picture 13" descr="Central Iran 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838200"/>
            <a:ext cx="9251065" cy="6019800"/>
          </a:xfrm>
          <a:prstGeom prst="rect">
            <a:avLst/>
          </a:prstGeom>
        </p:spPr>
      </p:pic>
      <p:pic>
        <p:nvPicPr>
          <p:cNvPr id="15" name="Picture 14" descr="Central Iran 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99" y="772087"/>
            <a:ext cx="9352666" cy="6085913"/>
          </a:xfrm>
          <a:prstGeom prst="rect">
            <a:avLst/>
          </a:prstGeom>
        </p:spPr>
      </p:pic>
    </p:spTree>
    <p:extLst>
      <p:ext uri="{BB962C8B-B14F-4D97-AF65-F5344CB8AC3E}">
        <p14:creationId xmlns:p14="http://schemas.microsoft.com/office/powerpoint/2010/main" val="1042462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52400" y="0"/>
            <a:ext cx="9296400" cy="1219200"/>
          </a:xfrm>
          <a:prstGeom prst="rect">
            <a:avLst/>
          </a:prstGeom>
          <a:solidFill>
            <a:srgbClr val="CBC6B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endParaRPr>
          </a:p>
        </p:txBody>
      </p:sp>
      <p:pic>
        <p:nvPicPr>
          <p:cNvPr id="3" name="Picture 2" descr="E Ir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31" y="0"/>
            <a:ext cx="9211830" cy="6889132"/>
          </a:xfrm>
          <a:prstGeom prst="rect">
            <a:avLst/>
          </a:prstGeom>
        </p:spPr>
      </p:pic>
    </p:spTree>
    <p:extLst>
      <p:ext uri="{BB962C8B-B14F-4D97-AF65-F5344CB8AC3E}">
        <p14:creationId xmlns:p14="http://schemas.microsoft.com/office/powerpoint/2010/main" val="7045873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162800" cy="381000"/>
          </a:xfrm>
        </p:spPr>
        <p:txBody>
          <a:bodyPr/>
          <a:lstStyle/>
          <a:p>
            <a:r>
              <a:rPr lang="en-US" dirty="0" smtClean="0"/>
              <a:t>Challenge</a:t>
            </a:r>
            <a:endParaRPr lang="en-US" dirty="0"/>
          </a:p>
        </p:txBody>
      </p:sp>
      <p:sp>
        <p:nvSpPr>
          <p:cNvPr id="3" name="Content Placeholder 2"/>
          <p:cNvSpPr>
            <a:spLocks noGrp="1"/>
          </p:cNvSpPr>
          <p:nvPr>
            <p:ph idx="1"/>
          </p:nvPr>
        </p:nvSpPr>
        <p:spPr>
          <a:xfrm>
            <a:off x="1447800" y="5562600"/>
            <a:ext cx="7696200" cy="1143000"/>
          </a:xfrm>
        </p:spPr>
        <p:txBody>
          <a:bodyPr/>
          <a:lstStyle/>
          <a:p>
            <a:r>
              <a:rPr lang="en-US" sz="2600" dirty="0" smtClean="0"/>
              <a:t>Most students don’t see what you see</a:t>
            </a:r>
          </a:p>
          <a:p>
            <a:r>
              <a:rPr lang="en-US" sz="2600" dirty="0" smtClean="0"/>
              <a:t>Most of my students don’t see layers in this view</a:t>
            </a:r>
          </a:p>
        </p:txBody>
      </p:sp>
      <p:pic>
        <p:nvPicPr>
          <p:cNvPr id="11" name="Picture 1" descr="Pakistan 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8555" y="685800"/>
            <a:ext cx="7347155" cy="472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akistan 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6253" y="838201"/>
            <a:ext cx="723674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Pakistan 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3603" y="685800"/>
            <a:ext cx="759419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430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848600" cy="533400"/>
          </a:xfrm>
        </p:spPr>
        <p:txBody>
          <a:bodyPr/>
          <a:lstStyle/>
          <a:p>
            <a:r>
              <a:rPr lang="en-US" sz="2800" dirty="0" smtClean="0"/>
              <a:t>Helping students see what you see</a:t>
            </a:r>
            <a:endParaRPr lang="en-US" sz="2800" dirty="0"/>
          </a:p>
        </p:txBody>
      </p:sp>
      <p:sp>
        <p:nvSpPr>
          <p:cNvPr id="3" name="Content Placeholder 2"/>
          <p:cNvSpPr>
            <a:spLocks noGrp="1"/>
          </p:cNvSpPr>
          <p:nvPr>
            <p:ph idx="1"/>
          </p:nvPr>
        </p:nvSpPr>
        <p:spPr>
          <a:xfrm>
            <a:off x="1371600" y="4800600"/>
            <a:ext cx="7772400" cy="1828800"/>
          </a:xfrm>
        </p:spPr>
        <p:txBody>
          <a:bodyPr/>
          <a:lstStyle/>
          <a:p>
            <a:r>
              <a:rPr lang="en-US" dirty="0" smtClean="0"/>
              <a:t>Help </a:t>
            </a:r>
            <a:r>
              <a:rPr lang="en-US" dirty="0"/>
              <a:t>them develop “structural geology eyes”, rather than assuming that they see what we </a:t>
            </a:r>
            <a:r>
              <a:rPr lang="en-US" dirty="0" smtClean="0"/>
              <a:t>see</a:t>
            </a:r>
          </a:p>
          <a:p>
            <a:r>
              <a:rPr lang="en-US" dirty="0" smtClean="0"/>
              <a:t>Students email me </a:t>
            </a:r>
            <a:r>
              <a:rPr lang="en-US" dirty="0" err="1" smtClean="0"/>
              <a:t>placemarks</a:t>
            </a:r>
            <a:r>
              <a:rPr lang="en-US" dirty="0" smtClean="0"/>
              <a:t> w/ what they see</a:t>
            </a:r>
            <a:endParaRPr lang="en-US" dirty="0"/>
          </a:p>
          <a:p>
            <a:r>
              <a:rPr lang="en-US" dirty="0"/>
              <a:t>In class: </a:t>
            </a:r>
            <a:r>
              <a:rPr lang="en-US" dirty="0" smtClean="0"/>
              <a:t>work together on layers</a:t>
            </a:r>
            <a:r>
              <a:rPr lang="en-US" dirty="0"/>
              <a:t>, layer continuity, resistance, bedrock vs. surficial deposits</a:t>
            </a:r>
          </a:p>
          <a:p>
            <a:endParaRPr lang="en-US" dirty="0" smtClean="0"/>
          </a:p>
        </p:txBody>
      </p:sp>
      <p:pic>
        <p:nvPicPr>
          <p:cNvPr id="9" name="Picture 8" descr="Sheep Mtn 20 2500 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374" y="699626"/>
            <a:ext cx="6048143" cy="3948574"/>
          </a:xfrm>
          <a:prstGeom prst="rect">
            <a:avLst/>
          </a:prstGeom>
        </p:spPr>
      </p:pic>
      <p:pic>
        <p:nvPicPr>
          <p:cNvPr id="13" name="Picture 12" descr="Alkali anticline obliqu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971" y="762000"/>
            <a:ext cx="5452435" cy="4077642"/>
          </a:xfrm>
          <a:prstGeom prst="rect">
            <a:avLst/>
          </a:prstGeom>
        </p:spPr>
      </p:pic>
      <p:pic>
        <p:nvPicPr>
          <p:cNvPr id="14" name="Picture 13" descr="Alkali anticline dipping layer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6971" y="762000"/>
            <a:ext cx="7016029" cy="3730503"/>
          </a:xfrm>
          <a:prstGeom prst="rect">
            <a:avLst/>
          </a:prstGeom>
        </p:spPr>
      </p:pic>
      <p:pic>
        <p:nvPicPr>
          <p:cNvPr id="15" name="Picture 14" descr="Sheep Mtn 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6571" y="685800"/>
            <a:ext cx="6200543" cy="4048069"/>
          </a:xfrm>
          <a:prstGeom prst="rect">
            <a:avLst/>
          </a:prstGeom>
        </p:spPr>
      </p:pic>
    </p:spTree>
    <p:extLst>
      <p:ext uri="{BB962C8B-B14F-4D97-AF65-F5344CB8AC3E}">
        <p14:creationId xmlns:p14="http://schemas.microsoft.com/office/powerpoint/2010/main" val="3379472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162800" cy="381000"/>
          </a:xfrm>
        </p:spPr>
        <p:txBody>
          <a:bodyPr/>
          <a:lstStyle/>
          <a:p>
            <a:r>
              <a:rPr lang="en-US" dirty="0" smtClean="0"/>
              <a:t>Challenge</a:t>
            </a:r>
            <a:endParaRPr lang="en-US" dirty="0"/>
          </a:p>
        </p:txBody>
      </p:sp>
      <p:sp>
        <p:nvSpPr>
          <p:cNvPr id="3" name="Content Placeholder 2"/>
          <p:cNvSpPr>
            <a:spLocks noGrp="1"/>
          </p:cNvSpPr>
          <p:nvPr>
            <p:ph idx="1"/>
          </p:nvPr>
        </p:nvSpPr>
        <p:spPr>
          <a:xfrm>
            <a:off x="1752600" y="5562600"/>
            <a:ext cx="7162800" cy="1066800"/>
          </a:xfrm>
        </p:spPr>
        <p:txBody>
          <a:bodyPr/>
          <a:lstStyle/>
          <a:p>
            <a:r>
              <a:rPr lang="en-US" sz="2600" dirty="0" smtClean="0"/>
              <a:t>Many students don’t see rock volumes – they see </a:t>
            </a:r>
            <a:r>
              <a:rPr lang="en-US" sz="2600" dirty="0"/>
              <a:t>s</a:t>
            </a:r>
            <a:r>
              <a:rPr lang="en-US" sz="2600" dirty="0" smtClean="0"/>
              <a:t>urface color patterns, like paint stripes</a:t>
            </a:r>
            <a:endParaRPr lang="en-US" sz="2600" dirty="0"/>
          </a:p>
        </p:txBody>
      </p:sp>
      <p:pic>
        <p:nvPicPr>
          <p:cNvPr id="5" name="Picture 4" descr="Tien Shan obliqu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85800"/>
            <a:ext cx="7143228" cy="4648200"/>
          </a:xfrm>
          <a:prstGeom prst="rect">
            <a:avLst/>
          </a:prstGeom>
        </p:spPr>
      </p:pic>
      <p:pic>
        <p:nvPicPr>
          <p:cNvPr id="6" name="Picture 4" descr="grand canyon geo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133600"/>
            <a:ext cx="3962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212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7162800" cy="381000"/>
          </a:xfrm>
        </p:spPr>
        <p:txBody>
          <a:bodyPr/>
          <a:lstStyle/>
          <a:p>
            <a:r>
              <a:rPr lang="en-US" sz="2800" dirty="0" smtClean="0"/>
              <a:t>Helping students see rock volumes</a:t>
            </a:r>
            <a:endParaRPr lang="en-US" sz="2800" dirty="0"/>
          </a:p>
        </p:txBody>
      </p:sp>
      <p:sp>
        <p:nvSpPr>
          <p:cNvPr id="3" name="Content Placeholder 2"/>
          <p:cNvSpPr>
            <a:spLocks noGrp="1"/>
          </p:cNvSpPr>
          <p:nvPr>
            <p:ph idx="1"/>
          </p:nvPr>
        </p:nvSpPr>
        <p:spPr>
          <a:xfrm>
            <a:off x="1524000" y="5867400"/>
            <a:ext cx="7620000" cy="914400"/>
          </a:xfrm>
        </p:spPr>
        <p:txBody>
          <a:bodyPr/>
          <a:lstStyle/>
          <a:p>
            <a:r>
              <a:rPr lang="en-US" sz="2800" dirty="0" smtClean="0"/>
              <a:t>Pair analog models with Google Earth</a:t>
            </a:r>
          </a:p>
        </p:txBody>
      </p:sp>
      <p:pic>
        <p:nvPicPr>
          <p:cNvPr id="7" name="Picture 4" descr="doubly plunging anticline cut vertic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066800"/>
            <a:ext cx="31496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doubly plunging anticl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8025" y="1117600"/>
            <a:ext cx="3133725"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Zagros 3 5 k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76388" y="914400"/>
            <a:ext cx="7186612"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Zagrosfol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914400"/>
            <a:ext cx="6629400" cy="454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2014-06-03 10.08.57.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914400"/>
            <a:ext cx="6374674"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58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152400"/>
            <a:ext cx="5105400" cy="838200"/>
          </a:xfrm>
        </p:spPr>
        <p:txBody>
          <a:bodyPr/>
          <a:lstStyle/>
          <a:p>
            <a:r>
              <a:rPr lang="en-US" dirty="0" smtClean="0"/>
              <a:t>Helping students visualize the 3</a:t>
            </a:r>
            <a:r>
              <a:rPr lang="en-US" baseline="30000" dirty="0" smtClean="0"/>
              <a:t>rd</a:t>
            </a:r>
            <a:r>
              <a:rPr lang="en-US" dirty="0" smtClean="0"/>
              <a:t> dimension</a:t>
            </a:r>
            <a:endParaRPr lang="en-US" dirty="0"/>
          </a:p>
        </p:txBody>
      </p:sp>
      <p:sp>
        <p:nvSpPr>
          <p:cNvPr id="3" name="Content Placeholder 2"/>
          <p:cNvSpPr>
            <a:spLocks noGrp="1"/>
          </p:cNvSpPr>
          <p:nvPr>
            <p:ph idx="1"/>
          </p:nvPr>
        </p:nvSpPr>
        <p:spPr>
          <a:xfrm>
            <a:off x="1600200" y="5486400"/>
            <a:ext cx="7239000" cy="1371600"/>
          </a:xfrm>
        </p:spPr>
        <p:txBody>
          <a:bodyPr/>
          <a:lstStyle/>
          <a:p>
            <a:r>
              <a:rPr lang="en-US" dirty="0" smtClean="0"/>
              <a:t>Fly-though in Google Earth is fabulous for helping students visualize rock volumes in 3D</a:t>
            </a:r>
          </a:p>
          <a:p>
            <a:r>
              <a:rPr lang="en-US" dirty="0" smtClean="0"/>
              <a:t>Students must be in control of the mouse</a:t>
            </a:r>
            <a:endParaRPr lang="en-US" dirty="0"/>
          </a:p>
        </p:txBody>
      </p:sp>
      <p:pic>
        <p:nvPicPr>
          <p:cNvPr id="5" name="Picture 3" descr="Yadz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
            <a:ext cx="3636851"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Yadz 1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239837"/>
            <a:ext cx="6396038"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Yadz 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226535"/>
            <a:ext cx="5334000" cy="410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143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opperplate Gothic Bold"/>
        <a:ea typeface="ＭＳ Ｐゴシック"/>
        <a:cs typeface="ＭＳ Ｐゴシック"/>
      </a:majorFont>
      <a:minorFont>
        <a:latin typeface="Copperplate Gothic Bold"/>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3484</TotalTime>
  <Words>1423</Words>
  <Application>Microsoft Macintosh PowerPoint</Application>
  <PresentationFormat>On-screen Show (4:3)</PresentationFormat>
  <Paragraphs>90</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Blank Presentation</vt:lpstr>
      <vt:lpstr>Using the World’s Great Sites for Teaching Structural Geology and Geologic Mapping</vt:lpstr>
      <vt:lpstr>PowerPoint Presentation</vt:lpstr>
      <vt:lpstr>PowerPoint Presentation</vt:lpstr>
      <vt:lpstr>PowerPoint Presentation</vt:lpstr>
      <vt:lpstr>Challenge</vt:lpstr>
      <vt:lpstr>Helping students see what you see</vt:lpstr>
      <vt:lpstr>Challenge</vt:lpstr>
      <vt:lpstr>Helping students see rock volumes</vt:lpstr>
      <vt:lpstr>Helping students visualize the 3rd dimension</vt:lpstr>
      <vt:lpstr>Helping students visualize the 3rd dimension</vt:lpstr>
      <vt:lpstr>Challenge</vt:lpstr>
      <vt:lpstr>Helping students visualize the 4th dimension</vt:lpstr>
      <vt:lpstr>Challenge</vt:lpstr>
      <vt:lpstr>Helping students see process in product</vt:lpstr>
      <vt:lpstr>Use Google Earth for pre-field mapping</vt:lpstr>
      <vt:lpstr>Use Google Earth to make literature-reading more meaningful for students</vt:lpstr>
      <vt:lpstr>From outcrop to orbit</vt:lpstr>
      <vt:lpstr>Calculating dip, backing into strike</vt:lpstr>
      <vt:lpstr>Pattern recognition and interpretation</vt:lpstr>
    </vt:vector>
  </TitlesOfParts>
  <Company>Hamilton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Tewksbury</dc:creator>
  <cp:lastModifiedBy>Barbara Tewksbury</cp:lastModifiedBy>
  <cp:revision>301</cp:revision>
  <dcterms:created xsi:type="dcterms:W3CDTF">2008-10-02T13:11:25Z</dcterms:created>
  <dcterms:modified xsi:type="dcterms:W3CDTF">2014-10-20T16:54:08Z</dcterms:modified>
</cp:coreProperties>
</file>