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3"/>
  </p:notesMasterIdLst>
  <p:sldIdLst>
    <p:sldId id="256" r:id="rId2"/>
  </p:sldIdLst>
  <p:sldSz cx="42062400" cy="329184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 xmlns:p15="http://schemas.microsoft.com/office/powerpoint/2012/main">
        <p15:guide id="1" orient="horz" pos="10368">
          <p15:clr>
            <a:srgbClr val="A4A3A4"/>
          </p15:clr>
        </p15:guide>
        <p15:guide id="2" pos="132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672" autoAdjust="0"/>
  </p:normalViewPr>
  <p:slideViewPr>
    <p:cSldViewPr snapToGrid="0" snapToObjects="1">
      <p:cViewPr>
        <p:scale>
          <a:sx n="50" d="100"/>
          <a:sy n="50" d="100"/>
        </p:scale>
        <p:origin x="1384" y="-80"/>
      </p:cViewPr>
      <p:guideLst>
        <p:guide orient="horz" pos="10368"/>
        <p:guide pos="132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970937"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277937" y="696912"/>
            <a:ext cx="44545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1425" tIns="91425" rIns="91425" bIns="91425" anchor="b" anchorCtr="0"/>
          <a:lstStyle>
            <a:lvl1pPr marL="0" marR="0" indent="0" algn="r"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extLst>
      <p:ext uri="{BB962C8B-B14F-4D97-AF65-F5344CB8AC3E}">
        <p14:creationId xmlns:p14="http://schemas.microsoft.com/office/powerpoint/2010/main" val="61847217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7938" y="696913"/>
            <a:ext cx="4454525"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a:spcBef>
                <a:spcPts val="0"/>
              </a:spcBef>
              <a:buNone/>
            </a:pPr>
            <a:endParaRPr sz="1800" b="0" i="0" u="none" strike="noStrike" cap="none" baseline="0"/>
          </a:p>
        </p:txBody>
      </p:sp>
      <p:sp>
        <p:nvSpPr>
          <p:cNvPr id="109" name="Shape 10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417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p:nvPr/>
        </p:nvSpPr>
        <p:spPr>
          <a:xfrm>
            <a:off x="0" y="0"/>
            <a:ext cx="42062398" cy="329184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6" name="Shape 16"/>
          <p:cNvSpPr txBox="1">
            <a:spLocks noGrp="1"/>
          </p:cNvSpPr>
          <p:nvPr>
            <p:ph type="ctrTitle"/>
          </p:nvPr>
        </p:nvSpPr>
        <p:spPr>
          <a:xfrm>
            <a:off x="2082091" y="3698242"/>
            <a:ext cx="37198934" cy="16093440"/>
          </a:xfrm>
          <a:prstGeom prst="rect">
            <a:avLst/>
          </a:prstGeom>
          <a:noFill/>
          <a:ln>
            <a:noFill/>
          </a:ln>
        </p:spPr>
        <p:txBody>
          <a:bodyPr lIns="91425" tIns="91425" rIns="91425" bIns="91425" anchor="b" anchorCtr="0"/>
          <a:lstStyle>
            <a:lvl1pPr marL="0" marR="0" indent="0" algn="l" rtl="0">
              <a:lnSpc>
                <a:spcPct val="80000"/>
              </a:lnSpc>
              <a:spcBef>
                <a:spcPts val="0"/>
              </a:spcBef>
              <a:buClr>
                <a:srgbClr val="FFFFFF"/>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7" name="Shape 17"/>
          <p:cNvSpPr txBox="1">
            <a:spLocks noGrp="1"/>
          </p:cNvSpPr>
          <p:nvPr>
            <p:ph type="subTitle" idx="1"/>
          </p:nvPr>
        </p:nvSpPr>
        <p:spPr>
          <a:xfrm>
            <a:off x="2302918" y="20152362"/>
            <a:ext cx="31837294" cy="7900415"/>
          </a:xfrm>
          <a:prstGeom prst="rect">
            <a:avLst/>
          </a:prstGeom>
          <a:noFill/>
          <a:ln>
            <a:noFill/>
          </a:ln>
        </p:spPr>
        <p:txBody>
          <a:bodyPr lIns="91425" tIns="91425" rIns="91425" bIns="91425" anchor="t" anchorCtr="0"/>
          <a:lstStyle>
            <a:lvl1pPr marL="0" marR="0" indent="0" algn="l" rtl="0">
              <a:lnSpc>
                <a:spcPct val="85000"/>
              </a:lnSpc>
              <a:spcBef>
                <a:spcPts val="5980"/>
              </a:spcBef>
              <a:buClr>
                <a:schemeClr val="lt1"/>
              </a:buClr>
              <a:buFont typeface="Calibri"/>
              <a:buNone/>
              <a:defRPr/>
            </a:lvl1pPr>
            <a:lvl2pPr marL="2103120" marR="0" indent="-7620" algn="ctr" rtl="0">
              <a:lnSpc>
                <a:spcPct val="85000"/>
              </a:lnSpc>
              <a:spcBef>
                <a:spcPts val="2760"/>
              </a:spcBef>
              <a:buClr>
                <a:srgbClr val="262626"/>
              </a:buClr>
              <a:buFont typeface="Calibri"/>
              <a:buNone/>
              <a:defRPr/>
            </a:lvl2pPr>
            <a:lvl3pPr marL="4206240" marR="0" indent="-2540" algn="ctr" rtl="0">
              <a:lnSpc>
                <a:spcPct val="85000"/>
              </a:lnSpc>
              <a:spcBef>
                <a:spcPts val="2760"/>
              </a:spcBef>
              <a:buClr>
                <a:srgbClr val="262626"/>
              </a:buClr>
              <a:buFont typeface="Calibri"/>
              <a:buNone/>
              <a:defRPr/>
            </a:lvl3pPr>
            <a:lvl4pPr marL="6309360" marR="0" indent="-10159" algn="ctr" rtl="0">
              <a:lnSpc>
                <a:spcPct val="85000"/>
              </a:lnSpc>
              <a:spcBef>
                <a:spcPts val="2760"/>
              </a:spcBef>
              <a:buClr>
                <a:srgbClr val="262626"/>
              </a:buClr>
              <a:buFont typeface="Calibri"/>
              <a:buNone/>
              <a:defRPr/>
            </a:lvl4pPr>
            <a:lvl5pPr marL="8412480" marR="0" indent="-5080" algn="ctr" rtl="0">
              <a:lnSpc>
                <a:spcPct val="85000"/>
              </a:lnSpc>
              <a:spcBef>
                <a:spcPts val="2760"/>
              </a:spcBef>
              <a:buClr>
                <a:srgbClr val="262626"/>
              </a:buClr>
              <a:buFont typeface="Calibri"/>
              <a:buNone/>
              <a:defRPr/>
            </a:lvl5pPr>
            <a:lvl6pPr marL="10515600" marR="0" indent="0" algn="ctr" rtl="0">
              <a:lnSpc>
                <a:spcPct val="85000"/>
              </a:lnSpc>
              <a:spcBef>
                <a:spcPts val="2760"/>
              </a:spcBef>
              <a:buClr>
                <a:srgbClr val="262626"/>
              </a:buClr>
              <a:buFont typeface="Calibri"/>
              <a:buNone/>
              <a:defRPr/>
            </a:lvl6pPr>
            <a:lvl7pPr marL="12618720" marR="0" indent="-7619" algn="ctr" rtl="0">
              <a:lnSpc>
                <a:spcPct val="85000"/>
              </a:lnSpc>
              <a:spcBef>
                <a:spcPts val="2760"/>
              </a:spcBef>
              <a:buClr>
                <a:srgbClr val="262626"/>
              </a:buClr>
              <a:buFont typeface="Calibri"/>
              <a:buNone/>
              <a:defRPr/>
            </a:lvl7pPr>
            <a:lvl8pPr marL="14721839" marR="0" indent="-2539" algn="ctr" rtl="0">
              <a:lnSpc>
                <a:spcPct val="85000"/>
              </a:lnSpc>
              <a:spcBef>
                <a:spcPts val="2760"/>
              </a:spcBef>
              <a:buClr>
                <a:srgbClr val="262626"/>
              </a:buClr>
              <a:buFont typeface="Calibri"/>
              <a:buNone/>
              <a:defRPr/>
            </a:lvl8pPr>
            <a:lvl9pPr marL="16824960" marR="0" indent="-10160" algn="ctr" rtl="0">
              <a:lnSpc>
                <a:spcPct val="85000"/>
              </a:lnSpc>
              <a:spcBef>
                <a:spcPts val="2760"/>
              </a:spcBef>
              <a:buClr>
                <a:srgbClr val="262626"/>
              </a:buClr>
              <a:buFont typeface="Calibri"/>
              <a:buNone/>
              <a:defRPr/>
            </a:lvl9pPr>
          </a:lstStyle>
          <a:p>
            <a:endParaRPr/>
          </a:p>
        </p:txBody>
      </p:sp>
      <p:sp>
        <p:nvSpPr>
          <p:cNvPr id="18" name="Shape 18"/>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19" name="Shape 19"/>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20" name="Shape 20"/>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11844479" y="56957"/>
            <a:ext cx="18077688" cy="37100352"/>
          </a:xfrm>
          <a:prstGeom prst="rect">
            <a:avLst/>
          </a:prstGeom>
          <a:noFill/>
          <a:ln>
            <a:noFill/>
          </a:ln>
        </p:spPr>
        <p:txBody>
          <a:bodyPr lIns="91425" tIns="91425" rIns="91425" bIns="91425" anchor="t" anchorCtr="0"/>
          <a:lstStyle>
            <a:lvl1pPr marL="420624" indent="280416" algn="l" rtl="0">
              <a:lnSpc>
                <a:spcPct val="85000"/>
              </a:lnSpc>
              <a:spcBef>
                <a:spcPts val="5980"/>
              </a:spcBef>
              <a:buClr>
                <a:srgbClr val="262626"/>
              </a:buClr>
              <a:buFont typeface="Calibri"/>
              <a:buChar char=" "/>
              <a:defRPr/>
            </a:lvl1pPr>
            <a:lvl2pPr marL="1261872" indent="-560832" algn="l" rtl="0">
              <a:lnSpc>
                <a:spcPct val="85000"/>
              </a:lnSpc>
              <a:spcBef>
                <a:spcPts val="2760"/>
              </a:spcBef>
              <a:buClr>
                <a:srgbClr val="262626"/>
              </a:buClr>
              <a:buFont typeface="Calibri"/>
              <a:buChar char=" "/>
              <a:defRPr/>
            </a:lvl2pPr>
            <a:lvl3pPr marL="2523744" indent="-1939544" algn="l" rtl="0">
              <a:lnSpc>
                <a:spcPct val="85000"/>
              </a:lnSpc>
              <a:spcBef>
                <a:spcPts val="2760"/>
              </a:spcBef>
              <a:buClr>
                <a:srgbClr val="262626"/>
              </a:buClr>
              <a:buFont typeface="Calibri"/>
              <a:buChar char=" "/>
              <a:defRPr/>
            </a:lvl3pPr>
            <a:lvl4pPr marL="3785615" indent="-3259836" algn="l" rtl="0">
              <a:lnSpc>
                <a:spcPct val="85000"/>
              </a:lnSpc>
              <a:spcBef>
                <a:spcPts val="2760"/>
              </a:spcBef>
              <a:buClr>
                <a:srgbClr val="262626"/>
              </a:buClr>
              <a:buFont typeface="Calibri"/>
              <a:buChar char=" "/>
              <a:defRPr/>
            </a:lvl4pPr>
            <a:lvl5pPr marL="5047488" indent="-4521708" algn="l" rtl="0">
              <a:lnSpc>
                <a:spcPct val="85000"/>
              </a:lnSpc>
              <a:spcBef>
                <a:spcPts val="2760"/>
              </a:spcBef>
              <a:buClr>
                <a:srgbClr val="262626"/>
              </a:buClr>
              <a:buFont typeface="Calibri"/>
              <a:buChar char=" "/>
              <a:defRPr/>
            </a:lvl5pPr>
            <a:lvl6pPr marL="5520000" indent="-536519" algn="l" rtl="0">
              <a:lnSpc>
                <a:spcPct val="85000"/>
              </a:lnSpc>
              <a:spcBef>
                <a:spcPts val="2760"/>
              </a:spcBef>
              <a:buClr>
                <a:srgbClr val="262626"/>
              </a:buClr>
              <a:buFont typeface="Calibri"/>
              <a:buChar char=" "/>
              <a:defRPr/>
            </a:lvl6pPr>
            <a:lvl7pPr marL="6440000" indent="-529420" algn="l" rtl="0">
              <a:lnSpc>
                <a:spcPct val="85000"/>
              </a:lnSpc>
              <a:spcBef>
                <a:spcPts val="2760"/>
              </a:spcBef>
              <a:buClr>
                <a:srgbClr val="262626"/>
              </a:buClr>
              <a:buFont typeface="Calibri"/>
              <a:buChar char=" "/>
              <a:defRPr/>
            </a:lvl7pPr>
            <a:lvl8pPr marL="7360000" indent="-535020" algn="l" rtl="0">
              <a:lnSpc>
                <a:spcPct val="85000"/>
              </a:lnSpc>
              <a:spcBef>
                <a:spcPts val="2760"/>
              </a:spcBef>
              <a:buClr>
                <a:srgbClr val="262626"/>
              </a:buClr>
              <a:buFont typeface="Calibri"/>
              <a:buChar char=" "/>
              <a:defRPr/>
            </a:lvl8pPr>
            <a:lvl9pPr marL="8280000" indent="-527919" algn="l" rtl="0">
              <a:lnSpc>
                <a:spcPct val="85000"/>
              </a:lnSpc>
              <a:spcBef>
                <a:spcPts val="2760"/>
              </a:spcBef>
              <a:buClr>
                <a:srgbClr val="262626"/>
              </a:buClr>
              <a:buFont typeface="Calibri"/>
              <a:buChar char=" "/>
              <a:defRPr/>
            </a:lvl9pPr>
          </a:lstStyle>
          <a:p>
            <a:endParaRPr/>
          </a:p>
        </p:txBody>
      </p:sp>
      <p:sp>
        <p:nvSpPr>
          <p:cNvPr id="76" name="Shape 76"/>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77" name="Shape 77"/>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78" name="Shape 78"/>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23180044" y="10324147"/>
            <a:ext cx="23042880" cy="9069705"/>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body" idx="1"/>
          </p:nvPr>
        </p:nvSpPr>
        <p:spPr>
          <a:xfrm rot="5400000">
            <a:off x="3041812" y="3048958"/>
            <a:ext cx="25923239" cy="26683336"/>
          </a:xfrm>
          <a:prstGeom prst="rect">
            <a:avLst/>
          </a:prstGeom>
          <a:noFill/>
          <a:ln>
            <a:noFill/>
          </a:ln>
        </p:spPr>
        <p:txBody>
          <a:bodyPr lIns="91425" tIns="91425" rIns="91425" bIns="91425" anchor="t" anchorCtr="0"/>
          <a:lstStyle>
            <a:lvl1pPr marL="420624" indent="280416" algn="l" rtl="0">
              <a:lnSpc>
                <a:spcPct val="85000"/>
              </a:lnSpc>
              <a:spcBef>
                <a:spcPts val="5980"/>
              </a:spcBef>
              <a:buClr>
                <a:srgbClr val="262626"/>
              </a:buClr>
              <a:buFont typeface="Calibri"/>
              <a:buChar char=" "/>
              <a:defRPr/>
            </a:lvl1pPr>
            <a:lvl2pPr marL="1261872" indent="-560832" algn="l" rtl="0">
              <a:lnSpc>
                <a:spcPct val="85000"/>
              </a:lnSpc>
              <a:spcBef>
                <a:spcPts val="2760"/>
              </a:spcBef>
              <a:buClr>
                <a:srgbClr val="262626"/>
              </a:buClr>
              <a:buFont typeface="Calibri"/>
              <a:buChar char=" "/>
              <a:defRPr/>
            </a:lvl2pPr>
            <a:lvl3pPr marL="2523744" indent="-1939544" algn="l" rtl="0">
              <a:lnSpc>
                <a:spcPct val="85000"/>
              </a:lnSpc>
              <a:spcBef>
                <a:spcPts val="2760"/>
              </a:spcBef>
              <a:buClr>
                <a:srgbClr val="262626"/>
              </a:buClr>
              <a:buFont typeface="Calibri"/>
              <a:buChar char=" "/>
              <a:defRPr/>
            </a:lvl3pPr>
            <a:lvl4pPr marL="3785615" indent="-3259836" algn="l" rtl="0">
              <a:lnSpc>
                <a:spcPct val="85000"/>
              </a:lnSpc>
              <a:spcBef>
                <a:spcPts val="2760"/>
              </a:spcBef>
              <a:buClr>
                <a:srgbClr val="262626"/>
              </a:buClr>
              <a:buFont typeface="Calibri"/>
              <a:buChar char=" "/>
              <a:defRPr/>
            </a:lvl4pPr>
            <a:lvl5pPr marL="5047488" indent="-4521708" algn="l" rtl="0">
              <a:lnSpc>
                <a:spcPct val="85000"/>
              </a:lnSpc>
              <a:spcBef>
                <a:spcPts val="2760"/>
              </a:spcBef>
              <a:buClr>
                <a:srgbClr val="262626"/>
              </a:buClr>
              <a:buFont typeface="Calibri"/>
              <a:buChar char=" "/>
              <a:defRPr/>
            </a:lvl5pPr>
            <a:lvl6pPr marL="5520000" indent="-536519" algn="l" rtl="0">
              <a:lnSpc>
                <a:spcPct val="85000"/>
              </a:lnSpc>
              <a:spcBef>
                <a:spcPts val="2760"/>
              </a:spcBef>
              <a:buClr>
                <a:srgbClr val="262626"/>
              </a:buClr>
              <a:buFont typeface="Calibri"/>
              <a:buChar char=" "/>
              <a:defRPr/>
            </a:lvl6pPr>
            <a:lvl7pPr marL="6440000" indent="-529420" algn="l" rtl="0">
              <a:lnSpc>
                <a:spcPct val="85000"/>
              </a:lnSpc>
              <a:spcBef>
                <a:spcPts val="2760"/>
              </a:spcBef>
              <a:buClr>
                <a:srgbClr val="262626"/>
              </a:buClr>
              <a:buFont typeface="Calibri"/>
              <a:buChar char=" "/>
              <a:defRPr/>
            </a:lvl7pPr>
            <a:lvl8pPr marL="7360000" indent="-535020" algn="l" rtl="0">
              <a:lnSpc>
                <a:spcPct val="85000"/>
              </a:lnSpc>
              <a:spcBef>
                <a:spcPts val="2760"/>
              </a:spcBef>
              <a:buClr>
                <a:srgbClr val="262626"/>
              </a:buClr>
              <a:buFont typeface="Calibri"/>
              <a:buChar char=" "/>
              <a:defRPr/>
            </a:lvl8pPr>
            <a:lvl9pPr marL="8280000" indent="-527919" algn="l" rtl="0">
              <a:lnSpc>
                <a:spcPct val="85000"/>
              </a:lnSpc>
              <a:spcBef>
                <a:spcPts val="2760"/>
              </a:spcBef>
              <a:buClr>
                <a:srgbClr val="262626"/>
              </a:buClr>
              <a:buFont typeface="Calibri"/>
              <a:buChar char=" "/>
              <a:defRPr/>
            </a:lvl9pPr>
          </a:lstStyle>
          <a:p>
            <a:endParaRPr/>
          </a:p>
        </p:txBody>
      </p:sp>
      <p:sp>
        <p:nvSpPr>
          <p:cNvPr id="82" name="Shape 82"/>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83" name="Shape 83"/>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84" name="Shape 84"/>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2333148" y="9568289"/>
            <a:ext cx="37100352" cy="18077688"/>
          </a:xfrm>
          <a:prstGeom prst="rect">
            <a:avLst/>
          </a:prstGeom>
          <a:noFill/>
          <a:ln>
            <a:noFill/>
          </a:ln>
        </p:spPr>
        <p:txBody>
          <a:bodyPr lIns="91425" tIns="91425" rIns="91425" bIns="91425" anchor="t" anchorCtr="0"/>
          <a:lstStyle>
            <a:lvl1pPr marL="420624" indent="280416" algn="l" rtl="0">
              <a:lnSpc>
                <a:spcPct val="85000"/>
              </a:lnSpc>
              <a:spcBef>
                <a:spcPts val="5980"/>
              </a:spcBef>
              <a:buClr>
                <a:srgbClr val="262626"/>
              </a:buClr>
              <a:buFont typeface="Calibri"/>
              <a:buChar char=" "/>
              <a:defRPr/>
            </a:lvl1pPr>
            <a:lvl2pPr marL="1261872" indent="-560832" algn="l" rtl="0">
              <a:lnSpc>
                <a:spcPct val="85000"/>
              </a:lnSpc>
              <a:spcBef>
                <a:spcPts val="2760"/>
              </a:spcBef>
              <a:buClr>
                <a:srgbClr val="262626"/>
              </a:buClr>
              <a:buFont typeface="Calibri"/>
              <a:buChar char=" "/>
              <a:defRPr/>
            </a:lvl2pPr>
            <a:lvl3pPr marL="2523744" indent="-1939544" algn="l" rtl="0">
              <a:lnSpc>
                <a:spcPct val="85000"/>
              </a:lnSpc>
              <a:spcBef>
                <a:spcPts val="2760"/>
              </a:spcBef>
              <a:buClr>
                <a:srgbClr val="262626"/>
              </a:buClr>
              <a:buFont typeface="Calibri"/>
              <a:buChar char=" "/>
              <a:defRPr/>
            </a:lvl3pPr>
            <a:lvl4pPr marL="3785615" indent="-3259836" algn="l" rtl="0">
              <a:lnSpc>
                <a:spcPct val="85000"/>
              </a:lnSpc>
              <a:spcBef>
                <a:spcPts val="2760"/>
              </a:spcBef>
              <a:buClr>
                <a:srgbClr val="262626"/>
              </a:buClr>
              <a:buFont typeface="Calibri"/>
              <a:buChar char=" "/>
              <a:defRPr/>
            </a:lvl4pPr>
            <a:lvl5pPr marL="5047488" indent="-4521708" algn="l" rtl="0">
              <a:lnSpc>
                <a:spcPct val="85000"/>
              </a:lnSpc>
              <a:spcBef>
                <a:spcPts val="2760"/>
              </a:spcBef>
              <a:buClr>
                <a:srgbClr val="262626"/>
              </a:buClr>
              <a:buFont typeface="Calibri"/>
              <a:buChar char=" "/>
              <a:defRPr/>
            </a:lvl5pPr>
            <a:lvl6pPr marL="5520000" indent="-536519" algn="l" rtl="0">
              <a:lnSpc>
                <a:spcPct val="85000"/>
              </a:lnSpc>
              <a:spcBef>
                <a:spcPts val="2760"/>
              </a:spcBef>
              <a:buClr>
                <a:srgbClr val="262626"/>
              </a:buClr>
              <a:buFont typeface="Calibri"/>
              <a:buChar char=" "/>
              <a:defRPr/>
            </a:lvl6pPr>
            <a:lvl7pPr marL="6440000" indent="-529420" algn="l" rtl="0">
              <a:lnSpc>
                <a:spcPct val="85000"/>
              </a:lnSpc>
              <a:spcBef>
                <a:spcPts val="2760"/>
              </a:spcBef>
              <a:buClr>
                <a:srgbClr val="262626"/>
              </a:buClr>
              <a:buFont typeface="Calibri"/>
              <a:buChar char=" "/>
              <a:defRPr/>
            </a:lvl7pPr>
            <a:lvl8pPr marL="7360000" indent="-535020" algn="l" rtl="0">
              <a:lnSpc>
                <a:spcPct val="85000"/>
              </a:lnSpc>
              <a:spcBef>
                <a:spcPts val="2760"/>
              </a:spcBef>
              <a:buClr>
                <a:srgbClr val="262626"/>
              </a:buClr>
              <a:buFont typeface="Calibri"/>
              <a:buChar char=" "/>
              <a:defRPr/>
            </a:lvl8pPr>
            <a:lvl9pPr marL="8280000" indent="-527919" algn="l" rtl="0">
              <a:lnSpc>
                <a:spcPct val="85000"/>
              </a:lnSpc>
              <a:spcBef>
                <a:spcPts val="2760"/>
              </a:spcBef>
              <a:buClr>
                <a:srgbClr val="262626"/>
              </a:buClr>
              <a:buFont typeface="Calibri"/>
              <a:buChar char=" "/>
              <a:defRPr/>
            </a:lvl9pPr>
          </a:lstStyle>
          <a:p>
            <a:endParaRPr/>
          </a:p>
        </p:txBody>
      </p:sp>
      <p:sp>
        <p:nvSpPr>
          <p:cNvPr id="24" name="Shape 24"/>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25" name="Shape 25"/>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26" name="Shape 26"/>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082089" y="3683610"/>
            <a:ext cx="37193675" cy="16108069"/>
          </a:xfrm>
          <a:prstGeom prst="rect">
            <a:avLst/>
          </a:prstGeom>
          <a:noFill/>
          <a:ln>
            <a:noFill/>
          </a:ln>
        </p:spPr>
        <p:txBody>
          <a:bodyPr lIns="91425" tIns="91425" rIns="91425" bIns="91425" anchor="b" anchorCtr="0"/>
          <a:lstStyle>
            <a:lvl1pPr rtl="0">
              <a:lnSpc>
                <a:spcPct val="8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2302916" y="20098920"/>
            <a:ext cx="31830719" cy="7900415"/>
          </a:xfrm>
          <a:prstGeom prst="rect">
            <a:avLst/>
          </a:prstGeom>
          <a:noFill/>
          <a:ln>
            <a:noFill/>
          </a:ln>
        </p:spPr>
        <p:txBody>
          <a:bodyPr lIns="91425" tIns="91425" rIns="91425" bIns="91425" anchor="t" anchorCtr="0"/>
          <a:lstStyle>
            <a:lvl1pPr marL="0" indent="0" rtl="0">
              <a:spcBef>
                <a:spcPts val="0"/>
              </a:spcBef>
              <a:buClr>
                <a:schemeClr val="dk1"/>
              </a:buClr>
              <a:buFont typeface="Calibri"/>
              <a:buNone/>
              <a:defRPr/>
            </a:lvl1pPr>
            <a:lvl2pPr marL="2103120" indent="-7620" rtl="0">
              <a:spcBef>
                <a:spcPts val="0"/>
              </a:spcBef>
              <a:buClr>
                <a:srgbClr val="888888"/>
              </a:buClr>
              <a:buFont typeface="Calibri"/>
              <a:buNone/>
              <a:defRPr/>
            </a:lvl2pPr>
            <a:lvl3pPr marL="4206240" indent="-2540" rtl="0">
              <a:spcBef>
                <a:spcPts val="0"/>
              </a:spcBef>
              <a:buClr>
                <a:srgbClr val="888888"/>
              </a:buClr>
              <a:buFont typeface="Calibri"/>
              <a:buNone/>
              <a:defRPr/>
            </a:lvl3pPr>
            <a:lvl4pPr marL="6309360" indent="-10159" rtl="0">
              <a:spcBef>
                <a:spcPts val="0"/>
              </a:spcBef>
              <a:buClr>
                <a:srgbClr val="888888"/>
              </a:buClr>
              <a:buFont typeface="Calibri"/>
              <a:buNone/>
              <a:defRPr/>
            </a:lvl4pPr>
            <a:lvl5pPr marL="8412480" indent="-5080" rtl="0">
              <a:spcBef>
                <a:spcPts val="0"/>
              </a:spcBef>
              <a:buClr>
                <a:srgbClr val="888888"/>
              </a:buClr>
              <a:buFont typeface="Calibri"/>
              <a:buNone/>
              <a:defRPr/>
            </a:lvl5pPr>
            <a:lvl6pPr marL="10515600" indent="0" rtl="0">
              <a:spcBef>
                <a:spcPts val="0"/>
              </a:spcBef>
              <a:buClr>
                <a:srgbClr val="888888"/>
              </a:buClr>
              <a:buFont typeface="Calibri"/>
              <a:buNone/>
              <a:defRPr/>
            </a:lvl6pPr>
            <a:lvl7pPr marL="12618720" indent="-7619" rtl="0">
              <a:spcBef>
                <a:spcPts val="0"/>
              </a:spcBef>
              <a:buClr>
                <a:srgbClr val="888888"/>
              </a:buClr>
              <a:buFont typeface="Calibri"/>
              <a:buNone/>
              <a:defRPr/>
            </a:lvl7pPr>
            <a:lvl8pPr marL="14721839" indent="-2539" rtl="0">
              <a:spcBef>
                <a:spcPts val="0"/>
              </a:spcBef>
              <a:buClr>
                <a:srgbClr val="888888"/>
              </a:buClr>
              <a:buFont typeface="Calibri"/>
              <a:buNone/>
              <a:defRPr/>
            </a:lvl8pPr>
            <a:lvl9pPr marL="16824960" indent="-10160" rtl="0">
              <a:spcBef>
                <a:spcPts val="0"/>
              </a:spcBef>
              <a:buClr>
                <a:srgbClr val="888888"/>
              </a:buClr>
              <a:buFont typeface="Calibri"/>
              <a:buNone/>
              <a:defRPr/>
            </a:lvl9pPr>
          </a:lstStyle>
          <a:p>
            <a:endParaRPr/>
          </a:p>
        </p:txBody>
      </p:sp>
      <p:sp>
        <p:nvSpPr>
          <p:cNvPr id="30" name="Shape 30"/>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31" name="Shape 31"/>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32" name="Shape 32"/>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2334463" y="9568282"/>
            <a:ext cx="17508473" cy="180831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2"/>
          </p:nvPr>
        </p:nvSpPr>
        <p:spPr>
          <a:xfrm>
            <a:off x="21885595" y="9568282"/>
            <a:ext cx="17508473" cy="1808317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38" name="Shape 38"/>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39" name="Shape 39"/>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2334463" y="9753600"/>
            <a:ext cx="17508473" cy="3472319"/>
          </a:xfrm>
          <a:prstGeom prst="rect">
            <a:avLst/>
          </a:prstGeom>
          <a:noFill/>
          <a:ln>
            <a:noFill/>
          </a:ln>
        </p:spPr>
        <p:txBody>
          <a:bodyPr lIns="91425" tIns="91425" rIns="91425" bIns="91425" anchor="ctr" anchorCtr="0"/>
          <a:lstStyle>
            <a:lvl1pPr marL="0" indent="0" rtl="0">
              <a:spcBef>
                <a:spcPts val="0"/>
              </a:spcBef>
              <a:buClr>
                <a:srgbClr val="262626"/>
              </a:buClr>
              <a:buFont typeface="Calibri"/>
              <a:buNone/>
              <a:defRPr/>
            </a:lvl1pPr>
            <a:lvl2pPr marL="2103120" indent="-7620" rtl="0">
              <a:spcBef>
                <a:spcPts val="0"/>
              </a:spcBef>
              <a:buFont typeface="Calibri"/>
              <a:buNone/>
              <a:defRPr/>
            </a:lvl2pPr>
            <a:lvl3pPr marL="4206240" indent="-2540" rtl="0">
              <a:spcBef>
                <a:spcPts val="0"/>
              </a:spcBef>
              <a:buFont typeface="Calibri"/>
              <a:buNone/>
              <a:defRPr/>
            </a:lvl3pPr>
            <a:lvl4pPr marL="6309360" indent="-10159" rtl="0">
              <a:spcBef>
                <a:spcPts val="0"/>
              </a:spcBef>
              <a:buFont typeface="Calibri"/>
              <a:buNone/>
              <a:defRPr/>
            </a:lvl4pPr>
            <a:lvl5pPr marL="8412480" indent="-5080" rtl="0">
              <a:spcBef>
                <a:spcPts val="0"/>
              </a:spcBef>
              <a:buFont typeface="Calibri"/>
              <a:buNone/>
              <a:defRPr/>
            </a:lvl5pPr>
            <a:lvl6pPr marL="10515600" indent="0" rtl="0">
              <a:spcBef>
                <a:spcPts val="0"/>
              </a:spcBef>
              <a:buFont typeface="Calibri"/>
              <a:buNone/>
              <a:defRPr/>
            </a:lvl6pPr>
            <a:lvl7pPr marL="12618720" indent="-7619" rtl="0">
              <a:spcBef>
                <a:spcPts val="0"/>
              </a:spcBef>
              <a:buFont typeface="Calibri"/>
              <a:buNone/>
              <a:defRPr/>
            </a:lvl7pPr>
            <a:lvl8pPr marL="14721839" indent="-2539" rtl="0">
              <a:spcBef>
                <a:spcPts val="0"/>
              </a:spcBef>
              <a:buFont typeface="Calibri"/>
              <a:buNone/>
              <a:defRPr/>
            </a:lvl8pPr>
            <a:lvl9pPr marL="16824960" indent="-10160" rtl="0">
              <a:spcBef>
                <a:spcPts val="0"/>
              </a:spcBef>
              <a:buFont typeface="Calibri"/>
              <a:buNone/>
              <a:defRPr/>
            </a:lvl9pPr>
          </a:lstStyle>
          <a:p>
            <a:endParaRPr/>
          </a:p>
        </p:txBody>
      </p:sp>
      <p:sp>
        <p:nvSpPr>
          <p:cNvPr id="43" name="Shape 43"/>
          <p:cNvSpPr txBox="1">
            <a:spLocks noGrp="1"/>
          </p:cNvSpPr>
          <p:nvPr>
            <p:ph type="body" idx="2"/>
          </p:nvPr>
        </p:nvSpPr>
        <p:spPr>
          <a:xfrm>
            <a:off x="2334463" y="13133520"/>
            <a:ext cx="17508473" cy="1536191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3"/>
          </p:nvPr>
        </p:nvSpPr>
        <p:spPr>
          <a:xfrm>
            <a:off x="21925026" y="9743846"/>
            <a:ext cx="17508473" cy="3467404"/>
          </a:xfrm>
          <a:prstGeom prst="rect">
            <a:avLst/>
          </a:prstGeom>
          <a:noFill/>
          <a:ln>
            <a:noFill/>
          </a:ln>
        </p:spPr>
        <p:txBody>
          <a:bodyPr lIns="91425" tIns="91425" rIns="91425" bIns="91425" anchor="ctr" anchorCtr="0"/>
          <a:lstStyle>
            <a:lvl1pPr marL="0" indent="0" rtl="0">
              <a:spcBef>
                <a:spcPts val="0"/>
              </a:spcBef>
              <a:buFont typeface="Calibri"/>
              <a:buNone/>
              <a:defRPr/>
            </a:lvl1pPr>
            <a:lvl2pPr marL="2103120" indent="-7620" rtl="0">
              <a:spcBef>
                <a:spcPts val="0"/>
              </a:spcBef>
              <a:buFont typeface="Calibri"/>
              <a:buNone/>
              <a:defRPr/>
            </a:lvl2pPr>
            <a:lvl3pPr marL="4206240" indent="-2540" rtl="0">
              <a:spcBef>
                <a:spcPts val="0"/>
              </a:spcBef>
              <a:buFont typeface="Calibri"/>
              <a:buNone/>
              <a:defRPr/>
            </a:lvl3pPr>
            <a:lvl4pPr marL="6309360" indent="-10159" rtl="0">
              <a:spcBef>
                <a:spcPts val="0"/>
              </a:spcBef>
              <a:buFont typeface="Calibri"/>
              <a:buNone/>
              <a:defRPr/>
            </a:lvl4pPr>
            <a:lvl5pPr marL="8412480" indent="-5080" rtl="0">
              <a:spcBef>
                <a:spcPts val="0"/>
              </a:spcBef>
              <a:buFont typeface="Calibri"/>
              <a:buNone/>
              <a:defRPr/>
            </a:lvl5pPr>
            <a:lvl6pPr marL="10515600" indent="0" rtl="0">
              <a:spcBef>
                <a:spcPts val="0"/>
              </a:spcBef>
              <a:buFont typeface="Calibri"/>
              <a:buNone/>
              <a:defRPr/>
            </a:lvl6pPr>
            <a:lvl7pPr marL="12618720" indent="-7619" rtl="0">
              <a:spcBef>
                <a:spcPts val="0"/>
              </a:spcBef>
              <a:buFont typeface="Calibri"/>
              <a:buNone/>
              <a:defRPr/>
            </a:lvl7pPr>
            <a:lvl8pPr marL="14721839" indent="-2539" rtl="0">
              <a:spcBef>
                <a:spcPts val="0"/>
              </a:spcBef>
              <a:buFont typeface="Calibri"/>
              <a:buNone/>
              <a:defRPr/>
            </a:lvl8pPr>
            <a:lvl9pPr marL="16824960" indent="-10160" rtl="0">
              <a:spcBef>
                <a:spcPts val="0"/>
              </a:spcBef>
              <a:buFont typeface="Calibri"/>
              <a:buNone/>
              <a:defRPr/>
            </a:lvl9pPr>
          </a:lstStyle>
          <a:p>
            <a:endParaRPr/>
          </a:p>
        </p:txBody>
      </p:sp>
      <p:sp>
        <p:nvSpPr>
          <p:cNvPr id="45" name="Shape 45"/>
          <p:cNvSpPr txBox="1">
            <a:spLocks noGrp="1"/>
          </p:cNvSpPr>
          <p:nvPr>
            <p:ph type="body" idx="4"/>
          </p:nvPr>
        </p:nvSpPr>
        <p:spPr>
          <a:xfrm>
            <a:off x="21925026" y="13123468"/>
            <a:ext cx="17508473" cy="1536191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47" name="Shape 47"/>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48" name="Shape 48"/>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algn="l" rtl="0">
              <a:lnSpc>
                <a:spcPct val="90000"/>
              </a:lnSpc>
              <a:spcBef>
                <a:spcPts val="0"/>
              </a:spcBef>
              <a:buClr>
                <a:schemeClr val="accen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52" name="Shape 52"/>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53" name="Shape 53"/>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56" name="Shape 56"/>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57" name="Shape 57"/>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p:nvPr/>
        </p:nvSpPr>
        <p:spPr>
          <a:xfrm>
            <a:off x="26289000" y="0"/>
            <a:ext cx="15773400" cy="329184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60" name="Shape 60"/>
          <p:cNvSpPr txBox="1">
            <a:spLocks noGrp="1"/>
          </p:cNvSpPr>
          <p:nvPr>
            <p:ph type="title"/>
          </p:nvPr>
        </p:nvSpPr>
        <p:spPr>
          <a:xfrm>
            <a:off x="28501843" y="2602953"/>
            <a:ext cx="11672316" cy="9217152"/>
          </a:xfrm>
          <a:prstGeom prst="rect">
            <a:avLst/>
          </a:prstGeom>
          <a:noFill/>
          <a:ln>
            <a:noFill/>
          </a:ln>
        </p:spPr>
        <p:txBody>
          <a:bodyPr lIns="91425" tIns="91425" rIns="91425" bIns="91425" anchor="b" anchorCtr="0"/>
          <a:lstStyle>
            <a:lvl1pPr rtl="0">
              <a:lnSpc>
                <a:spcPct val="85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2628900" y="3657600"/>
            <a:ext cx="21031199" cy="21945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2"/>
          </p:nvPr>
        </p:nvSpPr>
        <p:spPr>
          <a:xfrm>
            <a:off x="28552140" y="12056704"/>
            <a:ext cx="11724894" cy="15009538"/>
          </a:xfrm>
          <a:prstGeom prst="rect">
            <a:avLst/>
          </a:prstGeom>
          <a:noFill/>
          <a:ln>
            <a:noFill/>
          </a:ln>
        </p:spPr>
        <p:txBody>
          <a:bodyPr lIns="91425" tIns="91425" rIns="91425" bIns="91425" anchor="t" anchorCtr="0"/>
          <a:lstStyle>
            <a:lvl1pPr marL="0" marR="0" indent="0" algn="l" rtl="0">
              <a:lnSpc>
                <a:spcPct val="100000"/>
              </a:lnSpc>
              <a:spcBef>
                <a:spcPts val="5520"/>
              </a:spcBef>
              <a:spcAft>
                <a:spcPts val="0"/>
              </a:spcAft>
              <a:buClr>
                <a:srgbClr val="404040"/>
              </a:buClr>
              <a:buFont typeface="Calibri"/>
              <a:buNone/>
              <a:defRPr/>
            </a:lvl1pPr>
            <a:lvl2pPr marL="2103120" indent="-7620" rtl="0">
              <a:spcBef>
                <a:spcPts val="0"/>
              </a:spcBef>
              <a:buFont typeface="Calibri"/>
              <a:buNone/>
              <a:defRPr/>
            </a:lvl2pPr>
            <a:lvl3pPr marL="4206240" indent="-2540" rtl="0">
              <a:spcBef>
                <a:spcPts val="0"/>
              </a:spcBef>
              <a:buFont typeface="Calibri"/>
              <a:buNone/>
              <a:defRPr/>
            </a:lvl3pPr>
            <a:lvl4pPr marL="6309360" indent="-10159" rtl="0">
              <a:spcBef>
                <a:spcPts val="0"/>
              </a:spcBef>
              <a:buFont typeface="Calibri"/>
              <a:buNone/>
              <a:defRPr/>
            </a:lvl4pPr>
            <a:lvl5pPr marL="8412480" indent="-5080" rtl="0">
              <a:spcBef>
                <a:spcPts val="0"/>
              </a:spcBef>
              <a:buFont typeface="Calibri"/>
              <a:buNone/>
              <a:defRPr/>
            </a:lvl5pPr>
            <a:lvl6pPr marL="10515600" indent="0" rtl="0">
              <a:spcBef>
                <a:spcPts val="0"/>
              </a:spcBef>
              <a:buFont typeface="Calibri"/>
              <a:buNone/>
              <a:defRPr/>
            </a:lvl6pPr>
            <a:lvl7pPr marL="12618720" indent="-7619" rtl="0">
              <a:spcBef>
                <a:spcPts val="0"/>
              </a:spcBef>
              <a:buFont typeface="Calibri"/>
              <a:buNone/>
              <a:defRPr/>
            </a:lvl7pPr>
            <a:lvl8pPr marL="14721839" indent="-2539" rtl="0">
              <a:spcBef>
                <a:spcPts val="0"/>
              </a:spcBef>
              <a:buFont typeface="Calibri"/>
              <a:buNone/>
              <a:defRPr/>
            </a:lvl8pPr>
            <a:lvl9pPr marL="16824960" indent="-10160" rtl="0">
              <a:spcBef>
                <a:spcPts val="0"/>
              </a:spcBef>
              <a:buFont typeface="Calibri"/>
              <a:buNone/>
              <a:defRPr/>
            </a:lvl9pPr>
          </a:lstStyle>
          <a:p>
            <a:endParaRPr/>
          </a:p>
        </p:txBody>
      </p:sp>
      <p:sp>
        <p:nvSpPr>
          <p:cNvPr id="63" name="Shape 63"/>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64" name="Shape 64"/>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65" name="Shape 65"/>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239823" y="26009609"/>
            <a:ext cx="37193675" cy="2943758"/>
          </a:xfrm>
          <a:prstGeom prst="rect">
            <a:avLst/>
          </a:prstGeom>
          <a:noFill/>
          <a:ln>
            <a:noFill/>
          </a:ln>
        </p:spPr>
        <p:txBody>
          <a:bodyPr lIns="91425" tIns="91425" rIns="91425" bIns="91425" anchor="b" anchorCtr="0"/>
          <a:lstStyle>
            <a:lvl1pPr rtl="0">
              <a:lnSpc>
                <a:spcPct val="85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a:spLocks noGrp="1"/>
          </p:cNvSpPr>
          <p:nvPr>
            <p:ph type="pic" idx="2"/>
          </p:nvPr>
        </p:nvSpPr>
        <p:spPr>
          <a:xfrm>
            <a:off x="0" y="0"/>
            <a:ext cx="42062398" cy="25588568"/>
          </a:xfrm>
          <a:prstGeom prst="rect">
            <a:avLst/>
          </a:prstGeom>
          <a:solidFill>
            <a:srgbClr val="B7E0E9"/>
          </a:solidFill>
          <a:ln>
            <a:noFill/>
          </a:ln>
        </p:spPr>
      </p:sp>
      <p:sp>
        <p:nvSpPr>
          <p:cNvPr id="69" name="Shape 69"/>
          <p:cNvSpPr txBox="1">
            <a:spLocks noGrp="1"/>
          </p:cNvSpPr>
          <p:nvPr>
            <p:ph type="body" idx="1"/>
          </p:nvPr>
        </p:nvSpPr>
        <p:spPr>
          <a:xfrm>
            <a:off x="2334463" y="28366728"/>
            <a:ext cx="31841237" cy="2560319"/>
          </a:xfrm>
          <a:prstGeom prst="rect">
            <a:avLst/>
          </a:prstGeom>
          <a:noFill/>
          <a:ln>
            <a:noFill/>
          </a:ln>
        </p:spPr>
        <p:txBody>
          <a:bodyPr lIns="91425" tIns="91425" rIns="91425" bIns="91425" anchor="t" anchorCtr="0"/>
          <a:lstStyle>
            <a:lvl1pPr marL="0" indent="0" rtl="0">
              <a:lnSpc>
                <a:spcPct val="90000"/>
              </a:lnSpc>
              <a:spcBef>
                <a:spcPts val="5520"/>
              </a:spcBef>
              <a:buClr>
                <a:srgbClr val="262626"/>
              </a:buClr>
              <a:buFont typeface="Calibri"/>
              <a:buNone/>
              <a:defRPr/>
            </a:lvl1pPr>
            <a:lvl2pPr marL="2103120" indent="-7620" rtl="0">
              <a:spcBef>
                <a:spcPts val="0"/>
              </a:spcBef>
              <a:buFont typeface="Calibri"/>
              <a:buNone/>
              <a:defRPr/>
            </a:lvl2pPr>
            <a:lvl3pPr marL="4206240" indent="-2540" rtl="0">
              <a:spcBef>
                <a:spcPts val="0"/>
              </a:spcBef>
              <a:buFont typeface="Calibri"/>
              <a:buNone/>
              <a:defRPr/>
            </a:lvl3pPr>
            <a:lvl4pPr marL="6309360" indent="-10159" rtl="0">
              <a:spcBef>
                <a:spcPts val="0"/>
              </a:spcBef>
              <a:buFont typeface="Calibri"/>
              <a:buNone/>
              <a:defRPr/>
            </a:lvl4pPr>
            <a:lvl5pPr marL="8412480" indent="-5080" rtl="0">
              <a:spcBef>
                <a:spcPts val="0"/>
              </a:spcBef>
              <a:buFont typeface="Calibri"/>
              <a:buNone/>
              <a:defRPr/>
            </a:lvl5pPr>
            <a:lvl6pPr marL="10515600" indent="0" rtl="0">
              <a:spcBef>
                <a:spcPts val="0"/>
              </a:spcBef>
              <a:buFont typeface="Calibri"/>
              <a:buNone/>
              <a:defRPr/>
            </a:lvl6pPr>
            <a:lvl7pPr marL="12618720" indent="-7619" rtl="0">
              <a:spcBef>
                <a:spcPts val="0"/>
              </a:spcBef>
              <a:buFont typeface="Calibri"/>
              <a:buNone/>
              <a:defRPr/>
            </a:lvl7pPr>
            <a:lvl8pPr marL="14721839" indent="-2539" rtl="0">
              <a:spcBef>
                <a:spcPts val="0"/>
              </a:spcBef>
              <a:buFont typeface="Calibri"/>
              <a:buNone/>
              <a:defRPr/>
            </a:lvl8pPr>
            <a:lvl9pPr marL="16824960" indent="-10160" rtl="0">
              <a:spcBef>
                <a:spcPts val="0"/>
              </a:spcBef>
              <a:buFont typeface="Calibri"/>
              <a:buNone/>
              <a:defRPr/>
            </a:lvl9pPr>
          </a:lstStyle>
          <a:p>
            <a:endParaRPr/>
          </a:p>
        </p:txBody>
      </p:sp>
      <p:sp>
        <p:nvSpPr>
          <p:cNvPr id="70" name="Shape 70"/>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71" name="Shape 71"/>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72" name="Shape 72"/>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B9C"/>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267430" y="2397758"/>
            <a:ext cx="37166072" cy="7959350"/>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accen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2333148" y="9568289"/>
            <a:ext cx="37100352" cy="18077688"/>
          </a:xfrm>
          <a:prstGeom prst="rect">
            <a:avLst/>
          </a:prstGeom>
          <a:noFill/>
          <a:ln>
            <a:noFill/>
          </a:ln>
        </p:spPr>
        <p:txBody>
          <a:bodyPr lIns="91425" tIns="91425" rIns="91425" bIns="91425" anchor="t" anchorCtr="0"/>
          <a:lstStyle>
            <a:lvl1pPr marL="420624" marR="0" indent="280416" algn="l" rtl="0">
              <a:lnSpc>
                <a:spcPct val="85000"/>
              </a:lnSpc>
              <a:spcBef>
                <a:spcPts val="5980"/>
              </a:spcBef>
              <a:buClr>
                <a:srgbClr val="262626"/>
              </a:buClr>
              <a:buFont typeface="Calibri"/>
              <a:buChar char=" "/>
              <a:defRPr/>
            </a:lvl1pPr>
            <a:lvl2pPr marL="1261872" marR="0" indent="-560832" algn="l" rtl="0">
              <a:lnSpc>
                <a:spcPct val="85000"/>
              </a:lnSpc>
              <a:spcBef>
                <a:spcPts val="2760"/>
              </a:spcBef>
              <a:buClr>
                <a:srgbClr val="262626"/>
              </a:buClr>
              <a:buFont typeface="Calibri"/>
              <a:buChar char=" "/>
              <a:defRPr/>
            </a:lvl2pPr>
            <a:lvl3pPr marL="2523744" marR="0" indent="-1939544" algn="l" rtl="0">
              <a:lnSpc>
                <a:spcPct val="85000"/>
              </a:lnSpc>
              <a:spcBef>
                <a:spcPts val="2760"/>
              </a:spcBef>
              <a:buClr>
                <a:srgbClr val="262626"/>
              </a:buClr>
              <a:buFont typeface="Calibri"/>
              <a:buChar char=" "/>
              <a:defRPr/>
            </a:lvl3pPr>
            <a:lvl4pPr marL="3785615" marR="0" indent="-3259836" algn="l" rtl="0">
              <a:lnSpc>
                <a:spcPct val="85000"/>
              </a:lnSpc>
              <a:spcBef>
                <a:spcPts val="2760"/>
              </a:spcBef>
              <a:buClr>
                <a:srgbClr val="262626"/>
              </a:buClr>
              <a:buFont typeface="Calibri"/>
              <a:buChar char=" "/>
              <a:defRPr/>
            </a:lvl4pPr>
            <a:lvl5pPr marL="5047488" marR="0" indent="-4521708" algn="l" rtl="0">
              <a:lnSpc>
                <a:spcPct val="85000"/>
              </a:lnSpc>
              <a:spcBef>
                <a:spcPts val="2760"/>
              </a:spcBef>
              <a:buClr>
                <a:srgbClr val="262626"/>
              </a:buClr>
              <a:buFont typeface="Calibri"/>
              <a:buChar char=" "/>
              <a:defRPr/>
            </a:lvl5pPr>
            <a:lvl6pPr marL="5520000" marR="0" indent="-536519" algn="l" rtl="0">
              <a:lnSpc>
                <a:spcPct val="85000"/>
              </a:lnSpc>
              <a:spcBef>
                <a:spcPts val="2760"/>
              </a:spcBef>
              <a:buClr>
                <a:srgbClr val="262626"/>
              </a:buClr>
              <a:buFont typeface="Calibri"/>
              <a:buChar char=" "/>
              <a:defRPr/>
            </a:lvl6pPr>
            <a:lvl7pPr marL="6440000" marR="0" indent="-529420" algn="l" rtl="0">
              <a:lnSpc>
                <a:spcPct val="85000"/>
              </a:lnSpc>
              <a:spcBef>
                <a:spcPts val="2760"/>
              </a:spcBef>
              <a:buClr>
                <a:srgbClr val="262626"/>
              </a:buClr>
              <a:buFont typeface="Calibri"/>
              <a:buChar char=" "/>
              <a:defRPr/>
            </a:lvl7pPr>
            <a:lvl8pPr marL="7360000" marR="0" indent="-535020" algn="l" rtl="0">
              <a:lnSpc>
                <a:spcPct val="85000"/>
              </a:lnSpc>
              <a:spcBef>
                <a:spcPts val="2760"/>
              </a:spcBef>
              <a:buClr>
                <a:srgbClr val="262626"/>
              </a:buClr>
              <a:buFont typeface="Calibri"/>
              <a:buChar char=" "/>
              <a:defRPr/>
            </a:lvl8pPr>
            <a:lvl9pPr marL="8280000" marR="0" indent="-527919" algn="l" rtl="0">
              <a:lnSpc>
                <a:spcPct val="85000"/>
              </a:lnSpc>
              <a:spcBef>
                <a:spcPts val="2760"/>
              </a:spcBef>
              <a:buClr>
                <a:srgbClr val="262626"/>
              </a:buClr>
              <a:buFont typeface="Calibri"/>
              <a:buChar char=" "/>
              <a:defRPr/>
            </a:lvl9pPr>
          </a:lstStyle>
          <a:p>
            <a:endParaRPr/>
          </a:p>
        </p:txBody>
      </p:sp>
      <p:sp>
        <p:nvSpPr>
          <p:cNvPr id="11" name="Shape 11"/>
          <p:cNvSpPr txBox="1">
            <a:spLocks noGrp="1"/>
          </p:cNvSpPr>
          <p:nvPr>
            <p:ph type="dt" idx="10"/>
          </p:nvPr>
        </p:nvSpPr>
        <p:spPr>
          <a:xfrm>
            <a:off x="2366009" y="30779746"/>
            <a:ext cx="1419605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12" name="Shape 12"/>
          <p:cNvSpPr txBox="1">
            <a:spLocks noGrp="1"/>
          </p:cNvSpPr>
          <p:nvPr>
            <p:ph type="ftr" idx="11"/>
          </p:nvPr>
        </p:nvSpPr>
        <p:spPr>
          <a:xfrm>
            <a:off x="2366009" y="31462546"/>
            <a:ext cx="17350739" cy="1097279"/>
          </a:xfrm>
          <a:prstGeom prst="rect">
            <a:avLst/>
          </a:prstGeom>
          <a:noFill/>
          <a:ln>
            <a:noFill/>
          </a:ln>
        </p:spPr>
        <p:txBody>
          <a:bodyPr lIns="91425" tIns="91425" rIns="91425" bIns="91425" anchor="ctr" anchorCtr="0"/>
          <a:lstStyle>
            <a:lvl1pPr marL="0" marR="0" indent="0" algn="l"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
        <p:nvSpPr>
          <p:cNvPr id="13" name="Shape 13"/>
          <p:cNvSpPr txBox="1">
            <a:spLocks noGrp="1"/>
          </p:cNvSpPr>
          <p:nvPr>
            <p:ph type="sldNum" idx="12"/>
          </p:nvPr>
        </p:nvSpPr>
        <p:spPr>
          <a:xfrm>
            <a:off x="30089487" y="27982793"/>
            <a:ext cx="10094975" cy="6705787"/>
          </a:xfrm>
          <a:prstGeom prst="rect">
            <a:avLst/>
          </a:prstGeom>
          <a:noFill/>
          <a:ln>
            <a:noFill/>
          </a:ln>
        </p:spPr>
        <p:txBody>
          <a:bodyPr lIns="91425" tIns="91425" rIns="91425" bIns="91425" anchor="b" anchorCtr="0"/>
          <a:lstStyle>
            <a:lvl1pPr marL="0" marR="0" indent="0" algn="r" rtl="0">
              <a:spcBef>
                <a:spcPts val="0"/>
              </a:spcBef>
              <a:defRPr/>
            </a:lvl1pPr>
            <a:lvl2pPr marL="2103120" marR="0" indent="-7620" algn="l" rtl="0">
              <a:spcBef>
                <a:spcPts val="0"/>
              </a:spcBef>
              <a:defRPr/>
            </a:lvl2pPr>
            <a:lvl3pPr marL="4206240" marR="0" indent="-2540" algn="l" rtl="0">
              <a:spcBef>
                <a:spcPts val="0"/>
              </a:spcBef>
              <a:defRPr/>
            </a:lvl3pPr>
            <a:lvl4pPr marL="6309360" marR="0" indent="-10159" algn="l" rtl="0">
              <a:spcBef>
                <a:spcPts val="0"/>
              </a:spcBef>
              <a:defRPr/>
            </a:lvl4pPr>
            <a:lvl5pPr marL="8412480" marR="0" indent="-5080" algn="l" rtl="0">
              <a:spcBef>
                <a:spcPts val="0"/>
              </a:spcBef>
              <a:defRPr/>
            </a:lvl5pPr>
            <a:lvl6pPr marL="10515600" marR="0" indent="0" algn="l" rtl="0">
              <a:spcBef>
                <a:spcPts val="0"/>
              </a:spcBef>
              <a:defRPr/>
            </a:lvl6pPr>
            <a:lvl7pPr marL="12618720" marR="0" indent="-7619" algn="l" rtl="0">
              <a:spcBef>
                <a:spcPts val="0"/>
              </a:spcBef>
              <a:defRPr/>
            </a:lvl7pPr>
            <a:lvl8pPr marL="14721839" marR="0" indent="-2539" algn="l" rtl="0">
              <a:spcBef>
                <a:spcPts val="0"/>
              </a:spcBef>
              <a:defRPr/>
            </a:lvl8pPr>
            <a:lvl9pPr marL="16824960" marR="0" indent="-1016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image" Target="../media/image8.emf"/><Relationship Id="rId13" Type="http://schemas.openxmlformats.org/officeDocument/2006/relationships/hyperlink" Target="http://www.plymouth.edu/eportfolio/view/view.php?t=uRcv8SwVTB0J2shKDUtG" TargetMode="External"/><Relationship Id="rId14" Type="http://schemas.openxmlformats.org/officeDocument/2006/relationships/hyperlink" Target="http://www.plymouth.edu/eportfolio/view/view.php?t=kjr4LdYgnGweEQB2uTMt" TargetMode="External"/><Relationship Id="rId15" Type="http://schemas.openxmlformats.org/officeDocument/2006/relationships/hyperlink" Target="https://www.surveymonkey.com/s/H6JDFC9" TargetMode="External"/><Relationship Id="rId16" Type="http://schemas.openxmlformats.org/officeDocument/2006/relationships/image" Target="../media/image9.emf"/><Relationship Id="rId17" Type="http://schemas.openxmlformats.org/officeDocument/2006/relationships/image" Target="../media/image10.emf"/><Relationship Id="rId18"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gif"/><Relationship Id="rId9" Type="http://schemas.openxmlformats.org/officeDocument/2006/relationships/hyperlink" Target="http://informalscience.org/projects/ic-000-000-008-436/Collaborative_Research_Pathways_Project_Enhancing_Climate_Change_Communication_between_Broadcast_Meteorologists_and_Viewing_Audiences" TargetMode="External"/><Relationship Id="rId10"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5"/>
        <p:cNvGrpSpPr/>
        <p:nvPr/>
      </p:nvGrpSpPr>
      <p:grpSpPr>
        <a:xfrm>
          <a:off x="0" y="0"/>
          <a:ext cx="0" cy="0"/>
          <a:chOff x="0" y="0"/>
          <a:chExt cx="0" cy="0"/>
        </a:xfrm>
      </p:grpSpPr>
      <p:sp>
        <p:nvSpPr>
          <p:cNvPr id="86" name="Shape 86"/>
          <p:cNvSpPr txBox="1"/>
          <p:nvPr/>
        </p:nvSpPr>
        <p:spPr>
          <a:xfrm>
            <a:off x="1898400" y="161800"/>
            <a:ext cx="39581500" cy="1261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7600" b="0" i="0" u="none" strike="noStrike" cap="none" baseline="0" dirty="0">
                <a:solidFill>
                  <a:srgbClr val="1C4587"/>
                </a:solidFill>
                <a:latin typeface="Calibri"/>
                <a:ea typeface="Calibri"/>
                <a:cs typeface="Calibri"/>
                <a:sym typeface="Calibri"/>
              </a:rPr>
              <a:t>Climate Change Communication Between Broadcast Meteorologists and Their Viewing Audiences</a:t>
            </a:r>
          </a:p>
        </p:txBody>
      </p:sp>
      <p:sp>
        <p:nvSpPr>
          <p:cNvPr id="87" name="Shape 87"/>
          <p:cNvSpPr txBox="1"/>
          <p:nvPr/>
        </p:nvSpPr>
        <p:spPr>
          <a:xfrm>
            <a:off x="5221577" y="1493085"/>
            <a:ext cx="27621299" cy="2469299"/>
          </a:xfrm>
          <a:prstGeom prst="rect">
            <a:avLst/>
          </a:prstGeom>
          <a:noFill/>
          <a:ln>
            <a:noFill/>
          </a:ln>
        </p:spPr>
        <p:txBody>
          <a:bodyPr lIns="91425" tIns="45700" rIns="91425" bIns="45700" anchor="t" anchorCtr="0">
            <a:noAutofit/>
          </a:bodyPr>
          <a:lstStyle/>
          <a:p>
            <a:pPr lvl="0" algn="ctr" rtl="0">
              <a:lnSpc>
                <a:spcPct val="100000"/>
              </a:lnSpc>
              <a:spcBef>
                <a:spcPts val="0"/>
              </a:spcBef>
              <a:buClr>
                <a:schemeClr val="dk1"/>
              </a:buClr>
              <a:buSzPct val="25000"/>
              <a:buFont typeface="Arial"/>
              <a:buNone/>
            </a:pPr>
            <a:r>
              <a:rPr lang="en-US" sz="4500" dirty="0">
                <a:solidFill>
                  <a:srgbClr val="1C4587"/>
                </a:solidFill>
                <a:latin typeface="Calibri"/>
                <a:ea typeface="Calibri"/>
                <a:cs typeface="Calibri"/>
                <a:sym typeface="Calibri"/>
              </a:rPr>
              <a:t>P. Thompson Davis</a:t>
            </a:r>
            <a:r>
              <a:rPr lang="en-US" sz="4500" baseline="30000" dirty="0">
                <a:solidFill>
                  <a:srgbClr val="1C4587"/>
                </a:solidFill>
                <a:latin typeface="Calibri"/>
                <a:ea typeface="Calibri"/>
                <a:cs typeface="Calibri"/>
                <a:sym typeface="Calibri"/>
              </a:rPr>
              <a:t>1</a:t>
            </a:r>
            <a:r>
              <a:rPr lang="en-US" sz="4500" dirty="0">
                <a:solidFill>
                  <a:srgbClr val="1C4587"/>
                </a:solidFill>
                <a:latin typeface="Calibri"/>
                <a:ea typeface="Calibri"/>
                <a:cs typeface="Calibri"/>
                <a:sym typeface="Calibri"/>
              </a:rPr>
              <a:t>, Lisa Doner</a:t>
            </a:r>
            <a:r>
              <a:rPr lang="en-US" sz="4500" baseline="30000" dirty="0">
                <a:solidFill>
                  <a:srgbClr val="1C4587"/>
                </a:solidFill>
                <a:latin typeface="Calibri"/>
                <a:ea typeface="Calibri"/>
                <a:cs typeface="Calibri"/>
                <a:sym typeface="Calibri"/>
              </a:rPr>
              <a:t>2</a:t>
            </a:r>
            <a:r>
              <a:rPr lang="en-US" sz="4500" dirty="0">
                <a:solidFill>
                  <a:srgbClr val="1C4587"/>
                </a:solidFill>
                <a:latin typeface="Calibri"/>
                <a:ea typeface="Calibri"/>
                <a:cs typeface="Calibri"/>
                <a:sym typeface="Calibri"/>
              </a:rPr>
              <a:t>, Mary Ann McGarry</a:t>
            </a:r>
            <a:r>
              <a:rPr lang="en-US" sz="4500" baseline="30000" dirty="0">
                <a:solidFill>
                  <a:srgbClr val="1C4587"/>
                </a:solidFill>
                <a:latin typeface="Calibri"/>
                <a:ea typeface="Calibri"/>
                <a:cs typeface="Calibri"/>
                <a:sym typeface="Calibri"/>
              </a:rPr>
              <a:t>2</a:t>
            </a:r>
            <a:r>
              <a:rPr lang="en-US" sz="4500" dirty="0">
                <a:solidFill>
                  <a:srgbClr val="1C4587"/>
                </a:solidFill>
                <a:latin typeface="Calibri"/>
                <a:ea typeface="Calibri"/>
                <a:cs typeface="Calibri"/>
                <a:sym typeface="Calibri"/>
              </a:rPr>
              <a:t>, Helen Meldrum</a:t>
            </a:r>
            <a:r>
              <a:rPr lang="en-US" sz="4500" baseline="30000" dirty="0">
                <a:solidFill>
                  <a:srgbClr val="1C4587"/>
                </a:solidFill>
                <a:latin typeface="Calibri"/>
                <a:ea typeface="Calibri"/>
                <a:cs typeface="Calibri"/>
                <a:sym typeface="Calibri"/>
              </a:rPr>
              <a:t>1</a:t>
            </a:r>
            <a:r>
              <a:rPr lang="en-US" sz="4500" dirty="0">
                <a:solidFill>
                  <a:srgbClr val="1C4587"/>
                </a:solidFill>
                <a:latin typeface="Calibri"/>
                <a:ea typeface="Calibri"/>
                <a:cs typeface="Calibri"/>
                <a:sym typeface="Calibri"/>
              </a:rPr>
              <a:t>, David Szymanski</a:t>
            </a:r>
            <a:r>
              <a:rPr lang="en-US" sz="4500" baseline="30000" dirty="0">
                <a:solidFill>
                  <a:srgbClr val="1C4587"/>
                </a:solidFill>
                <a:latin typeface="Calibri"/>
                <a:ea typeface="Calibri"/>
                <a:cs typeface="Calibri"/>
                <a:sym typeface="Calibri"/>
              </a:rPr>
              <a:t>1</a:t>
            </a:r>
            <a:r>
              <a:rPr lang="en-US" sz="4500" dirty="0">
                <a:solidFill>
                  <a:srgbClr val="1C4587"/>
                </a:solidFill>
                <a:latin typeface="Calibri"/>
                <a:ea typeface="Calibri"/>
                <a:cs typeface="Calibri"/>
                <a:sym typeface="Calibri"/>
              </a:rPr>
              <a:t>, Rick Oches</a:t>
            </a:r>
            <a:r>
              <a:rPr lang="en-US" sz="4500" baseline="30000" dirty="0">
                <a:solidFill>
                  <a:srgbClr val="1C4587"/>
                </a:solidFill>
                <a:latin typeface="Calibri"/>
                <a:ea typeface="Calibri"/>
                <a:cs typeface="Calibri"/>
                <a:sym typeface="Calibri"/>
              </a:rPr>
              <a:t>1</a:t>
            </a:r>
            <a:r>
              <a:rPr lang="en-US" sz="4500" dirty="0">
                <a:solidFill>
                  <a:srgbClr val="1C4587"/>
                </a:solidFill>
                <a:latin typeface="Calibri"/>
                <a:ea typeface="Calibri"/>
                <a:cs typeface="Calibri"/>
                <a:sym typeface="Calibri"/>
              </a:rPr>
              <a:t>, Eric Kelsey</a:t>
            </a:r>
            <a:r>
              <a:rPr lang="en-US" sz="4500" baseline="30000" dirty="0">
                <a:solidFill>
                  <a:srgbClr val="1C4587"/>
                </a:solidFill>
                <a:latin typeface="Calibri"/>
                <a:ea typeface="Calibri"/>
                <a:cs typeface="Calibri"/>
                <a:sym typeface="Calibri"/>
              </a:rPr>
              <a:t>2</a:t>
            </a:r>
          </a:p>
          <a:p>
            <a:pPr lvl="0" algn="ctr" rtl="0">
              <a:lnSpc>
                <a:spcPct val="100000"/>
              </a:lnSpc>
              <a:spcBef>
                <a:spcPts val="0"/>
              </a:spcBef>
              <a:buClr>
                <a:schemeClr val="dk1"/>
              </a:buClr>
              <a:buSzPct val="25000"/>
              <a:buFont typeface="Arial"/>
              <a:buNone/>
            </a:pPr>
            <a:r>
              <a:rPr lang="en-US" sz="4500" dirty="0">
                <a:solidFill>
                  <a:srgbClr val="1C4587"/>
                </a:solidFill>
                <a:latin typeface="Calibri"/>
                <a:ea typeface="Calibri"/>
                <a:cs typeface="Calibri"/>
                <a:sym typeface="Calibri"/>
              </a:rPr>
              <a:t>Melanie Perello</a:t>
            </a:r>
            <a:r>
              <a:rPr lang="en-US" sz="4500" baseline="30000" dirty="0">
                <a:solidFill>
                  <a:srgbClr val="1C4587"/>
                </a:solidFill>
                <a:latin typeface="Calibri"/>
                <a:ea typeface="Calibri"/>
                <a:cs typeface="Calibri"/>
                <a:sym typeface="Calibri"/>
              </a:rPr>
              <a:t>2</a:t>
            </a:r>
            <a:r>
              <a:rPr lang="en-US" sz="4500" dirty="0">
                <a:solidFill>
                  <a:srgbClr val="1C4587"/>
                </a:solidFill>
                <a:latin typeface="Calibri"/>
                <a:ea typeface="Calibri"/>
                <a:cs typeface="Calibri"/>
                <a:sym typeface="Calibri"/>
              </a:rPr>
              <a:t>**, Evan Gaudette</a:t>
            </a:r>
            <a:r>
              <a:rPr lang="en-US" sz="4500" baseline="30000" dirty="0">
                <a:solidFill>
                  <a:srgbClr val="1C4587"/>
                </a:solidFill>
                <a:latin typeface="Calibri"/>
                <a:ea typeface="Calibri"/>
                <a:cs typeface="Calibri"/>
                <a:sym typeface="Calibri"/>
              </a:rPr>
              <a:t>2</a:t>
            </a:r>
            <a:r>
              <a:rPr lang="en-US" sz="4500" dirty="0">
                <a:solidFill>
                  <a:srgbClr val="1C4587"/>
                </a:solidFill>
                <a:latin typeface="Calibri"/>
                <a:ea typeface="Calibri"/>
                <a:cs typeface="Calibri"/>
                <a:sym typeface="Calibri"/>
              </a:rPr>
              <a:t>* Kathryn Foley</a:t>
            </a:r>
            <a:r>
              <a:rPr lang="en-US" sz="4500" baseline="30000" dirty="0">
                <a:solidFill>
                  <a:srgbClr val="1C4587"/>
                </a:solidFill>
                <a:latin typeface="Calibri"/>
                <a:ea typeface="Calibri"/>
                <a:cs typeface="Calibri"/>
                <a:sym typeface="Calibri"/>
              </a:rPr>
              <a:t>1</a:t>
            </a:r>
            <a:r>
              <a:rPr lang="en-US" sz="4500" dirty="0">
                <a:solidFill>
                  <a:srgbClr val="1C4587"/>
                </a:solidFill>
                <a:latin typeface="Calibri"/>
                <a:ea typeface="Calibri"/>
                <a:cs typeface="Calibri"/>
                <a:sym typeface="Calibri"/>
              </a:rPr>
              <a:t>*</a:t>
            </a:r>
          </a:p>
          <a:p>
            <a:pPr lvl="0" algn="ctr" rtl="0">
              <a:lnSpc>
                <a:spcPct val="100000"/>
              </a:lnSpc>
              <a:spcBef>
                <a:spcPts val="0"/>
              </a:spcBef>
              <a:buNone/>
            </a:pPr>
            <a:r>
              <a:rPr lang="en-US" sz="4500" dirty="0">
                <a:solidFill>
                  <a:srgbClr val="1C4587"/>
                </a:solidFill>
                <a:latin typeface="Calibri"/>
                <a:ea typeface="Calibri"/>
                <a:cs typeface="Calibri"/>
                <a:sym typeface="Calibri"/>
              </a:rPr>
              <a:t>1. Bentley University 2. Plymouth State University **Graduate Student *Undergraduate Student</a:t>
            </a:r>
          </a:p>
        </p:txBody>
      </p:sp>
      <p:sp>
        <p:nvSpPr>
          <p:cNvPr id="88" name="Shape 88"/>
          <p:cNvSpPr txBox="1"/>
          <p:nvPr/>
        </p:nvSpPr>
        <p:spPr>
          <a:xfrm>
            <a:off x="889820" y="25207869"/>
            <a:ext cx="12936319" cy="7176619"/>
          </a:xfrm>
          <a:prstGeom prst="rect">
            <a:avLst/>
          </a:prstGeom>
          <a:noFill/>
          <a:ln>
            <a:noFill/>
          </a:ln>
        </p:spPr>
        <p:txBody>
          <a:bodyPr lIns="91425" tIns="45700" rIns="91425" bIns="45700" anchor="t" anchorCtr="0">
            <a:noAutofit/>
          </a:bodyPr>
          <a:lstStyle/>
          <a:p>
            <a:pPr lvl="0">
              <a:spcAft>
                <a:spcPts val="1200"/>
              </a:spcAft>
              <a:buClr>
                <a:schemeClr val="dk1"/>
              </a:buClr>
              <a:buSzPct val="45833"/>
            </a:pPr>
            <a:r>
              <a:rPr lang="en-US" sz="2400" b="1" dirty="0" smtClean="0">
                <a:solidFill>
                  <a:schemeClr val="dk1"/>
                </a:solidFill>
                <a:latin typeface="Calibri"/>
                <a:ea typeface="Calibri"/>
                <a:cs typeface="Calibri"/>
                <a:sym typeface="Calibri"/>
              </a:rPr>
              <a:t>Approach</a:t>
            </a:r>
            <a:endParaRPr lang="en-US" sz="2400" dirty="0">
              <a:solidFill>
                <a:schemeClr val="dk1"/>
              </a:solidFill>
              <a:latin typeface="Calibri"/>
              <a:ea typeface="Calibri"/>
              <a:cs typeface="Calibri"/>
              <a:sym typeface="Calibri"/>
            </a:endParaRPr>
          </a:p>
          <a:p>
            <a:pPr lvl="0">
              <a:buClr>
                <a:schemeClr val="dk1"/>
              </a:buClr>
              <a:buSzPct val="45833"/>
            </a:pPr>
            <a:r>
              <a:rPr lang="en-US" sz="2400" dirty="0">
                <a:solidFill>
                  <a:schemeClr val="dk1"/>
                </a:solidFill>
                <a:latin typeface="Calibri"/>
                <a:ea typeface="Calibri"/>
                <a:cs typeface="Calibri"/>
                <a:sym typeface="Calibri"/>
              </a:rPr>
              <a:t>In this project, we examine and test the following hypotheses </a:t>
            </a:r>
            <a:r>
              <a:rPr lang="en-US" sz="2400" dirty="0" smtClean="0">
                <a:solidFill>
                  <a:schemeClr val="dk1"/>
                </a:solidFill>
                <a:latin typeface="Calibri"/>
                <a:ea typeface="Calibri"/>
                <a:cs typeface="Calibri"/>
                <a:sym typeface="Calibri"/>
              </a:rPr>
              <a:t>to explain </a:t>
            </a:r>
            <a:r>
              <a:rPr lang="en-US" sz="2400" dirty="0">
                <a:solidFill>
                  <a:schemeClr val="dk1"/>
                </a:solidFill>
                <a:latin typeface="Calibri"/>
                <a:ea typeface="Calibri"/>
                <a:cs typeface="Calibri"/>
                <a:sym typeface="Calibri"/>
              </a:rPr>
              <a:t>the high level of skepticism about anthropogenic climate change and general avoidance by broadcast meteorologists for reporting on climate science</a:t>
            </a:r>
            <a:r>
              <a:rPr lang="en-US" sz="2400" dirty="0" smtClean="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lvl="0" algn="ctr">
              <a:lnSpc>
                <a:spcPct val="115000"/>
              </a:lnSpc>
              <a:spcBef>
                <a:spcPts val="600"/>
              </a:spcBef>
              <a:spcAft>
                <a:spcPts val="600"/>
              </a:spcAft>
              <a:buClr>
                <a:schemeClr val="dk1"/>
              </a:buClr>
              <a:buSzPct val="45833"/>
            </a:pPr>
            <a:r>
              <a:rPr lang="en-US" sz="2400" b="1" i="1" dirty="0">
                <a:solidFill>
                  <a:schemeClr val="dk1"/>
                </a:solidFill>
                <a:latin typeface="Calibri"/>
                <a:ea typeface="Calibri"/>
                <a:cs typeface="Calibri"/>
                <a:sym typeface="Calibri"/>
              </a:rPr>
              <a:t>Education focus</a:t>
            </a:r>
          </a:p>
          <a:p>
            <a:pPr marL="457200" lvl="0" indent="-457200">
              <a:spcAft>
                <a:spcPts val="1200"/>
              </a:spcAft>
              <a:buClr>
                <a:schemeClr val="dk1"/>
              </a:buClr>
              <a:buSzPct val="100000"/>
              <a:buFont typeface="+mj-lt"/>
              <a:buAutoNum type="arabicPeriod"/>
            </a:pPr>
            <a:r>
              <a:rPr lang="en-US" sz="2400" dirty="0" smtClean="0">
                <a:solidFill>
                  <a:schemeClr val="dk1"/>
                </a:solidFill>
                <a:latin typeface="Calibri"/>
                <a:ea typeface="Calibri"/>
                <a:cs typeface="Calibri"/>
                <a:sym typeface="Calibri"/>
              </a:rPr>
              <a:t>A </a:t>
            </a:r>
            <a:r>
              <a:rPr lang="en-US" sz="2400" dirty="0">
                <a:solidFill>
                  <a:schemeClr val="dk1"/>
                </a:solidFill>
                <a:latin typeface="Calibri"/>
                <a:ea typeface="Calibri"/>
                <a:cs typeface="Calibri"/>
                <a:sym typeface="Calibri"/>
              </a:rPr>
              <a:t>majority of U.S. meteorology degree programs fail to provide a sufficient number of courses </a:t>
            </a:r>
            <a:r>
              <a:rPr lang="en-US" sz="2400" dirty="0" smtClean="0">
                <a:solidFill>
                  <a:schemeClr val="dk1"/>
                </a:solidFill>
                <a:latin typeface="Calibri"/>
                <a:ea typeface="Calibri"/>
                <a:cs typeface="Calibri"/>
                <a:sym typeface="Calibri"/>
              </a:rPr>
              <a:t>that </a:t>
            </a:r>
            <a:r>
              <a:rPr lang="en-US" sz="2400" dirty="0">
                <a:solidFill>
                  <a:schemeClr val="dk1"/>
                </a:solidFill>
                <a:latin typeface="Calibri"/>
                <a:ea typeface="Calibri"/>
                <a:cs typeface="Calibri"/>
                <a:sym typeface="Calibri"/>
              </a:rPr>
              <a:t>address salient aspects of </a:t>
            </a:r>
            <a:r>
              <a:rPr lang="en-US" sz="2400" dirty="0" smtClean="0">
                <a:solidFill>
                  <a:schemeClr val="dk1"/>
                </a:solidFill>
                <a:latin typeface="Calibri"/>
                <a:ea typeface="Calibri"/>
                <a:cs typeface="Calibri"/>
                <a:sym typeface="Calibri"/>
              </a:rPr>
              <a:t>climate change mechanisms, processes and Earth system interactions;</a:t>
            </a:r>
            <a:endParaRPr lang="en-US" sz="2400" dirty="0">
              <a:solidFill>
                <a:schemeClr val="dk1"/>
              </a:solidFill>
              <a:latin typeface="Calibri"/>
              <a:ea typeface="Calibri"/>
              <a:cs typeface="Calibri"/>
              <a:sym typeface="Calibri"/>
            </a:endParaRPr>
          </a:p>
          <a:p>
            <a:pPr marL="457200" lvl="0" indent="-457200">
              <a:spcAft>
                <a:spcPts val="1200"/>
              </a:spcAft>
              <a:buClr>
                <a:schemeClr val="dk1"/>
              </a:buClr>
              <a:buSzPct val="100000"/>
              <a:buFont typeface="+mj-lt"/>
              <a:buAutoNum type="arabicPeriod"/>
            </a:pPr>
            <a:r>
              <a:rPr lang="en-US" sz="2400" dirty="0" smtClean="0">
                <a:solidFill>
                  <a:schemeClr val="dk1"/>
                </a:solidFill>
                <a:latin typeface="Calibri"/>
                <a:ea typeface="Calibri"/>
                <a:cs typeface="Calibri"/>
                <a:sym typeface="Calibri"/>
              </a:rPr>
              <a:t>Meteorology </a:t>
            </a:r>
            <a:r>
              <a:rPr lang="en-US" sz="2400" dirty="0">
                <a:solidFill>
                  <a:schemeClr val="dk1"/>
                </a:solidFill>
                <a:latin typeface="Calibri"/>
                <a:ea typeface="Calibri"/>
                <a:cs typeface="Calibri"/>
                <a:sym typeface="Calibri"/>
              </a:rPr>
              <a:t>students, </a:t>
            </a:r>
            <a:r>
              <a:rPr lang="en-US" sz="2400" dirty="0" smtClean="0">
                <a:solidFill>
                  <a:schemeClr val="dk1"/>
                </a:solidFill>
                <a:latin typeface="Calibri"/>
                <a:ea typeface="Calibri"/>
                <a:cs typeface="Calibri"/>
                <a:sym typeface="Calibri"/>
              </a:rPr>
              <a:t>despite earning </a:t>
            </a:r>
            <a:r>
              <a:rPr lang="en-US" sz="2400" dirty="0">
                <a:solidFill>
                  <a:schemeClr val="dk1"/>
                </a:solidFill>
                <a:latin typeface="Calibri"/>
                <a:ea typeface="Calibri"/>
                <a:cs typeface="Calibri"/>
                <a:sym typeface="Calibri"/>
              </a:rPr>
              <a:t>STEM-rigorous B.S. degrees, graduate with an inadequate level of climate </a:t>
            </a:r>
            <a:r>
              <a:rPr lang="en-US" sz="2400" dirty="0" smtClean="0">
                <a:solidFill>
                  <a:schemeClr val="dk1"/>
                </a:solidFill>
                <a:latin typeface="Calibri"/>
                <a:ea typeface="Calibri"/>
                <a:cs typeface="Calibri"/>
                <a:sym typeface="Calibri"/>
              </a:rPr>
              <a:t>literacy for effective communication and outreach about climate;</a:t>
            </a:r>
            <a:endParaRPr lang="en-US" sz="2400" dirty="0">
              <a:solidFill>
                <a:schemeClr val="dk1"/>
              </a:solidFill>
              <a:latin typeface="Calibri"/>
              <a:ea typeface="Calibri"/>
              <a:cs typeface="Calibri"/>
              <a:sym typeface="Calibri"/>
            </a:endParaRPr>
          </a:p>
          <a:p>
            <a:pPr marL="457200" lvl="0" indent="-457200">
              <a:spcAft>
                <a:spcPts val="1200"/>
              </a:spcAft>
              <a:buClr>
                <a:schemeClr val="dk1"/>
              </a:buClr>
              <a:buSzPct val="100000"/>
              <a:buFont typeface="+mj-lt"/>
              <a:buAutoNum type="arabicPeriod"/>
            </a:pPr>
            <a:r>
              <a:rPr lang="en-US" sz="2400" dirty="0" smtClean="0">
                <a:solidFill>
                  <a:schemeClr val="dk1"/>
                </a:solidFill>
                <a:latin typeface="Calibri"/>
                <a:ea typeface="Calibri"/>
                <a:cs typeface="Calibri"/>
                <a:sym typeface="Calibri"/>
              </a:rPr>
              <a:t>Many </a:t>
            </a:r>
            <a:r>
              <a:rPr lang="en-US" sz="2400" dirty="0">
                <a:solidFill>
                  <a:schemeClr val="dk1"/>
                </a:solidFill>
                <a:latin typeface="Calibri"/>
                <a:ea typeface="Calibri"/>
                <a:cs typeface="Calibri"/>
                <a:sym typeface="Calibri"/>
              </a:rPr>
              <a:t>broadcast meteorologists only have degrees in broadcast journalism with limited backgrounds in meteorology or climate science</a:t>
            </a:r>
            <a:r>
              <a:rPr lang="en-US" sz="2400" dirty="0" smtClean="0">
                <a:solidFill>
                  <a:schemeClr val="dk1"/>
                </a:solidFill>
                <a:latin typeface="Calibri"/>
                <a:ea typeface="Calibri"/>
                <a:cs typeface="Calibri"/>
                <a:sym typeface="Calibri"/>
              </a:rPr>
              <a:t>.</a:t>
            </a:r>
            <a:endParaRPr lang="en-US" sz="2400" dirty="0">
              <a:solidFill>
                <a:schemeClr val="dk1"/>
              </a:solidFill>
              <a:latin typeface="Calibri"/>
              <a:ea typeface="Calibri"/>
              <a:cs typeface="Calibri"/>
              <a:sym typeface="Calibri"/>
            </a:endParaRPr>
          </a:p>
          <a:p>
            <a:pPr lvl="0" algn="ctr">
              <a:lnSpc>
                <a:spcPct val="115000"/>
              </a:lnSpc>
              <a:spcAft>
                <a:spcPts val="1200"/>
              </a:spcAft>
              <a:buClr>
                <a:schemeClr val="dk1"/>
              </a:buClr>
              <a:buSzPct val="45833"/>
            </a:pPr>
            <a:r>
              <a:rPr lang="en-US" sz="2400" b="1" i="1" dirty="0">
                <a:solidFill>
                  <a:schemeClr val="dk1"/>
                </a:solidFill>
                <a:latin typeface="Calibri"/>
                <a:ea typeface="Calibri"/>
                <a:cs typeface="Calibri"/>
                <a:sym typeface="Calibri"/>
              </a:rPr>
              <a:t>Work experience focus</a:t>
            </a:r>
          </a:p>
          <a:p>
            <a:pPr marL="457200" lvl="0" indent="-457200">
              <a:spcAft>
                <a:spcPts val="1200"/>
              </a:spcAft>
              <a:buClr>
                <a:schemeClr val="dk1"/>
              </a:buClr>
              <a:buSzPct val="100000"/>
              <a:buFont typeface="+mj-lt"/>
              <a:buAutoNum type="arabicPeriod" startAt="4"/>
            </a:pPr>
            <a:r>
              <a:rPr lang="en-US" sz="2400" dirty="0">
                <a:solidFill>
                  <a:schemeClr val="dk1"/>
                </a:solidFill>
                <a:latin typeface="Calibri"/>
                <a:ea typeface="Calibri"/>
                <a:cs typeface="Calibri"/>
                <a:sym typeface="Calibri"/>
              </a:rPr>
              <a:t>Most meteorology professionals lack experience with pre-instrumental records of climate change and synoptic-global scale climate behaviors that would inform them about climate change;</a:t>
            </a:r>
          </a:p>
          <a:p>
            <a:pPr marL="457200" lvl="0" indent="-457200">
              <a:spcAft>
                <a:spcPts val="1200"/>
              </a:spcAft>
              <a:buClr>
                <a:schemeClr val="dk1"/>
              </a:buClr>
              <a:buSzPct val="100000"/>
              <a:buFont typeface="+mj-lt"/>
              <a:buAutoNum type="arabicPeriod" startAt="4"/>
            </a:pPr>
            <a:r>
              <a:rPr lang="en-US" sz="2400" dirty="0">
                <a:solidFill>
                  <a:schemeClr val="dk1"/>
                </a:solidFill>
                <a:latin typeface="Calibri"/>
                <a:ea typeface="Calibri"/>
                <a:cs typeface="Calibri"/>
                <a:sym typeface="Calibri"/>
              </a:rPr>
              <a:t>Differences in quantitative approaches by meteorologists compared to climate scientists affects the credibility of climate findings for </a:t>
            </a:r>
            <a:r>
              <a:rPr lang="en-US" sz="2400" dirty="0" smtClean="0">
                <a:solidFill>
                  <a:schemeClr val="dk1"/>
                </a:solidFill>
                <a:latin typeface="Calibri"/>
                <a:ea typeface="Calibri"/>
                <a:cs typeface="Calibri"/>
                <a:sym typeface="Calibri"/>
              </a:rPr>
              <a:t>meteorologists.</a:t>
            </a:r>
            <a:endParaRPr lang="en-US" sz="2400" dirty="0">
              <a:solidFill>
                <a:schemeClr val="dk1"/>
              </a:solidFill>
              <a:latin typeface="Calibri"/>
              <a:ea typeface="Calibri"/>
              <a:cs typeface="Calibri"/>
              <a:sym typeface="Calibri"/>
            </a:endParaRPr>
          </a:p>
        </p:txBody>
      </p:sp>
      <p:sp>
        <p:nvSpPr>
          <p:cNvPr id="91" name="Shape 91"/>
          <p:cNvSpPr txBox="1"/>
          <p:nvPr/>
        </p:nvSpPr>
        <p:spPr>
          <a:xfrm>
            <a:off x="27945743" y="5695657"/>
            <a:ext cx="184666" cy="1415772"/>
          </a:xfrm>
          <a:prstGeom prst="rect">
            <a:avLst/>
          </a:prstGeom>
          <a:noFill/>
          <a:ln>
            <a:noFill/>
          </a:ln>
        </p:spPr>
        <p:txBody>
          <a:bodyPr lIns="91425" tIns="45700" rIns="91425" bIns="45700" anchor="t" anchorCtr="0">
            <a:noAutofit/>
          </a:bodyPr>
          <a:lstStyle/>
          <a:p>
            <a:pPr marL="0" marR="0" lvl="0" indent="0" algn="l" rtl="0">
              <a:spcBef>
                <a:spcPts val="0"/>
              </a:spcBef>
              <a:buNone/>
            </a:pPr>
            <a:endParaRPr sz="8600" b="0" i="0" u="none" strike="noStrike" cap="none" baseline="0">
              <a:solidFill>
                <a:schemeClr val="dk1"/>
              </a:solidFill>
              <a:latin typeface="Calibri"/>
              <a:ea typeface="Calibri"/>
              <a:cs typeface="Calibri"/>
              <a:sym typeface="Calibri"/>
            </a:endParaRPr>
          </a:p>
        </p:txBody>
      </p:sp>
      <p:sp>
        <p:nvSpPr>
          <p:cNvPr id="92" name="Shape 92"/>
          <p:cNvSpPr txBox="1"/>
          <p:nvPr/>
        </p:nvSpPr>
        <p:spPr>
          <a:xfrm>
            <a:off x="14779323" y="12530245"/>
            <a:ext cx="13395407" cy="2461915"/>
          </a:xfrm>
          <a:prstGeom prst="rect">
            <a:avLst/>
          </a:prstGeom>
          <a:noFill/>
          <a:ln>
            <a:noFill/>
          </a:ln>
        </p:spPr>
        <p:txBody>
          <a:bodyPr lIns="91425" tIns="45700" rIns="91425" bIns="45700" anchor="t" anchorCtr="0">
            <a:noAutofit/>
          </a:bodyPr>
          <a:lstStyle/>
          <a:p>
            <a:pPr lvl="0">
              <a:buSzPct val="25000"/>
            </a:pPr>
            <a:r>
              <a:rPr lang="en-US" sz="2400" b="0" i="0" u="none" strike="noStrike" cap="none" baseline="0" dirty="0">
                <a:solidFill>
                  <a:schemeClr val="dk1"/>
                </a:solidFill>
                <a:latin typeface="Calibri"/>
                <a:ea typeface="Calibri"/>
                <a:cs typeface="Calibri"/>
                <a:sym typeface="Calibri"/>
              </a:rPr>
              <a:t>Of </a:t>
            </a:r>
            <a:r>
              <a:rPr lang="en-US" sz="2400" b="0" i="0" u="none" strike="noStrike" cap="none" baseline="0" dirty="0" smtClean="0">
                <a:solidFill>
                  <a:schemeClr val="dk1"/>
                </a:solidFill>
                <a:latin typeface="Calibri"/>
                <a:ea typeface="Calibri"/>
                <a:cs typeface="Calibri"/>
                <a:sym typeface="Calibri"/>
              </a:rPr>
              <a:t>137 </a:t>
            </a:r>
            <a:r>
              <a:rPr lang="en-US" sz="2400" b="0" i="0" u="none" strike="noStrike" cap="none" baseline="0" dirty="0">
                <a:solidFill>
                  <a:schemeClr val="dk1"/>
                </a:solidFill>
                <a:latin typeface="Calibri"/>
                <a:ea typeface="Calibri"/>
                <a:cs typeface="Calibri"/>
                <a:sym typeface="Calibri"/>
              </a:rPr>
              <a:t>broadcast meteorologists </a:t>
            </a:r>
            <a:r>
              <a:rPr lang="en-US" sz="2400" b="0" i="0" u="none" strike="noStrike" cap="none" baseline="0" dirty="0" smtClean="0">
                <a:solidFill>
                  <a:schemeClr val="dk1"/>
                </a:solidFill>
                <a:latin typeface="Calibri"/>
                <a:ea typeface="Calibri"/>
                <a:cs typeface="Calibri"/>
                <a:sym typeface="Calibri"/>
              </a:rPr>
              <a:t>surveyed in </a:t>
            </a:r>
            <a:r>
              <a:rPr lang="en-US" sz="2400" b="0" i="0" u="none" strike="noStrike" cap="none" baseline="0" dirty="0">
                <a:solidFill>
                  <a:schemeClr val="dk1"/>
                </a:solidFill>
                <a:latin typeface="Calibri"/>
                <a:ea typeface="Calibri"/>
                <a:cs typeface="Calibri"/>
                <a:sym typeface="Calibri"/>
              </a:rPr>
              <a:t>New </a:t>
            </a:r>
            <a:r>
              <a:rPr lang="en-US" sz="2400" b="0" i="0" u="none" strike="noStrike" cap="none" baseline="0" dirty="0" smtClean="0">
                <a:solidFill>
                  <a:schemeClr val="dk1"/>
                </a:solidFill>
                <a:latin typeface="Calibri"/>
                <a:ea typeface="Calibri"/>
                <a:cs typeface="Calibri"/>
                <a:sym typeface="Calibri"/>
              </a:rPr>
              <a:t>England and</a:t>
            </a:r>
            <a:r>
              <a:rPr lang="en-US" sz="2400" b="0" i="0" u="none" strike="noStrike" cap="none" dirty="0" smtClean="0">
                <a:solidFill>
                  <a:schemeClr val="dk1"/>
                </a:solidFill>
                <a:latin typeface="Calibri"/>
                <a:ea typeface="Calibri"/>
                <a:cs typeface="Calibri"/>
                <a:sym typeface="Calibri"/>
              </a:rPr>
              <a:t> eastern New York</a:t>
            </a:r>
            <a:r>
              <a:rPr lang="en-US" sz="2400" b="0" i="0" u="none" strike="noStrike" cap="none" baseline="0" dirty="0" smtClean="0">
                <a:solidFill>
                  <a:schemeClr val="dk1"/>
                </a:solidFill>
                <a:latin typeface="Calibri"/>
                <a:ea typeface="Calibri"/>
                <a:cs typeface="Calibri"/>
                <a:sym typeface="Calibri"/>
              </a:rPr>
              <a:t>: </a:t>
            </a:r>
          </a:p>
          <a:p>
            <a:pPr marL="342900" lvl="0" indent="-342900">
              <a:buSzPct val="100000"/>
              <a:buFont typeface="Arial" panose="020B0604020202020204" pitchFamily="34" charset="0"/>
              <a:buChar char="•"/>
            </a:pPr>
            <a:r>
              <a:rPr lang="en-US" sz="2400" b="0" i="0" u="none" strike="noStrike" cap="none" baseline="0" dirty="0" smtClean="0">
                <a:solidFill>
                  <a:schemeClr val="dk1"/>
                </a:solidFill>
                <a:latin typeface="Calibri"/>
                <a:ea typeface="Calibri"/>
                <a:cs typeface="Calibri"/>
                <a:sym typeface="Calibri"/>
              </a:rPr>
              <a:t>93 (68%) </a:t>
            </a:r>
            <a:r>
              <a:rPr lang="en-US" sz="2400" b="0" i="0" u="none" strike="noStrike" cap="none" baseline="0" dirty="0">
                <a:solidFill>
                  <a:schemeClr val="dk1"/>
                </a:solidFill>
                <a:latin typeface="Calibri"/>
                <a:ea typeface="Calibri"/>
                <a:cs typeface="Calibri"/>
                <a:sym typeface="Calibri"/>
              </a:rPr>
              <a:t>have undergraduate degrees </a:t>
            </a:r>
            <a:r>
              <a:rPr lang="en-US" sz="2400" dirty="0">
                <a:solidFill>
                  <a:schemeClr val="dk1"/>
                </a:solidFill>
                <a:latin typeface="Calibri"/>
                <a:ea typeface="Calibri"/>
                <a:cs typeface="Calibri"/>
                <a:sym typeface="Calibri"/>
              </a:rPr>
              <a:t>in meteorology or atmospheric </a:t>
            </a:r>
            <a:r>
              <a:rPr lang="en-US" sz="2400" dirty="0" smtClean="0">
                <a:solidFill>
                  <a:schemeClr val="dk1"/>
                </a:solidFill>
                <a:latin typeface="Calibri"/>
                <a:ea typeface="Calibri"/>
                <a:cs typeface="Calibri"/>
                <a:sym typeface="Calibri"/>
              </a:rPr>
              <a:t>science.</a:t>
            </a:r>
            <a:endParaRPr lang="en-US" sz="2400" b="0" i="0" u="none" strike="noStrike" cap="none" baseline="0" dirty="0" smtClean="0">
              <a:solidFill>
                <a:schemeClr val="dk1"/>
              </a:solidFill>
              <a:latin typeface="Calibri"/>
              <a:ea typeface="Calibri"/>
              <a:cs typeface="Calibri"/>
              <a:sym typeface="Calibri"/>
            </a:endParaRPr>
          </a:p>
          <a:p>
            <a:pPr marL="342900" lvl="0" indent="-342900">
              <a:buSzPct val="100000"/>
              <a:buFont typeface="Arial" panose="020B0604020202020204" pitchFamily="34" charset="0"/>
              <a:buChar char="•"/>
            </a:pPr>
            <a:r>
              <a:rPr lang="en-US" sz="2400" b="0" i="0" u="none" strike="noStrike" cap="none" baseline="0" dirty="0" smtClean="0">
                <a:solidFill>
                  <a:schemeClr val="dk1"/>
                </a:solidFill>
                <a:latin typeface="Calibri"/>
                <a:ea typeface="Calibri"/>
                <a:cs typeface="Calibri"/>
                <a:sym typeface="Calibri"/>
              </a:rPr>
              <a:t>16 have </a:t>
            </a:r>
            <a:r>
              <a:rPr lang="en-US" sz="2400" b="0" i="0" u="none" strike="noStrike" cap="none" baseline="0" dirty="0">
                <a:solidFill>
                  <a:schemeClr val="dk1"/>
                </a:solidFill>
                <a:latin typeface="Calibri"/>
                <a:ea typeface="Calibri"/>
                <a:cs typeface="Calibri"/>
                <a:sym typeface="Calibri"/>
              </a:rPr>
              <a:t>graduate </a:t>
            </a:r>
            <a:r>
              <a:rPr lang="en-US" sz="2400" b="0" i="0" u="none" strike="noStrike" cap="none" baseline="0" dirty="0" smtClean="0">
                <a:solidFill>
                  <a:schemeClr val="dk1"/>
                </a:solidFill>
                <a:latin typeface="Calibri"/>
                <a:ea typeface="Calibri"/>
                <a:cs typeface="Calibri"/>
                <a:sym typeface="Calibri"/>
              </a:rPr>
              <a:t>degrees in meteorology or atmospheric science.</a:t>
            </a:r>
            <a:endParaRPr lang="en-US" sz="2400" dirty="0" smtClean="0">
              <a:solidFill>
                <a:schemeClr val="dk1"/>
              </a:solidFill>
              <a:latin typeface="Calibri"/>
              <a:ea typeface="Calibri"/>
              <a:cs typeface="Calibri"/>
              <a:sym typeface="Calibri"/>
            </a:endParaRPr>
          </a:p>
          <a:p>
            <a:pPr marL="342900" lvl="0" indent="-342900">
              <a:buSzPct val="100000"/>
              <a:buFont typeface="Arial" panose="020B0604020202020204" pitchFamily="34" charset="0"/>
              <a:buChar char="•"/>
            </a:pPr>
            <a:r>
              <a:rPr lang="en-US" sz="2400" dirty="0" smtClean="0">
                <a:solidFill>
                  <a:schemeClr val="dk1"/>
                </a:solidFill>
                <a:latin typeface="Calibri"/>
                <a:ea typeface="Calibri"/>
                <a:cs typeface="Calibri"/>
                <a:sym typeface="Calibri"/>
              </a:rPr>
              <a:t>16 </a:t>
            </a:r>
            <a:r>
              <a:rPr lang="en-US" sz="2400" b="0" i="0" u="none" strike="noStrike" cap="none" baseline="0" dirty="0" smtClean="0">
                <a:solidFill>
                  <a:schemeClr val="dk1"/>
                </a:solidFill>
                <a:latin typeface="Calibri"/>
                <a:ea typeface="Calibri"/>
                <a:cs typeface="Calibri"/>
                <a:sym typeface="Calibri"/>
              </a:rPr>
              <a:t>have </a:t>
            </a:r>
            <a:r>
              <a:rPr lang="en-US" sz="2400" b="0" i="0" u="none" strike="noStrike" cap="none" baseline="0" dirty="0">
                <a:solidFill>
                  <a:schemeClr val="dk1"/>
                </a:solidFill>
                <a:latin typeface="Calibri"/>
                <a:ea typeface="Calibri"/>
                <a:cs typeface="Calibri"/>
                <a:sym typeface="Calibri"/>
              </a:rPr>
              <a:t>meteorology </a:t>
            </a:r>
            <a:r>
              <a:rPr lang="en-US" sz="2400" b="0" i="0" u="none" strike="noStrike" cap="none" baseline="0" dirty="0" smtClean="0">
                <a:solidFill>
                  <a:schemeClr val="dk1"/>
                </a:solidFill>
                <a:latin typeface="Calibri"/>
                <a:ea typeface="Calibri"/>
                <a:cs typeface="Calibri"/>
                <a:sym typeface="Calibri"/>
              </a:rPr>
              <a:t>degrees or certificates </a:t>
            </a:r>
            <a:r>
              <a:rPr lang="en-US" sz="2400" b="0" i="0" u="none" strike="noStrike" cap="none" baseline="0" dirty="0">
                <a:solidFill>
                  <a:schemeClr val="dk1"/>
                </a:solidFill>
                <a:latin typeface="Calibri"/>
                <a:ea typeface="Calibri"/>
                <a:cs typeface="Calibri"/>
                <a:sym typeface="Calibri"/>
              </a:rPr>
              <a:t>from Mississippi State </a:t>
            </a:r>
            <a:r>
              <a:rPr lang="en-US" sz="2400" b="0" i="0" u="none" strike="noStrike" cap="none" baseline="0" dirty="0" smtClean="0">
                <a:solidFill>
                  <a:schemeClr val="dk1"/>
                </a:solidFill>
                <a:latin typeface="Calibri"/>
                <a:ea typeface="Calibri"/>
                <a:cs typeface="Calibri"/>
                <a:sym typeface="Calibri"/>
              </a:rPr>
              <a:t>University.</a:t>
            </a:r>
          </a:p>
          <a:p>
            <a:pPr lvl="0">
              <a:buSzPct val="25000"/>
            </a:pPr>
            <a:r>
              <a:rPr lang="en-US" sz="2400" b="0" i="0" u="none" strike="noStrike" cap="none" baseline="0" dirty="0" smtClean="0">
                <a:solidFill>
                  <a:schemeClr val="dk1"/>
                </a:solidFill>
                <a:latin typeface="Calibri"/>
                <a:ea typeface="Calibri"/>
                <a:cs typeface="Calibri"/>
                <a:sym typeface="Calibri"/>
              </a:rPr>
              <a:t>Thus</a:t>
            </a:r>
            <a:r>
              <a:rPr lang="en-US" sz="2400" b="0" i="0" u="none" strike="noStrike" cap="none" baseline="0" dirty="0">
                <a:solidFill>
                  <a:schemeClr val="dk1"/>
                </a:solidFill>
                <a:latin typeface="Calibri"/>
                <a:ea typeface="Calibri"/>
                <a:cs typeface="Calibri"/>
                <a:sym typeface="Calibri"/>
              </a:rPr>
              <a:t>, our hypothesis </a:t>
            </a:r>
            <a:r>
              <a:rPr lang="en-US" sz="2400" b="0" i="0" u="none" strike="noStrike" cap="none" baseline="0" dirty="0" smtClean="0">
                <a:solidFill>
                  <a:schemeClr val="dk1"/>
                </a:solidFill>
                <a:latin typeface="Calibri"/>
                <a:ea typeface="Calibri"/>
                <a:cs typeface="Calibri"/>
                <a:sym typeface="Calibri"/>
              </a:rPr>
              <a:t>about lack </a:t>
            </a:r>
            <a:r>
              <a:rPr lang="en-US" sz="2400" b="0" i="0" u="none" strike="noStrike" cap="none" baseline="0" dirty="0">
                <a:solidFill>
                  <a:schemeClr val="dk1"/>
                </a:solidFill>
                <a:latin typeface="Calibri"/>
                <a:ea typeface="Calibri"/>
                <a:cs typeface="Calibri"/>
                <a:sym typeface="Calibri"/>
              </a:rPr>
              <a:t>of academic science background for </a:t>
            </a:r>
            <a:r>
              <a:rPr lang="en-US" sz="2400" b="0" i="0" u="none" strike="noStrike" cap="none" baseline="0" dirty="0" smtClean="0">
                <a:solidFill>
                  <a:schemeClr val="dk1"/>
                </a:solidFill>
                <a:latin typeface="Calibri"/>
                <a:ea typeface="Calibri"/>
                <a:cs typeface="Calibri"/>
                <a:sym typeface="Calibri"/>
              </a:rPr>
              <a:t>broadcast </a:t>
            </a:r>
            <a:r>
              <a:rPr lang="en-US" sz="2400" b="0" i="0" u="none" strike="noStrike" cap="none" baseline="0" dirty="0">
                <a:solidFill>
                  <a:schemeClr val="dk1"/>
                </a:solidFill>
                <a:latin typeface="Calibri"/>
                <a:ea typeface="Calibri"/>
                <a:cs typeface="Calibri"/>
                <a:sym typeface="Calibri"/>
              </a:rPr>
              <a:t>meteorologists does not appear to be an issue in </a:t>
            </a:r>
            <a:r>
              <a:rPr lang="en-US" sz="2400" b="0" i="0" u="none" strike="noStrike" cap="none" baseline="0" dirty="0" smtClean="0">
                <a:solidFill>
                  <a:schemeClr val="dk1"/>
                </a:solidFill>
                <a:latin typeface="Calibri"/>
                <a:ea typeface="Calibri"/>
                <a:cs typeface="Calibri"/>
                <a:sym typeface="Calibri"/>
              </a:rPr>
              <a:t>the northeast U.S. </a:t>
            </a:r>
            <a:endParaRPr lang="en-US" sz="24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p:txBody>
      </p:sp>
      <p:pic>
        <p:nvPicPr>
          <p:cNvPr id="101" name="Shape 101"/>
          <p:cNvPicPr preferRelativeResize="0"/>
          <p:nvPr/>
        </p:nvPicPr>
        <p:blipFill rotWithShape="1">
          <a:blip r:embed="rId3">
            <a:alphaModFix/>
          </a:blip>
          <a:srcRect/>
          <a:stretch/>
        </p:blipFill>
        <p:spPr>
          <a:xfrm>
            <a:off x="1442002" y="1596862"/>
            <a:ext cx="1819799" cy="1830299"/>
          </a:xfrm>
          <a:prstGeom prst="rect">
            <a:avLst/>
          </a:prstGeom>
          <a:noFill/>
          <a:ln>
            <a:noFill/>
          </a:ln>
        </p:spPr>
      </p:pic>
      <p:pic>
        <p:nvPicPr>
          <p:cNvPr id="102" name="Shape 102"/>
          <p:cNvPicPr preferRelativeResize="0"/>
          <p:nvPr/>
        </p:nvPicPr>
        <p:blipFill rotWithShape="1">
          <a:blip r:embed="rId4">
            <a:alphaModFix/>
          </a:blip>
          <a:srcRect/>
          <a:stretch/>
        </p:blipFill>
        <p:spPr>
          <a:xfrm>
            <a:off x="34269253" y="2028635"/>
            <a:ext cx="3489600" cy="1050900"/>
          </a:xfrm>
          <a:prstGeom prst="rect">
            <a:avLst/>
          </a:prstGeom>
          <a:noFill/>
          <a:ln>
            <a:noFill/>
          </a:ln>
        </p:spPr>
      </p:pic>
      <p:pic>
        <p:nvPicPr>
          <p:cNvPr id="103" name="Shape 103"/>
          <p:cNvPicPr preferRelativeResize="0"/>
          <p:nvPr/>
        </p:nvPicPr>
        <p:blipFill>
          <a:blip r:embed="rId5">
            <a:alphaModFix/>
          </a:blip>
          <a:stretch>
            <a:fillRect/>
          </a:stretch>
        </p:blipFill>
        <p:spPr>
          <a:xfrm>
            <a:off x="38091278" y="2028635"/>
            <a:ext cx="2892144" cy="1050900"/>
          </a:xfrm>
          <a:prstGeom prst="rect">
            <a:avLst/>
          </a:prstGeom>
          <a:noFill/>
          <a:ln>
            <a:noFill/>
          </a:ln>
        </p:spPr>
      </p:pic>
      <p:sp>
        <p:nvSpPr>
          <p:cNvPr id="104" name="Shape 104"/>
          <p:cNvSpPr txBox="1"/>
          <p:nvPr/>
        </p:nvSpPr>
        <p:spPr>
          <a:xfrm>
            <a:off x="889820" y="3952164"/>
            <a:ext cx="13565426" cy="10315263"/>
          </a:xfrm>
          <a:prstGeom prst="rect">
            <a:avLst/>
          </a:prstGeom>
          <a:noFill/>
          <a:ln>
            <a:noFill/>
          </a:ln>
        </p:spPr>
        <p:txBody>
          <a:bodyPr lIns="91425" tIns="91425" rIns="91425" bIns="91425" anchor="t" anchorCtr="0">
            <a:noAutofit/>
          </a:bodyPr>
          <a:lstStyle/>
          <a:p>
            <a:pPr lvl="0" rtl="0">
              <a:spcBef>
                <a:spcPts val="0"/>
              </a:spcBef>
              <a:buClr>
                <a:schemeClr val="dk1"/>
              </a:buClr>
              <a:buSzPct val="45833"/>
              <a:buFont typeface="Arial"/>
              <a:buNone/>
            </a:pPr>
            <a:r>
              <a:rPr lang="en-US" sz="2400" b="1" dirty="0">
                <a:solidFill>
                  <a:schemeClr val="dk1"/>
                </a:solidFill>
                <a:latin typeface="Calibri"/>
                <a:ea typeface="Calibri"/>
                <a:cs typeface="Calibri"/>
                <a:sym typeface="Calibri"/>
              </a:rPr>
              <a:t>Introduction</a:t>
            </a:r>
          </a:p>
          <a:p>
            <a:pPr lvl="0" rtl="0">
              <a:spcBef>
                <a:spcPts val="0"/>
              </a:spcBef>
              <a:buClr>
                <a:schemeClr val="dk1"/>
              </a:buClr>
              <a:buSzPct val="45833"/>
              <a:buFont typeface="Arial"/>
              <a:buNone/>
            </a:pPr>
            <a:r>
              <a:rPr lang="en-US" sz="2400" b="1" dirty="0">
                <a:solidFill>
                  <a:schemeClr val="dk1"/>
                </a:solidFill>
                <a:latin typeface="Calibri"/>
                <a:ea typeface="Calibri"/>
                <a:cs typeface="Calibri"/>
                <a:sym typeface="Calibri"/>
              </a:rPr>
              <a:t> </a:t>
            </a:r>
          </a:p>
          <a:p>
            <a:pPr lvl="0">
              <a:buClr>
                <a:schemeClr val="dk1"/>
              </a:buClr>
              <a:buSzPct val="45833"/>
            </a:pPr>
            <a:r>
              <a:rPr lang="en-US" sz="2400" dirty="0">
                <a:solidFill>
                  <a:schemeClr val="dk1"/>
                </a:solidFill>
                <a:latin typeface="Calibri"/>
                <a:ea typeface="Calibri"/>
                <a:cs typeface="Calibri"/>
                <a:sym typeface="Calibri"/>
              </a:rPr>
              <a:t>Television news broadcasts are a primary source of information for the public on recent and ongoing climate changes. </a:t>
            </a:r>
            <a:r>
              <a:rPr lang="en-US" sz="2400" dirty="0" smtClean="0">
                <a:solidFill>
                  <a:schemeClr val="dk1"/>
                </a:solidFill>
                <a:latin typeface="Calibri"/>
                <a:ea typeface="Calibri"/>
                <a:cs typeface="Calibri"/>
                <a:sym typeface="Calibri"/>
              </a:rPr>
              <a:t>Broadcast </a:t>
            </a:r>
            <a:r>
              <a:rPr lang="en-US" sz="2400" dirty="0">
                <a:solidFill>
                  <a:schemeClr val="dk1"/>
                </a:solidFill>
                <a:latin typeface="Calibri"/>
                <a:ea typeface="Calibri"/>
                <a:cs typeface="Calibri"/>
                <a:sym typeface="Calibri"/>
              </a:rPr>
              <a:t>meteorologists, who also serve as science correspondents for many news stations, are well positioned to communicate climate science to the public. However, despite position statements from nearly every U.S. </a:t>
            </a:r>
            <a:r>
              <a:rPr lang="en-US" sz="2400" dirty="0" smtClean="0">
                <a:solidFill>
                  <a:schemeClr val="dk1"/>
                </a:solidFill>
                <a:latin typeface="Calibri"/>
                <a:ea typeface="Calibri"/>
                <a:cs typeface="Calibri"/>
                <a:sym typeface="Calibri"/>
              </a:rPr>
              <a:t>Earth </a:t>
            </a:r>
            <a:r>
              <a:rPr lang="en-US" sz="2400" dirty="0">
                <a:solidFill>
                  <a:schemeClr val="dk1"/>
                </a:solidFill>
                <a:latin typeface="Calibri"/>
                <a:ea typeface="Calibri"/>
                <a:cs typeface="Calibri"/>
                <a:sym typeface="Calibri"/>
              </a:rPr>
              <a:t>and atmospheric sciences professional society acknowledging human responsibility for much of the global-scale warming trend of the last century, 30% of broadcast meteorologists remain skeptical of anthropogenic influences on climate and many more avoid public engagement on the </a:t>
            </a:r>
            <a:r>
              <a:rPr lang="en-US" sz="2400" dirty="0" smtClean="0">
                <a:solidFill>
                  <a:schemeClr val="dk1"/>
                </a:solidFill>
                <a:latin typeface="Calibri"/>
                <a:ea typeface="Calibri"/>
                <a:cs typeface="Calibri"/>
                <a:sym typeface="Calibri"/>
              </a:rPr>
              <a:t>topic</a:t>
            </a:r>
            <a:r>
              <a:rPr lang="en-US" sz="2400" dirty="0">
                <a:solidFill>
                  <a:schemeClr val="dk1"/>
                </a:solidFill>
                <a:latin typeface="Calibri"/>
                <a:ea typeface="Calibri"/>
                <a:cs typeface="Calibri"/>
                <a:sym typeface="Calibri"/>
              </a:rPr>
              <a:t> </a:t>
            </a:r>
            <a:r>
              <a:rPr lang="nb-NO" sz="2400" dirty="0">
                <a:latin typeface="Calibri"/>
                <a:cs typeface="Calibri"/>
              </a:rPr>
              <a:t>(Wilson, 2002, 208, 2009; </a:t>
            </a:r>
            <a:r>
              <a:rPr lang="nb-NO" sz="2400" dirty="0" err="1">
                <a:latin typeface="Calibri"/>
                <a:cs typeface="Calibri"/>
              </a:rPr>
              <a:t>Maibach</a:t>
            </a:r>
            <a:r>
              <a:rPr lang="nb-NO" sz="2400" dirty="0">
                <a:latin typeface="Calibri"/>
                <a:cs typeface="Calibri"/>
              </a:rPr>
              <a:t> et al., 2011</a:t>
            </a:r>
            <a:r>
              <a:rPr lang="nb-NO" sz="2400" dirty="0" smtClean="0">
                <a:latin typeface="Calibri"/>
                <a:cs typeface="Calibri"/>
              </a:rPr>
              <a:t>).</a:t>
            </a:r>
            <a:endParaRPr lang="en-US" sz="2400" dirty="0" smtClean="0">
              <a:solidFill>
                <a:schemeClr val="dk1"/>
              </a:solidFill>
              <a:latin typeface="Calibri"/>
              <a:ea typeface="Calibri"/>
              <a:cs typeface="Calibri"/>
              <a:sym typeface="Calibri"/>
            </a:endParaRPr>
          </a:p>
          <a:p>
            <a:pPr lvl="0" rtl="0">
              <a:spcBef>
                <a:spcPts val="0"/>
              </a:spcBef>
              <a:buClr>
                <a:schemeClr val="dk1"/>
              </a:buClr>
              <a:buSzPct val="45833"/>
              <a:buFont typeface="Arial"/>
              <a:buNone/>
            </a:pPr>
            <a:endParaRPr lang="en-US" sz="2400" dirty="0">
              <a:solidFill>
                <a:schemeClr val="dk1"/>
              </a:solidFill>
              <a:latin typeface="Calibri"/>
              <a:ea typeface="Calibri"/>
              <a:cs typeface="Calibri"/>
              <a:sym typeface="Calibri"/>
            </a:endParaRPr>
          </a:p>
          <a:p>
            <a:pPr lvl="0" rtl="0">
              <a:spcBef>
                <a:spcPts val="0"/>
              </a:spcBef>
              <a:buClr>
                <a:schemeClr val="dk1"/>
              </a:buClr>
              <a:buSzPct val="45833"/>
              <a:buFont typeface="Arial"/>
              <a:buNone/>
            </a:pPr>
            <a:r>
              <a:rPr lang="en-US" sz="2400" dirty="0" smtClean="0">
                <a:solidFill>
                  <a:schemeClr val="dk1"/>
                </a:solidFill>
                <a:latin typeface="Calibri"/>
                <a:ea typeface="Calibri"/>
                <a:cs typeface="Calibri"/>
                <a:sym typeface="Calibri"/>
              </a:rPr>
              <a:t>We </a:t>
            </a:r>
            <a:r>
              <a:rPr lang="en-US" sz="2400" dirty="0">
                <a:solidFill>
                  <a:schemeClr val="dk1"/>
                </a:solidFill>
                <a:latin typeface="Calibri"/>
                <a:ea typeface="Calibri"/>
                <a:cs typeface="Calibri"/>
                <a:sym typeface="Calibri"/>
              </a:rPr>
              <a:t>seek to improve public engagement in climate communication by broadcast meteorologists, using scientific methods to identify probable causes for their skepticism and/or reticence, and to test the efficacy of proposed solutions. This work is funded by a </a:t>
            </a:r>
            <a:r>
              <a:rPr lang="en-US" sz="2400" dirty="0" smtClean="0">
                <a:solidFill>
                  <a:schemeClr val="dk1"/>
                </a:solidFill>
                <a:latin typeface="Calibri"/>
                <a:ea typeface="Calibri"/>
                <a:cs typeface="Calibri"/>
                <a:sym typeface="Calibri"/>
              </a:rPr>
              <a:t>2-year</a:t>
            </a:r>
            <a:r>
              <a:rPr lang="en-US" sz="2400" dirty="0">
                <a:solidFill>
                  <a:schemeClr val="dk1"/>
                </a:solidFill>
                <a:latin typeface="Calibri"/>
                <a:ea typeface="Calibri"/>
                <a:cs typeface="Calibri"/>
                <a:sym typeface="Calibri"/>
              </a:rPr>
              <a:t>, collaborative  Pathways award (DRL-1222752) in NSF’s Advancing Informal STEM Learning [AISL] program.</a:t>
            </a:r>
          </a:p>
          <a:p>
            <a:pPr lvl="0" rtl="0">
              <a:spcBef>
                <a:spcPts val="0"/>
              </a:spcBef>
              <a:buClr>
                <a:schemeClr val="dk1"/>
              </a:buClr>
              <a:buSzPct val="45833"/>
              <a:buFont typeface="Arial"/>
              <a:buNone/>
            </a:pPr>
            <a:endParaRPr lang="en-US" sz="2400" dirty="0" smtClean="0">
              <a:solidFill>
                <a:schemeClr val="dk1"/>
              </a:solidFill>
              <a:latin typeface="Calibri"/>
              <a:ea typeface="Calibri"/>
              <a:cs typeface="Calibri"/>
              <a:sym typeface="Calibri"/>
            </a:endParaRPr>
          </a:p>
          <a:p>
            <a:pPr lvl="0" rtl="0">
              <a:spcBef>
                <a:spcPts val="0"/>
              </a:spcBef>
              <a:buClr>
                <a:schemeClr val="dk1"/>
              </a:buClr>
              <a:buSzPct val="45833"/>
              <a:buFont typeface="Arial"/>
              <a:buNone/>
            </a:pPr>
            <a:r>
              <a:rPr lang="en-US" sz="2400" b="1" dirty="0" smtClean="0">
                <a:solidFill>
                  <a:schemeClr val="dk1"/>
                </a:solidFill>
                <a:latin typeface="Calibri"/>
                <a:ea typeface="Calibri"/>
                <a:cs typeface="Calibri"/>
                <a:sym typeface="Calibri"/>
              </a:rPr>
              <a:t>Entities involved </a:t>
            </a:r>
          </a:p>
          <a:p>
            <a:pPr lvl="0" rtl="0">
              <a:spcBef>
                <a:spcPts val="0"/>
              </a:spcBef>
              <a:buClr>
                <a:schemeClr val="dk1"/>
              </a:buClr>
              <a:buSzPct val="45833"/>
              <a:buFont typeface="Arial"/>
              <a:buNone/>
            </a:pPr>
            <a:endParaRPr lang="en-US" sz="2400" b="1" dirty="0" smtClean="0">
              <a:solidFill>
                <a:schemeClr val="dk1"/>
              </a:solidFill>
              <a:latin typeface="Calibri"/>
              <a:ea typeface="Calibri"/>
              <a:cs typeface="Calibri"/>
              <a:sym typeface="Calibri"/>
            </a:endParaRPr>
          </a:p>
          <a:p>
            <a:pPr lvl="0">
              <a:buClr>
                <a:schemeClr val="dk1"/>
              </a:buClr>
              <a:buSzPct val="45833"/>
            </a:pPr>
            <a:r>
              <a:rPr lang="en-US" sz="2400" dirty="0" smtClean="0">
                <a:solidFill>
                  <a:schemeClr val="dk1"/>
                </a:solidFill>
                <a:latin typeface="Calibri"/>
                <a:ea typeface="Calibri"/>
                <a:cs typeface="Calibri"/>
                <a:sym typeface="Calibri"/>
              </a:rPr>
              <a:t>This project involves faculty, undergraduate and graduate students from Geologic Sciences, Business and Social Science Departments at Bentley University, and from the Environmental Sciences and Policy and Meteorology programs at Plymouth State University.</a:t>
            </a:r>
          </a:p>
          <a:p>
            <a:pPr lvl="0" rtl="0">
              <a:spcBef>
                <a:spcPts val="0"/>
              </a:spcBef>
              <a:buClr>
                <a:schemeClr val="dk1"/>
              </a:buClr>
              <a:buSzPct val="45833"/>
              <a:buFont typeface="Arial"/>
              <a:buNone/>
            </a:pPr>
            <a:endParaRPr lang="en-US" sz="2400" dirty="0">
              <a:solidFill>
                <a:schemeClr val="dk1"/>
              </a:solidFill>
              <a:latin typeface="Calibri"/>
              <a:ea typeface="Calibri"/>
              <a:cs typeface="Calibri"/>
              <a:sym typeface="Calibri"/>
            </a:endParaRPr>
          </a:p>
          <a:p>
            <a:pPr lvl="0">
              <a:buClr>
                <a:schemeClr val="dk1"/>
              </a:buClr>
              <a:buSzPct val="45833"/>
            </a:pPr>
            <a:r>
              <a:rPr lang="en-US" sz="2400" dirty="0" smtClean="0">
                <a:solidFill>
                  <a:schemeClr val="dk1"/>
                </a:solidFill>
                <a:latin typeface="Calibri"/>
                <a:ea typeface="Calibri"/>
                <a:cs typeface="Calibri"/>
                <a:sym typeface="Calibri"/>
              </a:rPr>
              <a:t>The project also includes 86 workshop participants at the 2014 Northeast Storm Conference, 22 broadcast meteorologists working at radio and television stations in the Northeast U.S., 139 students (78 seniors and 61 freshmen) in 10 (of 70) meteorology degree programs across the U.S., and 50 participants in an upcoming workshop that brings together upper-level and recently graduated meteorology students, and professionals in broadcast meteorology, over the topic of </a:t>
            </a:r>
            <a:r>
              <a:rPr lang="en-US" sz="2400" dirty="0">
                <a:solidFill>
                  <a:schemeClr val="dk1"/>
                </a:solidFill>
                <a:latin typeface="Calibri"/>
                <a:ea typeface="Calibri"/>
                <a:cs typeface="Calibri"/>
                <a:sym typeface="Calibri"/>
              </a:rPr>
              <a:t>climate </a:t>
            </a:r>
            <a:r>
              <a:rPr lang="en-US" sz="2400" dirty="0" smtClean="0">
                <a:solidFill>
                  <a:schemeClr val="dk1"/>
                </a:solidFill>
                <a:latin typeface="Calibri"/>
                <a:ea typeface="Calibri"/>
                <a:cs typeface="Calibri"/>
                <a:sym typeface="Calibri"/>
              </a:rPr>
              <a:t>communication by broadcast meteorologists. </a:t>
            </a:r>
            <a:endParaRPr lang="en-US" sz="2400" dirty="0">
              <a:solidFill>
                <a:schemeClr val="dk1"/>
              </a:solidFill>
              <a:latin typeface="Calibri"/>
              <a:ea typeface="Calibri"/>
              <a:cs typeface="Calibri"/>
              <a:sym typeface="Calibri"/>
            </a:endParaRPr>
          </a:p>
        </p:txBody>
      </p:sp>
      <p:sp>
        <p:nvSpPr>
          <p:cNvPr id="105" name="Shape 105"/>
          <p:cNvSpPr txBox="1"/>
          <p:nvPr/>
        </p:nvSpPr>
        <p:spPr>
          <a:xfrm>
            <a:off x="14735003" y="3952164"/>
            <a:ext cx="13395406" cy="7953221"/>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chemeClr val="dk1"/>
                </a:solidFill>
                <a:latin typeface="Calibri"/>
                <a:ea typeface="Calibri"/>
                <a:cs typeface="Calibri"/>
                <a:sym typeface="Calibri"/>
              </a:rPr>
              <a:t>Methods</a:t>
            </a:r>
          </a:p>
          <a:p>
            <a:pPr lvl="0" rtl="0">
              <a:spcBef>
                <a:spcPts val="0"/>
              </a:spcBef>
              <a:buClr>
                <a:schemeClr val="dk1"/>
              </a:buClr>
              <a:buFont typeface="Arial"/>
              <a:buNone/>
            </a:pPr>
            <a:endParaRPr sz="2400" b="1" dirty="0">
              <a:solidFill>
                <a:schemeClr val="dk1"/>
              </a:solidFill>
              <a:latin typeface="Calibri"/>
              <a:ea typeface="Calibri"/>
              <a:cs typeface="Calibri"/>
              <a:sym typeface="Calibri"/>
            </a:endParaRPr>
          </a:p>
          <a:p>
            <a:pPr lvl="0" rtl="0">
              <a:spcBef>
                <a:spcPts val="0"/>
              </a:spcBef>
              <a:spcAft>
                <a:spcPts val="1200"/>
              </a:spcAft>
              <a:buClr>
                <a:schemeClr val="dk1"/>
              </a:buClr>
              <a:buSzPct val="45833"/>
              <a:buFont typeface="Arial"/>
              <a:buNone/>
            </a:pPr>
            <a:r>
              <a:rPr lang="en-US" sz="2400" dirty="0" smtClean="0">
                <a:solidFill>
                  <a:schemeClr val="dk1"/>
                </a:solidFill>
                <a:latin typeface="Calibri"/>
                <a:ea typeface="Calibri"/>
                <a:cs typeface="Calibri"/>
                <a:sym typeface="Calibri"/>
              </a:rPr>
              <a:t>To address our 5 hypotheses, we surveyed:</a:t>
            </a:r>
            <a:endParaRPr lang="en-US" sz="2400" dirty="0">
              <a:solidFill>
                <a:schemeClr val="dk1"/>
              </a:solidFill>
              <a:latin typeface="Calibri"/>
              <a:ea typeface="Calibri"/>
              <a:cs typeface="Calibri"/>
              <a:sym typeface="Calibri"/>
            </a:endParaRPr>
          </a:p>
          <a:p>
            <a:pPr marL="382587" lvl="0" indent="-342900">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published curricular requirements for 120 meteorology </a:t>
            </a:r>
            <a:r>
              <a:rPr lang="en-US" sz="2400" dirty="0">
                <a:solidFill>
                  <a:schemeClr val="dk1"/>
                </a:solidFill>
                <a:latin typeface="Calibri"/>
                <a:ea typeface="Calibri"/>
                <a:cs typeface="Calibri"/>
                <a:sym typeface="Calibri"/>
              </a:rPr>
              <a:t>degree </a:t>
            </a:r>
            <a:r>
              <a:rPr lang="en-US" sz="2400" dirty="0" smtClean="0">
                <a:solidFill>
                  <a:schemeClr val="dk1"/>
                </a:solidFill>
                <a:latin typeface="Calibri"/>
                <a:ea typeface="Calibri"/>
                <a:cs typeface="Calibri"/>
                <a:sym typeface="Calibri"/>
              </a:rPr>
              <a:t>programs in the U.S.</a:t>
            </a:r>
            <a:endParaRPr lang="en-US" sz="2400" dirty="0">
              <a:solidFill>
                <a:schemeClr val="dk1"/>
              </a:solidFill>
              <a:latin typeface="Calibri"/>
              <a:ea typeface="Calibri"/>
              <a:cs typeface="Calibri"/>
              <a:sym typeface="Calibri"/>
            </a:endParaRPr>
          </a:p>
          <a:p>
            <a:pPr marL="382587" lvl="0" indent="-342900" rtl="0">
              <a:spcBef>
                <a:spcPts val="0"/>
              </a:spcBef>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climate </a:t>
            </a:r>
            <a:r>
              <a:rPr lang="en-US" sz="2400" dirty="0">
                <a:solidFill>
                  <a:schemeClr val="dk1"/>
                </a:solidFill>
                <a:latin typeface="Calibri"/>
                <a:ea typeface="Calibri"/>
                <a:cs typeface="Calibri"/>
                <a:sym typeface="Calibri"/>
              </a:rPr>
              <a:t>literacy </a:t>
            </a:r>
            <a:r>
              <a:rPr lang="en-US" sz="2400" dirty="0" smtClean="0">
                <a:solidFill>
                  <a:schemeClr val="dk1"/>
                </a:solidFill>
                <a:latin typeface="Calibri"/>
                <a:ea typeface="Calibri"/>
                <a:cs typeface="Calibri"/>
                <a:sym typeface="Calibri"/>
              </a:rPr>
              <a:t>of undergraduate students (graduating and 1</a:t>
            </a:r>
            <a:r>
              <a:rPr lang="en-US" sz="2400" baseline="30000" dirty="0" smtClean="0">
                <a:solidFill>
                  <a:schemeClr val="dk1"/>
                </a:solidFill>
                <a:latin typeface="Calibri"/>
                <a:ea typeface="Calibri"/>
                <a:cs typeface="Calibri"/>
                <a:sym typeface="Calibri"/>
              </a:rPr>
              <a:t>st</a:t>
            </a:r>
            <a:r>
              <a:rPr lang="en-US" sz="2400" dirty="0" smtClean="0">
                <a:solidFill>
                  <a:schemeClr val="dk1"/>
                </a:solidFill>
                <a:latin typeface="Calibri"/>
                <a:ea typeface="Calibri"/>
                <a:cs typeface="Calibri"/>
                <a:sym typeface="Calibri"/>
              </a:rPr>
              <a:t> year) enrolled in U.S. meteorology </a:t>
            </a:r>
            <a:r>
              <a:rPr lang="en-US" sz="2400" dirty="0">
                <a:solidFill>
                  <a:schemeClr val="dk1"/>
                </a:solidFill>
                <a:latin typeface="Calibri"/>
                <a:ea typeface="Calibri"/>
                <a:cs typeface="Calibri"/>
                <a:sym typeface="Calibri"/>
              </a:rPr>
              <a:t>degree </a:t>
            </a:r>
            <a:r>
              <a:rPr lang="en-US" sz="2400" dirty="0" smtClean="0">
                <a:solidFill>
                  <a:schemeClr val="dk1"/>
                </a:solidFill>
                <a:latin typeface="Calibri"/>
                <a:ea typeface="Calibri"/>
                <a:cs typeface="Calibri"/>
                <a:sym typeface="Calibri"/>
              </a:rPr>
              <a:t>programs.</a:t>
            </a:r>
            <a:endParaRPr lang="en-US" sz="2400" dirty="0">
              <a:solidFill>
                <a:schemeClr val="dk1"/>
              </a:solidFill>
              <a:latin typeface="Calibri"/>
              <a:ea typeface="Calibri"/>
              <a:cs typeface="Calibri"/>
              <a:sym typeface="Calibri"/>
            </a:endParaRPr>
          </a:p>
          <a:p>
            <a:pPr marL="382587" lvl="0" indent="-342900">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climate </a:t>
            </a:r>
            <a:r>
              <a:rPr lang="en-US" sz="2400" dirty="0">
                <a:solidFill>
                  <a:schemeClr val="dk1"/>
                </a:solidFill>
                <a:latin typeface="Calibri"/>
                <a:ea typeface="Calibri"/>
                <a:cs typeface="Calibri"/>
                <a:sym typeface="Calibri"/>
              </a:rPr>
              <a:t>literacy </a:t>
            </a:r>
            <a:r>
              <a:rPr lang="en-US" sz="2400" dirty="0" smtClean="0">
                <a:solidFill>
                  <a:schemeClr val="dk1"/>
                </a:solidFill>
                <a:latin typeface="Calibri"/>
                <a:ea typeface="Calibri"/>
                <a:cs typeface="Calibri"/>
                <a:sym typeface="Calibri"/>
              </a:rPr>
              <a:t> and public climate communication efforts by practicing </a:t>
            </a:r>
            <a:r>
              <a:rPr lang="en-US" sz="2400" dirty="0">
                <a:solidFill>
                  <a:schemeClr val="dk1"/>
                </a:solidFill>
                <a:latin typeface="Calibri"/>
                <a:ea typeface="Calibri"/>
                <a:cs typeface="Calibri"/>
                <a:sym typeface="Calibri"/>
              </a:rPr>
              <a:t>broadcast </a:t>
            </a:r>
            <a:r>
              <a:rPr lang="en-US" sz="2400" dirty="0" smtClean="0">
                <a:solidFill>
                  <a:schemeClr val="dk1"/>
                </a:solidFill>
                <a:latin typeface="Calibri"/>
                <a:ea typeface="Calibri"/>
                <a:cs typeface="Calibri"/>
                <a:sym typeface="Calibri"/>
              </a:rPr>
              <a:t>meteorologists.</a:t>
            </a:r>
            <a:endParaRPr lang="en-US" sz="2400" dirty="0">
              <a:solidFill>
                <a:schemeClr val="dk1"/>
              </a:solidFill>
              <a:latin typeface="Calibri"/>
              <a:ea typeface="Calibri"/>
              <a:cs typeface="Calibri"/>
              <a:sym typeface="Calibri"/>
            </a:endParaRPr>
          </a:p>
          <a:p>
            <a:pPr marL="53975" indent="-14288">
              <a:spcAft>
                <a:spcPts val="1200"/>
              </a:spcAft>
              <a:buClr>
                <a:schemeClr val="dk1"/>
              </a:buClr>
              <a:buSzPct val="45833"/>
            </a:pPr>
            <a:r>
              <a:rPr lang="en-US" sz="2400" dirty="0" smtClean="0">
                <a:solidFill>
                  <a:schemeClr val="dk1"/>
                </a:solidFill>
                <a:latin typeface="Calibri"/>
                <a:ea typeface="Calibri"/>
                <a:cs typeface="Calibri"/>
                <a:sym typeface="Calibri"/>
              </a:rPr>
              <a:t>Additionally, </a:t>
            </a:r>
            <a:r>
              <a:rPr lang="en-US" sz="2400" dirty="0">
                <a:solidFill>
                  <a:schemeClr val="dk1"/>
                </a:solidFill>
                <a:latin typeface="Calibri"/>
                <a:ea typeface="Calibri"/>
                <a:cs typeface="Calibri"/>
                <a:sym typeface="Calibri"/>
              </a:rPr>
              <a:t>we used a workshop at the 2014 Northeast Storm Conference (an annual meeting of meteorology faculty, students and professional meteorologists</a:t>
            </a:r>
            <a:r>
              <a:rPr lang="en-US" sz="2400" dirty="0" smtClean="0">
                <a:solidFill>
                  <a:schemeClr val="dk1"/>
                </a:solidFill>
                <a:latin typeface="Calibri"/>
                <a:ea typeface="Calibri"/>
                <a:cs typeface="Calibri"/>
                <a:sym typeface="Calibri"/>
              </a:rPr>
              <a:t>) to assess the </a:t>
            </a:r>
            <a:r>
              <a:rPr lang="en-US" sz="2400" dirty="0">
                <a:solidFill>
                  <a:schemeClr val="dk1"/>
                </a:solidFill>
                <a:latin typeface="Calibri"/>
                <a:ea typeface="Calibri"/>
                <a:cs typeface="Calibri"/>
                <a:sym typeface="Calibri"/>
              </a:rPr>
              <a:t>potential </a:t>
            </a:r>
            <a:r>
              <a:rPr lang="en-US" sz="2400" dirty="0" smtClean="0">
                <a:solidFill>
                  <a:schemeClr val="dk1"/>
                </a:solidFill>
                <a:latin typeface="Calibri"/>
                <a:ea typeface="Calibri"/>
                <a:cs typeface="Calibri"/>
                <a:sym typeface="Calibri"/>
              </a:rPr>
              <a:t>for </a:t>
            </a:r>
            <a:r>
              <a:rPr lang="en-US" sz="2400" dirty="0">
                <a:solidFill>
                  <a:schemeClr val="dk1"/>
                </a:solidFill>
                <a:latin typeface="Calibri"/>
                <a:ea typeface="Calibri"/>
                <a:cs typeface="Calibri"/>
                <a:sym typeface="Calibri"/>
              </a:rPr>
              <a:t>additional training to increase ability for, and commitment to, communication on climate </a:t>
            </a:r>
            <a:r>
              <a:rPr lang="en-US" sz="2400" dirty="0" smtClean="0">
                <a:solidFill>
                  <a:schemeClr val="dk1"/>
                </a:solidFill>
                <a:latin typeface="Calibri"/>
                <a:ea typeface="Calibri"/>
                <a:cs typeface="Calibri"/>
                <a:sym typeface="Calibri"/>
              </a:rPr>
              <a:t>science by broadcast meteorology students, faculty and professionals via:</a:t>
            </a:r>
            <a:endParaRPr lang="en-US" sz="2400" dirty="0">
              <a:solidFill>
                <a:schemeClr val="dk1"/>
              </a:solidFill>
              <a:latin typeface="Calibri"/>
              <a:ea typeface="Calibri"/>
              <a:cs typeface="Calibri"/>
              <a:sym typeface="Calibri"/>
            </a:endParaRPr>
          </a:p>
          <a:p>
            <a:pPr marL="469900" lvl="0" indent="-430213" defTabSz="463550" rtl="0">
              <a:spcBef>
                <a:spcPts val="0"/>
              </a:spcBef>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a presentation </a:t>
            </a:r>
            <a:r>
              <a:rPr lang="en-US" sz="2400" dirty="0">
                <a:solidFill>
                  <a:schemeClr val="dk1"/>
                </a:solidFill>
                <a:latin typeface="Calibri"/>
                <a:ea typeface="Calibri"/>
                <a:cs typeface="Calibri"/>
                <a:sym typeface="Calibri"/>
              </a:rPr>
              <a:t>and prolonged question/answer interval led by climate expert, Raymond Bradley (</a:t>
            </a:r>
            <a:r>
              <a:rPr lang="en-US" sz="2400" dirty="0" smtClean="0">
                <a:solidFill>
                  <a:schemeClr val="dk1"/>
                </a:solidFill>
                <a:latin typeface="Calibri"/>
                <a:ea typeface="Calibri"/>
                <a:cs typeface="Calibri"/>
                <a:sym typeface="Calibri"/>
              </a:rPr>
              <a:t>U. </a:t>
            </a:r>
            <a:r>
              <a:rPr lang="en-US" sz="2400" dirty="0">
                <a:solidFill>
                  <a:schemeClr val="dk1"/>
                </a:solidFill>
                <a:latin typeface="Calibri"/>
                <a:ea typeface="Calibri"/>
                <a:cs typeface="Calibri"/>
                <a:sym typeface="Calibri"/>
              </a:rPr>
              <a:t>Mass-</a:t>
            </a:r>
            <a:r>
              <a:rPr lang="en-US" sz="2400" dirty="0" smtClean="0">
                <a:solidFill>
                  <a:schemeClr val="dk1"/>
                </a:solidFill>
                <a:latin typeface="Calibri"/>
                <a:ea typeface="Calibri"/>
                <a:cs typeface="Calibri"/>
                <a:sym typeface="Calibri"/>
              </a:rPr>
              <a:t>Amherst) at the 2014 Northeast Storm Conference workshop.</a:t>
            </a:r>
            <a:endParaRPr lang="en-US" sz="2400" dirty="0">
              <a:solidFill>
                <a:schemeClr val="dk1"/>
              </a:solidFill>
              <a:latin typeface="Calibri"/>
              <a:ea typeface="Calibri"/>
              <a:cs typeface="Calibri"/>
              <a:sym typeface="Calibri"/>
            </a:endParaRPr>
          </a:p>
          <a:p>
            <a:pPr marL="469900" lvl="0" indent="-430213" defTabSz="463550" rtl="0">
              <a:spcBef>
                <a:spcPts val="0"/>
              </a:spcBef>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an interactive </a:t>
            </a:r>
            <a:r>
              <a:rPr lang="en-US" sz="2400" dirty="0">
                <a:solidFill>
                  <a:schemeClr val="dk1"/>
                </a:solidFill>
                <a:latin typeface="Calibri"/>
                <a:ea typeface="Calibri"/>
                <a:cs typeface="Calibri"/>
                <a:sym typeface="Calibri"/>
              </a:rPr>
              <a:t>self-assessment exercise on “confidence for communicating climate news” </a:t>
            </a:r>
            <a:r>
              <a:rPr lang="en-US" sz="2400" dirty="0" smtClean="0">
                <a:solidFill>
                  <a:schemeClr val="dk1"/>
                </a:solidFill>
                <a:latin typeface="Calibri"/>
                <a:ea typeface="Calibri"/>
                <a:cs typeface="Calibri"/>
                <a:sym typeface="Calibri"/>
              </a:rPr>
              <a:t>that provided participants with a </a:t>
            </a:r>
            <a:r>
              <a:rPr lang="en-US" sz="2400" dirty="0">
                <a:solidFill>
                  <a:schemeClr val="dk1"/>
                </a:solidFill>
                <a:latin typeface="Calibri"/>
                <a:ea typeface="Calibri"/>
                <a:cs typeface="Calibri"/>
                <a:sym typeface="Calibri"/>
              </a:rPr>
              <a:t>visual representation of their own status </a:t>
            </a:r>
            <a:r>
              <a:rPr lang="en-US" sz="2400" dirty="0" smtClean="0">
                <a:solidFill>
                  <a:schemeClr val="dk1"/>
                </a:solidFill>
                <a:latin typeface="Calibri"/>
                <a:ea typeface="Calibri"/>
                <a:cs typeface="Calibri"/>
                <a:sym typeface="Calibri"/>
              </a:rPr>
              <a:t>compared to that of their peers, and opportunity to investigate the reasons for these differences.</a:t>
            </a:r>
            <a:endParaRPr lang="en-US" sz="2400" dirty="0">
              <a:solidFill>
                <a:schemeClr val="dk1"/>
              </a:solidFill>
              <a:latin typeface="Calibri"/>
              <a:ea typeface="Calibri"/>
              <a:cs typeface="Calibri"/>
              <a:sym typeface="Calibri"/>
            </a:endParaRPr>
          </a:p>
          <a:p>
            <a:pPr marL="469900" lvl="0" indent="-430213" defTabSz="463550">
              <a:spcAft>
                <a:spcPts val="1200"/>
              </a:spcAft>
              <a:buClr>
                <a:schemeClr val="dk1"/>
              </a:buClr>
              <a:buSzPct val="100000"/>
              <a:buFont typeface="Arial"/>
              <a:buChar char="•"/>
            </a:pPr>
            <a:r>
              <a:rPr lang="en-US" sz="2400" dirty="0" smtClean="0">
                <a:solidFill>
                  <a:schemeClr val="dk1"/>
                </a:solidFill>
                <a:latin typeface="Calibri"/>
                <a:ea typeface="Calibri"/>
                <a:cs typeface="Calibri"/>
                <a:sym typeface="Calibri"/>
              </a:rPr>
              <a:t>pre- </a:t>
            </a:r>
            <a:r>
              <a:rPr lang="en-US" sz="2400" dirty="0">
                <a:solidFill>
                  <a:schemeClr val="dk1"/>
                </a:solidFill>
                <a:latin typeface="Calibri"/>
                <a:ea typeface="Calibri"/>
                <a:cs typeface="Calibri"/>
                <a:sym typeface="Calibri"/>
              </a:rPr>
              <a:t>and </a:t>
            </a:r>
            <a:r>
              <a:rPr lang="en-US" sz="2400" dirty="0" smtClean="0">
                <a:solidFill>
                  <a:schemeClr val="dk1"/>
                </a:solidFill>
                <a:latin typeface="Calibri"/>
                <a:ea typeface="Calibri"/>
                <a:cs typeface="Calibri"/>
                <a:sym typeface="Calibri"/>
              </a:rPr>
              <a:t>post-self </a:t>
            </a:r>
            <a:r>
              <a:rPr lang="en-US" sz="2400" dirty="0">
                <a:solidFill>
                  <a:schemeClr val="dk1"/>
                </a:solidFill>
                <a:latin typeface="Calibri"/>
                <a:ea typeface="Calibri"/>
                <a:cs typeface="Calibri"/>
                <a:sym typeface="Calibri"/>
              </a:rPr>
              <a:t>assessment surveys </a:t>
            </a:r>
            <a:r>
              <a:rPr lang="en-US" sz="2400" dirty="0" smtClean="0">
                <a:solidFill>
                  <a:schemeClr val="dk1"/>
                </a:solidFill>
                <a:latin typeface="Calibri"/>
                <a:ea typeface="Calibri"/>
                <a:cs typeface="Calibri"/>
                <a:sym typeface="Calibri"/>
              </a:rPr>
              <a:t>on </a:t>
            </a:r>
            <a:r>
              <a:rPr lang="en-US" sz="2400" dirty="0">
                <a:solidFill>
                  <a:schemeClr val="dk1"/>
                </a:solidFill>
                <a:latin typeface="Calibri"/>
                <a:ea typeface="Calibri"/>
                <a:cs typeface="Calibri"/>
                <a:sym typeface="Calibri"/>
              </a:rPr>
              <a:t>confidence </a:t>
            </a:r>
            <a:r>
              <a:rPr lang="en-US" sz="2400" dirty="0" smtClean="0">
                <a:solidFill>
                  <a:schemeClr val="dk1"/>
                </a:solidFill>
                <a:latin typeface="Calibri"/>
                <a:ea typeface="Calibri"/>
                <a:cs typeface="Calibri"/>
                <a:sym typeface="Calibri"/>
              </a:rPr>
              <a:t>in communicating news on a variety of </a:t>
            </a:r>
            <a:r>
              <a:rPr lang="en-US" sz="2400" dirty="0">
                <a:solidFill>
                  <a:schemeClr val="dk1"/>
                </a:solidFill>
                <a:latin typeface="Calibri"/>
                <a:ea typeface="Calibri"/>
                <a:cs typeface="Calibri"/>
                <a:sym typeface="Calibri"/>
              </a:rPr>
              <a:t>climate </a:t>
            </a:r>
            <a:r>
              <a:rPr lang="en-US" sz="2400" dirty="0" smtClean="0">
                <a:solidFill>
                  <a:schemeClr val="dk1"/>
                </a:solidFill>
                <a:latin typeface="Calibri"/>
                <a:ea typeface="Calibri"/>
                <a:cs typeface="Calibri"/>
                <a:sym typeface="Calibri"/>
              </a:rPr>
              <a:t>topics, such as sea-ice area, volcano influences, global carbon cycle and ocean acidification.</a:t>
            </a:r>
            <a:endParaRPr lang="en-US" sz="2400" dirty="0">
              <a:solidFill>
                <a:schemeClr val="dk1"/>
              </a:solidFill>
              <a:latin typeface="Calibri"/>
              <a:ea typeface="Calibri"/>
              <a:cs typeface="Calibri"/>
              <a:sym typeface="Calibri"/>
            </a:endParaRPr>
          </a:p>
        </p:txBody>
      </p:sp>
      <p:sp>
        <p:nvSpPr>
          <p:cNvPr id="2" name="TextBox 1"/>
          <p:cNvSpPr txBox="1"/>
          <p:nvPr/>
        </p:nvSpPr>
        <p:spPr>
          <a:xfrm>
            <a:off x="29089611" y="15005075"/>
            <a:ext cx="11979675" cy="1569660"/>
          </a:xfrm>
          <a:prstGeom prst="rect">
            <a:avLst/>
          </a:prstGeom>
          <a:noFill/>
        </p:spPr>
        <p:txBody>
          <a:bodyPr wrap="square" rtlCol="0">
            <a:spAutoFit/>
          </a:bodyPr>
          <a:lstStyle/>
          <a:p>
            <a:r>
              <a:rPr lang="en-US" sz="2400" dirty="0" smtClean="0">
                <a:latin typeface="Calibri"/>
                <a:cs typeface="Calibri"/>
              </a:rPr>
              <a:t>Workshop participants (n=83) self-evaluated their confidence to </a:t>
            </a:r>
            <a:r>
              <a:rPr lang="en-US" sz="2400" dirty="0">
                <a:latin typeface="Calibri"/>
                <a:cs typeface="Calibri"/>
              </a:rPr>
              <a:t>broadcast climate </a:t>
            </a:r>
            <a:r>
              <a:rPr lang="en-US" sz="2400" dirty="0" smtClean="0">
                <a:latin typeface="Calibri"/>
                <a:cs typeface="Calibri"/>
              </a:rPr>
              <a:t>change news (pie chart). </a:t>
            </a:r>
            <a:r>
              <a:rPr lang="en-US" sz="2400" dirty="0">
                <a:latin typeface="Calibri"/>
                <a:cs typeface="Calibri"/>
              </a:rPr>
              <a:t>B</a:t>
            </a:r>
            <a:r>
              <a:rPr lang="en-US" sz="2400" dirty="0" smtClean="0">
                <a:latin typeface="Calibri"/>
                <a:cs typeface="Calibri"/>
              </a:rPr>
              <a:t>efore and after surveys assess the efficacy of training to improve willingness and ability to accurately report on </a:t>
            </a:r>
            <a:r>
              <a:rPr lang="en-US" sz="2400" dirty="0">
                <a:latin typeface="Calibri"/>
                <a:cs typeface="Calibri"/>
              </a:rPr>
              <a:t>11 climate </a:t>
            </a:r>
            <a:r>
              <a:rPr lang="en-US" sz="2400" dirty="0" smtClean="0">
                <a:latin typeface="Calibri"/>
                <a:cs typeface="Calibri"/>
              </a:rPr>
              <a:t>topics. </a:t>
            </a:r>
            <a:r>
              <a:rPr lang="en-US" sz="2400" dirty="0">
                <a:latin typeface="Calibri"/>
                <a:cs typeface="Calibri"/>
              </a:rPr>
              <a:t>P</a:t>
            </a:r>
            <a:r>
              <a:rPr lang="en-US" sz="2400" dirty="0" smtClean="0">
                <a:latin typeface="Calibri"/>
                <a:cs typeface="Calibri"/>
              </a:rPr>
              <a:t>articipants were a mixture of university faculty, students and professional meteorologists.</a:t>
            </a:r>
            <a:endParaRPr lang="en-US" sz="2400" dirty="0">
              <a:latin typeface="Calibri"/>
              <a:cs typeface="Calibri"/>
            </a:endParaRPr>
          </a:p>
        </p:txBody>
      </p:sp>
      <p:sp>
        <p:nvSpPr>
          <p:cNvPr id="25" name="Shape 93"/>
          <p:cNvSpPr/>
          <p:nvPr/>
        </p:nvSpPr>
        <p:spPr>
          <a:xfrm>
            <a:off x="29253575" y="23664399"/>
            <a:ext cx="2642775" cy="60816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dirty="0" smtClean="0">
                <a:solidFill>
                  <a:schemeClr val="dk1"/>
                </a:solidFill>
                <a:latin typeface="Calibri"/>
                <a:ea typeface="Calibri"/>
                <a:cs typeface="Calibri"/>
                <a:sym typeface="Calibri"/>
              </a:rPr>
              <a:t>OUTREACH</a:t>
            </a:r>
            <a:endParaRPr lang="en-US" sz="2400" b="1" i="0" u="none" strike="noStrike" cap="none" baseline="0" dirty="0">
              <a:solidFill>
                <a:schemeClr val="dk1"/>
              </a:solidFill>
              <a:latin typeface="Calibri"/>
              <a:ea typeface="Calibri"/>
              <a:cs typeface="Calibri"/>
              <a:sym typeface="Calibri"/>
            </a:endParaRPr>
          </a:p>
        </p:txBody>
      </p:sp>
      <p:sp>
        <p:nvSpPr>
          <p:cNvPr id="89" name="Shape 89"/>
          <p:cNvSpPr txBox="1"/>
          <p:nvPr/>
        </p:nvSpPr>
        <p:spPr>
          <a:xfrm flipH="1">
            <a:off x="6499458" y="17254804"/>
            <a:ext cx="7298039" cy="1477199"/>
          </a:xfrm>
          <a:prstGeom prst="rect">
            <a:avLst/>
          </a:prstGeom>
          <a:noFill/>
          <a:ln>
            <a:noFill/>
          </a:ln>
        </p:spPr>
        <p:txBody>
          <a:bodyPr lIns="91425" tIns="45700" rIns="91425" bIns="45700" anchor="t" anchorCtr="0">
            <a:noAutofit/>
          </a:bodyPr>
          <a:lstStyle/>
          <a:p>
            <a:pPr marL="0" marR="0" lvl="0" indent="0" rtl="0">
              <a:spcBef>
                <a:spcPts val="0"/>
              </a:spcBef>
              <a:buSzPct val="25000"/>
              <a:buNone/>
            </a:pPr>
            <a:endParaRPr lang="en-US" sz="2400" b="0" i="0" u="none" strike="noStrike" cap="none" baseline="0" dirty="0">
              <a:solidFill>
                <a:schemeClr val="dk1"/>
              </a:solidFill>
              <a:latin typeface="Calibri"/>
              <a:ea typeface="Calibri"/>
              <a:cs typeface="Calibri"/>
              <a:sym typeface="Calibri"/>
            </a:endParaRPr>
          </a:p>
        </p:txBody>
      </p:sp>
      <p:sp>
        <p:nvSpPr>
          <p:cNvPr id="94" name="Shape 94"/>
          <p:cNvSpPr txBox="1"/>
          <p:nvPr/>
        </p:nvSpPr>
        <p:spPr>
          <a:xfrm>
            <a:off x="982958" y="16793735"/>
            <a:ext cx="3678681" cy="68402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0" i="1" u="none" strike="noStrike" cap="none" baseline="0" dirty="0">
                <a:solidFill>
                  <a:schemeClr val="dk1"/>
                </a:solidFill>
                <a:latin typeface="Calibri"/>
                <a:ea typeface="Calibri"/>
                <a:cs typeface="Calibri"/>
                <a:sym typeface="Calibri"/>
              </a:rPr>
              <a:t>Sources:  http://</a:t>
            </a:r>
            <a:r>
              <a:rPr lang="en-US" b="0" i="1" u="none" strike="noStrike" cap="none" baseline="0" dirty="0" err="1">
                <a:solidFill>
                  <a:schemeClr val="dk1"/>
                </a:solidFill>
                <a:latin typeface="Calibri"/>
                <a:ea typeface="Calibri"/>
                <a:cs typeface="Calibri"/>
                <a:sym typeface="Calibri"/>
              </a:rPr>
              <a:t>www.dreamstime.com</a:t>
            </a:r>
            <a:r>
              <a:rPr lang="en-US" b="0" i="1" u="none" strike="noStrike" cap="none" baseline="0" dirty="0">
                <a:solidFill>
                  <a:schemeClr val="dk1"/>
                </a:solidFill>
                <a:latin typeface="Calibri"/>
                <a:ea typeface="Calibri"/>
                <a:cs typeface="Calibri"/>
                <a:sym typeface="Calibri"/>
              </a:rPr>
              <a:t>/photos-images/</a:t>
            </a:r>
            <a:r>
              <a:rPr lang="en-US" b="0" i="1" u="none" strike="noStrike" cap="none" baseline="0" dirty="0" err="1">
                <a:solidFill>
                  <a:schemeClr val="dk1"/>
                </a:solidFill>
                <a:latin typeface="Calibri"/>
                <a:ea typeface="Calibri"/>
                <a:cs typeface="Calibri"/>
                <a:sym typeface="Calibri"/>
              </a:rPr>
              <a:t>tv-weatherman.html</a:t>
            </a:r>
            <a:r>
              <a:rPr lang="en-US" b="0" i="1" u="none" strike="noStrike" cap="none" baseline="0" dirty="0">
                <a:solidFill>
                  <a:schemeClr val="dk1"/>
                </a:solidFill>
                <a:latin typeface="Calibri"/>
                <a:ea typeface="Calibri"/>
                <a:cs typeface="Calibri"/>
                <a:sym typeface="Calibri"/>
              </a:rPr>
              <a:t>, June 3, 2013.      </a:t>
            </a:r>
          </a:p>
        </p:txBody>
      </p:sp>
      <p:sp>
        <p:nvSpPr>
          <p:cNvPr id="95" name="Shape 95"/>
          <p:cNvSpPr txBox="1"/>
          <p:nvPr/>
        </p:nvSpPr>
        <p:spPr>
          <a:xfrm>
            <a:off x="6271535" y="14882755"/>
            <a:ext cx="7525961" cy="3182562"/>
          </a:xfrm>
          <a:prstGeom prst="rect">
            <a:avLst/>
          </a:prstGeom>
          <a:noFill/>
          <a:ln>
            <a:noFill/>
          </a:ln>
        </p:spPr>
        <p:txBody>
          <a:bodyPr lIns="91425" tIns="45700" rIns="91425" bIns="45700" anchor="t" anchorCtr="0">
            <a:noAutofit/>
          </a:bodyPr>
          <a:lstStyle/>
          <a:p>
            <a:pPr>
              <a:buSzPct val="25000"/>
            </a:pPr>
            <a:r>
              <a:rPr lang="en-US" sz="2400" b="0" i="0" u="none" strike="noStrike" cap="none" baseline="0" dirty="0">
                <a:solidFill>
                  <a:schemeClr val="dk1"/>
                </a:solidFill>
                <a:latin typeface="Calibri"/>
                <a:ea typeface="Calibri"/>
                <a:cs typeface="Calibri"/>
                <a:sym typeface="Calibri"/>
              </a:rPr>
              <a:t>70% of Americans watch televised local news primarily to see the weather forecast (Miller et al, 2006; PEW, 2011)</a:t>
            </a:r>
            <a:r>
              <a:rPr lang="en-US" sz="2400" b="0" i="0" u="none" strike="noStrike" cap="none" baseline="0" dirty="0" smtClean="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Since </a:t>
            </a:r>
            <a:r>
              <a:rPr lang="en-US" sz="2400" dirty="0" smtClean="0">
                <a:solidFill>
                  <a:schemeClr val="dk1"/>
                </a:solidFill>
                <a:latin typeface="Calibri"/>
                <a:ea typeface="Calibri"/>
                <a:cs typeface="Calibri"/>
                <a:sym typeface="Calibri"/>
              </a:rPr>
              <a:t>the </a:t>
            </a:r>
            <a:r>
              <a:rPr lang="en-US" sz="2400" dirty="0">
                <a:solidFill>
                  <a:schemeClr val="dk1"/>
                </a:solidFill>
                <a:latin typeface="Calibri"/>
                <a:ea typeface="Calibri"/>
                <a:cs typeface="Calibri"/>
                <a:sym typeface="Calibri"/>
              </a:rPr>
              <a:t>public </a:t>
            </a:r>
            <a:r>
              <a:rPr lang="en-US" sz="2400" dirty="0" smtClean="0">
                <a:solidFill>
                  <a:schemeClr val="dk1"/>
                </a:solidFill>
                <a:latin typeface="Calibri"/>
                <a:ea typeface="Calibri"/>
                <a:cs typeface="Calibri"/>
                <a:sym typeface="Calibri"/>
              </a:rPr>
              <a:t>also tends </a:t>
            </a:r>
            <a:r>
              <a:rPr lang="en-US" sz="2400" dirty="0">
                <a:solidFill>
                  <a:schemeClr val="dk1"/>
                </a:solidFill>
                <a:latin typeface="Calibri"/>
                <a:ea typeface="Calibri"/>
                <a:cs typeface="Calibri"/>
                <a:sym typeface="Calibri"/>
              </a:rPr>
              <a:t>to think that meteorologists are climate science experts (</a:t>
            </a:r>
            <a:r>
              <a:rPr lang="en-US" sz="2400" dirty="0" err="1">
                <a:solidFill>
                  <a:schemeClr val="dk1"/>
                </a:solidFill>
                <a:latin typeface="Calibri"/>
                <a:ea typeface="Calibri"/>
                <a:cs typeface="Calibri"/>
                <a:sym typeface="Calibri"/>
              </a:rPr>
              <a:t>Leiserowitz</a:t>
            </a:r>
            <a:r>
              <a:rPr lang="en-US" sz="2400" dirty="0">
                <a:solidFill>
                  <a:schemeClr val="dk1"/>
                </a:solidFill>
                <a:latin typeface="Calibri"/>
                <a:ea typeface="Calibri"/>
                <a:cs typeface="Calibri"/>
                <a:sym typeface="Calibri"/>
              </a:rPr>
              <a:t> et al., 2011</a:t>
            </a:r>
            <a:r>
              <a:rPr lang="en-US" sz="2400" dirty="0" smtClean="0">
                <a:solidFill>
                  <a:schemeClr val="dk1"/>
                </a:solidFill>
                <a:latin typeface="Calibri"/>
                <a:ea typeface="Calibri"/>
                <a:cs typeface="Calibri"/>
                <a:sym typeface="Calibri"/>
              </a:rPr>
              <a:t>), the </a:t>
            </a:r>
            <a:r>
              <a:rPr lang="en-US" sz="2400" dirty="0">
                <a:solidFill>
                  <a:schemeClr val="dk1"/>
                </a:solidFill>
                <a:latin typeface="Calibri"/>
                <a:ea typeface="Calibri"/>
                <a:cs typeface="Calibri"/>
                <a:sym typeface="Calibri"/>
              </a:rPr>
              <a:t>prospective reach of broadcast meteorologists as disseminators </a:t>
            </a:r>
            <a:r>
              <a:rPr lang="en-US" sz="2400" dirty="0" smtClean="0">
                <a:solidFill>
                  <a:schemeClr val="dk1"/>
                </a:solidFill>
                <a:latin typeface="Calibri"/>
                <a:ea typeface="Calibri"/>
                <a:cs typeface="Calibri"/>
                <a:sym typeface="Calibri"/>
              </a:rPr>
              <a:t>of climate </a:t>
            </a:r>
            <a:r>
              <a:rPr lang="en-US" sz="2400" dirty="0">
                <a:solidFill>
                  <a:schemeClr val="dk1"/>
                </a:solidFill>
                <a:latin typeface="Calibri"/>
                <a:ea typeface="Calibri"/>
                <a:cs typeface="Calibri"/>
                <a:sym typeface="Calibri"/>
              </a:rPr>
              <a:t>knowledge is enormous</a:t>
            </a:r>
            <a:r>
              <a:rPr lang="en-US" sz="2400" dirty="0" smtClean="0">
                <a:solidFill>
                  <a:schemeClr val="dk1"/>
                </a:solidFill>
                <a:latin typeface="Calibri"/>
                <a:ea typeface="Calibri"/>
                <a:cs typeface="Calibri"/>
                <a:sym typeface="Calibri"/>
              </a:rPr>
              <a:t>. </a:t>
            </a:r>
            <a:r>
              <a:rPr lang="en-US" sz="2400" dirty="0">
                <a:solidFill>
                  <a:schemeClr val="dk1"/>
                </a:solidFill>
                <a:latin typeface="Calibri"/>
                <a:ea typeface="Calibri"/>
                <a:cs typeface="Calibri"/>
                <a:sym typeface="Calibri"/>
              </a:rPr>
              <a:t>But are broadcast meteorologists adequately prepared </a:t>
            </a:r>
            <a:r>
              <a:rPr lang="en-US" sz="2400" i="1" u="sng" dirty="0">
                <a:solidFill>
                  <a:schemeClr val="dk1"/>
                </a:solidFill>
                <a:latin typeface="Calibri"/>
                <a:ea typeface="Calibri"/>
                <a:cs typeface="Calibri"/>
                <a:sym typeface="Calibri"/>
              </a:rPr>
              <a:t>and willing </a:t>
            </a:r>
            <a:r>
              <a:rPr lang="en-US" sz="2400" dirty="0">
                <a:solidFill>
                  <a:schemeClr val="dk1"/>
                </a:solidFill>
                <a:latin typeface="Calibri"/>
                <a:ea typeface="Calibri"/>
                <a:cs typeface="Calibri"/>
                <a:sym typeface="Calibri"/>
              </a:rPr>
              <a:t>to be climate communicators?</a:t>
            </a:r>
          </a:p>
          <a:p>
            <a:pPr lvl="0">
              <a:buSzPct val="25000"/>
            </a:pPr>
            <a:r>
              <a:rPr lang="en-US" sz="2400" dirty="0" smtClean="0">
                <a:solidFill>
                  <a:schemeClr val="dk1"/>
                </a:solidFill>
                <a:latin typeface="Calibri"/>
                <a:ea typeface="Calibri"/>
                <a:cs typeface="Calibri"/>
                <a:sym typeface="Calibri"/>
              </a:rPr>
              <a:t> </a:t>
            </a:r>
            <a:endParaRPr lang="en-US" sz="2400" dirty="0">
              <a:solidFill>
                <a:schemeClr val="dk1"/>
              </a:solidFill>
              <a:latin typeface="Calibri"/>
              <a:ea typeface="Calibri"/>
              <a:cs typeface="Calibri"/>
              <a:sym typeface="Calibri"/>
            </a:endParaRPr>
          </a:p>
          <a:p>
            <a:pPr marL="0" marR="0" lvl="0" indent="0" algn="ctr"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 </a:t>
            </a:r>
            <a:endParaRPr lang="en-US" sz="2400" b="0" i="0" u="none" strike="noStrike" cap="none" baseline="0" dirty="0">
              <a:solidFill>
                <a:schemeClr val="dk1"/>
              </a:solidFill>
              <a:latin typeface="Calibri"/>
              <a:ea typeface="Calibri"/>
              <a:cs typeface="Calibri"/>
              <a:sym typeface="Calibri"/>
            </a:endParaRPr>
          </a:p>
        </p:txBody>
      </p:sp>
      <p:pic>
        <p:nvPicPr>
          <p:cNvPr id="97" name="Shape 97"/>
          <p:cNvPicPr preferRelativeResize="0"/>
          <p:nvPr/>
        </p:nvPicPr>
        <p:blipFill rotWithShape="1">
          <a:blip r:embed="rId6">
            <a:alphaModFix/>
          </a:blip>
          <a:srcRect/>
          <a:stretch/>
        </p:blipFill>
        <p:spPr>
          <a:xfrm>
            <a:off x="982958" y="14316705"/>
            <a:ext cx="3356242" cy="2270906"/>
          </a:xfrm>
          <a:prstGeom prst="rect">
            <a:avLst/>
          </a:prstGeom>
          <a:noFill/>
          <a:ln>
            <a:noFill/>
          </a:ln>
        </p:spPr>
      </p:pic>
      <p:pic>
        <p:nvPicPr>
          <p:cNvPr id="98" name="Shape 98"/>
          <p:cNvPicPr preferRelativeResize="0"/>
          <p:nvPr/>
        </p:nvPicPr>
        <p:blipFill>
          <a:blip r:embed="rId7">
            <a:alphaModFix/>
          </a:blip>
          <a:stretch>
            <a:fillRect/>
          </a:stretch>
        </p:blipFill>
        <p:spPr>
          <a:xfrm>
            <a:off x="4480867" y="14381821"/>
            <a:ext cx="1481419" cy="2234792"/>
          </a:xfrm>
          <a:prstGeom prst="rect">
            <a:avLst/>
          </a:prstGeom>
          <a:noFill/>
          <a:ln>
            <a:noFill/>
          </a:ln>
        </p:spPr>
      </p:pic>
      <p:pic>
        <p:nvPicPr>
          <p:cNvPr id="99" name="Shape 99"/>
          <p:cNvPicPr preferRelativeResize="0"/>
          <p:nvPr/>
        </p:nvPicPr>
        <p:blipFill>
          <a:blip r:embed="rId8">
            <a:alphaModFix/>
          </a:blip>
          <a:stretch>
            <a:fillRect/>
          </a:stretch>
        </p:blipFill>
        <p:spPr>
          <a:xfrm>
            <a:off x="7147518" y="18177186"/>
            <a:ext cx="6657450" cy="3915299"/>
          </a:xfrm>
          <a:prstGeom prst="rect">
            <a:avLst/>
          </a:prstGeom>
          <a:noFill/>
          <a:ln>
            <a:noFill/>
          </a:ln>
        </p:spPr>
      </p:pic>
      <p:sp>
        <p:nvSpPr>
          <p:cNvPr id="100" name="Shape 100"/>
          <p:cNvSpPr txBox="1"/>
          <p:nvPr/>
        </p:nvSpPr>
        <p:spPr>
          <a:xfrm>
            <a:off x="7006459" y="22092485"/>
            <a:ext cx="6845099" cy="796194"/>
          </a:xfrm>
          <a:prstGeom prst="rect">
            <a:avLst/>
          </a:prstGeom>
          <a:noFill/>
          <a:ln>
            <a:noFill/>
          </a:ln>
        </p:spPr>
        <p:txBody>
          <a:bodyPr lIns="91425" tIns="91425" rIns="91425" bIns="91425" anchor="t" anchorCtr="0">
            <a:noAutofit/>
          </a:bodyPr>
          <a:lstStyle/>
          <a:p>
            <a:pPr>
              <a:spcBef>
                <a:spcPts val="0"/>
              </a:spcBef>
              <a:buNone/>
            </a:pPr>
            <a:r>
              <a:rPr lang="en-US" dirty="0">
                <a:latin typeface="Calibri"/>
                <a:ea typeface="Calibri"/>
                <a:cs typeface="Calibri"/>
                <a:sym typeface="Calibri"/>
              </a:rPr>
              <a:t>Source: http://</a:t>
            </a:r>
            <a:r>
              <a:rPr lang="en-US" dirty="0" err="1">
                <a:latin typeface="Calibri"/>
                <a:ea typeface="Calibri"/>
                <a:cs typeface="Calibri"/>
                <a:sym typeface="Calibri"/>
              </a:rPr>
              <a:t>biolojoie.wordpress.com</a:t>
            </a:r>
            <a:r>
              <a:rPr lang="en-US" dirty="0">
                <a:latin typeface="Calibri"/>
                <a:ea typeface="Calibri"/>
                <a:cs typeface="Calibri"/>
                <a:sym typeface="Calibri"/>
              </a:rPr>
              <a:t>/2013/09/10/as-carbon-dioxide-levels-pass-a-new-milestone-misconceptions-about-climate-change-persist/</a:t>
            </a:r>
          </a:p>
        </p:txBody>
      </p:sp>
      <p:sp>
        <p:nvSpPr>
          <p:cNvPr id="5" name="TextBox 4"/>
          <p:cNvSpPr txBox="1"/>
          <p:nvPr/>
        </p:nvSpPr>
        <p:spPr>
          <a:xfrm>
            <a:off x="889820" y="18216871"/>
            <a:ext cx="5946153" cy="4016484"/>
          </a:xfrm>
          <a:prstGeom prst="rect">
            <a:avLst/>
          </a:prstGeom>
          <a:noFill/>
        </p:spPr>
        <p:txBody>
          <a:bodyPr wrap="square" rtlCol="0">
            <a:spAutoFit/>
          </a:bodyPr>
          <a:lstStyle/>
          <a:p>
            <a:pPr>
              <a:spcAft>
                <a:spcPts val="600"/>
              </a:spcAft>
            </a:pPr>
            <a:r>
              <a:rPr lang="en-US" sz="2400" dirty="0" smtClean="0">
                <a:latin typeface="Calibri"/>
                <a:cs typeface="Calibri"/>
              </a:rPr>
              <a:t>To understand and convey the link between carbon dioxide and temperature (figure at right), a broadcast meteorologist would need to understand:</a:t>
            </a:r>
          </a:p>
          <a:p>
            <a:pPr marL="342900" indent="-342900">
              <a:spcAft>
                <a:spcPts val="600"/>
              </a:spcAft>
              <a:buFont typeface="Arial"/>
              <a:buChar char="•"/>
            </a:pPr>
            <a:r>
              <a:rPr lang="en-US" sz="2400" dirty="0" smtClean="0">
                <a:latin typeface="Calibri"/>
                <a:cs typeface="Calibri"/>
              </a:rPr>
              <a:t>how data from Antarctic ice cores were created,</a:t>
            </a:r>
          </a:p>
          <a:p>
            <a:pPr marL="342900" indent="-342900">
              <a:spcAft>
                <a:spcPts val="600"/>
              </a:spcAft>
              <a:buFont typeface="Arial"/>
              <a:buChar char="•"/>
            </a:pPr>
            <a:r>
              <a:rPr lang="en-US" sz="2400" dirty="0" smtClean="0">
                <a:latin typeface="Calibri"/>
                <a:cs typeface="Calibri"/>
              </a:rPr>
              <a:t>what processes affect temperature and carbon dioxide levels,</a:t>
            </a:r>
          </a:p>
          <a:p>
            <a:pPr marL="342900" indent="-342900">
              <a:spcAft>
                <a:spcPts val="600"/>
              </a:spcAft>
              <a:buFont typeface="Arial"/>
              <a:buChar char="•"/>
            </a:pPr>
            <a:r>
              <a:rPr lang="en-US" sz="2400" dirty="0" smtClean="0">
                <a:latin typeface="Calibri"/>
                <a:cs typeface="Calibri"/>
              </a:rPr>
              <a:t>and the timescales at which those other processes have greatest impact on climate.</a:t>
            </a:r>
            <a:endParaRPr lang="en-US" sz="2400" dirty="0">
              <a:latin typeface="Calibri"/>
              <a:cs typeface="Calibri"/>
            </a:endParaRPr>
          </a:p>
        </p:txBody>
      </p:sp>
      <p:sp>
        <p:nvSpPr>
          <p:cNvPr id="4" name="TextBox 3"/>
          <p:cNvSpPr txBox="1"/>
          <p:nvPr/>
        </p:nvSpPr>
        <p:spPr>
          <a:xfrm>
            <a:off x="889820" y="23104405"/>
            <a:ext cx="12824436" cy="2092881"/>
          </a:xfrm>
          <a:prstGeom prst="rect">
            <a:avLst/>
          </a:prstGeom>
          <a:noFill/>
        </p:spPr>
        <p:txBody>
          <a:bodyPr wrap="square" rtlCol="0">
            <a:spAutoFit/>
          </a:bodyPr>
          <a:lstStyle/>
          <a:p>
            <a:pPr lvl="0">
              <a:spcAft>
                <a:spcPts val="1200"/>
              </a:spcAft>
              <a:buClr>
                <a:schemeClr val="dk1"/>
              </a:buClr>
              <a:buSzPct val="45833"/>
            </a:pPr>
            <a:r>
              <a:rPr lang="en-US" sz="2400" b="1" dirty="0" smtClean="0">
                <a:solidFill>
                  <a:schemeClr val="dk1"/>
                </a:solidFill>
                <a:latin typeface="Calibri"/>
                <a:ea typeface="Calibri"/>
                <a:cs typeface="Calibri"/>
                <a:sym typeface="Calibri"/>
              </a:rPr>
              <a:t>Audience</a:t>
            </a:r>
            <a:endParaRPr lang="en-US" sz="2400" dirty="0">
              <a:solidFill>
                <a:schemeClr val="dk1"/>
              </a:solidFill>
              <a:latin typeface="Calibri"/>
              <a:ea typeface="Calibri"/>
              <a:cs typeface="Calibri"/>
              <a:sym typeface="Calibri"/>
            </a:endParaRPr>
          </a:p>
          <a:p>
            <a:pPr lvl="0">
              <a:buClr>
                <a:schemeClr val="dk1"/>
              </a:buClr>
              <a:buSzPct val="45833"/>
            </a:pPr>
            <a:r>
              <a:rPr lang="en-US" sz="2400" dirty="0">
                <a:solidFill>
                  <a:schemeClr val="dk1"/>
                </a:solidFill>
                <a:latin typeface="Calibri"/>
                <a:ea typeface="Calibri"/>
                <a:cs typeface="Calibri"/>
                <a:sym typeface="Calibri"/>
              </a:rPr>
              <a:t>The intended audiences for this project are </a:t>
            </a:r>
            <a:r>
              <a:rPr lang="en-US" sz="2400" dirty="0" smtClean="0">
                <a:solidFill>
                  <a:schemeClr val="dk1"/>
                </a:solidFill>
                <a:latin typeface="Calibri"/>
                <a:ea typeface="Calibri"/>
                <a:cs typeface="Calibri"/>
                <a:sym typeface="Calibri"/>
              </a:rPr>
              <a:t>developers </a:t>
            </a:r>
            <a:r>
              <a:rPr lang="en-US" sz="2400" dirty="0">
                <a:solidFill>
                  <a:schemeClr val="dk1"/>
                </a:solidFill>
                <a:latin typeface="Calibri"/>
                <a:ea typeface="Calibri"/>
                <a:cs typeface="Calibri"/>
                <a:sym typeface="Calibri"/>
              </a:rPr>
              <a:t>of </a:t>
            </a:r>
            <a:r>
              <a:rPr lang="en-US" sz="2400" dirty="0" smtClean="0">
                <a:solidFill>
                  <a:schemeClr val="dk1"/>
                </a:solidFill>
                <a:latin typeface="Calibri"/>
                <a:ea typeface="Calibri"/>
                <a:cs typeface="Calibri"/>
                <a:sym typeface="Calibri"/>
              </a:rPr>
              <a:t>U.S. </a:t>
            </a:r>
            <a:r>
              <a:rPr lang="en-US" sz="2400" dirty="0">
                <a:solidFill>
                  <a:schemeClr val="dk1"/>
                </a:solidFill>
                <a:latin typeface="Calibri"/>
                <a:ea typeface="Calibri"/>
                <a:cs typeface="Calibri"/>
                <a:sym typeface="Calibri"/>
              </a:rPr>
              <a:t>meteorology degree </a:t>
            </a:r>
            <a:r>
              <a:rPr lang="en-US" sz="2400" dirty="0" smtClean="0">
                <a:solidFill>
                  <a:schemeClr val="dk1"/>
                </a:solidFill>
                <a:latin typeface="Calibri"/>
                <a:ea typeface="Calibri"/>
                <a:cs typeface="Calibri"/>
                <a:sym typeface="Calibri"/>
              </a:rPr>
              <a:t>programs </a:t>
            </a:r>
            <a:r>
              <a:rPr lang="en-US" sz="2400" dirty="0">
                <a:solidFill>
                  <a:schemeClr val="dk1"/>
                </a:solidFill>
                <a:latin typeface="Calibri"/>
                <a:ea typeface="Calibri"/>
                <a:cs typeface="Calibri"/>
                <a:sym typeface="Calibri"/>
              </a:rPr>
              <a:t>and broadcast meteorologists. Broader impacts of this project are aimed at the U.S local radio and television news audiences.</a:t>
            </a:r>
          </a:p>
          <a:p>
            <a:endParaRPr lang="en-US" sz="2400" dirty="0"/>
          </a:p>
        </p:txBody>
      </p:sp>
      <p:sp>
        <p:nvSpPr>
          <p:cNvPr id="11" name="TextBox 10"/>
          <p:cNvSpPr txBox="1"/>
          <p:nvPr/>
        </p:nvSpPr>
        <p:spPr>
          <a:xfrm>
            <a:off x="29225352" y="28884039"/>
            <a:ext cx="12016198" cy="1200329"/>
          </a:xfrm>
          <a:prstGeom prst="rect">
            <a:avLst/>
          </a:prstGeom>
          <a:noFill/>
        </p:spPr>
        <p:txBody>
          <a:bodyPr wrap="square" rtlCol="0">
            <a:spAutoFit/>
          </a:bodyPr>
          <a:lstStyle/>
          <a:p>
            <a:r>
              <a:rPr lang="en-US" sz="1800" dirty="0" smtClean="0">
                <a:latin typeface="Calibri"/>
                <a:cs typeface="Calibri"/>
              </a:rPr>
              <a:t>Four websites on this project and its findings are aimed at public outreach. Two of the sites are portfolios that document graduate student work on the project. Two others are about the project in its entirety, one for CAISE audiences and one for the general public. Both include resources about climate change, climate change reporting by the broadcast meteorologists and climate </a:t>
            </a:r>
            <a:r>
              <a:rPr lang="en-US" sz="1800" dirty="0">
                <a:latin typeface="Calibri"/>
                <a:cs typeface="Calibri"/>
              </a:rPr>
              <a:t>education in meteorology </a:t>
            </a:r>
            <a:r>
              <a:rPr lang="en-US" sz="1800" dirty="0" smtClean="0">
                <a:latin typeface="Calibri"/>
                <a:cs typeface="Calibri"/>
              </a:rPr>
              <a:t>programs.</a:t>
            </a:r>
            <a:endParaRPr lang="en-US" sz="1800" dirty="0">
              <a:latin typeface="Calibri"/>
              <a:cs typeface="Calibri"/>
            </a:endParaRPr>
          </a:p>
        </p:txBody>
      </p:sp>
      <p:sp>
        <p:nvSpPr>
          <p:cNvPr id="13" name="TextBox 12"/>
          <p:cNvSpPr txBox="1"/>
          <p:nvPr/>
        </p:nvSpPr>
        <p:spPr>
          <a:xfrm>
            <a:off x="29225352" y="30972586"/>
            <a:ext cx="12072705" cy="1200329"/>
          </a:xfrm>
          <a:prstGeom prst="rect">
            <a:avLst/>
          </a:prstGeom>
          <a:noFill/>
        </p:spPr>
        <p:txBody>
          <a:bodyPr wrap="square" rtlCol="0">
            <a:spAutoFit/>
          </a:bodyPr>
          <a:lstStyle/>
          <a:p>
            <a:r>
              <a:rPr lang="en-US" sz="1800" dirty="0" smtClean="0">
                <a:latin typeface="Calibri"/>
                <a:cs typeface="Calibri"/>
              </a:rPr>
              <a:t>CAISE website: </a:t>
            </a:r>
            <a:endParaRPr lang="en-US" sz="1800" dirty="0">
              <a:latin typeface="Calibri"/>
              <a:cs typeface="Calibri"/>
            </a:endParaRPr>
          </a:p>
          <a:p>
            <a:r>
              <a:rPr lang="en-US" sz="1800" dirty="0" smtClean="0">
                <a:latin typeface="Calibri"/>
                <a:cs typeface="Calibri"/>
                <a:hlinkClick r:id="rId9"/>
              </a:rPr>
              <a:t>informalscience.org</a:t>
            </a:r>
            <a:r>
              <a:rPr lang="en-US" sz="1800" dirty="0">
                <a:latin typeface="Calibri"/>
                <a:cs typeface="Calibri"/>
                <a:hlinkClick r:id="rId9"/>
              </a:rPr>
              <a:t>/projects/ic-000-000-008-436/</a:t>
            </a:r>
            <a:r>
              <a:rPr lang="en-US" sz="1800" dirty="0" smtClean="0">
                <a:latin typeface="Calibri"/>
                <a:cs typeface="Calibri"/>
                <a:hlinkClick r:id="rId9"/>
              </a:rPr>
              <a:t>Collaborative_Research_Pathways_Project_Enhancing_Climate_Change_Communication_between_Broadcast_Meteorologists_and_Viewing_Audiences</a:t>
            </a:r>
            <a:endParaRPr lang="en-US" sz="1800" dirty="0" smtClean="0">
              <a:latin typeface="Calibri"/>
              <a:cs typeface="Calibri"/>
            </a:endParaRPr>
          </a:p>
        </p:txBody>
      </p:sp>
      <p:sp>
        <p:nvSpPr>
          <p:cNvPr id="35" name="TextBox 34"/>
          <p:cNvSpPr txBox="1"/>
          <p:nvPr/>
        </p:nvSpPr>
        <p:spPr>
          <a:xfrm>
            <a:off x="29112235" y="13892228"/>
            <a:ext cx="11934427" cy="954107"/>
          </a:xfrm>
          <a:prstGeom prst="rect">
            <a:avLst/>
          </a:prstGeom>
          <a:noFill/>
        </p:spPr>
        <p:txBody>
          <a:bodyPr wrap="square" rtlCol="0">
            <a:spAutoFit/>
          </a:bodyPr>
          <a:lstStyle/>
          <a:p>
            <a:pPr algn="ctr"/>
            <a:r>
              <a:rPr lang="en-US" sz="2800" b="1" dirty="0" smtClean="0"/>
              <a:t>Broadcast </a:t>
            </a:r>
            <a:r>
              <a:rPr lang="en-US" sz="2800" b="1" dirty="0"/>
              <a:t>Meteorologist </a:t>
            </a:r>
            <a:r>
              <a:rPr lang="en-US" sz="2800" b="1" dirty="0" smtClean="0"/>
              <a:t>Climate Training Workshop 1:</a:t>
            </a:r>
          </a:p>
          <a:p>
            <a:pPr algn="ctr"/>
            <a:r>
              <a:rPr lang="en-US" sz="2800" b="1" dirty="0"/>
              <a:t>2014 </a:t>
            </a:r>
            <a:r>
              <a:rPr lang="en-US" sz="2800" b="1" dirty="0" smtClean="0"/>
              <a:t>Northeast Storm </a:t>
            </a:r>
            <a:r>
              <a:rPr lang="en-US" sz="2800" b="1" dirty="0"/>
              <a:t>Conference </a:t>
            </a:r>
          </a:p>
        </p:txBody>
      </p:sp>
      <p:pic>
        <p:nvPicPr>
          <p:cNvPr id="14" name="Picture 13" descr="Human Bar Graph 2.jpeg"/>
          <p:cNvPicPr>
            <a:picLocks noChangeAspect="1"/>
          </p:cNvPicPr>
          <p:nvPr/>
        </p:nvPicPr>
        <p:blipFill rotWithShape="1">
          <a:blip r:embed="rId10">
            <a:extLst>
              <a:ext uri="{BEBA8EAE-BF5A-486C-A8C5-ECC9F3942E4B}">
                <a14:imgProps xmlns:a14="http://schemas.microsoft.com/office/drawing/2010/main">
                  <a14:imgLayer r:embed="rId11">
                    <a14:imgEffect>
                      <a14:sharpenSoften amount="13000"/>
                    </a14:imgEffect>
                    <a14:imgEffect>
                      <a14:colorTemperature colorTemp="7000"/>
                    </a14:imgEffect>
                    <a14:imgEffect>
                      <a14:saturation sat="83000"/>
                    </a14:imgEffect>
                    <a14:imgEffect>
                      <a14:brightnessContrast bright="20000"/>
                    </a14:imgEffect>
                  </a14:imgLayer>
                </a14:imgProps>
              </a:ext>
              <a:ext uri="{28A0092B-C50C-407E-A947-70E740481C1C}">
                <a14:useLocalDpi xmlns:a14="http://schemas.microsoft.com/office/drawing/2010/main" val="0"/>
              </a:ext>
            </a:extLst>
          </a:blip>
          <a:srcRect l="7755" t="6886" r="7684" b="4131"/>
          <a:stretch/>
        </p:blipFill>
        <p:spPr>
          <a:xfrm>
            <a:off x="35278302" y="16750701"/>
            <a:ext cx="6022921" cy="4553462"/>
          </a:xfrm>
          <a:prstGeom prst="rect">
            <a:avLst/>
          </a:prstGeom>
        </p:spPr>
      </p:pic>
      <p:sp>
        <p:nvSpPr>
          <p:cNvPr id="17" name="TextBox 16"/>
          <p:cNvSpPr txBox="1"/>
          <p:nvPr/>
        </p:nvSpPr>
        <p:spPr>
          <a:xfrm>
            <a:off x="34662246" y="21281883"/>
            <a:ext cx="6694195" cy="2308324"/>
          </a:xfrm>
          <a:prstGeom prst="rect">
            <a:avLst/>
          </a:prstGeom>
          <a:noFill/>
        </p:spPr>
        <p:txBody>
          <a:bodyPr wrap="square" rtlCol="0">
            <a:spAutoFit/>
          </a:bodyPr>
          <a:lstStyle/>
          <a:p>
            <a:pPr algn="ctr"/>
            <a:r>
              <a:rPr lang="en-US" sz="2400" dirty="0" smtClean="0">
                <a:latin typeface="Calibri"/>
                <a:cs typeface="Calibri"/>
              </a:rPr>
              <a:t>Human bar-graph exercise: participants rank themselves alongside their peers about their confidence to report on a particular climate topic. Facilitated discussion allowed those scoring high, medium and low to compare aspects of training and experiences that led to their ranking.</a:t>
            </a:r>
            <a:endParaRPr lang="en-US" sz="2400" dirty="0">
              <a:latin typeface="Calibri"/>
              <a:cs typeface="Calibri"/>
            </a:endParaRPr>
          </a:p>
        </p:txBody>
      </p:sp>
      <p:grpSp>
        <p:nvGrpSpPr>
          <p:cNvPr id="19" name="Group 18"/>
          <p:cNvGrpSpPr/>
          <p:nvPr/>
        </p:nvGrpSpPr>
        <p:grpSpPr>
          <a:xfrm>
            <a:off x="28603999" y="17524862"/>
            <a:ext cx="6142372" cy="4713960"/>
            <a:chOff x="21816125" y="24435300"/>
            <a:chExt cx="6142372" cy="4713960"/>
          </a:xfrm>
        </p:grpSpPr>
        <p:pic>
          <p:nvPicPr>
            <p:cNvPr id="8" name="Picture 7" descr="Pie Chart.pdf"/>
            <p:cNvPicPr>
              <a:picLocks noChangeAspect="1"/>
            </p:cNvPicPr>
            <p:nvPr/>
          </p:nvPicPr>
          <p:blipFill rotWithShape="1">
            <a:blip r:embed="rId12">
              <a:extLst>
                <a:ext uri="{28A0092B-C50C-407E-A947-70E740481C1C}">
                  <a14:useLocalDpi xmlns:a14="http://schemas.microsoft.com/office/drawing/2010/main" val="0"/>
                </a:ext>
              </a:extLst>
            </a:blip>
            <a:srcRect l="22033" t="5044" r="21713" b="4198"/>
            <a:stretch/>
          </p:blipFill>
          <p:spPr>
            <a:xfrm rot="5400000">
              <a:off x="23311506" y="24502268"/>
              <a:ext cx="4713960" cy="4580023"/>
            </a:xfrm>
            <a:prstGeom prst="rect">
              <a:avLst/>
            </a:prstGeom>
            <a:noFill/>
            <a:ln>
              <a:noFill/>
            </a:ln>
            <a:effectLst/>
          </p:spPr>
        </p:pic>
        <p:sp>
          <p:nvSpPr>
            <p:cNvPr id="15" name="TextBox 14"/>
            <p:cNvSpPr txBox="1"/>
            <p:nvPr/>
          </p:nvSpPr>
          <p:spPr>
            <a:xfrm>
              <a:off x="24917252" y="27354024"/>
              <a:ext cx="1809059" cy="830997"/>
            </a:xfrm>
            <a:prstGeom prst="rect">
              <a:avLst/>
            </a:prstGeom>
            <a:noFill/>
          </p:spPr>
          <p:txBody>
            <a:bodyPr wrap="none" rtlCol="0">
              <a:spAutoFit/>
            </a:bodyPr>
            <a:lstStyle/>
            <a:p>
              <a:pPr algn="ctr"/>
              <a:r>
                <a:rPr lang="en-US" sz="2400" b="1" dirty="0" smtClean="0"/>
                <a:t>No Change</a:t>
              </a:r>
            </a:p>
            <a:p>
              <a:pPr algn="ctr"/>
              <a:r>
                <a:rPr lang="en-US" sz="2400" b="1" dirty="0" smtClean="0"/>
                <a:t>(46%)</a:t>
              </a:r>
              <a:endParaRPr lang="en-US" sz="2400" b="1" dirty="0"/>
            </a:p>
          </p:txBody>
        </p:sp>
        <p:sp>
          <p:nvSpPr>
            <p:cNvPr id="16" name="TextBox 15"/>
            <p:cNvSpPr txBox="1"/>
            <p:nvPr/>
          </p:nvSpPr>
          <p:spPr>
            <a:xfrm>
              <a:off x="24299887" y="24990194"/>
              <a:ext cx="2804601" cy="1569660"/>
            </a:xfrm>
            <a:prstGeom prst="rect">
              <a:avLst/>
            </a:prstGeom>
            <a:noFill/>
          </p:spPr>
          <p:txBody>
            <a:bodyPr wrap="square" rtlCol="0">
              <a:spAutoFit/>
            </a:bodyPr>
            <a:lstStyle/>
            <a:p>
              <a:pPr algn="ctr"/>
              <a:r>
                <a:rPr lang="en-US" sz="2400" b="1" dirty="0" smtClean="0"/>
                <a:t>Improved Confidence to Report on Climate (51%)</a:t>
              </a:r>
              <a:endParaRPr lang="en-US" sz="2400" b="1" dirty="0"/>
            </a:p>
          </p:txBody>
        </p:sp>
        <p:sp>
          <p:nvSpPr>
            <p:cNvPr id="18" name="TextBox 17"/>
            <p:cNvSpPr txBox="1"/>
            <p:nvPr/>
          </p:nvSpPr>
          <p:spPr>
            <a:xfrm>
              <a:off x="21816125" y="26800393"/>
              <a:ext cx="1860248" cy="1200328"/>
            </a:xfrm>
            <a:prstGeom prst="rect">
              <a:avLst/>
            </a:prstGeom>
            <a:noFill/>
          </p:spPr>
          <p:txBody>
            <a:bodyPr wrap="square" rtlCol="0">
              <a:spAutoFit/>
            </a:bodyPr>
            <a:lstStyle/>
            <a:p>
              <a:pPr algn="ctr"/>
              <a:r>
                <a:rPr lang="en-US" sz="2400" b="1" dirty="0" smtClean="0">
                  <a:latin typeface="Calibri"/>
                  <a:cs typeface="Calibri"/>
                </a:rPr>
                <a:t>Decrease in confidence (3%)</a:t>
              </a:r>
              <a:endParaRPr lang="en-US" sz="2400" b="1" dirty="0">
                <a:latin typeface="Calibri"/>
                <a:cs typeface="Calibri"/>
              </a:endParaRPr>
            </a:p>
          </p:txBody>
        </p:sp>
      </p:grpSp>
      <p:sp>
        <p:nvSpPr>
          <p:cNvPr id="21" name="TextBox 20"/>
          <p:cNvSpPr txBox="1"/>
          <p:nvPr/>
        </p:nvSpPr>
        <p:spPr>
          <a:xfrm>
            <a:off x="29225352" y="30058146"/>
            <a:ext cx="12072705" cy="923330"/>
          </a:xfrm>
          <a:prstGeom prst="rect">
            <a:avLst/>
          </a:prstGeom>
          <a:noFill/>
        </p:spPr>
        <p:txBody>
          <a:bodyPr wrap="square" rtlCol="0">
            <a:spAutoFit/>
          </a:bodyPr>
          <a:lstStyle/>
          <a:p>
            <a:r>
              <a:rPr lang="en-US" sz="1800" dirty="0" smtClean="0">
                <a:latin typeface="Calibri"/>
                <a:cs typeface="Calibri"/>
              </a:rPr>
              <a:t>Graduate Student Portfolios:</a:t>
            </a:r>
          </a:p>
          <a:p>
            <a:r>
              <a:rPr lang="en-US" sz="1800" dirty="0" smtClean="0">
                <a:latin typeface="Calibri"/>
                <a:cs typeface="Calibri"/>
                <a:hlinkClick r:id="rId13"/>
              </a:rPr>
              <a:t>www.plymouth.edu/eportfolio/view/view.php?t=uRcv8SwVTB0J2shKDUtG</a:t>
            </a:r>
            <a:endParaRPr lang="en-US" sz="1800" dirty="0" smtClean="0">
              <a:latin typeface="Calibri"/>
              <a:cs typeface="Calibri"/>
            </a:endParaRPr>
          </a:p>
          <a:p>
            <a:r>
              <a:rPr lang="en-US" sz="1800" dirty="0" smtClean="0">
                <a:latin typeface="Calibri"/>
                <a:cs typeface="Calibri"/>
                <a:hlinkClick r:id="rId14"/>
              </a:rPr>
              <a:t>www.plymouth.edu/eportfolio/view/view.php?t=kjr4LdYgnGweEQB2uTMt</a:t>
            </a:r>
            <a:endParaRPr lang="en-US" sz="1800" dirty="0">
              <a:latin typeface="Calibri"/>
              <a:cs typeface="Calibri"/>
            </a:endParaRPr>
          </a:p>
        </p:txBody>
      </p:sp>
      <p:sp>
        <p:nvSpPr>
          <p:cNvPr id="22" name="TextBox 21"/>
          <p:cNvSpPr txBox="1"/>
          <p:nvPr/>
        </p:nvSpPr>
        <p:spPr>
          <a:xfrm>
            <a:off x="29225352" y="32055472"/>
            <a:ext cx="12248068" cy="369332"/>
          </a:xfrm>
          <a:prstGeom prst="rect">
            <a:avLst/>
          </a:prstGeom>
          <a:noFill/>
        </p:spPr>
        <p:txBody>
          <a:bodyPr wrap="square" rtlCol="0">
            <a:spAutoFit/>
          </a:bodyPr>
          <a:lstStyle/>
          <a:p>
            <a:r>
              <a:rPr lang="en-US" sz="1800" dirty="0" smtClean="0">
                <a:latin typeface="Calibri"/>
                <a:cs typeface="Calibri"/>
              </a:rPr>
              <a:t>Climate Literacy Survey (Survey Monkey) </a:t>
            </a:r>
            <a:r>
              <a:rPr lang="en-US" sz="1800" dirty="0" smtClean="0">
                <a:latin typeface="Calibri"/>
                <a:cs typeface="Calibri"/>
                <a:hlinkClick r:id="rId15"/>
              </a:rPr>
              <a:t>https</a:t>
            </a:r>
            <a:r>
              <a:rPr lang="en-US" sz="1800" dirty="0">
                <a:latin typeface="Calibri"/>
                <a:cs typeface="Calibri"/>
                <a:hlinkClick r:id="rId15"/>
              </a:rPr>
              <a:t>://www.surveymonkey.com/s/</a:t>
            </a:r>
            <a:r>
              <a:rPr lang="en-US" sz="1800" dirty="0" smtClean="0">
                <a:latin typeface="Calibri"/>
                <a:cs typeface="Calibri"/>
                <a:hlinkClick r:id="rId15"/>
              </a:rPr>
              <a:t>H6JDFC9</a:t>
            </a:r>
            <a:endParaRPr lang="en-US" sz="1800" dirty="0" smtClean="0">
              <a:latin typeface="Calibri"/>
              <a:cs typeface="Calibri"/>
            </a:endParaRPr>
          </a:p>
        </p:txBody>
      </p:sp>
      <p:sp>
        <p:nvSpPr>
          <p:cNvPr id="9" name="Rectangle 8"/>
          <p:cNvSpPr/>
          <p:nvPr/>
        </p:nvSpPr>
        <p:spPr>
          <a:xfrm>
            <a:off x="20029847" y="30116480"/>
            <a:ext cx="7915895" cy="2308324"/>
          </a:xfrm>
          <a:prstGeom prst="rect">
            <a:avLst/>
          </a:prstGeom>
        </p:spPr>
        <p:txBody>
          <a:bodyPr wrap="square">
            <a:spAutoFit/>
          </a:bodyPr>
          <a:lstStyle/>
          <a:p>
            <a:r>
              <a:rPr lang="en-US" sz="2400" dirty="0" smtClean="0">
                <a:latin typeface="Calibri"/>
                <a:cs typeface="Calibri"/>
              </a:rPr>
              <a:t>Nearly </a:t>
            </a:r>
            <a:r>
              <a:rPr lang="en-US" sz="2400" dirty="0">
                <a:latin typeface="Calibri"/>
                <a:cs typeface="Calibri"/>
              </a:rPr>
              <a:t>all interviewees note that their communication approach is partially influenced by expectations of station management, the public or impressions of impartiality on the climate "debate." Communication approach is not always correlated with how well informed the broadcast meteorologist is about climate change.</a:t>
            </a:r>
          </a:p>
        </p:txBody>
      </p:sp>
      <p:pic>
        <p:nvPicPr>
          <p:cNvPr id="12" name="Picture 11" descr="Broadcaster Results.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029848" y="23249002"/>
            <a:ext cx="7915895" cy="6475066"/>
          </a:xfrm>
          <a:prstGeom prst="rect">
            <a:avLst/>
          </a:prstGeom>
        </p:spPr>
      </p:pic>
      <p:sp>
        <p:nvSpPr>
          <p:cNvPr id="20" name="TextBox 19"/>
          <p:cNvSpPr txBox="1"/>
          <p:nvPr/>
        </p:nvSpPr>
        <p:spPr>
          <a:xfrm>
            <a:off x="6318569" y="14319105"/>
            <a:ext cx="1216499" cy="461665"/>
          </a:xfrm>
          <a:prstGeom prst="rect">
            <a:avLst/>
          </a:prstGeom>
          <a:noFill/>
        </p:spPr>
        <p:txBody>
          <a:bodyPr wrap="none" rtlCol="0">
            <a:spAutoFit/>
          </a:bodyPr>
          <a:lstStyle/>
          <a:p>
            <a:r>
              <a:rPr lang="en-US" sz="2400" b="1" dirty="0" smtClean="0">
                <a:latin typeface="Calibri"/>
                <a:cs typeface="Calibri"/>
              </a:rPr>
              <a:t>Premise</a:t>
            </a:r>
            <a:endParaRPr lang="en-US" sz="2400" b="1" dirty="0">
              <a:latin typeface="Calibri"/>
              <a:cs typeface="Calibri"/>
            </a:endParaRPr>
          </a:p>
        </p:txBody>
      </p:sp>
      <p:sp>
        <p:nvSpPr>
          <p:cNvPr id="23" name="TextBox 22"/>
          <p:cNvSpPr txBox="1"/>
          <p:nvPr/>
        </p:nvSpPr>
        <p:spPr>
          <a:xfrm>
            <a:off x="14735001" y="22717582"/>
            <a:ext cx="5145764" cy="8217632"/>
          </a:xfrm>
          <a:prstGeom prst="rect">
            <a:avLst/>
          </a:prstGeom>
          <a:noFill/>
        </p:spPr>
        <p:txBody>
          <a:bodyPr wrap="square" rtlCol="0">
            <a:spAutoFit/>
          </a:bodyPr>
          <a:lstStyle/>
          <a:p>
            <a:r>
              <a:rPr lang="en-US" sz="2400" dirty="0" smtClean="0">
                <a:latin typeface="Calibri"/>
                <a:cs typeface="Calibri"/>
              </a:rPr>
              <a:t>Results of 20</a:t>
            </a:r>
            <a:r>
              <a:rPr lang="en-US" sz="2400" dirty="0">
                <a:latin typeface="Calibri"/>
                <a:cs typeface="Calibri"/>
              </a:rPr>
              <a:t>-42 </a:t>
            </a:r>
            <a:r>
              <a:rPr lang="en-US" sz="2400" dirty="0" smtClean="0">
                <a:latin typeface="Calibri"/>
                <a:cs typeface="Calibri"/>
              </a:rPr>
              <a:t>minute-long </a:t>
            </a:r>
            <a:r>
              <a:rPr lang="en-US" sz="2400" dirty="0">
                <a:latin typeface="Calibri"/>
                <a:cs typeface="Calibri"/>
              </a:rPr>
              <a:t>phone interviews with all 22, of 137 (16%), broadcast meteorologists who responded positively to </a:t>
            </a:r>
            <a:r>
              <a:rPr lang="en-US" sz="2400" dirty="0" smtClean="0">
                <a:latin typeface="Calibri"/>
                <a:cs typeface="Calibri"/>
              </a:rPr>
              <a:t>solicitation letters.</a:t>
            </a:r>
          </a:p>
          <a:p>
            <a:endParaRPr lang="en-US" sz="2400" dirty="0">
              <a:latin typeface="Calibri"/>
              <a:cs typeface="Calibri"/>
            </a:endParaRPr>
          </a:p>
          <a:p>
            <a:r>
              <a:rPr lang="en-US" sz="2400" dirty="0" smtClean="0">
                <a:latin typeface="Calibri"/>
                <a:cs typeface="Calibri"/>
              </a:rPr>
              <a:t>Interview approach was not to focus </a:t>
            </a:r>
            <a:r>
              <a:rPr lang="en-US" sz="2400" dirty="0">
                <a:latin typeface="Calibri"/>
                <a:cs typeface="Calibri"/>
              </a:rPr>
              <a:t>directly on broadcasters' views on climate change, but on the "four A's": attention, awareness, analysis and </a:t>
            </a:r>
            <a:r>
              <a:rPr lang="en-US" sz="2400" dirty="0" smtClean="0">
                <a:latin typeface="Calibri"/>
                <a:cs typeface="Calibri"/>
              </a:rPr>
              <a:t>action.</a:t>
            </a:r>
          </a:p>
          <a:p>
            <a:endParaRPr lang="en-US" sz="2400" dirty="0" smtClean="0">
              <a:latin typeface="Calibri"/>
              <a:cs typeface="Calibri"/>
            </a:endParaRPr>
          </a:p>
          <a:p>
            <a:r>
              <a:rPr lang="en-US" sz="2400" dirty="0">
                <a:latin typeface="Calibri"/>
                <a:cs typeface="Calibri"/>
              </a:rPr>
              <a:t>Analyses reveal </a:t>
            </a:r>
            <a:r>
              <a:rPr lang="en-US" sz="2400" dirty="0" smtClean="0">
                <a:latin typeface="Calibri"/>
                <a:cs typeface="Calibri"/>
              </a:rPr>
              <a:t>clearly </a:t>
            </a:r>
            <a:r>
              <a:rPr lang="en-US" sz="2400" dirty="0">
                <a:latin typeface="Calibri"/>
                <a:cs typeface="Calibri"/>
              </a:rPr>
              <a:t>defined types of participant response: well-informed, informed and under-informed about climate change. </a:t>
            </a:r>
            <a:endParaRPr lang="en-US" sz="2400" dirty="0" smtClean="0">
              <a:latin typeface="Calibri"/>
              <a:cs typeface="Calibri"/>
            </a:endParaRPr>
          </a:p>
          <a:p>
            <a:endParaRPr lang="en-US" sz="2400" dirty="0">
              <a:latin typeface="Calibri"/>
              <a:cs typeface="Calibri"/>
            </a:endParaRPr>
          </a:p>
          <a:p>
            <a:r>
              <a:rPr lang="en-US" sz="2400" dirty="0" smtClean="0">
                <a:latin typeface="Calibri"/>
                <a:cs typeface="Calibri"/>
              </a:rPr>
              <a:t>Participants </a:t>
            </a:r>
            <a:r>
              <a:rPr lang="en-US" sz="2400" dirty="0">
                <a:latin typeface="Calibri"/>
                <a:cs typeface="Calibri"/>
              </a:rPr>
              <a:t>also demonstrate different approaches to climate change communication with their audiences: avoidance, compromise and engagement. </a:t>
            </a:r>
            <a:endParaRPr lang="en-US" sz="2400" dirty="0"/>
          </a:p>
        </p:txBody>
      </p:sp>
      <p:sp>
        <p:nvSpPr>
          <p:cNvPr id="24" name="TextBox 23"/>
          <p:cNvSpPr txBox="1"/>
          <p:nvPr/>
        </p:nvSpPr>
        <p:spPr>
          <a:xfrm>
            <a:off x="14735003" y="11984755"/>
            <a:ext cx="1292045" cy="461665"/>
          </a:xfrm>
          <a:prstGeom prst="rect">
            <a:avLst/>
          </a:prstGeom>
          <a:noFill/>
        </p:spPr>
        <p:txBody>
          <a:bodyPr wrap="square" rtlCol="0">
            <a:spAutoFit/>
          </a:bodyPr>
          <a:lstStyle/>
          <a:p>
            <a:r>
              <a:rPr lang="en-US" sz="2400" b="1" dirty="0" smtClean="0">
                <a:latin typeface="Calibri"/>
                <a:cs typeface="Calibri"/>
              </a:rPr>
              <a:t>Results</a:t>
            </a:r>
            <a:endParaRPr lang="en-US" sz="2400" b="1" dirty="0">
              <a:latin typeface="Calibri"/>
              <a:cs typeface="Calibri"/>
            </a:endParaRPr>
          </a:p>
        </p:txBody>
      </p:sp>
      <p:sp>
        <p:nvSpPr>
          <p:cNvPr id="26" name="TextBox 25"/>
          <p:cNvSpPr txBox="1"/>
          <p:nvPr/>
        </p:nvSpPr>
        <p:spPr>
          <a:xfrm>
            <a:off x="29148821" y="11305752"/>
            <a:ext cx="12185822" cy="2308324"/>
          </a:xfrm>
          <a:prstGeom prst="rect">
            <a:avLst/>
          </a:prstGeom>
          <a:noFill/>
        </p:spPr>
        <p:txBody>
          <a:bodyPr wrap="square" rtlCol="0">
            <a:spAutoFit/>
          </a:bodyPr>
          <a:lstStyle/>
          <a:p>
            <a:r>
              <a:rPr lang="en-US" sz="2400" dirty="0">
                <a:latin typeface="Calibri"/>
                <a:cs typeface="Calibri"/>
              </a:rPr>
              <a:t>R</a:t>
            </a:r>
            <a:r>
              <a:rPr lang="en-US" sz="2400" dirty="0" smtClean="0">
                <a:latin typeface="Calibri"/>
                <a:cs typeface="Calibri"/>
              </a:rPr>
              <a:t>esults of the national undergraduate student survey (</a:t>
            </a:r>
            <a:r>
              <a:rPr lang="en-US" sz="2400" dirty="0" smtClean="0">
                <a:latin typeface="Calibri"/>
                <a:cs typeface="Calibri"/>
              </a:rPr>
              <a:t>above, n=139) </a:t>
            </a:r>
            <a:r>
              <a:rPr lang="en-US" sz="2400" dirty="0" smtClean="0">
                <a:latin typeface="Calibri"/>
                <a:cs typeface="Calibri"/>
              </a:rPr>
              <a:t>support </a:t>
            </a:r>
            <a:r>
              <a:rPr lang="en-US" sz="2400" dirty="0" smtClean="0">
                <a:latin typeface="Calibri"/>
                <a:cs typeface="Calibri"/>
              </a:rPr>
              <a:t>the hypothesis </a:t>
            </a:r>
            <a:r>
              <a:rPr lang="en-US" sz="2400" dirty="0">
                <a:latin typeface="Calibri"/>
                <a:cs typeface="Calibri"/>
              </a:rPr>
              <a:t>that </a:t>
            </a:r>
            <a:r>
              <a:rPr lang="en-US" sz="2400" dirty="0" smtClean="0">
                <a:latin typeface="Calibri"/>
                <a:cs typeface="Calibri"/>
              </a:rPr>
              <a:t>meteorology students graduate </a:t>
            </a:r>
            <a:r>
              <a:rPr lang="en-US" sz="2400" dirty="0">
                <a:latin typeface="Calibri"/>
                <a:cs typeface="Calibri"/>
              </a:rPr>
              <a:t>with an inadequate level of climate literacy for effective communication and outreach about </a:t>
            </a:r>
            <a:r>
              <a:rPr lang="en-US" sz="2400" dirty="0" smtClean="0">
                <a:latin typeface="Calibri"/>
                <a:cs typeface="Calibri"/>
              </a:rPr>
              <a:t>climate. Students performed well on questions about scientific process, but on all climate-related topics were markedly less literate (red dotted line indicates a 75% </a:t>
            </a:r>
            <a:r>
              <a:rPr lang="en-US" sz="2400" dirty="0" smtClean="0">
                <a:latin typeface="Calibri"/>
                <a:cs typeface="Calibri"/>
              </a:rPr>
              <a:t>competency level</a:t>
            </a:r>
            <a:r>
              <a:rPr lang="en-US" sz="2400" dirty="0" smtClean="0">
                <a:latin typeface="Calibri"/>
                <a:cs typeface="Calibri"/>
              </a:rPr>
              <a:t>). Interestingly, freshmen </a:t>
            </a:r>
            <a:r>
              <a:rPr lang="en-US" sz="2400" dirty="0" smtClean="0">
                <a:latin typeface="Calibri"/>
                <a:cs typeface="Calibri"/>
              </a:rPr>
              <a:t>(green) </a:t>
            </a:r>
            <a:r>
              <a:rPr lang="en-US" sz="2400" dirty="0" smtClean="0">
                <a:latin typeface="Calibri"/>
                <a:cs typeface="Calibri"/>
              </a:rPr>
              <a:t>scored </a:t>
            </a:r>
            <a:r>
              <a:rPr lang="en-US" sz="2400" dirty="0" smtClean="0">
                <a:latin typeface="Calibri"/>
                <a:cs typeface="Calibri"/>
              </a:rPr>
              <a:t>better </a:t>
            </a:r>
            <a:r>
              <a:rPr lang="en-US" sz="2400" dirty="0" smtClean="0">
                <a:latin typeface="Calibri"/>
                <a:cs typeface="Calibri"/>
              </a:rPr>
              <a:t>than seniors </a:t>
            </a:r>
            <a:r>
              <a:rPr lang="en-US" sz="2400" dirty="0" smtClean="0">
                <a:latin typeface="Calibri"/>
                <a:cs typeface="Calibri"/>
              </a:rPr>
              <a:t>(</a:t>
            </a:r>
            <a:r>
              <a:rPr lang="en-US" sz="2400" dirty="0" smtClean="0">
                <a:latin typeface="Calibri"/>
                <a:cs typeface="Calibri"/>
              </a:rPr>
              <a:t>blue</a:t>
            </a:r>
            <a:r>
              <a:rPr lang="en-US" sz="2400" dirty="0" smtClean="0">
                <a:latin typeface="Calibri"/>
                <a:cs typeface="Calibri"/>
              </a:rPr>
              <a:t>) </a:t>
            </a:r>
            <a:r>
              <a:rPr lang="en-US" sz="2400" dirty="0" smtClean="0">
                <a:latin typeface="Calibri"/>
                <a:cs typeface="Calibri"/>
              </a:rPr>
              <a:t>on topics related to model predictions and current </a:t>
            </a:r>
            <a:r>
              <a:rPr lang="en-US" sz="2400" dirty="0" err="1" smtClean="0">
                <a:latin typeface="Calibri"/>
                <a:cs typeface="Calibri"/>
              </a:rPr>
              <a:t>biogeophysical</a:t>
            </a:r>
            <a:r>
              <a:rPr lang="en-US" sz="2400" dirty="0" smtClean="0">
                <a:latin typeface="Calibri"/>
                <a:cs typeface="Calibri"/>
              </a:rPr>
              <a:t> trends. </a:t>
            </a:r>
            <a:endParaRPr lang="en-US" sz="2400" dirty="0">
              <a:latin typeface="Calibri"/>
              <a:cs typeface="Calibri"/>
            </a:endParaRPr>
          </a:p>
        </p:txBody>
      </p:sp>
      <p:cxnSp>
        <p:nvCxnSpPr>
          <p:cNvPr id="29" name="Straight Connector 28"/>
          <p:cNvCxnSpPr/>
          <p:nvPr/>
        </p:nvCxnSpPr>
        <p:spPr>
          <a:xfrm>
            <a:off x="30643809" y="5285585"/>
            <a:ext cx="9188660" cy="0"/>
          </a:xfrm>
          <a:prstGeom prst="line">
            <a:avLst/>
          </a:prstGeom>
          <a:ln w="38100" cap="rnd" cmpd="sng">
            <a:solidFill>
              <a:srgbClr val="FF6600"/>
            </a:solidFill>
            <a:prstDash val="sysDot"/>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29225352" y="24200422"/>
            <a:ext cx="12109291" cy="4555094"/>
          </a:xfrm>
          <a:prstGeom prst="rect">
            <a:avLst/>
          </a:prstGeom>
        </p:spPr>
        <p:txBody>
          <a:bodyPr wrap="square">
            <a:spAutoFit/>
          </a:bodyPr>
          <a:lstStyle/>
          <a:p>
            <a:pPr marL="282575" indent="-219075">
              <a:spcAft>
                <a:spcPts val="600"/>
              </a:spcAft>
            </a:pPr>
            <a:r>
              <a:rPr lang="en-US" sz="1800" dirty="0">
                <a:latin typeface="Calibri"/>
                <a:cs typeface="Calibri"/>
              </a:rPr>
              <a:t>Szymanski, </a:t>
            </a:r>
            <a:r>
              <a:rPr lang="en-US" sz="1800" dirty="0" smtClean="0">
                <a:latin typeface="Calibri"/>
                <a:cs typeface="Calibri"/>
              </a:rPr>
              <a:t>D.W</a:t>
            </a:r>
            <a:r>
              <a:rPr lang="en-US" sz="1800" dirty="0">
                <a:latin typeface="Calibri"/>
                <a:cs typeface="Calibri"/>
              </a:rPr>
              <a:t>., Meldrum, </a:t>
            </a:r>
            <a:r>
              <a:rPr lang="en-US" sz="1800" dirty="0" smtClean="0">
                <a:latin typeface="Calibri"/>
                <a:cs typeface="Calibri"/>
              </a:rPr>
              <a:t>H., </a:t>
            </a:r>
            <a:r>
              <a:rPr lang="en-US" sz="1800" dirty="0">
                <a:latin typeface="Calibri"/>
                <a:cs typeface="Calibri"/>
              </a:rPr>
              <a:t>Davis, </a:t>
            </a:r>
            <a:r>
              <a:rPr lang="en-US" sz="1800" dirty="0" smtClean="0">
                <a:latin typeface="Calibri"/>
                <a:cs typeface="Calibri"/>
              </a:rPr>
              <a:t>P.T., </a:t>
            </a:r>
            <a:r>
              <a:rPr lang="en-US" sz="1800" dirty="0" err="1">
                <a:latin typeface="Calibri"/>
                <a:cs typeface="Calibri"/>
              </a:rPr>
              <a:t>Oches</a:t>
            </a:r>
            <a:r>
              <a:rPr lang="en-US" sz="1800" dirty="0">
                <a:latin typeface="Calibri"/>
                <a:cs typeface="Calibri"/>
              </a:rPr>
              <a:t>, </a:t>
            </a:r>
            <a:r>
              <a:rPr lang="en-US" sz="1800" dirty="0" smtClean="0">
                <a:latin typeface="Calibri"/>
                <a:cs typeface="Calibri"/>
              </a:rPr>
              <a:t>E.A</a:t>
            </a:r>
            <a:r>
              <a:rPr lang="en-US" sz="1800" dirty="0">
                <a:latin typeface="Calibri"/>
                <a:cs typeface="Calibri"/>
              </a:rPr>
              <a:t>., Foley, </a:t>
            </a:r>
            <a:r>
              <a:rPr lang="en-US" sz="1800" dirty="0" smtClean="0">
                <a:latin typeface="Calibri"/>
                <a:cs typeface="Calibri"/>
              </a:rPr>
              <a:t>K., </a:t>
            </a:r>
            <a:r>
              <a:rPr lang="en-US" sz="1800" dirty="0">
                <a:latin typeface="Calibri"/>
                <a:cs typeface="Calibri"/>
              </a:rPr>
              <a:t>and Doner, </a:t>
            </a:r>
            <a:r>
              <a:rPr lang="en-US" sz="1800" dirty="0" smtClean="0">
                <a:latin typeface="Calibri"/>
                <a:cs typeface="Calibri"/>
              </a:rPr>
              <a:t>L.A</a:t>
            </a:r>
            <a:r>
              <a:rPr lang="en-US" sz="1800" dirty="0">
                <a:latin typeface="Calibri"/>
                <a:cs typeface="Calibri"/>
              </a:rPr>
              <a:t>. (2014). Views of broadcast meteorologists on climate change communication with their audiences. T71. Climate literacy: formal and informal education and outreach efforts to increase awareness and enable responsible decisions. GSA Abstracts with Programs Vol. 46, No. 6.</a:t>
            </a:r>
          </a:p>
          <a:p>
            <a:pPr marL="282575" indent="-219075">
              <a:spcAft>
                <a:spcPts val="600"/>
              </a:spcAft>
            </a:pPr>
            <a:r>
              <a:rPr lang="en-US" sz="1800" dirty="0">
                <a:latin typeface="Calibri"/>
                <a:cs typeface="Calibri"/>
              </a:rPr>
              <a:t>Doner, </a:t>
            </a:r>
            <a:r>
              <a:rPr lang="en-US" sz="1800" dirty="0" smtClean="0">
                <a:latin typeface="Calibri"/>
                <a:cs typeface="Calibri"/>
              </a:rPr>
              <a:t>L., </a:t>
            </a:r>
            <a:r>
              <a:rPr lang="en-US" sz="1800" dirty="0" err="1">
                <a:latin typeface="Calibri"/>
                <a:cs typeface="Calibri"/>
              </a:rPr>
              <a:t>McGarry</a:t>
            </a:r>
            <a:r>
              <a:rPr lang="en-US" sz="1800" dirty="0">
                <a:latin typeface="Calibri"/>
                <a:cs typeface="Calibri"/>
              </a:rPr>
              <a:t>, </a:t>
            </a:r>
            <a:r>
              <a:rPr lang="en-US" sz="1800" dirty="0" smtClean="0">
                <a:latin typeface="Calibri"/>
                <a:cs typeface="Calibri"/>
              </a:rPr>
              <a:t>M.A., </a:t>
            </a:r>
            <a:r>
              <a:rPr lang="en-US" sz="1800" dirty="0" err="1">
                <a:latin typeface="Calibri"/>
                <a:cs typeface="Calibri"/>
              </a:rPr>
              <a:t>Perello</a:t>
            </a:r>
            <a:r>
              <a:rPr lang="en-US" sz="1800" dirty="0">
                <a:latin typeface="Calibri"/>
                <a:cs typeface="Calibri"/>
              </a:rPr>
              <a:t>, </a:t>
            </a:r>
            <a:r>
              <a:rPr lang="en-US" sz="1800" dirty="0" smtClean="0">
                <a:latin typeface="Calibri"/>
                <a:cs typeface="Calibri"/>
              </a:rPr>
              <a:t>M., </a:t>
            </a:r>
            <a:r>
              <a:rPr lang="en-US" sz="1800" dirty="0">
                <a:latin typeface="Calibri"/>
                <a:cs typeface="Calibri"/>
              </a:rPr>
              <a:t>Davis, </a:t>
            </a:r>
            <a:r>
              <a:rPr lang="en-US" sz="1800" dirty="0" smtClean="0">
                <a:latin typeface="Calibri"/>
                <a:cs typeface="Calibri"/>
              </a:rPr>
              <a:t>P.T. and </a:t>
            </a:r>
            <a:r>
              <a:rPr lang="en-US" sz="1800" dirty="0">
                <a:latin typeface="Calibri"/>
                <a:cs typeface="Calibri"/>
              </a:rPr>
              <a:t>Foley, </a:t>
            </a:r>
            <a:r>
              <a:rPr lang="en-US" sz="1800" dirty="0" smtClean="0">
                <a:latin typeface="Calibri"/>
                <a:cs typeface="Calibri"/>
              </a:rPr>
              <a:t>K. </a:t>
            </a:r>
            <a:r>
              <a:rPr lang="en-US" sz="1800" dirty="0">
                <a:latin typeface="Calibri"/>
                <a:cs typeface="Calibri"/>
              </a:rPr>
              <a:t>(2014). National climate literacy gaps in meteorology graduates. T71. Climate literacy: formal and informal education and outreach efforts to increase awareness and enable responsible decisions (Posters), GSA Abstracts with Programs Vol. 46, No. 6.</a:t>
            </a:r>
          </a:p>
          <a:p>
            <a:pPr marL="282575" indent="-219075">
              <a:spcAft>
                <a:spcPts val="600"/>
              </a:spcAft>
            </a:pPr>
            <a:r>
              <a:rPr lang="en-US" sz="1800" dirty="0">
                <a:latin typeface="Calibri"/>
                <a:cs typeface="Calibri"/>
              </a:rPr>
              <a:t>Doner, L.A., Davis, P.T., Lyons, R., Wilkinson, K., Foley, K., </a:t>
            </a:r>
            <a:r>
              <a:rPr lang="en-US" sz="1800" dirty="0" err="1">
                <a:latin typeface="Calibri"/>
                <a:cs typeface="Calibri"/>
              </a:rPr>
              <a:t>McGarry</a:t>
            </a:r>
            <a:r>
              <a:rPr lang="en-US" sz="1800" dirty="0">
                <a:latin typeface="Calibri"/>
                <a:cs typeface="Calibri"/>
              </a:rPr>
              <a:t>, M.A., Meldrum, H., Szymanski, D.W., </a:t>
            </a:r>
            <a:r>
              <a:rPr lang="en-US" sz="1800" dirty="0" err="1">
                <a:latin typeface="Calibri"/>
                <a:cs typeface="Calibri"/>
              </a:rPr>
              <a:t>Oches</a:t>
            </a:r>
            <a:r>
              <a:rPr lang="en-US" sz="1800" dirty="0">
                <a:latin typeface="Calibri"/>
                <a:cs typeface="Calibri"/>
              </a:rPr>
              <a:t>, E.A., and </a:t>
            </a:r>
            <a:r>
              <a:rPr lang="en-US" sz="1800" dirty="0" err="1">
                <a:latin typeface="Calibri"/>
                <a:cs typeface="Calibri"/>
              </a:rPr>
              <a:t>Avilés</a:t>
            </a:r>
            <a:r>
              <a:rPr lang="en-US" sz="1800" dirty="0">
                <a:latin typeface="Calibri"/>
                <a:cs typeface="Calibri"/>
              </a:rPr>
              <a:t>, L.B.</a:t>
            </a:r>
            <a:r>
              <a:rPr lang="en-US" sz="1800" baseline="30000" dirty="0">
                <a:latin typeface="Calibri"/>
                <a:cs typeface="Calibri"/>
              </a:rPr>
              <a:t> </a:t>
            </a:r>
            <a:r>
              <a:rPr lang="en-US" sz="1800" dirty="0">
                <a:latin typeface="Calibri"/>
                <a:cs typeface="Calibri"/>
              </a:rPr>
              <a:t>(2014). Climate Change Communication between TV Broadcast Meteorologists and Their Viewing Audience; NE Storm Conference, Rutland, </a:t>
            </a:r>
            <a:r>
              <a:rPr lang="en-US" sz="1800" dirty="0" smtClean="0">
                <a:latin typeface="Calibri"/>
                <a:cs typeface="Calibri"/>
              </a:rPr>
              <a:t>VT.</a:t>
            </a:r>
            <a:endParaRPr lang="en-US" sz="1800" dirty="0">
              <a:latin typeface="Calibri"/>
              <a:cs typeface="Calibri"/>
            </a:endParaRPr>
          </a:p>
          <a:p>
            <a:pPr marL="282575" indent="-219075">
              <a:spcAft>
                <a:spcPts val="600"/>
              </a:spcAft>
            </a:pPr>
            <a:r>
              <a:rPr lang="en-US" sz="1800" dirty="0">
                <a:latin typeface="Calibri"/>
                <a:cs typeface="Calibri"/>
              </a:rPr>
              <a:t>Doner, L.A., Davis, P.T., Lyons, R., Wilkinson, K., Foley, K., </a:t>
            </a:r>
            <a:r>
              <a:rPr lang="en-US" sz="1800" dirty="0" err="1">
                <a:latin typeface="Calibri"/>
                <a:cs typeface="Calibri"/>
              </a:rPr>
              <a:t>McGarry</a:t>
            </a:r>
            <a:r>
              <a:rPr lang="en-US" sz="1800" dirty="0">
                <a:latin typeface="Calibri"/>
                <a:cs typeface="Calibri"/>
              </a:rPr>
              <a:t>, M.A., Meldrum, H., Szymanski, D.W., </a:t>
            </a:r>
            <a:r>
              <a:rPr lang="en-US" sz="1800" dirty="0" err="1">
                <a:latin typeface="Calibri"/>
                <a:cs typeface="Calibri"/>
              </a:rPr>
              <a:t>Oches</a:t>
            </a:r>
            <a:r>
              <a:rPr lang="en-US" sz="1800" dirty="0">
                <a:latin typeface="Calibri"/>
                <a:cs typeface="Calibri"/>
              </a:rPr>
              <a:t>, E.A., and </a:t>
            </a:r>
            <a:r>
              <a:rPr lang="en-US" sz="1800" dirty="0" err="1">
                <a:latin typeface="Calibri"/>
                <a:cs typeface="Calibri"/>
              </a:rPr>
              <a:t>Avilés</a:t>
            </a:r>
            <a:r>
              <a:rPr lang="en-US" sz="1800" dirty="0">
                <a:latin typeface="Calibri"/>
                <a:cs typeface="Calibri"/>
              </a:rPr>
              <a:t>, L.B.</a:t>
            </a:r>
            <a:r>
              <a:rPr lang="en-US" sz="1800" baseline="30000" dirty="0">
                <a:latin typeface="Calibri"/>
                <a:cs typeface="Calibri"/>
              </a:rPr>
              <a:t> </a:t>
            </a:r>
            <a:r>
              <a:rPr lang="en-US" sz="1800" dirty="0">
                <a:latin typeface="Calibri"/>
                <a:cs typeface="Calibri"/>
              </a:rPr>
              <a:t>(2013). Climate Change Communication between TV Broadcast Meteorologists and Their Viewing Audience. Geological Society of America </a:t>
            </a:r>
            <a:r>
              <a:rPr lang="en-US" sz="1800" i="1" dirty="0">
                <a:latin typeface="Calibri"/>
                <a:cs typeface="Calibri"/>
              </a:rPr>
              <a:t>Abstracts with Programs.</a:t>
            </a:r>
            <a:r>
              <a:rPr lang="en-US" sz="1800" dirty="0">
                <a:latin typeface="Calibri"/>
                <a:cs typeface="Calibri"/>
              </a:rPr>
              <a:t> Vol. 45, No. 7, p.655. Paper No. 283-7 (Talk)</a:t>
            </a:r>
            <a:r>
              <a:rPr lang="en-US" sz="1800" dirty="0" smtClean="0">
                <a:latin typeface="Calibri"/>
                <a:cs typeface="Calibri"/>
              </a:rPr>
              <a:t>.</a:t>
            </a:r>
          </a:p>
          <a:p>
            <a:pPr marL="282575" indent="-219075">
              <a:spcAft>
                <a:spcPts val="600"/>
              </a:spcAft>
            </a:pPr>
            <a:r>
              <a:rPr lang="en-US" sz="1800" dirty="0">
                <a:latin typeface="Calibri"/>
                <a:cs typeface="Calibri"/>
              </a:rPr>
              <a:t>Davis, P.T., </a:t>
            </a:r>
            <a:r>
              <a:rPr lang="en-US" sz="1800" dirty="0" err="1">
                <a:latin typeface="Calibri"/>
                <a:cs typeface="Calibri"/>
              </a:rPr>
              <a:t>Oches</a:t>
            </a:r>
            <a:r>
              <a:rPr lang="en-US" sz="1800" dirty="0">
                <a:latin typeface="Calibri"/>
                <a:cs typeface="Calibri"/>
              </a:rPr>
              <a:t>, E., Szymanski, D.W., Meldrum, H., Doner, L., </a:t>
            </a:r>
            <a:r>
              <a:rPr lang="en-US" sz="1800" dirty="0" err="1">
                <a:latin typeface="Calibri"/>
                <a:cs typeface="Calibri"/>
              </a:rPr>
              <a:t>McGarry</a:t>
            </a:r>
            <a:r>
              <a:rPr lang="en-US" sz="1800" dirty="0">
                <a:latin typeface="Calibri"/>
                <a:cs typeface="Calibri"/>
              </a:rPr>
              <a:t>, M.A., Aviles, L., Miller, S., Lyons, R., Wilkinson, K., Foley, K., (2013). Climate change communication between TV broadcast meteorologists and their viewing audience. AGU Chapman conference on communicating climate change, Granby, Colorado, June</a:t>
            </a:r>
          </a:p>
        </p:txBody>
      </p:sp>
      <p:pic>
        <p:nvPicPr>
          <p:cNvPr id="10" name="Picture 9" descr="funky figure.pdf"/>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876893" y="14921257"/>
            <a:ext cx="12842157" cy="7426992"/>
          </a:xfrm>
          <a:prstGeom prst="rect">
            <a:avLst/>
          </a:prstGeom>
        </p:spPr>
      </p:pic>
      <p:pic>
        <p:nvPicPr>
          <p:cNvPr id="33" name="Picture 32" descr="new national fig.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9878720" y="3903751"/>
            <a:ext cx="10096584" cy="7196049"/>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1947</Words>
  <Application>Microsoft Macintosh PowerPoint</Application>
  <PresentationFormat>Custom</PresentationFormat>
  <Paragraphs>83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Metropolitan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Lisa Doner</cp:lastModifiedBy>
  <cp:revision>72</cp:revision>
  <dcterms:modified xsi:type="dcterms:W3CDTF">2014-08-22T16:10:21Z</dcterms:modified>
  <cp:category/>
</cp:coreProperties>
</file>