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handoutMasterIdLst>
    <p:handoutMasterId r:id="rId27"/>
  </p:handoutMasterIdLst>
  <p:sldIdLst>
    <p:sldId id="257" r:id="rId3"/>
    <p:sldId id="259" r:id="rId4"/>
    <p:sldId id="260" r:id="rId5"/>
    <p:sldId id="262" r:id="rId6"/>
    <p:sldId id="274" r:id="rId7"/>
    <p:sldId id="282" r:id="rId8"/>
    <p:sldId id="264" r:id="rId9"/>
    <p:sldId id="266" r:id="rId10"/>
    <p:sldId id="299" r:id="rId11"/>
    <p:sldId id="263" r:id="rId12"/>
    <p:sldId id="304" r:id="rId13"/>
    <p:sldId id="306" r:id="rId14"/>
    <p:sldId id="277" r:id="rId15"/>
    <p:sldId id="288" r:id="rId16"/>
    <p:sldId id="287" r:id="rId17"/>
    <p:sldId id="291" r:id="rId18"/>
    <p:sldId id="297" r:id="rId19"/>
    <p:sldId id="302" r:id="rId20"/>
    <p:sldId id="279" r:id="rId21"/>
    <p:sldId id="289" r:id="rId22"/>
    <p:sldId id="265" r:id="rId23"/>
    <p:sldId id="295" r:id="rId24"/>
    <p:sldId id="258" r:id="rId25"/>
    <p:sldId id="301" r:id="rId2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8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994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4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39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42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95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9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46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112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94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97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20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50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55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41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00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4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71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05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4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03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84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0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6596E-8BDA-4D2F-B4D2-C10EA0CC28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FD9FB-93F0-4857-B40E-BFA4765AC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8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7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4600" y="5562600"/>
            <a:ext cx="40386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2743200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Arial"/>
                <a:ea typeface="Times New Roman"/>
              </a:rPr>
              <a:t>The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S</a:t>
            </a:r>
            <a:r>
              <a:rPr lang="en-US" sz="4000" b="1" dirty="0">
                <a:latin typeface="Arial"/>
                <a:ea typeface="Times New Roman"/>
              </a:rPr>
              <a:t>ilver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H</a:t>
            </a:r>
            <a:r>
              <a:rPr lang="en-US" sz="4000" b="1" dirty="0">
                <a:latin typeface="Arial"/>
                <a:ea typeface="Times New Roman"/>
              </a:rPr>
              <a:t>ill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I</a:t>
            </a:r>
            <a:r>
              <a:rPr lang="en-US" sz="4000" b="1" dirty="0">
                <a:latin typeface="Arial"/>
                <a:ea typeface="Times New Roman"/>
              </a:rPr>
              <a:t>solated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T</a:t>
            </a:r>
            <a:r>
              <a:rPr lang="en-US" sz="4000" b="1" dirty="0">
                <a:latin typeface="Arial"/>
                <a:ea typeface="Times New Roman"/>
              </a:rPr>
              <a:t>errane: </a:t>
            </a:r>
            <a:r>
              <a:rPr lang="en-US" sz="4000" b="1" dirty="0" smtClean="0">
                <a:latin typeface="Arial"/>
                <a:ea typeface="Times New Roman"/>
              </a:rPr>
              <a:t>an Upper Plate </a:t>
            </a:r>
            <a:r>
              <a:rPr lang="en-US" sz="4000" b="1" dirty="0">
                <a:latin typeface="Arial"/>
                <a:ea typeface="Times New Roman"/>
              </a:rPr>
              <a:t>of </a:t>
            </a:r>
            <a:r>
              <a:rPr lang="en-US" sz="4000" b="1" dirty="0" err="1">
                <a:latin typeface="Arial"/>
                <a:ea typeface="Times New Roman"/>
              </a:rPr>
              <a:t>Paleozoics</a:t>
            </a:r>
            <a:r>
              <a:rPr lang="en-US" sz="4000" b="1" dirty="0">
                <a:latin typeface="Arial"/>
                <a:ea typeface="Times New Roman"/>
              </a:rPr>
              <a:t> on the western flank of the Spokane </a:t>
            </a:r>
            <a:r>
              <a:rPr lang="en-US" sz="4000" b="1" dirty="0" smtClean="0">
                <a:latin typeface="Arial"/>
                <a:ea typeface="Times New Roman"/>
              </a:rPr>
              <a:t>Dome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124200"/>
            <a:ext cx="8763000" cy="1828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Andy Buddington </a:t>
            </a:r>
            <a:r>
              <a:rPr lang="en-US" sz="2800" dirty="0" smtClean="0">
                <a:solidFill>
                  <a:schemeClr val="tx1"/>
                </a:solidFill>
              </a:rPr>
              <a:t>– Spokane Community College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Ted Doughty </a:t>
            </a:r>
            <a:r>
              <a:rPr lang="en-US" sz="2800" dirty="0" smtClean="0">
                <a:solidFill>
                  <a:schemeClr val="tx1"/>
                </a:solidFill>
              </a:rPr>
              <a:t>– PRISEM Geoscience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Eric Cheney </a:t>
            </a:r>
            <a:r>
              <a:rPr lang="en-US" sz="2800" dirty="0" smtClean="0">
                <a:solidFill>
                  <a:schemeClr val="tx1"/>
                </a:solidFill>
              </a:rPr>
              <a:t>– University of Washington</a:t>
            </a:r>
          </a:p>
        </p:txBody>
      </p:sp>
      <p:pic>
        <p:nvPicPr>
          <p:cNvPr id="1026" name="Picture 2" descr="http://www.google.com/url?sa=i&amp;source=images&amp;cd=&amp;docid=lCYOeKabUxZu0M&amp;tbnid=M6XfPgUxZZCNOM&amp;ved=0CAUQjBw&amp;url=https%3A%2F%2Fportal.ccs.spokane.edu%2F_netapps%2Fcampusalerts%2Fimages%2FCCSLogo.jpg&amp;ei=eNU1U_CbBIGGyAHKmYGQDw&amp;psig=AFQjCNG0qi1NxZ-0W-F-trb-3Meb5eQLpQ&amp;ust=13961233841154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42" y="5638800"/>
            <a:ext cx="988258" cy="10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15" y="5618516"/>
            <a:ext cx="1034285" cy="108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universityofwashingtonseattle.studentdiscountprogram.com/wp-content/themes/couponpress/thumbs/UW.logo-25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5"/>
          <a:stretch/>
        </p:blipFill>
        <p:spPr bwMode="auto">
          <a:xfrm>
            <a:off x="5164013" y="5638800"/>
            <a:ext cx="1312987" cy="10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9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" t="19140" r="21250" b="14844"/>
          <a:stretch/>
        </p:blipFill>
        <p:spPr bwMode="auto">
          <a:xfrm>
            <a:off x="0" y="174206"/>
            <a:ext cx="9144000" cy="652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562600" y="533400"/>
            <a:ext cx="76200" cy="58674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5260523" y="904821"/>
            <a:ext cx="448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WA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5540226" y="895232"/>
            <a:ext cx="346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ID</a:t>
            </a:r>
            <a:endParaRPr lang="en-US" sz="1400" b="1" dirty="0"/>
          </a:p>
        </p:txBody>
      </p:sp>
      <p:sp>
        <p:nvSpPr>
          <p:cNvPr id="9" name="Freeform 8"/>
          <p:cNvSpPr/>
          <p:nvPr/>
        </p:nvSpPr>
        <p:spPr>
          <a:xfrm>
            <a:off x="304800" y="537882"/>
            <a:ext cx="2915024" cy="3352800"/>
          </a:xfrm>
          <a:custGeom>
            <a:avLst/>
            <a:gdLst>
              <a:gd name="connsiteX0" fmla="*/ 315259 w 2915024"/>
              <a:gd name="connsiteY0" fmla="*/ 3352800 h 3352800"/>
              <a:gd name="connsiteX1" fmla="*/ 82177 w 2915024"/>
              <a:gd name="connsiteY1" fmla="*/ 2805953 h 3352800"/>
              <a:gd name="connsiteX2" fmla="*/ 10459 w 2915024"/>
              <a:gd name="connsiteY2" fmla="*/ 2133600 h 3352800"/>
              <a:gd name="connsiteX3" fmla="*/ 144930 w 2915024"/>
              <a:gd name="connsiteY3" fmla="*/ 1479177 h 3352800"/>
              <a:gd name="connsiteX4" fmla="*/ 593165 w 2915024"/>
              <a:gd name="connsiteY4" fmla="*/ 1004047 h 3352800"/>
              <a:gd name="connsiteX5" fmla="*/ 1238624 w 2915024"/>
              <a:gd name="connsiteY5" fmla="*/ 681318 h 3352800"/>
              <a:gd name="connsiteX6" fmla="*/ 2072341 w 2915024"/>
              <a:gd name="connsiteY6" fmla="*/ 430306 h 3352800"/>
              <a:gd name="connsiteX7" fmla="*/ 2484718 w 2915024"/>
              <a:gd name="connsiteY7" fmla="*/ 268942 h 3352800"/>
              <a:gd name="connsiteX8" fmla="*/ 2915024 w 2915024"/>
              <a:gd name="connsiteY8" fmla="*/ 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5024" h="3352800">
                <a:moveTo>
                  <a:pt x="315259" y="3352800"/>
                </a:moveTo>
                <a:cubicBezTo>
                  <a:pt x="224118" y="3180976"/>
                  <a:pt x="132977" y="3009153"/>
                  <a:pt x="82177" y="2805953"/>
                </a:cubicBezTo>
                <a:cubicBezTo>
                  <a:pt x="31377" y="2602753"/>
                  <a:pt x="0" y="2354729"/>
                  <a:pt x="10459" y="2133600"/>
                </a:cubicBezTo>
                <a:cubicBezTo>
                  <a:pt x="20918" y="1912471"/>
                  <a:pt x="47812" y="1667436"/>
                  <a:pt x="144930" y="1479177"/>
                </a:cubicBezTo>
                <a:cubicBezTo>
                  <a:pt x="242048" y="1290918"/>
                  <a:pt x="410883" y="1137023"/>
                  <a:pt x="593165" y="1004047"/>
                </a:cubicBezTo>
                <a:cubicBezTo>
                  <a:pt x="775447" y="871071"/>
                  <a:pt x="992095" y="776941"/>
                  <a:pt x="1238624" y="681318"/>
                </a:cubicBezTo>
                <a:cubicBezTo>
                  <a:pt x="1485153" y="585695"/>
                  <a:pt x="1864659" y="499035"/>
                  <a:pt x="2072341" y="430306"/>
                </a:cubicBezTo>
                <a:cubicBezTo>
                  <a:pt x="2280023" y="361577"/>
                  <a:pt x="2344271" y="340660"/>
                  <a:pt x="2484718" y="268942"/>
                </a:cubicBezTo>
                <a:cubicBezTo>
                  <a:pt x="2625165" y="197224"/>
                  <a:pt x="2770094" y="98612"/>
                  <a:pt x="2915024" y="0"/>
                </a:cubicBezTo>
              </a:path>
            </a:pathLst>
          </a:cu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41994" y="762000"/>
            <a:ext cx="1676400" cy="613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381000"/>
            <a:ext cx="25005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Metamorphic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45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0"/>
            <a:ext cx="8229600" cy="914400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Hauser Lake Gneiss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885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2667000"/>
            <a:ext cx="2176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sillimanite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191000" y="3313331"/>
            <a:ext cx="381000" cy="72526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953000" y="2514600"/>
            <a:ext cx="457200" cy="228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681565" y="2895600"/>
            <a:ext cx="1557435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32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Silver Hill\WA Symposium paper\Submit to Bob_Derkey 6_25\Figures\6-8figs_QSH_thin_fig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87" b="61865"/>
          <a:stretch/>
        </p:blipFill>
        <p:spPr bwMode="auto">
          <a:xfrm>
            <a:off x="4267200" y="2545438"/>
            <a:ext cx="4876800" cy="431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Silver Hill\WA Symposium paper\Submit to Bob_Derkey 6_25\Figures\6-8figs_QSH_thin_fig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9" t="695" b="62205"/>
          <a:stretch/>
        </p:blipFill>
        <p:spPr bwMode="auto">
          <a:xfrm>
            <a:off x="0" y="0"/>
            <a:ext cx="436890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7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t="45703" r="43515" b="6818"/>
          <a:stretch/>
        </p:blipFill>
        <p:spPr bwMode="auto">
          <a:xfrm>
            <a:off x="1524000" y="67819"/>
            <a:ext cx="6400800" cy="670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29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" t="19140" r="21250" b="14844"/>
          <a:stretch/>
        </p:blipFill>
        <p:spPr bwMode="auto">
          <a:xfrm>
            <a:off x="0" y="174206"/>
            <a:ext cx="9144000" cy="652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562600" y="533400"/>
            <a:ext cx="76200" cy="58674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5260523" y="904821"/>
            <a:ext cx="448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WA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5540226" y="895232"/>
            <a:ext cx="346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ID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04800" y="537882"/>
            <a:ext cx="2915024" cy="3352800"/>
          </a:xfrm>
          <a:custGeom>
            <a:avLst/>
            <a:gdLst>
              <a:gd name="connsiteX0" fmla="*/ 315259 w 2915024"/>
              <a:gd name="connsiteY0" fmla="*/ 3352800 h 3352800"/>
              <a:gd name="connsiteX1" fmla="*/ 82177 w 2915024"/>
              <a:gd name="connsiteY1" fmla="*/ 2805953 h 3352800"/>
              <a:gd name="connsiteX2" fmla="*/ 10459 w 2915024"/>
              <a:gd name="connsiteY2" fmla="*/ 2133600 h 3352800"/>
              <a:gd name="connsiteX3" fmla="*/ 144930 w 2915024"/>
              <a:gd name="connsiteY3" fmla="*/ 1479177 h 3352800"/>
              <a:gd name="connsiteX4" fmla="*/ 593165 w 2915024"/>
              <a:gd name="connsiteY4" fmla="*/ 1004047 h 3352800"/>
              <a:gd name="connsiteX5" fmla="*/ 1238624 w 2915024"/>
              <a:gd name="connsiteY5" fmla="*/ 681318 h 3352800"/>
              <a:gd name="connsiteX6" fmla="*/ 2072341 w 2915024"/>
              <a:gd name="connsiteY6" fmla="*/ 430306 h 3352800"/>
              <a:gd name="connsiteX7" fmla="*/ 2484718 w 2915024"/>
              <a:gd name="connsiteY7" fmla="*/ 268942 h 3352800"/>
              <a:gd name="connsiteX8" fmla="*/ 2915024 w 2915024"/>
              <a:gd name="connsiteY8" fmla="*/ 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5024" h="3352800">
                <a:moveTo>
                  <a:pt x="315259" y="3352800"/>
                </a:moveTo>
                <a:cubicBezTo>
                  <a:pt x="224118" y="3180976"/>
                  <a:pt x="132977" y="3009153"/>
                  <a:pt x="82177" y="2805953"/>
                </a:cubicBezTo>
                <a:cubicBezTo>
                  <a:pt x="31377" y="2602753"/>
                  <a:pt x="0" y="2354729"/>
                  <a:pt x="10459" y="2133600"/>
                </a:cubicBezTo>
                <a:cubicBezTo>
                  <a:pt x="20918" y="1912471"/>
                  <a:pt x="47812" y="1667436"/>
                  <a:pt x="144930" y="1479177"/>
                </a:cubicBezTo>
                <a:cubicBezTo>
                  <a:pt x="242048" y="1290918"/>
                  <a:pt x="410883" y="1137023"/>
                  <a:pt x="593165" y="1004047"/>
                </a:cubicBezTo>
                <a:cubicBezTo>
                  <a:pt x="775447" y="871071"/>
                  <a:pt x="992095" y="776941"/>
                  <a:pt x="1238624" y="681318"/>
                </a:cubicBezTo>
                <a:cubicBezTo>
                  <a:pt x="1485153" y="585695"/>
                  <a:pt x="1864659" y="499035"/>
                  <a:pt x="2072341" y="430306"/>
                </a:cubicBezTo>
                <a:cubicBezTo>
                  <a:pt x="2280023" y="361577"/>
                  <a:pt x="2344271" y="340660"/>
                  <a:pt x="2484718" y="268942"/>
                </a:cubicBezTo>
                <a:cubicBezTo>
                  <a:pt x="2625165" y="197224"/>
                  <a:pt x="2770094" y="98612"/>
                  <a:pt x="2915024" y="0"/>
                </a:cubicBezTo>
              </a:path>
            </a:pathLst>
          </a:cu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41994" y="762000"/>
            <a:ext cx="1676400" cy="613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381000"/>
            <a:ext cx="25005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Metamorphic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Zones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415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51435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72200" y="5257800"/>
            <a:ext cx="28553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Quartzite of </a:t>
            </a: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 Hill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748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brightnessContrast bright="-12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9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-1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7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Silver Hill\WA Symposium paper\Submit to Bob_Derkey 6_25\Figures\6-8figs_QSH_thin_fig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7" t="51339" r="1168" b="8431"/>
          <a:stretch/>
        </p:blipFill>
        <p:spPr bwMode="auto">
          <a:xfrm>
            <a:off x="4326340" y="3200399"/>
            <a:ext cx="481766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326340" cy="405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34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1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t="45703" r="43515" b="6818"/>
          <a:stretch/>
        </p:blipFill>
        <p:spPr bwMode="auto">
          <a:xfrm>
            <a:off x="1524000" y="67819"/>
            <a:ext cx="6400800" cy="670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6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762000"/>
            <a:ext cx="10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 Hill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14400" y="1066800"/>
            <a:ext cx="3048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590800" y="1295400"/>
            <a:ext cx="2057400" cy="838200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505200" y="1696027"/>
            <a:ext cx="685800" cy="34290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295650" y="1309255"/>
            <a:ext cx="723900" cy="310634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6200" y="0"/>
            <a:ext cx="67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58200" y="0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H:\Silver Hill\WA Symposium paper\Submit to Bob_Derkey 6_25\Figures\12_fig_sandcr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1"/>
          <a:stretch/>
        </p:blipFill>
        <p:spPr bwMode="auto">
          <a:xfrm>
            <a:off x="4918430" y="3276600"/>
            <a:ext cx="3838089" cy="32766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9750959">
            <a:off x="4392279" y="1330683"/>
            <a:ext cx="1191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SDMZ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61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 t="33399" r="32500" b="31444"/>
          <a:stretch/>
        </p:blipFill>
        <p:spPr bwMode="auto">
          <a:xfrm>
            <a:off x="0" y="1034344"/>
            <a:ext cx="9144000" cy="482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1447800"/>
            <a:ext cx="71628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21214601">
            <a:off x="5580282" y="2195017"/>
            <a:ext cx="2514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1637" y="1600200"/>
            <a:ext cx="747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7200" y="1600200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4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0000"/>
                    </a14:imgEffect>
                    <a14:imgEffect>
                      <a14:brightnessContrast bright="-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7315200" cy="5486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What is the Silver Hill Isolated Terrane?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43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2106613"/>
            <a:ext cx="533400" cy="2667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121" y="1276403"/>
            <a:ext cx="709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Hill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84388"/>
            <a:ext cx="554037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3" y="2106613"/>
            <a:ext cx="554037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2106613"/>
            <a:ext cx="554037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2106613"/>
            <a:ext cx="554037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2108551"/>
            <a:ext cx="554037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84388"/>
            <a:ext cx="554037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60713" y="1183225"/>
            <a:ext cx="763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Addy</a:t>
            </a:r>
          </a:p>
          <a:p>
            <a:pPr algn="ctr"/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Qtzite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2672" y="1044726"/>
            <a:ext cx="1122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Qtzite</a:t>
            </a:r>
            <a:endParaRPr lang="en-US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Chewelah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2630" y="1267599"/>
            <a:ext cx="667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</a:t>
            </a:r>
          </a:p>
          <a:p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1066800"/>
            <a:ext cx="1108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Lakeview,</a:t>
            </a:r>
          </a:p>
          <a:p>
            <a:pPr algn="ctr"/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Rennie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 Ck.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75230" y="1371600"/>
            <a:ext cx="1392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Windermere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SG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59462" y="1359932"/>
            <a:ext cx="738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Libby,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600200" y="3048000"/>
            <a:ext cx="554037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5400000">
            <a:off x="1515450" y="3592421"/>
            <a:ext cx="72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qtzite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1405332" y="2404668"/>
            <a:ext cx="91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mudstn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435866" y="3837168"/>
            <a:ext cx="72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qtzite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 rot="5400000">
            <a:off x="2635346" y="3794499"/>
            <a:ext cx="72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qtzite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3336" y="5029200"/>
            <a:ext cx="1332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Lt. PC-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E</a:t>
            </a:r>
            <a:r>
              <a:rPr lang="en-US" b="1" dirty="0" smtClean="0">
                <a:solidFill>
                  <a:prstClr val="black"/>
                </a:solidFill>
              </a:rPr>
              <a:t>. Cambrian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*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244" y="5029200"/>
            <a:ext cx="1106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M.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Cambrian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*</a:t>
            </a:r>
          </a:p>
        </p:txBody>
      </p:sp>
      <p:sp>
        <p:nvSpPr>
          <p:cNvPr id="23" name="TextBox 22"/>
          <p:cNvSpPr txBox="1"/>
          <p:nvPr/>
        </p:nvSpPr>
        <p:spPr>
          <a:xfrm rot="5400000">
            <a:off x="2624240" y="2340428"/>
            <a:ext cx="78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+/-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 rot="5400000">
            <a:off x="3502342" y="3227569"/>
            <a:ext cx="133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tzite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+/- </a:t>
            </a:r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 rot="5400000">
            <a:off x="5106170" y="2749419"/>
            <a:ext cx="53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084763" y="3276600"/>
            <a:ext cx="5347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5400000">
            <a:off x="5174354" y="3366265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084763" y="3810000"/>
            <a:ext cx="5347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5" name="TextBox 6144"/>
          <p:cNvSpPr txBox="1"/>
          <p:nvPr/>
        </p:nvSpPr>
        <p:spPr>
          <a:xfrm rot="5400000">
            <a:off x="4990427" y="4065769"/>
            <a:ext cx="72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qtzite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2" name="TextBox 6151"/>
          <p:cNvSpPr txBox="1"/>
          <p:nvPr/>
        </p:nvSpPr>
        <p:spPr>
          <a:xfrm>
            <a:off x="4837207" y="5029200"/>
            <a:ext cx="1106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M.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Cambrian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*</a:t>
            </a:r>
          </a:p>
        </p:txBody>
      </p:sp>
      <p:sp>
        <p:nvSpPr>
          <p:cNvPr id="6153" name="TextBox 6152"/>
          <p:cNvSpPr txBox="1"/>
          <p:nvPr/>
        </p:nvSpPr>
        <p:spPr>
          <a:xfrm rot="5400000">
            <a:off x="6392275" y="4122430"/>
            <a:ext cx="83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diamic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4" name="TextBox 6153"/>
          <p:cNvSpPr txBox="1"/>
          <p:nvPr/>
        </p:nvSpPr>
        <p:spPr>
          <a:xfrm rot="5400000">
            <a:off x="6181525" y="2666633"/>
            <a:ext cx="1256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greenstone</a:t>
            </a:r>
            <a:endParaRPr lang="en-US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5" name="TextBox 6154"/>
          <p:cNvSpPr txBox="1"/>
          <p:nvPr/>
        </p:nvSpPr>
        <p:spPr>
          <a:xfrm>
            <a:off x="6172200" y="5029200"/>
            <a:ext cx="126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Neo 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Proterozoic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156" name="TextBox 6155"/>
          <p:cNvSpPr txBox="1"/>
          <p:nvPr/>
        </p:nvSpPr>
        <p:spPr>
          <a:xfrm rot="5400000">
            <a:off x="7757012" y="4023214"/>
            <a:ext cx="103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FH </a:t>
            </a:r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qtzite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7" name="TextBox 6156"/>
          <p:cNvSpPr txBox="1"/>
          <p:nvPr/>
        </p:nvSpPr>
        <p:spPr>
          <a:xfrm>
            <a:off x="7675532" y="5040573"/>
            <a:ext cx="1106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M.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Cambrian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*</a:t>
            </a:r>
            <a:endParaRPr lang="en-US" b="1" dirty="0" smtClean="0">
              <a:solidFill>
                <a:prstClr val="black"/>
              </a:solidFill>
            </a:endParaRPr>
          </a:p>
        </p:txBody>
      </p:sp>
      <p:sp>
        <p:nvSpPr>
          <p:cNvPr id="6158" name="Title 615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Lithological Comparisons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160" name="Straight Connector 6159"/>
          <p:cNvCxnSpPr/>
          <p:nvPr/>
        </p:nvCxnSpPr>
        <p:spPr>
          <a:xfrm>
            <a:off x="2722563" y="2851299"/>
            <a:ext cx="554037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5400000">
            <a:off x="7700266" y="2537175"/>
            <a:ext cx="1146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Wolsey </a:t>
            </a:r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/>
          <p:cNvCxnSpPr>
            <a:stCxn id="6151" idx="1"/>
            <a:endCxn id="6151" idx="3"/>
          </p:cNvCxnSpPr>
          <p:nvPr/>
        </p:nvCxnSpPr>
        <p:spPr>
          <a:xfrm>
            <a:off x="8001000" y="3431382"/>
            <a:ext cx="5540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42580" y="5986215"/>
            <a:ext cx="1069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*</a:t>
            </a:r>
            <a:r>
              <a:rPr lang="en-US" b="1" dirty="0" smtClean="0">
                <a:solidFill>
                  <a:srgbClr val="0070C0"/>
                </a:solidFill>
              </a:rPr>
              <a:t>trilobite</a:t>
            </a:r>
          </a:p>
          <a:p>
            <a:pPr algn="ctr"/>
            <a:r>
              <a:rPr lang="en-US" b="1" dirty="0" err="1" smtClean="0">
                <a:solidFill>
                  <a:srgbClr val="0070C0"/>
                </a:solidFill>
              </a:rPr>
              <a:t>biozones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166" name="Rectangle 6165"/>
          <p:cNvSpPr/>
          <p:nvPr/>
        </p:nvSpPr>
        <p:spPr>
          <a:xfrm>
            <a:off x="539173" y="2465399"/>
            <a:ext cx="527627" cy="1967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67" name="Rectangle 6166"/>
          <p:cNvSpPr/>
          <p:nvPr/>
        </p:nvSpPr>
        <p:spPr>
          <a:xfrm>
            <a:off x="533400" y="2916588"/>
            <a:ext cx="533400" cy="1314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68" name="TextBox 6167"/>
          <p:cNvSpPr txBox="1"/>
          <p:nvPr/>
        </p:nvSpPr>
        <p:spPr>
          <a:xfrm rot="5400000">
            <a:off x="-269288" y="2623850"/>
            <a:ext cx="1266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prstClr val="black"/>
                </a:solidFill>
              </a:rPr>
              <a:t>gph-hornfels</a:t>
            </a:r>
            <a:endParaRPr lang="en-US" sz="1600" b="1" dirty="0">
              <a:solidFill>
                <a:prstClr val="black"/>
              </a:solidFill>
            </a:endParaRPr>
          </a:p>
        </p:txBody>
      </p:sp>
      <p:cxnSp>
        <p:nvCxnSpPr>
          <p:cNvPr id="6170" name="Straight Connector 6169"/>
          <p:cNvCxnSpPr>
            <a:stCxn id="6166" idx="1"/>
          </p:cNvCxnSpPr>
          <p:nvPr/>
        </p:nvCxnSpPr>
        <p:spPr>
          <a:xfrm flipH="1" flipV="1">
            <a:off x="414755" y="2563749"/>
            <a:ext cx="12441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3" name="Straight Connector 6172"/>
          <p:cNvCxnSpPr>
            <a:stCxn id="6167" idx="1"/>
          </p:cNvCxnSpPr>
          <p:nvPr/>
        </p:nvCxnSpPr>
        <p:spPr>
          <a:xfrm flipH="1">
            <a:off x="414755" y="2982294"/>
            <a:ext cx="11864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78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Priest River Complex &amp; Spokane Dome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t="16699" r="23750" b="4297"/>
          <a:stretch/>
        </p:blipFill>
        <p:spPr bwMode="auto">
          <a:xfrm>
            <a:off x="1298979" y="725190"/>
            <a:ext cx="6549621" cy="5980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1200" y="6248400"/>
            <a:ext cx="137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 Hill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3358821" y="6248401"/>
            <a:ext cx="679779" cy="2308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8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18946" r="21015" b="14746"/>
          <a:stretch/>
        </p:blipFill>
        <p:spPr bwMode="auto">
          <a:xfrm>
            <a:off x="0" y="152400"/>
            <a:ext cx="9144000" cy="65149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492125"/>
            <a:ext cx="96837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990600"/>
            <a:ext cx="37147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1069975"/>
            <a:ext cx="3714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eform 6"/>
          <p:cNvSpPr/>
          <p:nvPr/>
        </p:nvSpPr>
        <p:spPr>
          <a:xfrm>
            <a:off x="321235" y="537882"/>
            <a:ext cx="2915024" cy="3352800"/>
          </a:xfrm>
          <a:custGeom>
            <a:avLst/>
            <a:gdLst>
              <a:gd name="connsiteX0" fmla="*/ 315259 w 2915024"/>
              <a:gd name="connsiteY0" fmla="*/ 3352800 h 3352800"/>
              <a:gd name="connsiteX1" fmla="*/ 82177 w 2915024"/>
              <a:gd name="connsiteY1" fmla="*/ 2805953 h 3352800"/>
              <a:gd name="connsiteX2" fmla="*/ 10459 w 2915024"/>
              <a:gd name="connsiteY2" fmla="*/ 2133600 h 3352800"/>
              <a:gd name="connsiteX3" fmla="*/ 144930 w 2915024"/>
              <a:gd name="connsiteY3" fmla="*/ 1479177 h 3352800"/>
              <a:gd name="connsiteX4" fmla="*/ 593165 w 2915024"/>
              <a:gd name="connsiteY4" fmla="*/ 1004047 h 3352800"/>
              <a:gd name="connsiteX5" fmla="*/ 1238624 w 2915024"/>
              <a:gd name="connsiteY5" fmla="*/ 681318 h 3352800"/>
              <a:gd name="connsiteX6" fmla="*/ 2072341 w 2915024"/>
              <a:gd name="connsiteY6" fmla="*/ 430306 h 3352800"/>
              <a:gd name="connsiteX7" fmla="*/ 2484718 w 2915024"/>
              <a:gd name="connsiteY7" fmla="*/ 268942 h 3352800"/>
              <a:gd name="connsiteX8" fmla="*/ 2915024 w 2915024"/>
              <a:gd name="connsiteY8" fmla="*/ 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5024" h="3352800">
                <a:moveTo>
                  <a:pt x="315259" y="3352800"/>
                </a:moveTo>
                <a:cubicBezTo>
                  <a:pt x="224118" y="3180976"/>
                  <a:pt x="132977" y="3009153"/>
                  <a:pt x="82177" y="2805953"/>
                </a:cubicBezTo>
                <a:cubicBezTo>
                  <a:pt x="31377" y="2602753"/>
                  <a:pt x="0" y="2354729"/>
                  <a:pt x="10459" y="2133600"/>
                </a:cubicBezTo>
                <a:cubicBezTo>
                  <a:pt x="20918" y="1912471"/>
                  <a:pt x="47812" y="1667436"/>
                  <a:pt x="144930" y="1479177"/>
                </a:cubicBezTo>
                <a:cubicBezTo>
                  <a:pt x="242048" y="1290918"/>
                  <a:pt x="410883" y="1137023"/>
                  <a:pt x="593165" y="1004047"/>
                </a:cubicBezTo>
                <a:cubicBezTo>
                  <a:pt x="775447" y="871071"/>
                  <a:pt x="992095" y="776941"/>
                  <a:pt x="1238624" y="681318"/>
                </a:cubicBezTo>
                <a:cubicBezTo>
                  <a:pt x="1485153" y="585695"/>
                  <a:pt x="1864659" y="499035"/>
                  <a:pt x="2072341" y="430306"/>
                </a:cubicBezTo>
                <a:cubicBezTo>
                  <a:pt x="2280023" y="361577"/>
                  <a:pt x="2344271" y="340660"/>
                  <a:pt x="2484718" y="268942"/>
                </a:cubicBezTo>
                <a:cubicBezTo>
                  <a:pt x="2625165" y="197224"/>
                  <a:pt x="2770094" y="98612"/>
                  <a:pt x="2915024" y="0"/>
                </a:cubicBezTo>
              </a:path>
            </a:pathLst>
          </a:cu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162800" y="381000"/>
            <a:ext cx="914400" cy="346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04055" y="138182"/>
            <a:ext cx="1935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Geology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3886200"/>
            <a:ext cx="870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4800600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gCH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572000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qSH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72500" y="3200400"/>
            <a:ext cx="533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5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" t="19141" r="22656" b="14746"/>
          <a:stretch/>
        </p:blipFill>
        <p:spPr bwMode="auto">
          <a:xfrm>
            <a:off x="152400" y="228600"/>
            <a:ext cx="8848725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 rot="3996364">
            <a:off x="4819069" y="3582937"/>
            <a:ext cx="1106062" cy="1597126"/>
          </a:xfrm>
          <a:prstGeom prst="downArrow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20292488">
            <a:off x="4980546" y="3993201"/>
            <a:ext cx="1111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dipping</a:t>
            </a:r>
          </a:p>
          <a:p>
            <a:r>
              <a:rPr lang="en-US" sz="1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mylonite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</a:p>
          <a:p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 </a:t>
            </a:r>
            <a:r>
              <a:rPr lang="en-US" sz="1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vergence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37776" y="537882"/>
            <a:ext cx="2915024" cy="3352800"/>
          </a:xfrm>
          <a:custGeom>
            <a:avLst/>
            <a:gdLst>
              <a:gd name="connsiteX0" fmla="*/ 315259 w 2915024"/>
              <a:gd name="connsiteY0" fmla="*/ 3352800 h 3352800"/>
              <a:gd name="connsiteX1" fmla="*/ 82177 w 2915024"/>
              <a:gd name="connsiteY1" fmla="*/ 2805953 h 3352800"/>
              <a:gd name="connsiteX2" fmla="*/ 10459 w 2915024"/>
              <a:gd name="connsiteY2" fmla="*/ 2133600 h 3352800"/>
              <a:gd name="connsiteX3" fmla="*/ 144930 w 2915024"/>
              <a:gd name="connsiteY3" fmla="*/ 1479177 h 3352800"/>
              <a:gd name="connsiteX4" fmla="*/ 593165 w 2915024"/>
              <a:gd name="connsiteY4" fmla="*/ 1004047 h 3352800"/>
              <a:gd name="connsiteX5" fmla="*/ 1238624 w 2915024"/>
              <a:gd name="connsiteY5" fmla="*/ 681318 h 3352800"/>
              <a:gd name="connsiteX6" fmla="*/ 2072341 w 2915024"/>
              <a:gd name="connsiteY6" fmla="*/ 430306 h 3352800"/>
              <a:gd name="connsiteX7" fmla="*/ 2484718 w 2915024"/>
              <a:gd name="connsiteY7" fmla="*/ 268942 h 3352800"/>
              <a:gd name="connsiteX8" fmla="*/ 2915024 w 2915024"/>
              <a:gd name="connsiteY8" fmla="*/ 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5024" h="3352800">
                <a:moveTo>
                  <a:pt x="315259" y="3352800"/>
                </a:moveTo>
                <a:cubicBezTo>
                  <a:pt x="224118" y="3180976"/>
                  <a:pt x="132977" y="3009153"/>
                  <a:pt x="82177" y="2805953"/>
                </a:cubicBezTo>
                <a:cubicBezTo>
                  <a:pt x="31377" y="2602753"/>
                  <a:pt x="0" y="2354729"/>
                  <a:pt x="10459" y="2133600"/>
                </a:cubicBezTo>
                <a:cubicBezTo>
                  <a:pt x="20918" y="1912471"/>
                  <a:pt x="47812" y="1667436"/>
                  <a:pt x="144930" y="1479177"/>
                </a:cubicBezTo>
                <a:cubicBezTo>
                  <a:pt x="242048" y="1290918"/>
                  <a:pt x="410883" y="1137023"/>
                  <a:pt x="593165" y="1004047"/>
                </a:cubicBezTo>
                <a:cubicBezTo>
                  <a:pt x="775447" y="871071"/>
                  <a:pt x="992095" y="776941"/>
                  <a:pt x="1238624" y="681318"/>
                </a:cubicBezTo>
                <a:cubicBezTo>
                  <a:pt x="1485153" y="585695"/>
                  <a:pt x="1864659" y="499035"/>
                  <a:pt x="2072341" y="430306"/>
                </a:cubicBezTo>
                <a:cubicBezTo>
                  <a:pt x="2280023" y="361577"/>
                  <a:pt x="2344271" y="340660"/>
                  <a:pt x="2484718" y="268942"/>
                </a:cubicBezTo>
                <a:cubicBezTo>
                  <a:pt x="2625165" y="197224"/>
                  <a:pt x="2770094" y="98612"/>
                  <a:pt x="2915024" y="0"/>
                </a:cubicBezTo>
              </a:path>
            </a:pathLst>
          </a:cu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231" y="4168914"/>
            <a:ext cx="1524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Non-foliated</a:t>
            </a:r>
          </a:p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rocks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93713"/>
            <a:ext cx="96837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143000"/>
            <a:ext cx="3714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219200"/>
            <a:ext cx="3714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93724" y="1422975"/>
            <a:ext cx="1064476" cy="399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37574" y="429161"/>
            <a:ext cx="20254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</a:t>
            </a:r>
          </a:p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Fabrics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43000" y="5206141"/>
            <a:ext cx="152400" cy="5850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90600" y="5498670"/>
            <a:ext cx="228600" cy="640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02693" y="4468743"/>
            <a:ext cx="131107" cy="7373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Isosceles Triangle 29"/>
          <p:cNvSpPr/>
          <p:nvPr/>
        </p:nvSpPr>
        <p:spPr>
          <a:xfrm rot="15563108">
            <a:off x="3482311" y="4775428"/>
            <a:ext cx="229472" cy="14388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8059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brightnessContrast bright="-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0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456597" y="1364776"/>
            <a:ext cx="4708478" cy="2374711"/>
          </a:xfrm>
          <a:custGeom>
            <a:avLst/>
            <a:gdLst>
              <a:gd name="connsiteX0" fmla="*/ 4708478 w 4708478"/>
              <a:gd name="connsiteY0" fmla="*/ 0 h 2374711"/>
              <a:gd name="connsiteX1" fmla="*/ 3357349 w 4708478"/>
              <a:gd name="connsiteY1" fmla="*/ 900752 h 2374711"/>
              <a:gd name="connsiteX2" fmla="*/ 3166281 w 4708478"/>
              <a:gd name="connsiteY2" fmla="*/ 1037230 h 2374711"/>
              <a:gd name="connsiteX3" fmla="*/ 2183642 w 4708478"/>
              <a:gd name="connsiteY3" fmla="*/ 1310185 h 2374711"/>
              <a:gd name="connsiteX4" fmla="*/ 1132764 w 4708478"/>
              <a:gd name="connsiteY4" fmla="*/ 1555845 h 2374711"/>
              <a:gd name="connsiteX5" fmla="*/ 491319 w 4708478"/>
              <a:gd name="connsiteY5" fmla="*/ 1978925 h 2374711"/>
              <a:gd name="connsiteX6" fmla="*/ 0 w 4708478"/>
              <a:gd name="connsiteY6" fmla="*/ 2374711 h 237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08478" h="2374711">
                <a:moveTo>
                  <a:pt x="4708478" y="0"/>
                </a:moveTo>
                <a:lnTo>
                  <a:pt x="3357349" y="900752"/>
                </a:lnTo>
                <a:cubicBezTo>
                  <a:pt x="3100316" y="1073624"/>
                  <a:pt x="3361899" y="968991"/>
                  <a:pt x="3166281" y="1037230"/>
                </a:cubicBezTo>
                <a:cubicBezTo>
                  <a:pt x="2970663" y="1105469"/>
                  <a:pt x="2522561" y="1223749"/>
                  <a:pt x="2183642" y="1310185"/>
                </a:cubicBezTo>
                <a:cubicBezTo>
                  <a:pt x="1844723" y="1396621"/>
                  <a:pt x="1414818" y="1444388"/>
                  <a:pt x="1132764" y="1555845"/>
                </a:cubicBezTo>
                <a:cubicBezTo>
                  <a:pt x="850710" y="1667302"/>
                  <a:pt x="680113" y="1842447"/>
                  <a:pt x="491319" y="1978925"/>
                </a:cubicBezTo>
                <a:cubicBezTo>
                  <a:pt x="302525" y="2115403"/>
                  <a:pt x="151262" y="2245057"/>
                  <a:pt x="0" y="237471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695843" y="2101755"/>
            <a:ext cx="3420861" cy="1804084"/>
          </a:xfrm>
          <a:custGeom>
            <a:avLst/>
            <a:gdLst>
              <a:gd name="connsiteX0" fmla="*/ 3420861 w 3420861"/>
              <a:gd name="connsiteY0" fmla="*/ 0 h 1804084"/>
              <a:gd name="connsiteX1" fmla="*/ 2752121 w 3420861"/>
              <a:gd name="connsiteY1" fmla="*/ 191069 h 1804084"/>
              <a:gd name="connsiteX2" fmla="*/ 2165267 w 3420861"/>
              <a:gd name="connsiteY2" fmla="*/ 436729 h 1804084"/>
              <a:gd name="connsiteX3" fmla="*/ 1796778 w 3420861"/>
              <a:gd name="connsiteY3" fmla="*/ 846161 h 1804084"/>
              <a:gd name="connsiteX4" fmla="*/ 1264515 w 3420861"/>
              <a:gd name="connsiteY4" fmla="*/ 1310185 h 1804084"/>
              <a:gd name="connsiteX5" fmla="*/ 445650 w 3420861"/>
              <a:gd name="connsiteY5" fmla="*/ 1446663 h 1804084"/>
              <a:gd name="connsiteX6" fmla="*/ 227285 w 3420861"/>
              <a:gd name="connsiteY6" fmla="*/ 1624084 h 1804084"/>
              <a:gd name="connsiteX7" fmla="*/ 172694 w 3420861"/>
              <a:gd name="connsiteY7" fmla="*/ 1678675 h 1804084"/>
              <a:gd name="connsiteX8" fmla="*/ 8921 w 3420861"/>
              <a:gd name="connsiteY8" fmla="*/ 1787857 h 1804084"/>
              <a:gd name="connsiteX9" fmla="*/ 36217 w 3420861"/>
              <a:gd name="connsiteY9" fmla="*/ 1801505 h 180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0861" h="1804084">
                <a:moveTo>
                  <a:pt x="3420861" y="0"/>
                </a:moveTo>
                <a:cubicBezTo>
                  <a:pt x="3191123" y="59140"/>
                  <a:pt x="2961386" y="118281"/>
                  <a:pt x="2752121" y="191069"/>
                </a:cubicBezTo>
                <a:cubicBezTo>
                  <a:pt x="2542856" y="263857"/>
                  <a:pt x="2324491" y="327547"/>
                  <a:pt x="2165267" y="436729"/>
                </a:cubicBezTo>
                <a:cubicBezTo>
                  <a:pt x="2006043" y="545911"/>
                  <a:pt x="1946903" y="700585"/>
                  <a:pt x="1796778" y="846161"/>
                </a:cubicBezTo>
                <a:cubicBezTo>
                  <a:pt x="1646653" y="991737"/>
                  <a:pt x="1489703" y="1210101"/>
                  <a:pt x="1264515" y="1310185"/>
                </a:cubicBezTo>
                <a:cubicBezTo>
                  <a:pt x="1039327" y="1410269"/>
                  <a:pt x="618522" y="1394347"/>
                  <a:pt x="445650" y="1446663"/>
                </a:cubicBezTo>
                <a:cubicBezTo>
                  <a:pt x="272778" y="1498980"/>
                  <a:pt x="272778" y="1585415"/>
                  <a:pt x="227285" y="1624084"/>
                </a:cubicBezTo>
                <a:cubicBezTo>
                  <a:pt x="181792" y="1662753"/>
                  <a:pt x="209088" y="1651380"/>
                  <a:pt x="172694" y="1678675"/>
                </a:cubicBezTo>
                <a:cubicBezTo>
                  <a:pt x="136300" y="1705970"/>
                  <a:pt x="31667" y="1767385"/>
                  <a:pt x="8921" y="1787857"/>
                </a:cubicBezTo>
                <a:cubicBezTo>
                  <a:pt x="-13825" y="1808329"/>
                  <a:pt x="11196" y="1804917"/>
                  <a:pt x="36217" y="180150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Freeform 8"/>
          <p:cNvSpPr/>
          <p:nvPr/>
        </p:nvSpPr>
        <p:spPr>
          <a:xfrm>
            <a:off x="1953976" y="1569493"/>
            <a:ext cx="2959218" cy="1283642"/>
          </a:xfrm>
          <a:custGeom>
            <a:avLst/>
            <a:gdLst>
              <a:gd name="connsiteX0" fmla="*/ 2099409 w 2959218"/>
              <a:gd name="connsiteY0" fmla="*/ 0 h 1283642"/>
              <a:gd name="connsiteX1" fmla="*/ 1526203 w 2959218"/>
              <a:gd name="connsiteY1" fmla="*/ 286603 h 1283642"/>
              <a:gd name="connsiteX2" fmla="*/ 966645 w 2959218"/>
              <a:gd name="connsiteY2" fmla="*/ 464023 h 1283642"/>
              <a:gd name="connsiteX3" fmla="*/ 720985 w 2959218"/>
              <a:gd name="connsiteY3" fmla="*/ 627797 h 1283642"/>
              <a:gd name="connsiteX4" fmla="*/ 188723 w 2959218"/>
              <a:gd name="connsiteY4" fmla="*/ 955343 h 1283642"/>
              <a:gd name="connsiteX5" fmla="*/ 38597 w 2959218"/>
              <a:gd name="connsiteY5" fmla="*/ 1282889 h 1283642"/>
              <a:gd name="connsiteX6" fmla="*/ 843815 w 2959218"/>
              <a:gd name="connsiteY6" fmla="*/ 1037229 h 1283642"/>
              <a:gd name="connsiteX7" fmla="*/ 1335134 w 2959218"/>
              <a:gd name="connsiteY7" fmla="*/ 777922 h 1283642"/>
              <a:gd name="connsiteX8" fmla="*/ 1867397 w 2959218"/>
              <a:gd name="connsiteY8" fmla="*/ 518614 h 1283642"/>
              <a:gd name="connsiteX9" fmla="*/ 2467899 w 2959218"/>
              <a:gd name="connsiteY9" fmla="*/ 395785 h 1283642"/>
              <a:gd name="connsiteX10" fmla="*/ 2877331 w 2959218"/>
              <a:gd name="connsiteY10" fmla="*/ 163773 h 1283642"/>
              <a:gd name="connsiteX11" fmla="*/ 2959218 w 2959218"/>
              <a:gd name="connsiteY11" fmla="*/ 54591 h 128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59218" h="1283642">
                <a:moveTo>
                  <a:pt x="2099409" y="0"/>
                </a:moveTo>
                <a:cubicBezTo>
                  <a:pt x="1907203" y="104633"/>
                  <a:pt x="1714997" y="209266"/>
                  <a:pt x="1526203" y="286603"/>
                </a:cubicBezTo>
                <a:cubicBezTo>
                  <a:pt x="1337409" y="363940"/>
                  <a:pt x="1100848" y="407157"/>
                  <a:pt x="966645" y="464023"/>
                </a:cubicBezTo>
                <a:cubicBezTo>
                  <a:pt x="832442" y="520889"/>
                  <a:pt x="850639" y="545910"/>
                  <a:pt x="720985" y="627797"/>
                </a:cubicBezTo>
                <a:cubicBezTo>
                  <a:pt x="591331" y="709684"/>
                  <a:pt x="302454" y="846161"/>
                  <a:pt x="188723" y="955343"/>
                </a:cubicBezTo>
                <a:cubicBezTo>
                  <a:pt x="74992" y="1064525"/>
                  <a:pt x="-70585" y="1269241"/>
                  <a:pt x="38597" y="1282889"/>
                </a:cubicBezTo>
                <a:cubicBezTo>
                  <a:pt x="147779" y="1296537"/>
                  <a:pt x="627726" y="1121390"/>
                  <a:pt x="843815" y="1037229"/>
                </a:cubicBezTo>
                <a:cubicBezTo>
                  <a:pt x="1059904" y="953068"/>
                  <a:pt x="1164537" y="864358"/>
                  <a:pt x="1335134" y="777922"/>
                </a:cubicBezTo>
                <a:cubicBezTo>
                  <a:pt x="1505731" y="691486"/>
                  <a:pt x="1678603" y="582304"/>
                  <a:pt x="1867397" y="518614"/>
                </a:cubicBezTo>
                <a:cubicBezTo>
                  <a:pt x="2056191" y="454925"/>
                  <a:pt x="2299577" y="454925"/>
                  <a:pt x="2467899" y="395785"/>
                </a:cubicBezTo>
                <a:cubicBezTo>
                  <a:pt x="2636221" y="336645"/>
                  <a:pt x="2795444" y="220639"/>
                  <a:pt x="2877331" y="163773"/>
                </a:cubicBezTo>
                <a:cubicBezTo>
                  <a:pt x="2959218" y="106907"/>
                  <a:pt x="2959218" y="80749"/>
                  <a:pt x="2959218" y="5459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Freeform 9"/>
          <p:cNvSpPr/>
          <p:nvPr/>
        </p:nvSpPr>
        <p:spPr>
          <a:xfrm>
            <a:off x="1023582" y="2251881"/>
            <a:ext cx="645075" cy="1460310"/>
          </a:xfrm>
          <a:custGeom>
            <a:avLst/>
            <a:gdLst>
              <a:gd name="connsiteX0" fmla="*/ 600502 w 645075"/>
              <a:gd name="connsiteY0" fmla="*/ 0 h 1460310"/>
              <a:gd name="connsiteX1" fmla="*/ 641445 w 645075"/>
              <a:gd name="connsiteY1" fmla="*/ 300250 h 1460310"/>
              <a:gd name="connsiteX2" fmla="*/ 518615 w 645075"/>
              <a:gd name="connsiteY2" fmla="*/ 600501 h 1460310"/>
              <a:gd name="connsiteX3" fmla="*/ 300251 w 645075"/>
              <a:gd name="connsiteY3" fmla="*/ 750626 h 1460310"/>
              <a:gd name="connsiteX4" fmla="*/ 150125 w 645075"/>
              <a:gd name="connsiteY4" fmla="*/ 968991 h 1460310"/>
              <a:gd name="connsiteX5" fmla="*/ 54591 w 645075"/>
              <a:gd name="connsiteY5" fmla="*/ 1214650 h 1460310"/>
              <a:gd name="connsiteX6" fmla="*/ 0 w 645075"/>
              <a:gd name="connsiteY6" fmla="*/ 1460310 h 1460310"/>
              <a:gd name="connsiteX7" fmla="*/ 0 w 645075"/>
              <a:gd name="connsiteY7" fmla="*/ 1460310 h 146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075" h="1460310">
                <a:moveTo>
                  <a:pt x="600502" y="0"/>
                </a:moveTo>
                <a:cubicBezTo>
                  <a:pt x="627797" y="100083"/>
                  <a:pt x="655093" y="200167"/>
                  <a:pt x="641445" y="300250"/>
                </a:cubicBezTo>
                <a:cubicBezTo>
                  <a:pt x="627797" y="400334"/>
                  <a:pt x="575481" y="525438"/>
                  <a:pt x="518615" y="600501"/>
                </a:cubicBezTo>
                <a:cubicBezTo>
                  <a:pt x="461749" y="675564"/>
                  <a:pt x="361666" y="689211"/>
                  <a:pt x="300251" y="750626"/>
                </a:cubicBezTo>
                <a:cubicBezTo>
                  <a:pt x="238836" y="812041"/>
                  <a:pt x="191068" y="891654"/>
                  <a:pt x="150125" y="968991"/>
                </a:cubicBezTo>
                <a:cubicBezTo>
                  <a:pt x="109182" y="1046328"/>
                  <a:pt x="79612" y="1132763"/>
                  <a:pt x="54591" y="1214650"/>
                </a:cubicBezTo>
                <a:cubicBezTo>
                  <a:pt x="29570" y="1296537"/>
                  <a:pt x="0" y="1460310"/>
                  <a:pt x="0" y="1460310"/>
                </a:cubicBezTo>
                <a:lnTo>
                  <a:pt x="0" y="146031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0943" y="1691755"/>
            <a:ext cx="1569493" cy="560126"/>
          </a:xfrm>
          <a:custGeom>
            <a:avLst/>
            <a:gdLst>
              <a:gd name="connsiteX0" fmla="*/ 1569493 w 1569493"/>
              <a:gd name="connsiteY0" fmla="*/ 560126 h 560126"/>
              <a:gd name="connsiteX1" fmla="*/ 1433015 w 1569493"/>
              <a:gd name="connsiteY1" fmla="*/ 314466 h 560126"/>
              <a:gd name="connsiteX2" fmla="*/ 1364776 w 1569493"/>
              <a:gd name="connsiteY2" fmla="*/ 82454 h 560126"/>
              <a:gd name="connsiteX3" fmla="*/ 1160060 w 1569493"/>
              <a:gd name="connsiteY3" fmla="*/ 27863 h 560126"/>
              <a:gd name="connsiteX4" fmla="*/ 818866 w 1569493"/>
              <a:gd name="connsiteY4" fmla="*/ 55158 h 560126"/>
              <a:gd name="connsiteX5" fmla="*/ 395785 w 1569493"/>
              <a:gd name="connsiteY5" fmla="*/ 567 h 560126"/>
              <a:gd name="connsiteX6" fmla="*/ 218364 w 1569493"/>
              <a:gd name="connsiteY6" fmla="*/ 96102 h 560126"/>
              <a:gd name="connsiteX7" fmla="*/ 95535 w 1569493"/>
              <a:gd name="connsiteY7" fmla="*/ 232579 h 560126"/>
              <a:gd name="connsiteX8" fmla="*/ 0 w 1569493"/>
              <a:gd name="connsiteY8" fmla="*/ 341761 h 560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9493" h="560126">
                <a:moveTo>
                  <a:pt x="1569493" y="560126"/>
                </a:moveTo>
                <a:cubicBezTo>
                  <a:pt x="1518313" y="477102"/>
                  <a:pt x="1467134" y="394078"/>
                  <a:pt x="1433015" y="314466"/>
                </a:cubicBezTo>
                <a:cubicBezTo>
                  <a:pt x="1398895" y="234854"/>
                  <a:pt x="1410269" y="130221"/>
                  <a:pt x="1364776" y="82454"/>
                </a:cubicBezTo>
                <a:cubicBezTo>
                  <a:pt x="1319283" y="34687"/>
                  <a:pt x="1251045" y="32412"/>
                  <a:pt x="1160060" y="27863"/>
                </a:cubicBezTo>
                <a:cubicBezTo>
                  <a:pt x="1069075" y="23314"/>
                  <a:pt x="946245" y="59707"/>
                  <a:pt x="818866" y="55158"/>
                </a:cubicBezTo>
                <a:cubicBezTo>
                  <a:pt x="691487" y="50609"/>
                  <a:pt x="495869" y="-6257"/>
                  <a:pt x="395785" y="567"/>
                </a:cubicBezTo>
                <a:cubicBezTo>
                  <a:pt x="295701" y="7391"/>
                  <a:pt x="268406" y="57433"/>
                  <a:pt x="218364" y="96102"/>
                </a:cubicBezTo>
                <a:cubicBezTo>
                  <a:pt x="168322" y="134771"/>
                  <a:pt x="131929" y="191636"/>
                  <a:pt x="95535" y="232579"/>
                </a:cubicBezTo>
                <a:cubicBezTo>
                  <a:pt x="59141" y="273522"/>
                  <a:pt x="29570" y="307641"/>
                  <a:pt x="0" y="34176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 rot="19409056">
            <a:off x="6597354" y="2146633"/>
            <a:ext cx="704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19920461">
            <a:off x="2890849" y="1918632"/>
            <a:ext cx="63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" y="2054154"/>
            <a:ext cx="13652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06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0000"/>
                    </a14:imgEffect>
                    <a14:imgEffect>
                      <a14:brightnessContrast bright="-5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6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-7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5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838</TotalTime>
  <Words>157</Words>
  <Application>Microsoft Office PowerPoint</Application>
  <PresentationFormat>On-screen Show (4:3)</PresentationFormat>
  <Paragraphs>85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1_Blank</vt:lpstr>
      <vt:lpstr>1_Office Theme</vt:lpstr>
      <vt:lpstr>The Silver Hill Isolated Terrane: an Upper Plate of Paleozoics on the western flank of the Spokane Dome</vt:lpstr>
      <vt:lpstr>PowerPoint Presentation</vt:lpstr>
      <vt:lpstr>Priest River Complex &amp; Spokane Dome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Hauser Lake Gneiss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Silver Hill Isolated Terrane?</vt:lpstr>
      <vt:lpstr>Lithological Comparisons</vt:lpstr>
    </vt:vector>
  </TitlesOfParts>
  <Company>Spokane Community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Information Technology Services</dc:creator>
  <cp:lastModifiedBy>Information Technology Services</cp:lastModifiedBy>
  <cp:revision>81</cp:revision>
  <cp:lastPrinted>2014-10-10T14:22:35Z</cp:lastPrinted>
  <dcterms:created xsi:type="dcterms:W3CDTF">2014-09-19T17:41:26Z</dcterms:created>
  <dcterms:modified xsi:type="dcterms:W3CDTF">2014-10-17T20:23:11Z</dcterms:modified>
</cp:coreProperties>
</file>