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37"/>
  </p:notesMasterIdLst>
  <p:sldIdLst>
    <p:sldId id="823" r:id="rId2"/>
    <p:sldId id="1038" r:id="rId3"/>
    <p:sldId id="1039" r:id="rId4"/>
    <p:sldId id="977" r:id="rId5"/>
    <p:sldId id="1046" r:id="rId6"/>
    <p:sldId id="1042" r:id="rId7"/>
    <p:sldId id="1043" r:id="rId8"/>
    <p:sldId id="1041" r:id="rId9"/>
    <p:sldId id="1047" r:id="rId10"/>
    <p:sldId id="1054" r:id="rId11"/>
    <p:sldId id="1049" r:id="rId12"/>
    <p:sldId id="1050" r:id="rId13"/>
    <p:sldId id="1051" r:id="rId14"/>
    <p:sldId id="1055" r:id="rId15"/>
    <p:sldId id="1056" r:id="rId16"/>
    <p:sldId id="1057" r:id="rId17"/>
    <p:sldId id="1045" r:id="rId18"/>
    <p:sldId id="1058" r:id="rId19"/>
    <p:sldId id="1060" r:id="rId20"/>
    <p:sldId id="1063" r:id="rId21"/>
    <p:sldId id="1078" r:id="rId22"/>
    <p:sldId id="1079" r:id="rId23"/>
    <p:sldId id="1086" r:id="rId24"/>
    <p:sldId id="1083" r:id="rId25"/>
    <p:sldId id="1075" r:id="rId26"/>
    <p:sldId id="1066" r:id="rId27"/>
    <p:sldId id="1067" r:id="rId28"/>
    <p:sldId id="1068" r:id="rId29"/>
    <p:sldId id="1069" r:id="rId30"/>
    <p:sldId id="1087" r:id="rId31"/>
    <p:sldId id="1070" r:id="rId32"/>
    <p:sldId id="1073" r:id="rId33"/>
    <p:sldId id="1071" r:id="rId34"/>
    <p:sldId id="1074" r:id="rId35"/>
    <p:sldId id="1034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FFFFFF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00" autoAdjust="0"/>
    <p:restoredTop sz="94595" autoAdjust="0"/>
  </p:normalViewPr>
  <p:slideViewPr>
    <p:cSldViewPr>
      <p:cViewPr varScale="1">
        <p:scale>
          <a:sx n="83" d="100"/>
          <a:sy n="83" d="100"/>
        </p:scale>
        <p:origin x="-10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2396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96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2396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34" charset="0"/>
              </a:defRPr>
            </a:lvl1pPr>
          </a:lstStyle>
          <a:p>
            <a:fld id="{509590D3-75B8-458F-8882-6907F4FE64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464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76D266-12F1-439C-83EB-F70B75F9D50F}" type="slidenum">
              <a:rPr lang="en-US"/>
              <a:pPr/>
              <a:t>30</a:t>
            </a:fld>
            <a:endParaRPr lang="en-US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46" name="Group 2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210947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21094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4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5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5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5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5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5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5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5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5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5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5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6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6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6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6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6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6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6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6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6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6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7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7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7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7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7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7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7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7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7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7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8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8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8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8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8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8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8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8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8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8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9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9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9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9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9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9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9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9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9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099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100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100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100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100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100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100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100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100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1008" name="Rectangle 64"/>
            <p:cNvSpPr>
              <a:spLocks noChangeArrowheads="1"/>
            </p:cNvSpPr>
            <p:nvPr userDrawn="1"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009" name="Rectangle 65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1010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/>
          </a:p>
        </p:txBody>
      </p:sp>
      <p:sp>
        <p:nvSpPr>
          <p:cNvPr id="211011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096963"/>
            <a:ext cx="7678737" cy="143192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11012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11013" name="Rectangle 69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1014" name="Rectangle 7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11015" name="Rectangle 7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514D497-CD91-4872-AA54-0D5838ADB8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50E28-FBDD-47FB-8AD1-B8BED1B387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75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192088"/>
            <a:ext cx="2039938" cy="5903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92088"/>
            <a:ext cx="5970587" cy="59039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545342-3BA0-4203-AB07-ACC44738D9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11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725C93-D6A3-4FF5-AD0E-28D5AF19B6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2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E236A-E2DD-42F1-A1D9-DCCC3859BD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75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FC614-2DA5-458E-B5C9-DD009A0D89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81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DAB74-FB43-4127-A4CE-E77855E9C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4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BFF92-015F-4C70-8AD8-3F5A48E3A2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4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618FB-4E77-4543-A573-BACB039B10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24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AA7254-5D00-443F-8B41-A31957A687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35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AC5BE-2FEE-4F29-AD57-F02DEC3F5A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85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22" name="Group 2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209923" name="Rectangle 3"/>
            <p:cNvSpPr>
              <a:spLocks noChangeArrowheads="1"/>
            </p:cNvSpPr>
            <p:nvPr userDrawn="1"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24" name="Rectangle 4"/>
            <p:cNvSpPr>
              <a:spLocks noChangeArrowheads="1"/>
            </p:cNvSpPr>
            <p:nvPr userDrawn="1"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25" name="Rectangle 5"/>
            <p:cNvSpPr>
              <a:spLocks noChangeArrowheads="1"/>
            </p:cNvSpPr>
            <p:nvPr userDrawn="1"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26" name="Rectangle 6"/>
            <p:cNvSpPr>
              <a:spLocks noChangeArrowheads="1"/>
            </p:cNvSpPr>
            <p:nvPr userDrawn="1"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27" name="Rectangle 7"/>
            <p:cNvSpPr>
              <a:spLocks noChangeArrowheads="1"/>
            </p:cNvSpPr>
            <p:nvPr userDrawn="1"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28" name="Rectangle 8"/>
            <p:cNvSpPr>
              <a:spLocks noChangeArrowheads="1"/>
            </p:cNvSpPr>
            <p:nvPr userDrawn="1"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29" name="Rectangle 9"/>
            <p:cNvSpPr>
              <a:spLocks noChangeArrowheads="1"/>
            </p:cNvSpPr>
            <p:nvPr userDrawn="1"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30" name="Rectangle 10"/>
            <p:cNvSpPr>
              <a:spLocks noChangeArrowheads="1"/>
            </p:cNvSpPr>
            <p:nvPr userDrawn="1"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31" name="Rectangle 11"/>
            <p:cNvSpPr>
              <a:spLocks noChangeArrowheads="1"/>
            </p:cNvSpPr>
            <p:nvPr userDrawn="1"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32" name="Rectangle 12"/>
            <p:cNvSpPr>
              <a:spLocks noChangeArrowheads="1"/>
            </p:cNvSpPr>
            <p:nvPr userDrawn="1"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33" name="Rectangle 13"/>
            <p:cNvSpPr>
              <a:spLocks noChangeArrowheads="1"/>
            </p:cNvSpPr>
            <p:nvPr userDrawn="1"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34" name="Rectangle 14"/>
            <p:cNvSpPr>
              <a:spLocks noChangeArrowheads="1"/>
            </p:cNvSpPr>
            <p:nvPr userDrawn="1"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35" name="Rectangle 15"/>
            <p:cNvSpPr>
              <a:spLocks noChangeArrowheads="1"/>
            </p:cNvSpPr>
            <p:nvPr userDrawn="1"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36" name="Rectangle 16"/>
            <p:cNvSpPr>
              <a:spLocks noChangeArrowheads="1"/>
            </p:cNvSpPr>
            <p:nvPr userDrawn="1"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37" name="Rectangle 17"/>
            <p:cNvSpPr>
              <a:spLocks noChangeArrowheads="1"/>
            </p:cNvSpPr>
            <p:nvPr userDrawn="1"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38" name="Rectangle 18"/>
            <p:cNvSpPr>
              <a:spLocks noChangeArrowheads="1"/>
            </p:cNvSpPr>
            <p:nvPr userDrawn="1"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39" name="Rectangle 19"/>
            <p:cNvSpPr>
              <a:spLocks noChangeArrowheads="1"/>
            </p:cNvSpPr>
            <p:nvPr userDrawn="1"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40" name="Rectangle 20"/>
            <p:cNvSpPr>
              <a:spLocks noChangeArrowheads="1"/>
            </p:cNvSpPr>
            <p:nvPr userDrawn="1"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41" name="Rectangle 21"/>
            <p:cNvSpPr>
              <a:spLocks noChangeArrowheads="1"/>
            </p:cNvSpPr>
            <p:nvPr userDrawn="1"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42" name="Rectangle 22"/>
            <p:cNvSpPr>
              <a:spLocks noChangeArrowheads="1"/>
            </p:cNvSpPr>
            <p:nvPr userDrawn="1"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43" name="Rectangle 23"/>
            <p:cNvSpPr>
              <a:spLocks noChangeArrowheads="1"/>
            </p:cNvSpPr>
            <p:nvPr userDrawn="1"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44" name="Rectangle 24"/>
            <p:cNvSpPr>
              <a:spLocks noChangeArrowheads="1"/>
            </p:cNvSpPr>
            <p:nvPr userDrawn="1"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45" name="Rectangle 25"/>
            <p:cNvSpPr>
              <a:spLocks noChangeArrowheads="1"/>
            </p:cNvSpPr>
            <p:nvPr userDrawn="1"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46" name="Rectangle 26"/>
            <p:cNvSpPr>
              <a:spLocks noChangeArrowheads="1"/>
            </p:cNvSpPr>
            <p:nvPr userDrawn="1"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47" name="Rectangle 27"/>
            <p:cNvSpPr>
              <a:spLocks noChangeArrowheads="1"/>
            </p:cNvSpPr>
            <p:nvPr userDrawn="1"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48" name="Rectangle 28"/>
            <p:cNvSpPr>
              <a:spLocks noChangeArrowheads="1"/>
            </p:cNvSpPr>
            <p:nvPr userDrawn="1"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49" name="Rectangle 29"/>
            <p:cNvSpPr>
              <a:spLocks noChangeArrowheads="1"/>
            </p:cNvSpPr>
            <p:nvPr userDrawn="1"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50" name="Rectangle 30"/>
            <p:cNvSpPr>
              <a:spLocks noChangeArrowheads="1"/>
            </p:cNvSpPr>
            <p:nvPr userDrawn="1"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51" name="Rectangle 31"/>
            <p:cNvSpPr>
              <a:spLocks noChangeArrowheads="1"/>
            </p:cNvSpPr>
            <p:nvPr userDrawn="1"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52" name="Rectangle 32"/>
            <p:cNvSpPr>
              <a:spLocks noChangeArrowheads="1"/>
            </p:cNvSpPr>
            <p:nvPr userDrawn="1"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53" name="Rectangle 33"/>
            <p:cNvSpPr>
              <a:spLocks noChangeArrowheads="1"/>
            </p:cNvSpPr>
            <p:nvPr userDrawn="1"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54" name="Rectangle 34"/>
            <p:cNvSpPr>
              <a:spLocks noChangeArrowheads="1"/>
            </p:cNvSpPr>
            <p:nvPr userDrawn="1"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55" name="Rectangle 35"/>
            <p:cNvSpPr>
              <a:spLocks noChangeArrowheads="1"/>
            </p:cNvSpPr>
            <p:nvPr userDrawn="1"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56" name="Rectangle 36"/>
            <p:cNvSpPr>
              <a:spLocks noChangeArrowheads="1"/>
            </p:cNvSpPr>
            <p:nvPr userDrawn="1"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57" name="Rectangle 37"/>
            <p:cNvSpPr>
              <a:spLocks noChangeArrowheads="1"/>
            </p:cNvSpPr>
            <p:nvPr userDrawn="1"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58" name="Rectangle 38"/>
            <p:cNvSpPr>
              <a:spLocks noChangeArrowheads="1"/>
            </p:cNvSpPr>
            <p:nvPr userDrawn="1"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59" name="Rectangle 39"/>
            <p:cNvSpPr>
              <a:spLocks noChangeArrowheads="1"/>
            </p:cNvSpPr>
            <p:nvPr userDrawn="1"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60" name="Rectangle 40"/>
            <p:cNvSpPr>
              <a:spLocks noChangeArrowheads="1"/>
            </p:cNvSpPr>
            <p:nvPr userDrawn="1"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61" name="Rectangle 41"/>
            <p:cNvSpPr>
              <a:spLocks noChangeArrowheads="1"/>
            </p:cNvSpPr>
            <p:nvPr userDrawn="1"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62" name="Rectangle 42"/>
            <p:cNvSpPr>
              <a:spLocks noChangeArrowheads="1"/>
            </p:cNvSpPr>
            <p:nvPr userDrawn="1"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63" name="Rectangle 43"/>
            <p:cNvSpPr>
              <a:spLocks noChangeArrowheads="1"/>
            </p:cNvSpPr>
            <p:nvPr userDrawn="1"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64" name="Rectangle 44"/>
            <p:cNvSpPr>
              <a:spLocks noChangeArrowheads="1"/>
            </p:cNvSpPr>
            <p:nvPr userDrawn="1"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65" name="Rectangle 45"/>
            <p:cNvSpPr>
              <a:spLocks noChangeArrowheads="1"/>
            </p:cNvSpPr>
            <p:nvPr userDrawn="1"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66" name="Rectangle 46"/>
            <p:cNvSpPr>
              <a:spLocks noChangeArrowheads="1"/>
            </p:cNvSpPr>
            <p:nvPr userDrawn="1"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67" name="Rectangle 47"/>
            <p:cNvSpPr>
              <a:spLocks noChangeArrowheads="1"/>
            </p:cNvSpPr>
            <p:nvPr userDrawn="1"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68" name="Rectangle 48"/>
            <p:cNvSpPr>
              <a:spLocks noChangeArrowheads="1"/>
            </p:cNvSpPr>
            <p:nvPr userDrawn="1"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69" name="Rectangle 49"/>
            <p:cNvSpPr>
              <a:spLocks noChangeArrowheads="1"/>
            </p:cNvSpPr>
            <p:nvPr userDrawn="1"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70" name="Rectangle 50"/>
            <p:cNvSpPr>
              <a:spLocks noChangeArrowheads="1"/>
            </p:cNvSpPr>
            <p:nvPr userDrawn="1"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71" name="Rectangle 51"/>
            <p:cNvSpPr>
              <a:spLocks noChangeArrowheads="1"/>
            </p:cNvSpPr>
            <p:nvPr userDrawn="1"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72" name="Rectangle 52"/>
            <p:cNvSpPr>
              <a:spLocks noChangeArrowheads="1"/>
            </p:cNvSpPr>
            <p:nvPr userDrawn="1"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73" name="Rectangle 53"/>
            <p:cNvSpPr>
              <a:spLocks noChangeArrowheads="1"/>
            </p:cNvSpPr>
            <p:nvPr userDrawn="1"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74" name="Rectangle 54"/>
            <p:cNvSpPr>
              <a:spLocks noChangeArrowheads="1"/>
            </p:cNvSpPr>
            <p:nvPr userDrawn="1"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75" name="Rectangle 55"/>
            <p:cNvSpPr>
              <a:spLocks noChangeArrowheads="1"/>
            </p:cNvSpPr>
            <p:nvPr userDrawn="1"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76" name="Rectangle 56"/>
            <p:cNvSpPr>
              <a:spLocks noChangeArrowheads="1"/>
            </p:cNvSpPr>
            <p:nvPr userDrawn="1"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77" name="Rectangle 57"/>
            <p:cNvSpPr>
              <a:spLocks noChangeArrowheads="1"/>
            </p:cNvSpPr>
            <p:nvPr userDrawn="1"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78" name="Rectangle 58"/>
            <p:cNvSpPr>
              <a:spLocks noChangeArrowheads="1"/>
            </p:cNvSpPr>
            <p:nvPr userDrawn="1"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79" name="Rectangle 59"/>
            <p:cNvSpPr>
              <a:spLocks noChangeArrowheads="1"/>
            </p:cNvSpPr>
            <p:nvPr userDrawn="1"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80" name="Rectangle 60"/>
            <p:cNvSpPr>
              <a:spLocks noChangeArrowheads="1"/>
            </p:cNvSpPr>
            <p:nvPr userDrawn="1"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81" name="Rectangle 61"/>
            <p:cNvSpPr>
              <a:spLocks noChangeArrowheads="1"/>
            </p:cNvSpPr>
            <p:nvPr userDrawn="1"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82" name="Rectangle 62"/>
            <p:cNvSpPr>
              <a:spLocks noChangeArrowheads="1"/>
            </p:cNvSpPr>
            <p:nvPr userDrawn="1"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83" name="Rectangle 63"/>
            <p:cNvSpPr>
              <a:spLocks noChangeArrowheads="1"/>
            </p:cNvSpPr>
            <p:nvPr userDrawn="1"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84" name="Rectangle 64"/>
            <p:cNvSpPr>
              <a:spLocks noChangeArrowheads="1"/>
            </p:cNvSpPr>
            <p:nvPr userDrawn="1"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9985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92088"/>
            <a:ext cx="81629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9986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9987" name="Rectangle 6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9988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09989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8196FA5-8652-4D5D-87C2-90C599C781D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lark\Documents\Sea Grant 2010-2012\Field photos\P9080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3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9144000" cy="1384995"/>
          </a:xfrm>
          <a:noFill/>
          <a:ln/>
        </p:spPr>
        <p:txBody>
          <a:bodyPr/>
          <a:lstStyle/>
          <a:p>
            <a:pPr algn="ctr"/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record of late Holocene coastal evolution and relative sea-level change from a coastal salt pond, southwest Puerto Rico</a:t>
            </a:r>
            <a:endParaRPr lang="en-US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63908" name="Rectangle 4"/>
          <p:cNvSpPr>
            <a:spLocks noChangeArrowheads="1"/>
          </p:cNvSpPr>
          <p:nvPr/>
        </p:nvSpPr>
        <p:spPr bwMode="auto">
          <a:xfrm>
            <a:off x="914400" y="3729335"/>
            <a:ext cx="7315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Clark 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Sherman 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Joel 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O.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Fernández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763909" name="Rectangle 5"/>
          <p:cNvSpPr>
            <a:spLocks noChangeArrowheads="1"/>
          </p:cNvSpPr>
          <p:nvPr/>
        </p:nvSpPr>
        <p:spPr bwMode="auto">
          <a:xfrm>
            <a:off x="952500" y="5257800"/>
            <a:ext cx="7239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Marine </a:t>
            </a: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Sciences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Puerto Rico - </a:t>
            </a:r>
            <a:r>
              <a:rPr lang="en-US" sz="2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Mayagüez</a:t>
            </a: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 descr="UPRM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5486400"/>
            <a:ext cx="1401763" cy="1287463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153" y="4343400"/>
            <a:ext cx="199169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2" b="100000" l="0" r="100000">
                        <a14:foregroundMark x1="32778" y1="76812" x2="32778" y2="76812"/>
                        <a14:foregroundMark x1="23611" y1="72947" x2="23611" y2="72947"/>
                        <a14:foregroundMark x1="5556" y1="61353" x2="5556" y2="61353"/>
                        <a14:foregroundMark x1="60000" y1="66184" x2="60000" y2="66184"/>
                        <a14:foregroundMark x1="81111" y1="64251" x2="81111" y2="64251"/>
                        <a14:foregroundMark x1="93333" y1="69565" x2="93333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696317"/>
            <a:ext cx="1508919" cy="867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785"/>
            <a:ext cx="9144000" cy="6150429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76600" y="381000"/>
            <a:ext cx="5486400" cy="70167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4000" b="1" i="1" kern="0" dirty="0" smtClean="0">
                <a:solidFill>
                  <a:schemeClr val="accent1"/>
                </a:solidFill>
              </a:rPr>
              <a:t>Core Locations</a:t>
            </a:r>
            <a:endParaRPr lang="en-US" sz="4000" b="1" i="1" kern="0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248" y="2286000"/>
            <a:ext cx="1909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Bahía Salinas</a:t>
            </a:r>
            <a:endParaRPr lang="en-US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1463675"/>
            <a:ext cx="1685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Bahía </a:t>
            </a:r>
            <a:r>
              <a:rPr lang="en-US" sz="20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Sucia</a:t>
            </a:r>
            <a:endParaRPr lang="en-US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672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1288" y="0"/>
            <a:ext cx="8821737" cy="131127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4000" b="1" i="1" kern="0" dirty="0" smtClean="0"/>
              <a:t>Methodology</a:t>
            </a:r>
            <a:br>
              <a:rPr lang="en-US" sz="4000" b="1" i="1" kern="0" dirty="0" smtClean="0"/>
            </a:br>
            <a:r>
              <a:rPr lang="en-US" sz="3600" b="1" i="1" kern="0" dirty="0" smtClean="0"/>
              <a:t>- Core Description -</a:t>
            </a:r>
            <a:endParaRPr lang="en-US" sz="3600" b="1" i="1" kern="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572000" y="1600200"/>
            <a:ext cx="4391025" cy="51054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1" kern="0" dirty="0" smtClean="0">
                <a:latin typeface="Times New Roman" pitchFamily="18" charset="0"/>
              </a:rPr>
              <a:t>Cores </a:t>
            </a:r>
            <a:r>
              <a:rPr lang="en-US" sz="2400" b="1" kern="0" dirty="0">
                <a:latin typeface="Times New Roman" pitchFamily="18" charset="0"/>
              </a:rPr>
              <a:t>are split lengthwise and their sedimentology and stratigraphy </a:t>
            </a:r>
            <a:r>
              <a:rPr lang="en-US" sz="2400" b="1" kern="0" dirty="0" smtClean="0">
                <a:latin typeface="Times New Roman" pitchFamily="18" charset="0"/>
              </a:rPr>
              <a:t>described </a:t>
            </a:r>
            <a:r>
              <a:rPr lang="en-US" sz="2400" b="1" kern="0" dirty="0">
                <a:latin typeface="Times New Roman" pitchFamily="18" charset="0"/>
              </a:rPr>
              <a:t>with regard </a:t>
            </a:r>
            <a:r>
              <a:rPr lang="en-US" sz="2400" b="1" kern="0" dirty="0" smtClean="0">
                <a:latin typeface="Times New Roman" pitchFamily="18" charset="0"/>
              </a:rPr>
              <a:t>to:</a:t>
            </a:r>
          </a:p>
          <a:p>
            <a:pPr lvl="1"/>
            <a:r>
              <a:rPr lang="en-US" sz="2000" b="1" kern="0" dirty="0" smtClean="0">
                <a:latin typeface="Times New Roman" pitchFamily="18" charset="0"/>
              </a:rPr>
              <a:t>sediment type</a:t>
            </a:r>
          </a:p>
          <a:p>
            <a:pPr lvl="1"/>
            <a:r>
              <a:rPr lang="en-US" sz="2000" b="1" kern="0" dirty="0" smtClean="0">
                <a:latin typeface="Times New Roman" pitchFamily="18" charset="0"/>
              </a:rPr>
              <a:t>grain size</a:t>
            </a:r>
          </a:p>
          <a:p>
            <a:pPr lvl="1"/>
            <a:r>
              <a:rPr lang="en-US" sz="2000" b="1" kern="0" dirty="0" smtClean="0">
                <a:latin typeface="Times New Roman" pitchFamily="18" charset="0"/>
              </a:rPr>
              <a:t>color</a:t>
            </a:r>
          </a:p>
          <a:p>
            <a:pPr lvl="1"/>
            <a:r>
              <a:rPr lang="en-US" sz="2000" b="1" kern="0" dirty="0" smtClean="0">
                <a:latin typeface="Times New Roman" pitchFamily="18" charset="0"/>
              </a:rPr>
              <a:t>and </a:t>
            </a:r>
            <a:r>
              <a:rPr lang="en-US" sz="2000" b="1" kern="0" dirty="0">
                <a:latin typeface="Times New Roman" pitchFamily="18" charset="0"/>
              </a:rPr>
              <a:t>the character of transitions between sedimentary </a:t>
            </a:r>
            <a:r>
              <a:rPr lang="en-US" sz="2000" b="1" kern="0" dirty="0" smtClean="0">
                <a:latin typeface="Times New Roman" pitchFamily="18" charset="0"/>
              </a:rPr>
              <a:t>layers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1450" y="2228850"/>
            <a:ext cx="50292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1288" y="0"/>
            <a:ext cx="8821737" cy="131127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4000" b="1" i="1" kern="0" dirty="0" smtClean="0"/>
              <a:t>Methodology</a:t>
            </a:r>
            <a:br>
              <a:rPr lang="en-US" sz="4000" b="1" i="1" kern="0" dirty="0" smtClean="0"/>
            </a:br>
            <a:r>
              <a:rPr lang="en-US" sz="3600" b="1" i="1" kern="0" dirty="0" smtClean="0"/>
              <a:t>- Sedimentology -</a:t>
            </a:r>
            <a:endParaRPr lang="en-US" sz="3600" b="1" i="1" kern="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572000" y="1600200"/>
            <a:ext cx="4391025" cy="51054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1" kern="0" dirty="0">
                <a:latin typeface="Times New Roman" pitchFamily="18" charset="0"/>
              </a:rPr>
              <a:t>Bulk carbon composition of core material </a:t>
            </a:r>
            <a:r>
              <a:rPr lang="en-US" sz="2400" b="1" kern="0" dirty="0" smtClean="0">
                <a:latin typeface="Times New Roman" pitchFamily="18" charset="0"/>
              </a:rPr>
              <a:t>(TC, TIC, TOC) determined </a:t>
            </a:r>
            <a:r>
              <a:rPr lang="en-US" sz="2400" b="1" kern="0" dirty="0">
                <a:latin typeface="Times New Roman" pitchFamily="18" charset="0"/>
              </a:rPr>
              <a:t>by carbon </a:t>
            </a:r>
            <a:r>
              <a:rPr lang="en-US" sz="2400" b="1" kern="0" dirty="0" err="1" smtClean="0">
                <a:latin typeface="Times New Roman" pitchFamily="18" charset="0"/>
              </a:rPr>
              <a:t>coulometry</a:t>
            </a:r>
            <a:endParaRPr lang="en-US" sz="2400" b="1" kern="0" dirty="0" smtClean="0">
              <a:latin typeface="Times New Roman" pitchFamily="18" charset="0"/>
            </a:endParaRPr>
          </a:p>
          <a:p>
            <a:pPr lvl="1"/>
            <a:r>
              <a:rPr lang="en-US" sz="2000" b="1" kern="0" dirty="0" smtClean="0">
                <a:latin typeface="Times New Roman" pitchFamily="18" charset="0"/>
              </a:rPr>
              <a:t>converted </a:t>
            </a:r>
            <a:r>
              <a:rPr lang="en-US" sz="2000" b="1" kern="0" dirty="0">
                <a:latin typeface="Times New Roman" pitchFamily="18" charset="0"/>
              </a:rPr>
              <a:t>to percent calcium </a:t>
            </a:r>
            <a:r>
              <a:rPr lang="en-US" sz="2000" b="1" kern="0" dirty="0" smtClean="0">
                <a:latin typeface="Times New Roman" pitchFamily="18" charset="0"/>
              </a:rPr>
              <a:t>carbonate</a:t>
            </a:r>
          </a:p>
          <a:p>
            <a:pPr lvl="1"/>
            <a:r>
              <a:rPr lang="en-US" sz="2000" b="1" kern="0" dirty="0" smtClean="0">
                <a:latin typeface="Times New Roman" pitchFamily="18" charset="0"/>
              </a:rPr>
              <a:t>percent </a:t>
            </a:r>
            <a:r>
              <a:rPr lang="en-US" sz="2000" b="1" kern="0" dirty="0">
                <a:latin typeface="Times New Roman" pitchFamily="18" charset="0"/>
              </a:rPr>
              <a:t>organic material </a:t>
            </a:r>
            <a:endParaRPr lang="en-US" sz="2000" b="1" kern="0" dirty="0" smtClean="0">
              <a:latin typeface="Times New Roman" pitchFamily="18" charset="0"/>
            </a:endParaRPr>
          </a:p>
          <a:p>
            <a:pPr lvl="1"/>
            <a:r>
              <a:rPr lang="en-US" sz="2000" b="1" kern="0" dirty="0" smtClean="0">
                <a:latin typeface="Times New Roman" pitchFamily="18" charset="0"/>
              </a:rPr>
              <a:t>and </a:t>
            </a:r>
            <a:r>
              <a:rPr lang="en-US" sz="2000" b="1" kern="0" dirty="0">
                <a:latin typeface="Times New Roman" pitchFamily="18" charset="0"/>
              </a:rPr>
              <a:t>percent </a:t>
            </a:r>
            <a:r>
              <a:rPr lang="en-US" sz="2000" b="1" kern="0" dirty="0" smtClean="0">
                <a:latin typeface="Times New Roman" pitchFamily="18" charset="0"/>
              </a:rPr>
              <a:t>other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1450" y="2228850"/>
            <a:ext cx="50292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2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1288" y="0"/>
            <a:ext cx="8821737" cy="131127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4000" b="1" i="1" kern="0" dirty="0" smtClean="0"/>
              <a:t>Methodology</a:t>
            </a:r>
            <a:br>
              <a:rPr lang="en-US" sz="4000" b="1" i="1" kern="0" dirty="0" smtClean="0"/>
            </a:br>
            <a:r>
              <a:rPr lang="en-US" sz="3600" b="1" i="1" kern="0" dirty="0" smtClean="0"/>
              <a:t>- Sedimentology -</a:t>
            </a:r>
            <a:endParaRPr lang="en-US" sz="3600" b="1" i="1" kern="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572000" y="1600200"/>
            <a:ext cx="4391025" cy="51054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1" kern="0" dirty="0" smtClean="0">
                <a:latin typeface="Times New Roman" pitchFamily="18" charset="0"/>
              </a:rPr>
              <a:t>Mineralogy of sediments determined by x-ray diffraction</a:t>
            </a:r>
          </a:p>
          <a:p>
            <a:r>
              <a:rPr lang="en-US" sz="2400" b="1" kern="0" dirty="0">
                <a:latin typeface="Times New Roman" pitchFamily="18" charset="0"/>
              </a:rPr>
              <a:t>Numerical ages of material are determined using radiocarbon (</a:t>
            </a:r>
            <a:r>
              <a:rPr lang="en-US" sz="2400" b="1" kern="0" baseline="30000" dirty="0">
                <a:latin typeface="Times New Roman" pitchFamily="18" charset="0"/>
              </a:rPr>
              <a:t>14</a:t>
            </a:r>
            <a:r>
              <a:rPr lang="en-US" sz="2400" b="1" kern="0" dirty="0">
                <a:latin typeface="Times New Roman" pitchFamily="18" charset="0"/>
              </a:rPr>
              <a:t>C) </a:t>
            </a:r>
            <a:r>
              <a:rPr lang="en-US" sz="2400" b="1" kern="0" dirty="0" smtClean="0">
                <a:latin typeface="Times New Roman" pitchFamily="18" charset="0"/>
              </a:rPr>
              <a:t>methods</a:t>
            </a:r>
            <a:endParaRPr lang="en-US" sz="2000" b="1" kern="0" dirty="0" smtClean="0"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1450" y="2228850"/>
            <a:ext cx="5029200" cy="3771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12" y="402336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4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1288" y="1"/>
            <a:ext cx="8821737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3600" b="1" i="1" kern="0" dirty="0" smtClean="0"/>
              <a:t>Results</a:t>
            </a:r>
            <a:r>
              <a:rPr lang="en-US" sz="4000" b="1" i="1" kern="0" dirty="0" smtClean="0"/>
              <a:t/>
            </a:r>
            <a:br>
              <a:rPr lang="en-US" sz="4000" b="1" i="1" kern="0" dirty="0" smtClean="0"/>
            </a:br>
            <a:r>
              <a:rPr lang="en-US" sz="2400" b="1" i="1" kern="0" dirty="0" smtClean="0"/>
              <a:t>- Sedimentology and Stratigraphy -</a:t>
            </a:r>
            <a:endParaRPr lang="en-US" sz="2400" b="1" i="1" kern="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935307" y="1219200"/>
            <a:ext cx="4027718" cy="22860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b="1" kern="0" dirty="0" smtClean="0">
                <a:latin typeface="Times New Roman" pitchFamily="18" charset="0"/>
              </a:rPr>
              <a:t>Unit I</a:t>
            </a:r>
          </a:p>
          <a:p>
            <a:pPr lvl="1"/>
            <a:r>
              <a:rPr lang="en-US" sz="2400" b="1" kern="0" dirty="0" smtClean="0">
                <a:latin typeface="Times New Roman" pitchFamily="18" charset="0"/>
              </a:rPr>
              <a:t>Brown, organic-rich sandy calcareous mud with microbial mats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93" y="1219200"/>
            <a:ext cx="4325707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0309" y="167640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Unit 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7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1288" y="1"/>
            <a:ext cx="8821737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3600" b="1" i="1" kern="0" dirty="0" smtClean="0"/>
              <a:t>Results</a:t>
            </a:r>
            <a:r>
              <a:rPr lang="en-US" sz="4000" b="1" i="1" kern="0" dirty="0" smtClean="0"/>
              <a:t/>
            </a:r>
            <a:br>
              <a:rPr lang="en-US" sz="4000" b="1" i="1" kern="0" dirty="0" smtClean="0"/>
            </a:br>
            <a:r>
              <a:rPr lang="en-US" sz="2400" b="1" i="1" kern="0" dirty="0" smtClean="0"/>
              <a:t>- Sedimentology and Stratigraphy -</a:t>
            </a:r>
            <a:endParaRPr lang="en-US" sz="2400" b="1" i="1" kern="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935307" y="1219200"/>
            <a:ext cx="4027718" cy="22860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b="1" kern="0" dirty="0" smtClean="0">
                <a:latin typeface="Times New Roman" pitchFamily="18" charset="0"/>
              </a:rPr>
              <a:t>Unit II</a:t>
            </a:r>
          </a:p>
          <a:p>
            <a:pPr lvl="1"/>
            <a:r>
              <a:rPr lang="en-US" sz="2400" b="1" kern="0" dirty="0" smtClean="0">
                <a:latin typeface="Times New Roman" pitchFamily="18" charset="0"/>
              </a:rPr>
              <a:t>Dark peat with woody material (mangrove) and rare shells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12" y="1219200"/>
            <a:ext cx="4387988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2866" y="3043535"/>
            <a:ext cx="11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Unit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18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1288" y="1"/>
            <a:ext cx="8821737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3600" b="1" i="1" kern="0" dirty="0" smtClean="0"/>
              <a:t>Results</a:t>
            </a:r>
            <a:r>
              <a:rPr lang="en-US" sz="4000" b="1" i="1" kern="0" dirty="0" smtClean="0"/>
              <a:t/>
            </a:r>
            <a:br>
              <a:rPr lang="en-US" sz="4000" b="1" i="1" kern="0" dirty="0" smtClean="0"/>
            </a:br>
            <a:r>
              <a:rPr lang="en-US" sz="2400" b="1" i="1" kern="0" dirty="0" smtClean="0"/>
              <a:t>- Sedimentology and Stratigraphy -</a:t>
            </a:r>
            <a:endParaRPr lang="en-US" sz="2400" b="1" i="1" kern="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935307" y="1219199"/>
            <a:ext cx="4027718" cy="4957465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b="1" kern="0" dirty="0" smtClean="0">
                <a:latin typeface="Times New Roman" pitchFamily="18" charset="0"/>
              </a:rPr>
              <a:t>Unit III</a:t>
            </a:r>
          </a:p>
          <a:p>
            <a:pPr lvl="1"/>
            <a:r>
              <a:rPr lang="en-US" sz="2400" b="1" kern="0" dirty="0" smtClean="0">
                <a:latin typeface="Times New Roman" pitchFamily="18" charset="0"/>
              </a:rPr>
              <a:t>Buff-colored, </a:t>
            </a:r>
            <a:r>
              <a:rPr lang="en-US" sz="2400" b="1" kern="0" dirty="0" err="1" smtClean="0">
                <a:latin typeface="Times New Roman" pitchFamily="18" charset="0"/>
              </a:rPr>
              <a:t>fossiliferous</a:t>
            </a:r>
            <a:r>
              <a:rPr lang="en-US" sz="2400" b="1" kern="0" dirty="0" smtClean="0">
                <a:latin typeface="Times New Roman" pitchFamily="18" charset="0"/>
              </a:rPr>
              <a:t> carbonate mud with abundant </a:t>
            </a:r>
            <a:r>
              <a:rPr lang="en-US" sz="2400" b="1" i="1" kern="0" dirty="0" err="1">
                <a:latin typeface="Times New Roman" pitchFamily="18" charset="0"/>
              </a:rPr>
              <a:t>H</a:t>
            </a:r>
            <a:r>
              <a:rPr lang="en-US" sz="2400" b="1" i="1" kern="0" dirty="0" err="1" smtClean="0">
                <a:latin typeface="Times New Roman" pitchFamily="18" charset="0"/>
              </a:rPr>
              <a:t>alimeda</a:t>
            </a:r>
            <a:r>
              <a:rPr lang="en-US" sz="2400" b="1" kern="0" dirty="0" smtClean="0">
                <a:latin typeface="Times New Roman" pitchFamily="18" charset="0"/>
              </a:rPr>
              <a:t> plates</a:t>
            </a:r>
          </a:p>
          <a:p>
            <a:pPr lvl="1"/>
            <a:endParaRPr lang="en-US" sz="2400" b="1" kern="0" dirty="0" smtClean="0"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7" y="1219200"/>
            <a:ext cx="4383463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2866" y="5715000"/>
            <a:ext cx="131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Unit 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99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31" y="1116331"/>
            <a:ext cx="6487650" cy="54864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41288" y="1"/>
            <a:ext cx="8821737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3600" b="1" i="1" kern="0" dirty="0" smtClean="0"/>
              <a:t>Results</a:t>
            </a:r>
            <a:r>
              <a:rPr lang="en-US" sz="4000" b="1" i="1" kern="0" dirty="0" smtClean="0"/>
              <a:t/>
            </a:r>
            <a:br>
              <a:rPr lang="en-US" sz="4000" b="1" i="1" kern="0" dirty="0" smtClean="0"/>
            </a:br>
            <a:r>
              <a:rPr lang="en-US" sz="2400" b="1" i="1" kern="0" dirty="0" smtClean="0"/>
              <a:t>- Grain size -</a:t>
            </a:r>
            <a:endParaRPr lang="en-US" sz="2400" b="1" i="1" kern="0" dirty="0"/>
          </a:p>
        </p:txBody>
      </p:sp>
      <p:sp>
        <p:nvSpPr>
          <p:cNvPr id="5" name="TextBox 4"/>
          <p:cNvSpPr txBox="1"/>
          <p:nvPr/>
        </p:nvSpPr>
        <p:spPr>
          <a:xfrm>
            <a:off x="3631575" y="2269123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&lt;63 </a:t>
            </a:r>
            <a:r>
              <a:rPr lang="el-GR" sz="1600" dirty="0" smtClean="0"/>
              <a:t>μ</a:t>
            </a:r>
            <a:r>
              <a:rPr lang="en-US" sz="1600" dirty="0" smtClean="0"/>
              <a:t>m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932988" y="2269123"/>
            <a:ext cx="154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63 </a:t>
            </a:r>
            <a:r>
              <a:rPr lang="el-GR" sz="1600" dirty="0" smtClean="0"/>
              <a:t>μ</a:t>
            </a:r>
            <a:r>
              <a:rPr lang="en-US" sz="1600" dirty="0" smtClean="0"/>
              <a:t>m-2 mm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705600" y="2269123"/>
            <a:ext cx="955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&gt;</a:t>
            </a:r>
            <a:r>
              <a:rPr lang="en-US" sz="1600" dirty="0" smtClean="0"/>
              <a:t>2 mm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838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41288" y="1"/>
            <a:ext cx="8821737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3600" b="1" i="1" kern="0" dirty="0" smtClean="0"/>
              <a:t>Results</a:t>
            </a:r>
            <a:r>
              <a:rPr lang="en-US" sz="4000" b="1" i="1" kern="0" dirty="0" smtClean="0"/>
              <a:t/>
            </a:r>
            <a:br>
              <a:rPr lang="en-US" sz="4000" b="1" i="1" kern="0" dirty="0" smtClean="0"/>
            </a:br>
            <a:r>
              <a:rPr lang="en-US" sz="2400" b="1" i="1" kern="0" dirty="0" smtClean="0"/>
              <a:t>- Bulk carbon composition-</a:t>
            </a:r>
            <a:endParaRPr lang="en-US" sz="2400" b="1" i="1" kern="0" dirty="0"/>
          </a:p>
        </p:txBody>
      </p:sp>
      <p:pic>
        <p:nvPicPr>
          <p:cNvPr id="9" name="Picture 2" descr="C:\Users\Clark\Documents\Sea Grant 2010-2012\CR5_Bulk-C Composi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993" y="1127760"/>
            <a:ext cx="6596327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19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41288" y="1"/>
            <a:ext cx="8821737" cy="685799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3600" b="1" i="1" kern="0" dirty="0" smtClean="0"/>
              <a:t>Environmental Interpretation</a:t>
            </a:r>
            <a:endParaRPr lang="en-US" sz="2400" b="1" i="1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1193014" cy="59436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743200" y="4343401"/>
            <a:ext cx="5486400" cy="18288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b="1" kern="0" dirty="0" smtClean="0">
                <a:latin typeface="Times New Roman" pitchFamily="18" charset="0"/>
              </a:rPr>
              <a:t>Unit III</a:t>
            </a:r>
          </a:p>
          <a:p>
            <a:pPr lvl="1"/>
            <a:r>
              <a:rPr lang="en-US" sz="2400" b="1" kern="0" dirty="0" smtClean="0">
                <a:latin typeface="Times New Roman" pitchFamily="18" charset="0"/>
              </a:rPr>
              <a:t>Open to semi-protected shallow bay, normal marine conditions</a:t>
            </a:r>
          </a:p>
          <a:p>
            <a:pPr lvl="1"/>
            <a:endParaRPr lang="en-US" sz="2400" b="1" kern="0" dirty="0" smtClean="0">
              <a:latin typeface="Times New Roman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743200" y="2514600"/>
            <a:ext cx="5486400" cy="18288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b="1" kern="0" dirty="0" smtClean="0">
                <a:latin typeface="Times New Roman" pitchFamily="18" charset="0"/>
              </a:rPr>
              <a:t>Unit II</a:t>
            </a:r>
          </a:p>
          <a:p>
            <a:pPr lvl="1"/>
            <a:r>
              <a:rPr lang="en-US" sz="2400" b="1" kern="0" dirty="0">
                <a:latin typeface="Times New Roman" pitchFamily="18" charset="0"/>
              </a:rPr>
              <a:t>Barrier beach and mangrove development</a:t>
            </a:r>
          </a:p>
          <a:p>
            <a:pPr lvl="1"/>
            <a:r>
              <a:rPr lang="en-US" sz="2400" b="1" kern="0" dirty="0" smtClean="0">
                <a:latin typeface="Times New Roman" pitchFamily="18" charset="0"/>
              </a:rPr>
              <a:t>Isolation of bay</a:t>
            </a:r>
          </a:p>
          <a:p>
            <a:pPr lvl="1"/>
            <a:endParaRPr lang="en-US" sz="2400" b="1" kern="0" dirty="0" smtClean="0">
              <a:latin typeface="Times New Roman" pitchFamily="18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743200" y="685800"/>
            <a:ext cx="5486400" cy="18288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b="1" kern="0" dirty="0" smtClean="0">
                <a:latin typeface="Times New Roman" pitchFamily="18" charset="0"/>
              </a:rPr>
              <a:t>Unit I</a:t>
            </a:r>
          </a:p>
          <a:p>
            <a:pPr lvl="1"/>
            <a:r>
              <a:rPr lang="en-US" sz="2400" b="1" kern="0" dirty="0" smtClean="0">
                <a:latin typeface="Times New Roman" pitchFamily="18" charset="0"/>
              </a:rPr>
              <a:t>Establishment </a:t>
            </a:r>
            <a:r>
              <a:rPr lang="en-US" sz="2400" b="1" kern="0" dirty="0">
                <a:latin typeface="Times New Roman" pitchFamily="18" charset="0"/>
              </a:rPr>
              <a:t>of </a:t>
            </a:r>
            <a:r>
              <a:rPr lang="en-US" sz="2400" b="1" kern="0" dirty="0" err="1">
                <a:latin typeface="Times New Roman" pitchFamily="18" charset="0"/>
              </a:rPr>
              <a:t>hypersaline</a:t>
            </a:r>
            <a:r>
              <a:rPr lang="en-US" sz="2400" b="1" kern="0" dirty="0">
                <a:latin typeface="Times New Roman" pitchFamily="18" charset="0"/>
              </a:rPr>
              <a:t> </a:t>
            </a:r>
            <a:r>
              <a:rPr lang="en-US" sz="2400" b="1" kern="0" dirty="0" smtClean="0">
                <a:latin typeface="Times New Roman" pitchFamily="18" charset="0"/>
              </a:rPr>
              <a:t>pond </a:t>
            </a:r>
          </a:p>
          <a:p>
            <a:pPr lvl="1"/>
            <a:r>
              <a:rPr lang="en-US" sz="2400" b="1" kern="0" dirty="0">
                <a:latin typeface="Times New Roman" pitchFamily="18" charset="0"/>
              </a:rPr>
              <a:t>I</a:t>
            </a:r>
            <a:r>
              <a:rPr lang="en-US" sz="2400" b="1" kern="0" dirty="0" smtClean="0">
                <a:latin typeface="Times New Roman" pitchFamily="18" charset="0"/>
              </a:rPr>
              <a:t>ntermittent breaching of barriers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107414" y="4648200"/>
            <a:ext cx="74980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2107414" y="2819400"/>
            <a:ext cx="74980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2107414" y="990600"/>
            <a:ext cx="749808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2062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lark\Documents\Sea Grant 2010-2012\Field photos\P9080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228600"/>
            <a:ext cx="8229600" cy="64008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Coastal lagoons and salt ponds are important natural resources</a:t>
            </a:r>
          </a:p>
          <a:p>
            <a:pPr lvl="1"/>
            <a:r>
              <a:rPr lang="en-US" b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Ecologically significant</a:t>
            </a:r>
          </a:p>
          <a:p>
            <a:pPr lvl="1"/>
            <a:r>
              <a:rPr lang="en-US" b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Buffer zone between terrestrial and marine environments</a:t>
            </a:r>
          </a:p>
          <a:p>
            <a:pPr lvl="1"/>
            <a:r>
              <a:rPr lang="en-US" b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Contain unique sedimentary archives of </a:t>
            </a:r>
            <a:r>
              <a:rPr lang="en-US" b="1" kern="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paleoenvironmental</a:t>
            </a:r>
            <a:r>
              <a:rPr lang="en-US" b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information</a:t>
            </a:r>
          </a:p>
          <a:p>
            <a:pPr lvl="2"/>
            <a:r>
              <a:rPr lang="en-US" b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Climate</a:t>
            </a:r>
          </a:p>
          <a:p>
            <a:pPr lvl="2"/>
            <a:r>
              <a:rPr lang="en-US" b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Marine flooding events</a:t>
            </a:r>
          </a:p>
          <a:p>
            <a:pPr lvl="3"/>
            <a:r>
              <a:rPr lang="en-US" b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Tropical cyclones</a:t>
            </a:r>
          </a:p>
          <a:p>
            <a:pPr lvl="3"/>
            <a:r>
              <a:rPr lang="en-US" b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Tsunami</a:t>
            </a:r>
          </a:p>
          <a:p>
            <a:pPr lvl="2"/>
            <a:r>
              <a:rPr lang="en-US" b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Sea-level change</a:t>
            </a:r>
          </a:p>
          <a:p>
            <a:pPr lvl="2"/>
            <a:r>
              <a:rPr lang="en-US" b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Paleoecology</a:t>
            </a:r>
          </a:p>
          <a:p>
            <a:pPr lvl="2"/>
            <a:r>
              <a:rPr lang="en-US" b="1" kern="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Geoarchaeology</a:t>
            </a:r>
            <a:endParaRPr lang="en-US" b="1" kern="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2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41288" y="1"/>
            <a:ext cx="8821737" cy="685799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3600" b="1" i="1" kern="0" dirty="0" smtClean="0"/>
              <a:t>Environmental Interpretation</a:t>
            </a:r>
            <a:endParaRPr lang="en-US" sz="2400" b="1" i="1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1193014" cy="5943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38600" y="681335"/>
            <a:ext cx="2874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Relative sea level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3657600" y="1170801"/>
            <a:ext cx="36576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6888825" y="1251466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Rising</a:t>
            </a:r>
            <a:endParaRPr lang="en-US" sz="1800" i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76723" y="1219200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Falling</a:t>
            </a:r>
            <a:endParaRPr lang="en-US" sz="1800" i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ight Arrow 12"/>
          <p:cNvSpPr/>
          <p:nvPr/>
        </p:nvSpPr>
        <p:spPr bwMode="auto">
          <a:xfrm flipH="1">
            <a:off x="3645759" y="1620798"/>
            <a:ext cx="1830059" cy="180820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1828800" y="914400"/>
            <a:ext cx="0" cy="5715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89" y="3886200"/>
            <a:ext cx="612121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1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1132" y="1"/>
            <a:ext cx="8821737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3600" b="1" i="1" kern="0" dirty="0" smtClean="0"/>
              <a:t>Results</a:t>
            </a:r>
            <a:r>
              <a:rPr lang="en-US" sz="4000" b="1" i="1" kern="0" dirty="0" smtClean="0"/>
              <a:t/>
            </a:r>
            <a:br>
              <a:rPr lang="en-US" sz="4000" b="1" i="1" kern="0" dirty="0" smtClean="0"/>
            </a:br>
            <a:r>
              <a:rPr lang="en-US" sz="2400" b="1" i="1" kern="0" dirty="0" smtClean="0"/>
              <a:t>- Radiocarbon (</a:t>
            </a:r>
            <a:r>
              <a:rPr lang="en-US" sz="2400" b="1" i="1" kern="0" baseline="30000" dirty="0" smtClean="0"/>
              <a:t>14</a:t>
            </a:r>
            <a:r>
              <a:rPr lang="en-US" sz="2400" b="1" i="1" kern="0" dirty="0" smtClean="0"/>
              <a:t>C)-</a:t>
            </a:r>
            <a:endParaRPr lang="en-US" sz="2400" b="1" i="1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45924"/>
            <a:ext cx="8229600" cy="565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8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785"/>
            <a:ext cx="9144000" cy="6150429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1132" y="381000"/>
            <a:ext cx="8821737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3600" b="1" i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from Additional Sites</a:t>
            </a:r>
            <a:r>
              <a:rPr lang="en-US" sz="4000" b="1" i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b="1" i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400" b="1" i="1" kern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4419600" y="4206240"/>
            <a:ext cx="152400" cy="36576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381000" y="5029200"/>
            <a:ext cx="152400" cy="36576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52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0" y="1"/>
            <a:ext cx="4572000" cy="685799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3600" b="1" i="1" kern="0" dirty="0" smtClean="0"/>
              <a:t>Results</a:t>
            </a:r>
            <a:endParaRPr lang="en-US" sz="2400" b="1" i="1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825" y="3429000"/>
            <a:ext cx="4267200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4267200" cy="3200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4267200" cy="320040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0" y="685800"/>
            <a:ext cx="4572000" cy="25908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b="1" kern="0" dirty="0" smtClean="0">
                <a:latin typeface="Times New Roman" pitchFamily="18" charset="0"/>
              </a:rPr>
              <a:t>Emergent carbonate gravels</a:t>
            </a:r>
          </a:p>
          <a:p>
            <a:pPr lvl="1"/>
            <a:r>
              <a:rPr lang="en-US" sz="2400" b="1" kern="0" dirty="0" smtClean="0">
                <a:latin typeface="Times New Roman" pitchFamily="18" charset="0"/>
              </a:rPr>
              <a:t>Shell </a:t>
            </a:r>
            <a:r>
              <a:rPr lang="en-US" sz="2400" b="1" kern="0" dirty="0" err="1" smtClean="0">
                <a:latin typeface="Times New Roman" pitchFamily="18" charset="0"/>
              </a:rPr>
              <a:t>middens</a:t>
            </a:r>
            <a:r>
              <a:rPr lang="en-US" sz="2400" b="1" kern="0" dirty="0" smtClean="0">
                <a:latin typeface="Times New Roman" pitchFamily="18" charset="0"/>
              </a:rPr>
              <a:t>?</a:t>
            </a:r>
          </a:p>
          <a:p>
            <a:pPr lvl="1"/>
            <a:r>
              <a:rPr lang="en-US" sz="2400" b="1" kern="0" dirty="0" smtClean="0">
                <a:latin typeface="Times New Roman" pitchFamily="18" charset="0"/>
              </a:rPr>
              <a:t>Calibrated </a:t>
            </a:r>
            <a:r>
              <a:rPr lang="en-US" sz="2400" b="1" kern="0" baseline="30000" dirty="0" smtClean="0">
                <a:latin typeface="Times New Roman" pitchFamily="18" charset="0"/>
              </a:rPr>
              <a:t>14</a:t>
            </a:r>
            <a:r>
              <a:rPr lang="en-US" sz="2400" b="1" kern="0" dirty="0" smtClean="0">
                <a:latin typeface="Times New Roman" pitchFamily="18" charset="0"/>
              </a:rPr>
              <a:t>C age ~1900 </a:t>
            </a:r>
            <a:r>
              <a:rPr lang="en-US" sz="2400" b="1" kern="0" dirty="0" err="1" smtClean="0">
                <a:latin typeface="Times New Roman" pitchFamily="18" charset="0"/>
              </a:rPr>
              <a:t>yr</a:t>
            </a:r>
            <a:r>
              <a:rPr lang="en-US" sz="2400" b="1" kern="0" dirty="0" smtClean="0">
                <a:latin typeface="Times New Roman" pitchFamily="18" charset="0"/>
              </a:rPr>
              <a:t> BP</a:t>
            </a:r>
          </a:p>
        </p:txBody>
      </p:sp>
    </p:spTree>
    <p:extLst>
      <p:ext uri="{BB962C8B-B14F-4D97-AF65-F5344CB8AC3E}">
        <p14:creationId xmlns:p14="http://schemas.microsoft.com/office/powerpoint/2010/main" val="76186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1132" y="1"/>
            <a:ext cx="8821737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3600" b="1" i="1" kern="0" dirty="0" smtClean="0"/>
              <a:t>Results</a:t>
            </a:r>
            <a:r>
              <a:rPr lang="en-US" sz="4000" b="1" i="1" kern="0" dirty="0" smtClean="0"/>
              <a:t/>
            </a:r>
            <a:br>
              <a:rPr lang="en-US" sz="4000" b="1" i="1" kern="0" dirty="0" smtClean="0"/>
            </a:br>
            <a:r>
              <a:rPr lang="en-US" sz="2400" b="1" i="1" kern="0" dirty="0" smtClean="0"/>
              <a:t>- Radiocarbon (</a:t>
            </a:r>
            <a:r>
              <a:rPr lang="en-US" sz="2400" b="1" i="1" kern="0" baseline="30000" dirty="0" smtClean="0"/>
              <a:t>14</a:t>
            </a:r>
            <a:r>
              <a:rPr lang="en-US" sz="2400" b="1" i="1" kern="0" dirty="0" smtClean="0"/>
              <a:t>C)-</a:t>
            </a:r>
            <a:endParaRPr lang="en-US" sz="2400" b="1" i="1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19943"/>
            <a:ext cx="5943600" cy="57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5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41288" y="1"/>
            <a:ext cx="8821737" cy="685799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3600" b="1" i="1" kern="0" dirty="0" smtClean="0"/>
              <a:t>Environmental Interpretation</a:t>
            </a:r>
            <a:endParaRPr lang="en-US" sz="2400" b="1" i="1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1193014" cy="5943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38600" y="681335"/>
            <a:ext cx="2874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Relative sea level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3657600" y="1170801"/>
            <a:ext cx="36576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6888825" y="1251466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Rising</a:t>
            </a:r>
            <a:endParaRPr lang="en-US" sz="1800" i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76723" y="1219200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Falling</a:t>
            </a:r>
            <a:endParaRPr lang="en-US" sz="1800" i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ight Arrow 12"/>
          <p:cNvSpPr/>
          <p:nvPr/>
        </p:nvSpPr>
        <p:spPr bwMode="auto">
          <a:xfrm flipH="1">
            <a:off x="3645759" y="1620798"/>
            <a:ext cx="1830059" cy="180820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1828800" y="914400"/>
            <a:ext cx="0" cy="5715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89" y="3886200"/>
            <a:ext cx="612121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7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3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863" y="304800"/>
            <a:ext cx="8821737" cy="701675"/>
          </a:xfrm>
        </p:spPr>
        <p:txBody>
          <a:bodyPr/>
          <a:lstStyle/>
          <a:p>
            <a:pPr algn="ctr"/>
            <a:r>
              <a:rPr lang="en-US" sz="4000" b="1" i="1" dirty="0" smtClean="0"/>
              <a:t>Discussion</a:t>
            </a:r>
            <a:endParaRPr lang="en-US" sz="4000" b="1" i="1" dirty="0"/>
          </a:p>
        </p:txBody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697" y="1295400"/>
            <a:ext cx="8170069" cy="5105400"/>
          </a:xfrm>
        </p:spPr>
        <p:txBody>
          <a:bodyPr/>
          <a:lstStyle/>
          <a:p>
            <a:r>
              <a:rPr lang="en-US" sz="3600" b="1" dirty="0" smtClean="0">
                <a:latin typeface="Times New Roman" pitchFamily="18" charset="0"/>
              </a:rPr>
              <a:t>Potential drivers of change</a:t>
            </a:r>
            <a:endParaRPr lang="en-US" sz="3600" b="1" dirty="0">
              <a:latin typeface="Times New Roman" pitchFamily="18" charset="0"/>
            </a:endParaRPr>
          </a:p>
          <a:p>
            <a:pPr lvl="1"/>
            <a:r>
              <a:rPr lang="en-US" sz="3200" b="1" dirty="0" smtClean="0">
                <a:latin typeface="Times New Roman" pitchFamily="18" charset="0"/>
              </a:rPr>
              <a:t>Sedimentary dynamics</a:t>
            </a:r>
          </a:p>
          <a:p>
            <a:pPr lvl="1"/>
            <a:r>
              <a:rPr lang="en-US" sz="3200" b="1" dirty="0" smtClean="0">
                <a:latin typeface="Times New Roman" pitchFamily="18" charset="0"/>
              </a:rPr>
              <a:t>Local tectonic movements</a:t>
            </a:r>
          </a:p>
          <a:p>
            <a:pPr lvl="1"/>
            <a:r>
              <a:rPr lang="en-US" sz="3200" b="1" dirty="0" smtClean="0">
                <a:latin typeface="Times New Roman" pitchFamily="18" charset="0"/>
              </a:rPr>
              <a:t>Regional sea-level change</a:t>
            </a:r>
          </a:p>
        </p:txBody>
      </p:sp>
    </p:spTree>
    <p:extLst>
      <p:ext uri="{BB962C8B-B14F-4D97-AF65-F5344CB8AC3E}">
        <p14:creationId xmlns:p14="http://schemas.microsoft.com/office/powerpoint/2010/main" val="1274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3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863" y="304800"/>
            <a:ext cx="8821737" cy="701675"/>
          </a:xfrm>
        </p:spPr>
        <p:txBody>
          <a:bodyPr/>
          <a:lstStyle/>
          <a:p>
            <a:pPr algn="ctr"/>
            <a:r>
              <a:rPr lang="en-US" sz="4000" b="1" i="1" dirty="0" smtClean="0"/>
              <a:t>Discussion</a:t>
            </a:r>
            <a:endParaRPr lang="en-US" sz="4000" b="1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5486400" cy="518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3429000" cy="5105400"/>
          </a:xfrm>
        </p:spPr>
        <p:txBody>
          <a:bodyPr/>
          <a:lstStyle/>
          <a:p>
            <a:r>
              <a:rPr lang="en-US" sz="2400" b="1" dirty="0" smtClean="0">
                <a:latin typeface="Times New Roman" pitchFamily="18" charset="0"/>
              </a:rPr>
              <a:t>Potential drivers of change</a:t>
            </a:r>
            <a:endParaRPr lang="en-US" sz="2400" b="1" dirty="0">
              <a:latin typeface="Times New Roman" pitchFamily="18" charset="0"/>
            </a:endParaRPr>
          </a:p>
          <a:p>
            <a:pPr lvl="1"/>
            <a:r>
              <a:rPr lang="en-US" sz="2000" b="1" dirty="0" smtClean="0">
                <a:latin typeface="Times New Roman" pitchFamily="18" charset="0"/>
              </a:rPr>
              <a:t>Sedimentary dynamics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3355220"/>
            <a:ext cx="3429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Western </a:t>
            </a:r>
            <a:r>
              <a:rPr lang="en-US" sz="1800" dirty="0"/>
              <a:t>Atlantic sea-level curve for the last 11,000 </a:t>
            </a:r>
            <a:r>
              <a:rPr lang="en-US" sz="1800" dirty="0" smtClean="0"/>
              <a:t>years based </a:t>
            </a:r>
            <a:r>
              <a:rPr lang="en-US" sz="1800" dirty="0"/>
              <a:t>on calibrated </a:t>
            </a:r>
            <a:r>
              <a:rPr lang="en-US" sz="1800" baseline="30000" dirty="0"/>
              <a:t>14</a:t>
            </a:r>
            <a:r>
              <a:rPr lang="en-US" sz="1800" dirty="0"/>
              <a:t>C dates from </a:t>
            </a:r>
            <a:r>
              <a:rPr lang="en-US" sz="1800" i="1" dirty="0" err="1" smtClean="0"/>
              <a:t>Acropora</a:t>
            </a:r>
            <a:r>
              <a:rPr lang="en-US" sz="1800" i="1" dirty="0"/>
              <a:t> </a:t>
            </a:r>
            <a:r>
              <a:rPr lang="en-US" sz="1800" i="1" dirty="0" err="1" smtClean="0"/>
              <a:t>palmata</a:t>
            </a:r>
            <a:r>
              <a:rPr lang="en-US" sz="1800" dirty="0" smtClean="0"/>
              <a:t> framework and intertidal </a:t>
            </a:r>
            <a:r>
              <a:rPr lang="en-US" sz="1800" dirty="0"/>
              <a:t>mangrove </a:t>
            </a:r>
            <a:r>
              <a:rPr lang="en-US" sz="1800" dirty="0" smtClean="0"/>
              <a:t>peat (</a:t>
            </a:r>
            <a:r>
              <a:rPr lang="en-US" sz="1800" dirty="0" err="1" smtClean="0"/>
              <a:t>Toscano</a:t>
            </a:r>
            <a:r>
              <a:rPr lang="en-US" sz="1800" dirty="0" smtClean="0"/>
              <a:t> and Macintyre, 2003)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0429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3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863" y="0"/>
            <a:ext cx="8821737" cy="701675"/>
          </a:xfrm>
        </p:spPr>
        <p:txBody>
          <a:bodyPr/>
          <a:lstStyle/>
          <a:p>
            <a:pPr algn="ctr"/>
            <a:r>
              <a:rPr lang="en-US" sz="4000" b="1" i="1" dirty="0" smtClean="0"/>
              <a:t>Discussion</a:t>
            </a:r>
            <a:endParaRPr lang="en-US" sz="4000" b="1" i="1" dirty="0"/>
          </a:p>
        </p:txBody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077200" cy="1371600"/>
          </a:xfrm>
        </p:spPr>
        <p:txBody>
          <a:bodyPr/>
          <a:lstStyle/>
          <a:p>
            <a:r>
              <a:rPr lang="en-US" sz="2400" b="1" dirty="0" smtClean="0">
                <a:latin typeface="Times New Roman" pitchFamily="18" charset="0"/>
              </a:rPr>
              <a:t>Potential drivers of change</a:t>
            </a:r>
            <a:endParaRPr lang="en-US" sz="2400" b="1" dirty="0">
              <a:latin typeface="Times New Roman" pitchFamily="18" charset="0"/>
            </a:endParaRPr>
          </a:p>
          <a:p>
            <a:pPr lvl="1"/>
            <a:r>
              <a:rPr lang="en-US" sz="2000" b="1" dirty="0" smtClean="0">
                <a:latin typeface="Times New Roman" pitchFamily="18" charset="0"/>
              </a:rPr>
              <a:t>Local tectonic movements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98320"/>
            <a:ext cx="7772400" cy="49834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85800" y="4800600"/>
            <a:ext cx="7315200" cy="457200"/>
          </a:xfrm>
          <a:prstGeom prst="rect">
            <a:avLst/>
          </a:prstGeom>
          <a:solidFill>
            <a:srgbClr val="FFFF00">
              <a:alpha val="30196"/>
            </a:srgb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Line Callout 3 (Border and Accent Bar) 7"/>
          <p:cNvSpPr/>
          <p:nvPr/>
        </p:nvSpPr>
        <p:spPr bwMode="auto">
          <a:xfrm>
            <a:off x="1066800" y="3044952"/>
            <a:ext cx="7848600" cy="1603248"/>
          </a:xfrm>
          <a:prstGeom prst="accentBorderCallout3">
            <a:avLst>
              <a:gd name="adj1" fmla="val 17288"/>
              <a:gd name="adj2" fmla="val -2521"/>
              <a:gd name="adj3" fmla="val 31912"/>
              <a:gd name="adj4" fmla="val -9348"/>
              <a:gd name="adj5" fmla="val 103657"/>
              <a:gd name="adj6" fmla="val -5725"/>
              <a:gd name="adj7" fmla="val 114033"/>
              <a:gd name="adj8" fmla="val 2218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600" b="1" dirty="0"/>
              <a:t>Near </a:t>
            </a:r>
            <a:r>
              <a:rPr lang="en-US" sz="1600" b="1" dirty="0" err="1"/>
              <a:t>Rincón</a:t>
            </a:r>
            <a:r>
              <a:rPr lang="en-US" sz="1600" b="1" dirty="0"/>
              <a:t>, in northwestern Puerto Rico, </a:t>
            </a:r>
            <a:r>
              <a:rPr lang="en-US" sz="1600" b="1" dirty="0" smtClean="0"/>
              <a:t>ongoing</a:t>
            </a:r>
          </a:p>
          <a:p>
            <a:r>
              <a:rPr lang="en-US" sz="1600" b="1" dirty="0" smtClean="0"/>
              <a:t>commercial </a:t>
            </a:r>
            <a:r>
              <a:rPr lang="en-US" sz="1600" b="1" dirty="0"/>
              <a:t>sand </a:t>
            </a:r>
            <a:r>
              <a:rPr lang="en-US" sz="1600" b="1" dirty="0" smtClean="0"/>
              <a:t>extraction activities </a:t>
            </a:r>
            <a:r>
              <a:rPr lang="en-US" sz="1600" b="1" dirty="0"/>
              <a:t>on a </a:t>
            </a:r>
            <a:r>
              <a:rPr lang="en-US" sz="1600" b="1" dirty="0" smtClean="0"/>
              <a:t>terrace</a:t>
            </a:r>
          </a:p>
          <a:p>
            <a:r>
              <a:rPr lang="en-US" sz="1600" b="1" dirty="0" smtClean="0"/>
              <a:t>approximately </a:t>
            </a:r>
            <a:r>
              <a:rPr lang="en-US" sz="1600" b="1" dirty="0"/>
              <a:t>1 </a:t>
            </a:r>
            <a:r>
              <a:rPr lang="en-US" sz="1600" b="1" dirty="0" smtClean="0"/>
              <a:t>km inland </a:t>
            </a:r>
            <a:r>
              <a:rPr lang="en-US" sz="1600" b="1" dirty="0"/>
              <a:t>exposed </a:t>
            </a:r>
            <a:r>
              <a:rPr lang="en-US" sz="1600" b="1" dirty="0" err="1"/>
              <a:t>fossiliferous</a:t>
            </a:r>
            <a:r>
              <a:rPr lang="en-US" sz="1600" b="1" dirty="0"/>
              <a:t> </a:t>
            </a:r>
            <a:r>
              <a:rPr lang="en-US" sz="1600" b="1" dirty="0" smtClean="0"/>
              <a:t>marine</a:t>
            </a:r>
          </a:p>
          <a:p>
            <a:r>
              <a:rPr lang="en-US" sz="1600" b="1" dirty="0" smtClean="0"/>
              <a:t>sand approximately </a:t>
            </a:r>
            <a:r>
              <a:rPr lang="en-US" sz="1600" b="1" dirty="0"/>
              <a:t>3 m above sea level that </a:t>
            </a:r>
            <a:r>
              <a:rPr lang="en-US" sz="1600" b="1" dirty="0" smtClean="0"/>
              <a:t>underlie</a:t>
            </a:r>
          </a:p>
          <a:p>
            <a:r>
              <a:rPr lang="en-US" sz="1600" b="1" dirty="0" smtClean="0"/>
              <a:t>fluvial </a:t>
            </a:r>
            <a:r>
              <a:rPr lang="en-US" sz="1600" b="1" dirty="0"/>
              <a:t>and marsh </a:t>
            </a:r>
            <a:r>
              <a:rPr lang="en-US" sz="1600" b="1" dirty="0" smtClean="0"/>
              <a:t>deposits. Radiocarbon </a:t>
            </a:r>
            <a:r>
              <a:rPr lang="en-US" sz="1600" b="1" dirty="0"/>
              <a:t>analyses of </a:t>
            </a:r>
            <a:r>
              <a:rPr lang="en-US" sz="1600" b="1" dirty="0" smtClean="0"/>
              <a:t>two</a:t>
            </a:r>
          </a:p>
          <a:p>
            <a:r>
              <a:rPr lang="en-US" sz="1600" b="1" dirty="0" smtClean="0"/>
              <a:t>coral </a:t>
            </a:r>
            <a:r>
              <a:rPr lang="en-US" sz="1600" b="1" dirty="0"/>
              <a:t>samples yield ages of 1350-1550 </a:t>
            </a:r>
            <a:r>
              <a:rPr lang="en-US" sz="1600" b="1" dirty="0" err="1"/>
              <a:t>yr</a:t>
            </a:r>
            <a:r>
              <a:rPr lang="en-US" sz="1600" b="1" dirty="0"/>
              <a:t> </a:t>
            </a:r>
            <a:r>
              <a:rPr lang="en-US" sz="1600" b="1" dirty="0" smtClean="0"/>
              <a:t>BP and </a:t>
            </a:r>
            <a:r>
              <a:rPr lang="en-US" sz="1600" b="1" dirty="0"/>
              <a:t>1680-1870 </a:t>
            </a:r>
            <a:r>
              <a:rPr lang="en-US" sz="1600" b="1" dirty="0" err="1"/>
              <a:t>yr</a:t>
            </a:r>
            <a:r>
              <a:rPr lang="en-US" sz="1600" b="1" dirty="0"/>
              <a:t> BP.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9355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3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863" y="0"/>
            <a:ext cx="8821737" cy="701675"/>
          </a:xfrm>
        </p:spPr>
        <p:txBody>
          <a:bodyPr/>
          <a:lstStyle/>
          <a:p>
            <a:pPr algn="ctr"/>
            <a:r>
              <a:rPr lang="en-US" sz="4000" b="1" i="1" dirty="0" smtClean="0"/>
              <a:t>Discussion</a:t>
            </a:r>
            <a:endParaRPr lang="en-US" sz="4000" b="1" i="1" dirty="0"/>
          </a:p>
        </p:txBody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077200" cy="1371600"/>
          </a:xfrm>
        </p:spPr>
        <p:txBody>
          <a:bodyPr/>
          <a:lstStyle/>
          <a:p>
            <a:r>
              <a:rPr lang="en-US" sz="2400" b="1" dirty="0" smtClean="0">
                <a:latin typeface="Times New Roman" pitchFamily="18" charset="0"/>
              </a:rPr>
              <a:t>Potential drivers of change</a:t>
            </a:r>
            <a:endParaRPr lang="en-US" sz="2400" b="1" dirty="0">
              <a:latin typeface="Times New Roman" pitchFamily="18" charset="0"/>
            </a:endParaRPr>
          </a:p>
          <a:p>
            <a:pPr lvl="1"/>
            <a:r>
              <a:rPr lang="en-US" sz="2000" b="1" dirty="0" smtClean="0">
                <a:latin typeface="Times New Roman" pitchFamily="18" charset="0"/>
              </a:rPr>
              <a:t>Regional sea-level change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598" y="2057400"/>
            <a:ext cx="474420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3" y="1600200"/>
            <a:ext cx="382404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71950" y="5425946"/>
            <a:ext cx="495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G</a:t>
            </a:r>
            <a:r>
              <a:rPr lang="en-US" sz="1800" dirty="0" smtClean="0"/>
              <a:t>rowth </a:t>
            </a:r>
            <a:r>
              <a:rPr lang="en-US" sz="1800" dirty="0"/>
              <a:t>histories of </a:t>
            </a:r>
            <a:r>
              <a:rPr lang="en-US" sz="1800" dirty="0" smtClean="0"/>
              <a:t>Dry Tortugas reefs </a:t>
            </a:r>
            <a:r>
              <a:rPr lang="en-US" sz="1800" dirty="0"/>
              <a:t>in relation to the Holocene sea-level reconstruction </a:t>
            </a:r>
            <a:r>
              <a:rPr lang="en-US" sz="1800" dirty="0" smtClean="0"/>
              <a:t>of </a:t>
            </a:r>
            <a:r>
              <a:rPr lang="en-US" sz="1800" dirty="0" err="1" smtClean="0"/>
              <a:t>Balsillie</a:t>
            </a:r>
            <a:r>
              <a:rPr lang="en-US" sz="1800" dirty="0" smtClean="0"/>
              <a:t> </a:t>
            </a:r>
            <a:r>
              <a:rPr lang="en-US" sz="1800" dirty="0"/>
              <a:t>and Donoghue (2004</a:t>
            </a:r>
            <a:r>
              <a:rPr lang="en-US" sz="1800" dirty="0" smtClean="0"/>
              <a:t>) (After Brock et al, 2010)</a:t>
            </a:r>
            <a:endParaRPr lang="en-US" sz="1800" dirty="0"/>
          </a:p>
        </p:txBody>
      </p:sp>
      <p:sp>
        <p:nvSpPr>
          <p:cNvPr id="6" name="Right Arrow 5"/>
          <p:cNvSpPr/>
          <p:nvPr/>
        </p:nvSpPr>
        <p:spPr bwMode="auto">
          <a:xfrm flipH="1">
            <a:off x="3886200" y="5873710"/>
            <a:ext cx="304800" cy="304800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23598" y="580072"/>
            <a:ext cx="47442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Age vs depth/elevation of reef frameworks</a:t>
            </a:r>
            <a:r>
              <a:rPr lang="en-US" sz="1800" dirty="0"/>
              <a:t> </a:t>
            </a:r>
            <a:r>
              <a:rPr lang="en-US" sz="1800" dirty="0" smtClean="0"/>
              <a:t>and </a:t>
            </a:r>
            <a:r>
              <a:rPr lang="en-US" sz="1800" dirty="0" err="1" smtClean="0"/>
              <a:t>beachrock</a:t>
            </a:r>
            <a:r>
              <a:rPr lang="en-US" sz="1800" dirty="0"/>
              <a:t> </a:t>
            </a:r>
            <a:r>
              <a:rPr lang="en-US" sz="1800" dirty="0" smtClean="0"/>
              <a:t>from </a:t>
            </a:r>
            <a:r>
              <a:rPr lang="en-US" sz="1800" dirty="0" err="1" smtClean="0"/>
              <a:t>Atol</a:t>
            </a:r>
            <a:r>
              <a:rPr lang="en-US" sz="1800" dirty="0" smtClean="0"/>
              <a:t> </a:t>
            </a:r>
            <a:r>
              <a:rPr lang="en-US" sz="1800" dirty="0"/>
              <a:t>das </a:t>
            </a:r>
            <a:r>
              <a:rPr lang="en-US" sz="1800" dirty="0" err="1" smtClean="0"/>
              <a:t>Rocas</a:t>
            </a:r>
            <a:r>
              <a:rPr lang="en-US" sz="1800" dirty="0" smtClean="0"/>
              <a:t>, Brazil and interpreted local </a:t>
            </a:r>
            <a:r>
              <a:rPr lang="en-US" sz="1800" dirty="0"/>
              <a:t>sea-level </a:t>
            </a:r>
            <a:r>
              <a:rPr lang="en-US" sz="1800" dirty="0" smtClean="0"/>
              <a:t>trend (After </a:t>
            </a:r>
            <a:r>
              <a:rPr lang="en-US" sz="1800" dirty="0" err="1" smtClean="0"/>
              <a:t>Gherardi</a:t>
            </a:r>
            <a:r>
              <a:rPr lang="en-US" sz="1800" dirty="0" smtClean="0"/>
              <a:t> and </a:t>
            </a:r>
            <a:r>
              <a:rPr lang="en-US" sz="1800" dirty="0" err="1" smtClean="0"/>
              <a:t>Bosence</a:t>
            </a:r>
            <a:r>
              <a:rPr lang="en-US" sz="1800" dirty="0" smtClean="0"/>
              <a:t>, 2005)</a:t>
            </a:r>
            <a:endParaRPr lang="en-US" sz="1800" dirty="0"/>
          </a:p>
        </p:txBody>
      </p:sp>
      <p:sp>
        <p:nvSpPr>
          <p:cNvPr id="12" name="Right Arrow 11"/>
          <p:cNvSpPr/>
          <p:nvPr/>
        </p:nvSpPr>
        <p:spPr bwMode="auto">
          <a:xfrm rot="16200000" flipH="1">
            <a:off x="6400800" y="1828800"/>
            <a:ext cx="304800" cy="304800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08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lark\Documents\Sea Grant 2010-2012\Field photos\P9080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228600"/>
            <a:ext cx="8229600" cy="64008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Coastal lagoons and salt ponds are important natural resources</a:t>
            </a:r>
          </a:p>
          <a:p>
            <a:r>
              <a:rPr lang="en-US" b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They are also delicate and dynamic environments</a:t>
            </a:r>
          </a:p>
          <a:p>
            <a:pPr lvl="1"/>
            <a:r>
              <a:rPr lang="en-US" b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 risk due to coastal development and/or </a:t>
            </a:r>
            <a:r>
              <a:rPr lang="en-US" b="1" kern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resource extraction</a:t>
            </a:r>
            <a:endParaRPr lang="en-US" b="1" kern="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b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Vulnerable to global climate change</a:t>
            </a:r>
          </a:p>
          <a:p>
            <a:r>
              <a:rPr lang="en-US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mportant to understand the </a:t>
            </a:r>
            <a:r>
              <a:rPr lang="en-US" b="1" kern="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paleoenvironmental</a:t>
            </a:r>
            <a:r>
              <a:rPr lang="en-US" b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history of these unique </a:t>
            </a:r>
            <a:r>
              <a:rPr lang="en-US" b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settings</a:t>
            </a:r>
          </a:p>
          <a:p>
            <a:pPr lvl="1"/>
            <a:r>
              <a:rPr lang="en-US" b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Records of recent changes and events</a:t>
            </a:r>
          </a:p>
          <a:p>
            <a:pPr lvl="1"/>
            <a:r>
              <a:rPr lang="en-US" b="1" kern="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Assess how these settings may respond to future changes</a:t>
            </a:r>
          </a:p>
        </p:txBody>
      </p:sp>
    </p:spTree>
    <p:extLst>
      <p:ext uri="{BB962C8B-B14F-4D97-AF65-F5344CB8AC3E}">
        <p14:creationId xmlns:p14="http://schemas.microsoft.com/office/powerpoint/2010/main" val="147406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78212" name="Text Box 4"/>
          <p:cNvSpPr txBox="1">
            <a:spLocks noChangeArrowheads="1"/>
          </p:cNvSpPr>
          <p:nvPr/>
        </p:nvSpPr>
        <p:spPr bwMode="auto">
          <a:xfrm>
            <a:off x="442504" y="6477000"/>
            <a:ext cx="82589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/>
              <a:t>IPCC, 2013: Summary for Policymakers. In: Climate Change 2013: The Physical Science Basis</a:t>
            </a:r>
            <a:endParaRPr kumimoji="1" lang="en-US" sz="1200" b="1" dirty="0"/>
          </a:p>
        </p:txBody>
      </p:sp>
      <p:sp>
        <p:nvSpPr>
          <p:cNvPr id="478213" name="Rectangle 5"/>
          <p:cNvSpPr>
            <a:spLocks noChangeArrowheads="1"/>
          </p:cNvSpPr>
          <p:nvPr/>
        </p:nvSpPr>
        <p:spPr bwMode="auto">
          <a:xfrm>
            <a:off x="228600" y="44450"/>
            <a:ext cx="868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en-US" sz="1800" b="1" i="1" dirty="0"/>
              <a:t>Projections of global mean sea level rise over the 21st century relative to 1986–2005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838200"/>
            <a:ext cx="6949440" cy="55525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5381" y="2516832"/>
            <a:ext cx="3046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~4.8-7.9 mm yr</a:t>
            </a:r>
            <a:r>
              <a:rPr lang="en-US" i="1" baseline="30000" dirty="0" smtClean="0">
                <a:solidFill>
                  <a:srgbClr val="FF0000"/>
                </a:solidFill>
              </a:rPr>
              <a:t>-1</a:t>
            </a:r>
            <a:endParaRPr lang="en-US" i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0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3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863" y="304800"/>
            <a:ext cx="8821737" cy="701675"/>
          </a:xfrm>
        </p:spPr>
        <p:txBody>
          <a:bodyPr/>
          <a:lstStyle/>
          <a:p>
            <a:pPr algn="ctr"/>
            <a:r>
              <a:rPr lang="en-US" sz="4000" b="1" i="1" dirty="0" smtClean="0"/>
              <a:t>Concluding thoughts</a:t>
            </a:r>
            <a:endParaRPr lang="en-US" sz="4000" b="1" i="1" dirty="0"/>
          </a:p>
        </p:txBody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697" y="1143000"/>
            <a:ext cx="8170069" cy="5486400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</a:rPr>
              <a:t>The studied Cabo </a:t>
            </a:r>
            <a:r>
              <a:rPr lang="en-US" b="1" dirty="0" err="1" smtClean="0">
                <a:latin typeface="Times New Roman" pitchFamily="18" charset="0"/>
              </a:rPr>
              <a:t>Rojo</a:t>
            </a:r>
            <a:r>
              <a:rPr lang="en-US" b="1" dirty="0" smtClean="0">
                <a:latin typeface="Times New Roman" pitchFamily="18" charset="0"/>
              </a:rPr>
              <a:t> salt pond has undergone significant changes in the last ~3000 </a:t>
            </a:r>
            <a:r>
              <a:rPr lang="en-US" b="1" dirty="0" err="1" smtClean="0">
                <a:latin typeface="Times New Roman" pitchFamily="18" charset="0"/>
              </a:rPr>
              <a:t>yrs</a:t>
            </a:r>
            <a:endParaRPr lang="en-US" b="1" dirty="0" smtClean="0">
              <a:latin typeface="Times New Roman" pitchFamily="18" charset="0"/>
            </a:endParaRPr>
          </a:p>
          <a:p>
            <a:pPr lvl="1"/>
            <a:r>
              <a:rPr lang="en-US" b="1" dirty="0" smtClean="0">
                <a:latin typeface="Times New Roman" pitchFamily="18" charset="0"/>
              </a:rPr>
              <a:t>Open/normal marine conditions existed from at least ~2800 </a:t>
            </a:r>
            <a:r>
              <a:rPr lang="en-US" b="1" dirty="0" err="1" smtClean="0">
                <a:latin typeface="Times New Roman" pitchFamily="18" charset="0"/>
              </a:rPr>
              <a:t>yrs</a:t>
            </a:r>
            <a:r>
              <a:rPr lang="en-US" b="1" dirty="0" smtClean="0">
                <a:latin typeface="Times New Roman" pitchFamily="18" charset="0"/>
              </a:rPr>
              <a:t> BP to ~1500 </a:t>
            </a:r>
            <a:r>
              <a:rPr lang="en-US" b="1" dirty="0" err="1" smtClean="0">
                <a:latin typeface="Times New Roman" pitchFamily="18" charset="0"/>
              </a:rPr>
              <a:t>yrs</a:t>
            </a:r>
            <a:r>
              <a:rPr lang="en-US" b="1" dirty="0" smtClean="0">
                <a:latin typeface="Times New Roman" pitchFamily="18" charset="0"/>
              </a:rPr>
              <a:t> BP</a:t>
            </a:r>
          </a:p>
          <a:p>
            <a:pPr lvl="2"/>
            <a:r>
              <a:rPr lang="en-US" b="1" dirty="0" smtClean="0">
                <a:latin typeface="Times New Roman" pitchFamily="18" charset="0"/>
              </a:rPr>
              <a:t>An </a:t>
            </a:r>
            <a:r>
              <a:rPr lang="en-US" b="1" dirty="0">
                <a:latin typeface="Times New Roman" pitchFamily="18" charset="0"/>
              </a:rPr>
              <a:t>extensive emergent shell deposit </a:t>
            </a:r>
            <a:r>
              <a:rPr lang="en-US" b="1" dirty="0" smtClean="0">
                <a:latin typeface="Times New Roman" pitchFamily="18" charset="0"/>
              </a:rPr>
              <a:t>~</a:t>
            </a:r>
            <a:r>
              <a:rPr lang="en-US" b="1" dirty="0">
                <a:latin typeface="Times New Roman" pitchFamily="18" charset="0"/>
              </a:rPr>
              <a:t>10 km to the east of our primary study </a:t>
            </a:r>
            <a:r>
              <a:rPr lang="en-US" b="1" dirty="0" smtClean="0">
                <a:latin typeface="Times New Roman" pitchFamily="18" charset="0"/>
              </a:rPr>
              <a:t>site has age </a:t>
            </a:r>
            <a:r>
              <a:rPr lang="en-US" b="1" dirty="0">
                <a:latin typeface="Times New Roman" pitchFamily="18" charset="0"/>
              </a:rPr>
              <a:t>of ~1900 </a:t>
            </a:r>
            <a:r>
              <a:rPr lang="en-US" b="1" dirty="0" err="1">
                <a:latin typeface="Times New Roman" pitchFamily="18" charset="0"/>
              </a:rPr>
              <a:t>yr</a:t>
            </a:r>
            <a:r>
              <a:rPr lang="en-US" b="1" dirty="0">
                <a:latin typeface="Times New Roman" pitchFamily="18" charset="0"/>
              </a:rPr>
              <a:t> BP </a:t>
            </a:r>
            <a:endParaRPr lang="en-US" b="1" dirty="0" smtClean="0">
              <a:latin typeface="Times New Roman" pitchFamily="18" charset="0"/>
            </a:endParaRPr>
          </a:p>
          <a:p>
            <a:pPr lvl="1"/>
            <a:r>
              <a:rPr lang="en-US" b="1" dirty="0" smtClean="0">
                <a:latin typeface="Times New Roman" pitchFamily="18" charset="0"/>
              </a:rPr>
              <a:t>Mangrove systems dominated from ~1500 to 500 </a:t>
            </a:r>
            <a:r>
              <a:rPr lang="en-US" b="1" dirty="0" err="1" smtClean="0">
                <a:latin typeface="Times New Roman" pitchFamily="18" charset="0"/>
              </a:rPr>
              <a:t>yrs</a:t>
            </a:r>
            <a:r>
              <a:rPr lang="en-US" b="1" dirty="0" smtClean="0">
                <a:latin typeface="Times New Roman" pitchFamily="18" charset="0"/>
              </a:rPr>
              <a:t> BP</a:t>
            </a:r>
          </a:p>
          <a:p>
            <a:pPr lvl="1"/>
            <a:r>
              <a:rPr lang="en-US" b="1" dirty="0" err="1" smtClean="0">
                <a:latin typeface="Times New Roman" pitchFamily="18" charset="0"/>
              </a:rPr>
              <a:t>Hypersaline</a:t>
            </a:r>
            <a:r>
              <a:rPr lang="en-US" b="1" dirty="0" smtClean="0">
                <a:latin typeface="Times New Roman" pitchFamily="18" charset="0"/>
              </a:rPr>
              <a:t> pond conditions have existed from ~500 </a:t>
            </a:r>
            <a:r>
              <a:rPr lang="en-US" b="1" dirty="0" err="1" smtClean="0">
                <a:latin typeface="Times New Roman" pitchFamily="18" charset="0"/>
              </a:rPr>
              <a:t>yrs</a:t>
            </a:r>
            <a:r>
              <a:rPr lang="en-US" b="1" dirty="0" smtClean="0">
                <a:latin typeface="Times New Roman" pitchFamily="18" charset="0"/>
              </a:rPr>
              <a:t> BP to Present</a:t>
            </a:r>
          </a:p>
        </p:txBody>
      </p:sp>
    </p:spTree>
    <p:extLst>
      <p:ext uri="{BB962C8B-B14F-4D97-AF65-F5344CB8AC3E}">
        <p14:creationId xmlns:p14="http://schemas.microsoft.com/office/powerpoint/2010/main" val="213261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3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863" y="304800"/>
            <a:ext cx="8821737" cy="701675"/>
          </a:xfrm>
        </p:spPr>
        <p:txBody>
          <a:bodyPr/>
          <a:lstStyle/>
          <a:p>
            <a:pPr algn="ctr"/>
            <a:r>
              <a:rPr lang="en-US" sz="4000" b="1" i="1" dirty="0" smtClean="0"/>
              <a:t>Concluding thoughts</a:t>
            </a:r>
            <a:endParaRPr lang="en-US" sz="4000" b="1" i="1" dirty="0"/>
          </a:p>
        </p:txBody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697" y="1143000"/>
            <a:ext cx="8170069" cy="5486400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</a:rPr>
              <a:t>The recorded environmental changes are consistent with a relative lowering of sea-level/</a:t>
            </a:r>
            <a:r>
              <a:rPr lang="en-US" b="1" dirty="0" err="1" smtClean="0">
                <a:latin typeface="Times New Roman" pitchFamily="18" charset="0"/>
              </a:rPr>
              <a:t>progradation</a:t>
            </a:r>
            <a:r>
              <a:rPr lang="en-US" b="1" dirty="0" smtClean="0">
                <a:latin typeface="Times New Roman" pitchFamily="18" charset="0"/>
              </a:rPr>
              <a:t> of the shoreline</a:t>
            </a:r>
            <a:endParaRPr lang="en-US" b="1" dirty="0">
              <a:latin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</a:rPr>
              <a:t>Potential drivers of these changes include:</a:t>
            </a:r>
          </a:p>
          <a:p>
            <a:pPr lvl="1"/>
            <a:r>
              <a:rPr lang="en-US" b="1" dirty="0">
                <a:latin typeface="Times New Roman" pitchFamily="18" charset="0"/>
              </a:rPr>
              <a:t>Sedimentary dynamics</a:t>
            </a:r>
          </a:p>
          <a:p>
            <a:pPr lvl="1"/>
            <a:r>
              <a:rPr lang="en-US" b="1" dirty="0">
                <a:latin typeface="Times New Roman" pitchFamily="18" charset="0"/>
              </a:rPr>
              <a:t>Local tectonic movements</a:t>
            </a:r>
          </a:p>
          <a:p>
            <a:pPr lvl="1"/>
            <a:r>
              <a:rPr lang="en-US" b="1" dirty="0">
                <a:latin typeface="Times New Roman" pitchFamily="18" charset="0"/>
              </a:rPr>
              <a:t>Regional sea-level </a:t>
            </a:r>
            <a:r>
              <a:rPr lang="en-US" b="1" dirty="0" smtClean="0">
                <a:latin typeface="Times New Roman" pitchFamily="18" charset="0"/>
              </a:rPr>
              <a:t>change</a:t>
            </a:r>
          </a:p>
          <a:p>
            <a:pPr lvl="1"/>
            <a:r>
              <a:rPr lang="en-US" b="1" dirty="0" smtClean="0">
                <a:latin typeface="Times New Roman" pitchFamily="18" charset="0"/>
              </a:rPr>
              <a:t>High-magnitude events?</a:t>
            </a:r>
          </a:p>
          <a:p>
            <a:pPr lvl="2"/>
            <a:r>
              <a:rPr lang="en-US" b="1" dirty="0" smtClean="0">
                <a:latin typeface="Times New Roman" pitchFamily="18" charset="0"/>
              </a:rPr>
              <a:t>Tsunami, tropical cyclones</a:t>
            </a:r>
            <a:endParaRPr lang="en-US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18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3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863" y="304800"/>
            <a:ext cx="8821737" cy="701675"/>
          </a:xfrm>
        </p:spPr>
        <p:txBody>
          <a:bodyPr/>
          <a:lstStyle/>
          <a:p>
            <a:pPr algn="ctr"/>
            <a:r>
              <a:rPr lang="en-US" sz="4000" b="1" i="1" dirty="0" smtClean="0"/>
              <a:t>Concluding thoughts</a:t>
            </a:r>
            <a:endParaRPr lang="en-US" sz="4000" b="1" i="1" dirty="0"/>
          </a:p>
        </p:txBody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697" y="1143000"/>
            <a:ext cx="8170069" cy="5486400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</a:rPr>
              <a:t>Carbonate skeletal materials in the </a:t>
            </a:r>
            <a:r>
              <a:rPr lang="en-US" b="1" dirty="0" err="1" smtClean="0">
                <a:latin typeface="Times New Roman" pitchFamily="18" charset="0"/>
              </a:rPr>
              <a:t>hypersaline</a:t>
            </a:r>
            <a:r>
              <a:rPr lang="en-US" b="1" dirty="0" smtClean="0">
                <a:latin typeface="Times New Roman" pitchFamily="18" charset="0"/>
              </a:rPr>
              <a:t> pond sediments (Unit III, &lt;500 </a:t>
            </a:r>
            <a:r>
              <a:rPr lang="en-US" b="1" dirty="0" err="1" smtClean="0">
                <a:latin typeface="Times New Roman" pitchFamily="18" charset="0"/>
              </a:rPr>
              <a:t>yrs</a:t>
            </a:r>
            <a:r>
              <a:rPr lang="en-US" b="1" dirty="0" smtClean="0">
                <a:latin typeface="Times New Roman" pitchFamily="18" charset="0"/>
              </a:rPr>
              <a:t> BP) are indicative of </a:t>
            </a:r>
            <a:r>
              <a:rPr lang="en-US" b="1" dirty="0" err="1" smtClean="0">
                <a:latin typeface="Times New Roman" pitchFamily="18" charset="0"/>
              </a:rPr>
              <a:t>overwash</a:t>
            </a:r>
            <a:endParaRPr lang="en-US" b="1" dirty="0">
              <a:latin typeface="Times New Roman" pitchFamily="18" charset="0"/>
            </a:endParaRPr>
          </a:p>
          <a:p>
            <a:pPr lvl="1"/>
            <a:r>
              <a:rPr lang="en-US" b="1" dirty="0" smtClean="0">
                <a:latin typeface="Times New Roman" pitchFamily="18" charset="0"/>
              </a:rPr>
              <a:t>However, there were no distinct layers consistent among the cores to indicate large-scale marine flooding events</a:t>
            </a:r>
          </a:p>
        </p:txBody>
      </p:sp>
    </p:spTree>
    <p:extLst>
      <p:ext uri="{BB962C8B-B14F-4D97-AF65-F5344CB8AC3E}">
        <p14:creationId xmlns:p14="http://schemas.microsoft.com/office/powerpoint/2010/main" val="224498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3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863" y="304800"/>
            <a:ext cx="8821737" cy="701675"/>
          </a:xfrm>
        </p:spPr>
        <p:txBody>
          <a:bodyPr/>
          <a:lstStyle/>
          <a:p>
            <a:pPr algn="ctr"/>
            <a:r>
              <a:rPr lang="en-US" sz="4000" b="1" i="1" dirty="0" smtClean="0"/>
              <a:t>Concluding thoughts</a:t>
            </a:r>
            <a:endParaRPr lang="en-US" sz="4000" b="1" i="1" dirty="0"/>
          </a:p>
        </p:txBody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697" y="1143000"/>
            <a:ext cx="8170069" cy="5486400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</a:rPr>
              <a:t>Results indicate that this coastal system is a dynamic environment highly sensitive to environmental changes</a:t>
            </a:r>
            <a:endParaRPr lang="en-US" b="1" dirty="0">
              <a:latin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</a:rPr>
              <a:t>This coastal system has evolved under a regime of relative sea-level fall</a:t>
            </a:r>
          </a:p>
          <a:p>
            <a:r>
              <a:rPr lang="en-US" b="1" dirty="0" smtClean="0">
                <a:latin typeface="Times New Roman" pitchFamily="18" charset="0"/>
              </a:rPr>
              <a:t>Projected sea-level rise over the coming century should be expected to have a significant impact on this delicate system</a:t>
            </a:r>
          </a:p>
        </p:txBody>
      </p:sp>
    </p:spTree>
    <p:extLst>
      <p:ext uri="{BB962C8B-B14F-4D97-AF65-F5344CB8AC3E}">
        <p14:creationId xmlns:p14="http://schemas.microsoft.com/office/powerpoint/2010/main" val="414005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08963" name="Rectangle 3"/>
          <p:cNvSpPr>
            <a:spLocks noChangeArrowheads="1"/>
          </p:cNvSpPr>
          <p:nvPr/>
        </p:nvSpPr>
        <p:spPr bwMode="auto">
          <a:xfrm>
            <a:off x="0" y="3492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b">
            <a:spAutoFit/>
          </a:bodyPr>
          <a:lstStyle>
            <a:lvl1pPr>
              <a:defRPr sz="4400">
                <a:solidFill>
                  <a:schemeClr val="tx2"/>
                </a:solidFill>
                <a:latin typeface="Verdana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altLang="en-US" sz="36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5554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944"/>
            <a:ext cx="9144000" cy="5948112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69863" y="746125"/>
            <a:ext cx="8821737" cy="70167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4000" b="1" i="1" kern="0" dirty="0" smtClean="0">
                <a:solidFill>
                  <a:schemeClr val="accent1"/>
                </a:solidFill>
              </a:rPr>
              <a:t>Study Area</a:t>
            </a:r>
            <a:endParaRPr lang="en-US" sz="4000" b="1" i="1" kern="0" dirty="0">
              <a:solidFill>
                <a:schemeClr val="accent1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762000" y="4267200"/>
            <a:ext cx="685800" cy="685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85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785"/>
            <a:ext cx="9144000" cy="6150429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657600" y="381000"/>
            <a:ext cx="5486400" cy="70167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4000" b="1" i="1" kern="0" dirty="0" smtClean="0">
                <a:solidFill>
                  <a:schemeClr val="accent1"/>
                </a:solidFill>
              </a:rPr>
              <a:t>Study Area</a:t>
            </a:r>
            <a:endParaRPr lang="en-US" sz="4000" b="1" i="1" kern="0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248" y="1463675"/>
            <a:ext cx="225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Bahía Salinas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1463675"/>
            <a:ext cx="1989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Bahía </a:t>
            </a:r>
            <a:r>
              <a:rPr lang="en-US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Sucia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400" y="5361801"/>
            <a:ext cx="1758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Faro de Cabo </a:t>
            </a:r>
            <a:r>
              <a:rPr lang="en-US" sz="12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Rojo</a:t>
            </a:r>
            <a:endParaRPr lang="en-US" sz="1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943600" y="2400299"/>
            <a:ext cx="3200400" cy="194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en-US" altLang="en-US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Low annual precipitation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en-US" altLang="en-US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Strong winds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en-US" altLang="en-US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High temperatures</a:t>
            </a:r>
          </a:p>
        </p:txBody>
      </p:sp>
    </p:spTree>
    <p:extLst>
      <p:ext uri="{BB962C8B-B14F-4D97-AF65-F5344CB8AC3E}">
        <p14:creationId xmlns:p14="http://schemas.microsoft.com/office/powerpoint/2010/main" val="61103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785"/>
            <a:ext cx="9144000" cy="6150429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657600" y="381000"/>
            <a:ext cx="5486400" cy="70167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4000" b="1" i="1" kern="0" dirty="0" smtClean="0">
                <a:solidFill>
                  <a:schemeClr val="accent1"/>
                </a:solidFill>
              </a:rPr>
              <a:t>Study Area</a:t>
            </a:r>
            <a:endParaRPr lang="en-US" sz="4000" b="1" i="1" kern="0"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248" y="1463675"/>
            <a:ext cx="2258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Bahía Salinas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1463675"/>
            <a:ext cx="1989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Bahía </a:t>
            </a:r>
            <a:r>
              <a:rPr lang="en-US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Sucia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400" y="5361801"/>
            <a:ext cx="1758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Faro de Cabo </a:t>
            </a:r>
            <a:r>
              <a:rPr lang="en-US" sz="12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Rojo</a:t>
            </a:r>
            <a:endParaRPr lang="en-US" sz="1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943600" y="2400299"/>
            <a:ext cx="3200400" cy="217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en-US" altLang="en-US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Shallow (&lt; 1m deep) </a:t>
            </a:r>
            <a:r>
              <a:rPr lang="en-US" altLang="en-US" sz="2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hypersaline</a:t>
            </a:r>
            <a:r>
              <a:rPr lang="en-US" altLang="en-US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pond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</a:pPr>
            <a:r>
              <a:rPr lang="en-US" altLang="en-US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Isolated from adjacent coastal ocean by rocky headlands and barrier beaches backed by mangroves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3276600" y="4114800"/>
            <a:ext cx="457200" cy="4572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43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lark\Documents\Sea Grant 2010-2012\Field photos\P9080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1565" y="3857297"/>
            <a:ext cx="2266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Barrier beach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0800" y="2830829"/>
            <a:ext cx="2874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Hypersaline</a:t>
            </a: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pond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2362199"/>
            <a:ext cx="1856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Mangroves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9863" y="365125"/>
            <a:ext cx="8821737" cy="70167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4000" b="1" i="1" kern="0" dirty="0" smtClean="0">
                <a:solidFill>
                  <a:schemeClr val="accent1"/>
                </a:solidFill>
              </a:rPr>
              <a:t>Study Area</a:t>
            </a:r>
            <a:endParaRPr lang="en-US" sz="4000" b="1" i="1" kern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4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69863" y="365125"/>
            <a:ext cx="8821737" cy="70167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4000" b="1" i="1" kern="0" dirty="0" smtClean="0">
                <a:solidFill>
                  <a:schemeClr val="accent1"/>
                </a:solidFill>
              </a:rPr>
              <a:t>Study Area</a:t>
            </a:r>
            <a:endParaRPr lang="en-US" sz="4000" b="1" i="1" kern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1288" y="0"/>
            <a:ext cx="8821737" cy="131127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4000" b="1" i="1" kern="0" dirty="0" smtClean="0"/>
              <a:t>Methodology</a:t>
            </a:r>
            <a:br>
              <a:rPr lang="en-US" sz="4000" b="1" i="1" kern="0" dirty="0" smtClean="0"/>
            </a:br>
            <a:r>
              <a:rPr lang="en-US" sz="3600" b="1" i="1" kern="0" dirty="0" smtClean="0"/>
              <a:t>- Coring -</a:t>
            </a:r>
            <a:endParaRPr lang="en-US" sz="3600" b="1" i="1" kern="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572000" y="1600200"/>
            <a:ext cx="4391025" cy="51054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1" kern="0" dirty="0" err="1">
                <a:latin typeface="Times New Roman" pitchFamily="18" charset="0"/>
              </a:rPr>
              <a:t>Wildco</a:t>
            </a:r>
            <a:r>
              <a:rPr lang="en-US" sz="2400" b="1" kern="0" dirty="0">
                <a:latin typeface="Times New Roman" pitchFamily="18" charset="0"/>
              </a:rPr>
              <a:t> stainless steel hand corers of 1.2 and 2.4 </a:t>
            </a:r>
            <a:r>
              <a:rPr lang="en-US" sz="2400" b="1" kern="0" dirty="0" smtClean="0">
                <a:latin typeface="Times New Roman" pitchFamily="18" charset="0"/>
              </a:rPr>
              <a:t>m lengths (ID=52.6 mm)</a:t>
            </a:r>
          </a:p>
          <a:p>
            <a:r>
              <a:rPr lang="en-US" sz="2400" b="1" kern="0" dirty="0">
                <a:latin typeface="Times New Roman" pitchFamily="18" charset="0"/>
              </a:rPr>
              <a:t>Cores are recovered in plastic liner tubes with an internal diameter of 48 mm</a:t>
            </a:r>
            <a:endParaRPr lang="en-US" sz="2400" b="1" kern="0" dirty="0" smtClean="0">
              <a:latin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770923" cy="502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3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Designs\Bold Stripes.pot</Template>
  <TotalTime>10372</TotalTime>
  <Words>843</Words>
  <Application>Microsoft Office PowerPoint</Application>
  <PresentationFormat>On-screen Show (4:3)</PresentationFormat>
  <Paragraphs>151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Bold Stripes</vt:lpstr>
      <vt:lpstr>A record of late Holocene coastal evolution and relative sea-level change from a coastal salt pond, southwest Puerto Rico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  <vt:lpstr>Discussion</vt:lpstr>
      <vt:lpstr>Discussion</vt:lpstr>
      <vt:lpstr>Discussion</vt:lpstr>
      <vt:lpstr>PowerPoint Presentation</vt:lpstr>
      <vt:lpstr>Concluding thoughts</vt:lpstr>
      <vt:lpstr>Concluding thoughts</vt:lpstr>
      <vt:lpstr>Concluding thoughts</vt:lpstr>
      <vt:lpstr>Concluding thoughts</vt:lpstr>
      <vt:lpstr>PowerPoint Presentation</vt:lpstr>
    </vt:vector>
  </TitlesOfParts>
  <Company>MicroTech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Volcanoes and Igneous Activity  Earth  -  Chapter 4</dc:title>
  <dc:creator>Stan &amp; Cindy Hatfield</dc:creator>
  <cp:lastModifiedBy>Clark</cp:lastModifiedBy>
  <cp:revision>476</cp:revision>
  <cp:lastPrinted>1601-01-01T00:00:00Z</cp:lastPrinted>
  <dcterms:created xsi:type="dcterms:W3CDTF">2000-12-18T00:31:17Z</dcterms:created>
  <dcterms:modified xsi:type="dcterms:W3CDTF">2014-11-06T15:04:41Z</dcterms:modified>
</cp:coreProperties>
</file>