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4" r:id="rId3"/>
    <p:sldId id="265" r:id="rId4"/>
    <p:sldId id="266" r:id="rId5"/>
    <p:sldId id="271" r:id="rId6"/>
    <p:sldId id="277" r:id="rId7"/>
    <p:sldId id="272" r:id="rId8"/>
    <p:sldId id="291" r:id="rId9"/>
    <p:sldId id="290" r:id="rId10"/>
    <p:sldId id="289" r:id="rId11"/>
    <p:sldId id="283" r:id="rId12"/>
    <p:sldId id="281" r:id="rId13"/>
    <p:sldId id="292" r:id="rId14"/>
    <p:sldId id="299" r:id="rId15"/>
    <p:sldId id="297" r:id="rId16"/>
    <p:sldId id="296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1C1C1C"/>
    <a:srgbClr val="0000FF"/>
    <a:srgbClr val="333333"/>
    <a:srgbClr val="0000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602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82930-3634-4CE7-9444-6B3DFD0545D4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FEED6-9008-46FF-8B95-EC9EF5305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3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FEED6-9008-46FF-8B95-EC9EF53056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9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0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64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9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7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3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0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7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88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3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4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75260-3FCC-43E2-B648-ABC642E5B3D1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A424E-354F-4949-81BC-C4A7C9A71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5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728"/>
            <a:ext cx="9144000" cy="2387600"/>
          </a:xfrm>
          <a:solidFill>
            <a:srgbClr val="0033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   Color cathodoluminescence</a:t>
            </a:r>
            <a:r>
              <a:rPr lang="en-US" sz="3200" dirty="0">
                <a:solidFill>
                  <a:schemeClr val="bg1"/>
                </a:solidFill>
              </a:rPr>
              <a:t> and</a:t>
            </a:r>
            <a:r>
              <a:rPr lang="en-US" sz="3200" dirty="0" smtClean="0">
                <a:solidFill>
                  <a:schemeClr val="bg1"/>
                </a:solidFill>
              </a:rPr>
              <a:t> trace elements of 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quartz-bearing </a:t>
            </a:r>
            <a:r>
              <a:rPr lang="en-US" sz="3200" dirty="0">
                <a:solidFill>
                  <a:schemeClr val="bg1"/>
                </a:solidFill>
              </a:rPr>
              <a:t>veins </a:t>
            </a:r>
            <a:r>
              <a:rPr lang="en-US" sz="3200" dirty="0" smtClean="0">
                <a:solidFill>
                  <a:schemeClr val="bg1"/>
                </a:solidFill>
              </a:rPr>
              <a:t>from the Dabaoshan 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polymetallic </a:t>
            </a:r>
            <a:r>
              <a:rPr lang="en-US" sz="3200" dirty="0">
                <a:solidFill>
                  <a:schemeClr val="bg1"/>
                </a:solidFill>
              </a:rPr>
              <a:t>deposit, South China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sz="9600" dirty="0">
                <a:solidFill>
                  <a:schemeClr val="bg1"/>
                </a:solidFill>
              </a:rPr>
              <a:t>Wei Mao</a:t>
            </a:r>
            <a:r>
              <a:rPr lang="en-US" altLang="zh-CN" sz="9600" baseline="30000" dirty="0">
                <a:solidFill>
                  <a:schemeClr val="bg1"/>
                </a:solidFill>
              </a:rPr>
              <a:t>1, 2</a:t>
            </a:r>
            <a:r>
              <a:rPr lang="en-US" altLang="zh-CN" sz="9600" dirty="0">
                <a:solidFill>
                  <a:schemeClr val="bg1"/>
                </a:solidFill>
              </a:rPr>
              <a:t>, Xiaofeng Li</a:t>
            </a:r>
            <a:r>
              <a:rPr lang="en-US" altLang="zh-CN" sz="9600" baseline="30000" dirty="0">
                <a:solidFill>
                  <a:schemeClr val="bg1"/>
                </a:solidFill>
              </a:rPr>
              <a:t>1</a:t>
            </a:r>
            <a:r>
              <a:rPr lang="en-US" altLang="zh-CN" sz="9600" dirty="0">
                <a:solidFill>
                  <a:schemeClr val="bg1"/>
                </a:solidFill>
              </a:rPr>
              <a:t>, Brian Rusk</a:t>
            </a:r>
            <a:r>
              <a:rPr lang="en-US" altLang="zh-CN" sz="9600" baseline="30000" dirty="0">
                <a:solidFill>
                  <a:schemeClr val="bg1"/>
                </a:solidFill>
              </a:rPr>
              <a:t>2</a:t>
            </a:r>
            <a:endParaRPr lang="zh-CN" altLang="zh-CN" sz="96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altLang="zh-CN" sz="8000" dirty="0">
                <a:solidFill>
                  <a:schemeClr val="bg1"/>
                </a:solidFill>
              </a:rPr>
              <a:t>1. State Key Laboratory of Ore Deposit Geochemistry, Institute of Geochemistry, Chinese Academy of Sciences, Guiyang, Guizhou 550002, China</a:t>
            </a:r>
            <a:endParaRPr lang="zh-CN" altLang="zh-CN" sz="80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altLang="zh-CN" sz="8000" dirty="0">
                <a:solidFill>
                  <a:schemeClr val="bg1"/>
                </a:solidFill>
              </a:rPr>
              <a:t>2. Geology Department, Western Washington University, </a:t>
            </a:r>
            <a:r>
              <a:rPr lang="en-US" altLang="zh-CN" sz="8000" dirty="0" smtClean="0">
                <a:solidFill>
                  <a:schemeClr val="bg1"/>
                </a:solidFill>
              </a:rPr>
              <a:t>  Bellingham</a:t>
            </a:r>
            <a:r>
              <a:rPr lang="en-US" altLang="zh-CN" sz="8000" dirty="0">
                <a:solidFill>
                  <a:schemeClr val="bg1"/>
                </a:solidFill>
              </a:rPr>
              <a:t>, Washington 98225, </a:t>
            </a:r>
            <a:r>
              <a:rPr lang="en-US" altLang="zh-CN" sz="8000" dirty="0" smtClean="0">
                <a:solidFill>
                  <a:schemeClr val="bg1"/>
                </a:solidFill>
              </a:rPr>
              <a:t>USA</a:t>
            </a:r>
          </a:p>
          <a:p>
            <a:pPr algn="l">
              <a:lnSpc>
                <a:spcPct val="120000"/>
              </a:lnSpc>
            </a:pPr>
            <a:r>
              <a:rPr lang="en-US" altLang="zh-CN" sz="8000" i="1" dirty="0" smtClean="0">
                <a:solidFill>
                  <a:schemeClr val="bg1"/>
                </a:solidFill>
              </a:rPr>
              <a:t>Wei.mao@wwu.edu</a:t>
            </a:r>
          </a:p>
          <a:p>
            <a:pPr algn="l">
              <a:lnSpc>
                <a:spcPct val="120000"/>
              </a:lnSpc>
            </a:pPr>
            <a:endParaRPr lang="zh-CN" altLang="zh-CN" sz="8000" i="1" dirty="0">
              <a:solidFill>
                <a:schemeClr val="bg1"/>
              </a:solidFill>
            </a:endParaRPr>
          </a:p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3741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10/22/2014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9"/>
    </mc:Choice>
    <mc:Fallback xmlns="">
      <p:transition spd="slow" advTm="1727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708" y="142623"/>
            <a:ext cx="1371600" cy="23790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5400000">
            <a:off x="1989199" y="1590501"/>
            <a:ext cx="146554" cy="204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646331"/>
            <a:ext cx="12394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Zk5101-2-2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" y="0"/>
            <a:ext cx="4119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D. Quartz-Pyrite vein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r="40422" b="33463"/>
          <a:stretch/>
        </p:blipFill>
        <p:spPr>
          <a:xfrm>
            <a:off x="4894796" y="0"/>
            <a:ext cx="346902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35854" y="506027"/>
            <a:ext cx="40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2424"/>
            <a:ext cx="2743200" cy="2057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62782" y="6073169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04066" y="3381074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498" y="4443118"/>
            <a:ext cx="2528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Low CL Intensity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Large euhedral crystal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Internal growth zone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68230" y="2752496"/>
            <a:ext cx="1751470" cy="1477328"/>
            <a:chOff x="3468230" y="2752496"/>
            <a:chExt cx="1751470" cy="1477328"/>
          </a:xfrm>
        </p:grpSpPr>
        <p:sp>
          <p:nvSpPr>
            <p:cNvPr id="10" name="TextBox 9"/>
            <p:cNvSpPr txBox="1"/>
            <p:nvPr/>
          </p:nvSpPr>
          <p:spPr>
            <a:xfrm>
              <a:off x="3468230" y="2752496"/>
              <a:ext cx="1302018" cy="1477328"/>
            </a:xfrm>
            <a:prstGeom prst="rect">
              <a:avLst/>
            </a:prstGeom>
            <a:solidFill>
              <a:srgbClr val="1C1C1C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D2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Li        0.54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Al      34.22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Ti</a:t>
              </a:r>
              <a:r>
                <a:rPr lang="en-US" dirty="0" smtClean="0">
                  <a:solidFill>
                    <a:srgbClr val="FF0000"/>
                  </a:solidFill>
                </a:rPr>
                <a:t>        0.16</a:t>
              </a:r>
            </a:p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Ge       1.07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8" name="Straight Connector 7"/>
            <p:cNvCxnSpPr>
              <a:stCxn id="10" idx="3"/>
            </p:cNvCxnSpPr>
            <p:nvPr/>
          </p:nvCxnSpPr>
          <p:spPr>
            <a:xfrm>
              <a:off x="4770248" y="3491160"/>
              <a:ext cx="449452" cy="1854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468230" y="4968488"/>
            <a:ext cx="1943963" cy="1477328"/>
            <a:chOff x="3475762" y="4872840"/>
            <a:chExt cx="1943963" cy="1477328"/>
          </a:xfrm>
        </p:grpSpPr>
        <p:sp>
          <p:nvSpPr>
            <p:cNvPr id="11" name="TextBox 10"/>
            <p:cNvSpPr txBox="1"/>
            <p:nvPr/>
          </p:nvSpPr>
          <p:spPr>
            <a:xfrm>
              <a:off x="3475762" y="4872840"/>
              <a:ext cx="1302018" cy="1477328"/>
            </a:xfrm>
            <a:prstGeom prst="rect">
              <a:avLst/>
            </a:prstGeom>
            <a:solidFill>
              <a:srgbClr val="1C1C1C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D1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Li        2.40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Al      60.98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Ti</a:t>
              </a:r>
              <a:r>
                <a:rPr lang="en-US" dirty="0" smtClean="0">
                  <a:solidFill>
                    <a:srgbClr val="FF0000"/>
                  </a:solidFill>
                </a:rPr>
                <a:t>        7.66</a:t>
              </a:r>
            </a:p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Ge       1.88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16" name="Straight Connector 15"/>
            <p:cNvCxnSpPr>
              <a:stCxn id="11" idx="3"/>
            </p:cNvCxnSpPr>
            <p:nvPr/>
          </p:nvCxnSpPr>
          <p:spPr>
            <a:xfrm>
              <a:off x="4777780" y="5611504"/>
              <a:ext cx="641945" cy="1606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7399007" y="3151524"/>
            <a:ext cx="964816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Transmitted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33283" y="6580047"/>
            <a:ext cx="330540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CL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41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72"/>
    </mc:Choice>
    <mc:Fallback xmlns="">
      <p:transition spd="slow" advTm="43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5085"/>
            <a:ext cx="9144000" cy="28462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6186" y="2091768"/>
            <a:ext cx="2528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Lowest CL Intensity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Large euhedral crystal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Internal growth zone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Sector zoning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1" y="9827"/>
            <a:ext cx="3897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E. Epithermal vein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16317"/>
          <a:stretch/>
        </p:blipFill>
        <p:spPr>
          <a:xfrm rot="16200000" flipH="1">
            <a:off x="6923315" y="-839258"/>
            <a:ext cx="1371600" cy="30697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8084928" y="965925"/>
            <a:ext cx="164159" cy="293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73250" y="9827"/>
            <a:ext cx="870751" cy="30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50" dirty="0">
                <a:cs typeface="Times New Roman" panose="02020603050405020304" pitchFamily="18" charset="0"/>
              </a:rPr>
              <a:t>DBS13-16</a:t>
            </a:r>
            <a:endParaRPr lang="zh-CN" altLang="en-US" sz="1350" dirty="0"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1600" y="432851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347" y="5938636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404705" y="5644192"/>
            <a:ext cx="334590" cy="3348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0" y="427811"/>
            <a:ext cx="9144000" cy="5274664"/>
            <a:chOff x="0" y="427811"/>
            <a:chExt cx="9144000" cy="5274664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427811"/>
              <a:ext cx="9144000" cy="3594805"/>
              <a:chOff x="0" y="427811"/>
              <a:chExt cx="9144000" cy="3594805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6990" r="18932"/>
              <a:stretch/>
            </p:blipFill>
            <p:spPr>
              <a:xfrm>
                <a:off x="0" y="427811"/>
                <a:ext cx="9144000" cy="3594805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224793" y="1375779"/>
                <a:ext cx="2734811" cy="2306988"/>
              </a:xfrm>
              <a:prstGeom prst="rect">
                <a:avLst/>
              </a:prstGeom>
              <a:noFill/>
              <a:ln>
                <a:solidFill>
                  <a:srgbClr val="FF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100407" y="4225147"/>
              <a:ext cx="1181734" cy="1477328"/>
            </a:xfrm>
            <a:prstGeom prst="rect">
              <a:avLst/>
            </a:prstGeom>
            <a:solidFill>
              <a:srgbClr val="1C1C1C">
                <a:alpha val="60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E1: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Li        7.90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Al   120.68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Ti</a:t>
              </a:r>
              <a:r>
                <a:rPr lang="en-US" dirty="0" smtClean="0">
                  <a:solidFill>
                    <a:srgbClr val="FF0000"/>
                  </a:solidFill>
                </a:rPr>
                <a:t>        3.18</a:t>
              </a:r>
            </a:p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Ge      1.75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46372" y="4630735"/>
              <a:ext cx="2734811" cy="530844"/>
            </a:xfrm>
            <a:prstGeom prst="rect">
              <a:avLst/>
            </a:prstGeom>
            <a:noFill/>
            <a:ln>
              <a:solidFill>
                <a:srgbClr val="FF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4925" y="5517809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37414" y="4022616"/>
            <a:ext cx="1106586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pPr algn="r"/>
            <a:r>
              <a:rPr lang="en-US" dirty="0" smtClean="0"/>
              <a:t>Brightness +50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82"/>
    </mc:Choice>
    <mc:Fallback xmlns="">
      <p:transition spd="slow" advTm="6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3" y="0"/>
            <a:ext cx="5583447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30690" y="547587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23" y="5484095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3288" y="411268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627894" y="4376099"/>
            <a:ext cx="106538" cy="1846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0" y="11763"/>
            <a:ext cx="4738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S. Strata-bound sulfides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044" y="361180"/>
            <a:ext cx="1371600" cy="20756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5400000">
            <a:off x="270383" y="1411421"/>
            <a:ext cx="130946" cy="106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82769" y="658094"/>
            <a:ext cx="128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DBS12-25-4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484"/>
            <a:ext cx="2743200" cy="21246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3028" y="4560765"/>
            <a:ext cx="2528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Lowest CL Intensity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Large euhedral crystal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Internal growth zone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Sector zoning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90416" y="4362479"/>
            <a:ext cx="1940274" cy="1477328"/>
            <a:chOff x="2590416" y="4362479"/>
            <a:chExt cx="1940274" cy="1477328"/>
          </a:xfrm>
        </p:grpSpPr>
        <p:sp>
          <p:nvSpPr>
            <p:cNvPr id="7" name="TextBox 6"/>
            <p:cNvSpPr txBox="1"/>
            <p:nvPr/>
          </p:nvSpPr>
          <p:spPr>
            <a:xfrm>
              <a:off x="2590416" y="4362479"/>
              <a:ext cx="970137" cy="1477328"/>
            </a:xfrm>
            <a:prstGeom prst="rect">
              <a:avLst/>
            </a:prstGeom>
            <a:solidFill>
              <a:srgbClr val="1C1C1C">
                <a:alpha val="6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S1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Li    2.33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Al 95.66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Ti</a:t>
              </a:r>
              <a:r>
                <a:rPr lang="en-US" dirty="0" smtClean="0">
                  <a:solidFill>
                    <a:srgbClr val="FF0000"/>
                  </a:solidFill>
                </a:rPr>
                <a:t>    1.57</a:t>
              </a:r>
            </a:p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Ge  1.67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514524" y="5196006"/>
              <a:ext cx="1016166" cy="4645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663106" y="5022430"/>
            <a:ext cx="2208650" cy="1477328"/>
            <a:chOff x="5663106" y="5022430"/>
            <a:chExt cx="2208650" cy="1477328"/>
          </a:xfrm>
        </p:grpSpPr>
        <p:sp>
          <p:nvSpPr>
            <p:cNvPr id="18" name="TextBox 17"/>
            <p:cNvSpPr txBox="1"/>
            <p:nvPr/>
          </p:nvSpPr>
          <p:spPr>
            <a:xfrm>
              <a:off x="6901619" y="5022430"/>
              <a:ext cx="970137" cy="1477328"/>
            </a:xfrm>
            <a:prstGeom prst="rect">
              <a:avLst/>
            </a:prstGeom>
            <a:solidFill>
              <a:srgbClr val="1C1C1C">
                <a:alpha val="6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S3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Li    0.25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Al 25.12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Ti</a:t>
              </a:r>
              <a:r>
                <a:rPr lang="en-US" dirty="0" smtClean="0">
                  <a:solidFill>
                    <a:srgbClr val="FF0000"/>
                  </a:solidFill>
                </a:rPr>
                <a:t>    0.57</a:t>
              </a:r>
            </a:p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Ge  2.78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5663106" y="5761094"/>
              <a:ext cx="1238513" cy="27412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18"/>
          <p:cNvSpPr txBox="1"/>
          <p:nvPr/>
        </p:nvSpPr>
        <p:spPr>
          <a:xfrm>
            <a:off x="5210424" y="3511953"/>
            <a:ext cx="1141852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pPr algn="r"/>
            <a:r>
              <a:rPr lang="en-US" dirty="0" smtClean="0"/>
              <a:t>Brightness  </a:t>
            </a:r>
            <a:r>
              <a:rPr lang="en-US" dirty="0"/>
              <a:t>+80</a:t>
            </a:r>
          </a:p>
        </p:txBody>
      </p:sp>
      <p:sp>
        <p:nvSpPr>
          <p:cNvPr id="27" name="TextBox 18"/>
          <p:cNvSpPr txBox="1"/>
          <p:nvPr/>
        </p:nvSpPr>
        <p:spPr>
          <a:xfrm>
            <a:off x="8730104" y="6576644"/>
            <a:ext cx="413896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BSE</a:t>
            </a:r>
          </a:p>
        </p:txBody>
      </p:sp>
      <p:sp>
        <p:nvSpPr>
          <p:cNvPr id="28" name="TextBox 18"/>
          <p:cNvSpPr txBox="1"/>
          <p:nvPr/>
        </p:nvSpPr>
        <p:spPr>
          <a:xfrm>
            <a:off x="8290881" y="3149823"/>
            <a:ext cx="853119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Original CL</a:t>
            </a:r>
          </a:p>
        </p:txBody>
      </p:sp>
      <p:sp>
        <p:nvSpPr>
          <p:cNvPr id="29" name="TextBox 18"/>
          <p:cNvSpPr txBox="1"/>
          <p:nvPr/>
        </p:nvSpPr>
        <p:spPr>
          <a:xfrm>
            <a:off x="5422726" y="3149822"/>
            <a:ext cx="929550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Transmitted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21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46"/>
    </mc:Choice>
    <mc:Fallback xmlns="">
      <p:transition spd="slow" advTm="8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688" y="1"/>
            <a:ext cx="6766804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688" y="0"/>
            <a:ext cx="6766804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688" y="0"/>
            <a:ext cx="6766804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688" y="0"/>
            <a:ext cx="676680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692" y="-2522"/>
            <a:ext cx="67668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7688" y="0"/>
            <a:ext cx="6766804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720" y="4307643"/>
            <a:ext cx="1922579" cy="1485758"/>
            <a:chOff x="5334720" y="4307643"/>
            <a:chExt cx="1922579" cy="1485758"/>
          </a:xfrm>
        </p:grpSpPr>
        <p:sp>
          <p:nvSpPr>
            <p:cNvPr id="13" name="Oval 12"/>
            <p:cNvSpPr/>
            <p:nvPr/>
          </p:nvSpPr>
          <p:spPr>
            <a:xfrm rot="2493319">
              <a:off x="5636133" y="4307643"/>
              <a:ext cx="646251" cy="826631"/>
            </a:xfrm>
            <a:prstGeom prst="ellipse">
              <a:avLst/>
            </a:prstGeom>
            <a:no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334720" y="5057173"/>
              <a:ext cx="1922579" cy="736228"/>
              <a:chOff x="5334720" y="5057173"/>
              <a:chExt cx="1922579" cy="73622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334720" y="5424069"/>
                <a:ext cx="192257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33333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kern="100" dirty="0">
                    <a:ea typeface="SimSun" panose="02010600030101010101" pitchFamily="2" charset="-122"/>
                    <a:cs typeface="Times New Roman" panose="02020603050405020304" pitchFamily="18" charset="0"/>
                  </a:rPr>
                  <a:t>l</a:t>
                </a:r>
                <a:r>
                  <a:rPr lang="en-US" kern="100" dirty="0" smtClean="0">
                    <a:ea typeface="SimSun" panose="02010600030101010101" pitchFamily="2" charset="-122"/>
                    <a:cs typeface="Times New Roman" panose="02020603050405020304" pitchFamily="18" charset="0"/>
                  </a:rPr>
                  <a:t>ate dark qz in A, B</a:t>
                </a:r>
                <a:endParaRPr lang="en-US" sz="1200" kern="100" dirty="0">
                  <a:effectLst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" name="Straight Connector 4"/>
              <p:cNvCxnSpPr>
                <a:endCxn id="3" idx="0"/>
              </p:cNvCxnSpPr>
              <p:nvPr/>
            </p:nvCxnSpPr>
            <p:spPr>
              <a:xfrm>
                <a:off x="6089245" y="5057173"/>
                <a:ext cx="206765" cy="366896"/>
              </a:xfrm>
              <a:prstGeom prst="line">
                <a:avLst/>
              </a:prstGeom>
              <a:ln>
                <a:solidFill>
                  <a:srgbClr val="3333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/>
          <p:cNvGrpSpPr/>
          <p:nvPr/>
        </p:nvGrpSpPr>
        <p:grpSpPr>
          <a:xfrm>
            <a:off x="2276577" y="3590732"/>
            <a:ext cx="3474795" cy="1499558"/>
            <a:chOff x="2276577" y="3590732"/>
            <a:chExt cx="3474795" cy="1499558"/>
          </a:xfrm>
        </p:grpSpPr>
        <p:sp>
          <p:nvSpPr>
            <p:cNvPr id="44" name="Oval 43"/>
            <p:cNvSpPr/>
            <p:nvPr/>
          </p:nvSpPr>
          <p:spPr>
            <a:xfrm rot="18302504">
              <a:off x="3854030" y="2669673"/>
              <a:ext cx="976284" cy="2818401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76577" y="4478532"/>
              <a:ext cx="2180790" cy="611758"/>
              <a:chOff x="2276577" y="4478532"/>
              <a:chExt cx="2180790" cy="61175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276577" y="4720958"/>
                <a:ext cx="218079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33333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kern="100" dirty="0" smtClean="0">
                    <a:ea typeface="SimSun" panose="02010600030101010101" pitchFamily="2" charset="-122"/>
                    <a:cs typeface="Times New Roman" panose="02020603050405020304" pitchFamily="18" charset="0"/>
                  </a:rPr>
                  <a:t>late dark qz in D, E, S</a:t>
                </a:r>
                <a:endParaRPr lang="en-US" sz="1200" kern="100" dirty="0">
                  <a:effectLst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" name="Straight Connector 10"/>
              <p:cNvCxnSpPr>
                <a:stCxn id="44" idx="2"/>
                <a:endCxn id="21" idx="0"/>
              </p:cNvCxnSpPr>
              <p:nvPr/>
            </p:nvCxnSpPr>
            <p:spPr>
              <a:xfrm flipH="1">
                <a:off x="3366972" y="4478532"/>
                <a:ext cx="694922" cy="242426"/>
              </a:xfrm>
              <a:prstGeom prst="line">
                <a:avLst/>
              </a:prstGeom>
              <a:ln>
                <a:solidFill>
                  <a:srgbClr val="3333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/>
          <p:nvPr/>
        </p:nvGrpSpPr>
        <p:grpSpPr>
          <a:xfrm>
            <a:off x="5502861" y="1894419"/>
            <a:ext cx="2443873" cy="3591271"/>
            <a:chOff x="5502861" y="1894419"/>
            <a:chExt cx="2443873" cy="3591271"/>
          </a:xfrm>
        </p:grpSpPr>
        <p:sp>
          <p:nvSpPr>
            <p:cNvPr id="43" name="Oval 42"/>
            <p:cNvSpPr/>
            <p:nvPr/>
          </p:nvSpPr>
          <p:spPr>
            <a:xfrm rot="18976436">
              <a:off x="5502861" y="1894419"/>
              <a:ext cx="1172768" cy="35912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405671" y="2362984"/>
              <a:ext cx="1541063" cy="778131"/>
              <a:chOff x="6405671" y="2362984"/>
              <a:chExt cx="1541063" cy="778131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405671" y="2362984"/>
                <a:ext cx="1541063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33333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kern="100" dirty="0" smtClean="0">
                    <a:ea typeface="SimSun" panose="02010600030101010101" pitchFamily="2" charset="-122"/>
                    <a:cs typeface="Times New Roman" panose="02020603050405020304" pitchFamily="18" charset="0"/>
                  </a:rPr>
                  <a:t>general trend </a:t>
                </a:r>
                <a:endParaRPr lang="en-US" sz="1200" kern="100" dirty="0">
                  <a:effectLst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H="1">
                <a:off x="6405671" y="2732316"/>
                <a:ext cx="265475" cy="408799"/>
              </a:xfrm>
              <a:prstGeom prst="line">
                <a:avLst/>
              </a:prstGeom>
              <a:ln>
                <a:solidFill>
                  <a:srgbClr val="3333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4951593" y="1060588"/>
            <a:ext cx="2144998" cy="2703049"/>
            <a:chOff x="4951593" y="1060588"/>
            <a:chExt cx="2144998" cy="2703049"/>
          </a:xfrm>
        </p:grpSpPr>
        <p:sp>
          <p:nvSpPr>
            <p:cNvPr id="12" name="Oval 11"/>
            <p:cNvSpPr/>
            <p:nvPr/>
          </p:nvSpPr>
          <p:spPr>
            <a:xfrm rot="2493319">
              <a:off x="4951593" y="1611597"/>
              <a:ext cx="916855" cy="215204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354720" y="1060588"/>
              <a:ext cx="74187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33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kern="100" dirty="0" smtClean="0">
                  <a:ea typeface="SimSun" panose="02010600030101010101" pitchFamily="2" charset="-122"/>
                  <a:cs typeface="Times New Roman" panose="02020603050405020304" pitchFamily="18" charset="0"/>
                </a:rPr>
                <a:t>E vein</a:t>
              </a:r>
              <a:endParaRPr lang="en-US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>
              <a:off x="6089245" y="1429920"/>
              <a:ext cx="265475" cy="408799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 rot="16200000">
            <a:off x="1302377" y="3230375"/>
            <a:ext cx="9566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 (ppm)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54997" y="6294001"/>
            <a:ext cx="1121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Ti</a:t>
            </a:r>
            <a:r>
              <a:rPr lang="en-US" dirty="0" smtClean="0"/>
              <a:t> (ppm)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7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88"/>
    </mc:Choice>
    <mc:Fallback xmlns="">
      <p:transition spd="slow" advTm="7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79" y="4"/>
            <a:ext cx="6766804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679" y="4"/>
            <a:ext cx="6766804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679" y="3"/>
            <a:ext cx="6766804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679" y="2"/>
            <a:ext cx="676680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679" y="2"/>
            <a:ext cx="676680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679" y="2"/>
            <a:ext cx="6766804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86117" y="1039734"/>
            <a:ext cx="3328396" cy="4556094"/>
            <a:chOff x="4786117" y="1039734"/>
            <a:chExt cx="3328396" cy="4556094"/>
          </a:xfrm>
        </p:grpSpPr>
        <p:sp>
          <p:nvSpPr>
            <p:cNvPr id="34" name="Oval 33"/>
            <p:cNvSpPr/>
            <p:nvPr/>
          </p:nvSpPr>
          <p:spPr>
            <a:xfrm rot="2159432">
              <a:off x="4786117" y="1420904"/>
              <a:ext cx="1329258" cy="41749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573450" y="1039734"/>
              <a:ext cx="154106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33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kern="100" dirty="0" smtClean="0">
                  <a:ea typeface="SimSun" panose="02010600030101010101" pitchFamily="2" charset="-122"/>
                  <a:cs typeface="Times New Roman" panose="02020603050405020304" pitchFamily="18" charset="0"/>
                </a:rPr>
                <a:t>general trend </a:t>
              </a:r>
              <a:endParaRPr lang="en-US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6644081" y="1409066"/>
              <a:ext cx="194845" cy="361011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504114" y="2630728"/>
            <a:ext cx="2666747" cy="2623004"/>
            <a:chOff x="4504114" y="2630728"/>
            <a:chExt cx="2666747" cy="2623004"/>
          </a:xfrm>
        </p:grpSpPr>
        <p:sp>
          <p:nvSpPr>
            <p:cNvPr id="33" name="Oval 32"/>
            <p:cNvSpPr/>
            <p:nvPr/>
          </p:nvSpPr>
          <p:spPr>
            <a:xfrm rot="2456370">
              <a:off x="4504114" y="2630728"/>
              <a:ext cx="1068653" cy="2623004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64753" y="4666221"/>
              <a:ext cx="170610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33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kern="100" dirty="0" smtClean="0">
                  <a:ea typeface="SimSun" panose="02010600030101010101" pitchFamily="2" charset="-122"/>
                  <a:cs typeface="Times New Roman" panose="02020603050405020304" pitchFamily="18" charset="0"/>
                </a:rPr>
                <a:t>late dark qz</a:t>
              </a:r>
              <a:endParaRPr lang="en-US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/>
            <p:cNvCxnSpPr>
              <a:endCxn id="16" idx="0"/>
            </p:cNvCxnSpPr>
            <p:nvPr/>
          </p:nvCxnSpPr>
          <p:spPr>
            <a:xfrm>
              <a:off x="5637402" y="4060272"/>
              <a:ext cx="680405" cy="605949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 rot="16200000">
            <a:off x="1302377" y="3230375"/>
            <a:ext cx="9566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 (ppm)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54997" y="6294001"/>
            <a:ext cx="1121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Al (ppm)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07"/>
    </mc:Choice>
    <mc:Fallback xmlns="">
      <p:transition spd="slow" advTm="5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71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471" y="0"/>
            <a:ext cx="6858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471" y="0"/>
            <a:ext cx="6858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471" y="0"/>
            <a:ext cx="6858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471" y="0"/>
            <a:ext cx="6858000" cy="6858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0032" y="0"/>
            <a:ext cx="6858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226146" y="2276343"/>
            <a:ext cx="3451489" cy="1945177"/>
            <a:chOff x="4117207" y="2371373"/>
            <a:chExt cx="3451489" cy="1945177"/>
          </a:xfrm>
        </p:grpSpPr>
        <p:sp>
          <p:nvSpPr>
            <p:cNvPr id="45" name="Oval 44"/>
            <p:cNvSpPr/>
            <p:nvPr/>
          </p:nvSpPr>
          <p:spPr>
            <a:xfrm rot="17069799">
              <a:off x="4774753" y="2266522"/>
              <a:ext cx="1392482" cy="27075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027633" y="2371373"/>
              <a:ext cx="154106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33"/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kern="100" dirty="0" smtClean="0">
                  <a:ea typeface="SimSun" panose="02010600030101010101" pitchFamily="2" charset="-122"/>
                  <a:cs typeface="Times New Roman" panose="02020603050405020304" pitchFamily="18" charset="0"/>
                </a:rPr>
                <a:t>general trend </a:t>
              </a:r>
              <a:endParaRPr lang="en-US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6124087" y="2740705"/>
              <a:ext cx="265475" cy="408799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537795" y="2398840"/>
            <a:ext cx="2215729" cy="2961520"/>
            <a:chOff x="2486042" y="2833891"/>
            <a:chExt cx="2215729" cy="2961520"/>
          </a:xfrm>
        </p:grpSpPr>
        <p:sp>
          <p:nvSpPr>
            <p:cNvPr id="42" name="Oval 41"/>
            <p:cNvSpPr/>
            <p:nvPr/>
          </p:nvSpPr>
          <p:spPr>
            <a:xfrm rot="19581627">
              <a:off x="3225121" y="2833891"/>
              <a:ext cx="1476650" cy="2330711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486042" y="5426079"/>
              <a:ext cx="213190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33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kern="100" dirty="0" smtClean="0">
                  <a:ea typeface="SimSun" panose="02010600030101010101" pitchFamily="2" charset="-122"/>
                  <a:cs typeface="Times New Roman" panose="02020603050405020304" pitchFamily="18" charset="0"/>
                </a:rPr>
                <a:t>late dark qz in D, E ,</a:t>
              </a:r>
              <a:r>
                <a:rPr lang="en-US" altLang="zh-CN" kern="100" dirty="0" smtClean="0">
                  <a:ea typeface="SimSun" panose="02010600030101010101" pitchFamily="2" charset="-122"/>
                  <a:cs typeface="Times New Roman" panose="02020603050405020304" pitchFamily="18" charset="0"/>
                </a:rPr>
                <a:t>S</a:t>
              </a:r>
              <a:endParaRPr lang="en-US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Connector 43"/>
            <p:cNvCxnSpPr>
              <a:endCxn id="43" idx="0"/>
            </p:cNvCxnSpPr>
            <p:nvPr/>
          </p:nvCxnSpPr>
          <p:spPr>
            <a:xfrm flipH="1">
              <a:off x="3551996" y="4854651"/>
              <a:ext cx="187821" cy="571428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959405" y="3133247"/>
            <a:ext cx="2314892" cy="1956636"/>
            <a:chOff x="4905058" y="3165582"/>
            <a:chExt cx="2314892" cy="1956636"/>
          </a:xfrm>
        </p:grpSpPr>
        <p:sp>
          <p:nvSpPr>
            <p:cNvPr id="39" name="Oval 38"/>
            <p:cNvSpPr/>
            <p:nvPr/>
          </p:nvSpPr>
          <p:spPr>
            <a:xfrm rot="392621">
              <a:off x="4905058" y="3165582"/>
              <a:ext cx="708910" cy="1165492"/>
            </a:xfrm>
            <a:prstGeom prst="ellipse">
              <a:avLst/>
            </a:prstGeom>
            <a:no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191125" y="4752886"/>
              <a:ext cx="202882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33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kern="100" dirty="0">
                  <a:ea typeface="SimSun" panose="02010600030101010101" pitchFamily="2" charset="-122"/>
                  <a:cs typeface="Times New Roman" panose="02020603050405020304" pitchFamily="18" charset="0"/>
                </a:rPr>
                <a:t>l</a:t>
              </a:r>
              <a:r>
                <a:rPr lang="en-US" kern="100" dirty="0" smtClean="0">
                  <a:ea typeface="SimSun" panose="02010600030101010101" pitchFamily="2" charset="-122"/>
                  <a:cs typeface="Times New Roman" panose="02020603050405020304" pitchFamily="18" charset="0"/>
                </a:rPr>
                <a:t>ate dark qz in A, B</a:t>
              </a:r>
              <a:endParaRPr lang="en-US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Connector 40"/>
            <p:cNvCxnSpPr>
              <a:stCxn id="39" idx="6"/>
              <a:endCxn id="40" idx="0"/>
            </p:cNvCxnSpPr>
            <p:nvPr/>
          </p:nvCxnSpPr>
          <p:spPr>
            <a:xfrm>
              <a:off x="5611659" y="3788722"/>
              <a:ext cx="593879" cy="964164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498678" y="1186492"/>
            <a:ext cx="1889780" cy="2520333"/>
            <a:chOff x="4403328" y="1170572"/>
            <a:chExt cx="1889780" cy="2520333"/>
          </a:xfrm>
        </p:grpSpPr>
        <p:sp>
          <p:nvSpPr>
            <p:cNvPr id="36" name="Oval 35"/>
            <p:cNvSpPr/>
            <p:nvPr/>
          </p:nvSpPr>
          <p:spPr>
            <a:xfrm rot="2150627">
              <a:off x="4403328" y="1744793"/>
              <a:ext cx="660709" cy="194611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551237" y="1170572"/>
              <a:ext cx="74187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33"/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kern="100" dirty="0" smtClean="0">
                  <a:ea typeface="SimSun" panose="02010600030101010101" pitchFamily="2" charset="-122"/>
                  <a:cs typeface="Times New Roman" panose="02020603050405020304" pitchFamily="18" charset="0"/>
                </a:rPr>
                <a:t>E vein</a:t>
              </a:r>
              <a:endParaRPr lang="en-US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285762" y="1502814"/>
              <a:ext cx="265475" cy="408799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 rot="16200000">
            <a:off x="1205620" y="3133617"/>
            <a:ext cx="1150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Al (ppm)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654997" y="6335946"/>
            <a:ext cx="1121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Ti</a:t>
            </a:r>
            <a:r>
              <a:rPr lang="en-US" dirty="0" smtClean="0"/>
              <a:t> (ppm)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06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66"/>
    </mc:Choice>
    <mc:Fallback xmlns="">
      <p:transition spd="slow" advTm="74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4131"/>
            <a:ext cx="9144000" cy="652256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17188547">
            <a:off x="3072100" y="2562681"/>
            <a:ext cx="5469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1ppm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 rot="17188547">
            <a:off x="3783434" y="2618788"/>
            <a:ext cx="6639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2.5ppm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 rot="17188547">
            <a:off x="4507882" y="2562679"/>
            <a:ext cx="5469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5ppm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 rot="17188547">
            <a:off x="5697689" y="2598528"/>
            <a:ext cx="62549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15ppm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 rot="17188547">
            <a:off x="7232036" y="2637236"/>
            <a:ext cx="62549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45ppm</a:t>
            </a:r>
            <a:endParaRPr lang="en-US" sz="1200" dirty="0"/>
          </a:p>
        </p:txBody>
      </p:sp>
      <p:grpSp>
        <p:nvGrpSpPr>
          <p:cNvPr id="3" name="组合 2"/>
          <p:cNvGrpSpPr/>
          <p:nvPr/>
        </p:nvGrpSpPr>
        <p:grpSpPr>
          <a:xfrm>
            <a:off x="1728088" y="1551610"/>
            <a:ext cx="6105025" cy="4077334"/>
            <a:chOff x="1728088" y="1551610"/>
            <a:chExt cx="6105025" cy="4077334"/>
          </a:xfrm>
        </p:grpSpPr>
        <p:sp>
          <p:nvSpPr>
            <p:cNvPr id="36" name="Oval 35"/>
            <p:cNvSpPr/>
            <p:nvPr/>
          </p:nvSpPr>
          <p:spPr>
            <a:xfrm rot="1258298">
              <a:off x="5173284" y="3303099"/>
              <a:ext cx="502875" cy="932250"/>
            </a:xfrm>
            <a:prstGeom prst="ellipse">
              <a:avLst/>
            </a:prstGeom>
            <a:solidFill>
              <a:srgbClr val="1C1C1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851890">
              <a:off x="7283344" y="1551610"/>
              <a:ext cx="549769" cy="993760"/>
            </a:xfrm>
            <a:prstGeom prst="ellipse">
              <a:avLst/>
            </a:prstGeom>
            <a:solidFill>
              <a:srgbClr val="1C1C1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 rot="1680989">
              <a:off x="3533999" y="4579441"/>
              <a:ext cx="358430" cy="660225"/>
            </a:xfrm>
            <a:prstGeom prst="ellipse">
              <a:avLst/>
            </a:prstGeom>
            <a:solidFill>
              <a:srgbClr val="1C1C1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3102336">
              <a:off x="2654426" y="5025955"/>
              <a:ext cx="311755" cy="518417"/>
            </a:xfrm>
            <a:prstGeom prst="ellipse">
              <a:avLst/>
            </a:prstGeom>
            <a:solidFill>
              <a:srgbClr val="1C1C1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3102336">
              <a:off x="1831419" y="5145732"/>
              <a:ext cx="311755" cy="518417"/>
            </a:xfrm>
            <a:prstGeom prst="ellipse">
              <a:avLst/>
            </a:prstGeom>
            <a:solidFill>
              <a:srgbClr val="1C1C1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384399" y="181765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</a:rPr>
                <a:t>A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43421" y="3538391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</a:rPr>
                <a:t>B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37071" y="4678720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</a:rPr>
                <a:t>D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23393" y="5076049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</a:rPr>
                <a:t>E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24431" y="5167279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</a:rPr>
                <a:t>S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1" y="259320"/>
            <a:ext cx="9143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/>
              <a:t>Titanium in quartz </a:t>
            </a:r>
            <a:r>
              <a:rPr lang="en-US" altLang="zh-CN" sz="3200" dirty="0" err="1" smtClean="0"/>
              <a:t>thermobarometer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88"/>
    </mc:Choice>
    <mc:Fallback xmlns="">
      <p:transition spd="slow" advTm="5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20888"/>
            <a:ext cx="9180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smtClean="0">
                <a:solidFill>
                  <a:schemeClr val="bg1"/>
                </a:solidFill>
              </a:rPr>
              <a:t>Thank you!</a:t>
            </a:r>
            <a:endParaRPr lang="en-US" sz="6000" i="1" dirty="0">
              <a:solidFill>
                <a:schemeClr val="bg1"/>
              </a:solidFill>
            </a:endParaRPr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755576" y="4509120"/>
            <a:ext cx="7637133" cy="1777924"/>
            <a:chOff x="357190" y="3861048"/>
            <a:chExt cx="7855675" cy="1828800"/>
          </a:xfrm>
        </p:grpSpPr>
        <p:pic>
          <p:nvPicPr>
            <p:cNvPr id="3" name="Picture 3" descr="国科大横式cuti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915"/>
            <a:stretch/>
          </p:blipFill>
          <p:spPr bwMode="auto">
            <a:xfrm>
              <a:off x="357190" y="3861048"/>
              <a:ext cx="2060136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9" descr="e:\软件安装\360浏~1\360\360se\360se6\USERDA~1\Temp\U_9848~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576" y="3861048"/>
              <a:ext cx="187068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maowei\Desktop\Untitled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043" y="3861048"/>
              <a:ext cx="342582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8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"/>
    </mc:Choice>
    <mc:Fallback xmlns="">
      <p:transition spd="slow" advTm="86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288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</a:rPr>
              <a:t>1. Introduction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1"/>
    </mc:Choice>
    <mc:Fallback xmlns="">
      <p:transition spd="slow" advTm="434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" y="0"/>
            <a:ext cx="9037610" cy="6858000"/>
          </a:xfrm>
          <a:prstGeom prst="rect">
            <a:avLst/>
          </a:prstGeom>
        </p:spPr>
      </p:pic>
      <p:sp>
        <p:nvSpPr>
          <p:cNvPr id="3" name="椭圆 3"/>
          <p:cNvSpPr/>
          <p:nvPr/>
        </p:nvSpPr>
        <p:spPr>
          <a:xfrm>
            <a:off x="7444538" y="130624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64745" y="917282"/>
            <a:ext cx="1452662" cy="646331"/>
          </a:xfrm>
          <a:prstGeom prst="rect">
            <a:avLst/>
          </a:prstGeom>
          <a:solidFill>
            <a:srgbClr val="1C1C1C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Granodiorite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160.2Ma</a:t>
            </a:r>
            <a:endParaRPr lang="zh-CN" alt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66802" y="2069101"/>
            <a:ext cx="1461475" cy="923330"/>
          </a:xfrm>
          <a:prstGeom prst="rect">
            <a:avLst/>
          </a:prstGeom>
          <a:solidFill>
            <a:srgbClr val="1C1C1C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Times New Roman" panose="02020603050405020304" pitchFamily="18" charset="0"/>
              </a:rPr>
              <a:t>Granodiorite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cs typeface="Times New Roman" panose="02020603050405020304" pitchFamily="18" charset="0"/>
              </a:rPr>
              <a:t>porphyry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161.2Ma</a:t>
            </a:r>
            <a:endParaRPr lang="zh-CN" alt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91608" y="72050"/>
            <a:ext cx="1273946" cy="923330"/>
          </a:xfrm>
          <a:prstGeom prst="rect">
            <a:avLst/>
          </a:prstGeom>
          <a:solidFill>
            <a:srgbClr val="1C1C1C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chemeClr val="bg1"/>
                </a:solidFill>
                <a:cs typeface="Times New Roman" panose="02020603050405020304" pitchFamily="18" charset="0"/>
              </a:rPr>
              <a:t>Dacite</a:t>
            </a:r>
            <a:endParaRPr lang="en-US" altLang="zh-CN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cs typeface="Times New Roman" panose="02020603050405020304" pitchFamily="18" charset="0"/>
              </a:rPr>
              <a:t>porphyry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162.2Ma</a:t>
            </a:r>
            <a:endParaRPr lang="zh-CN" alt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88187" y="16730"/>
            <a:ext cx="8155813" cy="5949732"/>
            <a:chOff x="988187" y="16730"/>
            <a:chExt cx="8155813" cy="5949732"/>
          </a:xfrm>
        </p:grpSpPr>
        <p:grpSp>
          <p:nvGrpSpPr>
            <p:cNvPr id="5" name="Group 4"/>
            <p:cNvGrpSpPr/>
            <p:nvPr/>
          </p:nvGrpSpPr>
          <p:grpSpPr>
            <a:xfrm>
              <a:off x="988187" y="16730"/>
              <a:ext cx="8155813" cy="5949732"/>
              <a:chOff x="988187" y="16730"/>
              <a:chExt cx="8155813" cy="5949732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988187" y="16730"/>
                <a:ext cx="8155813" cy="5949732"/>
                <a:chOff x="988187" y="16730"/>
                <a:chExt cx="8155813" cy="5949732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4329029" y="16730"/>
                  <a:ext cx="4814971" cy="2963434"/>
                  <a:chOff x="4332303" y="8332"/>
                  <a:chExt cx="4814971" cy="2963434"/>
                </a:xfrm>
              </p:grpSpPr>
              <p:pic>
                <p:nvPicPr>
                  <p:cNvPr id="25" name="Picture 24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4054" t="863" r="1060" b="58619"/>
                  <a:stretch/>
                </p:blipFill>
                <p:spPr>
                  <a:xfrm>
                    <a:off x="5223344" y="8332"/>
                    <a:ext cx="3923930" cy="2778711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cxnSp>
                <p:nvCxnSpPr>
                  <p:cNvPr id="27" name="Straight Connector 26"/>
                  <p:cNvCxnSpPr/>
                  <p:nvPr/>
                </p:nvCxnSpPr>
                <p:spPr>
                  <a:xfrm flipH="1">
                    <a:off x="4332303" y="8332"/>
                    <a:ext cx="891042" cy="1297916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 flipH="1">
                    <a:off x="4358867" y="2787043"/>
                    <a:ext cx="864476" cy="18472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988187" y="1240447"/>
                  <a:ext cx="3089313" cy="4726015"/>
                  <a:chOff x="2435757" y="-863172"/>
                  <a:chExt cx="3089313" cy="4726015"/>
                </a:xfrm>
              </p:grpSpPr>
              <p:grpSp>
                <p:nvGrpSpPr>
                  <p:cNvPr id="49" name="Group 48"/>
                  <p:cNvGrpSpPr/>
                  <p:nvPr/>
                </p:nvGrpSpPr>
                <p:grpSpPr>
                  <a:xfrm>
                    <a:off x="2435757" y="-863172"/>
                    <a:ext cx="3089313" cy="4726015"/>
                    <a:chOff x="2423604" y="-855351"/>
                    <a:chExt cx="3089313" cy="4726015"/>
                  </a:xfrm>
                </p:grpSpPr>
                <p:grpSp>
                  <p:nvGrpSpPr>
                    <p:cNvPr id="50" name="Group 49"/>
                    <p:cNvGrpSpPr/>
                    <p:nvPr/>
                  </p:nvGrpSpPr>
                  <p:grpSpPr>
                    <a:xfrm>
                      <a:off x="2423604" y="6324"/>
                      <a:ext cx="3080552" cy="3864340"/>
                      <a:chOff x="2423604" y="50714"/>
                      <a:chExt cx="3080552" cy="3864340"/>
                    </a:xfrm>
                  </p:grpSpPr>
                  <p:pic>
                    <p:nvPicPr>
                      <p:cNvPr id="52" name="Picture 5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9" t="30809" r="56372" b="20647"/>
                      <a:stretch/>
                    </p:blipFill>
                    <p:spPr>
                      <a:xfrm>
                        <a:off x="2423604" y="585926"/>
                        <a:ext cx="3080552" cy="3329128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  <p:cxnSp>
                    <p:nvCxnSpPr>
                      <p:cNvPr id="53" name="Straight Connector 52"/>
                      <p:cNvCxnSpPr/>
                      <p:nvPr/>
                    </p:nvCxnSpPr>
                    <p:spPr>
                      <a:xfrm flipH="1">
                        <a:off x="2423604" y="50714"/>
                        <a:ext cx="403749" cy="535212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51" name="Straight Connector 50"/>
                    <p:cNvCxnSpPr/>
                    <p:nvPr/>
                  </p:nvCxnSpPr>
                  <p:spPr>
                    <a:xfrm>
                      <a:off x="2827354" y="-855351"/>
                      <a:ext cx="2685563" cy="1396887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498403" y="2352283"/>
                    <a:ext cx="142141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Skarn Mo(W)</a:t>
                    </a:r>
                    <a:endParaRPr lang="en-US" dirty="0"/>
                  </a:p>
                </p:txBody>
              </p:sp>
            </p:grpSp>
          </p:grpSp>
          <p:sp>
            <p:nvSpPr>
              <p:cNvPr id="4" name="TextBox 3"/>
              <p:cNvSpPr txBox="1"/>
              <p:nvPr/>
            </p:nvSpPr>
            <p:spPr>
              <a:xfrm>
                <a:off x="5220069" y="1872111"/>
                <a:ext cx="3897297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Porphyry Mo(W)</a:t>
                </a:r>
              </a:p>
              <a:p>
                <a:pPr algn="ctr"/>
                <a:r>
                  <a:rPr lang="en-US" dirty="0" smtClean="0"/>
                  <a:t>52,000t Mo, average grade 0.07wt.%</a:t>
                </a:r>
              </a:p>
              <a:p>
                <a:pPr algn="ctr"/>
                <a:r>
                  <a:rPr lang="en-US" dirty="0" smtClean="0"/>
                  <a:t>45,000t W, average grade 0.3wt.% </a:t>
                </a:r>
                <a:endParaRPr lang="en-US" dirty="0"/>
              </a:p>
            </p:txBody>
          </p:sp>
        </p:grpSp>
        <p:pic>
          <p:nvPicPr>
            <p:cNvPr id="2050" name="Picture 2" descr="S8001502—B副本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500" y="3003542"/>
              <a:ext cx="2743200" cy="1950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730636" y="2297865"/>
            <a:ext cx="8490352" cy="4578635"/>
            <a:chOff x="730637" y="2295153"/>
            <a:chExt cx="8490352" cy="4578635"/>
          </a:xfrm>
        </p:grpSpPr>
        <p:grpSp>
          <p:nvGrpSpPr>
            <p:cNvPr id="24" name="Group 23"/>
            <p:cNvGrpSpPr/>
            <p:nvPr/>
          </p:nvGrpSpPr>
          <p:grpSpPr>
            <a:xfrm>
              <a:off x="4634144" y="2295153"/>
              <a:ext cx="4586845" cy="4571179"/>
              <a:chOff x="4634144" y="2295153"/>
              <a:chExt cx="4586845" cy="457117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634144" y="2295153"/>
                <a:ext cx="4586845" cy="4571179"/>
                <a:chOff x="4634144" y="2295153"/>
                <a:chExt cx="4586845" cy="4571179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4634144" y="2295153"/>
                  <a:ext cx="4509857" cy="4571179"/>
                  <a:chOff x="4580876" y="2286821"/>
                  <a:chExt cx="4509857" cy="4571179"/>
                </a:xfrm>
              </p:grpSpPr>
              <p:cxnSp>
                <p:nvCxnSpPr>
                  <p:cNvPr id="20" name="Straight Connector 19"/>
                  <p:cNvCxnSpPr/>
                  <p:nvPr/>
                </p:nvCxnSpPr>
                <p:spPr>
                  <a:xfrm flipH="1" flipV="1">
                    <a:off x="7270810" y="2286821"/>
                    <a:ext cx="1819923" cy="205091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950" t="42604" r="252" b="20647"/>
                  <a:stretch/>
                </p:blipFill>
                <p:spPr>
                  <a:xfrm>
                    <a:off x="4887082" y="4337734"/>
                    <a:ext cx="4203650" cy="2520266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cxnSp>
                <p:nvCxnSpPr>
                  <p:cNvPr id="17" name="Straight Connector 16"/>
                  <p:cNvCxnSpPr/>
                  <p:nvPr/>
                </p:nvCxnSpPr>
                <p:spPr>
                  <a:xfrm flipH="1" flipV="1">
                    <a:off x="4580876" y="3205385"/>
                    <a:ext cx="306206" cy="113234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6142967" y="4346066"/>
                  <a:ext cx="307802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Strata-bound Cu-Pb-Zn deposit</a:t>
                  </a:r>
                  <a:endParaRPr lang="en-US" dirty="0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4934289" y="4335177"/>
                <a:ext cx="1209723" cy="1352225"/>
                <a:chOff x="4934289" y="4335177"/>
                <a:chExt cx="1209723" cy="1352225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4934289" y="4335177"/>
                  <a:ext cx="91723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Gossan </a:t>
                  </a:r>
                  <a:endParaRPr lang="en-US" dirty="0"/>
                </a:p>
              </p:txBody>
            </p:sp>
            <p:cxnSp>
              <p:nvCxnSpPr>
                <p:cNvPr id="12" name="Straight Connector 11"/>
                <p:cNvCxnSpPr>
                  <a:stCxn id="10" idx="3"/>
                </p:cNvCxnSpPr>
                <p:nvPr/>
              </p:nvCxnSpPr>
              <p:spPr>
                <a:xfrm>
                  <a:off x="5851528" y="4519843"/>
                  <a:ext cx="224039" cy="332637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4934289" y="5318070"/>
                  <a:ext cx="915635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Sulfides</a:t>
                  </a:r>
                  <a:endParaRPr lang="en-US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934289" y="4842182"/>
                  <a:ext cx="903517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Siderite</a:t>
                  </a:r>
                  <a:endParaRPr lang="en-US" dirty="0"/>
                </a:p>
              </p:txBody>
            </p:sp>
            <p:cxnSp>
              <p:nvCxnSpPr>
                <p:cNvPr id="35" name="Straight Connector 34"/>
                <p:cNvCxnSpPr>
                  <a:stCxn id="32" idx="3"/>
                </p:cNvCxnSpPr>
                <p:nvPr/>
              </p:nvCxnSpPr>
              <p:spPr>
                <a:xfrm>
                  <a:off x="5837806" y="5026848"/>
                  <a:ext cx="306206" cy="37726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>
                  <a:stCxn id="30" idx="3"/>
                </p:cNvCxnSpPr>
                <p:nvPr/>
              </p:nvCxnSpPr>
              <p:spPr>
                <a:xfrm>
                  <a:off x="5849924" y="5502736"/>
                  <a:ext cx="264685" cy="6944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TextBox 28"/>
            <p:cNvSpPr txBox="1"/>
            <p:nvPr/>
          </p:nvSpPr>
          <p:spPr>
            <a:xfrm>
              <a:off x="730637" y="5673459"/>
              <a:ext cx="4203652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313,000t Cu, average grade 0.86wt.%</a:t>
              </a:r>
            </a:p>
            <a:p>
              <a:pPr algn="ctr"/>
              <a:r>
                <a:rPr lang="en-US" dirty="0" smtClean="0"/>
                <a:t>20,000t Pb, average grade 1.77wt.%</a:t>
              </a:r>
            </a:p>
            <a:p>
              <a:pPr algn="ctr"/>
              <a:r>
                <a:rPr lang="en-US" dirty="0" smtClean="0"/>
                <a:t>52,000t Zn, average grade 4.44wt.%</a:t>
              </a:r>
            </a:p>
            <a:p>
              <a:pPr algn="ctr"/>
              <a:r>
                <a:rPr lang="en-US" dirty="0" smtClean="0"/>
                <a:t>11Mt Fe, average grade 48.21wt.%</a:t>
              </a:r>
              <a:endParaRPr lang="en-US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534" y="3630002"/>
              <a:ext cx="2743200" cy="20574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534962" y="5150295"/>
            <a:ext cx="174823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Porphyry related</a:t>
            </a:r>
          </a:p>
          <a:p>
            <a:pPr algn="ctr"/>
            <a:r>
              <a:rPr lang="en-US" dirty="0" smtClean="0"/>
              <a:t>or</a:t>
            </a:r>
          </a:p>
          <a:p>
            <a:pPr algn="ctr"/>
            <a:r>
              <a:rPr lang="en-US" dirty="0" smtClean="0"/>
              <a:t>SEDEX???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4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62"/>
    </mc:Choice>
    <mc:Fallback xmlns="">
      <p:transition spd="slow" advTm="51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 animBg="1"/>
      <p:bldP spid="43" grpId="0" animBg="1"/>
      <p:bldP spid="44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3277"/>
            <a:ext cx="4572000" cy="3375000"/>
            <a:chOff x="-3920891" y="-2410346"/>
            <a:chExt cx="4500000" cy="3375000"/>
          </a:xfrm>
        </p:grpSpPr>
        <p:pic>
          <p:nvPicPr>
            <p:cNvPr id="19" name="Picture 2" descr="D:\广东大宝山\2012野外\照片\IMG_117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920891" y="-2410346"/>
              <a:ext cx="4500000" cy="3375000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>
              <a:off x="-1381580" y="-1311186"/>
              <a:ext cx="1097872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cs typeface="Times New Roman" panose="02020603050405020304" pitchFamily="18" charset="0"/>
                </a:rPr>
                <a:t>Wavy Qz</a:t>
              </a:r>
              <a:endParaRPr lang="zh-CN" altLang="en-US" dirty="0"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3661730" y="-1152883"/>
              <a:ext cx="98153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cs typeface="Times New Roman" panose="02020603050405020304" pitchFamily="18" charset="0"/>
                </a:rPr>
                <a:t>Qz-Mb</a:t>
              </a:r>
              <a:endParaRPr lang="zh-CN" altLang="en-US" dirty="0">
                <a:cs typeface="Times New Roman" panose="02020603050405020304" pitchFamily="18" charset="0"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-2673211" y="-968217"/>
              <a:ext cx="346651" cy="209659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直接箭头连接符 21"/>
            <p:cNvCxnSpPr/>
            <p:nvPr/>
          </p:nvCxnSpPr>
          <p:spPr>
            <a:xfrm>
              <a:off x="-834937" y="-905850"/>
              <a:ext cx="182280" cy="56105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直接箭头连接符 21"/>
            <p:cNvCxnSpPr/>
            <p:nvPr/>
          </p:nvCxnSpPr>
          <p:spPr>
            <a:xfrm flipV="1">
              <a:off x="-283708" y="-1152883"/>
              <a:ext cx="509183" cy="74011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3" name="Picture 3" descr="D:\广东大宝山\2012野外\照片\IMG_1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8451" y="-22140"/>
            <a:ext cx="4572000" cy="34290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5521941" y="762052"/>
            <a:ext cx="8640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cs typeface="Times New Roman" panose="02020603050405020304" pitchFamily="18" charset="0"/>
              </a:rPr>
              <a:t>Qz-Mb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15159" y="2929227"/>
            <a:ext cx="8640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cs typeface="Times New Roman" panose="02020603050405020304" pitchFamily="18" charset="0"/>
              </a:rPr>
              <a:t>Qz-Py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flipV="1">
            <a:off x="6864451" y="2033773"/>
            <a:ext cx="522037" cy="8594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Picture 4" descr="D:\广东大宝山\2012野外\照片\IMG_1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69827" y="2857500"/>
            <a:ext cx="3429000" cy="45720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838141" y="3573016"/>
            <a:ext cx="9237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cs typeface="Times New Roman" panose="02020603050405020304" pitchFamily="18" charset="0"/>
              </a:rPr>
              <a:t>Qz-Mb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2388814" y="4057325"/>
            <a:ext cx="0" cy="4873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1751388" y="11102"/>
            <a:ext cx="575452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Quartz bearing veins in the porphyries</a:t>
            </a:r>
            <a:endParaRPr lang="zh-CN" altLang="en-US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6405591" y="978226"/>
            <a:ext cx="434740" cy="57232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8101" y="6325226"/>
            <a:ext cx="8640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cs typeface="Times New Roman" panose="02020603050405020304" pitchFamily="18" charset="0"/>
              </a:rPr>
              <a:t>Qz-Py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flipH="1" flipV="1">
            <a:off x="2898101" y="5451671"/>
            <a:ext cx="449292" cy="83755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8" name="Picture 3" descr="D:\广东大宝山\2012野外\照片\IMG_1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8451" y="3423142"/>
            <a:ext cx="4572000" cy="34290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6927045" y="4481736"/>
            <a:ext cx="146137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ea typeface="黑体" pitchFamily="49" charset="-122"/>
                <a:cs typeface="Times New Roman" panose="02020603050405020304" pitchFamily="18" charset="0"/>
              </a:rPr>
              <a:t>Qz-Cp-Gn-Sl</a:t>
            </a:r>
            <a:endParaRPr lang="zh-CN" altLang="en-US" dirty="0"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40" name="直接箭头连接符 17"/>
          <p:cNvCxnSpPr/>
          <p:nvPr/>
        </p:nvCxnSpPr>
        <p:spPr>
          <a:xfrm flipH="1">
            <a:off x="6516208" y="4913784"/>
            <a:ext cx="936104" cy="72115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44805" y="3483000"/>
            <a:ext cx="80375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ea typeface="黑体" pitchFamily="49" charset="-122"/>
                <a:cs typeface="Times New Roman" panose="02020603050405020304" pitchFamily="18" charset="0"/>
              </a:rPr>
              <a:t>Qz-Py</a:t>
            </a:r>
            <a:endParaRPr lang="zh-CN" altLang="en-US" dirty="0"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42" name="直接箭头连接符 22"/>
          <p:cNvCxnSpPr/>
          <p:nvPr/>
        </p:nvCxnSpPr>
        <p:spPr>
          <a:xfrm flipH="1">
            <a:off x="5957896" y="3868614"/>
            <a:ext cx="468052" cy="61312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5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68"/>
    </mc:Choice>
    <mc:Fallback xmlns="">
      <p:transition spd="slow" advTm="4516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0541"/>
            <a:ext cx="4572000" cy="3359146"/>
          </a:xfrm>
          <a:prstGeom prst="rect">
            <a:avLst/>
          </a:prstGeom>
        </p:spPr>
      </p:pic>
      <p:pic>
        <p:nvPicPr>
          <p:cNvPr id="36" name="Picture 3" descr="D:\广东大宝山\2013年野外\野外及室内整理照片\Day3+Day4\IMG_28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"/>
          <a:stretch/>
        </p:blipFill>
        <p:spPr bwMode="auto">
          <a:xfrm>
            <a:off x="0" y="1230541"/>
            <a:ext cx="4572000" cy="335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直接连接符 19"/>
          <p:cNvCxnSpPr/>
          <p:nvPr/>
        </p:nvCxnSpPr>
        <p:spPr>
          <a:xfrm>
            <a:off x="632290" y="1267141"/>
            <a:ext cx="792088" cy="31294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23"/>
          <p:cNvCxnSpPr/>
          <p:nvPr/>
        </p:nvCxnSpPr>
        <p:spPr>
          <a:xfrm>
            <a:off x="928706" y="1248841"/>
            <a:ext cx="1323496" cy="31477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26"/>
          <p:cNvCxnSpPr/>
          <p:nvPr/>
        </p:nvCxnSpPr>
        <p:spPr>
          <a:xfrm>
            <a:off x="1409330" y="1230541"/>
            <a:ext cx="1455208" cy="31477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28"/>
          <p:cNvCxnSpPr/>
          <p:nvPr/>
        </p:nvCxnSpPr>
        <p:spPr>
          <a:xfrm>
            <a:off x="1889954" y="1248841"/>
            <a:ext cx="2522248" cy="29969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31"/>
          <p:cNvCxnSpPr/>
          <p:nvPr/>
        </p:nvCxnSpPr>
        <p:spPr>
          <a:xfrm>
            <a:off x="2370578" y="1267141"/>
            <a:ext cx="2041624" cy="139447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33"/>
          <p:cNvCxnSpPr/>
          <p:nvPr/>
        </p:nvCxnSpPr>
        <p:spPr>
          <a:xfrm>
            <a:off x="2851202" y="1285441"/>
            <a:ext cx="1561000" cy="108814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37"/>
          <p:cNvCxnSpPr/>
          <p:nvPr/>
        </p:nvCxnSpPr>
        <p:spPr>
          <a:xfrm>
            <a:off x="1590078" y="1230541"/>
            <a:ext cx="2522248" cy="32583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2"/>
          <p:cNvCxnSpPr/>
          <p:nvPr/>
        </p:nvCxnSpPr>
        <p:spPr>
          <a:xfrm>
            <a:off x="388646" y="1304108"/>
            <a:ext cx="792088" cy="31294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237077"/>
            <a:ext cx="4572000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cs typeface="Times New Roman" panose="02020603050405020304" pitchFamily="18" charset="0"/>
              </a:rPr>
              <a:t>Qz-Py veins show very consistent occurrence 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36"/>
    </mc:Choice>
    <mc:Fallback xmlns="">
      <p:transition spd="slow" advTm="3053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77511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cs typeface="Times New Roman" panose="02020603050405020304" pitchFamily="18" charset="0"/>
              </a:rPr>
              <a:t>Evolution of </a:t>
            </a:r>
            <a:r>
              <a:rPr lang="en-US" altLang="zh-CN" sz="3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quartz </a:t>
            </a:r>
            <a:r>
              <a:rPr lang="en-US" altLang="zh-CN" sz="3200" dirty="0">
                <a:solidFill>
                  <a:schemeClr val="bg1"/>
                </a:solidFill>
                <a:cs typeface="Times New Roman" panose="02020603050405020304" pitchFamily="18" charset="0"/>
              </a:rPr>
              <a:t>bearing </a:t>
            </a:r>
            <a:r>
              <a:rPr lang="en-US" altLang="zh-CN" sz="3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veins</a:t>
            </a:r>
            <a:endParaRPr lang="zh-CN" altLang="en-US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30600"/>
            <a:ext cx="9144000" cy="29992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372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21"/>
    </mc:Choice>
    <mc:Fallback xmlns="">
      <p:transition spd="slow" advTm="3612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288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</a:rPr>
              <a:t>2. Quartz </a:t>
            </a:r>
            <a:r>
              <a:rPr lang="en-US" sz="4800" dirty="0" smtClean="0">
                <a:solidFill>
                  <a:schemeClr val="bg1"/>
                </a:solidFill>
              </a:rPr>
              <a:t>CL and trace elements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6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7"/>
    </mc:Choice>
    <mc:Fallback xmlns="">
      <p:transition spd="slow" advTm="802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51" y="0"/>
            <a:ext cx="319587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302" y="48030"/>
            <a:ext cx="1371600" cy="256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5400000">
            <a:off x="512430" y="772486"/>
            <a:ext cx="101993" cy="116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5712" y="646331"/>
            <a:ext cx="137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ZK5101-11-2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79200" y="5450890"/>
            <a:ext cx="40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110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A. Wavy Quartz vein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4775" y="3679341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2581" y="362209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>
            <a:endCxn id="12" idx="0"/>
          </p:cNvCxnSpPr>
          <p:nvPr/>
        </p:nvCxnSpPr>
        <p:spPr>
          <a:xfrm>
            <a:off x="7658089" y="3380173"/>
            <a:ext cx="141859" cy="2419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077"/>
            <a:ext cx="2743200" cy="205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498" y="4443118"/>
            <a:ext cx="3026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Highest CL Intensity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Fine grain granular mosaics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No internal growth zone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876290" y="2965790"/>
            <a:ext cx="1448185" cy="1477328"/>
            <a:chOff x="3876290" y="2965790"/>
            <a:chExt cx="1448185" cy="1477328"/>
          </a:xfrm>
        </p:grpSpPr>
        <p:sp>
          <p:nvSpPr>
            <p:cNvPr id="14" name="TextBox 13"/>
            <p:cNvSpPr txBox="1"/>
            <p:nvPr/>
          </p:nvSpPr>
          <p:spPr>
            <a:xfrm>
              <a:off x="3876290" y="2965790"/>
              <a:ext cx="1172116" cy="1477328"/>
            </a:xfrm>
            <a:prstGeom prst="rect">
              <a:avLst/>
            </a:prstGeom>
            <a:solidFill>
              <a:srgbClr val="1C1C1C">
                <a:alpha val="6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A1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Li        0.34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Al   123.29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Ti</a:t>
              </a:r>
              <a:r>
                <a:rPr lang="en-US" dirty="0" smtClean="0">
                  <a:solidFill>
                    <a:srgbClr val="FF0000"/>
                  </a:solidFill>
                </a:rPr>
                <a:t>     40.36</a:t>
              </a:r>
            </a:p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Ge     1.38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15" name="Straight Connector 14"/>
            <p:cNvCxnSpPr>
              <a:endCxn id="14" idx="3"/>
            </p:cNvCxnSpPr>
            <p:nvPr/>
          </p:nvCxnSpPr>
          <p:spPr>
            <a:xfrm flipH="1">
              <a:off x="5048406" y="3679341"/>
              <a:ext cx="276069" cy="2511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981450" y="3991422"/>
            <a:ext cx="1107996" cy="1749272"/>
            <a:chOff x="7300018" y="3961194"/>
            <a:chExt cx="1107996" cy="1749272"/>
          </a:xfrm>
        </p:grpSpPr>
        <p:sp>
          <p:nvSpPr>
            <p:cNvPr id="18" name="TextBox 17"/>
            <p:cNvSpPr txBox="1"/>
            <p:nvPr/>
          </p:nvSpPr>
          <p:spPr>
            <a:xfrm>
              <a:off x="7300018" y="4233138"/>
              <a:ext cx="1107996" cy="1477328"/>
            </a:xfrm>
            <a:prstGeom prst="rect">
              <a:avLst/>
            </a:prstGeom>
            <a:solidFill>
              <a:srgbClr val="1C1C1C">
                <a:alpha val="6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A2</a:t>
              </a:r>
            </a:p>
            <a:p>
              <a:pPr algn="r"/>
              <a:r>
                <a:rPr lang="en-US" dirty="0" smtClean="0">
                  <a:solidFill>
                    <a:srgbClr val="00B0F0"/>
                  </a:solidFill>
                </a:rPr>
                <a:t>Li     0.12</a:t>
              </a:r>
            </a:p>
            <a:p>
              <a:pPr algn="r"/>
              <a:r>
                <a:rPr lang="en-US" dirty="0" smtClean="0">
                  <a:solidFill>
                    <a:srgbClr val="FFFF00"/>
                  </a:solidFill>
                </a:rPr>
                <a:t> Al   31.09</a:t>
              </a:r>
            </a:p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Ti     4.76</a:t>
              </a:r>
            </a:p>
            <a:p>
              <a:pPr algn="r"/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Ge    2.21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19" name="Straight Connector 18"/>
            <p:cNvCxnSpPr>
              <a:stCxn id="12" idx="2"/>
              <a:endCxn id="18" idx="0"/>
            </p:cNvCxnSpPr>
            <p:nvPr/>
          </p:nvCxnSpPr>
          <p:spPr>
            <a:xfrm flipH="1">
              <a:off x="7854016" y="3961194"/>
              <a:ext cx="264500" cy="2719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7474508" y="2006205"/>
            <a:ext cx="964816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Transmitted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8108784" y="4289408"/>
            <a:ext cx="330540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CL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17315" y="6572612"/>
            <a:ext cx="413896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BSE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30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21"/>
    </mc:Choice>
    <mc:Fallback xmlns="">
      <p:transition spd="slow" advTm="75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49" y="0"/>
            <a:ext cx="32177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9330" y="-269681"/>
            <a:ext cx="1371600" cy="3230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1719794" y="1416117"/>
            <a:ext cx="101993" cy="116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6331"/>
            <a:ext cx="1372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ZK5601-11-1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2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B. Quartz-Molybdenite vein</a:t>
            </a:r>
          </a:p>
        </p:txBody>
      </p:sp>
      <p:sp>
        <p:nvSpPr>
          <p:cNvPr id="9" name="Rectangle 8"/>
          <p:cNvSpPr/>
          <p:nvPr/>
        </p:nvSpPr>
        <p:spPr>
          <a:xfrm>
            <a:off x="7506384" y="2759545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6063" y="5930283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Mb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009530" y="5814874"/>
            <a:ext cx="177554" cy="1154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2424"/>
            <a:ext cx="2743200" cy="2057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8498" y="4443118"/>
            <a:ext cx="2746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High CL Intensity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Granular mosaics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No internal growth zone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17617" y="2462460"/>
            <a:ext cx="1616383" cy="1477328"/>
            <a:chOff x="3717617" y="2462460"/>
            <a:chExt cx="1616383" cy="1477328"/>
          </a:xfrm>
        </p:grpSpPr>
        <p:sp>
          <p:nvSpPr>
            <p:cNvPr id="7" name="TextBox 6"/>
            <p:cNvSpPr txBox="1"/>
            <p:nvPr/>
          </p:nvSpPr>
          <p:spPr>
            <a:xfrm>
              <a:off x="3717617" y="2462460"/>
              <a:ext cx="1302018" cy="1477328"/>
            </a:xfrm>
            <a:prstGeom prst="rect">
              <a:avLst/>
            </a:prstGeom>
            <a:solidFill>
              <a:srgbClr val="1C1C1C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B1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Li         0.45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Al      53.08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Ti</a:t>
              </a:r>
              <a:r>
                <a:rPr lang="en-US" dirty="0" smtClean="0">
                  <a:solidFill>
                    <a:srgbClr val="FF0000"/>
                  </a:solidFill>
                </a:rPr>
                <a:t>       19.11</a:t>
              </a:r>
            </a:p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Ge       1.68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5019636" y="3201124"/>
              <a:ext cx="314364" cy="2278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7474508" y="1997816"/>
            <a:ext cx="964816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Transmitted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08784" y="4281019"/>
            <a:ext cx="330540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CL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17315" y="6564223"/>
            <a:ext cx="413896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BSE</a:t>
            </a:r>
          </a:p>
        </p:txBody>
      </p:sp>
    </p:spTree>
    <p:extLst>
      <p:ext uri="{BB962C8B-B14F-4D97-AF65-F5344CB8AC3E}">
        <p14:creationId xmlns:p14="http://schemas.microsoft.com/office/powerpoint/2010/main" val="14898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96"/>
    </mc:Choice>
    <mc:Fallback xmlns="">
      <p:transition spd="slow" advTm="3289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0.9|7.5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8.1|2.1|2.4|4.1|12.2|8.4|8.4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7|10.2|7.4|7.2|8.1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9.1|1.9|5.5|8.5|10.3|6.3|2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1557</TotalTime>
  <Words>432</Words>
  <Application>Microsoft Office PowerPoint</Application>
  <PresentationFormat>全屏显示(4:3)</PresentationFormat>
  <Paragraphs>165</Paragraphs>
  <Slides>17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Theme</vt:lpstr>
      <vt:lpstr>   Color cathodoluminescence and trace elements of      quartz-bearing veins from the Dabaoshan      polymetallic deposit, South China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Fluid inclusions, trace elements, and color        cathodoluminescence of quartz-bearing veins from      the Dabaoshan polymetallic deposit, South China</dc:title>
  <dc:creator>Wei Mao</dc:creator>
  <cp:lastModifiedBy>unknown</cp:lastModifiedBy>
  <cp:revision>186</cp:revision>
  <dcterms:created xsi:type="dcterms:W3CDTF">2014-10-09T20:59:23Z</dcterms:created>
  <dcterms:modified xsi:type="dcterms:W3CDTF">2014-10-18T04:22:01Z</dcterms:modified>
</cp:coreProperties>
</file>