
<file path=[Content_Types].xml><?xml version="1.0" encoding="utf-8"?>
<Types xmlns="http://schemas.openxmlformats.org/package/2006/content-types">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51206400" cy="38404800"/>
  <p:notesSz cx="7315200" cy="9601200"/>
  <p:defaultTextStyle>
    <a:defPPr>
      <a:defRPr lang="en-US"/>
    </a:defPPr>
    <a:lvl1pPr marL="0" algn="l" defTabSz="5120640" rtl="0" eaLnBrk="1" latinLnBrk="0" hangingPunct="1">
      <a:defRPr sz="10100" kern="1200">
        <a:solidFill>
          <a:schemeClr val="tx1"/>
        </a:solidFill>
        <a:latin typeface="+mn-lt"/>
        <a:ea typeface="+mn-ea"/>
        <a:cs typeface="+mn-cs"/>
      </a:defRPr>
    </a:lvl1pPr>
    <a:lvl2pPr marL="2560320" algn="l" defTabSz="5120640" rtl="0" eaLnBrk="1" latinLnBrk="0" hangingPunct="1">
      <a:defRPr sz="10100" kern="1200">
        <a:solidFill>
          <a:schemeClr val="tx1"/>
        </a:solidFill>
        <a:latin typeface="+mn-lt"/>
        <a:ea typeface="+mn-ea"/>
        <a:cs typeface="+mn-cs"/>
      </a:defRPr>
    </a:lvl2pPr>
    <a:lvl3pPr marL="5120640" algn="l" defTabSz="5120640" rtl="0" eaLnBrk="1" latinLnBrk="0" hangingPunct="1">
      <a:defRPr sz="10100" kern="1200">
        <a:solidFill>
          <a:schemeClr val="tx1"/>
        </a:solidFill>
        <a:latin typeface="+mn-lt"/>
        <a:ea typeface="+mn-ea"/>
        <a:cs typeface="+mn-cs"/>
      </a:defRPr>
    </a:lvl3pPr>
    <a:lvl4pPr marL="7680960" algn="l" defTabSz="5120640" rtl="0" eaLnBrk="1" latinLnBrk="0" hangingPunct="1">
      <a:defRPr sz="10100" kern="1200">
        <a:solidFill>
          <a:schemeClr val="tx1"/>
        </a:solidFill>
        <a:latin typeface="+mn-lt"/>
        <a:ea typeface="+mn-ea"/>
        <a:cs typeface="+mn-cs"/>
      </a:defRPr>
    </a:lvl4pPr>
    <a:lvl5pPr marL="10241280" algn="l" defTabSz="5120640" rtl="0" eaLnBrk="1" latinLnBrk="0" hangingPunct="1">
      <a:defRPr sz="10100" kern="1200">
        <a:solidFill>
          <a:schemeClr val="tx1"/>
        </a:solidFill>
        <a:latin typeface="+mn-lt"/>
        <a:ea typeface="+mn-ea"/>
        <a:cs typeface="+mn-cs"/>
      </a:defRPr>
    </a:lvl5pPr>
    <a:lvl6pPr marL="12801600" algn="l" defTabSz="5120640" rtl="0" eaLnBrk="1" latinLnBrk="0" hangingPunct="1">
      <a:defRPr sz="10100" kern="1200">
        <a:solidFill>
          <a:schemeClr val="tx1"/>
        </a:solidFill>
        <a:latin typeface="+mn-lt"/>
        <a:ea typeface="+mn-ea"/>
        <a:cs typeface="+mn-cs"/>
      </a:defRPr>
    </a:lvl6pPr>
    <a:lvl7pPr marL="15361920" algn="l" defTabSz="5120640" rtl="0" eaLnBrk="1" latinLnBrk="0" hangingPunct="1">
      <a:defRPr sz="10100" kern="1200">
        <a:solidFill>
          <a:schemeClr val="tx1"/>
        </a:solidFill>
        <a:latin typeface="+mn-lt"/>
        <a:ea typeface="+mn-ea"/>
        <a:cs typeface="+mn-cs"/>
      </a:defRPr>
    </a:lvl7pPr>
    <a:lvl8pPr marL="17922240" algn="l" defTabSz="5120640" rtl="0" eaLnBrk="1" latinLnBrk="0" hangingPunct="1">
      <a:defRPr sz="10100" kern="1200">
        <a:solidFill>
          <a:schemeClr val="tx1"/>
        </a:solidFill>
        <a:latin typeface="+mn-lt"/>
        <a:ea typeface="+mn-ea"/>
        <a:cs typeface="+mn-cs"/>
      </a:defRPr>
    </a:lvl8pPr>
    <a:lvl9pPr marL="20482560" algn="l" defTabSz="5120640" rtl="0" eaLnBrk="1" latinLnBrk="0" hangingPunct="1">
      <a:defRPr sz="10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8" d="100"/>
          <a:sy n="68" d="100"/>
        </p:scale>
        <p:origin x="6930" y="3060"/>
      </p:cViewPr>
      <p:guideLst>
        <p:guide orient="horz" pos="12096"/>
        <p:guide pos="161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Hudson\Google%20Drive\DR%20Usage\Location\2014-location.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MHudson\Google%20Drive\DR%20Usage\Location\New\2014_Use_Thi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Hudson\Google%20Drive\DR%20Usage\2014-DR-Usag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Hudson\Google%20Drive\DR%20Usage\GSW\2013%20GS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Hudson\Google%20Drive\DR%20Usage\GSW\2013%20GS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Hudson\Google%20Drive\DR%20Usage\GSW\2013%20GS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MHudson\Google%20Drive\DR%20Usage\2014-DR-Usage.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MHudson\Google%20Drive\DR%20Usage\DR%20Usage%20by%20Year\2014.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MHudson\Google%20Drive\DR%20Usage\2014-DR-Usage.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MHudson\Google%20Drive\DR%20Usage\Location\New\2014_Use_Th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3600" dirty="0"/>
              <a:t>2014</a:t>
            </a:r>
            <a:r>
              <a:rPr lang="en-US" sz="3600" baseline="0" dirty="0"/>
              <a:t> DR Usage by Country</a:t>
            </a:r>
            <a:endParaRPr lang="en-US" sz="3600" dirty="0"/>
          </a:p>
        </c:rich>
      </c:tx>
      <c:layout/>
      <c:overlay val="0"/>
    </c:title>
    <c:autoTitleDeleted val="0"/>
    <c:plotArea>
      <c:layout/>
      <c:pieChart>
        <c:varyColors val="1"/>
        <c:dLbls>
          <c:showLegendKey val="0"/>
          <c:showVal val="0"/>
          <c:showCatName val="0"/>
          <c:showSerName val="0"/>
          <c:showPercent val="0"/>
          <c:showBubbleSize val="0"/>
          <c:showLeaderLines val="1"/>
        </c:dLbls>
        <c:firstSliceAng val="0"/>
      </c:pieChart>
    </c:plotArea>
    <c:legend>
      <c:legendPos val="r"/>
      <c:layout/>
      <c:overlay val="0"/>
      <c:txPr>
        <a:bodyPr/>
        <a:lstStyle/>
        <a:p>
          <a:pPr>
            <a:defRPr sz="1800" baseline="0"/>
          </a:pPr>
          <a:endParaRPr lang="en-US"/>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3600" dirty="0"/>
              <a:t>2011 </a:t>
            </a:r>
            <a:r>
              <a:rPr lang="en-US" sz="3600" dirty="0" smtClean="0"/>
              <a:t>DR</a:t>
            </a:r>
            <a:r>
              <a:rPr lang="en-US" sz="3600" baseline="0" dirty="0" smtClean="0"/>
              <a:t> </a:t>
            </a:r>
            <a:r>
              <a:rPr lang="en-US" sz="3600" baseline="0" dirty="0"/>
              <a:t>Usage by Country</a:t>
            </a:r>
            <a:endParaRPr lang="en-US" sz="3600" dirty="0"/>
          </a:p>
        </c:rich>
      </c:tx>
      <c:layout/>
      <c:overlay val="0"/>
    </c:title>
    <c:autoTitleDeleted val="0"/>
    <c:plotArea>
      <c:layout/>
      <c:pieChart>
        <c:varyColors val="1"/>
        <c:ser>
          <c:idx val="1"/>
          <c:order val="0"/>
          <c:explosion val="1"/>
          <c:dPt>
            <c:idx val="1"/>
            <c:bubble3D val="0"/>
            <c:spPr>
              <a:solidFill>
                <a:schemeClr val="accent2">
                  <a:lumMod val="75000"/>
                </a:schemeClr>
              </a:solidFill>
              <a:ln>
                <a:solidFill>
                  <a:schemeClr val="accent2">
                    <a:lumMod val="75000"/>
                  </a:schemeClr>
                </a:solidFill>
              </a:ln>
            </c:spPr>
          </c:dPt>
          <c:dPt>
            <c:idx val="2"/>
            <c:bubble3D val="0"/>
            <c:spPr>
              <a:solidFill>
                <a:schemeClr val="accent3">
                  <a:lumMod val="50000"/>
                </a:schemeClr>
              </a:solidFill>
              <a:ln>
                <a:solidFill>
                  <a:schemeClr val="accent3">
                    <a:lumMod val="50000"/>
                  </a:schemeClr>
                </a:solidFill>
              </a:ln>
            </c:spPr>
          </c:dPt>
          <c:dPt>
            <c:idx val="3"/>
            <c:bubble3D val="0"/>
            <c:spPr>
              <a:solidFill>
                <a:srgbClr val="7030A0"/>
              </a:solidFill>
              <a:ln>
                <a:solidFill>
                  <a:srgbClr val="7030A0"/>
                </a:solidFill>
              </a:ln>
            </c:spPr>
          </c:dPt>
          <c:dPt>
            <c:idx val="4"/>
            <c:bubble3D val="0"/>
            <c:spPr>
              <a:solidFill>
                <a:schemeClr val="bg1">
                  <a:lumMod val="50000"/>
                </a:schemeClr>
              </a:solidFill>
              <a:ln>
                <a:solidFill>
                  <a:schemeClr val="bg1">
                    <a:lumMod val="50000"/>
                  </a:schemeClr>
                </a:solidFill>
              </a:ln>
            </c:spPr>
          </c:dPt>
          <c:dPt>
            <c:idx val="8"/>
            <c:bubble3D val="0"/>
            <c:spPr>
              <a:solidFill>
                <a:schemeClr val="accent4">
                  <a:lumMod val="40000"/>
                  <a:lumOff val="60000"/>
                </a:schemeClr>
              </a:solidFill>
              <a:ln>
                <a:solidFill>
                  <a:schemeClr val="accent4">
                    <a:lumMod val="40000"/>
                    <a:lumOff val="60000"/>
                  </a:schemeClr>
                </a:solidFill>
              </a:ln>
            </c:spPr>
          </c:dPt>
          <c:dPt>
            <c:idx val="9"/>
            <c:bubble3D val="0"/>
            <c:explosion val="0"/>
            <c:spPr>
              <a:solidFill>
                <a:schemeClr val="accent6">
                  <a:lumMod val="60000"/>
                  <a:lumOff val="40000"/>
                </a:schemeClr>
              </a:solidFill>
              <a:ln>
                <a:solidFill>
                  <a:schemeClr val="accent6">
                    <a:lumMod val="60000"/>
                    <a:lumOff val="40000"/>
                  </a:schemeClr>
                </a:solidFill>
              </a:ln>
            </c:spPr>
          </c:dPt>
          <c:cat>
            <c:strRef>
              <c:f>[2]Dataset1!$A$2:$A$12</c:f>
              <c:strCache>
                <c:ptCount val="11"/>
                <c:pt idx="0">
                  <c:v>United States</c:v>
                </c:pt>
                <c:pt idx="1">
                  <c:v>United Kingdom</c:v>
                </c:pt>
                <c:pt idx="2">
                  <c:v>China</c:v>
                </c:pt>
                <c:pt idx="3">
                  <c:v>Canada</c:v>
                </c:pt>
                <c:pt idx="4">
                  <c:v>Germany</c:v>
                </c:pt>
                <c:pt idx="5">
                  <c:v>Australia</c:v>
                </c:pt>
                <c:pt idx="6">
                  <c:v>Japan</c:v>
                </c:pt>
                <c:pt idx="7">
                  <c:v>France</c:v>
                </c:pt>
                <c:pt idx="8">
                  <c:v>Italy</c:v>
                </c:pt>
                <c:pt idx="9">
                  <c:v>Taiwan</c:v>
                </c:pt>
                <c:pt idx="10">
                  <c:v>Other</c:v>
                </c:pt>
              </c:strCache>
            </c:strRef>
          </c:cat>
          <c:val>
            <c:numRef>
              <c:f>[2]Dataset1!$C$2:$C$12</c:f>
              <c:numCache>
                <c:formatCode>General</c:formatCode>
                <c:ptCount val="11"/>
                <c:pt idx="0">
                  <c:v>0.41259652993681678</c:v>
                </c:pt>
                <c:pt idx="1">
                  <c:v>8.198776451709959E-2</c:v>
                </c:pt>
                <c:pt idx="2">
                  <c:v>7.8728312105104808E-2</c:v>
                </c:pt>
                <c:pt idx="3">
                  <c:v>5.9271888476582088E-2</c:v>
                </c:pt>
                <c:pt idx="4">
                  <c:v>5.6313308594925282E-2</c:v>
                </c:pt>
                <c:pt idx="5">
                  <c:v>3.6004412797111626E-2</c:v>
                </c:pt>
                <c:pt idx="6">
                  <c:v>2.7479691104202186E-2</c:v>
                </c:pt>
                <c:pt idx="7">
                  <c:v>2.3718784474977436E-2</c:v>
                </c:pt>
                <c:pt idx="8">
                  <c:v>2.1813258449503561E-2</c:v>
                </c:pt>
                <c:pt idx="9">
                  <c:v>2.0559622906428644E-2</c:v>
                </c:pt>
                <c:pt idx="10">
                  <c:v>0.18152642663724802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6180694474001556"/>
          <c:y val="0.26784492563429574"/>
          <c:w val="0.3246795417464709"/>
          <c:h val="0.67511548556430445"/>
        </c:manualLayout>
      </c:layout>
      <c:overlay val="0"/>
      <c:txPr>
        <a:bodyPr/>
        <a:lstStyle/>
        <a:p>
          <a:pPr>
            <a:defRPr sz="1800" baseline="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2011</a:t>
            </a:r>
            <a:r>
              <a:rPr lang="en-US" sz="1800" b="1" i="0" u="none" strike="noStrike" baseline="0">
                <a:effectLst/>
              </a:rPr>
              <a:t>–</a:t>
            </a:r>
            <a:r>
              <a:rPr lang="en-US"/>
              <a:t>2014</a:t>
            </a:r>
            <a:r>
              <a:rPr lang="en-US" baseline="0"/>
              <a:t> DR Usage by Age of Data</a:t>
            </a:r>
            <a:endParaRPr lang="en-US"/>
          </a:p>
        </c:rich>
      </c:tx>
      <c:layout/>
      <c:overlay val="0"/>
    </c:title>
    <c:autoTitleDeleted val="0"/>
    <c:plotArea>
      <c:layout/>
      <c:pieChart>
        <c:varyColors val="1"/>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2013 Geology article usage by age</a:t>
            </a:r>
          </a:p>
        </c:rich>
      </c:tx>
      <c:layout/>
      <c:overlay val="0"/>
    </c:title>
    <c:autoTitleDeleted val="0"/>
    <c:plotArea>
      <c:layout/>
      <c:pieChart>
        <c:varyColors val="1"/>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3600" dirty="0"/>
              <a:t>2013 </a:t>
            </a:r>
            <a:r>
              <a:rPr lang="en-US" sz="3600" i="1" dirty="0" smtClean="0"/>
              <a:t>GSA Bulletin </a:t>
            </a:r>
            <a:r>
              <a:rPr lang="en-US" sz="3600" dirty="0"/>
              <a:t>article</a:t>
            </a:r>
            <a:r>
              <a:rPr lang="en-US" sz="3600" baseline="0" dirty="0"/>
              <a:t> </a:t>
            </a:r>
            <a:r>
              <a:rPr lang="en-US" sz="3600" baseline="0" dirty="0" smtClean="0"/>
              <a:t>usage </a:t>
            </a:r>
            <a:r>
              <a:rPr lang="en-US" sz="3600" baseline="0" dirty="0"/>
              <a:t>by age</a:t>
            </a:r>
            <a:endParaRPr lang="en-US" sz="3600" dirty="0"/>
          </a:p>
        </c:rich>
      </c:tx>
      <c:layout/>
      <c:overlay val="0"/>
    </c:title>
    <c:autoTitleDeleted val="0"/>
    <c:plotArea>
      <c:layout/>
      <c:pieChart>
        <c:varyColors val="1"/>
        <c:ser>
          <c:idx val="0"/>
          <c:order val="0"/>
          <c:dLbls>
            <c:txPr>
              <a:bodyPr/>
              <a:lstStyle/>
              <a:p>
                <a:pPr>
                  <a:defRPr sz="1800"/>
                </a:pPr>
                <a:endParaRPr lang="en-US"/>
              </a:p>
            </c:txPr>
            <c:showLegendKey val="0"/>
            <c:showVal val="0"/>
            <c:showCatName val="1"/>
            <c:showSerName val="0"/>
            <c:showPercent val="1"/>
            <c:showBubbleSize val="0"/>
            <c:showLeaderLines val="1"/>
          </c:dLbls>
          <c:cat>
            <c:strRef>
              <c:f>Sheet13!$A$1:$A$9</c:f>
              <c:strCache>
                <c:ptCount val="8"/>
                <c:pt idx="0">
                  <c:v>0–8 yr old</c:v>
                </c:pt>
                <c:pt idx="1">
                  <c:v>8–16</c:v>
                </c:pt>
                <c:pt idx="2">
                  <c:v>16–24</c:v>
                </c:pt>
                <c:pt idx="3">
                  <c:v>24–32</c:v>
                </c:pt>
                <c:pt idx="4">
                  <c:v>32–40</c:v>
                </c:pt>
                <c:pt idx="5">
                  <c:v>40–48</c:v>
                </c:pt>
                <c:pt idx="6">
                  <c:v>48–56</c:v>
                </c:pt>
                <c:pt idx="7">
                  <c:v>56–64</c:v>
                </c:pt>
              </c:strCache>
            </c:strRef>
          </c:cat>
          <c:val>
            <c:numRef>
              <c:f>Sheet13!$B$1:$B$9</c:f>
              <c:numCache>
                <c:formatCode>General</c:formatCode>
                <c:ptCount val="9"/>
                <c:pt idx="0">
                  <c:v>47112</c:v>
                </c:pt>
                <c:pt idx="1">
                  <c:v>20994</c:v>
                </c:pt>
                <c:pt idx="2">
                  <c:v>13872</c:v>
                </c:pt>
                <c:pt idx="3">
                  <c:v>10732</c:v>
                </c:pt>
                <c:pt idx="4">
                  <c:v>7012</c:v>
                </c:pt>
                <c:pt idx="5">
                  <c:v>9717</c:v>
                </c:pt>
                <c:pt idx="6">
                  <c:v>3914</c:v>
                </c:pt>
                <c:pt idx="7">
                  <c:v>3054</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3600" dirty="0"/>
              <a:t>2013 </a:t>
            </a:r>
            <a:r>
              <a:rPr lang="en-US" sz="3600" i="1" dirty="0"/>
              <a:t>Geology</a:t>
            </a:r>
            <a:r>
              <a:rPr lang="en-US" sz="3600" dirty="0"/>
              <a:t> article usage by age</a:t>
            </a:r>
          </a:p>
        </c:rich>
      </c:tx>
      <c:layout>
        <c:manualLayout>
          <c:xMode val="edge"/>
          <c:yMode val="edge"/>
          <c:x val="0.18994047619047619"/>
          <c:y val="5.263157894736842E-3"/>
        </c:manualLayout>
      </c:layout>
      <c:overlay val="0"/>
    </c:title>
    <c:autoTitleDeleted val="0"/>
    <c:plotArea>
      <c:layout/>
      <c:pieChart>
        <c:varyColors val="1"/>
        <c:ser>
          <c:idx val="0"/>
          <c:order val="0"/>
          <c:dLbls>
            <c:dLbl>
              <c:idx val="7"/>
              <c:layout>
                <c:manualLayout>
                  <c:x val="0.33062156292963379"/>
                  <c:y val="-2.3472302804254733E-2"/>
                </c:manualLayout>
              </c:layout>
              <c:showLegendKey val="0"/>
              <c:showVal val="0"/>
              <c:showCatName val="1"/>
              <c:showSerName val="0"/>
              <c:showPercent val="1"/>
              <c:showBubbleSize val="0"/>
            </c:dLbl>
            <c:txPr>
              <a:bodyPr/>
              <a:lstStyle/>
              <a:p>
                <a:pPr>
                  <a:defRPr sz="1800"/>
                </a:pPr>
                <a:endParaRPr lang="en-US"/>
              </a:p>
            </c:txPr>
            <c:showLegendKey val="0"/>
            <c:showVal val="0"/>
            <c:showCatName val="1"/>
            <c:showSerName val="0"/>
            <c:showPercent val="1"/>
            <c:showBubbleSize val="0"/>
            <c:showLeaderLines val="1"/>
          </c:dLbls>
          <c:cat>
            <c:strRef>
              <c:f>'Geology Pie'!$A$1:$A$8</c:f>
              <c:strCache>
                <c:ptCount val="8"/>
                <c:pt idx="0">
                  <c:v>0–5 yr old</c:v>
                </c:pt>
                <c:pt idx="1">
                  <c:v>5–10</c:v>
                </c:pt>
                <c:pt idx="2">
                  <c:v>10–15</c:v>
                </c:pt>
                <c:pt idx="3">
                  <c:v>15–20</c:v>
                </c:pt>
                <c:pt idx="4">
                  <c:v>20–25</c:v>
                </c:pt>
                <c:pt idx="5">
                  <c:v>25–30</c:v>
                </c:pt>
                <c:pt idx="6">
                  <c:v>30–35</c:v>
                </c:pt>
                <c:pt idx="7">
                  <c:v>35–40</c:v>
                </c:pt>
              </c:strCache>
            </c:strRef>
          </c:cat>
          <c:val>
            <c:numRef>
              <c:f>'Geology Pie'!$B$1:$B$8</c:f>
              <c:numCache>
                <c:formatCode>General</c:formatCode>
                <c:ptCount val="8"/>
                <c:pt idx="0">
                  <c:v>117854</c:v>
                </c:pt>
                <c:pt idx="1">
                  <c:v>35954</c:v>
                </c:pt>
                <c:pt idx="2">
                  <c:v>30910</c:v>
                </c:pt>
                <c:pt idx="3">
                  <c:v>19635</c:v>
                </c:pt>
                <c:pt idx="4">
                  <c:v>14561</c:v>
                </c:pt>
                <c:pt idx="5">
                  <c:v>9850</c:v>
                </c:pt>
                <c:pt idx="6">
                  <c:v>4299</c:v>
                </c:pt>
                <c:pt idx="7">
                  <c:v>3411</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3600" dirty="0"/>
              <a:t>2011</a:t>
            </a:r>
            <a:r>
              <a:rPr lang="en-US" sz="3600" b="1" i="0" u="none" strike="noStrike" baseline="0" dirty="0">
                <a:effectLst/>
              </a:rPr>
              <a:t>–</a:t>
            </a:r>
            <a:r>
              <a:rPr lang="en-US" sz="3600" dirty="0"/>
              <a:t>2014</a:t>
            </a:r>
            <a:r>
              <a:rPr lang="en-US" sz="3600" baseline="0" dirty="0"/>
              <a:t> DR Usage by Age of Data</a:t>
            </a:r>
            <a:endParaRPr lang="en-US" sz="3600" dirty="0"/>
          </a:p>
        </c:rich>
      </c:tx>
      <c:layout/>
      <c:overlay val="0"/>
    </c:title>
    <c:autoTitleDeleted val="0"/>
    <c:plotArea>
      <c:layout/>
      <c:pieChart>
        <c:varyColors val="1"/>
        <c:ser>
          <c:idx val="0"/>
          <c:order val="0"/>
          <c:dLbls>
            <c:dLbl>
              <c:idx val="3"/>
              <c:layout>
                <c:manualLayout>
                  <c:x val="-0.10473499280331894"/>
                  <c:y val="7.5867671299844466E-2"/>
                </c:manualLayout>
              </c:layout>
              <c:showLegendKey val="0"/>
              <c:showVal val="0"/>
              <c:showCatName val="1"/>
              <c:showSerName val="0"/>
              <c:showPercent val="1"/>
              <c:showBubbleSize val="0"/>
            </c:dLbl>
            <c:dLbl>
              <c:idx val="7"/>
              <c:layout>
                <c:manualLayout>
                  <c:x val="6.0446511029183171E-2"/>
                  <c:y val="1.6188384902591401E-2"/>
                </c:manualLayout>
              </c:layout>
              <c:showLegendKey val="0"/>
              <c:showVal val="0"/>
              <c:showCatName val="1"/>
              <c:showSerName val="0"/>
              <c:showPercent val="1"/>
              <c:showBubbleSize val="0"/>
            </c:dLbl>
            <c:txPr>
              <a:bodyPr/>
              <a:lstStyle/>
              <a:p>
                <a:pPr>
                  <a:defRPr sz="1800" baseline="0"/>
                </a:pPr>
                <a:endParaRPr lang="en-US"/>
              </a:p>
            </c:txPr>
            <c:showLegendKey val="0"/>
            <c:showVal val="0"/>
            <c:showCatName val="1"/>
            <c:showSerName val="0"/>
            <c:showPercent val="1"/>
            <c:showBubbleSize val="0"/>
            <c:showLeaderLines val="1"/>
          </c:dLbls>
          <c:cat>
            <c:strRef>
              <c:f>'Pie Chart'!$A$2:$A$9</c:f>
              <c:strCache>
                <c:ptCount val="8"/>
                <c:pt idx="0">
                  <c:v>0–5 yr old</c:v>
                </c:pt>
                <c:pt idx="1">
                  <c:v>5–10</c:v>
                </c:pt>
                <c:pt idx="2">
                  <c:v>10–15</c:v>
                </c:pt>
                <c:pt idx="3">
                  <c:v>15–20</c:v>
                </c:pt>
                <c:pt idx="4">
                  <c:v>20–25</c:v>
                </c:pt>
                <c:pt idx="5">
                  <c:v>25–30</c:v>
                </c:pt>
                <c:pt idx="6">
                  <c:v>30–35</c:v>
                </c:pt>
                <c:pt idx="7">
                  <c:v>35–40</c:v>
                </c:pt>
              </c:strCache>
            </c:strRef>
          </c:cat>
          <c:val>
            <c:numRef>
              <c:f>'Pie Chart'!$F$2:$F$9</c:f>
              <c:numCache>
                <c:formatCode>General</c:formatCode>
                <c:ptCount val="8"/>
                <c:pt idx="0">
                  <c:v>20385</c:v>
                </c:pt>
                <c:pt idx="1">
                  <c:v>6332.25</c:v>
                </c:pt>
                <c:pt idx="2">
                  <c:v>2579.75</c:v>
                </c:pt>
                <c:pt idx="3">
                  <c:v>979.25</c:v>
                </c:pt>
                <c:pt idx="4">
                  <c:v>627.5</c:v>
                </c:pt>
                <c:pt idx="5">
                  <c:v>512</c:v>
                </c:pt>
                <c:pt idx="6">
                  <c:v>331</c:v>
                </c:pt>
                <c:pt idx="7">
                  <c:v>463</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3600" dirty="0"/>
              <a:t>Items Added to </a:t>
            </a:r>
            <a:r>
              <a:rPr lang="en-US" sz="3600" dirty="0" smtClean="0"/>
              <a:t>DR Per </a:t>
            </a:r>
            <a:r>
              <a:rPr lang="en-US" sz="3600" dirty="0"/>
              <a:t>Year</a:t>
            </a:r>
          </a:p>
        </c:rich>
      </c:tx>
      <c:layout/>
      <c:overlay val="0"/>
    </c:title>
    <c:autoTitleDeleted val="0"/>
    <c:plotArea>
      <c:layout/>
      <c:lineChart>
        <c:grouping val="standard"/>
        <c:varyColors val="0"/>
        <c:ser>
          <c:idx val="0"/>
          <c:order val="0"/>
          <c:tx>
            <c:strRef>
              <c:f>Sheet2!$B$1</c:f>
              <c:strCache>
                <c:ptCount val="1"/>
                <c:pt idx="0">
                  <c:v># Items</c:v>
                </c:pt>
              </c:strCache>
            </c:strRef>
          </c:tx>
          <c:spPr>
            <a:ln w="63500"/>
          </c:spPr>
          <c:marker>
            <c:symbol val="none"/>
          </c:marker>
          <c:cat>
            <c:numRef>
              <c:f>Sheet2!$A$2:$A$42</c:f>
              <c:numCache>
                <c:formatCode>General</c:formatCode>
                <c:ptCount val="41"/>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pt idx="39">
                  <c:v>2013</c:v>
                </c:pt>
                <c:pt idx="40">
                  <c:v>2014</c:v>
                </c:pt>
              </c:numCache>
            </c:numRef>
          </c:cat>
          <c:val>
            <c:numRef>
              <c:f>Sheet2!$B$2:$B$42</c:f>
              <c:numCache>
                <c:formatCode>General</c:formatCode>
                <c:ptCount val="41"/>
                <c:pt idx="0">
                  <c:v>1</c:v>
                </c:pt>
                <c:pt idx="1">
                  <c:v>29</c:v>
                </c:pt>
                <c:pt idx="2">
                  <c:v>15</c:v>
                </c:pt>
                <c:pt idx="3">
                  <c:v>15</c:v>
                </c:pt>
                <c:pt idx="4">
                  <c:v>12</c:v>
                </c:pt>
                <c:pt idx="5">
                  <c:v>5</c:v>
                </c:pt>
                <c:pt idx="6">
                  <c:v>6</c:v>
                </c:pt>
                <c:pt idx="7">
                  <c:v>1</c:v>
                </c:pt>
                <c:pt idx="8">
                  <c:v>0</c:v>
                </c:pt>
                <c:pt idx="9">
                  <c:v>19</c:v>
                </c:pt>
                <c:pt idx="10">
                  <c:v>29</c:v>
                </c:pt>
                <c:pt idx="11">
                  <c:v>32</c:v>
                </c:pt>
                <c:pt idx="12">
                  <c:v>31</c:v>
                </c:pt>
                <c:pt idx="13">
                  <c:v>35</c:v>
                </c:pt>
                <c:pt idx="14">
                  <c:v>27</c:v>
                </c:pt>
                <c:pt idx="15">
                  <c:v>17</c:v>
                </c:pt>
                <c:pt idx="16">
                  <c:v>29</c:v>
                </c:pt>
                <c:pt idx="17">
                  <c:v>36</c:v>
                </c:pt>
                <c:pt idx="18">
                  <c:v>40</c:v>
                </c:pt>
                <c:pt idx="19">
                  <c:v>41</c:v>
                </c:pt>
                <c:pt idx="20">
                  <c:v>52</c:v>
                </c:pt>
                <c:pt idx="21">
                  <c:v>55</c:v>
                </c:pt>
                <c:pt idx="22">
                  <c:v>72</c:v>
                </c:pt>
                <c:pt idx="23">
                  <c:v>64</c:v>
                </c:pt>
                <c:pt idx="24">
                  <c:v>102</c:v>
                </c:pt>
                <c:pt idx="25">
                  <c:v>102</c:v>
                </c:pt>
                <c:pt idx="26">
                  <c:v>113</c:v>
                </c:pt>
                <c:pt idx="27">
                  <c:v>135</c:v>
                </c:pt>
                <c:pt idx="28">
                  <c:v>138</c:v>
                </c:pt>
                <c:pt idx="29">
                  <c:v>179</c:v>
                </c:pt>
                <c:pt idx="30">
                  <c:v>173</c:v>
                </c:pt>
                <c:pt idx="31">
                  <c:v>200</c:v>
                </c:pt>
                <c:pt idx="32">
                  <c:v>236</c:v>
                </c:pt>
                <c:pt idx="33">
                  <c:v>286</c:v>
                </c:pt>
                <c:pt idx="34">
                  <c:v>256</c:v>
                </c:pt>
                <c:pt idx="35">
                  <c:v>287</c:v>
                </c:pt>
                <c:pt idx="36">
                  <c:v>308</c:v>
                </c:pt>
                <c:pt idx="37">
                  <c:v>351</c:v>
                </c:pt>
                <c:pt idx="38">
                  <c:v>343</c:v>
                </c:pt>
                <c:pt idx="39">
                  <c:v>364</c:v>
                </c:pt>
                <c:pt idx="40">
                  <c:v>365</c:v>
                </c:pt>
              </c:numCache>
            </c:numRef>
          </c:val>
          <c:smooth val="0"/>
        </c:ser>
        <c:dLbls>
          <c:showLegendKey val="0"/>
          <c:showVal val="0"/>
          <c:showCatName val="0"/>
          <c:showSerName val="0"/>
          <c:showPercent val="0"/>
          <c:showBubbleSize val="0"/>
        </c:dLbls>
        <c:marker val="1"/>
        <c:smooth val="0"/>
        <c:axId val="80972800"/>
        <c:axId val="80974592"/>
      </c:lineChart>
      <c:catAx>
        <c:axId val="80972800"/>
        <c:scaling>
          <c:orientation val="minMax"/>
        </c:scaling>
        <c:delete val="0"/>
        <c:axPos val="b"/>
        <c:numFmt formatCode="General" sourceLinked="1"/>
        <c:majorTickMark val="out"/>
        <c:minorTickMark val="none"/>
        <c:tickLblPos val="nextTo"/>
        <c:txPr>
          <a:bodyPr/>
          <a:lstStyle/>
          <a:p>
            <a:pPr>
              <a:defRPr sz="1800" baseline="0"/>
            </a:pPr>
            <a:endParaRPr lang="en-US"/>
          </a:p>
        </c:txPr>
        <c:crossAx val="80974592"/>
        <c:crosses val="autoZero"/>
        <c:auto val="1"/>
        <c:lblAlgn val="ctr"/>
        <c:lblOffset val="100"/>
        <c:noMultiLvlLbl val="0"/>
      </c:catAx>
      <c:valAx>
        <c:axId val="80974592"/>
        <c:scaling>
          <c:orientation val="minMax"/>
        </c:scaling>
        <c:delete val="0"/>
        <c:axPos val="l"/>
        <c:majorGridlines/>
        <c:numFmt formatCode="General" sourceLinked="1"/>
        <c:majorTickMark val="out"/>
        <c:minorTickMark val="none"/>
        <c:tickLblPos val="nextTo"/>
        <c:txPr>
          <a:bodyPr/>
          <a:lstStyle/>
          <a:p>
            <a:pPr>
              <a:defRPr sz="1800" baseline="0"/>
            </a:pPr>
            <a:endParaRPr lang="en-US"/>
          </a:p>
        </c:txPr>
        <c:crossAx val="80972800"/>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prstClr val="black"/>
                </a:solidFill>
                <a:latin typeface="+mn-lt"/>
                <a:ea typeface="+mn-ea"/>
                <a:cs typeface="+mn-cs"/>
              </a:defRPr>
            </a:pPr>
            <a:r>
              <a:rPr lang="en-US" sz="3600" b="1" i="0" baseline="0" dirty="0" smtClean="0">
                <a:effectLst/>
              </a:rPr>
              <a:t>2011-2014</a:t>
            </a:r>
            <a:endParaRPr lang="en-US" sz="36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prstClr val="black"/>
                </a:solidFill>
                <a:latin typeface="+mn-lt"/>
                <a:ea typeface="+mn-ea"/>
                <a:cs typeface="+mn-cs"/>
              </a:defRPr>
            </a:pPr>
            <a:r>
              <a:rPr lang="en-US" sz="3600" dirty="0" smtClean="0"/>
              <a:t> </a:t>
            </a:r>
            <a:r>
              <a:rPr lang="en-US" sz="3600" dirty="0"/>
              <a:t>views per DR </a:t>
            </a:r>
            <a:r>
              <a:rPr lang="en-US" sz="3600" dirty="0" smtClean="0"/>
              <a:t>item</a:t>
            </a:r>
            <a:endParaRPr lang="en-US" sz="3600" dirty="0"/>
          </a:p>
        </c:rich>
      </c:tx>
      <c:layout/>
      <c:overlay val="0"/>
    </c:title>
    <c:autoTitleDeleted val="0"/>
    <c:plotArea>
      <c:layout/>
      <c:lineChart>
        <c:grouping val="standard"/>
        <c:varyColors val="0"/>
        <c:ser>
          <c:idx val="0"/>
          <c:order val="0"/>
          <c:tx>
            <c:v>Average</c:v>
          </c:tx>
          <c:spPr>
            <a:ln w="63500"/>
          </c:spPr>
          <c:marker>
            <c:symbol val="none"/>
          </c:marker>
          <c:cat>
            <c:numRef>
              <c:f>'Views Per Item'!$A$2:$A$41</c:f>
              <c:numCache>
                <c:formatCode>General</c:formatCode>
                <c:ptCount val="4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numCache>
            </c:numRef>
          </c:cat>
          <c:val>
            <c:numRef>
              <c:f>'Views Per Item'!$F$2:$F$31</c:f>
              <c:numCache>
                <c:formatCode>0</c:formatCode>
                <c:ptCount val="30"/>
                <c:pt idx="0">
                  <c:v>25.74722056099607</c:v>
                </c:pt>
                <c:pt idx="1">
                  <c:v>11.810608797853696</c:v>
                </c:pt>
                <c:pt idx="2">
                  <c:v>8.4445171092756954</c:v>
                </c:pt>
                <c:pt idx="3">
                  <c:v>7.6573215090507389</c:v>
                </c:pt>
                <c:pt idx="4">
                  <c:v>7.6362434012252995</c:v>
                </c:pt>
                <c:pt idx="5">
                  <c:v>7.1843180065271124</c:v>
                </c:pt>
                <c:pt idx="6">
                  <c:v>5.6800186492532898</c:v>
                </c:pt>
                <c:pt idx="7">
                  <c:v>5.3049649733043482</c:v>
                </c:pt>
                <c:pt idx="8">
                  <c:v>4.8849332134864172</c:v>
                </c:pt>
                <c:pt idx="9">
                  <c:v>4.8398313971909319</c:v>
                </c:pt>
                <c:pt idx="10">
                  <c:v>4.283372795371438</c:v>
                </c:pt>
                <c:pt idx="11">
                  <c:v>4.2135683403196582</c:v>
                </c:pt>
                <c:pt idx="12">
                  <c:v>4.3241399407011745</c:v>
                </c:pt>
                <c:pt idx="13">
                  <c:v>3.980275030366129</c:v>
                </c:pt>
                <c:pt idx="14">
                  <c:v>3.5205777969373591</c:v>
                </c:pt>
                <c:pt idx="15">
                  <c:v>3.105749591503268</c:v>
                </c:pt>
                <c:pt idx="16">
                  <c:v>3.1156537804515745</c:v>
                </c:pt>
                <c:pt idx="17">
                  <c:v>3.1301421668609168</c:v>
                </c:pt>
                <c:pt idx="18">
                  <c:v>3.1111782695624157</c:v>
                </c:pt>
                <c:pt idx="19">
                  <c:v>2.8843360907385298</c:v>
                </c:pt>
                <c:pt idx="20">
                  <c:v>3.5680724932249328</c:v>
                </c:pt>
                <c:pt idx="21">
                  <c:v>3.8137995280814874</c:v>
                </c:pt>
                <c:pt idx="22">
                  <c:v>4.6571782736082943</c:v>
                </c:pt>
                <c:pt idx="23">
                  <c:v>4.6152101645255801</c:v>
                </c:pt>
                <c:pt idx="24">
                  <c:v>4.0195042768065079</c:v>
                </c:pt>
                <c:pt idx="25">
                  <c:v>3.3704617330803295</c:v>
                </c:pt>
                <c:pt idx="26">
                  <c:v>3.8125306686294591</c:v>
                </c:pt>
                <c:pt idx="27">
                  <c:v>3.3297719191959323</c:v>
                </c:pt>
                <c:pt idx="28">
                  <c:v>3.5244355021661495</c:v>
                </c:pt>
                <c:pt idx="29">
                  <c:v>4.7214912280701755</c:v>
                </c:pt>
              </c:numCache>
            </c:numRef>
          </c:val>
          <c:smooth val="0"/>
        </c:ser>
        <c:dLbls>
          <c:showLegendKey val="0"/>
          <c:showVal val="0"/>
          <c:showCatName val="0"/>
          <c:showSerName val="0"/>
          <c:showPercent val="0"/>
          <c:showBubbleSize val="0"/>
        </c:dLbls>
        <c:marker val="1"/>
        <c:smooth val="0"/>
        <c:axId val="80998784"/>
        <c:axId val="81000704"/>
      </c:lineChart>
      <c:catAx>
        <c:axId val="80998784"/>
        <c:scaling>
          <c:orientation val="minMax"/>
        </c:scaling>
        <c:delete val="0"/>
        <c:axPos val="b"/>
        <c:title>
          <c:tx>
            <c:rich>
              <a:bodyPr/>
              <a:lstStyle/>
              <a:p>
                <a:pPr>
                  <a:defRPr/>
                </a:pPr>
                <a:r>
                  <a:rPr lang="en-US" dirty="0"/>
                  <a:t>Age of DR </a:t>
                </a:r>
                <a:r>
                  <a:rPr lang="en-US" dirty="0" smtClean="0"/>
                  <a:t>item (</a:t>
                </a:r>
                <a:r>
                  <a:rPr lang="en-US" dirty="0" err="1" smtClean="0"/>
                  <a:t>yr</a:t>
                </a:r>
                <a:r>
                  <a:rPr lang="en-US" dirty="0" smtClean="0"/>
                  <a:t>)</a:t>
                </a:r>
                <a:endParaRPr lang="en-US" dirty="0"/>
              </a:p>
            </c:rich>
          </c:tx>
          <c:layout/>
          <c:overlay val="0"/>
        </c:title>
        <c:numFmt formatCode="General" sourceLinked="1"/>
        <c:majorTickMark val="out"/>
        <c:minorTickMark val="none"/>
        <c:tickLblPos val="nextTo"/>
        <c:crossAx val="81000704"/>
        <c:crosses val="autoZero"/>
        <c:auto val="1"/>
        <c:lblAlgn val="ctr"/>
        <c:lblOffset val="100"/>
        <c:tickLblSkip val="2"/>
        <c:noMultiLvlLbl val="0"/>
      </c:catAx>
      <c:valAx>
        <c:axId val="81000704"/>
        <c:scaling>
          <c:orientation val="minMax"/>
        </c:scaling>
        <c:delete val="0"/>
        <c:axPos val="l"/>
        <c:majorGridlines/>
        <c:title>
          <c:tx>
            <c:rich>
              <a:bodyPr rot="-5400000" vert="horz"/>
              <a:lstStyle/>
              <a:p>
                <a:pPr>
                  <a:defRPr/>
                </a:pPr>
                <a:r>
                  <a:rPr lang="en-US" dirty="0" smtClean="0"/>
                  <a:t>Views</a:t>
                </a:r>
                <a:endParaRPr lang="en-US" dirty="0"/>
              </a:p>
            </c:rich>
          </c:tx>
          <c:layout/>
          <c:overlay val="0"/>
        </c:title>
        <c:numFmt formatCode="0" sourceLinked="1"/>
        <c:majorTickMark val="out"/>
        <c:minorTickMark val="none"/>
        <c:tickLblPos val="nextTo"/>
        <c:crossAx val="80998784"/>
        <c:crosses val="autoZero"/>
        <c:crossBetween val="between"/>
      </c:valAx>
    </c:plotArea>
    <c:plotVisOnly val="1"/>
    <c:dispBlanksAs val="gap"/>
    <c:showDLblsOverMax val="0"/>
  </c:chart>
  <c:txPr>
    <a:bodyPr/>
    <a:lstStyle/>
    <a:p>
      <a:pPr>
        <a:defRPr sz="1800" baseline="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3600" dirty="0"/>
              <a:t>2014 </a:t>
            </a:r>
            <a:r>
              <a:rPr lang="en-US" sz="3600" dirty="0" smtClean="0"/>
              <a:t>DR Usage </a:t>
            </a:r>
            <a:r>
              <a:rPr lang="en-US" sz="3600" dirty="0"/>
              <a:t>by </a:t>
            </a:r>
            <a:r>
              <a:rPr lang="en-US" sz="3600" dirty="0" smtClean="0"/>
              <a:t>Country</a:t>
            </a:r>
            <a:endParaRPr lang="en-US" sz="3600" dirty="0"/>
          </a:p>
        </c:rich>
      </c:tx>
      <c:layout/>
      <c:overlay val="0"/>
    </c:title>
    <c:autoTitleDeleted val="0"/>
    <c:plotArea>
      <c:layout/>
      <c:pieChart>
        <c:varyColors val="1"/>
        <c:ser>
          <c:idx val="1"/>
          <c:order val="0"/>
          <c:dPt>
            <c:idx val="1"/>
            <c:bubble3D val="0"/>
            <c:spPr>
              <a:solidFill>
                <a:schemeClr val="accent3">
                  <a:lumMod val="50000"/>
                </a:schemeClr>
              </a:solidFill>
              <a:ln>
                <a:solidFill>
                  <a:schemeClr val="accent3">
                    <a:lumMod val="50000"/>
                  </a:schemeClr>
                </a:solidFill>
              </a:ln>
            </c:spPr>
          </c:dPt>
          <c:dPt>
            <c:idx val="2"/>
            <c:bubble3D val="0"/>
            <c:spPr>
              <a:solidFill>
                <a:schemeClr val="accent2">
                  <a:lumMod val="75000"/>
                </a:schemeClr>
              </a:solidFill>
              <a:ln>
                <a:solidFill>
                  <a:schemeClr val="accent2">
                    <a:lumMod val="75000"/>
                  </a:schemeClr>
                </a:solidFill>
              </a:ln>
            </c:spPr>
          </c:dPt>
          <c:dPt>
            <c:idx val="3"/>
            <c:bubble3D val="0"/>
            <c:spPr>
              <a:solidFill>
                <a:schemeClr val="bg1">
                  <a:lumMod val="50000"/>
                </a:schemeClr>
              </a:solidFill>
              <a:ln>
                <a:solidFill>
                  <a:schemeClr val="bg1">
                    <a:lumMod val="50000"/>
                  </a:schemeClr>
                </a:solidFill>
              </a:ln>
            </c:spPr>
          </c:dPt>
          <c:dPt>
            <c:idx val="4"/>
            <c:bubble3D val="0"/>
            <c:spPr>
              <a:solidFill>
                <a:srgbClr val="7030A0"/>
              </a:solidFill>
              <a:ln>
                <a:solidFill>
                  <a:srgbClr val="7030A0"/>
                </a:solidFill>
              </a:ln>
            </c:spPr>
          </c:dPt>
          <c:dPt>
            <c:idx val="8"/>
            <c:bubble3D val="0"/>
            <c:spPr>
              <a:solidFill>
                <a:schemeClr val="accent3">
                  <a:lumMod val="60000"/>
                  <a:lumOff val="40000"/>
                </a:schemeClr>
              </a:solidFill>
              <a:ln>
                <a:solidFill>
                  <a:schemeClr val="accent3">
                    <a:lumMod val="40000"/>
                    <a:lumOff val="60000"/>
                  </a:schemeClr>
                </a:solidFill>
              </a:ln>
            </c:spPr>
          </c:dPt>
          <c:dPt>
            <c:idx val="9"/>
            <c:bubble3D val="0"/>
            <c:spPr>
              <a:solidFill>
                <a:schemeClr val="accent4">
                  <a:lumMod val="40000"/>
                  <a:lumOff val="60000"/>
                </a:schemeClr>
              </a:solidFill>
              <a:ln>
                <a:solidFill>
                  <a:schemeClr val="accent4">
                    <a:lumMod val="40000"/>
                    <a:lumOff val="60000"/>
                  </a:schemeClr>
                </a:solidFill>
              </a:ln>
            </c:spPr>
          </c:dPt>
          <c:cat>
            <c:strRef>
              <c:f>Dataset1!$A$2:$A$12</c:f>
              <c:strCache>
                <c:ptCount val="11"/>
                <c:pt idx="0">
                  <c:v>United States</c:v>
                </c:pt>
                <c:pt idx="1">
                  <c:v>China</c:v>
                </c:pt>
                <c:pt idx="2">
                  <c:v>United Kingdom</c:v>
                </c:pt>
                <c:pt idx="3">
                  <c:v>Germany</c:v>
                </c:pt>
                <c:pt idx="4">
                  <c:v>Canada</c:v>
                </c:pt>
                <c:pt idx="5">
                  <c:v>Australia</c:v>
                </c:pt>
                <c:pt idx="6">
                  <c:v>Japan</c:v>
                </c:pt>
                <c:pt idx="7">
                  <c:v>France</c:v>
                </c:pt>
                <c:pt idx="8">
                  <c:v>Switzerland</c:v>
                </c:pt>
                <c:pt idx="9">
                  <c:v>Italy</c:v>
                </c:pt>
                <c:pt idx="10">
                  <c:v>Other</c:v>
                </c:pt>
              </c:strCache>
            </c:strRef>
          </c:cat>
          <c:val>
            <c:numRef>
              <c:f>Dataset1!$C$2:$C$12</c:f>
              <c:numCache>
                <c:formatCode>0%</c:formatCode>
                <c:ptCount val="11"/>
                <c:pt idx="0">
                  <c:v>0.39873939393939395</c:v>
                </c:pt>
                <c:pt idx="1">
                  <c:v>0.10598787878787878</c:v>
                </c:pt>
                <c:pt idx="2">
                  <c:v>9.061818181818182E-2</c:v>
                </c:pt>
                <c:pt idx="3">
                  <c:v>5.4351515151515151E-2</c:v>
                </c:pt>
                <c:pt idx="4">
                  <c:v>3.898181818181818E-2</c:v>
                </c:pt>
                <c:pt idx="5">
                  <c:v>3.6654545454545454E-2</c:v>
                </c:pt>
                <c:pt idx="6">
                  <c:v>3.2824242424242422E-2</c:v>
                </c:pt>
                <c:pt idx="7">
                  <c:v>2.5066666666666668E-2</c:v>
                </c:pt>
                <c:pt idx="8">
                  <c:v>1.7503030303030302E-2</c:v>
                </c:pt>
                <c:pt idx="9">
                  <c:v>1.7454545454545455E-2</c:v>
                </c:pt>
                <c:pt idx="10">
                  <c:v>0.18181818181818182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6852601206306161"/>
          <c:y val="0.26784492563429574"/>
          <c:w val="0.31822895482435559"/>
          <c:h val="0.67511548556430445"/>
        </c:manualLayout>
      </c:layout>
      <c:overlay val="0"/>
      <c:txPr>
        <a:bodyPr/>
        <a:lstStyle/>
        <a:p>
          <a:pPr>
            <a:defRPr sz="1800" baseline="0"/>
          </a:pPr>
          <a:endParaRPr lang="en-US"/>
        </a:p>
      </c:txPr>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930383"/>
            <a:ext cx="43525440" cy="8232140"/>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21762720"/>
            <a:ext cx="35844480" cy="9814560"/>
          </a:xfrm>
        </p:spPr>
        <p:txBody>
          <a:bodyPr/>
          <a:lstStyle>
            <a:lvl1pPr marL="0" indent="0" algn="ctr">
              <a:buNone/>
              <a:defRPr>
                <a:solidFill>
                  <a:schemeClr val="tx1">
                    <a:tint val="75000"/>
                  </a:schemeClr>
                </a:solidFill>
              </a:defRPr>
            </a:lvl1pPr>
            <a:lvl2pPr marL="2560320" indent="0" algn="ctr">
              <a:buNone/>
              <a:defRPr>
                <a:solidFill>
                  <a:schemeClr val="tx1">
                    <a:tint val="75000"/>
                  </a:schemeClr>
                </a:solidFill>
              </a:defRPr>
            </a:lvl2pPr>
            <a:lvl3pPr marL="5120640" indent="0" algn="ctr">
              <a:buNone/>
              <a:defRPr>
                <a:solidFill>
                  <a:schemeClr val="tx1">
                    <a:tint val="75000"/>
                  </a:schemeClr>
                </a:solidFill>
              </a:defRPr>
            </a:lvl3pPr>
            <a:lvl4pPr marL="7680960" indent="0" algn="ctr">
              <a:buNone/>
              <a:defRPr>
                <a:solidFill>
                  <a:schemeClr val="tx1">
                    <a:tint val="75000"/>
                  </a:schemeClr>
                </a:solidFill>
              </a:defRPr>
            </a:lvl4pPr>
            <a:lvl5pPr marL="10241280" indent="0" algn="ctr">
              <a:buNone/>
              <a:defRPr>
                <a:solidFill>
                  <a:schemeClr val="tx1">
                    <a:tint val="75000"/>
                  </a:schemeClr>
                </a:solidFill>
              </a:defRPr>
            </a:lvl5pPr>
            <a:lvl6pPr marL="12801600" indent="0" algn="ctr">
              <a:buNone/>
              <a:defRPr>
                <a:solidFill>
                  <a:schemeClr val="tx1">
                    <a:tint val="75000"/>
                  </a:schemeClr>
                </a:solidFill>
              </a:defRPr>
            </a:lvl6pPr>
            <a:lvl7pPr marL="15361920" indent="0" algn="ctr">
              <a:buNone/>
              <a:defRPr>
                <a:solidFill>
                  <a:schemeClr val="tx1">
                    <a:tint val="75000"/>
                  </a:schemeClr>
                </a:solidFill>
              </a:defRPr>
            </a:lvl7pPr>
            <a:lvl8pPr marL="17922240" indent="0" algn="ctr">
              <a:buNone/>
              <a:defRPr>
                <a:solidFill>
                  <a:schemeClr val="tx1">
                    <a:tint val="75000"/>
                  </a:schemeClr>
                </a:solidFill>
              </a:defRPr>
            </a:lvl8pPr>
            <a:lvl9pPr marL="2048256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BCD704-A219-4D8E-99DB-19273F3EF301}" type="datetimeFigureOut">
              <a:rPr lang="en-US" smtClean="0"/>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CF8F1-CEBE-4C84-84E2-2911C53E7A01}" type="slidenum">
              <a:rPr lang="en-US" smtClean="0"/>
              <a:t>‹#›</a:t>
            </a:fld>
            <a:endParaRPr lang="en-US"/>
          </a:p>
        </p:txBody>
      </p:sp>
    </p:spTree>
    <p:extLst>
      <p:ext uri="{BB962C8B-B14F-4D97-AF65-F5344CB8AC3E}">
        <p14:creationId xmlns:p14="http://schemas.microsoft.com/office/powerpoint/2010/main" val="750776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BCD704-A219-4D8E-99DB-19273F3EF301}" type="datetimeFigureOut">
              <a:rPr lang="en-US" smtClean="0"/>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CF8F1-CEBE-4C84-84E2-2911C53E7A01}" type="slidenum">
              <a:rPr lang="en-US" smtClean="0"/>
              <a:t>‹#›</a:t>
            </a:fld>
            <a:endParaRPr lang="en-US"/>
          </a:p>
        </p:txBody>
      </p:sp>
    </p:spTree>
    <p:extLst>
      <p:ext uri="{BB962C8B-B14F-4D97-AF65-F5344CB8AC3E}">
        <p14:creationId xmlns:p14="http://schemas.microsoft.com/office/powerpoint/2010/main" val="1327089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0" y="1537976"/>
            <a:ext cx="11521440" cy="3276854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60320" y="1537976"/>
            <a:ext cx="33710880" cy="327685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BCD704-A219-4D8E-99DB-19273F3EF301}" type="datetimeFigureOut">
              <a:rPr lang="en-US" smtClean="0"/>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CF8F1-CEBE-4C84-84E2-2911C53E7A01}" type="slidenum">
              <a:rPr lang="en-US" smtClean="0"/>
              <a:t>‹#›</a:t>
            </a:fld>
            <a:endParaRPr lang="en-US"/>
          </a:p>
        </p:txBody>
      </p:sp>
    </p:spTree>
    <p:extLst>
      <p:ext uri="{BB962C8B-B14F-4D97-AF65-F5344CB8AC3E}">
        <p14:creationId xmlns:p14="http://schemas.microsoft.com/office/powerpoint/2010/main" val="281353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BCD704-A219-4D8E-99DB-19273F3EF301}" type="datetimeFigureOut">
              <a:rPr lang="en-US" smtClean="0"/>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CF8F1-CEBE-4C84-84E2-2911C53E7A01}" type="slidenum">
              <a:rPr lang="en-US" smtClean="0"/>
              <a:t>‹#›</a:t>
            </a:fld>
            <a:endParaRPr lang="en-US"/>
          </a:p>
        </p:txBody>
      </p:sp>
    </p:spTree>
    <p:extLst>
      <p:ext uri="{BB962C8B-B14F-4D97-AF65-F5344CB8AC3E}">
        <p14:creationId xmlns:p14="http://schemas.microsoft.com/office/powerpoint/2010/main" val="1726166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4678643"/>
            <a:ext cx="43525440" cy="7627620"/>
          </a:xfrm>
        </p:spPr>
        <p:txBody>
          <a:bodyPr anchor="t"/>
          <a:lstStyle>
            <a:lvl1pPr algn="l">
              <a:defRPr sz="224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3" y="16277596"/>
            <a:ext cx="43525440" cy="8401047"/>
          </a:xfrm>
        </p:spPr>
        <p:txBody>
          <a:bodyPr anchor="b"/>
          <a:lstStyle>
            <a:lvl1pPr marL="0" indent="0">
              <a:buNone/>
              <a:defRPr sz="11200">
                <a:solidFill>
                  <a:schemeClr val="tx1">
                    <a:tint val="75000"/>
                  </a:schemeClr>
                </a:solidFill>
              </a:defRPr>
            </a:lvl1pPr>
            <a:lvl2pPr marL="2560320" indent="0">
              <a:buNone/>
              <a:defRPr sz="10100">
                <a:solidFill>
                  <a:schemeClr val="tx1">
                    <a:tint val="75000"/>
                  </a:schemeClr>
                </a:solidFill>
              </a:defRPr>
            </a:lvl2pPr>
            <a:lvl3pPr marL="5120640" indent="0">
              <a:buNone/>
              <a:defRPr sz="9000">
                <a:solidFill>
                  <a:schemeClr val="tx1">
                    <a:tint val="75000"/>
                  </a:schemeClr>
                </a:solidFill>
              </a:defRPr>
            </a:lvl3pPr>
            <a:lvl4pPr marL="7680960" indent="0">
              <a:buNone/>
              <a:defRPr sz="7800">
                <a:solidFill>
                  <a:schemeClr val="tx1">
                    <a:tint val="75000"/>
                  </a:schemeClr>
                </a:solidFill>
              </a:defRPr>
            </a:lvl4pPr>
            <a:lvl5pPr marL="10241280" indent="0">
              <a:buNone/>
              <a:defRPr sz="7800">
                <a:solidFill>
                  <a:schemeClr val="tx1">
                    <a:tint val="75000"/>
                  </a:schemeClr>
                </a:solidFill>
              </a:defRPr>
            </a:lvl5pPr>
            <a:lvl6pPr marL="12801600" indent="0">
              <a:buNone/>
              <a:defRPr sz="7800">
                <a:solidFill>
                  <a:schemeClr val="tx1">
                    <a:tint val="75000"/>
                  </a:schemeClr>
                </a:solidFill>
              </a:defRPr>
            </a:lvl6pPr>
            <a:lvl7pPr marL="15361920" indent="0">
              <a:buNone/>
              <a:defRPr sz="7800">
                <a:solidFill>
                  <a:schemeClr val="tx1">
                    <a:tint val="75000"/>
                  </a:schemeClr>
                </a:solidFill>
              </a:defRPr>
            </a:lvl7pPr>
            <a:lvl8pPr marL="17922240" indent="0">
              <a:buNone/>
              <a:defRPr sz="7800">
                <a:solidFill>
                  <a:schemeClr val="tx1">
                    <a:tint val="75000"/>
                  </a:schemeClr>
                </a:solidFill>
              </a:defRPr>
            </a:lvl8pPr>
            <a:lvl9pPr marL="20482560" indent="0">
              <a:buNone/>
              <a:defRPr sz="7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BCD704-A219-4D8E-99DB-19273F3EF301}" type="datetimeFigureOut">
              <a:rPr lang="en-US" smtClean="0"/>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CF8F1-CEBE-4C84-84E2-2911C53E7A01}" type="slidenum">
              <a:rPr lang="en-US" smtClean="0"/>
              <a:t>‹#›</a:t>
            </a:fld>
            <a:endParaRPr lang="en-US"/>
          </a:p>
        </p:txBody>
      </p:sp>
    </p:spTree>
    <p:extLst>
      <p:ext uri="{BB962C8B-B14F-4D97-AF65-F5344CB8AC3E}">
        <p14:creationId xmlns:p14="http://schemas.microsoft.com/office/powerpoint/2010/main" val="2339971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60320" y="8961123"/>
            <a:ext cx="22616160" cy="25345393"/>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029920" y="8961123"/>
            <a:ext cx="22616160" cy="25345393"/>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BCD704-A219-4D8E-99DB-19273F3EF301}" type="datetimeFigureOut">
              <a:rPr lang="en-US" smtClean="0"/>
              <a:t>10/2/2014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CF8F1-CEBE-4C84-84E2-2911C53E7A01}" type="slidenum">
              <a:rPr lang="en-US" smtClean="0"/>
              <a:t>‹#›</a:t>
            </a:fld>
            <a:endParaRPr lang="en-US"/>
          </a:p>
        </p:txBody>
      </p:sp>
    </p:spTree>
    <p:extLst>
      <p:ext uri="{BB962C8B-B14F-4D97-AF65-F5344CB8AC3E}">
        <p14:creationId xmlns:p14="http://schemas.microsoft.com/office/powerpoint/2010/main" val="3617927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0" y="8596633"/>
            <a:ext cx="22625053"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smtClean="0"/>
              <a:t>Click to edit Master text styles</a:t>
            </a:r>
          </a:p>
        </p:txBody>
      </p:sp>
      <p:sp>
        <p:nvSpPr>
          <p:cNvPr id="4" name="Content Placeholder 3"/>
          <p:cNvSpPr>
            <a:spLocks noGrp="1"/>
          </p:cNvSpPr>
          <p:nvPr>
            <p:ph sz="half" idx="2"/>
          </p:nvPr>
        </p:nvSpPr>
        <p:spPr>
          <a:xfrm>
            <a:off x="2560320" y="12179300"/>
            <a:ext cx="22625053"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3" y="8596633"/>
            <a:ext cx="22633940"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smtClean="0"/>
              <a:t>Click to edit Master text styles</a:t>
            </a:r>
          </a:p>
        </p:txBody>
      </p:sp>
      <p:sp>
        <p:nvSpPr>
          <p:cNvPr id="6" name="Content Placeholder 5"/>
          <p:cNvSpPr>
            <a:spLocks noGrp="1"/>
          </p:cNvSpPr>
          <p:nvPr>
            <p:ph sz="quarter" idx="4"/>
          </p:nvPr>
        </p:nvSpPr>
        <p:spPr>
          <a:xfrm>
            <a:off x="26012143" y="12179300"/>
            <a:ext cx="22633940"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BCD704-A219-4D8E-99DB-19273F3EF301}" type="datetimeFigureOut">
              <a:rPr lang="en-US" smtClean="0"/>
              <a:t>10/2/2014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CF8F1-CEBE-4C84-84E2-2911C53E7A01}" type="slidenum">
              <a:rPr lang="en-US" smtClean="0"/>
              <a:t>‹#›</a:t>
            </a:fld>
            <a:endParaRPr lang="en-US"/>
          </a:p>
        </p:txBody>
      </p:sp>
    </p:spTree>
    <p:extLst>
      <p:ext uri="{BB962C8B-B14F-4D97-AF65-F5344CB8AC3E}">
        <p14:creationId xmlns:p14="http://schemas.microsoft.com/office/powerpoint/2010/main" val="528833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BCD704-A219-4D8E-99DB-19273F3EF301}" type="datetimeFigureOut">
              <a:rPr lang="en-US" smtClean="0"/>
              <a:t>10/2/2014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CF8F1-CEBE-4C84-84E2-2911C53E7A01}" type="slidenum">
              <a:rPr lang="en-US" smtClean="0"/>
              <a:t>‹#›</a:t>
            </a:fld>
            <a:endParaRPr lang="en-US"/>
          </a:p>
        </p:txBody>
      </p:sp>
    </p:spTree>
    <p:extLst>
      <p:ext uri="{BB962C8B-B14F-4D97-AF65-F5344CB8AC3E}">
        <p14:creationId xmlns:p14="http://schemas.microsoft.com/office/powerpoint/2010/main" val="3887786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BCD704-A219-4D8E-99DB-19273F3EF301}" type="datetimeFigureOut">
              <a:rPr lang="en-US" smtClean="0"/>
              <a:t>10/2/2014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CF8F1-CEBE-4C84-84E2-2911C53E7A01}" type="slidenum">
              <a:rPr lang="en-US" smtClean="0"/>
              <a:t>‹#›</a:t>
            </a:fld>
            <a:endParaRPr lang="en-US"/>
          </a:p>
        </p:txBody>
      </p:sp>
    </p:spTree>
    <p:extLst>
      <p:ext uri="{BB962C8B-B14F-4D97-AF65-F5344CB8AC3E}">
        <p14:creationId xmlns:p14="http://schemas.microsoft.com/office/powerpoint/2010/main" val="1351730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529080"/>
            <a:ext cx="16846553" cy="6507480"/>
          </a:xfrm>
        </p:spPr>
        <p:txBody>
          <a:bodyPr anchor="b"/>
          <a:lstStyle>
            <a:lvl1pPr algn="l">
              <a:defRPr sz="11200" b="1"/>
            </a:lvl1pPr>
          </a:lstStyle>
          <a:p>
            <a:r>
              <a:rPr lang="en-US" smtClean="0"/>
              <a:t>Click to edit Master title style</a:t>
            </a:r>
            <a:endParaRPr lang="en-US"/>
          </a:p>
        </p:txBody>
      </p:sp>
      <p:sp>
        <p:nvSpPr>
          <p:cNvPr id="3" name="Content Placeholder 2"/>
          <p:cNvSpPr>
            <a:spLocks noGrp="1"/>
          </p:cNvSpPr>
          <p:nvPr>
            <p:ph idx="1"/>
          </p:nvPr>
        </p:nvSpPr>
        <p:spPr>
          <a:xfrm>
            <a:off x="20020280" y="1529083"/>
            <a:ext cx="28625800" cy="32777433"/>
          </a:xfrm>
        </p:spPr>
        <p:txBody>
          <a:bodyPr/>
          <a:lstStyle>
            <a:lvl1pPr>
              <a:defRPr sz="17900"/>
            </a:lvl1pPr>
            <a:lvl2pPr>
              <a:defRPr sz="15700"/>
            </a:lvl2pPr>
            <a:lvl3pPr>
              <a:defRPr sz="13400"/>
            </a:lvl3pPr>
            <a:lvl4pPr>
              <a:defRPr sz="11200"/>
            </a:lvl4pPr>
            <a:lvl5pPr>
              <a:defRPr sz="11200"/>
            </a:lvl5pPr>
            <a:lvl6pPr>
              <a:defRPr sz="11200"/>
            </a:lvl6pPr>
            <a:lvl7pPr>
              <a:defRPr sz="11200"/>
            </a:lvl7pPr>
            <a:lvl8pPr>
              <a:defRPr sz="11200"/>
            </a:lvl8pPr>
            <a:lvl9pPr>
              <a:defRPr sz="1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3" y="8036563"/>
            <a:ext cx="16846553" cy="26269953"/>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BCD704-A219-4D8E-99DB-19273F3EF301}" type="datetimeFigureOut">
              <a:rPr lang="en-US" smtClean="0"/>
              <a:t>10/2/2014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CF8F1-CEBE-4C84-84E2-2911C53E7A01}" type="slidenum">
              <a:rPr lang="en-US" smtClean="0"/>
              <a:t>‹#›</a:t>
            </a:fld>
            <a:endParaRPr lang="en-US"/>
          </a:p>
        </p:txBody>
      </p:sp>
    </p:spTree>
    <p:extLst>
      <p:ext uri="{BB962C8B-B14F-4D97-AF65-F5344CB8AC3E}">
        <p14:creationId xmlns:p14="http://schemas.microsoft.com/office/powerpoint/2010/main" val="1474988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6883360"/>
            <a:ext cx="30723840" cy="3173733"/>
          </a:xfrm>
        </p:spPr>
        <p:txBody>
          <a:bodyPr anchor="b"/>
          <a:lstStyle>
            <a:lvl1pPr algn="l">
              <a:defRPr sz="11200" b="1"/>
            </a:lvl1pPr>
          </a:lstStyle>
          <a:p>
            <a:r>
              <a:rPr lang="en-US" smtClean="0"/>
              <a:t>Click to edit Master title style</a:t>
            </a:r>
            <a:endParaRPr lang="en-US"/>
          </a:p>
        </p:txBody>
      </p:sp>
      <p:sp>
        <p:nvSpPr>
          <p:cNvPr id="3" name="Picture Placeholder 2"/>
          <p:cNvSpPr>
            <a:spLocks noGrp="1"/>
          </p:cNvSpPr>
          <p:nvPr>
            <p:ph type="pic" idx="1"/>
          </p:nvPr>
        </p:nvSpPr>
        <p:spPr>
          <a:xfrm>
            <a:off x="10036813" y="3431540"/>
            <a:ext cx="30723840" cy="23042880"/>
          </a:xfrm>
        </p:spPr>
        <p:txBody>
          <a:bodyPr/>
          <a:lstStyle>
            <a:lvl1pPr marL="0" indent="0">
              <a:buNone/>
              <a:defRPr sz="17900"/>
            </a:lvl1pPr>
            <a:lvl2pPr marL="2560320" indent="0">
              <a:buNone/>
              <a:defRPr sz="15700"/>
            </a:lvl2pPr>
            <a:lvl3pPr marL="5120640" indent="0">
              <a:buNone/>
              <a:defRPr sz="13400"/>
            </a:lvl3pPr>
            <a:lvl4pPr marL="7680960" indent="0">
              <a:buNone/>
              <a:defRPr sz="11200"/>
            </a:lvl4pPr>
            <a:lvl5pPr marL="10241280" indent="0">
              <a:buNone/>
              <a:defRPr sz="11200"/>
            </a:lvl5pPr>
            <a:lvl6pPr marL="12801600" indent="0">
              <a:buNone/>
              <a:defRPr sz="11200"/>
            </a:lvl6pPr>
            <a:lvl7pPr marL="15361920" indent="0">
              <a:buNone/>
              <a:defRPr sz="11200"/>
            </a:lvl7pPr>
            <a:lvl8pPr marL="17922240" indent="0">
              <a:buNone/>
              <a:defRPr sz="11200"/>
            </a:lvl8pPr>
            <a:lvl9pPr marL="20482560" indent="0">
              <a:buNone/>
              <a:defRPr sz="11200"/>
            </a:lvl9pPr>
          </a:lstStyle>
          <a:p>
            <a:endParaRPr lang="en-US"/>
          </a:p>
        </p:txBody>
      </p:sp>
      <p:sp>
        <p:nvSpPr>
          <p:cNvPr id="4" name="Text Placeholder 3"/>
          <p:cNvSpPr>
            <a:spLocks noGrp="1"/>
          </p:cNvSpPr>
          <p:nvPr>
            <p:ph type="body" sz="half" idx="2"/>
          </p:nvPr>
        </p:nvSpPr>
        <p:spPr>
          <a:xfrm>
            <a:off x="10036813" y="30057093"/>
            <a:ext cx="30723840" cy="4507227"/>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BCD704-A219-4D8E-99DB-19273F3EF301}" type="datetimeFigureOut">
              <a:rPr lang="en-US" smtClean="0"/>
              <a:t>10/2/2014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CF8F1-CEBE-4C84-84E2-2911C53E7A01}" type="slidenum">
              <a:rPr lang="en-US" smtClean="0"/>
              <a:t>‹#›</a:t>
            </a:fld>
            <a:endParaRPr lang="en-US"/>
          </a:p>
        </p:txBody>
      </p:sp>
    </p:spTree>
    <p:extLst>
      <p:ext uri="{BB962C8B-B14F-4D97-AF65-F5344CB8AC3E}">
        <p14:creationId xmlns:p14="http://schemas.microsoft.com/office/powerpoint/2010/main" val="250469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537973"/>
            <a:ext cx="46085760" cy="6400800"/>
          </a:xfrm>
          <a:prstGeom prst="rect">
            <a:avLst/>
          </a:prstGeom>
        </p:spPr>
        <p:txBody>
          <a:bodyPr vert="horz" lIns="512064" tIns="256032" rIns="512064" bIns="25603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60320" y="8961123"/>
            <a:ext cx="46085760" cy="25345393"/>
          </a:xfrm>
          <a:prstGeom prst="rect">
            <a:avLst/>
          </a:prstGeom>
        </p:spPr>
        <p:txBody>
          <a:bodyPr vert="horz" lIns="512064" tIns="256032" rIns="512064" bIns="25603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60320" y="35595563"/>
            <a:ext cx="11948160" cy="2044700"/>
          </a:xfrm>
          <a:prstGeom prst="rect">
            <a:avLst/>
          </a:prstGeom>
        </p:spPr>
        <p:txBody>
          <a:bodyPr vert="horz" lIns="512064" tIns="256032" rIns="512064" bIns="256032" rtlCol="0" anchor="ctr"/>
          <a:lstStyle>
            <a:lvl1pPr algn="l">
              <a:defRPr sz="6700">
                <a:solidFill>
                  <a:schemeClr val="tx1">
                    <a:tint val="75000"/>
                  </a:schemeClr>
                </a:solidFill>
              </a:defRPr>
            </a:lvl1pPr>
          </a:lstStyle>
          <a:p>
            <a:fld id="{F9BCD704-A219-4D8E-99DB-19273F3EF301}" type="datetimeFigureOut">
              <a:rPr lang="en-US" smtClean="0"/>
              <a:t>10/2/2014</a:t>
            </a:fld>
            <a:endParaRPr lang="en-US"/>
          </a:p>
        </p:txBody>
      </p:sp>
      <p:sp>
        <p:nvSpPr>
          <p:cNvPr id="5" name="Footer Placeholder 4"/>
          <p:cNvSpPr>
            <a:spLocks noGrp="1"/>
          </p:cNvSpPr>
          <p:nvPr>
            <p:ph type="ftr" sz="quarter" idx="3"/>
          </p:nvPr>
        </p:nvSpPr>
        <p:spPr>
          <a:xfrm>
            <a:off x="17495520" y="35595563"/>
            <a:ext cx="16215360" cy="2044700"/>
          </a:xfrm>
          <a:prstGeom prst="rect">
            <a:avLst/>
          </a:prstGeom>
        </p:spPr>
        <p:txBody>
          <a:bodyPr vert="horz" lIns="512064" tIns="256032" rIns="512064" bIns="256032" rtlCol="0" anchor="ctr"/>
          <a:lstStyle>
            <a:lvl1pPr algn="ctr">
              <a:defRPr sz="6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35595563"/>
            <a:ext cx="11948160" cy="2044700"/>
          </a:xfrm>
          <a:prstGeom prst="rect">
            <a:avLst/>
          </a:prstGeom>
        </p:spPr>
        <p:txBody>
          <a:bodyPr vert="horz" lIns="512064" tIns="256032" rIns="512064" bIns="256032" rtlCol="0" anchor="ctr"/>
          <a:lstStyle>
            <a:lvl1pPr algn="r">
              <a:defRPr sz="6700">
                <a:solidFill>
                  <a:schemeClr val="tx1">
                    <a:tint val="75000"/>
                  </a:schemeClr>
                </a:solidFill>
              </a:defRPr>
            </a:lvl1pPr>
          </a:lstStyle>
          <a:p>
            <a:fld id="{500CF8F1-CEBE-4C84-84E2-2911C53E7A01}" type="slidenum">
              <a:rPr lang="en-US" smtClean="0"/>
              <a:t>‹#›</a:t>
            </a:fld>
            <a:endParaRPr lang="en-US"/>
          </a:p>
        </p:txBody>
      </p:sp>
    </p:spTree>
    <p:extLst>
      <p:ext uri="{BB962C8B-B14F-4D97-AF65-F5344CB8AC3E}">
        <p14:creationId xmlns:p14="http://schemas.microsoft.com/office/powerpoint/2010/main" val="1519090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120640" rtl="0" eaLnBrk="1" latinLnBrk="0" hangingPunct="1">
        <a:spcBef>
          <a:spcPct val="0"/>
        </a:spcBef>
        <a:buNone/>
        <a:defRPr sz="24600" kern="1200">
          <a:solidFill>
            <a:schemeClr val="tx1"/>
          </a:solidFill>
          <a:latin typeface="+mj-lt"/>
          <a:ea typeface="+mj-ea"/>
          <a:cs typeface="+mj-cs"/>
        </a:defRPr>
      </a:lvl1pPr>
    </p:titleStyle>
    <p:bodyStyle>
      <a:lvl1pPr marL="1920240" indent="-1920240" algn="l" defTabSz="5120640" rtl="0" eaLnBrk="1" latinLnBrk="0" hangingPunct="1">
        <a:spcBef>
          <a:spcPct val="20000"/>
        </a:spcBef>
        <a:buFont typeface="Arial" panose="020B0604020202020204" pitchFamily="34" charset="0"/>
        <a:buChar char="•"/>
        <a:defRPr sz="17900" kern="1200">
          <a:solidFill>
            <a:schemeClr val="tx1"/>
          </a:solidFill>
          <a:latin typeface="+mn-lt"/>
          <a:ea typeface="+mn-ea"/>
          <a:cs typeface="+mn-cs"/>
        </a:defRPr>
      </a:lvl1pPr>
      <a:lvl2pPr marL="4160520" indent="-1600200" algn="l" defTabSz="5120640" rtl="0" eaLnBrk="1" latinLnBrk="0" hangingPunct="1">
        <a:spcBef>
          <a:spcPct val="20000"/>
        </a:spcBef>
        <a:buFont typeface="Arial" panose="020B0604020202020204" pitchFamily="34" charset="0"/>
        <a:buChar char="–"/>
        <a:defRPr sz="15700" kern="1200">
          <a:solidFill>
            <a:schemeClr val="tx1"/>
          </a:solidFill>
          <a:latin typeface="+mn-lt"/>
          <a:ea typeface="+mn-ea"/>
          <a:cs typeface="+mn-cs"/>
        </a:defRPr>
      </a:lvl2pPr>
      <a:lvl3pPr marL="6400800" indent="-1280160" algn="l" defTabSz="512064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3pPr>
      <a:lvl4pPr marL="8961120" indent="-1280160" algn="l" defTabSz="5120640" rtl="0" eaLnBrk="1" latinLnBrk="0" hangingPunct="1">
        <a:spcBef>
          <a:spcPct val="20000"/>
        </a:spcBef>
        <a:buFont typeface="Arial" panose="020B0604020202020204" pitchFamily="34" charset="0"/>
        <a:buChar char="–"/>
        <a:defRPr sz="11200" kern="1200">
          <a:solidFill>
            <a:schemeClr val="tx1"/>
          </a:solidFill>
          <a:latin typeface="+mn-lt"/>
          <a:ea typeface="+mn-ea"/>
          <a:cs typeface="+mn-cs"/>
        </a:defRPr>
      </a:lvl4pPr>
      <a:lvl5pPr marL="11521440" indent="-1280160" algn="l" defTabSz="5120640" rtl="0" eaLnBrk="1" latinLnBrk="0" hangingPunct="1">
        <a:spcBef>
          <a:spcPct val="20000"/>
        </a:spcBef>
        <a:buFont typeface="Arial" panose="020B0604020202020204" pitchFamily="34" charset="0"/>
        <a:buChar char="»"/>
        <a:defRPr sz="11200" kern="1200">
          <a:solidFill>
            <a:schemeClr val="tx1"/>
          </a:solidFill>
          <a:latin typeface="+mn-lt"/>
          <a:ea typeface="+mn-ea"/>
          <a:cs typeface="+mn-cs"/>
        </a:defRPr>
      </a:lvl5pPr>
      <a:lvl6pPr marL="14081760" indent="-1280160" algn="l" defTabSz="5120640" rtl="0" eaLnBrk="1" latinLnBrk="0" hangingPunct="1">
        <a:spcBef>
          <a:spcPct val="20000"/>
        </a:spcBef>
        <a:buFont typeface="Arial" panose="020B0604020202020204" pitchFamily="34" charset="0"/>
        <a:buChar char="•"/>
        <a:defRPr sz="11200" kern="1200">
          <a:solidFill>
            <a:schemeClr val="tx1"/>
          </a:solidFill>
          <a:latin typeface="+mn-lt"/>
          <a:ea typeface="+mn-ea"/>
          <a:cs typeface="+mn-cs"/>
        </a:defRPr>
      </a:lvl6pPr>
      <a:lvl7pPr marL="16642080" indent="-1280160" algn="l" defTabSz="5120640" rtl="0" eaLnBrk="1" latinLnBrk="0" hangingPunct="1">
        <a:spcBef>
          <a:spcPct val="20000"/>
        </a:spcBef>
        <a:buFont typeface="Arial" panose="020B0604020202020204" pitchFamily="34" charset="0"/>
        <a:buChar char="•"/>
        <a:defRPr sz="11200" kern="1200">
          <a:solidFill>
            <a:schemeClr val="tx1"/>
          </a:solidFill>
          <a:latin typeface="+mn-lt"/>
          <a:ea typeface="+mn-ea"/>
          <a:cs typeface="+mn-cs"/>
        </a:defRPr>
      </a:lvl7pPr>
      <a:lvl8pPr marL="19202400" indent="-1280160" algn="l" defTabSz="5120640" rtl="0" eaLnBrk="1" latinLnBrk="0" hangingPunct="1">
        <a:spcBef>
          <a:spcPct val="20000"/>
        </a:spcBef>
        <a:buFont typeface="Arial" panose="020B0604020202020204" pitchFamily="34" charset="0"/>
        <a:buChar char="•"/>
        <a:defRPr sz="11200" kern="1200">
          <a:solidFill>
            <a:schemeClr val="tx1"/>
          </a:solidFill>
          <a:latin typeface="+mn-lt"/>
          <a:ea typeface="+mn-ea"/>
          <a:cs typeface="+mn-cs"/>
        </a:defRPr>
      </a:lvl8pPr>
      <a:lvl9pPr marL="21762720" indent="-1280160" algn="l" defTabSz="5120640" rtl="0" eaLnBrk="1" latinLnBrk="0" hangingPunct="1">
        <a:spcBef>
          <a:spcPct val="20000"/>
        </a:spcBef>
        <a:buFont typeface="Arial" panose="020B0604020202020204" pitchFamily="34" charset="0"/>
        <a:buChar char="•"/>
        <a:defRPr sz="11200" kern="1200">
          <a:solidFill>
            <a:schemeClr val="tx1"/>
          </a:solidFill>
          <a:latin typeface="+mn-lt"/>
          <a:ea typeface="+mn-ea"/>
          <a:cs typeface="+mn-cs"/>
        </a:defRPr>
      </a:lvl9pPr>
    </p:bodyStyle>
    <p:otherStyle>
      <a:defPPr>
        <a:defRPr lang="en-US"/>
      </a:defPPr>
      <a:lvl1pPr marL="0" algn="l" defTabSz="5120640" rtl="0" eaLnBrk="1" latinLnBrk="0" hangingPunct="1">
        <a:defRPr sz="10100" kern="1200">
          <a:solidFill>
            <a:schemeClr val="tx1"/>
          </a:solidFill>
          <a:latin typeface="+mn-lt"/>
          <a:ea typeface="+mn-ea"/>
          <a:cs typeface="+mn-cs"/>
        </a:defRPr>
      </a:lvl1pPr>
      <a:lvl2pPr marL="2560320" algn="l" defTabSz="5120640" rtl="0" eaLnBrk="1" latinLnBrk="0" hangingPunct="1">
        <a:defRPr sz="10100" kern="1200">
          <a:solidFill>
            <a:schemeClr val="tx1"/>
          </a:solidFill>
          <a:latin typeface="+mn-lt"/>
          <a:ea typeface="+mn-ea"/>
          <a:cs typeface="+mn-cs"/>
        </a:defRPr>
      </a:lvl2pPr>
      <a:lvl3pPr marL="5120640" algn="l" defTabSz="5120640" rtl="0" eaLnBrk="1" latinLnBrk="0" hangingPunct="1">
        <a:defRPr sz="10100" kern="1200">
          <a:solidFill>
            <a:schemeClr val="tx1"/>
          </a:solidFill>
          <a:latin typeface="+mn-lt"/>
          <a:ea typeface="+mn-ea"/>
          <a:cs typeface="+mn-cs"/>
        </a:defRPr>
      </a:lvl3pPr>
      <a:lvl4pPr marL="7680960" algn="l" defTabSz="5120640" rtl="0" eaLnBrk="1" latinLnBrk="0" hangingPunct="1">
        <a:defRPr sz="10100" kern="1200">
          <a:solidFill>
            <a:schemeClr val="tx1"/>
          </a:solidFill>
          <a:latin typeface="+mn-lt"/>
          <a:ea typeface="+mn-ea"/>
          <a:cs typeface="+mn-cs"/>
        </a:defRPr>
      </a:lvl4pPr>
      <a:lvl5pPr marL="10241280" algn="l" defTabSz="5120640" rtl="0" eaLnBrk="1" latinLnBrk="0" hangingPunct="1">
        <a:defRPr sz="10100" kern="1200">
          <a:solidFill>
            <a:schemeClr val="tx1"/>
          </a:solidFill>
          <a:latin typeface="+mn-lt"/>
          <a:ea typeface="+mn-ea"/>
          <a:cs typeface="+mn-cs"/>
        </a:defRPr>
      </a:lvl5pPr>
      <a:lvl6pPr marL="12801600" algn="l" defTabSz="5120640" rtl="0" eaLnBrk="1" latinLnBrk="0" hangingPunct="1">
        <a:defRPr sz="10100" kern="1200">
          <a:solidFill>
            <a:schemeClr val="tx1"/>
          </a:solidFill>
          <a:latin typeface="+mn-lt"/>
          <a:ea typeface="+mn-ea"/>
          <a:cs typeface="+mn-cs"/>
        </a:defRPr>
      </a:lvl6pPr>
      <a:lvl7pPr marL="15361920" algn="l" defTabSz="5120640" rtl="0" eaLnBrk="1" latinLnBrk="0" hangingPunct="1">
        <a:defRPr sz="10100" kern="1200">
          <a:solidFill>
            <a:schemeClr val="tx1"/>
          </a:solidFill>
          <a:latin typeface="+mn-lt"/>
          <a:ea typeface="+mn-ea"/>
          <a:cs typeface="+mn-cs"/>
        </a:defRPr>
      </a:lvl7pPr>
      <a:lvl8pPr marL="17922240" algn="l" defTabSz="5120640" rtl="0" eaLnBrk="1" latinLnBrk="0" hangingPunct="1">
        <a:defRPr sz="10100" kern="1200">
          <a:solidFill>
            <a:schemeClr val="tx1"/>
          </a:solidFill>
          <a:latin typeface="+mn-lt"/>
          <a:ea typeface="+mn-ea"/>
          <a:cs typeface="+mn-cs"/>
        </a:defRPr>
      </a:lvl8pPr>
      <a:lvl9pPr marL="20482560" algn="l" defTabSz="5120640" rtl="0" eaLnBrk="1" latinLnBrk="0" hangingPunct="1">
        <a:defRPr sz="10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12" Type="http://schemas.openxmlformats.org/officeDocument/2006/relationships/chart" Target="../charts/chart10.xml"/><Relationship Id="rId2" Type="http://schemas.openxmlformats.org/officeDocument/2006/relationships/image" Target="../media/image1.tif"/><Relationship Id="rId1" Type="http://schemas.openxmlformats.org/officeDocument/2006/relationships/slideLayout" Target="../slideLayouts/slideLayout1.xml"/><Relationship Id="rId6" Type="http://schemas.openxmlformats.org/officeDocument/2006/relationships/chart" Target="../charts/chart4.xml"/><Relationship Id="rId11" Type="http://schemas.openxmlformats.org/officeDocument/2006/relationships/chart" Target="../charts/chart9.xml"/><Relationship Id="rId5" Type="http://schemas.openxmlformats.org/officeDocument/2006/relationships/chart" Target="../charts/chart3.xml"/><Relationship Id="rId10" Type="http://schemas.openxmlformats.org/officeDocument/2006/relationships/chart" Target="../charts/chart8.xml"/><Relationship Id="rId4" Type="http://schemas.openxmlformats.org/officeDocument/2006/relationships/chart" Target="../charts/chart2.xml"/><Relationship Id="rId9"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410200"/>
            <a:ext cx="51206400" cy="32994600"/>
          </a:xfrm>
          <a:prstGeom prst="rect">
            <a:avLst/>
          </a:prstGeom>
          <a:gradFill>
            <a:gsLst>
              <a:gs pos="0">
                <a:schemeClr val="accent1">
                  <a:tint val="66000"/>
                  <a:satMod val="160000"/>
                </a:schemeClr>
              </a:gs>
              <a:gs pos="6000">
                <a:schemeClr val="accent1">
                  <a:tint val="44500"/>
                  <a:satMod val="160000"/>
                </a:schemeClr>
              </a:gs>
              <a:gs pos="14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82886" y="186182"/>
            <a:ext cx="43525440" cy="2785618"/>
          </a:xfrm>
        </p:spPr>
        <p:txBody>
          <a:bodyPr>
            <a:normAutofit fontScale="90000"/>
          </a:bodyPr>
          <a:lstStyle/>
          <a:p>
            <a:r>
              <a:rPr lang="en-US" sz="9400" b="1" dirty="0" smtClean="0"/>
              <a:t>The Value of Old Data: Trends in GSA Data Repository Usage</a:t>
            </a:r>
            <a:r>
              <a:rPr lang="en-US" sz="8500" b="1" dirty="0" smtClean="0"/>
              <a:t/>
            </a:r>
            <a:br>
              <a:rPr lang="en-US" sz="8500" b="1" dirty="0" smtClean="0"/>
            </a:br>
            <a:r>
              <a:rPr lang="en-US" sz="6200" b="1" dirty="0" smtClean="0"/>
              <a:t>Matt Hudson, Geological Society of America, 3300 Penrose Place, Boulder CO 80301</a:t>
            </a:r>
            <a:endParaRPr lang="en-US" sz="62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9291" y="1676400"/>
            <a:ext cx="1681841" cy="1903875"/>
          </a:xfrm>
          <a:prstGeom prst="rect">
            <a:avLst/>
          </a:prstGeom>
        </p:spPr>
      </p:pic>
      <p:sp useBgFill="1">
        <p:nvSpPr>
          <p:cNvPr id="5" name="TextBox 4"/>
          <p:cNvSpPr txBox="1"/>
          <p:nvPr/>
        </p:nvSpPr>
        <p:spPr>
          <a:xfrm>
            <a:off x="3451132" y="6400799"/>
            <a:ext cx="10983328" cy="3354765"/>
          </a:xfrm>
          <a:prstGeom prst="rect">
            <a:avLst/>
          </a:prstGeom>
          <a:ln>
            <a:solidFill>
              <a:schemeClr val="accent1"/>
            </a:solidFill>
          </a:ln>
          <a:effectLst>
            <a:glow rad="215900">
              <a:schemeClr val="accent1">
                <a:alpha val="40000"/>
              </a:schemeClr>
            </a:glow>
            <a:outerShdw blurRad="50800" dist="50800" algn="ctr" rotWithShape="0">
              <a:srgbClr val="000000">
                <a:alpha val="43000"/>
              </a:srgbClr>
            </a:outerShdw>
            <a:reflection endPos="0" dir="5400000" sy="-100000" algn="bl" rotWithShape="0"/>
          </a:effectLst>
        </p:spPr>
        <p:txBody>
          <a:bodyPr wrap="square" rtlCol="0">
            <a:spAutoFit/>
          </a:bodyPr>
          <a:lstStyle/>
          <a:p>
            <a:pPr algn="ctr"/>
            <a:r>
              <a:rPr lang="en-US" sz="4400" b="1" dirty="0" smtClean="0"/>
              <a:t>AIM</a:t>
            </a:r>
          </a:p>
          <a:p>
            <a:endParaRPr lang="en-US" sz="2400" dirty="0" smtClean="0"/>
          </a:p>
          <a:p>
            <a:r>
              <a:rPr lang="en-US" sz="3600" dirty="0" smtClean="0"/>
              <a:t>The </a:t>
            </a:r>
            <a:r>
              <a:rPr lang="en-US" sz="3600" dirty="0"/>
              <a:t>purpose of this study was to determine:</a:t>
            </a:r>
          </a:p>
          <a:p>
            <a:pPr marL="342900" lvl="0" indent="-342900">
              <a:buFont typeface="Arial" panose="020B0604020202020204" pitchFamily="34" charset="0"/>
              <a:buChar char="•"/>
            </a:pPr>
            <a:r>
              <a:rPr lang="en-US" sz="3600" dirty="0"/>
              <a:t>who is using the GSA Data Repository,</a:t>
            </a:r>
          </a:p>
          <a:p>
            <a:pPr marL="342900" lvl="0" indent="-342900">
              <a:buFont typeface="Arial" panose="020B0604020202020204" pitchFamily="34" charset="0"/>
              <a:buChar char="•"/>
            </a:pPr>
            <a:r>
              <a:rPr lang="en-US" sz="3600" dirty="0"/>
              <a:t>what data is being used, and</a:t>
            </a:r>
          </a:p>
          <a:p>
            <a:pPr marL="342900" indent="-342900">
              <a:buFont typeface="Arial" panose="020B0604020202020204" pitchFamily="34" charset="0"/>
              <a:buChar char="•"/>
            </a:pPr>
            <a:r>
              <a:rPr lang="en-US" sz="3600" dirty="0"/>
              <a:t>how data usage compares to journal article usage.</a:t>
            </a:r>
          </a:p>
        </p:txBody>
      </p:sp>
      <p:sp useBgFill="1">
        <p:nvSpPr>
          <p:cNvPr id="6" name="TextBox 5"/>
          <p:cNvSpPr txBox="1"/>
          <p:nvPr/>
        </p:nvSpPr>
        <p:spPr>
          <a:xfrm>
            <a:off x="3451131" y="11582400"/>
            <a:ext cx="10983327" cy="15912048"/>
          </a:xfrm>
          <a:prstGeom prst="rect">
            <a:avLst/>
          </a:prstGeom>
          <a:ln>
            <a:solidFill>
              <a:schemeClr val="accent1"/>
            </a:solidFill>
          </a:ln>
          <a:effectLst>
            <a:glow rad="215900">
              <a:schemeClr val="accent1">
                <a:alpha val="40000"/>
              </a:schemeClr>
            </a:glow>
            <a:outerShdw blurRad="50800" dist="50800" algn="ctr" rotWithShape="0">
              <a:srgbClr val="000000">
                <a:alpha val="43000"/>
              </a:srgbClr>
            </a:outerShdw>
          </a:effectLst>
        </p:spPr>
        <p:txBody>
          <a:bodyPr wrap="square" rtlCol="0">
            <a:spAutoFit/>
          </a:bodyPr>
          <a:lstStyle/>
          <a:p>
            <a:pPr algn="ctr"/>
            <a:r>
              <a:rPr lang="en-US" sz="4400" b="1" dirty="0" smtClean="0"/>
              <a:t>INTRODUCTION</a:t>
            </a:r>
          </a:p>
          <a:p>
            <a:endParaRPr lang="en-US" sz="2400" dirty="0"/>
          </a:p>
          <a:p>
            <a:r>
              <a:rPr lang="en-US" sz="2400" dirty="0" smtClean="0"/>
              <a:t>The Geological Society of America (GSA) Data </a:t>
            </a:r>
            <a:r>
              <a:rPr lang="en-US" sz="2400" dirty="0"/>
              <a:t>Repository (DR) was established in 1974 as an open file in which authors of articles in GSA journals and books could place information that supplements and expands on their original papers. While not intended as a true data repository, meaning the data in the DR cannot be searched or manipulated on the online site, its usage provides a glimpse of the value of older data. The online version began in 1996, but only included data back to 1992. </a:t>
            </a:r>
            <a:r>
              <a:rPr lang="en-US" sz="2400" dirty="0" smtClean="0"/>
              <a:t>In </a:t>
            </a:r>
            <a:r>
              <a:rPr lang="en-US" sz="2400" dirty="0"/>
              <a:t>2004 the online version </a:t>
            </a:r>
            <a:r>
              <a:rPr lang="en-US" sz="2400" dirty="0" smtClean="0"/>
              <a:t>expanded </a:t>
            </a:r>
            <a:r>
              <a:rPr lang="en-US" sz="2400" dirty="0"/>
              <a:t>to include the complete archive, but analysis of DR usage did not become possible until April 2011 when GSA installed Google Analytics</a:t>
            </a:r>
            <a:r>
              <a:rPr lang="en-US" sz="2400" dirty="0" smtClean="0"/>
              <a:t>.</a:t>
            </a:r>
          </a:p>
          <a:p>
            <a:endParaRPr lang="en-US" sz="2400" dirty="0"/>
          </a:p>
          <a:p>
            <a:r>
              <a:rPr lang="en-US" sz="2400" dirty="0"/>
              <a:t>As of October 2014, the </a:t>
            </a:r>
            <a:r>
              <a:rPr lang="en-US" sz="2400" dirty="0" smtClean="0"/>
              <a:t>DR contains </a:t>
            </a:r>
            <a:r>
              <a:rPr lang="en-US" sz="2400" dirty="0"/>
              <a:t>data from more than 4,600 papers. The number of items deposited per year has grown considerably. Prior to the mid-1990s, the Repository received data from </a:t>
            </a:r>
            <a:r>
              <a:rPr lang="en-US" sz="2400" dirty="0" smtClean="0"/>
              <a:t>&lt;50 </a:t>
            </a:r>
            <a:r>
              <a:rPr lang="en-US" sz="2400" dirty="0"/>
              <a:t>papers per </a:t>
            </a:r>
            <a:r>
              <a:rPr lang="en-US" sz="2400" dirty="0" smtClean="0"/>
              <a:t>year, but that figure </a:t>
            </a:r>
            <a:r>
              <a:rPr lang="en-US" sz="2400" dirty="0"/>
              <a:t>has increased to </a:t>
            </a:r>
            <a:r>
              <a:rPr lang="en-US" sz="2400" dirty="0" smtClean="0"/>
              <a:t>&gt;350 </a:t>
            </a:r>
            <a:r>
              <a:rPr lang="en-US" sz="2400" dirty="0"/>
              <a:t>papers per </a:t>
            </a:r>
            <a:r>
              <a:rPr lang="en-US" sz="2400" dirty="0" smtClean="0"/>
              <a:t>year.</a:t>
            </a:r>
          </a:p>
          <a:p>
            <a:endParaRPr lang="en-US" sz="2400" dirty="0"/>
          </a:p>
          <a:p>
            <a:r>
              <a:rPr lang="en-US" sz="2400" dirty="0"/>
              <a:t>This increase in </a:t>
            </a:r>
            <a:r>
              <a:rPr lang="en-US" sz="2400" dirty="0" smtClean="0"/>
              <a:t>DR items </a:t>
            </a:r>
            <a:r>
              <a:rPr lang="en-US" sz="2400" dirty="0"/>
              <a:t>parallels a larger trend. Many government funding agencies, such as the National Science Foundation, U.S. Geological Survey, and the Research Councils UK now </a:t>
            </a:r>
            <a:r>
              <a:rPr lang="en-US" sz="2400" dirty="0" smtClean="0"/>
              <a:t>have data handling policies. </a:t>
            </a:r>
            <a:r>
              <a:rPr lang="en-US" sz="2400" dirty="0"/>
              <a:t>The Registry of Research Data Repositories, </a:t>
            </a:r>
            <a:r>
              <a:rPr lang="en-US" sz="2400" dirty="0" smtClean="0"/>
              <a:t>an inventory </a:t>
            </a:r>
            <a:r>
              <a:rPr lang="en-US" sz="2400" dirty="0"/>
              <a:t>of all data repositories, has now identified more than 900 repositories, and in 2012 Thomson Reuters launched the Data Citation Index, which </a:t>
            </a:r>
            <a:r>
              <a:rPr lang="en-US" sz="2400" dirty="0" smtClean="0"/>
              <a:t>tracks </a:t>
            </a:r>
            <a:r>
              <a:rPr lang="en-US" sz="2400" dirty="0"/>
              <a:t>this growing pool of data</a:t>
            </a:r>
            <a:r>
              <a:rPr lang="en-US" sz="2400" dirty="0" smtClean="0"/>
              <a:t>.</a:t>
            </a:r>
          </a:p>
          <a:p>
            <a:endParaRPr lang="en-US" sz="2400" dirty="0"/>
          </a:p>
          <a:p>
            <a:r>
              <a:rPr lang="en-US" sz="2400" dirty="0"/>
              <a:t>This growing emphasis on data accessibility has raised questions. Who is using data and how is the data being used? How long should data be stored and made available</a:t>
            </a:r>
            <a:r>
              <a:rPr lang="en-US" sz="2400" dirty="0" smtClean="0"/>
              <a:t>?</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p:txBody>
      </p:sp>
      <p:sp useBgFill="1">
        <p:nvSpPr>
          <p:cNvPr id="11" name="TextBox 10"/>
          <p:cNvSpPr txBox="1"/>
          <p:nvPr/>
        </p:nvSpPr>
        <p:spPr>
          <a:xfrm>
            <a:off x="3451130" y="29260800"/>
            <a:ext cx="10983327" cy="5570756"/>
          </a:xfrm>
          <a:prstGeom prst="rect">
            <a:avLst/>
          </a:prstGeom>
          <a:ln>
            <a:solidFill>
              <a:schemeClr val="accent1"/>
            </a:solidFill>
          </a:ln>
          <a:effectLst>
            <a:glow rad="215900">
              <a:schemeClr val="accent1">
                <a:alpha val="40000"/>
              </a:schemeClr>
            </a:glow>
            <a:outerShdw blurRad="50800" dist="50800" algn="ctr" rotWithShape="0">
              <a:srgbClr val="000000">
                <a:alpha val="43000"/>
              </a:srgbClr>
            </a:outerShdw>
          </a:effectLst>
        </p:spPr>
        <p:txBody>
          <a:bodyPr wrap="square" rtlCol="0">
            <a:spAutoFit/>
          </a:bodyPr>
          <a:lstStyle/>
          <a:p>
            <a:pPr algn="ctr"/>
            <a:r>
              <a:rPr lang="en-US" sz="4400" b="1" dirty="0" smtClean="0"/>
              <a:t>METHODS</a:t>
            </a:r>
          </a:p>
          <a:p>
            <a:endParaRPr lang="en-US" sz="2400" dirty="0" smtClean="0"/>
          </a:p>
          <a:p>
            <a:r>
              <a:rPr lang="en-US" sz="2400" dirty="0" smtClean="0"/>
              <a:t>GSA began </a:t>
            </a:r>
            <a:r>
              <a:rPr lang="en-US" sz="2400" dirty="0"/>
              <a:t>using Google Analytics to track online visits to its </a:t>
            </a:r>
            <a:r>
              <a:rPr lang="en-US" sz="2400" dirty="0" smtClean="0"/>
              <a:t>DR in </a:t>
            </a:r>
            <a:r>
              <a:rPr lang="en-US" sz="2400" dirty="0"/>
              <a:t>2011. This software provides information about the numbers of visitors, page views, and the technology, location, and behavior of visitors. This usage can then be sorted according to the various pages of a Web site, and since the </a:t>
            </a:r>
            <a:r>
              <a:rPr lang="en-US" sz="2400" dirty="0" smtClean="0"/>
              <a:t>DR includes </a:t>
            </a:r>
            <a:r>
              <a:rPr lang="en-US" sz="2400" dirty="0"/>
              <a:t>the year of the data in all </a:t>
            </a:r>
            <a:r>
              <a:rPr lang="en-US" sz="2400" dirty="0" err="1"/>
              <a:t>url</a:t>
            </a:r>
            <a:r>
              <a:rPr lang="en-US" sz="2400" dirty="0"/>
              <a:t> subdirectories, it is possible to sort this usage by age of the data</a:t>
            </a:r>
            <a:r>
              <a:rPr lang="en-US" sz="2400" dirty="0" smtClean="0"/>
              <a:t>.</a:t>
            </a:r>
          </a:p>
          <a:p>
            <a:endParaRPr lang="en-US" sz="2400" dirty="0" smtClean="0"/>
          </a:p>
          <a:p>
            <a:r>
              <a:rPr lang="en-US" sz="2400" dirty="0" smtClean="0"/>
              <a:t>The </a:t>
            </a:r>
            <a:r>
              <a:rPr lang="en-US" sz="2400" dirty="0"/>
              <a:t>article-usage data was drawn from GeoScienceWorld usage statistics. GSA is one of the founders of GeoScienceWorld, and currently GSA’s journals are hosted at GeoScienceWorld and on the Society’s own site at www.gsapubs.org. GeoScienceWorld is uniquely capable of providing usage statistics for GSA’s journals that reveal the number of full-text article views for each issue of a journal. In this way, the usage per volume can be determined</a:t>
            </a:r>
            <a:r>
              <a:rPr lang="en-US" sz="2400" dirty="0" smtClean="0"/>
              <a:t>.</a:t>
            </a:r>
            <a:endParaRPr lang="en-US" sz="2400" dirty="0"/>
          </a:p>
        </p:txBody>
      </p:sp>
      <p:sp useBgFill="1">
        <p:nvSpPr>
          <p:cNvPr id="12" name="TextBox 11"/>
          <p:cNvSpPr txBox="1"/>
          <p:nvPr/>
        </p:nvSpPr>
        <p:spPr>
          <a:xfrm>
            <a:off x="19126200" y="6400800"/>
            <a:ext cx="11811000" cy="10372070"/>
          </a:xfrm>
          <a:prstGeom prst="rect">
            <a:avLst/>
          </a:prstGeom>
          <a:ln>
            <a:solidFill>
              <a:schemeClr val="accent1"/>
            </a:solidFill>
          </a:ln>
          <a:effectLst>
            <a:glow rad="215900">
              <a:schemeClr val="accent1">
                <a:alpha val="40000"/>
              </a:schemeClr>
            </a:glow>
            <a:outerShdw blurRad="50800" dist="50800" algn="ctr" rotWithShape="0">
              <a:srgbClr val="000000">
                <a:alpha val="43000"/>
              </a:srgbClr>
            </a:outerShdw>
          </a:effectLst>
        </p:spPr>
        <p:txBody>
          <a:bodyPr wrap="square" rtlCol="0">
            <a:spAutoFit/>
          </a:bodyPr>
          <a:lstStyle/>
          <a:p>
            <a:pPr algn="ctr"/>
            <a:r>
              <a:rPr lang="en-US" sz="4400" b="1" dirty="0" smtClean="0"/>
              <a:t>RESULTS</a:t>
            </a:r>
          </a:p>
          <a:p>
            <a:endParaRPr lang="en-US" sz="2400" dirty="0"/>
          </a:p>
          <a:p>
            <a:pPr algn="ctr"/>
            <a:r>
              <a:rPr lang="en-US" sz="3600" b="1" dirty="0"/>
              <a:t>Who is Using GSA Data</a:t>
            </a:r>
            <a:r>
              <a:rPr lang="en-US" sz="3600" b="1" dirty="0" smtClean="0"/>
              <a:t>?</a:t>
            </a:r>
          </a:p>
          <a:p>
            <a:endParaRPr lang="en-US" sz="2400" dirty="0"/>
          </a:p>
          <a:p>
            <a:r>
              <a:rPr lang="en-US" sz="2400" dirty="0"/>
              <a:t>The </a:t>
            </a:r>
            <a:r>
              <a:rPr lang="en-US" sz="2400" dirty="0" smtClean="0"/>
              <a:t>DR </a:t>
            </a:r>
            <a:r>
              <a:rPr lang="en-US" sz="2400" dirty="0"/>
              <a:t>receives visitors from more than 120 countries and territories per year. These visitors account for </a:t>
            </a:r>
            <a:r>
              <a:rPr lang="en-US" sz="2400" dirty="0" smtClean="0"/>
              <a:t>&gt;20,000 </a:t>
            </a:r>
            <a:r>
              <a:rPr lang="en-US" sz="2400" dirty="0"/>
              <a:t>sessions per year that produce </a:t>
            </a:r>
            <a:r>
              <a:rPr lang="en-US" sz="2400" dirty="0" smtClean="0"/>
              <a:t>&gt;38,000 </a:t>
            </a:r>
            <a:r>
              <a:rPr lang="en-US" sz="2400" dirty="0"/>
              <a:t>page views. Google Analytics can determine the location of 99% of these users</a:t>
            </a:r>
            <a:r>
              <a:rPr lang="en-US" sz="2400" dirty="0" smtClean="0"/>
              <a:t>.</a:t>
            </a:r>
          </a:p>
          <a:p>
            <a:endParaRPr lang="en-US" sz="2400" dirty="0"/>
          </a:p>
          <a:p>
            <a:r>
              <a:rPr lang="en-US" sz="2400" dirty="0"/>
              <a:t>From 2011 to 2014, the top eight visitor-producing countries remained consistent: United States, China, United Kingdom, Germany, Canada, Australia, Japan, and France. Approximately 40% of all visitors came from the United States. The percent of visitors from most countries remained </a:t>
            </a:r>
            <a:r>
              <a:rPr lang="en-US" sz="2400" dirty="0" smtClean="0"/>
              <a:t>stable; </a:t>
            </a:r>
            <a:r>
              <a:rPr lang="en-US" sz="2400" dirty="0"/>
              <a:t>however, visitors from China increased from 8% in 2011 to 11% in 2014, making it the second highest contributor</a:t>
            </a:r>
            <a:r>
              <a:rPr lang="en-US" sz="2400" dirty="0" smtClean="0"/>
              <a:t>.</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p:txBody>
      </p:sp>
      <p:sp useBgFill="1">
        <p:nvSpPr>
          <p:cNvPr id="13" name="TextBox 12"/>
          <p:cNvSpPr txBox="1"/>
          <p:nvPr/>
        </p:nvSpPr>
        <p:spPr>
          <a:xfrm>
            <a:off x="35585400" y="24917668"/>
            <a:ext cx="11887199" cy="5509200"/>
          </a:xfrm>
          <a:prstGeom prst="rect">
            <a:avLst/>
          </a:prstGeom>
          <a:ln>
            <a:solidFill>
              <a:schemeClr val="accent1"/>
            </a:solidFill>
          </a:ln>
          <a:effectLst>
            <a:glow rad="215900">
              <a:schemeClr val="accent1">
                <a:alpha val="40000"/>
              </a:schemeClr>
            </a:glow>
            <a:outerShdw blurRad="50800" dist="50800" algn="ctr" rotWithShape="0">
              <a:srgbClr val="000000">
                <a:alpha val="43000"/>
              </a:srgbClr>
            </a:outerShdw>
          </a:effectLst>
        </p:spPr>
        <p:txBody>
          <a:bodyPr wrap="square" rtlCol="0">
            <a:spAutoFit/>
          </a:bodyPr>
          <a:lstStyle/>
          <a:p>
            <a:pPr algn="ctr"/>
            <a:r>
              <a:rPr lang="en-US" sz="4400" b="1" dirty="0" smtClean="0"/>
              <a:t>CONCLUSIONS</a:t>
            </a:r>
          </a:p>
          <a:p>
            <a:endParaRPr lang="en-US" sz="4400" dirty="0"/>
          </a:p>
          <a:p>
            <a:pPr marL="342900" indent="-342900">
              <a:buFont typeface="Arial" panose="020B0604020202020204" pitchFamily="34" charset="0"/>
              <a:buChar char="•"/>
            </a:pPr>
            <a:r>
              <a:rPr lang="en-US" sz="2400" dirty="0" smtClean="0"/>
              <a:t>The </a:t>
            </a:r>
            <a:r>
              <a:rPr lang="en-US" sz="2400" dirty="0"/>
              <a:t>GSA Data Repository receives worldwide usage. </a:t>
            </a:r>
            <a:r>
              <a:rPr lang="en-US" sz="2400" dirty="0" smtClean="0"/>
              <a:t>Forty percent of </a:t>
            </a:r>
            <a:r>
              <a:rPr lang="en-US" sz="2400" dirty="0"/>
              <a:t>visitors come from the United States, and a growing portion of visitors are coming from China, the second highest user</a:t>
            </a:r>
            <a:r>
              <a:rPr lang="en-US" sz="2400" dirty="0" smtClean="0"/>
              <a: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Although </a:t>
            </a:r>
            <a:r>
              <a:rPr lang="en-US" sz="2400" dirty="0" smtClean="0"/>
              <a:t>83% </a:t>
            </a:r>
            <a:r>
              <a:rPr lang="en-US" sz="2400" dirty="0"/>
              <a:t>of the Data Repository usage is for data produced in the previous 10 years, the archival data continues to receive views long after it has been published</a:t>
            </a:r>
            <a:r>
              <a:rPr lang="en-US" sz="2400" dirty="0" smtClean="0"/>
              <a: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Articles and data less than one year old both account for a quarter of all </a:t>
            </a:r>
            <a:r>
              <a:rPr lang="en-US" sz="2400" dirty="0" smtClean="0"/>
              <a:t>views, </a:t>
            </a:r>
            <a:r>
              <a:rPr lang="en-US" sz="2400" dirty="0"/>
              <a:t>but archival articles receive more interest than archival data, suggesting that over time the original articles are more valuable to readers than the data behind them.</a:t>
            </a:r>
          </a:p>
          <a:p>
            <a:endParaRPr lang="en-US" sz="2400" dirty="0"/>
          </a:p>
        </p:txBody>
      </p:sp>
      <p:sp>
        <p:nvSpPr>
          <p:cNvPr id="14" name="TextBox 13"/>
          <p:cNvSpPr txBox="1"/>
          <p:nvPr/>
        </p:nvSpPr>
        <p:spPr>
          <a:xfrm>
            <a:off x="43040552" y="33086427"/>
            <a:ext cx="4432047" cy="3231654"/>
          </a:xfrm>
          <a:prstGeom prst="rect">
            <a:avLst/>
          </a:prstGeom>
          <a:noFill/>
        </p:spPr>
        <p:txBody>
          <a:bodyPr wrap="none" rtlCol="0">
            <a:spAutoFit/>
          </a:bodyPr>
          <a:lstStyle/>
          <a:p>
            <a:r>
              <a:rPr lang="en-US" sz="3600" b="1" dirty="0"/>
              <a:t>For more information:</a:t>
            </a:r>
            <a:endParaRPr lang="en-US" sz="3600" dirty="0"/>
          </a:p>
          <a:p>
            <a:endParaRPr lang="en-US" sz="2400" dirty="0" smtClean="0"/>
          </a:p>
          <a:p>
            <a:r>
              <a:rPr lang="en-US" sz="2400" dirty="0" smtClean="0"/>
              <a:t>Matt </a:t>
            </a:r>
            <a:r>
              <a:rPr lang="en-US" sz="2400" dirty="0"/>
              <a:t>Hudson</a:t>
            </a:r>
          </a:p>
          <a:p>
            <a:r>
              <a:rPr lang="en-US" sz="2400" dirty="0"/>
              <a:t>Geological Society of America</a:t>
            </a:r>
          </a:p>
          <a:p>
            <a:r>
              <a:rPr lang="en-US" sz="2400" dirty="0"/>
              <a:t>3300 Penrose Place</a:t>
            </a:r>
          </a:p>
          <a:p>
            <a:r>
              <a:rPr lang="en-US" sz="2400" dirty="0"/>
              <a:t>Boulder, CO 80301</a:t>
            </a:r>
          </a:p>
          <a:p>
            <a:r>
              <a:rPr lang="en-US" sz="2400" dirty="0"/>
              <a:t>303-357-1020</a:t>
            </a:r>
          </a:p>
          <a:p>
            <a:r>
              <a:rPr lang="en-US" sz="2400" dirty="0" smtClean="0"/>
              <a:t>mhudson@geosociety.org</a:t>
            </a:r>
            <a:endParaRPr lang="en-US" sz="2400" dirty="0"/>
          </a:p>
        </p:txBody>
      </p:sp>
      <p:sp useBgFill="1">
        <p:nvSpPr>
          <p:cNvPr id="3" name="TextBox 2"/>
          <p:cNvSpPr txBox="1"/>
          <p:nvPr/>
        </p:nvSpPr>
        <p:spPr>
          <a:xfrm>
            <a:off x="35585400" y="6400799"/>
            <a:ext cx="11887199" cy="16235214"/>
          </a:xfrm>
          <a:prstGeom prst="rect">
            <a:avLst/>
          </a:prstGeom>
          <a:ln>
            <a:solidFill>
              <a:schemeClr val="accent1"/>
            </a:solidFill>
          </a:ln>
          <a:effectLst>
            <a:glow rad="215900">
              <a:schemeClr val="accent1">
                <a:alpha val="40000"/>
              </a:schemeClr>
            </a:glow>
            <a:outerShdw blurRad="50800" dist="50800" algn="ctr" rotWithShape="0">
              <a:srgbClr val="000000">
                <a:alpha val="43000"/>
              </a:srgbClr>
            </a:outerShdw>
          </a:effectLst>
        </p:spPr>
        <p:txBody>
          <a:bodyPr wrap="square" rtlCol="0">
            <a:spAutoFit/>
          </a:bodyPr>
          <a:lstStyle/>
          <a:p>
            <a:pPr algn="ctr"/>
            <a:r>
              <a:rPr lang="en-US" sz="3600" b="1" dirty="0"/>
              <a:t>How </a:t>
            </a:r>
            <a:r>
              <a:rPr lang="en-US" sz="3600" b="1" dirty="0" smtClean="0"/>
              <a:t>Data </a:t>
            </a:r>
            <a:r>
              <a:rPr lang="en-US" sz="3600" b="1" dirty="0"/>
              <a:t>Usage </a:t>
            </a:r>
            <a:r>
              <a:rPr lang="en-US" sz="3600" b="1" dirty="0" smtClean="0"/>
              <a:t>Compares </a:t>
            </a:r>
            <a:r>
              <a:rPr lang="en-US" sz="3600" b="1" dirty="0"/>
              <a:t>to </a:t>
            </a:r>
            <a:r>
              <a:rPr lang="en-US" sz="3600" b="1" dirty="0" smtClean="0"/>
              <a:t>Article Usage</a:t>
            </a:r>
          </a:p>
          <a:p>
            <a:endParaRPr lang="en-US" sz="2400" dirty="0"/>
          </a:p>
          <a:p>
            <a:r>
              <a:rPr lang="en-US" sz="2400" dirty="0"/>
              <a:t>One might expect that the usage of GSA’s data would follow similar patterns to the usage of GSA’s journal articles, particularly for a journal like </a:t>
            </a:r>
            <a:r>
              <a:rPr lang="en-US" sz="2400" i="1" dirty="0"/>
              <a:t>Geology</a:t>
            </a:r>
            <a:r>
              <a:rPr lang="en-US" sz="2400" dirty="0"/>
              <a:t> that is of a similar age to the </a:t>
            </a:r>
            <a:r>
              <a:rPr lang="en-US" sz="2400" dirty="0" smtClean="0"/>
              <a:t>DR. </a:t>
            </a:r>
            <a:r>
              <a:rPr lang="en-US" sz="2400" dirty="0"/>
              <a:t>In some respects this is true. The most recent year’s worth of </a:t>
            </a:r>
            <a:r>
              <a:rPr lang="en-US" sz="2400" dirty="0" smtClean="0"/>
              <a:t>content </a:t>
            </a:r>
            <a:r>
              <a:rPr lang="en-US" sz="2400" dirty="0"/>
              <a:t>accounts for 24% of the </a:t>
            </a:r>
            <a:r>
              <a:rPr lang="en-US" sz="2400" dirty="0" smtClean="0"/>
              <a:t>annual DR usage and 25% of </a:t>
            </a:r>
            <a:r>
              <a:rPr lang="en-US" sz="2400" i="1" dirty="0" smtClean="0"/>
              <a:t>Geology</a:t>
            </a:r>
            <a:r>
              <a:rPr lang="en-US" sz="2400" dirty="0" smtClean="0"/>
              <a:t>’s </a:t>
            </a:r>
            <a:r>
              <a:rPr lang="en-US" sz="2400" dirty="0"/>
              <a:t>article views. Taken as a whole, however, this trend does not continue</a:t>
            </a:r>
            <a:r>
              <a:rPr lang="en-US" sz="2400" dirty="0" smtClean="0"/>
              <a:t>.</a:t>
            </a:r>
          </a:p>
          <a:p>
            <a:endParaRPr lang="en-US" sz="2400" dirty="0"/>
          </a:p>
          <a:p>
            <a:r>
              <a:rPr lang="en-US" sz="2400" dirty="0"/>
              <a:t>Only 65% of </a:t>
            </a:r>
            <a:r>
              <a:rPr lang="en-US" sz="2400" i="1" dirty="0"/>
              <a:t>Geology</a:t>
            </a:r>
            <a:r>
              <a:rPr lang="en-US" sz="2400" dirty="0"/>
              <a:t>’s usage is for papers published in the </a:t>
            </a:r>
            <a:r>
              <a:rPr lang="en-US" sz="2400" dirty="0" smtClean="0"/>
              <a:t>past </a:t>
            </a:r>
            <a:r>
              <a:rPr lang="en-US" sz="2400" dirty="0"/>
              <a:t>10 years, compared to </a:t>
            </a:r>
            <a:r>
              <a:rPr lang="en-US" sz="2400" dirty="0" smtClean="0"/>
              <a:t>83% </a:t>
            </a:r>
            <a:r>
              <a:rPr lang="en-US" sz="2400" dirty="0"/>
              <a:t>of the </a:t>
            </a:r>
            <a:r>
              <a:rPr lang="en-US" sz="2400" dirty="0" smtClean="0"/>
              <a:t>DR usage</a:t>
            </a:r>
            <a:r>
              <a:rPr lang="en-US" sz="2400" dirty="0"/>
              <a:t>. This is particularly surprising given that there are a number of vehicles in place to drive readers to the </a:t>
            </a:r>
            <a:r>
              <a:rPr lang="en-US" sz="2400" dirty="0" smtClean="0"/>
              <a:t>most recent articles, </a:t>
            </a:r>
            <a:r>
              <a:rPr lang="en-US" sz="2400" dirty="0"/>
              <a:t>such as e-mail alerts and RSS feeds for each new </a:t>
            </a:r>
            <a:r>
              <a:rPr lang="en-US" sz="2400" dirty="0" smtClean="0"/>
              <a:t>issue. </a:t>
            </a:r>
            <a:r>
              <a:rPr lang="en-US" sz="2400" dirty="0"/>
              <a:t>This indicates that there is greater interest in archival articles than there is in archival data. Not surprisingly, </a:t>
            </a:r>
            <a:r>
              <a:rPr lang="en-US" sz="2400" dirty="0" smtClean="0"/>
              <a:t>the most recent content for </a:t>
            </a:r>
            <a:r>
              <a:rPr lang="en-US" sz="2400" i="1" dirty="0" smtClean="0"/>
              <a:t>GSA </a:t>
            </a:r>
            <a:r>
              <a:rPr lang="en-US" sz="2400" i="1" dirty="0"/>
              <a:t>Bulletin</a:t>
            </a:r>
            <a:r>
              <a:rPr lang="en-US" sz="2400" dirty="0"/>
              <a:t>, which has </a:t>
            </a:r>
            <a:r>
              <a:rPr lang="en-US" sz="2400" dirty="0" smtClean="0"/>
              <a:t>an archive dating back to 1890, accounts for an even smaller portion of views. When </a:t>
            </a:r>
            <a:r>
              <a:rPr lang="en-US" sz="2400" i="1" dirty="0" smtClean="0"/>
              <a:t>GSA Bulletin</a:t>
            </a:r>
            <a:r>
              <a:rPr lang="en-US" sz="2400" dirty="0" smtClean="0"/>
              <a:t>’s archive is divided up into 8 equal segments similar </a:t>
            </a:r>
            <a:r>
              <a:rPr lang="en-US" sz="2400" dirty="0"/>
              <a:t>to the structure of the </a:t>
            </a:r>
            <a:r>
              <a:rPr lang="en-US" sz="2400" i="1" dirty="0"/>
              <a:t>Geology</a:t>
            </a:r>
            <a:r>
              <a:rPr lang="en-US" sz="2400" dirty="0"/>
              <a:t> and </a:t>
            </a:r>
            <a:r>
              <a:rPr lang="en-US" sz="2400" dirty="0" smtClean="0"/>
              <a:t>DR analysis, </a:t>
            </a:r>
            <a:r>
              <a:rPr lang="en-US" sz="2400" dirty="0"/>
              <a:t>the most recent two time slices </a:t>
            </a:r>
            <a:r>
              <a:rPr lang="en-US" sz="2400" dirty="0" smtClean="0"/>
              <a:t>account </a:t>
            </a:r>
            <a:r>
              <a:rPr lang="en-US" sz="2400" dirty="0"/>
              <a:t>for </a:t>
            </a:r>
            <a:r>
              <a:rPr lang="en-US" sz="2400" dirty="0" smtClean="0"/>
              <a:t>only 59% </a:t>
            </a:r>
            <a:r>
              <a:rPr lang="en-US" sz="2400" dirty="0"/>
              <a:t>of overall usage, </a:t>
            </a:r>
            <a:r>
              <a:rPr lang="en-US" sz="2400" dirty="0" smtClean="0"/>
              <a:t>well </a:t>
            </a:r>
            <a:r>
              <a:rPr lang="en-US" sz="2400" dirty="0"/>
              <a:t>below </a:t>
            </a:r>
            <a:r>
              <a:rPr lang="en-US" sz="2400" i="1" dirty="0" smtClean="0"/>
              <a:t>Geology</a:t>
            </a:r>
            <a:r>
              <a:rPr lang="en-US" sz="2400" dirty="0" smtClean="0"/>
              <a:t> and </a:t>
            </a:r>
            <a:r>
              <a:rPr lang="en-US" sz="2400" dirty="0"/>
              <a:t>the </a:t>
            </a:r>
            <a:r>
              <a:rPr lang="en-US" sz="2400" dirty="0" smtClean="0"/>
              <a:t>DR.</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dirty="0"/>
          </a:p>
        </p:txBody>
      </p:sp>
      <p:sp useBgFill="1">
        <p:nvSpPr>
          <p:cNvPr id="8" name="TextBox 7"/>
          <p:cNvSpPr txBox="1"/>
          <p:nvPr/>
        </p:nvSpPr>
        <p:spPr>
          <a:xfrm>
            <a:off x="19126200" y="18867150"/>
            <a:ext cx="11811000" cy="17450931"/>
          </a:xfrm>
          <a:prstGeom prst="rect">
            <a:avLst/>
          </a:prstGeom>
          <a:ln>
            <a:solidFill>
              <a:schemeClr val="accent1"/>
            </a:solidFill>
          </a:ln>
          <a:effectLst>
            <a:glow rad="215900">
              <a:schemeClr val="accent1">
                <a:alpha val="40000"/>
              </a:schemeClr>
            </a:glow>
            <a:outerShdw blurRad="50800" dist="50800" algn="ctr" rotWithShape="0">
              <a:srgbClr val="000000">
                <a:alpha val="43000"/>
              </a:srgbClr>
            </a:outerShdw>
          </a:effectLst>
        </p:spPr>
        <p:txBody>
          <a:bodyPr wrap="square" rtlCol="0">
            <a:spAutoFit/>
          </a:bodyPr>
          <a:lstStyle/>
          <a:p>
            <a:pPr algn="ctr"/>
            <a:r>
              <a:rPr lang="en-US" sz="3600" b="1" dirty="0"/>
              <a:t>What Data is Being Viewed</a:t>
            </a:r>
            <a:r>
              <a:rPr lang="en-US" sz="3600" b="1" dirty="0" smtClean="0"/>
              <a:t>?</a:t>
            </a:r>
          </a:p>
          <a:p>
            <a:endParaRPr lang="en-US" sz="2400" dirty="0"/>
          </a:p>
          <a:p>
            <a:r>
              <a:rPr lang="en-US" sz="2400" dirty="0" smtClean="0"/>
              <a:t>Google </a:t>
            </a:r>
            <a:r>
              <a:rPr lang="en-US" sz="2400" dirty="0"/>
              <a:t>Analytics </a:t>
            </a:r>
            <a:r>
              <a:rPr lang="en-US" sz="2400" dirty="0" smtClean="0"/>
              <a:t>tracks </a:t>
            </a:r>
            <a:r>
              <a:rPr lang="en-US" sz="2400" dirty="0"/>
              <a:t>usage </a:t>
            </a:r>
            <a:r>
              <a:rPr lang="en-US" sz="2400" dirty="0" smtClean="0"/>
              <a:t>only in </a:t>
            </a:r>
            <a:r>
              <a:rPr lang="en-US" sz="2400" dirty="0"/>
              <a:t>the form of </a:t>
            </a:r>
            <a:r>
              <a:rPr lang="en-US" sz="2400" dirty="0" smtClean="0"/>
              <a:t>views. How </a:t>
            </a:r>
            <a:r>
              <a:rPr lang="en-US" sz="2400" dirty="0"/>
              <a:t>much of this data is </a:t>
            </a:r>
            <a:r>
              <a:rPr lang="en-US" sz="2400" dirty="0" smtClean="0"/>
              <a:t>being </a:t>
            </a:r>
            <a:r>
              <a:rPr lang="en-US" sz="2400" dirty="0"/>
              <a:t>used </a:t>
            </a:r>
            <a:r>
              <a:rPr lang="en-US" sz="2400" dirty="0" smtClean="0"/>
              <a:t>in </a:t>
            </a:r>
            <a:r>
              <a:rPr lang="en-US" sz="2400" dirty="0"/>
              <a:t>new studies </a:t>
            </a:r>
            <a:r>
              <a:rPr lang="en-US" sz="2400" dirty="0" smtClean="0"/>
              <a:t>cannot </a:t>
            </a:r>
            <a:r>
              <a:rPr lang="en-US" sz="2400" dirty="0"/>
              <a:t>be </a:t>
            </a:r>
            <a:r>
              <a:rPr lang="en-US" sz="2400" dirty="0" smtClean="0"/>
              <a:t>determined, but analytics can show what data users are interested in viewing.</a:t>
            </a:r>
          </a:p>
          <a:p>
            <a:endParaRPr lang="en-US" sz="2400" dirty="0"/>
          </a:p>
          <a:p>
            <a:r>
              <a:rPr lang="en-US" sz="2400" dirty="0" smtClean="0"/>
              <a:t>Not surprisingly, the most </a:t>
            </a:r>
            <a:r>
              <a:rPr lang="en-US" sz="2400" dirty="0"/>
              <a:t>recent data receives </a:t>
            </a:r>
            <a:r>
              <a:rPr lang="en-US" sz="2400" dirty="0" smtClean="0"/>
              <a:t>the largest percentage </a:t>
            </a:r>
            <a:r>
              <a:rPr lang="en-US" sz="2400" dirty="0"/>
              <a:t>of viewers. Between 2011 and 2014, </a:t>
            </a:r>
            <a:r>
              <a:rPr lang="en-US" sz="2400" dirty="0" smtClean="0"/>
              <a:t>83% </a:t>
            </a:r>
            <a:r>
              <a:rPr lang="en-US" sz="2400" dirty="0"/>
              <a:t>of the </a:t>
            </a:r>
            <a:r>
              <a:rPr lang="en-US" sz="2400" dirty="0" smtClean="0"/>
              <a:t>DR usage </a:t>
            </a:r>
            <a:r>
              <a:rPr lang="en-US" sz="2400" dirty="0"/>
              <a:t>was for data produced in the </a:t>
            </a:r>
            <a:r>
              <a:rPr lang="en-US" sz="2400" dirty="0" smtClean="0"/>
              <a:t>past </a:t>
            </a:r>
            <a:r>
              <a:rPr lang="en-US" sz="2400" dirty="0"/>
              <a:t>10 years</a:t>
            </a:r>
            <a:r>
              <a:rPr lang="en-US" sz="2400" dirty="0" smtClean="0"/>
              <a:t>.</a:t>
            </a:r>
          </a:p>
          <a:p>
            <a:endParaRPr lang="en-US" sz="2400" dirty="0"/>
          </a:p>
          <a:p>
            <a:r>
              <a:rPr lang="en-US" sz="2400" dirty="0" smtClean="0"/>
              <a:t>In </a:t>
            </a:r>
            <a:r>
              <a:rPr lang="en-US" sz="2400" dirty="0"/>
              <a:t>order to take into account that more data has been added to the </a:t>
            </a:r>
            <a:r>
              <a:rPr lang="en-US" sz="2400" dirty="0" smtClean="0"/>
              <a:t>DR </a:t>
            </a:r>
            <a:r>
              <a:rPr lang="en-US" sz="2400" dirty="0"/>
              <a:t>in recent years, and thus is likely to produce more views, the average number of views per item </a:t>
            </a:r>
            <a:r>
              <a:rPr lang="en-US" sz="2400" dirty="0" smtClean="0"/>
              <a:t>was </a:t>
            </a:r>
            <a:r>
              <a:rPr lang="en-US" sz="2400" dirty="0"/>
              <a:t>also examined, which shows that the most recent data receives </a:t>
            </a:r>
            <a:r>
              <a:rPr lang="en-US" sz="2400" dirty="0" smtClean="0"/>
              <a:t>~26 </a:t>
            </a:r>
            <a:r>
              <a:rPr lang="en-US" sz="2400" dirty="0"/>
              <a:t>views per year whereas older data receives </a:t>
            </a:r>
            <a:r>
              <a:rPr lang="en-US" sz="2400" dirty="0" smtClean="0"/>
              <a:t>~5 </a:t>
            </a:r>
            <a:r>
              <a:rPr lang="en-US" sz="2400" dirty="0"/>
              <a:t>views per year. </a:t>
            </a:r>
            <a:r>
              <a:rPr lang="en-US" sz="2400" dirty="0" smtClean="0"/>
              <a:t>The </a:t>
            </a:r>
            <a:r>
              <a:rPr lang="en-US" sz="2400" dirty="0"/>
              <a:t>oldest data was eliminated because the low number of items made the usage calculations unreliable</a:t>
            </a:r>
            <a:r>
              <a:rPr lang="en-US" sz="2400" dirty="0" smtClean="0"/>
              <a:t>.</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p:txBody>
      </p:sp>
      <p:graphicFrame>
        <p:nvGraphicFramePr>
          <p:cNvPr id="16" name="Chart 15"/>
          <p:cNvGraphicFramePr>
            <a:graphicFrameLocks/>
          </p:cNvGraphicFramePr>
          <p:nvPr>
            <p:extLst>
              <p:ext uri="{D42A27DB-BD31-4B8C-83A1-F6EECF244321}">
                <p14:modId xmlns:p14="http://schemas.microsoft.com/office/powerpoint/2010/main" val="707383433"/>
              </p:ext>
            </p:extLst>
          </p:nvPr>
        </p:nvGraphicFramePr>
        <p:xfrm>
          <a:off x="24566894" y="12001956"/>
          <a:ext cx="6346658" cy="4191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a:graphicFrameLocks/>
          </p:cNvGraphicFramePr>
          <p:nvPr>
            <p:extLst>
              <p:ext uri="{D42A27DB-BD31-4B8C-83A1-F6EECF244321}">
                <p14:modId xmlns:p14="http://schemas.microsoft.com/office/powerpoint/2010/main" val="386504294"/>
              </p:ext>
            </p:extLst>
          </p:nvPr>
        </p:nvGraphicFramePr>
        <p:xfrm>
          <a:off x="22514718" y="24660225"/>
          <a:ext cx="6441282" cy="49815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p:cNvGraphicFramePr>
            <a:graphicFrameLocks/>
          </p:cNvGraphicFramePr>
          <p:nvPr>
            <p:extLst>
              <p:ext uri="{D42A27DB-BD31-4B8C-83A1-F6EECF244321}">
                <p14:modId xmlns:p14="http://schemas.microsoft.com/office/powerpoint/2010/main" val="3615214024"/>
              </p:ext>
            </p:extLst>
          </p:nvPr>
        </p:nvGraphicFramePr>
        <p:xfrm>
          <a:off x="35554919" y="15027502"/>
          <a:ext cx="5974079" cy="539409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hart 19"/>
          <p:cNvGraphicFramePr>
            <a:graphicFrameLocks/>
          </p:cNvGraphicFramePr>
          <p:nvPr>
            <p:extLst>
              <p:ext uri="{D42A27DB-BD31-4B8C-83A1-F6EECF244321}">
                <p14:modId xmlns:p14="http://schemas.microsoft.com/office/powerpoint/2010/main" val="1392970627"/>
              </p:ext>
            </p:extLst>
          </p:nvPr>
        </p:nvGraphicFramePr>
        <p:xfrm>
          <a:off x="41300399" y="14703072"/>
          <a:ext cx="6172200" cy="71628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Chart 20"/>
          <p:cNvGraphicFramePr>
            <a:graphicFrameLocks/>
          </p:cNvGraphicFramePr>
          <p:nvPr>
            <p:extLst>
              <p:ext uri="{D42A27DB-BD31-4B8C-83A1-F6EECF244321}">
                <p14:modId xmlns:p14="http://schemas.microsoft.com/office/powerpoint/2010/main" val="85083492"/>
              </p:ext>
            </p:extLst>
          </p:nvPr>
        </p:nvGraphicFramePr>
        <p:xfrm>
          <a:off x="35585400" y="14668913"/>
          <a:ext cx="6400800" cy="7239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2" name="Chart 21"/>
          <p:cNvGraphicFramePr>
            <a:graphicFrameLocks/>
          </p:cNvGraphicFramePr>
          <p:nvPr>
            <p:extLst>
              <p:ext uri="{D42A27DB-BD31-4B8C-83A1-F6EECF244321}">
                <p14:modId xmlns:p14="http://schemas.microsoft.com/office/powerpoint/2010/main" val="3017224351"/>
              </p:ext>
            </p:extLst>
          </p:nvPr>
        </p:nvGraphicFramePr>
        <p:xfrm>
          <a:off x="19126200" y="24765000"/>
          <a:ext cx="11811000" cy="670533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3" name="Chart 22"/>
          <p:cNvGraphicFramePr>
            <a:graphicFrameLocks/>
          </p:cNvGraphicFramePr>
          <p:nvPr>
            <p:extLst>
              <p:ext uri="{D42A27DB-BD31-4B8C-83A1-F6EECF244321}">
                <p14:modId xmlns:p14="http://schemas.microsoft.com/office/powerpoint/2010/main" val="535517379"/>
              </p:ext>
            </p:extLst>
          </p:nvPr>
        </p:nvGraphicFramePr>
        <p:xfrm>
          <a:off x="4370796" y="21945600"/>
          <a:ext cx="9144000" cy="4953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4" name="Chart 23"/>
          <p:cNvGraphicFramePr>
            <a:graphicFrameLocks/>
          </p:cNvGraphicFramePr>
          <p:nvPr>
            <p:extLst>
              <p:ext uri="{D42A27DB-BD31-4B8C-83A1-F6EECF244321}">
                <p14:modId xmlns:p14="http://schemas.microsoft.com/office/powerpoint/2010/main" val="1835041525"/>
              </p:ext>
            </p:extLst>
          </p:nvPr>
        </p:nvGraphicFramePr>
        <p:xfrm>
          <a:off x="20993100" y="31312072"/>
          <a:ext cx="8077200" cy="50292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5" name="Chart 24"/>
          <p:cNvGraphicFramePr>
            <a:graphicFrameLocks/>
          </p:cNvGraphicFramePr>
          <p:nvPr>
            <p:extLst>
              <p:ext uri="{D42A27DB-BD31-4B8C-83A1-F6EECF244321}">
                <p14:modId xmlns:p14="http://schemas.microsoft.com/office/powerpoint/2010/main" val="4213542998"/>
              </p:ext>
            </p:extLst>
          </p:nvPr>
        </p:nvGraphicFramePr>
        <p:xfrm>
          <a:off x="25031700" y="11887200"/>
          <a:ext cx="5753100" cy="4572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6" name="Chart 25"/>
          <p:cNvGraphicFramePr>
            <a:graphicFrameLocks/>
          </p:cNvGraphicFramePr>
          <p:nvPr>
            <p:extLst>
              <p:ext uri="{D42A27DB-BD31-4B8C-83A1-F6EECF244321}">
                <p14:modId xmlns:p14="http://schemas.microsoft.com/office/powerpoint/2010/main" val="4201330554"/>
              </p:ext>
            </p:extLst>
          </p:nvPr>
        </p:nvGraphicFramePr>
        <p:xfrm>
          <a:off x="19126200" y="11887200"/>
          <a:ext cx="5638800" cy="4572000"/>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16103474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TotalTime>
  <Words>1221</Words>
  <Application>Microsoft Office PowerPoint</Application>
  <PresentationFormat>Custom</PresentationFormat>
  <Paragraphs>148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The Value of Old Data: Trends in GSA Data Repository Usage Matt Hudson, Geological Society of America, 3300 Penrose Place, Boulder CO 80301</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Hudson</dc:creator>
  <cp:lastModifiedBy>Matt Hudson</cp:lastModifiedBy>
  <cp:revision>116</cp:revision>
  <cp:lastPrinted>2014-10-02T18:20:35Z</cp:lastPrinted>
  <dcterms:created xsi:type="dcterms:W3CDTF">2014-10-01T21:56:15Z</dcterms:created>
  <dcterms:modified xsi:type="dcterms:W3CDTF">2014-10-02T22:53:18Z</dcterms:modified>
</cp:coreProperties>
</file>