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58" r:id="rId5"/>
    <p:sldId id="259" r:id="rId6"/>
    <p:sldId id="269" r:id="rId7"/>
    <p:sldId id="260" r:id="rId8"/>
    <p:sldId id="261" r:id="rId9"/>
    <p:sldId id="268" r:id="rId10"/>
    <p:sldId id="270" r:id="rId11"/>
    <p:sldId id="271" r:id="rId12"/>
    <p:sldId id="273" r:id="rId13"/>
    <p:sldId id="274" r:id="rId14"/>
    <p:sldId id="275" r:id="rId15"/>
    <p:sldId id="278" r:id="rId16"/>
    <p:sldId id="279" r:id="rId17"/>
    <p:sldId id="266" r:id="rId18"/>
    <p:sldId id="28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5F5F"/>
    <a:srgbClr val="0000FF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9134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33143-74C0-4775-8A0E-38A1ED4B596A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A90A0-C4BB-4A53-A74C-4E0AC586D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 study</a:t>
            </a:r>
            <a:r>
              <a:rPr lang="en-US" altLang="zh-CN" baseline="0" dirty="0" smtClean="0"/>
              <a:t> area lies in the West </a:t>
            </a:r>
            <a:r>
              <a:rPr lang="en-US" altLang="zh-CN" baseline="0" dirty="0" err="1" smtClean="0"/>
              <a:t>Junngar</a:t>
            </a:r>
            <a:r>
              <a:rPr lang="en-US" altLang="zh-CN" baseline="0" dirty="0" smtClean="0"/>
              <a:t>, which is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 by abundant subduction-related Late Carboniferous-Early Permian A-type granites. The Yangzhuang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granite porphyry lies in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northmost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these granites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inferred to be the metal source of the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Baiyanghe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Be-U deposit.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90A0-C4BB-4A53-A74C-4E0AC586D5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07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collected unaltered</a:t>
            </a:r>
            <a:r>
              <a:rPr lang="en-US" altLang="zh-CN" baseline="0" dirty="0" smtClean="0"/>
              <a:t> fresh samples away from the mineralized area for the analysis. And the compare the Yangzhuang granite porphyry with other regional coeval A-type granites. Next is our results.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90A0-C4BB-4A53-A74C-4E0AC586D5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84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90A0-C4BB-4A53-A74C-4E0AC586D5A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62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dvTT5235d5a9"/>
              </a:rPr>
              <a:t>Hofmann (1988) </a:t>
            </a:r>
            <a:r>
              <a:rPr lang="en-US" dirty="0" smtClean="0">
                <a:solidFill>
                  <a:schemeClr val="bg1"/>
                </a:solidFill>
                <a:latin typeface="AdvTT5235d5a9+fb"/>
              </a:rPr>
              <a:t>fi</a:t>
            </a:r>
            <a:r>
              <a:rPr lang="en-US" dirty="0" smtClean="0">
                <a:solidFill>
                  <a:schemeClr val="bg1"/>
                </a:solidFill>
                <a:latin typeface="AdvTT5235d5a9"/>
              </a:rPr>
              <a:t>rstly proposed that amphibole, a most common hydrous mineral in the upper mantle, can be an important host for </a:t>
            </a:r>
            <a:r>
              <a:rPr lang="en-US" dirty="0" err="1" smtClean="0">
                <a:solidFill>
                  <a:srgbClr val="FFFF00"/>
                </a:solidFill>
                <a:latin typeface="AdvTT5235d5a9"/>
              </a:rPr>
              <a:t>Nb</a:t>
            </a:r>
            <a:r>
              <a:rPr lang="en-US" dirty="0" smtClean="0">
                <a:solidFill>
                  <a:srgbClr val="FFFF00"/>
                </a:solidFill>
                <a:latin typeface="AdvTT5235d5a9"/>
              </a:rPr>
              <a:t> and Ta</a:t>
            </a:r>
            <a:r>
              <a:rPr lang="en-US" dirty="0" smtClean="0">
                <a:solidFill>
                  <a:schemeClr val="bg1"/>
                </a:solidFill>
                <a:latin typeface="AdvTT5235d5a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Ionov</a:t>
            </a:r>
            <a:r>
              <a:rPr lang="en-US" dirty="0" smtClean="0">
                <a:solidFill>
                  <a:schemeClr val="bg1"/>
                </a:solidFill>
              </a:rPr>
              <a:t> and Hofmann (1995) proposed that when the fluids generated by dehydration of the </a:t>
            </a:r>
            <a:r>
              <a:rPr lang="en-US" dirty="0" err="1" smtClean="0">
                <a:solidFill>
                  <a:schemeClr val="bg1"/>
                </a:solidFill>
              </a:rPr>
              <a:t>subducted</a:t>
            </a:r>
            <a:r>
              <a:rPr lang="en-US" dirty="0" smtClean="0">
                <a:solidFill>
                  <a:schemeClr val="bg1"/>
                </a:solidFill>
              </a:rPr>
              <a:t> slab ascend through the mantle wedge, highly incompatible elements including </a:t>
            </a:r>
            <a:r>
              <a:rPr lang="en-US" dirty="0" err="1" smtClean="0">
                <a:solidFill>
                  <a:srgbClr val="FFFF00"/>
                </a:solidFill>
              </a:rPr>
              <a:t>Nb</a:t>
            </a:r>
            <a:r>
              <a:rPr lang="en-US" dirty="0" smtClean="0">
                <a:solidFill>
                  <a:srgbClr val="FFFF00"/>
                </a:solidFill>
              </a:rPr>
              <a:t> and Ta </a:t>
            </a:r>
            <a:r>
              <a:rPr lang="en-US" dirty="0" smtClean="0">
                <a:solidFill>
                  <a:schemeClr val="bg1"/>
                </a:solidFill>
              </a:rPr>
              <a:t>are transferred into the mantle wedge by the precipitation of amphibole.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Experimental investigations reveal that </a:t>
            </a:r>
            <a:r>
              <a:rPr lang="en-US" dirty="0" err="1" smtClean="0">
                <a:solidFill>
                  <a:schemeClr val="bg1"/>
                </a:solidFill>
              </a:rPr>
              <a:t>Nb</a:t>
            </a:r>
            <a:r>
              <a:rPr lang="en-US" dirty="0" smtClean="0">
                <a:solidFill>
                  <a:schemeClr val="bg1"/>
                </a:solidFill>
              </a:rPr>
              <a:t> becomes compatible, whereas </a:t>
            </a:r>
            <a:r>
              <a:rPr lang="en-US" dirty="0" err="1" smtClean="0">
                <a:solidFill>
                  <a:schemeClr val="bg1"/>
                </a:solidFill>
              </a:rPr>
              <a:t>Zr</a:t>
            </a:r>
            <a:r>
              <a:rPr lang="en-US" dirty="0" smtClean="0">
                <a:solidFill>
                  <a:schemeClr val="bg1"/>
                </a:solidFill>
              </a:rPr>
              <a:t> remains incompatible, in amphibole crystallized in </a:t>
            </a:r>
            <a:r>
              <a:rPr lang="en-US" dirty="0" err="1" smtClean="0">
                <a:solidFill>
                  <a:schemeClr val="bg1"/>
                </a:solidFill>
              </a:rPr>
              <a:t>Ti</a:t>
            </a:r>
            <a:r>
              <a:rPr lang="en-US" dirty="0" smtClean="0">
                <a:solidFill>
                  <a:schemeClr val="bg1"/>
                </a:solidFill>
              </a:rPr>
              <a:t>-poor systems in the mantle wedge.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90A0-C4BB-4A53-A74C-4E0AC586D5A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40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2.tiff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755626"/>
          </a:xfr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</a:rPr>
              <a:t>        Decoupling </a:t>
            </a:r>
            <a:r>
              <a:rPr lang="en-US" altLang="zh-CN" sz="3200" dirty="0">
                <a:solidFill>
                  <a:schemeClr val="bg1"/>
                </a:solidFill>
              </a:rPr>
              <a:t>of </a:t>
            </a:r>
            <a:r>
              <a:rPr lang="en-US" altLang="zh-CN" sz="3200" dirty="0" err="1">
                <a:solidFill>
                  <a:schemeClr val="bg1"/>
                </a:solidFill>
              </a:rPr>
              <a:t>Nb</a:t>
            </a:r>
            <a:r>
              <a:rPr lang="en-US" altLang="zh-CN" sz="3200" dirty="0">
                <a:solidFill>
                  <a:schemeClr val="bg1"/>
                </a:solidFill>
              </a:rPr>
              <a:t>-Ta and Ti in arc </a:t>
            </a:r>
            <a:r>
              <a:rPr lang="en-US" altLang="zh-CN" sz="3200" dirty="0" smtClean="0">
                <a:solidFill>
                  <a:schemeClr val="bg1"/>
                </a:solidFill>
              </a:rPr>
              <a:t>magmatism:</a:t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en-US" altLang="zh-CN" sz="3200" dirty="0" smtClean="0">
                <a:solidFill>
                  <a:schemeClr val="bg1"/>
                </a:solidFill>
              </a:rPr>
              <a:t>        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A </a:t>
            </a:r>
            <a:r>
              <a:rPr lang="en-US" altLang="zh-CN" sz="2400" i="1" dirty="0">
                <a:solidFill>
                  <a:schemeClr val="bg1"/>
                </a:solidFill>
              </a:rPr>
              <a:t>case study of the Yangzhuang granite porphyry </a:t>
            </a:r>
            <a:r>
              <a:rPr lang="en-US" altLang="zh-CN" sz="2400" i="1" dirty="0" smtClean="0">
                <a:solidFill>
                  <a:schemeClr val="bg1"/>
                </a:solidFill>
              </a:rPr>
              <a:t/>
            </a:r>
            <a:br>
              <a:rPr lang="en-US" altLang="zh-CN" sz="2400" i="1" dirty="0" smtClean="0">
                <a:solidFill>
                  <a:schemeClr val="bg1"/>
                </a:solidFill>
              </a:rPr>
            </a:br>
            <a:r>
              <a:rPr lang="en-US" altLang="zh-CN" sz="2400" i="1" dirty="0" smtClean="0">
                <a:solidFill>
                  <a:schemeClr val="bg1"/>
                </a:solidFill>
              </a:rPr>
              <a:t>          in </a:t>
            </a:r>
            <a:r>
              <a:rPr lang="en-US" altLang="zh-CN" sz="2400" i="1" dirty="0">
                <a:solidFill>
                  <a:schemeClr val="bg1"/>
                </a:solidFill>
              </a:rPr>
              <a:t>West Junggar, 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Xinjiang</a:t>
            </a:r>
            <a:r>
              <a:rPr lang="en-US" altLang="zh-CN" sz="2400" i="1" dirty="0">
                <a:solidFill>
                  <a:schemeClr val="bg1"/>
                </a:solidFill>
              </a:rPr>
              <a:t>, China</a:t>
            </a:r>
            <a:endParaRPr lang="zh-CN" alt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3742183"/>
            <a:ext cx="7056784" cy="2971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9600" dirty="0">
                <a:solidFill>
                  <a:schemeClr val="bg1"/>
                </a:solidFill>
              </a:rPr>
              <a:t>Wei Mao</a:t>
            </a:r>
            <a:r>
              <a:rPr lang="en-US" altLang="zh-CN" sz="9600" baseline="30000" dirty="0">
                <a:solidFill>
                  <a:schemeClr val="bg1"/>
                </a:solidFill>
              </a:rPr>
              <a:t>1, 2</a:t>
            </a:r>
            <a:r>
              <a:rPr lang="en-US" altLang="zh-CN" sz="9600" dirty="0">
                <a:solidFill>
                  <a:schemeClr val="bg1"/>
                </a:solidFill>
              </a:rPr>
              <a:t>, Xiaofeng Li</a:t>
            </a:r>
            <a:r>
              <a:rPr lang="en-US" altLang="zh-CN" sz="9600" baseline="30000" dirty="0">
                <a:solidFill>
                  <a:schemeClr val="bg1"/>
                </a:solidFill>
              </a:rPr>
              <a:t>1</a:t>
            </a:r>
            <a:r>
              <a:rPr lang="en-US" altLang="zh-CN" sz="9600" dirty="0">
                <a:solidFill>
                  <a:schemeClr val="bg1"/>
                </a:solidFill>
              </a:rPr>
              <a:t>, Brian Rusk</a:t>
            </a:r>
            <a:r>
              <a:rPr lang="en-US" altLang="zh-CN" sz="9600" baseline="30000" dirty="0">
                <a:solidFill>
                  <a:schemeClr val="bg1"/>
                </a:solidFill>
              </a:rPr>
              <a:t>2</a:t>
            </a:r>
            <a:endParaRPr lang="zh-CN" altLang="zh-CN" sz="9600" dirty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8000" dirty="0">
                <a:solidFill>
                  <a:schemeClr val="bg1"/>
                </a:solidFill>
              </a:rPr>
              <a:t>1. State Key Laboratory of Ore Deposit Geochemistry, Institute of Geochemistry, Chinese Academy of Sciences, Guiyang, Guizhou 550002, China</a:t>
            </a:r>
            <a:endParaRPr lang="zh-CN" altLang="zh-CN" sz="8000" dirty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8000" dirty="0">
                <a:solidFill>
                  <a:schemeClr val="bg1"/>
                </a:solidFill>
              </a:rPr>
              <a:t>2. Geology Department, Western Washington University, </a:t>
            </a:r>
            <a:r>
              <a:rPr lang="en-US" altLang="zh-CN" sz="8000" dirty="0" smtClean="0">
                <a:solidFill>
                  <a:schemeClr val="bg1"/>
                </a:solidFill>
              </a:rPr>
              <a:t>  Bellingham</a:t>
            </a:r>
            <a:r>
              <a:rPr lang="en-US" altLang="zh-CN" sz="8000" dirty="0">
                <a:solidFill>
                  <a:schemeClr val="bg1"/>
                </a:solidFill>
              </a:rPr>
              <a:t>, Washington 98225, </a:t>
            </a:r>
            <a:r>
              <a:rPr lang="en-US" altLang="zh-CN" sz="8000" dirty="0" smtClean="0">
                <a:solidFill>
                  <a:schemeClr val="bg1"/>
                </a:solidFill>
              </a:rPr>
              <a:t>USA</a:t>
            </a:r>
          </a:p>
          <a:p>
            <a:pPr algn="l">
              <a:lnSpc>
                <a:spcPct val="120000"/>
              </a:lnSpc>
            </a:pPr>
            <a:r>
              <a:rPr lang="en-US" altLang="zh-CN" sz="8000" i="1" dirty="0" smtClean="0">
                <a:solidFill>
                  <a:schemeClr val="bg1"/>
                </a:solidFill>
              </a:rPr>
              <a:t>Wei.mao@wwu.edu</a:t>
            </a:r>
            <a:endParaRPr lang="zh-CN" altLang="zh-CN" sz="8000" i="1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1822" y="63741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10/22/2014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19"/>
    </mc:Choice>
    <mc:Fallback>
      <p:transition spd="slow" advTm="205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C Hard drive\D\白杨河项目\2013年工作\Lithos-revision\revision2\Figures\5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47666"/>
          <a:stretch/>
        </p:blipFill>
        <p:spPr bwMode="auto">
          <a:xfrm>
            <a:off x="-49338" y="1052736"/>
            <a:ext cx="9193337" cy="42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1835696" y="115704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77452" y="3271207"/>
            <a:ext cx="4501287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en-US" altLang="zh-CN" dirty="0" smtClean="0">
                <a:latin typeface="+mj-lt"/>
              </a:rPr>
              <a:t>Difference 2:</a:t>
            </a:r>
          </a:p>
          <a:p>
            <a:r>
              <a:rPr lang="en-US" altLang="zh-CN" dirty="0" smtClean="0">
                <a:latin typeface="+mj-lt"/>
              </a:rPr>
              <a:t>A1 </a:t>
            </a:r>
            <a:r>
              <a:rPr lang="en-US" altLang="zh-CN" dirty="0">
                <a:latin typeface="+mj-lt"/>
              </a:rPr>
              <a:t>VS A2</a:t>
            </a:r>
            <a:endParaRPr lang="zh-CN" altLang="en-US" dirty="0">
              <a:latin typeface="+mj-lt"/>
            </a:endParaRPr>
          </a:p>
        </p:txBody>
      </p:sp>
      <p:sp>
        <p:nvSpPr>
          <p:cNvPr id="8" name="椭圆 3"/>
          <p:cNvSpPr/>
          <p:nvPr/>
        </p:nvSpPr>
        <p:spPr>
          <a:xfrm>
            <a:off x="6778739" y="115704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3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18"/>
    </mc:Choice>
    <mc:Fallback>
      <p:transition spd="slow" advTm="32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659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</a:rPr>
              <a:t>3. Discussion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8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7"/>
    </mc:Choice>
    <mc:Fallback>
      <p:transition spd="slow" advTm="54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5848" y="1772816"/>
            <a:ext cx="849230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Ridge subduction</a:t>
            </a:r>
            <a:r>
              <a:rPr lang="en-US" altLang="zh-CN" sz="2400" dirty="0" smtClean="0">
                <a:solidFill>
                  <a:schemeClr val="bg1"/>
                </a:solidFill>
              </a:rPr>
              <a:t> model: </a:t>
            </a:r>
          </a:p>
          <a:p>
            <a:r>
              <a:rPr lang="en-US" altLang="zh-CN" i="1" dirty="0" smtClean="0">
                <a:solidFill>
                  <a:srgbClr val="FFFF00"/>
                </a:solidFill>
              </a:rPr>
              <a:t>Geng  et al. </a:t>
            </a:r>
            <a:r>
              <a:rPr lang="en-US" altLang="zh-CN" i="1" dirty="0" smtClean="0">
                <a:solidFill>
                  <a:schemeClr val="bg1"/>
                </a:solidFill>
              </a:rPr>
              <a:t>2009, 2011; Tang et al. 2009, 2010a, b; Yin et al. 2010, 2011;</a:t>
            </a:r>
          </a:p>
          <a:p>
            <a:r>
              <a:rPr lang="en-US" altLang="zh-CN" i="1" dirty="0" smtClean="0">
                <a:solidFill>
                  <a:schemeClr val="bg1"/>
                </a:solidFill>
              </a:rPr>
              <a:t>Zhang et al. 2011 </a:t>
            </a:r>
            <a:r>
              <a:rPr lang="en-US" altLang="zh-CN" i="1" dirty="0" err="1" smtClean="0">
                <a:solidFill>
                  <a:schemeClr val="bg1"/>
                </a:solidFill>
              </a:rPr>
              <a:t>a,b</a:t>
            </a:r>
            <a:r>
              <a:rPr lang="en-US" altLang="zh-CN" i="1" dirty="0" smtClean="0">
                <a:solidFill>
                  <a:schemeClr val="bg1"/>
                </a:solidFill>
              </a:rPr>
              <a:t>; Yang et al. 2012 …</a:t>
            </a:r>
          </a:p>
          <a:p>
            <a:endParaRPr lang="en-US" altLang="zh-CN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solidFill>
                  <a:schemeClr val="bg1"/>
                </a:solidFill>
              </a:rPr>
              <a:t>Volcanic </a:t>
            </a:r>
            <a:r>
              <a:rPr lang="en-US" altLang="zh-CN" sz="2000" i="1" dirty="0">
                <a:solidFill>
                  <a:schemeClr val="bg1"/>
                </a:solidFill>
              </a:rPr>
              <a:t>and intrusive rocks 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--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 mantle magmatic source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i="1" dirty="0" err="1">
                <a:solidFill>
                  <a:schemeClr val="bg1"/>
                </a:solidFill>
              </a:rPr>
              <a:t>D</a:t>
            </a:r>
            <a:r>
              <a:rPr lang="en-US" altLang="zh-CN" sz="2000" i="1" dirty="0" err="1" smtClean="0">
                <a:solidFill>
                  <a:schemeClr val="bg1"/>
                </a:solidFill>
              </a:rPr>
              <a:t>ioritic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i="1" dirty="0">
                <a:solidFill>
                  <a:schemeClr val="bg1"/>
                </a:solidFill>
              </a:rPr>
              <a:t>rocks with </a:t>
            </a:r>
            <a:r>
              <a:rPr lang="en-US" altLang="zh-CN" sz="2000" i="1" dirty="0" err="1">
                <a:solidFill>
                  <a:schemeClr val="bg1"/>
                </a:solidFill>
              </a:rPr>
              <a:t>adakitic</a:t>
            </a:r>
            <a:r>
              <a:rPr lang="en-US" altLang="zh-CN" sz="2000" i="1" dirty="0">
                <a:solidFill>
                  <a:schemeClr val="bg1"/>
                </a:solidFill>
              </a:rPr>
              <a:t> 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characteristics -- </a:t>
            </a:r>
            <a:r>
              <a:rPr lang="en-US" altLang="zh-CN" sz="2000" i="1" dirty="0">
                <a:solidFill>
                  <a:srgbClr val="FFFF00"/>
                </a:solidFill>
              </a:rPr>
              <a:t>high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temperature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i="1" dirty="0" err="1">
                <a:solidFill>
                  <a:schemeClr val="bg1"/>
                </a:solidFill>
              </a:rPr>
              <a:t>S</a:t>
            </a:r>
            <a:r>
              <a:rPr lang="en-US" altLang="zh-CN" sz="2000" i="1" dirty="0" err="1" smtClean="0">
                <a:solidFill>
                  <a:schemeClr val="bg1"/>
                </a:solidFill>
              </a:rPr>
              <a:t>anukite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-like dikes --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extensional setting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 &amp;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 </a:t>
            </a:r>
            <a:r>
              <a:rPr lang="en-US" altLang="zh-CN" sz="2000" i="1" dirty="0">
                <a:solidFill>
                  <a:srgbClr val="FFFF00"/>
                </a:solidFill>
              </a:rPr>
              <a:t>high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T </a:t>
            </a:r>
            <a:r>
              <a:rPr lang="en-US" altLang="zh-CN" sz="2000" i="1" dirty="0">
                <a:solidFill>
                  <a:srgbClr val="FFFF00"/>
                </a:solidFill>
              </a:rPr>
              <a:t>geothermal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gradient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solidFill>
                  <a:schemeClr val="bg1"/>
                </a:solidFill>
              </a:rPr>
              <a:t>MORB-like </a:t>
            </a:r>
            <a:r>
              <a:rPr lang="en-US" altLang="zh-CN" sz="2000" i="1" dirty="0" err="1" smtClean="0">
                <a:solidFill>
                  <a:schemeClr val="bg1"/>
                </a:solidFill>
              </a:rPr>
              <a:t>tholeiites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 --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 </a:t>
            </a:r>
            <a:r>
              <a:rPr lang="en-US" altLang="zh-CN" sz="2000" i="1" dirty="0">
                <a:solidFill>
                  <a:srgbClr val="FFFF00"/>
                </a:solidFill>
              </a:rPr>
              <a:t>mixed mantle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source consisting </a:t>
            </a:r>
            <a:r>
              <a:rPr lang="en-US" altLang="zh-CN" sz="2000" i="1" dirty="0">
                <a:solidFill>
                  <a:srgbClr val="FFFF00"/>
                </a:solidFill>
              </a:rPr>
              <a:t>of subducted depleted oceanic lithosphere</a:t>
            </a:r>
            <a:r>
              <a:rPr lang="en-US" altLang="zh-CN" sz="2000" i="1" dirty="0">
                <a:solidFill>
                  <a:schemeClr val="bg1"/>
                </a:solidFill>
              </a:rPr>
              <a:t> 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&amp; </a:t>
            </a:r>
            <a:r>
              <a:rPr lang="en-US" altLang="zh-CN" sz="2000" i="1" dirty="0">
                <a:solidFill>
                  <a:srgbClr val="FFFF00"/>
                </a:solidFill>
              </a:rPr>
              <a:t>enriched</a:t>
            </a:r>
            <a:r>
              <a:rPr lang="en-US" altLang="zh-CN" sz="2000" i="1" dirty="0">
                <a:solidFill>
                  <a:schemeClr val="bg1"/>
                </a:solidFill>
              </a:rPr>
              <a:t>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upwelling </a:t>
            </a:r>
            <a:r>
              <a:rPr lang="en-US" altLang="zh-CN" sz="2000" i="1" dirty="0" err="1" smtClean="0">
                <a:solidFill>
                  <a:srgbClr val="FFFF00"/>
                </a:solidFill>
              </a:rPr>
              <a:t>asthenospheric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 </a:t>
            </a:r>
            <a:r>
              <a:rPr lang="en-US" altLang="zh-CN" sz="2000" i="1" dirty="0">
                <a:solidFill>
                  <a:srgbClr val="FFFF00"/>
                </a:solidFill>
              </a:rPr>
              <a:t>mantle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i="1" dirty="0">
                <a:solidFill>
                  <a:schemeClr val="bg1"/>
                </a:solidFill>
              </a:rPr>
              <a:t>Volcanic rocks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similar to 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 rocks </a:t>
            </a:r>
            <a:r>
              <a:rPr lang="en-US" altLang="zh-CN" sz="2000" i="1" dirty="0">
                <a:solidFill>
                  <a:schemeClr val="bg1"/>
                </a:solidFill>
              </a:rPr>
              <a:t>formed during </a:t>
            </a:r>
            <a:r>
              <a:rPr lang="en-US" altLang="zh-CN" sz="2000" i="1" dirty="0">
                <a:solidFill>
                  <a:srgbClr val="FFFF00"/>
                </a:solidFill>
              </a:rPr>
              <a:t>ridge subduction </a:t>
            </a:r>
            <a:r>
              <a:rPr lang="en-US" altLang="zh-CN" sz="2000" i="1" dirty="0">
                <a:solidFill>
                  <a:schemeClr val="bg1"/>
                </a:solidFill>
              </a:rPr>
              <a:t>in 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Chile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5" name="矩形 1"/>
          <p:cNvSpPr/>
          <p:nvPr/>
        </p:nvSpPr>
        <p:spPr>
          <a:xfrm>
            <a:off x="0" y="458669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Tectonic </a:t>
            </a:r>
            <a:r>
              <a:rPr lang="en-US" altLang="zh-CN" sz="2800" dirty="0" smtClean="0">
                <a:solidFill>
                  <a:schemeClr val="bg1"/>
                </a:solidFill>
              </a:rPr>
              <a:t>setting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in Late Carboniferous to Early Permian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2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87"/>
    </mc:Choice>
    <mc:Fallback>
      <p:transition spd="slow" advTm="3058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C Hard drive\D\白杨河项目\2013年工作\Lithos-revision\revision2\Figures\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55" y="3891613"/>
            <a:ext cx="6567084" cy="29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PC Hard drive\D\白杨河项目\2013年工作\Lithos-revision\revision3\Figures\1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/>
        </p:blipFill>
        <p:spPr bwMode="auto">
          <a:xfrm>
            <a:off x="1476697" y="0"/>
            <a:ext cx="6400800" cy="39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4"/>
          <p:cNvSpPr/>
          <p:nvPr/>
        </p:nvSpPr>
        <p:spPr>
          <a:xfrm>
            <a:off x="3714832" y="1637125"/>
            <a:ext cx="3216165" cy="2254488"/>
          </a:xfrm>
          <a:custGeom>
            <a:avLst/>
            <a:gdLst>
              <a:gd name="connsiteX0" fmla="*/ 0 w 3216165"/>
              <a:gd name="connsiteY0" fmla="*/ 2254488 h 2254488"/>
              <a:gd name="connsiteX1" fmla="*/ 78827 w 3216165"/>
              <a:gd name="connsiteY1" fmla="*/ 2191425 h 2254488"/>
              <a:gd name="connsiteX2" fmla="*/ 126124 w 3216165"/>
              <a:gd name="connsiteY2" fmla="*/ 2175660 h 2254488"/>
              <a:gd name="connsiteX3" fmla="*/ 220717 w 3216165"/>
              <a:gd name="connsiteY3" fmla="*/ 2112598 h 2254488"/>
              <a:gd name="connsiteX4" fmla="*/ 268014 w 3216165"/>
              <a:gd name="connsiteY4" fmla="*/ 2081067 h 2254488"/>
              <a:gd name="connsiteX5" fmla="*/ 378372 w 3216165"/>
              <a:gd name="connsiteY5" fmla="*/ 2049536 h 2254488"/>
              <a:gd name="connsiteX6" fmla="*/ 425669 w 3216165"/>
              <a:gd name="connsiteY6" fmla="*/ 2018005 h 2254488"/>
              <a:gd name="connsiteX7" fmla="*/ 520262 w 3216165"/>
              <a:gd name="connsiteY7" fmla="*/ 1970708 h 2254488"/>
              <a:gd name="connsiteX8" fmla="*/ 630621 w 3216165"/>
              <a:gd name="connsiteY8" fmla="*/ 1844584 h 2254488"/>
              <a:gd name="connsiteX9" fmla="*/ 725214 w 3216165"/>
              <a:gd name="connsiteY9" fmla="*/ 1749991 h 2254488"/>
              <a:gd name="connsiteX10" fmla="*/ 772510 w 3216165"/>
              <a:gd name="connsiteY10" fmla="*/ 1702694 h 2254488"/>
              <a:gd name="connsiteX11" fmla="*/ 835572 w 3216165"/>
              <a:gd name="connsiteY11" fmla="*/ 1639632 h 2254488"/>
              <a:gd name="connsiteX12" fmla="*/ 914400 w 3216165"/>
              <a:gd name="connsiteY12" fmla="*/ 1576570 h 2254488"/>
              <a:gd name="connsiteX13" fmla="*/ 993227 w 3216165"/>
              <a:gd name="connsiteY13" fmla="*/ 1513508 h 2254488"/>
              <a:gd name="connsiteX14" fmla="*/ 1072055 w 3216165"/>
              <a:gd name="connsiteY14" fmla="*/ 1418915 h 2254488"/>
              <a:gd name="connsiteX15" fmla="*/ 1119352 w 3216165"/>
              <a:gd name="connsiteY15" fmla="*/ 1387384 h 2254488"/>
              <a:gd name="connsiteX16" fmla="*/ 1182414 w 3216165"/>
              <a:gd name="connsiteY16" fmla="*/ 1308556 h 2254488"/>
              <a:gd name="connsiteX17" fmla="*/ 1213945 w 3216165"/>
              <a:gd name="connsiteY17" fmla="*/ 1261260 h 2254488"/>
              <a:gd name="connsiteX18" fmla="*/ 1261241 w 3216165"/>
              <a:gd name="connsiteY18" fmla="*/ 1229729 h 2254488"/>
              <a:gd name="connsiteX19" fmla="*/ 1355834 w 3216165"/>
              <a:gd name="connsiteY19" fmla="*/ 1135136 h 2254488"/>
              <a:gd name="connsiteX20" fmla="*/ 1434662 w 3216165"/>
              <a:gd name="connsiteY20" fmla="*/ 1056308 h 2254488"/>
              <a:gd name="connsiteX21" fmla="*/ 1576552 w 3216165"/>
              <a:gd name="connsiteY21" fmla="*/ 945950 h 2254488"/>
              <a:gd name="connsiteX22" fmla="*/ 1623848 w 3216165"/>
              <a:gd name="connsiteY22" fmla="*/ 914419 h 2254488"/>
              <a:gd name="connsiteX23" fmla="*/ 1765738 w 3216165"/>
              <a:gd name="connsiteY23" fmla="*/ 835591 h 2254488"/>
              <a:gd name="connsiteX24" fmla="*/ 1860331 w 3216165"/>
              <a:gd name="connsiteY24" fmla="*/ 772529 h 2254488"/>
              <a:gd name="connsiteX25" fmla="*/ 1907627 w 3216165"/>
              <a:gd name="connsiteY25" fmla="*/ 740998 h 2254488"/>
              <a:gd name="connsiteX26" fmla="*/ 2002221 w 3216165"/>
              <a:gd name="connsiteY26" fmla="*/ 677936 h 2254488"/>
              <a:gd name="connsiteX27" fmla="*/ 2049517 w 3216165"/>
              <a:gd name="connsiteY27" fmla="*/ 646405 h 2254488"/>
              <a:gd name="connsiteX28" fmla="*/ 2096814 w 3216165"/>
              <a:gd name="connsiteY28" fmla="*/ 599108 h 2254488"/>
              <a:gd name="connsiteX29" fmla="*/ 2191407 w 3216165"/>
              <a:gd name="connsiteY29" fmla="*/ 567577 h 2254488"/>
              <a:gd name="connsiteX30" fmla="*/ 2286000 w 3216165"/>
              <a:gd name="connsiteY30" fmla="*/ 504515 h 2254488"/>
              <a:gd name="connsiteX31" fmla="*/ 2396358 w 3216165"/>
              <a:gd name="connsiteY31" fmla="*/ 457219 h 2254488"/>
              <a:gd name="connsiteX32" fmla="*/ 2443655 w 3216165"/>
              <a:gd name="connsiteY32" fmla="*/ 425688 h 2254488"/>
              <a:gd name="connsiteX33" fmla="*/ 2490952 w 3216165"/>
              <a:gd name="connsiteY33" fmla="*/ 409922 h 2254488"/>
              <a:gd name="connsiteX34" fmla="*/ 2538248 w 3216165"/>
              <a:gd name="connsiteY34" fmla="*/ 378391 h 2254488"/>
              <a:gd name="connsiteX35" fmla="*/ 2585545 w 3216165"/>
              <a:gd name="connsiteY35" fmla="*/ 362625 h 2254488"/>
              <a:gd name="connsiteX36" fmla="*/ 2727434 w 3216165"/>
              <a:gd name="connsiteY36" fmla="*/ 283798 h 2254488"/>
              <a:gd name="connsiteX37" fmla="*/ 2869324 w 3216165"/>
              <a:gd name="connsiteY37" fmla="*/ 189205 h 2254488"/>
              <a:gd name="connsiteX38" fmla="*/ 2916621 w 3216165"/>
              <a:gd name="connsiteY38" fmla="*/ 157674 h 2254488"/>
              <a:gd name="connsiteX39" fmla="*/ 2963917 w 3216165"/>
              <a:gd name="connsiteY39" fmla="*/ 141908 h 2254488"/>
              <a:gd name="connsiteX40" fmla="*/ 3105807 w 3216165"/>
              <a:gd name="connsiteY40" fmla="*/ 63081 h 2254488"/>
              <a:gd name="connsiteX41" fmla="*/ 3216165 w 3216165"/>
              <a:gd name="connsiteY41" fmla="*/ 19 h 225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16165" h="2254488">
                <a:moveTo>
                  <a:pt x="0" y="2254488"/>
                </a:moveTo>
                <a:cubicBezTo>
                  <a:pt x="26276" y="2233467"/>
                  <a:pt x="50292" y="2209259"/>
                  <a:pt x="78827" y="2191425"/>
                </a:cubicBezTo>
                <a:cubicBezTo>
                  <a:pt x="92919" y="2182617"/>
                  <a:pt x="111597" y="2183731"/>
                  <a:pt x="126124" y="2175660"/>
                </a:cubicBezTo>
                <a:cubicBezTo>
                  <a:pt x="159251" y="2157256"/>
                  <a:pt x="189186" y="2133619"/>
                  <a:pt x="220717" y="2112598"/>
                </a:cubicBezTo>
                <a:cubicBezTo>
                  <a:pt x="236483" y="2102088"/>
                  <a:pt x="249632" y="2085663"/>
                  <a:pt x="268014" y="2081067"/>
                </a:cubicBezTo>
                <a:cubicBezTo>
                  <a:pt x="347198" y="2061270"/>
                  <a:pt x="310520" y="2072153"/>
                  <a:pt x="378372" y="2049536"/>
                </a:cubicBezTo>
                <a:cubicBezTo>
                  <a:pt x="394138" y="2039026"/>
                  <a:pt x="408722" y="2026479"/>
                  <a:pt x="425669" y="2018005"/>
                </a:cubicBezTo>
                <a:cubicBezTo>
                  <a:pt x="490166" y="1985756"/>
                  <a:pt x="460020" y="2023419"/>
                  <a:pt x="520262" y="1970708"/>
                </a:cubicBezTo>
                <a:cubicBezTo>
                  <a:pt x="719765" y="1796145"/>
                  <a:pt x="523777" y="1964784"/>
                  <a:pt x="630621" y="1844584"/>
                </a:cubicBezTo>
                <a:cubicBezTo>
                  <a:pt x="660246" y="1811256"/>
                  <a:pt x="693683" y="1781522"/>
                  <a:pt x="725214" y="1749991"/>
                </a:cubicBezTo>
                <a:lnTo>
                  <a:pt x="772510" y="1702694"/>
                </a:lnTo>
                <a:cubicBezTo>
                  <a:pt x="806909" y="1599503"/>
                  <a:pt x="759133" y="1700783"/>
                  <a:pt x="835572" y="1639632"/>
                </a:cubicBezTo>
                <a:cubicBezTo>
                  <a:pt x="937444" y="1558134"/>
                  <a:pt x="795519" y="1616198"/>
                  <a:pt x="914400" y="1576570"/>
                </a:cubicBezTo>
                <a:cubicBezTo>
                  <a:pt x="984917" y="1470796"/>
                  <a:pt x="901848" y="1574427"/>
                  <a:pt x="993227" y="1513508"/>
                </a:cubicBezTo>
                <a:cubicBezTo>
                  <a:pt x="1070715" y="1461849"/>
                  <a:pt x="1013885" y="1477085"/>
                  <a:pt x="1072055" y="1418915"/>
                </a:cubicBezTo>
                <a:cubicBezTo>
                  <a:pt x="1085453" y="1405517"/>
                  <a:pt x="1103586" y="1397894"/>
                  <a:pt x="1119352" y="1387384"/>
                </a:cubicBezTo>
                <a:cubicBezTo>
                  <a:pt x="1216400" y="1241813"/>
                  <a:pt x="1092556" y="1420879"/>
                  <a:pt x="1182414" y="1308556"/>
                </a:cubicBezTo>
                <a:cubicBezTo>
                  <a:pt x="1194250" y="1293760"/>
                  <a:pt x="1200547" y="1274658"/>
                  <a:pt x="1213945" y="1261260"/>
                </a:cubicBezTo>
                <a:cubicBezTo>
                  <a:pt x="1227343" y="1247862"/>
                  <a:pt x="1247843" y="1243127"/>
                  <a:pt x="1261241" y="1229729"/>
                </a:cubicBezTo>
                <a:cubicBezTo>
                  <a:pt x="1378571" y="1112399"/>
                  <a:pt x="1244372" y="1209445"/>
                  <a:pt x="1355834" y="1135136"/>
                </a:cubicBezTo>
                <a:cubicBezTo>
                  <a:pt x="1413641" y="1048425"/>
                  <a:pt x="1355834" y="1121998"/>
                  <a:pt x="1434662" y="1056308"/>
                </a:cubicBezTo>
                <a:cubicBezTo>
                  <a:pt x="1582852" y="932817"/>
                  <a:pt x="1337462" y="1105342"/>
                  <a:pt x="1576552" y="945950"/>
                </a:cubicBezTo>
                <a:cubicBezTo>
                  <a:pt x="1592317" y="935440"/>
                  <a:pt x="1605873" y="920411"/>
                  <a:pt x="1623848" y="914419"/>
                </a:cubicBezTo>
                <a:cubicBezTo>
                  <a:pt x="1707095" y="886669"/>
                  <a:pt x="1657318" y="907871"/>
                  <a:pt x="1765738" y="835591"/>
                </a:cubicBezTo>
                <a:lnTo>
                  <a:pt x="1860331" y="772529"/>
                </a:lnTo>
                <a:cubicBezTo>
                  <a:pt x="1876096" y="762019"/>
                  <a:pt x="1894229" y="754396"/>
                  <a:pt x="1907627" y="740998"/>
                </a:cubicBezTo>
                <a:cubicBezTo>
                  <a:pt x="1966675" y="681950"/>
                  <a:pt x="1933772" y="700751"/>
                  <a:pt x="2002221" y="677936"/>
                </a:cubicBezTo>
                <a:cubicBezTo>
                  <a:pt x="2017986" y="667426"/>
                  <a:pt x="2034961" y="658535"/>
                  <a:pt x="2049517" y="646405"/>
                </a:cubicBezTo>
                <a:cubicBezTo>
                  <a:pt x="2066645" y="632131"/>
                  <a:pt x="2077324" y="609936"/>
                  <a:pt x="2096814" y="599108"/>
                </a:cubicBezTo>
                <a:cubicBezTo>
                  <a:pt x="2125868" y="582967"/>
                  <a:pt x="2163752" y="586013"/>
                  <a:pt x="2191407" y="567577"/>
                </a:cubicBezTo>
                <a:cubicBezTo>
                  <a:pt x="2222938" y="546556"/>
                  <a:pt x="2250049" y="516498"/>
                  <a:pt x="2286000" y="504515"/>
                </a:cubicBezTo>
                <a:cubicBezTo>
                  <a:pt x="2339062" y="486828"/>
                  <a:pt x="2341809" y="488390"/>
                  <a:pt x="2396358" y="457219"/>
                </a:cubicBezTo>
                <a:cubicBezTo>
                  <a:pt x="2412809" y="447818"/>
                  <a:pt x="2426707" y="434162"/>
                  <a:pt x="2443655" y="425688"/>
                </a:cubicBezTo>
                <a:cubicBezTo>
                  <a:pt x="2458519" y="418256"/>
                  <a:pt x="2476088" y="417354"/>
                  <a:pt x="2490952" y="409922"/>
                </a:cubicBezTo>
                <a:cubicBezTo>
                  <a:pt x="2507899" y="401448"/>
                  <a:pt x="2521301" y="386865"/>
                  <a:pt x="2538248" y="378391"/>
                </a:cubicBezTo>
                <a:cubicBezTo>
                  <a:pt x="2553112" y="370959"/>
                  <a:pt x="2571018" y="370696"/>
                  <a:pt x="2585545" y="362625"/>
                </a:cubicBezTo>
                <a:cubicBezTo>
                  <a:pt x="2748172" y="272276"/>
                  <a:pt x="2620416" y="319470"/>
                  <a:pt x="2727434" y="283798"/>
                </a:cubicBezTo>
                <a:lnTo>
                  <a:pt x="2869324" y="189205"/>
                </a:lnTo>
                <a:cubicBezTo>
                  <a:pt x="2885090" y="178695"/>
                  <a:pt x="2898646" y="163666"/>
                  <a:pt x="2916621" y="157674"/>
                </a:cubicBezTo>
                <a:cubicBezTo>
                  <a:pt x="2932386" y="152419"/>
                  <a:pt x="2949390" y="149979"/>
                  <a:pt x="2963917" y="141908"/>
                </a:cubicBezTo>
                <a:cubicBezTo>
                  <a:pt x="3126540" y="51561"/>
                  <a:pt x="2998789" y="98752"/>
                  <a:pt x="3105807" y="63081"/>
                </a:cubicBezTo>
                <a:cubicBezTo>
                  <a:pt x="3204772" y="-2896"/>
                  <a:pt x="3162504" y="19"/>
                  <a:pt x="3216165" y="19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2"/>
          <p:cNvSpPr/>
          <p:nvPr/>
        </p:nvSpPr>
        <p:spPr>
          <a:xfrm rot="19250487">
            <a:off x="2435108" y="4901700"/>
            <a:ext cx="1080120" cy="242796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右箭头 3"/>
          <p:cNvSpPr/>
          <p:nvPr/>
        </p:nvSpPr>
        <p:spPr>
          <a:xfrm rot="19250487">
            <a:off x="5895514" y="4924917"/>
            <a:ext cx="1080120" cy="242796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右箭头 7"/>
          <p:cNvSpPr/>
          <p:nvPr/>
        </p:nvSpPr>
        <p:spPr>
          <a:xfrm rot="14448858">
            <a:off x="3682499" y="1553553"/>
            <a:ext cx="1184599" cy="81159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15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50"/>
    </mc:Choice>
    <mc:Fallback>
      <p:transition spd="slow" advTm="60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8817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Decoupling of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Nb</a:t>
            </a:r>
            <a:r>
              <a:rPr lang="en-US" altLang="zh-CN" sz="2400" dirty="0" smtClean="0">
                <a:solidFill>
                  <a:schemeClr val="bg1"/>
                </a:solidFill>
              </a:rPr>
              <a:t>-Ta,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Zr-Hf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and </a:t>
            </a:r>
            <a:r>
              <a:rPr lang="en-US" altLang="zh-CN" sz="2400" dirty="0" err="1">
                <a:solidFill>
                  <a:schemeClr val="bg1"/>
                </a:solidFill>
              </a:rPr>
              <a:t>Ti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i="1" dirty="0">
                <a:solidFill>
                  <a:srgbClr val="FFFF00"/>
                </a:solidFill>
              </a:rPr>
              <a:t>-How???</a:t>
            </a:r>
            <a:endParaRPr lang="en-US" altLang="zh-CN" sz="2800" i="1" dirty="0">
              <a:solidFill>
                <a:srgbClr val="FFFF00"/>
              </a:solidFill>
              <a:ea typeface="黑体" pitchFamily="49" charset="-122"/>
            </a:endParaRPr>
          </a:p>
        </p:txBody>
      </p:sp>
      <p:pic>
        <p:nvPicPr>
          <p:cNvPr id="3" name="Picture 2" descr="G:\PC Hard drive\D\白杨河项目\2013年工作\Lithos-revision\revision2\Figures\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 t="72889"/>
          <a:stretch/>
        </p:blipFill>
        <p:spPr bwMode="auto">
          <a:xfrm>
            <a:off x="4067944" y="1772816"/>
            <a:ext cx="4860031" cy="29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32114" y="2564904"/>
            <a:ext cx="43204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28332" y="3501008"/>
            <a:ext cx="43204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00266" y="2749064"/>
            <a:ext cx="432048" cy="10081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584" y="1051980"/>
            <a:ext cx="36975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Hydrothermal alteration?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-</a:t>
            </a:r>
            <a:r>
              <a:rPr lang="en-US" i="1" dirty="0" smtClean="0">
                <a:solidFill>
                  <a:schemeClr val="bg1"/>
                </a:solidFill>
              </a:rPr>
              <a:t>Fluid inclusion study and alteration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   minerals reveal very </a:t>
            </a:r>
            <a:r>
              <a:rPr lang="en-US" i="1" dirty="0" smtClean="0">
                <a:solidFill>
                  <a:srgbClr val="FFFF00"/>
                </a:solidFill>
              </a:rPr>
              <a:t>low T</a:t>
            </a:r>
            <a:r>
              <a:rPr lang="en-US" i="1" dirty="0" smtClean="0">
                <a:solidFill>
                  <a:schemeClr val="bg1"/>
                </a:solidFill>
              </a:rPr>
              <a:t> (&lt;150 C)  </a:t>
            </a:r>
          </a:p>
          <a:p>
            <a:r>
              <a:rPr lang="en-US" altLang="zh-CN" i="1" dirty="0">
                <a:solidFill>
                  <a:schemeClr val="bg1"/>
                </a:solidFill>
              </a:rPr>
              <a:t> </a:t>
            </a:r>
            <a:r>
              <a:rPr lang="en-US" altLang="zh-CN" i="1" dirty="0" smtClean="0">
                <a:solidFill>
                  <a:schemeClr val="bg1"/>
                </a:solidFill>
              </a:rPr>
              <a:t>  fluid alteration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Crustal contamination?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i="1" dirty="0" smtClean="0">
                <a:solidFill>
                  <a:schemeClr val="bg1"/>
                </a:solidFill>
              </a:rPr>
              <a:t>-average </a:t>
            </a:r>
            <a:r>
              <a:rPr lang="en-US" i="1" dirty="0" err="1">
                <a:solidFill>
                  <a:srgbClr val="FFFF00"/>
                </a:solidFill>
              </a:rPr>
              <a:t>Nb</a:t>
            </a:r>
            <a:r>
              <a:rPr lang="en-US" i="1" dirty="0">
                <a:solidFill>
                  <a:schemeClr val="bg1"/>
                </a:solidFill>
              </a:rPr>
              <a:t> content in the earth's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   crust </a:t>
            </a:r>
            <a:r>
              <a:rPr lang="en-US" i="1" dirty="0">
                <a:solidFill>
                  <a:schemeClr val="bg1"/>
                </a:solidFill>
              </a:rPr>
              <a:t>is merely </a:t>
            </a:r>
            <a:r>
              <a:rPr lang="en-US" i="1" dirty="0">
                <a:solidFill>
                  <a:srgbClr val="FFFF00"/>
                </a:solidFill>
              </a:rPr>
              <a:t>19 </a:t>
            </a:r>
            <a:r>
              <a:rPr lang="en-US" i="1" dirty="0" smtClean="0">
                <a:solidFill>
                  <a:srgbClr val="FFFF00"/>
                </a:solidFill>
              </a:rPr>
              <a:t>ppm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 -average </a:t>
            </a:r>
            <a:r>
              <a:rPr lang="en-US" i="1" dirty="0" err="1">
                <a:solidFill>
                  <a:schemeClr val="bg1"/>
                </a:solidFill>
              </a:rPr>
              <a:t>Nb</a:t>
            </a:r>
            <a:r>
              <a:rPr lang="en-US" i="1" dirty="0">
                <a:solidFill>
                  <a:schemeClr val="bg1"/>
                </a:solidFill>
              </a:rPr>
              <a:t> content in the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  </a:t>
            </a:r>
            <a:r>
              <a:rPr lang="en-US" i="1" dirty="0" err="1" smtClean="0">
                <a:solidFill>
                  <a:schemeClr val="bg1"/>
                </a:solidFill>
              </a:rPr>
              <a:t>Xuemisitan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volcanic belt is </a:t>
            </a:r>
            <a:r>
              <a:rPr lang="en-US" i="1" dirty="0">
                <a:solidFill>
                  <a:srgbClr val="FFFF00"/>
                </a:solidFill>
              </a:rPr>
              <a:t>19.5 </a:t>
            </a:r>
            <a:r>
              <a:rPr lang="en-US" i="1" dirty="0" smtClean="0">
                <a:solidFill>
                  <a:srgbClr val="FFFF00"/>
                </a:solidFill>
              </a:rPr>
              <a:t>ppm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Origin </a:t>
            </a:r>
            <a:r>
              <a:rPr lang="en-US" sz="2400" dirty="0" smtClean="0">
                <a:solidFill>
                  <a:schemeClr val="bg1"/>
                </a:solidFill>
              </a:rPr>
              <a:t>anomaly?</a:t>
            </a:r>
          </a:p>
        </p:txBody>
      </p:sp>
      <p:grpSp>
        <p:nvGrpSpPr>
          <p:cNvPr id="8" name="组合 12"/>
          <p:cNvGrpSpPr/>
          <p:nvPr/>
        </p:nvGrpSpPr>
        <p:grpSpPr>
          <a:xfrm>
            <a:off x="6624830" y="16924"/>
            <a:ext cx="2423080" cy="6841076"/>
            <a:chOff x="6214484" y="-9444"/>
            <a:chExt cx="2423080" cy="6841076"/>
          </a:xfrm>
        </p:grpSpPr>
        <p:sp>
          <p:nvSpPr>
            <p:cNvPr id="9" name="TextBox 8"/>
            <p:cNvSpPr txBox="1"/>
            <p:nvPr/>
          </p:nvSpPr>
          <p:spPr>
            <a:xfrm>
              <a:off x="6372200" y="6462300"/>
              <a:ext cx="2265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+mj-lt"/>
                  <a:ea typeface="黑体" pitchFamily="49" charset="-122"/>
                  <a:cs typeface="Times New Roman" pitchFamily="18" charset="0"/>
                </a:rPr>
                <a:t>（</a:t>
              </a:r>
              <a:r>
                <a:rPr lang="en-US" altLang="zh-CN" dirty="0" err="1" smtClean="0">
                  <a:solidFill>
                    <a:schemeClr val="bg1"/>
                  </a:solidFill>
                  <a:latin typeface="+mj-lt"/>
                  <a:ea typeface="黑体" pitchFamily="49" charset="-122"/>
                  <a:cs typeface="Times New Roman" pitchFamily="18" charset="0"/>
                </a:rPr>
                <a:t>Shen</a:t>
              </a:r>
              <a:r>
                <a:rPr lang="en-US" altLang="zh-CN" dirty="0" smtClean="0">
                  <a:solidFill>
                    <a:schemeClr val="bg1"/>
                  </a:solidFill>
                  <a:latin typeface="+mj-lt"/>
                  <a:ea typeface="黑体" pitchFamily="49" charset="-122"/>
                  <a:cs typeface="Times New Roman" pitchFamily="18" charset="0"/>
                </a:rPr>
                <a:t> Ping</a:t>
              </a:r>
              <a:r>
                <a:rPr lang="zh-CN" altLang="en-US" dirty="0" smtClean="0">
                  <a:solidFill>
                    <a:schemeClr val="bg1"/>
                  </a:solidFill>
                  <a:latin typeface="+mj-lt"/>
                  <a:ea typeface="黑体" pitchFamily="49" charset="-122"/>
                  <a:cs typeface="Times New Roman" pitchFamily="18" charset="0"/>
                </a:rPr>
                <a:t>，</a:t>
              </a:r>
              <a:r>
                <a:rPr lang="en-US" altLang="zh-CN" dirty="0" smtClean="0">
                  <a:solidFill>
                    <a:schemeClr val="bg1"/>
                  </a:solidFill>
                  <a:latin typeface="+mj-lt"/>
                  <a:ea typeface="黑体" pitchFamily="49" charset="-122"/>
                  <a:cs typeface="Times New Roman" pitchFamily="18" charset="0"/>
                </a:rPr>
                <a:t>2012</a:t>
              </a:r>
              <a:r>
                <a:rPr lang="zh-CN" altLang="en-US" dirty="0" smtClean="0">
                  <a:solidFill>
                    <a:schemeClr val="bg1"/>
                  </a:solidFill>
                  <a:latin typeface="+mj-lt"/>
                  <a:ea typeface="黑体" pitchFamily="49" charset="-122"/>
                  <a:cs typeface="Times New Roman" pitchFamily="18" charset="0"/>
                </a:rPr>
                <a:t>）</a:t>
              </a:r>
              <a:endParaRPr lang="zh-CN" altLang="en-US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endParaRPr>
            </a:p>
          </p:txBody>
        </p:sp>
        <p:pic>
          <p:nvPicPr>
            <p:cNvPr id="10" name="Picture 2" descr="D:\转博答辩\申萍lithos图\1-s2.0-S0024493712000485-gr7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214484" y="-9444"/>
              <a:ext cx="2328307" cy="646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67544" y="4803950"/>
            <a:ext cx="4572000" cy="1778840"/>
            <a:chOff x="467544" y="4803950"/>
            <a:chExt cx="4572000" cy="1778840"/>
          </a:xfrm>
        </p:grpSpPr>
        <p:sp>
          <p:nvSpPr>
            <p:cNvPr id="11" name="Rectangle 10"/>
            <p:cNvSpPr/>
            <p:nvPr/>
          </p:nvSpPr>
          <p:spPr>
            <a:xfrm>
              <a:off x="467544" y="480395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i="1" dirty="0" err="1" smtClean="0">
                  <a:solidFill>
                    <a:srgbClr val="FFFF00"/>
                  </a:solidFill>
                </a:rPr>
                <a:t>Nb</a:t>
              </a:r>
              <a:r>
                <a:rPr lang="en-US" i="1" dirty="0" smtClean="0">
                  <a:solidFill>
                    <a:srgbClr val="FFFF00"/>
                  </a:solidFill>
                </a:rPr>
                <a:t>-Ta-</a:t>
              </a:r>
              <a:r>
                <a:rPr lang="en-US" i="1" dirty="0" err="1" smtClean="0">
                  <a:solidFill>
                    <a:srgbClr val="FFFF00"/>
                  </a:solidFill>
                </a:rPr>
                <a:t>Ti</a:t>
              </a:r>
              <a:r>
                <a:rPr lang="en-US" i="1" dirty="0" smtClean="0">
                  <a:solidFill>
                    <a:srgbClr val="FFFF00"/>
                  </a:solidFill>
                </a:rPr>
                <a:t> depletion </a:t>
              </a:r>
              <a:r>
                <a:rPr lang="en-US" i="1" dirty="0" smtClean="0">
                  <a:solidFill>
                    <a:schemeClr val="bg1"/>
                  </a:solidFill>
                </a:rPr>
                <a:t>in </a:t>
              </a:r>
              <a:r>
                <a:rPr lang="en-US" i="1" dirty="0">
                  <a:solidFill>
                    <a:schemeClr val="bg1"/>
                  </a:solidFill>
                </a:rPr>
                <a:t>island-arc magmatic </a:t>
              </a:r>
              <a:r>
                <a:rPr lang="en-US" i="1" dirty="0" smtClean="0">
                  <a:solidFill>
                    <a:schemeClr val="bg1"/>
                  </a:solidFill>
                </a:rPr>
                <a:t>rock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7544" y="5508704"/>
              <a:ext cx="3479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Rutile </a:t>
              </a:r>
              <a:r>
                <a:rPr lang="en-US" i="1" dirty="0">
                  <a:solidFill>
                    <a:srgbClr val="FFFF00"/>
                  </a:solidFill>
                </a:rPr>
                <a:t>and </a:t>
              </a:r>
              <a:r>
                <a:rPr lang="en-US" i="1" dirty="0" err="1" smtClean="0">
                  <a:solidFill>
                    <a:srgbClr val="FFFF00"/>
                  </a:solidFill>
                </a:rPr>
                <a:t>ilmenite</a:t>
              </a:r>
              <a:r>
                <a:rPr lang="en-US" i="1" dirty="0" smtClean="0">
                  <a:solidFill>
                    <a:srgbClr val="FFFF00"/>
                  </a:solidFill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</a:rPr>
                <a:t>left in the </a:t>
              </a:r>
              <a:r>
                <a:rPr lang="en-US" altLang="zh-CN" i="1" dirty="0" smtClean="0">
                  <a:solidFill>
                    <a:schemeClr val="bg1"/>
                  </a:solidFill>
                </a:rPr>
                <a:t>origin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034068" y="5336850"/>
              <a:ext cx="404167" cy="114569"/>
            </a:xfrm>
            <a:prstGeom prst="downArrow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034068" y="6009000"/>
              <a:ext cx="404167" cy="114569"/>
            </a:xfrm>
            <a:prstGeom prst="downArrow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7544" y="6213458"/>
              <a:ext cx="15372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High </a:t>
              </a:r>
              <a:r>
                <a:rPr lang="en-US" i="1" dirty="0" err="1" smtClean="0">
                  <a:solidFill>
                    <a:srgbClr val="FFFF00"/>
                  </a:solidFill>
                </a:rPr>
                <a:t>Nb</a:t>
              </a:r>
              <a:r>
                <a:rPr lang="en-US" i="1" dirty="0" smtClean="0">
                  <a:solidFill>
                    <a:srgbClr val="FFFF00"/>
                  </a:solidFill>
                </a:rPr>
                <a:t>, Ta, </a:t>
              </a:r>
              <a:r>
                <a:rPr lang="en-US" i="1" dirty="0" err="1" smtClean="0">
                  <a:solidFill>
                    <a:srgbClr val="FFFF00"/>
                  </a:solidFill>
                </a:rPr>
                <a:t>Ti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770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803"/>
    </mc:Choice>
    <mc:Fallback>
      <p:transition spd="slow" advTm="124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3265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bg1"/>
                </a:solidFill>
              </a:rPr>
              <a:t>Hofmann (1988) -</a:t>
            </a:r>
          </a:p>
          <a:p>
            <a:r>
              <a:rPr lang="en-US" i="1" dirty="0">
                <a:solidFill>
                  <a:schemeClr val="bg1"/>
                </a:solidFill>
              </a:rPr>
              <a:t>    amphibole in the upper mantle can be an important host for </a:t>
            </a:r>
            <a:r>
              <a:rPr lang="en-US" i="1" dirty="0" err="1">
                <a:solidFill>
                  <a:srgbClr val="FFFF00"/>
                </a:solidFill>
              </a:rPr>
              <a:t>Nb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and </a:t>
            </a:r>
            <a:r>
              <a:rPr lang="en-US" i="1" dirty="0">
                <a:solidFill>
                  <a:srgbClr val="FFFF00"/>
                </a:solidFill>
              </a:rPr>
              <a:t>Ta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Ionov</a:t>
            </a:r>
            <a:r>
              <a:rPr lang="en-US" dirty="0">
                <a:solidFill>
                  <a:schemeClr val="bg1"/>
                </a:solidFill>
              </a:rPr>
              <a:t> and Hofmann (1995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-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i="1" dirty="0" smtClean="0">
                <a:solidFill>
                  <a:schemeClr val="bg1"/>
                </a:solidFill>
              </a:rPr>
              <a:t>when the </a:t>
            </a:r>
            <a:r>
              <a:rPr lang="en-US" i="1" dirty="0">
                <a:solidFill>
                  <a:schemeClr val="bg1"/>
                </a:solidFill>
              </a:rPr>
              <a:t>fluids generated by dehydration of the </a:t>
            </a:r>
            <a:r>
              <a:rPr lang="en-US" i="1" dirty="0" err="1">
                <a:solidFill>
                  <a:schemeClr val="bg1"/>
                </a:solidFill>
              </a:rPr>
              <a:t>subducted</a:t>
            </a:r>
            <a:r>
              <a:rPr lang="en-US" i="1" dirty="0">
                <a:solidFill>
                  <a:schemeClr val="bg1"/>
                </a:solidFill>
              </a:rPr>
              <a:t> slab </a:t>
            </a:r>
            <a:r>
              <a:rPr lang="en-US" i="1" dirty="0" smtClean="0">
                <a:solidFill>
                  <a:schemeClr val="bg1"/>
                </a:solidFill>
              </a:rPr>
              <a:t>ascend through the     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    mantle wedge, highly incompatible elements including </a:t>
            </a:r>
            <a:r>
              <a:rPr lang="en-US" i="1" dirty="0" err="1" smtClean="0">
                <a:solidFill>
                  <a:srgbClr val="FFFF00"/>
                </a:solidFill>
              </a:rPr>
              <a:t>Nb</a:t>
            </a:r>
            <a:r>
              <a:rPr lang="en-US" i="1" dirty="0" smtClean="0">
                <a:solidFill>
                  <a:schemeClr val="bg1"/>
                </a:solidFill>
              </a:rPr>
              <a:t> and </a:t>
            </a:r>
            <a:r>
              <a:rPr lang="en-US" i="1" dirty="0" smtClean="0">
                <a:solidFill>
                  <a:srgbClr val="FFFF00"/>
                </a:solidFill>
              </a:rPr>
              <a:t>Ta </a:t>
            </a:r>
            <a:r>
              <a:rPr lang="en-US" i="1" dirty="0" smtClean="0">
                <a:solidFill>
                  <a:schemeClr val="bg1"/>
                </a:solidFill>
              </a:rPr>
              <a:t>are transferred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    into </a:t>
            </a:r>
            <a:r>
              <a:rPr lang="en-US" i="1" dirty="0">
                <a:solidFill>
                  <a:schemeClr val="bg1"/>
                </a:solidFill>
              </a:rPr>
              <a:t>the mantle wedge by the </a:t>
            </a:r>
            <a:r>
              <a:rPr lang="en-US" i="1" dirty="0" smtClean="0">
                <a:solidFill>
                  <a:schemeClr val="bg1"/>
                </a:solidFill>
              </a:rPr>
              <a:t>precipitation of amphibole.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Tiepolo et al</a:t>
            </a:r>
            <a:r>
              <a:rPr lang="fr-FR" dirty="0" smtClean="0">
                <a:solidFill>
                  <a:schemeClr val="bg1"/>
                </a:solidFill>
              </a:rPr>
              <a:t>.(2001)</a:t>
            </a:r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i="1" dirty="0" err="1" smtClean="0">
                <a:solidFill>
                  <a:srgbClr val="FFFF00"/>
                </a:solidFill>
              </a:rPr>
              <a:t>Nb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becomes </a:t>
            </a:r>
            <a:r>
              <a:rPr lang="en-US" i="1" dirty="0" smtClean="0">
                <a:solidFill>
                  <a:srgbClr val="FFFF00"/>
                </a:solidFill>
              </a:rPr>
              <a:t>compatible</a:t>
            </a:r>
            <a:r>
              <a:rPr lang="en-US" i="1" dirty="0" smtClean="0">
                <a:solidFill>
                  <a:schemeClr val="bg1"/>
                </a:solidFill>
              </a:rPr>
              <a:t>, whereas </a:t>
            </a:r>
            <a:r>
              <a:rPr lang="en-US" i="1" dirty="0" err="1">
                <a:solidFill>
                  <a:srgbClr val="FFFF00"/>
                </a:solidFill>
              </a:rPr>
              <a:t>Zr</a:t>
            </a:r>
            <a:r>
              <a:rPr lang="en-US" i="1" dirty="0">
                <a:solidFill>
                  <a:schemeClr val="bg1"/>
                </a:solidFill>
              </a:rPr>
              <a:t> remains </a:t>
            </a:r>
            <a:r>
              <a:rPr lang="en-US" i="1" dirty="0">
                <a:solidFill>
                  <a:srgbClr val="FFFF00"/>
                </a:solidFill>
              </a:rPr>
              <a:t>incompatible</a:t>
            </a:r>
            <a:r>
              <a:rPr lang="en-US" i="1" dirty="0">
                <a:solidFill>
                  <a:schemeClr val="bg1"/>
                </a:solidFill>
              </a:rPr>
              <a:t>, in amphibole 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 crystallized </a:t>
            </a:r>
            <a:r>
              <a:rPr lang="en-US" i="1" dirty="0">
                <a:solidFill>
                  <a:schemeClr val="bg1"/>
                </a:solidFill>
              </a:rPr>
              <a:t>in </a:t>
            </a:r>
            <a:r>
              <a:rPr lang="en-US" i="1" dirty="0" err="1" smtClean="0">
                <a:solidFill>
                  <a:srgbClr val="FFFF00"/>
                </a:solidFill>
              </a:rPr>
              <a:t>Ti</a:t>
            </a:r>
            <a:r>
              <a:rPr lang="en-US" i="1" dirty="0" smtClean="0">
                <a:solidFill>
                  <a:srgbClr val="FFFF00"/>
                </a:solidFill>
              </a:rPr>
              <a:t>-poor systems </a:t>
            </a:r>
            <a:r>
              <a:rPr lang="en-US" i="1" dirty="0">
                <a:solidFill>
                  <a:schemeClr val="bg1"/>
                </a:solidFill>
              </a:rPr>
              <a:t>in the mantle wedge.</a:t>
            </a:r>
          </a:p>
        </p:txBody>
      </p:sp>
      <p:pic>
        <p:nvPicPr>
          <p:cNvPr id="3" name="Picture 2" descr="G:\PC Hard drive\D\白杨河项目\2013年工作\Lithos-revision\revision2\Figures\8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07704" y="3212976"/>
            <a:ext cx="4572000" cy="34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11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09"/>
    </mc:Choice>
    <mc:Fallback>
      <p:transition spd="slow" advTm="73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881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FFFF00"/>
                </a:solidFill>
              </a:rPr>
              <a:t>Why YGP, not other RCAG?</a:t>
            </a:r>
            <a:endParaRPr lang="en-US" altLang="zh-CN" sz="2800" i="1" dirty="0">
              <a:solidFill>
                <a:srgbClr val="FFFF00"/>
              </a:solidFill>
              <a:ea typeface="黑体" pitchFamily="49" charset="-122"/>
            </a:endParaRPr>
          </a:p>
        </p:txBody>
      </p:sp>
      <p:pic>
        <p:nvPicPr>
          <p:cNvPr id="3" name="Picture 3" descr="G:\PC Hard drive\D\白杨河项目\2013年工作\Lithos-revision\revision3\Figures\1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/>
        </p:blipFill>
        <p:spPr bwMode="auto">
          <a:xfrm>
            <a:off x="0" y="611396"/>
            <a:ext cx="6400800" cy="39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1"/>
          <p:cNvGrpSpPr/>
          <p:nvPr/>
        </p:nvGrpSpPr>
        <p:grpSpPr>
          <a:xfrm>
            <a:off x="2244268" y="0"/>
            <a:ext cx="6908602" cy="4946090"/>
            <a:chOff x="2244268" y="0"/>
            <a:chExt cx="6908602" cy="4946090"/>
          </a:xfrm>
        </p:grpSpPr>
        <p:sp>
          <p:nvSpPr>
            <p:cNvPr id="11" name="TextBox 10"/>
            <p:cNvSpPr txBox="1"/>
            <p:nvPr/>
          </p:nvSpPr>
          <p:spPr>
            <a:xfrm>
              <a:off x="6246980" y="4576758"/>
              <a:ext cx="2265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（</a:t>
              </a:r>
              <a:r>
                <a:rPr lang="en-US" altLang="zh-CN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Shen</a:t>
              </a:r>
              <a:r>
                <a:rPr lang="en-US" altLang="zh-CN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Ping</a:t>
              </a:r>
              <a:r>
                <a:rPr lang="zh-CN" altLang="en-US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，</a:t>
              </a:r>
              <a:r>
                <a:rPr lang="en-US" altLang="zh-CN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2012</a:t>
              </a:r>
              <a:r>
                <a:rPr lang="zh-CN" altLang="en-US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）</a:t>
              </a:r>
              <a:endParaRPr lang="zh-CN" altLang="en-US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2244268" y="0"/>
              <a:ext cx="6908602" cy="4568952"/>
              <a:chOff x="2244268" y="0"/>
              <a:chExt cx="6908602" cy="4568952"/>
            </a:xfrm>
          </p:grpSpPr>
          <p:pic>
            <p:nvPicPr>
              <p:cNvPr id="13" name="Picture 12" descr="D:\转博答辩\申萍lithos图\1-s2.0-S0024493712000485-gr12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04"/>
              <a:stretch/>
            </p:blipFill>
            <p:spPr bwMode="auto">
              <a:xfrm>
                <a:off x="5214897" y="0"/>
                <a:ext cx="3937973" cy="45689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下箭头 5"/>
              <p:cNvSpPr/>
              <p:nvPr/>
            </p:nvSpPr>
            <p:spPr>
              <a:xfrm>
                <a:off x="2244268" y="254645"/>
                <a:ext cx="1656184" cy="1365937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0" y="2187576"/>
            <a:ext cx="8119856" cy="4670425"/>
            <a:chOff x="0" y="2187576"/>
            <a:chExt cx="8119856" cy="4670425"/>
          </a:xfrm>
        </p:grpSpPr>
        <p:sp>
          <p:nvSpPr>
            <p:cNvPr id="15" name="右箭头 6"/>
            <p:cNvSpPr/>
            <p:nvPr/>
          </p:nvSpPr>
          <p:spPr>
            <a:xfrm rot="13799818">
              <a:off x="2824722" y="2295588"/>
              <a:ext cx="1368152" cy="1152128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2" descr="G:\PC Hard drive\D\白杨河项目\2013年工作\Lithos-revision\revision2\Figures\8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65972"/>
              <a:ext cx="8119856" cy="309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0313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37"/>
    </mc:Choice>
    <mc:Fallback>
      <p:transition spd="slow" advTm="32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PC Hard drive\D\白杨河项目\2013年工作\Lithos-revision\revision2\Figures\8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5"/>
          <a:stretch/>
        </p:blipFill>
        <p:spPr bwMode="auto">
          <a:xfrm>
            <a:off x="4572000" y="116632"/>
            <a:ext cx="4572000" cy="34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415" y="327720"/>
            <a:ext cx="3988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wo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stages of southward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subduction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j-lt"/>
              </a:rPr>
              <a:t>One northwestward subduction</a:t>
            </a:r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91907" y="1279968"/>
            <a:ext cx="634466" cy="348832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304" y="1871816"/>
            <a:ext cx="364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xtensive metasomatism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Nb,Ta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rich and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-poor amphibole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123" y="3414566"/>
            <a:ext cx="2178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j-lt"/>
              </a:rPr>
              <a:t>Ridge subduction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Enhanced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heat flux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148" y="4861063"/>
            <a:ext cx="3310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j-lt"/>
              </a:rPr>
              <a:t>Decompose amphibole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+mj-lt"/>
              </a:rPr>
              <a:t>Nb,Ta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rich and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-poor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magma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1679" y="6224392"/>
            <a:ext cx="3214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j-lt"/>
              </a:rPr>
              <a:t>Yangzhuang granite porphyry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116245" y="2822718"/>
            <a:ext cx="634466" cy="348832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116245" y="4365104"/>
            <a:ext cx="634466" cy="348832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116245" y="5716076"/>
            <a:ext cx="634466" cy="348832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8866"/>
            <a:ext cx="4572000" cy="31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27"/>
    </mc:Choice>
    <mc:Fallback>
      <p:transition spd="slow" advTm="5242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888"/>
            <a:ext cx="918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chemeClr val="bg1"/>
                </a:solidFill>
              </a:rPr>
              <a:t>Thank you!</a:t>
            </a:r>
            <a:endParaRPr lang="en-US" sz="6000" i="1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755576" y="4509120"/>
            <a:ext cx="7637133" cy="1777924"/>
            <a:chOff x="357190" y="3861048"/>
            <a:chExt cx="7855675" cy="1828800"/>
          </a:xfrm>
        </p:grpSpPr>
        <p:pic>
          <p:nvPicPr>
            <p:cNvPr id="3" name="Picture 3" descr="国科大横式cuti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915"/>
            <a:stretch/>
          </p:blipFill>
          <p:spPr bwMode="auto">
            <a:xfrm>
              <a:off x="357190" y="3861048"/>
              <a:ext cx="2060136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 descr="e:\软件安装\360浏~1\360\360se\360se6\USERDA~1\Temp\U_9848~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576" y="3861048"/>
              <a:ext cx="187068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maowei\Desktop\Untitled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043" y="3861048"/>
              <a:ext cx="3425822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708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9"/>
    </mc:Choice>
    <mc:Fallback>
      <p:transition spd="slow" advTm="38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</a:rPr>
              <a:t>1. Introduction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0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4"/>
    </mc:Choice>
    <mc:Fallback>
      <p:transition spd="slow" advTm="392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C Hard drive\D\白杨河项目\2013年工作\Lithos-revision\revision3\Figures\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9" y="0"/>
            <a:ext cx="807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491880" y="2852936"/>
            <a:ext cx="2917260" cy="526979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11559" y="6210362"/>
            <a:ext cx="8070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Fig. 1. Geological map </a:t>
            </a:r>
            <a:r>
              <a:rPr lang="en-US" altLang="zh-CN" sz="1200" dirty="0" err="1"/>
              <a:t>ofWest</a:t>
            </a:r>
            <a:r>
              <a:rPr lang="en-US" altLang="zh-CN" sz="1200" dirty="0"/>
              <a:t> Junggar, Xinjiang, Northwest China.</a:t>
            </a:r>
          </a:p>
          <a:p>
            <a:r>
              <a:rPr lang="da-DK" altLang="zh-CN" sz="1200" dirty="0"/>
              <a:t>Modified after Chen et al. (2010). Age data fromChen et al. (2010), Geng et al. (2011), Shen et al. (2012), and Zhang and </a:t>
            </a:r>
            <a:r>
              <a:rPr lang="da-DK" altLang="zh-CN" sz="1200" dirty="0" smtClean="0"/>
              <a:t>Zhang</a:t>
            </a:r>
          </a:p>
          <a:p>
            <a:r>
              <a:rPr lang="en-US" altLang="zh-CN" sz="1200" dirty="0" smtClean="0"/>
              <a:t>(2014).</a:t>
            </a:r>
            <a:endParaRPr lang="zh-CN" alt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4751" y="3364047"/>
            <a:ext cx="5731079" cy="2258563"/>
            <a:chOff x="2054751" y="3364047"/>
            <a:chExt cx="5731079" cy="2258563"/>
          </a:xfrm>
        </p:grpSpPr>
        <p:sp>
          <p:nvSpPr>
            <p:cNvPr id="5" name="TextBox 4"/>
            <p:cNvSpPr txBox="1"/>
            <p:nvPr/>
          </p:nvSpPr>
          <p:spPr>
            <a:xfrm>
              <a:off x="5032449" y="4941168"/>
              <a:ext cx="275338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 Carboniferous to Early Permian A-type Granites 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rot="3190886">
              <a:off x="2514676" y="2904122"/>
              <a:ext cx="2258563" cy="3178414"/>
            </a:xfrm>
            <a:prstGeom prst="ellipse">
              <a:avLst/>
            </a:prstGeom>
            <a:solidFill>
              <a:srgbClr val="5F5F5F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5" idx="1"/>
            </p:cNvCxnSpPr>
            <p:nvPr/>
          </p:nvCxnSpPr>
          <p:spPr>
            <a:xfrm flipH="1" flipV="1">
              <a:off x="4647009" y="4941168"/>
              <a:ext cx="385440" cy="323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矩形 8"/>
          <p:cNvSpPr/>
          <p:nvPr/>
        </p:nvSpPr>
        <p:spPr>
          <a:xfrm>
            <a:off x="1694978" y="3410331"/>
            <a:ext cx="485017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latin typeface="+mj-lt"/>
                <a:ea typeface="黑体" pitchFamily="49" charset="-122"/>
                <a:cs typeface="Times New Roman" pitchFamily="18" charset="0"/>
              </a:rPr>
              <a:t>Baiyanghe</a:t>
            </a:r>
            <a:r>
              <a:rPr lang="en-US" altLang="zh-CN" sz="3200" dirty="0" smtClean="0">
                <a:latin typeface="+mj-lt"/>
                <a:ea typeface="黑体" pitchFamily="49" charset="-122"/>
                <a:cs typeface="Times New Roman" pitchFamily="18" charset="0"/>
              </a:rPr>
              <a:t> Be-U deposit</a:t>
            </a:r>
          </a:p>
          <a:p>
            <a:r>
              <a:rPr lang="en-US" altLang="zh-CN" sz="3200" dirty="0" smtClean="0">
                <a:latin typeface="+mj-lt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sz="2800" i="1" dirty="0" smtClean="0">
                <a:latin typeface="+mj-lt"/>
                <a:ea typeface="黑体" pitchFamily="49" charset="-122"/>
                <a:cs typeface="Times New Roman" pitchFamily="18" charset="0"/>
              </a:rPr>
              <a:t>the largest Be-U deposit in Asia</a:t>
            </a:r>
            <a:endParaRPr lang="zh-CN" altLang="en-US" sz="3200" i="1" dirty="0">
              <a:latin typeface="+mj-lt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椭圆 3"/>
          <p:cNvSpPr/>
          <p:nvPr/>
        </p:nvSpPr>
        <p:spPr>
          <a:xfrm>
            <a:off x="4355976" y="3273171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18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18"/>
    </mc:Choice>
    <mc:Fallback>
      <p:transition spd="slow" advTm="47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C Hard drive\D\白杨河项目\2013年工作\Lithos-revision\revision2\Figures\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374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537730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Fig. 2. Geological map of the </a:t>
            </a:r>
            <a:r>
              <a:rPr lang="en-US" altLang="zh-CN" dirty="0" err="1">
                <a:solidFill>
                  <a:schemeClr val="bg1"/>
                </a:solidFill>
              </a:rPr>
              <a:t>Baiyanghe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Be-U </a:t>
            </a:r>
            <a:r>
              <a:rPr lang="en-US" altLang="zh-CN" dirty="0">
                <a:solidFill>
                  <a:schemeClr val="bg1"/>
                </a:solidFill>
              </a:rPr>
              <a:t>deposit, Xinjiang, Northwest China.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Modified after Wang et al. (2012).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7850" y="1948190"/>
            <a:ext cx="191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Late Devonian tuff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3861048"/>
            <a:ext cx="18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Carboniferous tuff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0" y="0"/>
            <a:ext cx="4716016" cy="3356992"/>
            <a:chOff x="0" y="0"/>
            <a:chExt cx="4716016" cy="3356992"/>
          </a:xfrm>
        </p:grpSpPr>
        <p:pic>
          <p:nvPicPr>
            <p:cNvPr id="6" name="Picture 2" descr="G:\PC Hard drive\D\白杨河项目\2013年工作\Lithos-revision\revision2\Figures\3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88983" cy="270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440762" y="3140968"/>
              <a:ext cx="275254" cy="21602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288983" y="0"/>
              <a:ext cx="1427033" cy="314096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0" y="2706982"/>
              <a:ext cx="4440762" cy="65001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710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22"/>
    </mc:Choice>
    <mc:Fallback>
      <p:transition spd="slow" advTm="59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8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</a:rPr>
              <a:t>2. Results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5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0"/>
    </mc:Choice>
    <mc:Fallback>
      <p:transition spd="slow" advTm="28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63765"/>
              </p:ext>
            </p:extLst>
          </p:nvPr>
        </p:nvGraphicFramePr>
        <p:xfrm>
          <a:off x="827584" y="764704"/>
          <a:ext cx="7740352" cy="5589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624"/>
                <a:gridCol w="1971945"/>
                <a:gridCol w="2082524"/>
                <a:gridCol w="976759"/>
                <a:gridCol w="1566500"/>
              </a:tblGrid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Samples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Rock type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Analytical methods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Ages (Ma)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References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Miaoergou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SHRIMP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308±6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Geng et al. (2009)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Miaoergou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305±2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Su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Miaoergou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306.4±8.8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Gao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Miaoergou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SHRIMP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327±7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Han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Karamay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296±4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Su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Karamay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SHRIMP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295±4.6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Han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Akebastao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SHRIMP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290±8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Han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Akebastao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Rb-Sr isochron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302±8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Li et al. (2000)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Akebastao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303±3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Su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Akebastao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305±4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Geng et al. (2009)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Akebastao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318±2.9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Gao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Hongshan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Alkali-feldspar granite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301±4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Su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Tiechanggou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SHRIMP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308.4±4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Han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Hatu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Rb-Sr isochron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287±29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Li et al. (2000)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Hatu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SHRIMP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302.4±4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Han et al. (2006)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Kulumusu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302±2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Chen et al. (2010)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Sailike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304±2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Chen et al. (2010)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Jiangbule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309±2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Xu et al. (2012)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Taergen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309±4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Xu et al. (2012)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Taergen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Alkali-feldspar granite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SHRIMP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296±3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Song et al. (2011)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</a:rPr>
                        <a:t>Yangzhuang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Granite porphyry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SHRIMP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309.3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Ma et al. (2010)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</a:rPr>
                        <a:t>Yangzhuang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Granite porphyry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LA-ICP-MS Zircon U-Pb</a:t>
                      </a:r>
                      <a:endParaRPr lang="zh-CN" sz="1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313±2.3 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Zhang et al. (2012)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267" name="Picture 3" descr="G:\PC Hard drive\D\白杨河项目\2013年工作\lithos\lithos投稿\图\fig. 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1786"/>
            <a:ext cx="7315200" cy="51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3568" y="2492896"/>
            <a:ext cx="8100688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Similarity 1:</a:t>
            </a: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Identical intrusion age</a:t>
            </a:r>
          </a:p>
          <a:p>
            <a:pPr algn="ctr"/>
            <a:r>
              <a:rPr lang="en-US" altLang="zh-CN" sz="3200" i="1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Late Carboniferous-Early </a:t>
            </a:r>
            <a:r>
              <a:rPr lang="en-US" altLang="zh-CN" sz="3200" i="1" dirty="0">
                <a:solidFill>
                  <a:schemeClr val="bg1"/>
                </a:solidFill>
                <a:latin typeface="+mj-lt"/>
                <a:ea typeface="黑体" pitchFamily="49" charset="-122"/>
              </a:rPr>
              <a:t>Permian</a:t>
            </a:r>
            <a:endParaRPr lang="en-US" altLang="zh-CN" sz="3200" i="1" dirty="0" smtClean="0">
              <a:solidFill>
                <a:schemeClr val="bg1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702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Ages of the Yangzhuang granite porphyry and the RCAG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34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39"/>
    </mc:Choice>
    <mc:Fallback>
      <p:transition spd="slow" advTm="28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PC Hard drive\D\白杨河项目\2013年工作\Lithos-revision\revision2\Figures\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11"/>
          <a:stretch/>
        </p:blipFill>
        <p:spPr bwMode="auto">
          <a:xfrm>
            <a:off x="611560" y="0"/>
            <a:ext cx="8100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1" y="1988840"/>
            <a:ext cx="8100688" cy="20621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Similarity 2:</a:t>
            </a: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Identical major </a:t>
            </a:r>
            <a:r>
              <a:rPr lang="en-US" altLang="zh-CN" sz="3200" dirty="0">
                <a:solidFill>
                  <a:schemeClr val="bg1"/>
                </a:solidFill>
                <a:latin typeface="+mj-lt"/>
                <a:ea typeface="黑体" pitchFamily="49" charset="-122"/>
              </a:rPr>
              <a:t>and trace elements and 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CIPW norm mineral calculation results between the YGP and RCAG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8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89"/>
    </mc:Choice>
    <mc:Fallback>
      <p:transition spd="slow" advTm="50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PC Hard drive\D\白杨河项目\2013年工作\Lithos-revision\revision2\Figures\5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2"/>
          <a:stretch/>
        </p:blipFill>
        <p:spPr bwMode="auto">
          <a:xfrm>
            <a:off x="457200" y="908720"/>
            <a:ext cx="8229600" cy="33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132856"/>
            <a:ext cx="9144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Similarity 3:</a:t>
            </a: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They can all be classified as A-type granites.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Previous research showed that all the Regional Coeval Granites are A-type granites(Su et al. 2006)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86350"/>
              </p:ext>
            </p:extLst>
          </p:nvPr>
        </p:nvGraphicFramePr>
        <p:xfrm>
          <a:off x="6660232" y="4591546"/>
          <a:ext cx="2378604" cy="22288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2825"/>
                <a:gridCol w="132577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j-lt"/>
                        </a:rPr>
                        <a:t>Sample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10000Ga/Al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YZ-1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j-lt"/>
                        </a:rPr>
                        <a:t>3.32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YZ-2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+mj-lt"/>
                        </a:rPr>
                        <a:t>3.31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YZ-3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+mj-lt"/>
                        </a:rPr>
                        <a:t>3.23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YZ-4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+mj-lt"/>
                        </a:rPr>
                        <a:t>3.31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YZ-5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j-lt"/>
                        </a:rPr>
                        <a:t>3.42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YZ-6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+mj-lt"/>
                        </a:rPr>
                        <a:t>3.34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YZ-7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+mj-lt"/>
                        </a:rPr>
                        <a:t>3.45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YZ-8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+mj-lt"/>
                        </a:rPr>
                        <a:t>3.84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YZ-9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j-lt"/>
                        </a:rPr>
                        <a:t>3.37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矩形 12"/>
          <p:cNvSpPr/>
          <p:nvPr/>
        </p:nvSpPr>
        <p:spPr>
          <a:xfrm>
            <a:off x="37381" y="465313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All feldspar in the </a:t>
            </a:r>
            <a:r>
              <a:rPr lang="en-US" altLang="zh-CN" sz="2000" dirty="0" err="1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phenocryst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 and 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matrix are alkali-feldspar </a:t>
            </a:r>
            <a:endParaRPr lang="en-US" altLang="zh-CN" sz="2000" dirty="0" smtClean="0">
              <a:solidFill>
                <a:schemeClr val="bg1"/>
              </a:solidFill>
              <a:latin typeface="+mj-lt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CIPW results shows 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no </a:t>
            </a:r>
            <a:r>
              <a:rPr lang="en-US" altLang="zh-CN" sz="2000" dirty="0" err="1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anorthite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 (An)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High 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SiO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, Na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O+K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O, Fe/Mg, F, </a:t>
            </a:r>
            <a:r>
              <a:rPr lang="en-US" altLang="zh-CN" sz="2000" dirty="0" err="1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Nb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, Ga, Sn, Y</a:t>
            </a:r>
            <a:r>
              <a:rPr lang="zh-CN" altLang="en-US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and REE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Low </a:t>
            </a:r>
            <a:r>
              <a:rPr lang="en-US" altLang="zh-CN" sz="2000" dirty="0" err="1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CaO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Ba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dirty="0" err="1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Sr</a:t>
            </a:r>
            <a:endParaRPr lang="en-US" altLang="zh-CN" sz="2000" dirty="0" smtClean="0">
              <a:solidFill>
                <a:schemeClr val="bg1"/>
              </a:solidFill>
              <a:latin typeface="+mj-lt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Notable negative </a:t>
            </a:r>
            <a:r>
              <a:rPr lang="en-US" altLang="zh-CN" sz="2000" dirty="0" err="1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Eu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 anomaly</a:t>
            </a:r>
            <a:endParaRPr lang="en-US" altLang="zh-CN" sz="2000" dirty="0" smtClean="0">
              <a:solidFill>
                <a:schemeClr val="bg1"/>
              </a:solidFill>
              <a:latin typeface="+mj-lt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10000Ga/Al&gt;2.6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itchFamily="49" charset="-122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76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19"/>
    </mc:Choice>
    <mc:Fallback>
      <p:transition spd="slow" advTm="32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C Hard drive\D\白杨河项目\2013年工作\Lithos-revision\revision2\Figures\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/>
        </p:blipFill>
        <p:spPr bwMode="auto">
          <a:xfrm>
            <a:off x="-1" y="188640"/>
            <a:ext cx="9144000" cy="29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86892"/>
              </p:ext>
            </p:extLst>
          </p:nvPr>
        </p:nvGraphicFramePr>
        <p:xfrm>
          <a:off x="107505" y="3356992"/>
          <a:ext cx="8928991" cy="13681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9287"/>
                <a:gridCol w="523550"/>
                <a:gridCol w="523550"/>
                <a:gridCol w="523550"/>
                <a:gridCol w="523550"/>
                <a:gridCol w="523550"/>
                <a:gridCol w="523550"/>
                <a:gridCol w="523550"/>
                <a:gridCol w="523550"/>
                <a:gridCol w="523550"/>
                <a:gridCol w="698068"/>
                <a:gridCol w="698068"/>
                <a:gridCol w="698068"/>
                <a:gridCol w="95398"/>
                <a:gridCol w="602670"/>
                <a:gridCol w="765482"/>
              </a:tblGrid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 err="1" smtClean="0">
                          <a:effectLst/>
                          <a:latin typeface="+mj-lt"/>
                          <a:ea typeface="黑体" pitchFamily="49" charset="-122"/>
                        </a:rPr>
                        <a:t>Samp</a:t>
                      </a:r>
                      <a:r>
                        <a:rPr lang="en-US" altLang="zh-CN" sz="1800" b="1" u="none" strike="noStrike" dirty="0" smtClean="0">
                          <a:effectLst/>
                          <a:latin typeface="+mj-lt"/>
                          <a:ea typeface="黑体" pitchFamily="49" charset="-122"/>
                        </a:rPr>
                        <a:t>.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YZ-1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YZ-2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YZ-3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YZ-4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YZ-5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j-lt"/>
                          <a:ea typeface="黑体" pitchFamily="49" charset="-122"/>
                        </a:rPr>
                        <a:t>YZ-6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YZ-7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j-lt"/>
                          <a:ea typeface="黑体" pitchFamily="49" charset="-122"/>
                        </a:rPr>
                        <a:t>YZ-8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YZ-9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KM*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MG*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j-lt"/>
                          <a:ea typeface="黑体" pitchFamily="49" charset="-122"/>
                        </a:rPr>
                        <a:t>HONG*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AK*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j-lt"/>
                          <a:ea typeface="黑体" pitchFamily="49" charset="-122"/>
                        </a:rPr>
                        <a:t>Hatu*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 smtClean="0">
                          <a:effectLst/>
                          <a:latin typeface="+mj-lt"/>
                          <a:ea typeface="黑体" pitchFamily="49" charset="-122"/>
                        </a:rPr>
                        <a:t>Rock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黑体" pitchFamily="49" charset="-122"/>
                        </a:rPr>
                        <a:t>Yangzhuang</a:t>
                      </a:r>
                      <a:r>
                        <a:rPr lang="en-US" altLang="zh-CN" sz="1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黑体" pitchFamily="49" charset="-122"/>
                        </a:rPr>
                        <a:t> Granite Porphyry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 smtClean="0">
                          <a:effectLst/>
                          <a:latin typeface="+mj-lt"/>
                          <a:ea typeface="黑体" pitchFamily="49" charset="-122"/>
                        </a:rPr>
                        <a:t>Regional</a:t>
                      </a:r>
                      <a:r>
                        <a:rPr lang="en-US" altLang="zh-CN" sz="1800" b="1" u="none" strike="noStrike" baseline="0" dirty="0" smtClean="0">
                          <a:effectLst/>
                          <a:latin typeface="+mj-lt"/>
                          <a:ea typeface="黑体" pitchFamily="49" charset="-122"/>
                        </a:rPr>
                        <a:t> </a:t>
                      </a:r>
                      <a:r>
                        <a:rPr lang="en-US" altLang="zh-CN" sz="1800" b="1" u="none" strike="noStrike" dirty="0" smtClean="0">
                          <a:effectLst/>
                          <a:latin typeface="+mj-lt"/>
                          <a:ea typeface="黑体" pitchFamily="49" charset="-122"/>
                        </a:rPr>
                        <a:t>Coeval</a:t>
                      </a:r>
                      <a:r>
                        <a:rPr lang="en-US" altLang="zh-CN" sz="1800" b="1" u="none" strike="noStrike" baseline="0" dirty="0" smtClean="0">
                          <a:effectLst/>
                          <a:latin typeface="+mj-lt"/>
                          <a:ea typeface="黑体" pitchFamily="49" charset="-122"/>
                        </a:rPr>
                        <a:t> </a:t>
                      </a:r>
                      <a:r>
                        <a:rPr lang="en-US" altLang="zh-CN" sz="1800" b="1" u="none" strike="noStrike" dirty="0" smtClean="0">
                          <a:effectLst/>
                          <a:latin typeface="+mj-lt"/>
                          <a:ea typeface="黑体" pitchFamily="49" charset="-122"/>
                        </a:rPr>
                        <a:t>A-type Granites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j-lt"/>
                          <a:ea typeface="黑体" pitchFamily="49" charset="-122"/>
                        </a:rPr>
                        <a:t>Nb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93.6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87.2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84.4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92.8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90.6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86.6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100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81.9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95.8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10.20 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8.75 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8.77 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8.88 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10.4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Ta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8.04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j-lt"/>
                          <a:ea typeface="黑体" pitchFamily="49" charset="-122"/>
                        </a:rPr>
                        <a:t>7.77</a:t>
                      </a:r>
                      <a:endParaRPr lang="en-US" altLang="zh-CN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>
                          <a:effectLst/>
                          <a:latin typeface="+mj-lt"/>
                          <a:ea typeface="黑体" pitchFamily="49" charset="-122"/>
                        </a:rPr>
                        <a:t>8.32</a:t>
                      </a:r>
                      <a:endParaRPr lang="en-US" altLang="zh-CN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8.36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7.91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7.62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8.53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5.71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8.34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1.03 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0.61 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0.75 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0.76 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  <a:latin typeface="+mj-lt"/>
                          <a:ea typeface="黑体" pitchFamily="49" charset="-122"/>
                        </a:rPr>
                        <a:t>0.57</a:t>
                      </a:r>
                      <a:endParaRPr lang="en-US" alt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269776" y="5081305"/>
            <a:ext cx="5004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Left leaning HREE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U</a:t>
            </a:r>
            <a:r>
              <a:rPr lang="zh-CN" altLang="en-US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Th</a:t>
            </a:r>
            <a:r>
              <a:rPr lang="zh-CN" altLang="en-US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rich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 err="1" smtClean="0">
                <a:solidFill>
                  <a:srgbClr val="FFFF00"/>
                </a:solidFill>
                <a:latin typeface="+mj-lt"/>
                <a:ea typeface="黑体" pitchFamily="49" charset="-122"/>
                <a:cs typeface="Times New Roman" pitchFamily="18" charset="0"/>
              </a:rPr>
              <a:t>Nb</a:t>
            </a:r>
            <a:r>
              <a:rPr lang="zh-CN" altLang="en-US" sz="2000" dirty="0">
                <a:solidFill>
                  <a:srgbClr val="FFFF00"/>
                </a:solidFill>
                <a:latin typeface="+mj-lt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dirty="0" smtClean="0">
                <a:solidFill>
                  <a:srgbClr val="FFFF00"/>
                </a:solidFill>
                <a:latin typeface="+mj-lt"/>
                <a:ea typeface="黑体" pitchFamily="49" charset="-122"/>
                <a:cs typeface="Times New Roman" pitchFamily="18" charset="0"/>
              </a:rPr>
              <a:t>Ta</a:t>
            </a:r>
            <a:r>
              <a:rPr lang="zh-CN" altLang="en-US" sz="2000" dirty="0" smtClean="0">
                <a:solidFill>
                  <a:srgbClr val="FFFF00"/>
                </a:solidFill>
                <a:latin typeface="+mj-lt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00"/>
                </a:solidFill>
                <a:latin typeface="+mj-lt"/>
                <a:ea typeface="黑体" pitchFamily="49" charset="-122"/>
                <a:cs typeface="Times New Roman" pitchFamily="18" charset="0"/>
              </a:rPr>
              <a:t>strongly </a:t>
            </a:r>
          </a:p>
          <a:p>
            <a:r>
              <a:rPr lang="en-US" altLang="zh-CN" sz="2000" dirty="0">
                <a:solidFill>
                  <a:srgbClr val="FFFF00"/>
                </a:solidFill>
                <a:latin typeface="+mj-lt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00"/>
                </a:solidFill>
                <a:latin typeface="+mj-lt"/>
                <a:ea typeface="黑体" pitchFamily="49" charset="-122"/>
                <a:cs typeface="Times New Roman" pitchFamily="18" charset="0"/>
              </a:rPr>
              <a:t>   enriched (~10 times)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 err="1" smtClean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Eu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dirty="0" smtClean="0">
                <a:solidFill>
                  <a:srgbClr val="FFFF00"/>
                </a:solidFill>
                <a:latin typeface="+mj-lt"/>
                <a:ea typeface="黑体" pitchFamily="49" charset="-122"/>
                <a:cs typeface="Times New Roman" pitchFamily="18" charset="0"/>
              </a:rPr>
              <a:t>Ti depleted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108" y="5442669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High-field-strength elements </a:t>
            </a:r>
            <a:r>
              <a:rPr lang="en-US" dirty="0" err="1" smtClean="0">
                <a:solidFill>
                  <a:schemeClr val="bg1"/>
                </a:solidFill>
              </a:rPr>
              <a:t>Nb</a:t>
            </a:r>
            <a:r>
              <a:rPr lang="en-US" dirty="0" smtClean="0">
                <a:solidFill>
                  <a:schemeClr val="bg1"/>
                </a:solidFill>
              </a:rPr>
              <a:t>-Ta </a:t>
            </a:r>
            <a:r>
              <a:rPr lang="en-US" dirty="0">
                <a:solidFill>
                  <a:schemeClr val="bg1"/>
                </a:solidFill>
              </a:rPr>
              <a:t>(HFSE</a:t>
            </a:r>
            <a:r>
              <a:rPr lang="en-US" baseline="30000" dirty="0">
                <a:solidFill>
                  <a:schemeClr val="bg1"/>
                </a:solidFill>
              </a:rPr>
              <a:t>5+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en-US" dirty="0" err="1" smtClean="0">
                <a:solidFill>
                  <a:schemeClr val="bg1"/>
                </a:solidFill>
              </a:rPr>
              <a:t>Zr-Hf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(HFSE</a:t>
            </a:r>
            <a:r>
              <a:rPr lang="en-US" baseline="30000" dirty="0">
                <a:solidFill>
                  <a:schemeClr val="bg1"/>
                </a:solidFill>
              </a:rPr>
              <a:t>4+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err="1" smtClean="0">
                <a:solidFill>
                  <a:schemeClr val="bg1"/>
                </a:solidFill>
              </a:rPr>
              <a:t>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share similar </a:t>
            </a:r>
            <a:r>
              <a:rPr lang="en-US" dirty="0" smtClean="0">
                <a:solidFill>
                  <a:schemeClr val="bg1"/>
                </a:solidFill>
              </a:rPr>
              <a:t>crystal-chemical </a:t>
            </a:r>
            <a:r>
              <a:rPr lang="en-US" dirty="0">
                <a:solidFill>
                  <a:schemeClr val="bg1"/>
                </a:solidFill>
              </a:rPr>
              <a:t>properties</a:t>
            </a:r>
          </a:p>
        </p:txBody>
      </p:sp>
      <p:pic>
        <p:nvPicPr>
          <p:cNvPr id="14" name="Picture 2" descr="G:\PC Hard drive\D\白杨河项目\2013年工作\Lithos-revision\revision2\Figures\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0234" r="63554" b="63067"/>
          <a:stretch/>
        </p:blipFill>
        <p:spPr bwMode="auto">
          <a:xfrm>
            <a:off x="6839742" y="188640"/>
            <a:ext cx="230425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3356992"/>
            <a:ext cx="4716524" cy="13681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08104" y="3356992"/>
            <a:ext cx="3528392" cy="136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5796136" y="1177166"/>
            <a:ext cx="360040" cy="1963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2080" y="385078"/>
            <a:ext cx="360040" cy="2755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28312" y="980728"/>
            <a:ext cx="1851600" cy="775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68344" y="1897246"/>
            <a:ext cx="359080" cy="1243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4288" y="1412776"/>
            <a:ext cx="360040" cy="64466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-1" y="2247110"/>
            <a:ext cx="91440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Difference 1: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Decoupling of 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Nb</a:t>
            </a:r>
            <a:r>
              <a:rPr lang="en-US" altLang="zh-CN" sz="3200" dirty="0" smtClean="0">
                <a:solidFill>
                  <a:schemeClr val="bg1"/>
                </a:solidFill>
              </a:rPr>
              <a:t>-Ta, 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Zr-Hf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and 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Ti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400" i="1" dirty="0" smtClean="0">
                <a:solidFill>
                  <a:srgbClr val="FFFF00"/>
                </a:solidFill>
              </a:rPr>
              <a:t>-How???</a:t>
            </a:r>
            <a:endParaRPr lang="en-US" altLang="zh-CN" sz="4400" i="1" dirty="0" smtClean="0">
              <a:solidFill>
                <a:srgbClr val="FFFF00"/>
              </a:solidFill>
              <a:latin typeface="+mj-lt"/>
              <a:ea typeface="黑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09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28"/>
    </mc:Choice>
    <mc:Fallback>
      <p:transition spd="slow" advTm="83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9.3|6.8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7|20.1|4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5.7|12.9|23|13.4|1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1254</Words>
  <Application>Microsoft Office PowerPoint</Application>
  <PresentationFormat>全屏显示(4:3)</PresentationFormat>
  <Paragraphs>288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        Decoupling of Nb-Ta and Ti in arc magmatism:         A case study of the Yangzhuang granite porphyry            in West Junggar, Xinjiang, China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Decoupling of Nb-Ta and Ti in arc magmatism: A case study of the Yangzhuang granite porphyry in West Junggar, Xinjiang, China</dc:title>
  <dc:creator>maowei</dc:creator>
  <cp:lastModifiedBy>unknown</cp:lastModifiedBy>
  <cp:revision>89</cp:revision>
  <dcterms:created xsi:type="dcterms:W3CDTF">2014-09-14T17:21:29Z</dcterms:created>
  <dcterms:modified xsi:type="dcterms:W3CDTF">2014-10-18T04:10:19Z</dcterms:modified>
</cp:coreProperties>
</file>