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36" r:id="rId2"/>
    <p:sldId id="341" r:id="rId3"/>
    <p:sldId id="324" r:id="rId4"/>
    <p:sldId id="340" r:id="rId5"/>
    <p:sldId id="326" r:id="rId6"/>
    <p:sldId id="327" r:id="rId7"/>
    <p:sldId id="344" r:id="rId8"/>
    <p:sldId id="338" r:id="rId9"/>
    <p:sldId id="329" r:id="rId10"/>
    <p:sldId id="330" r:id="rId11"/>
    <p:sldId id="343" r:id="rId12"/>
    <p:sldId id="333" r:id="rId13"/>
    <p:sldId id="334" r:id="rId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9986"/>
    <a:srgbClr val="3D4638"/>
    <a:srgbClr val="EEF5DC"/>
    <a:srgbClr val="D8CDD4"/>
    <a:srgbClr val="973100"/>
    <a:srgbClr val="873E02"/>
    <a:srgbClr val="394234"/>
    <a:srgbClr val="DCD6C1"/>
    <a:srgbClr val="726250"/>
    <a:srgbClr val="9D80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80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23"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2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25"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27"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6775B897-ABA1-264D-85FD-8D987CFF65F7}" type="slidenum">
              <a:rPr lang="en-US"/>
              <a:pPr>
                <a:defRPr/>
              </a:pPr>
              <a:t>‹#›</a:t>
            </a:fld>
            <a:endParaRPr lang="en-US"/>
          </a:p>
        </p:txBody>
      </p:sp>
    </p:spTree>
    <p:extLst>
      <p:ext uri="{BB962C8B-B14F-4D97-AF65-F5344CB8AC3E}">
        <p14:creationId xmlns:p14="http://schemas.microsoft.com/office/powerpoint/2010/main" val="3696643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first trip to Iceland was in 1975. That was 12 years after </a:t>
            </a:r>
            <a:r>
              <a:rPr lang="en-US" dirty="0" err="1" smtClean="0"/>
              <a:t>Surtsey</a:t>
            </a:r>
            <a:r>
              <a:rPr lang="en-US" dirty="0" smtClean="0"/>
              <a:t> eruption; it was in the early</a:t>
            </a:r>
            <a:r>
              <a:rPr lang="en-US" baseline="0" dirty="0" smtClean="0"/>
              <a:t> plate tectonic era and predicted spreading in Iceland;</a:t>
            </a:r>
            <a:r>
              <a:rPr lang="en-US" dirty="0" smtClean="0"/>
              <a:t> major</a:t>
            </a:r>
            <a:r>
              <a:rPr lang="en-US" baseline="0" dirty="0" smtClean="0"/>
              <a:t> volcano-tectonic event in N Iceland; hot springs that we soaked in in N Iceland are now too cool and some that were too cool are now parboiling temperatures. Glaciers have retreated.  There have been a dozen volcanic eruptions. Incredible geologic activity and incredible change. Manmade changes, too. </a:t>
            </a:r>
            <a:r>
              <a:rPr lang="en-US" dirty="0" smtClean="0"/>
              <a:t>one year after Ring Road; </a:t>
            </a:r>
            <a:r>
              <a:rPr lang="en-US" baseline="0" dirty="0" smtClean="0"/>
              <a:t>. </a:t>
            </a:r>
            <a:r>
              <a:rPr lang="en-US" dirty="0" smtClean="0"/>
              <a:t>-; joke about what to do if you get lost in a Icelandic </a:t>
            </a:r>
            <a:r>
              <a:rPr lang="en-US" dirty="0" err="1" smtClean="0"/>
              <a:t>forest;no</a:t>
            </a:r>
            <a:r>
              <a:rPr lang="en-US" dirty="0" smtClean="0"/>
              <a:t> blue lagoon.  remarkable changes; A blink in the eye geologically.</a:t>
            </a:r>
            <a:endParaRPr lang="en-US" dirty="0"/>
          </a:p>
        </p:txBody>
      </p:sp>
      <p:sp>
        <p:nvSpPr>
          <p:cNvPr id="4" name="Slide Number Placeholder 3"/>
          <p:cNvSpPr>
            <a:spLocks noGrp="1"/>
          </p:cNvSpPr>
          <p:nvPr>
            <p:ph type="sldNum" sz="quarter" idx="10"/>
          </p:nvPr>
        </p:nvSpPr>
        <p:spPr/>
        <p:txBody>
          <a:bodyPr/>
          <a:lstStyle/>
          <a:p>
            <a:pPr>
              <a:defRPr/>
            </a:pPr>
            <a:fld id="{6775B897-ABA1-264D-85FD-8D987CFF65F7}" type="slidenum">
              <a:rPr lang="en-US" smtClean="0"/>
              <a:pPr>
                <a:defRPr/>
              </a:pPr>
              <a:t>2</a:t>
            </a:fld>
            <a:endParaRPr lang="en-US"/>
          </a:p>
        </p:txBody>
      </p:sp>
    </p:spTree>
    <p:extLst>
      <p:ext uri="{BB962C8B-B14F-4D97-AF65-F5344CB8AC3E}">
        <p14:creationId xmlns:p14="http://schemas.microsoft.com/office/powerpoint/2010/main" val="821385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4" name="Notes Placeholder 2"/>
          <p:cNvSpPr>
            <a:spLocks noGrp="1"/>
          </p:cNvSpPr>
          <p:nvPr>
            <p:ph type="body" idx="1"/>
          </p:nvPr>
        </p:nvSpPr>
        <p:spPr>
          <a:noFill/>
        </p:spPr>
        <p:txBody>
          <a:bodyPr/>
          <a:lstStyle/>
          <a:p>
            <a:r>
              <a:rPr lang="en-US"/>
              <a:t>Risk docs and emergency procedures; Iceland is a comparatively safe place – standard field risks with none of the disease, crime, political unrest, dangerous animals and insects, etc. But risk docs and emergency procedures are critical. Provide links to Egypt risk docs. Will replace with Iceland docs about mid-year. Include my contact information on the slide.</a:t>
            </a:r>
          </a:p>
        </p:txBody>
      </p:sp>
      <p:sp>
        <p:nvSpPr>
          <p:cNvPr id="2867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C49443-B359-ED46-8AF7-880E321F9234}" type="slidenum">
              <a:rPr lang="en-US" sz="1200"/>
              <a:pPr/>
              <a:t>13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170" name="Notes Placeholder 2"/>
          <p:cNvSpPr>
            <a:spLocks noGrp="1"/>
          </p:cNvSpPr>
          <p:nvPr>
            <p:ph type="body" idx="1"/>
          </p:nvPr>
        </p:nvSpPr>
        <p:spPr>
          <a:noFill/>
        </p:spPr>
        <p:txBody>
          <a:bodyPr/>
          <a:lstStyle/>
          <a:p>
            <a:r>
              <a:rPr lang="en-US" dirty="0" smtClean="0"/>
              <a:t>Taught 7 field courses since 1980 – benefited from “real-time volcanic activity and interactions. Shortly after </a:t>
            </a:r>
            <a:r>
              <a:rPr lang="en-US" dirty="0" err="1" smtClean="0"/>
              <a:t>Heimaey</a:t>
            </a:r>
            <a:r>
              <a:rPr lang="en-US" baseline="0" dirty="0" smtClean="0"/>
              <a:t> eruption – ground too hot to touch</a:t>
            </a:r>
            <a:r>
              <a:rPr lang="en-US" dirty="0" smtClean="0"/>
              <a:t>, </a:t>
            </a:r>
            <a:r>
              <a:rPr lang="en-US" dirty="0" err="1" smtClean="0"/>
              <a:t>Krafla</a:t>
            </a:r>
            <a:r>
              <a:rPr lang="en-US" dirty="0" smtClean="0"/>
              <a:t> </a:t>
            </a:r>
            <a:r>
              <a:rPr lang="en-US" dirty="0"/>
              <a:t>(</a:t>
            </a:r>
            <a:r>
              <a:rPr lang="en-US" dirty="0" err="1"/>
              <a:t>subaerial</a:t>
            </a:r>
            <a:r>
              <a:rPr lang="en-US" dirty="0"/>
              <a:t>, volcano-tectonic event, changes in the hydrothermal regime in N Iceland), </a:t>
            </a:r>
            <a:r>
              <a:rPr lang="en-US" dirty="0" err="1"/>
              <a:t>Grismvotn</a:t>
            </a:r>
            <a:r>
              <a:rPr lang="en-US" dirty="0"/>
              <a:t> aftermath (</a:t>
            </a:r>
            <a:r>
              <a:rPr lang="en-US" dirty="0" err="1"/>
              <a:t>subglacial</a:t>
            </a:r>
            <a:r>
              <a:rPr lang="en-US" dirty="0"/>
              <a:t>), SISZ earthquake 2008 aftermath, </a:t>
            </a:r>
            <a:r>
              <a:rPr lang="en-US" dirty="0" err="1"/>
              <a:t>Eyjafjallajokull</a:t>
            </a:r>
            <a:r>
              <a:rPr lang="en-US" dirty="0"/>
              <a:t>, aftermath (</a:t>
            </a:r>
            <a:r>
              <a:rPr lang="en-US" dirty="0" err="1"/>
              <a:t>subaerial</a:t>
            </a:r>
            <a:r>
              <a:rPr lang="en-US" dirty="0"/>
              <a:t>, </a:t>
            </a:r>
            <a:r>
              <a:rPr lang="en-US" dirty="0" err="1"/>
              <a:t>subglacial</a:t>
            </a:r>
            <a:r>
              <a:rPr lang="en-US" dirty="0"/>
              <a:t>, and glacier burst); Fortunate enough to hike into actual event or the aftermath</a:t>
            </a:r>
            <a:r>
              <a:rPr lang="en-US" dirty="0" smtClean="0"/>
              <a:t>; And it’s accessible, for the most </a:t>
            </a:r>
            <a:r>
              <a:rPr lang="en-US" dirty="0" err="1" smtClean="0"/>
              <a:t>part.An</a:t>
            </a:r>
            <a:r>
              <a:rPr lang="en-US" dirty="0" smtClean="0"/>
              <a:t> extraordinary place to take students.</a:t>
            </a:r>
            <a:endParaRPr lang="en-US" dirty="0"/>
          </a:p>
        </p:txBody>
      </p:sp>
      <p:sp>
        <p:nvSpPr>
          <p:cNvPr id="717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7D8EBA-72AF-964C-A174-9C353D8C6826}" type="slidenum">
              <a:rPr lang="en-US" sz="1200"/>
              <a:pPr/>
              <a:t>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218" name="Notes Placeholder 2"/>
          <p:cNvSpPr>
            <a:spLocks noGrp="1"/>
          </p:cNvSpPr>
          <p:nvPr>
            <p:ph type="body" idx="1"/>
          </p:nvPr>
        </p:nvSpPr>
        <p:spPr>
          <a:noFill/>
        </p:spPr>
        <p:txBody>
          <a:bodyPr/>
          <a:lstStyle/>
          <a:p>
            <a:r>
              <a:rPr lang="en-US" dirty="0"/>
              <a:t>Tours we’ve done – 2 </a:t>
            </a:r>
            <a:r>
              <a:rPr lang="en-US" dirty="0" err="1"/>
              <a:t>vs</a:t>
            </a:r>
            <a:r>
              <a:rPr lang="en-US" dirty="0"/>
              <a:t> 3 weeks, routes with </a:t>
            </a:r>
            <a:r>
              <a:rPr lang="en-US" dirty="0" smtClean="0"/>
              <a:t>map; </a:t>
            </a:r>
            <a:r>
              <a:rPr lang="en-US" dirty="0" err="1" smtClean="0"/>
              <a:t>routees</a:t>
            </a:r>
            <a:r>
              <a:rPr lang="en-US" baseline="0" dirty="0" smtClean="0"/>
              <a:t> requiring back-country access; need skilled drivers</a:t>
            </a:r>
            <a:endParaRPr lang="en-US" dirty="0"/>
          </a:p>
        </p:txBody>
      </p:sp>
      <p:sp>
        <p:nvSpPr>
          <p:cNvPr id="921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8E9E56-588B-A745-B16B-173AF231907A}" type="slidenum">
              <a:rPr lang="en-US" sz="1200"/>
              <a:pPr/>
              <a:t>4</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1266" name="Notes Placeholder 2"/>
          <p:cNvSpPr>
            <a:spLocks noGrp="1"/>
          </p:cNvSpPr>
          <p:nvPr>
            <p:ph type="body" idx="1"/>
          </p:nvPr>
        </p:nvSpPr>
        <p:spPr>
          <a:noFill/>
        </p:spPr>
        <p:txBody>
          <a:bodyPr/>
          <a:lstStyle/>
          <a:p>
            <a:r>
              <a:rPr lang="en-US"/>
              <a:t>Logistics and costs: ½ camping tour, ½ Youth hostel; 2/3 camping tour, 1/3 Youth hostel (roughly $2 K vs. $3K); hire an outfitter (river crossings are dangerous; Provide adequate tents; Iceland weather is bad enough that it’s nice not to have to deal with logistics; guides are really knowledgable – you providde the geology, they provide all kinds of other insights)</a:t>
            </a:r>
          </a:p>
        </p:txBody>
      </p:sp>
      <p:sp>
        <p:nvSpPr>
          <p:cNvPr id="1126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E66B63-44DA-3F48-84E9-48D4EFFB8AC7}" type="slidenum">
              <a:rPr lang="en-US" sz="1200"/>
              <a:pPr/>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3314"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Iceland is a land of extraordinary</a:t>
            </a:r>
            <a:r>
              <a:rPr lang="en-US" baseline="0" dirty="0" smtClean="0"/>
              <a:t> geological interactions – while it’s possible to go </a:t>
            </a:r>
            <a:r>
              <a:rPr lang="en-US" baseline="0" dirty="0" smtClean="0"/>
              <a:t>to many </a:t>
            </a:r>
            <a:r>
              <a:rPr lang="en-US" baseline="0" dirty="0" smtClean="0"/>
              <a:t>places </a:t>
            </a:r>
            <a:r>
              <a:rPr lang="en-US" baseline="0" dirty="0" smtClean="0"/>
              <a:t>elsewhere in the world to  </a:t>
            </a:r>
            <a:r>
              <a:rPr lang="en-US" baseline="0" dirty="0" smtClean="0"/>
              <a:t>see interactions among volcanic and hydrologic processes or glacial and </a:t>
            </a:r>
            <a:r>
              <a:rPr lang="en-US" baseline="0" dirty="0" err="1" smtClean="0"/>
              <a:t>sedimentologic</a:t>
            </a:r>
            <a:r>
              <a:rPr lang="en-US" baseline="0" dirty="0" smtClean="0"/>
              <a:t> processes, Iceland is nearly unique in having interactions among all three. The photo of the </a:t>
            </a:r>
            <a:r>
              <a:rPr lang="en-US" baseline="0" dirty="0" err="1" smtClean="0"/>
              <a:t>Eyjafjallajokull</a:t>
            </a:r>
            <a:r>
              <a:rPr lang="en-US" baseline="0" dirty="0" smtClean="0"/>
              <a:t> eruption (not mine!) shows </a:t>
            </a:r>
            <a:r>
              <a:rPr lang="en-US" baseline="0" dirty="0" smtClean="0"/>
              <a:t>these interactions </a:t>
            </a:r>
            <a:r>
              <a:rPr lang="en-US" baseline="0" dirty="0" smtClean="0"/>
              <a:t>in real time. The water melted generates glacier bursts and unique sediment deposits. The lave/water interactions produce explosive eruptions and generate </a:t>
            </a:r>
            <a:r>
              <a:rPr lang="en-US" baseline="0" dirty="0" err="1" smtClean="0"/>
              <a:t>subglacial</a:t>
            </a:r>
            <a:r>
              <a:rPr lang="en-US" baseline="0" dirty="0" smtClean="0"/>
              <a:t> deposits or unique character that characterize much of the Icelandic landscape. </a:t>
            </a:r>
            <a:r>
              <a:rPr lang="en-US" dirty="0" smtClean="0"/>
              <a:t>And all, of course, is in the context of an active plate boundary.</a:t>
            </a:r>
          </a:p>
          <a:p>
            <a:endParaRPr lang="en-US" baseline="0" dirty="0" smtClean="0"/>
          </a:p>
        </p:txBody>
      </p:sp>
      <p:sp>
        <p:nvSpPr>
          <p:cNvPr id="1331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BF78CA-00D4-0D43-90A8-2A46F943E2B9}" type="slidenum">
              <a:rPr lang="en-US" sz="1200"/>
              <a:pPr/>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8434" name="Notes Placeholder 2"/>
          <p:cNvSpPr>
            <a:spLocks noGrp="1"/>
          </p:cNvSpPr>
          <p:nvPr>
            <p:ph type="body" idx="1"/>
          </p:nvPr>
        </p:nvSpPr>
        <p:spPr>
          <a:noFill/>
        </p:spPr>
        <p:txBody>
          <a:bodyPr/>
          <a:lstStyle/>
          <a:p>
            <a:r>
              <a:rPr lang="en-US"/>
              <a:t>Concept sketch approach to taking notes; value of the notes for the future; informal presentations in the field.</a:t>
            </a:r>
          </a:p>
        </p:txBody>
      </p:sp>
      <p:sp>
        <p:nvSpPr>
          <p:cNvPr id="1843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2501A8-F7E2-414B-8152-71CC9966F373}" type="slidenum">
              <a:rPr lang="en-US" sz="1200"/>
              <a:pPr/>
              <a:t>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2" name="Notes Placeholder 2"/>
          <p:cNvSpPr>
            <a:spLocks noGrp="1"/>
          </p:cNvSpPr>
          <p:nvPr>
            <p:ph type="body" idx="1"/>
          </p:nvPr>
        </p:nvSpPr>
        <p:spPr>
          <a:noFill/>
        </p:spPr>
        <p:txBody>
          <a:bodyPr/>
          <a:lstStyle/>
          <a:p>
            <a:r>
              <a:rPr lang="en-US" dirty="0" smtClean="0"/>
              <a:t>To prepare for specialties. Spring </a:t>
            </a:r>
            <a:r>
              <a:rPr lang="en-US" dirty="0"/>
              <a:t>semester seminar: worth half the credit; value is getting students well-prepared; meets once a week, this year with Calgary students as an virtual seminar; tie to poster on Weds; opportunity for bag drag</a:t>
            </a:r>
          </a:p>
        </p:txBody>
      </p:sp>
      <p:sp>
        <p:nvSpPr>
          <p:cNvPr id="2048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EF322-22F4-9342-A53A-4ED88195D570}" type="slidenum">
              <a:rPr lang="en-US" sz="1200"/>
              <a:pPr/>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2" name="Notes Placeholder 2"/>
          <p:cNvSpPr>
            <a:spLocks noGrp="1"/>
          </p:cNvSpPr>
          <p:nvPr>
            <p:ph type="body" idx="1"/>
          </p:nvPr>
        </p:nvSpPr>
        <p:spPr>
          <a:noFill/>
        </p:spPr>
        <p:txBody>
          <a:bodyPr/>
          <a:lstStyle/>
          <a:p>
            <a:r>
              <a:rPr lang="en-US" dirty="0" smtClean="0"/>
              <a:t>To prepare for specialties. Spring </a:t>
            </a:r>
            <a:r>
              <a:rPr lang="en-US" dirty="0"/>
              <a:t>semester seminar: worth half the credit; value is getting students well-prepared; meets once a week, this year with Calgary students as an virtual seminar; tie to poster on Weds; opportunity for bag drag</a:t>
            </a:r>
          </a:p>
        </p:txBody>
      </p:sp>
      <p:sp>
        <p:nvSpPr>
          <p:cNvPr id="2048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EF322-22F4-9342-A53A-4ED88195D570}" type="slidenum">
              <a:rPr lang="en-US" sz="1200"/>
              <a:pPr/>
              <a:t>11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6626" name="Notes Placeholder 2"/>
          <p:cNvSpPr>
            <a:spLocks noGrp="1"/>
          </p:cNvSpPr>
          <p:nvPr>
            <p:ph type="body" idx="1"/>
          </p:nvPr>
        </p:nvSpPr>
        <p:spPr>
          <a:noFill/>
        </p:spPr>
        <p:txBody>
          <a:bodyPr/>
          <a:lstStyle/>
          <a:p>
            <a:r>
              <a:rPr lang="en-US"/>
              <a:t>Resources that we use: the books, field guide; have a handout to go with these; maybe include a map with Jonasson’s web site plus approx costs?</a:t>
            </a:r>
          </a:p>
          <a:p>
            <a:r>
              <a:rPr lang="en-US"/>
              <a:t>Need a scan of sagas</a:t>
            </a:r>
          </a:p>
        </p:txBody>
      </p:sp>
      <p:sp>
        <p:nvSpPr>
          <p:cNvPr id="2662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35B38A-D70E-CA4C-9300-705C5C0692BE}" type="slidenum">
              <a:rPr lang="en-US" sz="1200"/>
              <a:pPr/>
              <a:t>12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04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760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09600"/>
            <a:ext cx="1638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609600"/>
            <a:ext cx="4762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818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250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078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2057400"/>
            <a:ext cx="32004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2057400"/>
            <a:ext cx="32004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75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0320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7349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75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4758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26498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CDCC6"/>
            </a:gs>
            <a:gs pos="100000">
              <a:srgbClr val="39423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5000" y="152400"/>
            <a:ext cx="70866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905000" y="2362200"/>
            <a:ext cx="65532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16" descr="graphic 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588"/>
            <a:ext cx="14620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eaLnBrk="0" fontAlgn="base" hangingPunct="0">
        <a:spcBef>
          <a:spcPct val="0"/>
        </a:spcBef>
        <a:spcAft>
          <a:spcPct val="0"/>
        </a:spcAft>
        <a:defRPr sz="3600">
          <a:solidFill>
            <a:srgbClr val="873E02"/>
          </a:solidFill>
          <a:latin typeface="+mj-lt"/>
          <a:ea typeface="+mj-ea"/>
          <a:cs typeface="+mj-cs"/>
        </a:defRPr>
      </a:lvl1pPr>
      <a:lvl2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2pPr>
      <a:lvl3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3pPr>
      <a:lvl4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4pPr>
      <a:lvl5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5pPr>
      <a:lvl6pPr marL="4572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6pPr>
      <a:lvl7pPr marL="9144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7pPr>
      <a:lvl8pPr marL="13716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8pPr>
      <a:lvl9pPr marL="18288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800">
          <a:solidFill>
            <a:srgbClr val="EEF5DC"/>
          </a:solidFill>
          <a:latin typeface="+mn-lt"/>
          <a:ea typeface="+mn-ea"/>
          <a:cs typeface="+mn-cs"/>
        </a:defRPr>
      </a:lvl1pPr>
      <a:lvl2pPr marL="742950" indent="-285750" algn="l" rtl="0" eaLnBrk="0" fontAlgn="base" hangingPunct="0">
        <a:spcBef>
          <a:spcPct val="20000"/>
        </a:spcBef>
        <a:spcAft>
          <a:spcPct val="0"/>
        </a:spcAft>
        <a:buChar char="–"/>
        <a:defRPr sz="2400">
          <a:solidFill>
            <a:srgbClr val="EEF5DC"/>
          </a:solidFill>
          <a:latin typeface="+mn-lt"/>
          <a:ea typeface="+mn-ea"/>
        </a:defRPr>
      </a:lvl2pPr>
      <a:lvl3pPr marL="1143000" indent="-228600" algn="l" rtl="0" eaLnBrk="0" fontAlgn="base" hangingPunct="0">
        <a:spcBef>
          <a:spcPct val="20000"/>
        </a:spcBef>
        <a:spcAft>
          <a:spcPct val="0"/>
        </a:spcAft>
        <a:buChar char="•"/>
        <a:defRPr sz="2400">
          <a:solidFill>
            <a:srgbClr val="EEF5DC"/>
          </a:solidFill>
          <a:latin typeface="+mn-lt"/>
          <a:ea typeface="+mn-ea"/>
        </a:defRPr>
      </a:lvl3pPr>
      <a:lvl4pPr marL="1600200" indent="-228600" algn="l" rtl="0" eaLnBrk="0" fontAlgn="base" hangingPunct="0">
        <a:spcBef>
          <a:spcPct val="20000"/>
        </a:spcBef>
        <a:spcAft>
          <a:spcPct val="0"/>
        </a:spcAft>
        <a:buChar char="–"/>
        <a:defRPr sz="2000">
          <a:solidFill>
            <a:srgbClr val="EEF5DC"/>
          </a:solidFill>
          <a:latin typeface="+mn-lt"/>
          <a:ea typeface="+mn-ea"/>
        </a:defRPr>
      </a:lvl4pPr>
      <a:lvl5pPr marL="2057400" indent="-228600" algn="l" rtl="0" eaLnBrk="0" fontAlgn="base" hangingPunct="0">
        <a:spcBef>
          <a:spcPct val="20000"/>
        </a:spcBef>
        <a:spcAft>
          <a:spcPct val="0"/>
        </a:spcAft>
        <a:buChar char="»"/>
        <a:defRPr sz="2000">
          <a:solidFill>
            <a:srgbClr val="EEF5DC"/>
          </a:solidFill>
          <a:latin typeface="+mn-lt"/>
          <a:ea typeface="+mn-ea"/>
        </a:defRPr>
      </a:lvl5pPr>
      <a:lvl6pPr marL="2514600" indent="-228600" algn="l" rtl="0" fontAlgn="base">
        <a:spcBef>
          <a:spcPct val="20000"/>
        </a:spcBef>
        <a:spcAft>
          <a:spcPct val="0"/>
        </a:spcAft>
        <a:buChar char="»"/>
        <a:defRPr sz="2000">
          <a:solidFill>
            <a:srgbClr val="321605"/>
          </a:solidFill>
          <a:latin typeface="+mn-lt"/>
          <a:ea typeface="+mn-ea"/>
        </a:defRPr>
      </a:lvl6pPr>
      <a:lvl7pPr marL="2971800" indent="-228600" algn="l" rtl="0" fontAlgn="base">
        <a:spcBef>
          <a:spcPct val="20000"/>
        </a:spcBef>
        <a:spcAft>
          <a:spcPct val="0"/>
        </a:spcAft>
        <a:buChar char="»"/>
        <a:defRPr sz="2000">
          <a:solidFill>
            <a:srgbClr val="321605"/>
          </a:solidFill>
          <a:latin typeface="+mn-lt"/>
          <a:ea typeface="+mn-ea"/>
        </a:defRPr>
      </a:lvl7pPr>
      <a:lvl8pPr marL="3429000" indent="-228600" algn="l" rtl="0" fontAlgn="base">
        <a:spcBef>
          <a:spcPct val="20000"/>
        </a:spcBef>
        <a:spcAft>
          <a:spcPct val="0"/>
        </a:spcAft>
        <a:buChar char="»"/>
        <a:defRPr sz="2000">
          <a:solidFill>
            <a:srgbClr val="321605"/>
          </a:solidFill>
          <a:latin typeface="+mn-lt"/>
          <a:ea typeface="+mn-ea"/>
        </a:defRPr>
      </a:lvl8pPr>
      <a:lvl9pPr marL="3886200" indent="-228600" algn="l" rtl="0" fontAlgn="base">
        <a:spcBef>
          <a:spcPct val="20000"/>
        </a:spcBef>
        <a:spcAft>
          <a:spcPct val="0"/>
        </a:spcAft>
        <a:buChar char="»"/>
        <a:defRPr sz="2000">
          <a:solidFill>
            <a:srgbClr val="321605"/>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Iceland 2005  03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10313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905000" y="228600"/>
            <a:ext cx="7010400" cy="1447800"/>
          </a:xfrm>
          <a:prstGeom prst="rect">
            <a:avLst/>
          </a:prstGeom>
        </p:spPr>
        <p:txBody>
          <a:bodyPr/>
          <a:lstStyle>
            <a:lvl1pPr algn="r" rtl="0" eaLnBrk="0" fontAlgn="base" hangingPunct="0">
              <a:spcBef>
                <a:spcPct val="0"/>
              </a:spcBef>
              <a:spcAft>
                <a:spcPct val="0"/>
              </a:spcAft>
              <a:defRPr sz="3600">
                <a:solidFill>
                  <a:srgbClr val="873E02"/>
                </a:solidFill>
                <a:effectLst/>
                <a:latin typeface="+mj-lt"/>
                <a:ea typeface="+mj-ea"/>
                <a:cs typeface="+mj-cs"/>
              </a:defRPr>
            </a:lvl1pPr>
            <a:lvl2pPr algn="r" rtl="0" eaLnBrk="0" fontAlgn="base" hangingPunct="0">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2pPr>
            <a:lvl3pPr algn="r" rtl="0" eaLnBrk="0" fontAlgn="base" hangingPunct="0">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3pPr>
            <a:lvl4pPr algn="r" rtl="0" eaLnBrk="0" fontAlgn="base" hangingPunct="0">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4pPr>
            <a:lvl5pPr algn="r" rtl="0" eaLnBrk="0" fontAlgn="base" hangingPunct="0">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5pPr>
            <a:lvl6pPr marL="4572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6pPr>
            <a:lvl7pPr marL="9144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7pPr>
            <a:lvl8pPr marL="13716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8pPr>
            <a:lvl9pPr marL="18288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9pPr>
          </a:lstStyle>
          <a:p>
            <a:pPr>
              <a:defRPr/>
            </a:pPr>
            <a:r>
              <a:rPr lang="en-US" dirty="0" smtClean="0">
                <a:effectLst>
                  <a:outerShdw blurRad="50800" dist="38100" dir="5400000" algn="t" rotWithShape="0">
                    <a:prstClr val="black">
                      <a:alpha val="40000"/>
                    </a:prstClr>
                  </a:outerShdw>
                </a:effectLst>
              </a:rPr>
              <a:t>Land of Fire and Ice: Summer Field Study in</a:t>
            </a:r>
            <a:r>
              <a:rPr lang="en-US" dirty="0">
                <a:effectLst>
                  <a:outerShdw blurRad="50800" dist="38100" dir="5400000" algn="t" rotWithShape="0">
                    <a:prstClr val="black">
                      <a:alpha val="40000"/>
                    </a:prstClr>
                  </a:outerShdw>
                </a:effectLst>
              </a:rPr>
              <a:t> </a:t>
            </a:r>
            <a:r>
              <a:rPr lang="en-US" dirty="0" smtClean="0">
                <a:effectLst>
                  <a:outerShdw blurRad="50800" dist="38100" dir="5400000" algn="t" rotWithShape="0">
                    <a:prstClr val="black">
                      <a:alpha val="40000"/>
                    </a:prstClr>
                  </a:outerShdw>
                </a:effectLst>
              </a:rPr>
              <a:t>Iceland</a:t>
            </a:r>
            <a:endParaRPr lang="en-US" dirty="0">
              <a:effectLst>
                <a:outerShdw blurRad="50800" dist="38100" dir="5400000" algn="t" rotWithShape="0">
                  <a:prstClr val="black">
                    <a:alpha val="40000"/>
                  </a:prstClr>
                </a:outerShdw>
              </a:effectLst>
            </a:endParaRPr>
          </a:p>
        </p:txBody>
      </p:sp>
      <p:sp>
        <p:nvSpPr>
          <p:cNvPr id="3075" name="Subtitle 2"/>
          <p:cNvSpPr txBox="1">
            <a:spLocks/>
          </p:cNvSpPr>
          <p:nvPr/>
        </p:nvSpPr>
        <p:spPr bwMode="auto">
          <a:xfrm>
            <a:off x="1600200" y="6248400"/>
            <a:ext cx="7391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en-US" sz="2600">
                <a:solidFill>
                  <a:srgbClr val="EEF5DC"/>
                </a:solidFill>
              </a:rPr>
              <a:t>Barb and Dave Tewksbury, Hamilton College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latin typeface="Arial" charset="0"/>
                <a:ea typeface="ＭＳ Ｐゴシック" charset="0"/>
                <a:cs typeface="ＭＳ Ｐゴシック" charset="0"/>
              </a:rPr>
              <a:t>Pre-trip semester seminar</a:t>
            </a:r>
            <a:endParaRPr lang="en-US" dirty="0">
              <a:latin typeface="Arial" charset="0"/>
              <a:ea typeface="ＭＳ Ｐゴシック" charset="0"/>
              <a:cs typeface="ＭＳ Ｐゴシック" charset="0"/>
            </a:endParaRPr>
          </a:p>
        </p:txBody>
      </p:sp>
      <p:sp>
        <p:nvSpPr>
          <p:cNvPr id="19458" name="Content Placeholder 2"/>
          <p:cNvSpPr>
            <a:spLocks noGrp="1"/>
          </p:cNvSpPr>
          <p:nvPr>
            <p:ph idx="1"/>
          </p:nvPr>
        </p:nvSpPr>
        <p:spPr>
          <a:xfrm>
            <a:off x="1600200" y="5486400"/>
            <a:ext cx="7543800" cy="1219200"/>
          </a:xfrm>
        </p:spPr>
        <p:txBody>
          <a:bodyPr/>
          <a:lstStyle/>
          <a:p>
            <a:r>
              <a:rPr lang="en-US" dirty="0" smtClean="0">
                <a:latin typeface="Arial" charset="0"/>
                <a:ea typeface="ＭＳ Ｐゴシック" charset="0"/>
                <a:cs typeface="ＭＳ Ｐゴシック" charset="0"/>
              </a:rPr>
              <a:t>Seminar prepares students for specialties</a:t>
            </a:r>
          </a:p>
          <a:p>
            <a:r>
              <a:rPr lang="en-US" dirty="0" smtClean="0">
                <a:latin typeface="Arial" charset="0"/>
                <a:ea typeface="ＭＳ Ｐゴシック" charset="0"/>
                <a:cs typeface="ＭＳ Ｐゴシック" charset="0"/>
              </a:rPr>
              <a:t>This year will be virtual with Mt. Royal Univ.</a:t>
            </a:r>
          </a:p>
        </p:txBody>
      </p:sp>
      <p:pic>
        <p:nvPicPr>
          <p:cNvPr id="19460" name="Picture 4" descr="Egypt clas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90600"/>
            <a:ext cx="6324600" cy="420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latin typeface="Arial" charset="0"/>
                <a:ea typeface="ＭＳ Ｐゴシック" charset="0"/>
                <a:cs typeface="ＭＳ Ｐゴシック" charset="0"/>
              </a:rPr>
              <a:t>Scope of the seminar</a:t>
            </a:r>
            <a:endParaRPr lang="en-US" dirty="0">
              <a:latin typeface="Arial" charset="0"/>
              <a:ea typeface="ＭＳ Ｐゴシック" charset="0"/>
              <a:cs typeface="ＭＳ Ｐゴシック" charset="0"/>
            </a:endParaRPr>
          </a:p>
        </p:txBody>
      </p:sp>
      <p:sp>
        <p:nvSpPr>
          <p:cNvPr id="7" name="Rectangle 6"/>
          <p:cNvSpPr/>
          <p:nvPr/>
        </p:nvSpPr>
        <p:spPr bwMode="auto">
          <a:xfrm>
            <a:off x="1981200" y="1371600"/>
            <a:ext cx="6553200" cy="4876800"/>
          </a:xfrm>
          <a:prstGeom prst="rect">
            <a:avLst/>
          </a:prstGeom>
          <a:solidFill>
            <a:srgbClr val="95998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Content Placeholder 2"/>
          <p:cNvSpPr>
            <a:spLocks noGrp="1"/>
          </p:cNvSpPr>
          <p:nvPr>
            <p:ph idx="1"/>
          </p:nvPr>
        </p:nvSpPr>
        <p:spPr>
          <a:xfrm>
            <a:off x="2057400" y="1524000"/>
            <a:ext cx="6324600" cy="4495800"/>
          </a:xfrm>
        </p:spPr>
        <p:txBody>
          <a:bodyPr/>
          <a:lstStyle/>
          <a:p>
            <a:r>
              <a:rPr lang="en-US" dirty="0">
                <a:latin typeface="Arial" charset="0"/>
                <a:ea typeface="ＭＳ Ｐゴシック" charset="0"/>
                <a:cs typeface="ＭＳ Ｐゴシック" charset="0"/>
              </a:rPr>
              <a:t>Geology, of course (only intro geo as </a:t>
            </a:r>
            <a:r>
              <a:rPr lang="en-US" dirty="0" err="1">
                <a:latin typeface="Arial" charset="0"/>
                <a:ea typeface="ＭＳ Ｐゴシック" charset="0"/>
                <a:cs typeface="ＭＳ Ｐゴシック" charset="0"/>
              </a:rPr>
              <a:t>prerequisites,so</a:t>
            </a:r>
            <a:r>
              <a:rPr lang="en-US" dirty="0">
                <a:latin typeface="Arial" charset="0"/>
                <a:ea typeface="ＭＳ Ｐゴシック" charset="0"/>
                <a:cs typeface="ＭＳ Ｐゴシック" charset="0"/>
              </a:rPr>
              <a:t> wide prior experience in geo) </a:t>
            </a:r>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A </a:t>
            </a:r>
            <a:r>
              <a:rPr lang="en-US" dirty="0">
                <a:latin typeface="Arial" charset="0"/>
                <a:ea typeface="ＭＳ Ｐゴシック" charset="0"/>
                <a:cs typeface="ＭＳ Ｐゴシック" charset="0"/>
              </a:rPr>
              <a:t>bit on language (focus on pronunciation meanings of place names) and history </a:t>
            </a:r>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At </a:t>
            </a:r>
            <a:r>
              <a:rPr lang="en-US" dirty="0">
                <a:latin typeface="Arial" charset="0"/>
                <a:ea typeface="ＭＳ Ｐゴシック" charset="0"/>
                <a:cs typeface="ＭＳ Ｐゴシック" charset="0"/>
              </a:rPr>
              <a:t>least one of the sagas (</a:t>
            </a:r>
            <a:r>
              <a:rPr lang="en-US" dirty="0" err="1">
                <a:latin typeface="Arial" charset="0"/>
                <a:ea typeface="ＭＳ Ｐゴシック" charset="0"/>
                <a:cs typeface="ＭＳ Ｐゴシック" charset="0"/>
              </a:rPr>
              <a:t>Njál’s</a:t>
            </a:r>
            <a:r>
              <a:rPr lang="en-US" dirty="0">
                <a:latin typeface="Arial" charset="0"/>
                <a:ea typeface="ＭＳ Ｐゴシック" charset="0"/>
                <a:cs typeface="ＭＳ Ｐゴシック" charset="0"/>
              </a:rPr>
              <a:t> Saga typically</a:t>
            </a:r>
            <a:r>
              <a:rPr lang="en-US" dirty="0" smtClean="0">
                <a:latin typeface="Arial" charset="0"/>
                <a:ea typeface="ＭＳ Ｐゴシック" charset="0"/>
                <a:cs typeface="ＭＳ Ｐゴシック" charset="0"/>
              </a:rPr>
              <a:t>)</a:t>
            </a:r>
          </a:p>
          <a:p>
            <a:r>
              <a:rPr lang="en-US" dirty="0" smtClean="0">
                <a:latin typeface="Arial" charset="0"/>
                <a:ea typeface="ＭＳ Ｐゴシック" charset="0"/>
                <a:cs typeface="ＭＳ Ｐゴシック" charset="0"/>
              </a:rPr>
              <a:t>This year, working with Philosophy students as well</a:t>
            </a:r>
            <a:endParaRPr lang="en-US" dirty="0">
              <a:latin typeface="Arial" charset="0"/>
              <a:ea typeface="ＭＳ Ｐゴシック" charset="0"/>
              <a:cs typeface="ＭＳ Ｐゴシック" charset="0"/>
            </a:endParaRPr>
          </a:p>
          <a:p>
            <a:endParaRPr lang="en-US" dirty="0"/>
          </a:p>
        </p:txBody>
      </p:sp>
      <p:pic>
        <p:nvPicPr>
          <p:cNvPr id="9" name="Picture 2" descr="how to name a volcan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6934200" cy="569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416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9"/>
                                        </p:tgtEl>
                                        <p:attrNameLst>
                                          <p:attrName>ppt_w</p:attrName>
                                        </p:attrNameLst>
                                      </p:cBhvr>
                                      <p:tavLst>
                                        <p:tav tm="0">
                                          <p:val>
                                            <p:strVal val="ppt_w"/>
                                          </p:val>
                                        </p:tav>
                                        <p:tav tm="100000">
                                          <p:val>
                                            <p:fltVal val="0"/>
                                          </p:val>
                                        </p:tav>
                                      </p:tavLst>
                                    </p:anim>
                                    <p:anim calcmode="lin" valueType="num">
                                      <p:cBhvr>
                                        <p:cTn id="18" dur="500"/>
                                        <p:tgtEl>
                                          <p:spTgt spid="9"/>
                                        </p:tgtEl>
                                        <p:attrNameLst>
                                          <p:attrName>ppt_h</p:attrName>
                                        </p:attrNameLst>
                                      </p:cBhvr>
                                      <p:tavLst>
                                        <p:tav tm="0">
                                          <p:val>
                                            <p:strVal val="ppt_h"/>
                                          </p:val>
                                        </p:tav>
                                        <p:tav tm="100000">
                                          <p:val>
                                            <p:fltVal val="0"/>
                                          </p:val>
                                        </p:tav>
                                      </p:tavLst>
                                    </p:anim>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6248400" y="152400"/>
            <a:ext cx="2743200" cy="685800"/>
          </a:xfrm>
        </p:spPr>
        <p:txBody>
          <a:bodyPr/>
          <a:lstStyle/>
          <a:p>
            <a:r>
              <a:rPr lang="en-US">
                <a:latin typeface="Arial" charset="0"/>
                <a:ea typeface="ＭＳ Ｐゴシック" charset="0"/>
                <a:cs typeface="ＭＳ Ｐゴシック" charset="0"/>
              </a:rPr>
              <a:t>Resources</a:t>
            </a:r>
          </a:p>
        </p:txBody>
      </p:sp>
      <p:pic>
        <p:nvPicPr>
          <p:cNvPr id="25603" name="Picture 7" descr="guidebook 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184790" cy="541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0" descr="Jokull cover.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
            <a:ext cx="3932801" cy="541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1" descr="Thordarsson cover.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762000"/>
            <a:ext cx="3450133" cy="541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2" descr="Insight guide cover.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066800"/>
            <a:ext cx="3621888" cy="541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Sagas covers.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1295400"/>
            <a:ext cx="3288408" cy="540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smtClean="0">
                <a:latin typeface="Arial" charset="0"/>
                <a:ea typeface="ＭＳ Ｐゴシック" charset="0"/>
                <a:cs typeface="ＭＳ Ｐゴシック" charset="0"/>
              </a:rPr>
              <a:t>Risk and preparedness</a:t>
            </a:r>
            <a:endParaRPr lang="en-US" dirty="0">
              <a:latin typeface="Arial" charset="0"/>
              <a:ea typeface="ＭＳ Ｐゴシック" charset="0"/>
              <a:cs typeface="ＭＳ Ｐゴシック" charset="0"/>
            </a:endParaRPr>
          </a:p>
        </p:txBody>
      </p:sp>
      <p:sp>
        <p:nvSpPr>
          <p:cNvPr id="27650" name="Content Placeholder 2"/>
          <p:cNvSpPr>
            <a:spLocks noGrp="1"/>
          </p:cNvSpPr>
          <p:nvPr>
            <p:ph idx="1"/>
          </p:nvPr>
        </p:nvSpPr>
        <p:spPr>
          <a:xfrm>
            <a:off x="1676400" y="5791200"/>
            <a:ext cx="7086600" cy="914400"/>
          </a:xfrm>
        </p:spPr>
        <p:txBody>
          <a:bodyPr/>
          <a:lstStyle/>
          <a:p>
            <a:r>
              <a:rPr lang="en-US" dirty="0" smtClean="0">
                <a:latin typeface="Arial" charset="0"/>
                <a:ea typeface="ＭＳ Ｐゴシック" charset="0"/>
                <a:cs typeface="ＭＳ Ｐゴシック" charset="0"/>
              </a:rPr>
              <a:t>Our risk &amp; emergency procedures docs are available – </a:t>
            </a:r>
            <a:r>
              <a:rPr lang="en-US" dirty="0" err="1" smtClean="0">
                <a:latin typeface="Arial" charset="0"/>
                <a:ea typeface="ＭＳ Ｐゴシック" charset="0"/>
                <a:cs typeface="ＭＳ Ｐゴシック" charset="0"/>
              </a:rPr>
              <a:t>btewksbu@hamilton.edu</a:t>
            </a:r>
            <a:endParaRPr lang="en-US" dirty="0">
              <a:latin typeface="Arial" charset="0"/>
              <a:ea typeface="ＭＳ Ｐゴシック" charset="0"/>
              <a:cs typeface="ＭＳ Ｐゴシック" charset="0"/>
            </a:endParaRPr>
          </a:p>
        </p:txBody>
      </p:sp>
      <p:pic>
        <p:nvPicPr>
          <p:cNvPr id="27651" name="Picture 4" descr="cover graphic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5029200" cy="45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smtClean="0">
                <a:latin typeface="Arial" charset="0"/>
                <a:ea typeface="ＭＳ Ｐゴシック" charset="0"/>
                <a:cs typeface="ＭＳ Ｐゴシック" charset="0"/>
              </a:rPr>
              <a:t>A 40-year view</a:t>
            </a:r>
            <a:endParaRPr lang="en-US" dirty="0">
              <a:latin typeface="Arial" charset="0"/>
              <a:ea typeface="ＭＳ Ｐゴシック" charset="0"/>
              <a:cs typeface="ＭＳ Ｐゴシック" charset="0"/>
            </a:endParaRPr>
          </a:p>
        </p:txBody>
      </p:sp>
      <p:pic>
        <p:nvPicPr>
          <p:cNvPr id="29699" name="Picture 1" descr="viking pool with rainb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73152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4254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4876800" y="304800"/>
            <a:ext cx="3962400" cy="838200"/>
          </a:xfrm>
        </p:spPr>
        <p:txBody>
          <a:bodyPr/>
          <a:lstStyle/>
          <a:p>
            <a:r>
              <a:rPr lang="en-US" dirty="0" smtClean="0">
                <a:latin typeface="Arial" charset="0"/>
                <a:ea typeface="ＭＳ Ｐゴシック" charset="0"/>
                <a:cs typeface="ＭＳ Ｐゴシック" charset="0"/>
              </a:rPr>
              <a:t>7 field courses 1980-2015</a:t>
            </a:r>
            <a:endParaRPr lang="en-US" dirty="0">
              <a:latin typeface="Arial" charset="0"/>
              <a:ea typeface="ＭＳ Ｐゴシック" charset="0"/>
              <a:cs typeface="ＭＳ Ｐゴシック" charset="0"/>
            </a:endParaRPr>
          </a:p>
        </p:txBody>
      </p:sp>
      <p:pic>
        <p:nvPicPr>
          <p:cNvPr id="17" name="Picture 1" descr="hot 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5978"/>
            <a:ext cx="4220193" cy="608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krafla-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752600"/>
            <a:ext cx="648475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ftermath of gjalp on sandur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1590378"/>
            <a:ext cx="7010400" cy="4658022"/>
          </a:xfrm>
          <a:prstGeom prst="rect">
            <a:avLst/>
          </a:prstGeom>
        </p:spPr>
      </p:pic>
      <p:pic>
        <p:nvPicPr>
          <p:cNvPr id="20" name="Picture 1" descr="far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550059"/>
            <a:ext cx="7070452" cy="469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DSC_0026.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525193"/>
            <a:ext cx="7342130" cy="487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114800" y="152400"/>
            <a:ext cx="4876800" cy="533400"/>
          </a:xfrm>
        </p:spPr>
        <p:txBody>
          <a:bodyPr/>
          <a:lstStyle/>
          <a:p>
            <a:r>
              <a:rPr lang="en-US" dirty="0" smtClean="0">
                <a:latin typeface="Arial" charset="0"/>
                <a:ea typeface="ＭＳ Ｐゴシック" charset="0"/>
                <a:cs typeface="ＭＳ Ｐゴシック" charset="0"/>
              </a:rPr>
              <a:t>Itineraries</a:t>
            </a:r>
            <a:endParaRPr lang="en-US" dirty="0">
              <a:latin typeface="Arial" charset="0"/>
              <a:ea typeface="ＭＳ Ｐゴシック" charset="0"/>
              <a:cs typeface="ＭＳ Ｐゴシック" charset="0"/>
            </a:endParaRPr>
          </a:p>
        </p:txBody>
      </p:sp>
      <p:sp>
        <p:nvSpPr>
          <p:cNvPr id="8194" name="Content Placeholder 2"/>
          <p:cNvSpPr>
            <a:spLocks noGrp="1"/>
          </p:cNvSpPr>
          <p:nvPr>
            <p:ph idx="1"/>
          </p:nvPr>
        </p:nvSpPr>
        <p:spPr>
          <a:xfrm>
            <a:off x="1828800" y="6248400"/>
            <a:ext cx="7162800" cy="609600"/>
          </a:xfrm>
        </p:spPr>
        <p:txBody>
          <a:bodyPr/>
          <a:lstStyle/>
          <a:p>
            <a:r>
              <a:rPr lang="en-US" dirty="0" smtClean="0">
                <a:latin typeface="Arial" charset="0"/>
                <a:ea typeface="ＭＳ Ｐゴシック" charset="0"/>
                <a:cs typeface="ＭＳ Ｐゴシック" charset="0"/>
              </a:rPr>
              <a:t>2-week ($3K) vs. 3-week ($4K) incl. air</a:t>
            </a:r>
            <a:endParaRPr lang="en-US" dirty="0">
              <a:latin typeface="Arial" charset="0"/>
              <a:ea typeface="ＭＳ Ｐゴシック" charset="0"/>
              <a:cs typeface="ＭＳ Ｐゴシック" charset="0"/>
            </a:endParaRPr>
          </a:p>
        </p:txBody>
      </p:sp>
      <p:pic>
        <p:nvPicPr>
          <p:cNvPr id="8195" name="Picture 1" descr="Iceland route map 2 w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38200"/>
            <a:ext cx="710247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Iceland route map 3 wee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6725" y="838200"/>
            <a:ext cx="710247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Iceland route map bot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6725" y="838200"/>
            <a:ext cx="710247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wilderness sign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371600"/>
            <a:ext cx="6953250" cy="46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towing the bu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1000"/>
            <a:ext cx="3801627" cy="571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bus at kverkfjo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1295400"/>
            <a:ext cx="7075992" cy="45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fade">
                                      <p:cBhvr>
                                        <p:cTn id="12" dur="500"/>
                                        <p:tgtEl>
                                          <p:spTgt spid="819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Arial" charset="0"/>
                <a:ea typeface="ＭＳ Ｐゴシック" charset="0"/>
                <a:cs typeface="ＭＳ Ｐゴシック" charset="0"/>
              </a:rPr>
              <a:t>Logistics</a:t>
            </a:r>
            <a:endParaRPr lang="en-US" dirty="0">
              <a:latin typeface="Arial" charset="0"/>
              <a:ea typeface="ＭＳ Ｐゴシック" charset="0"/>
              <a:cs typeface="ＭＳ Ｐゴシック" charset="0"/>
            </a:endParaRPr>
          </a:p>
        </p:txBody>
      </p:sp>
      <p:sp>
        <p:nvSpPr>
          <p:cNvPr id="10242" name="Content Placeholder 2"/>
          <p:cNvSpPr>
            <a:spLocks noGrp="1"/>
          </p:cNvSpPr>
          <p:nvPr>
            <p:ph idx="1"/>
          </p:nvPr>
        </p:nvSpPr>
        <p:spPr>
          <a:xfrm>
            <a:off x="1828800" y="5715000"/>
            <a:ext cx="7086600" cy="990600"/>
          </a:xfrm>
        </p:spPr>
        <p:txBody>
          <a:bodyPr/>
          <a:lstStyle/>
          <a:p>
            <a:r>
              <a:rPr lang="en-US" dirty="0" smtClean="0">
                <a:latin typeface="Arial" charset="0"/>
                <a:ea typeface="ＭＳ Ｐゴシック" charset="0"/>
                <a:cs typeface="ＭＳ Ｐゴシック" charset="0"/>
              </a:rPr>
              <a:t>Part camping (1/2 to 2/3), part hostel and day trips (</a:t>
            </a:r>
            <a:r>
              <a:rPr lang="en-US" dirty="0" err="1" smtClean="0">
                <a:latin typeface="Arial" charset="0"/>
                <a:ea typeface="ＭＳ Ｐゴシック" charset="0"/>
                <a:cs typeface="ＭＳ Ｐゴシック" charset="0"/>
              </a:rPr>
              <a:t>Reykjanes</a:t>
            </a:r>
            <a:r>
              <a:rPr lang="en-US" dirty="0" smtClean="0">
                <a:latin typeface="Arial" charset="0"/>
                <a:ea typeface="ＭＳ Ｐゴシック" charset="0"/>
                <a:cs typeface="ＭＳ Ｐゴシック" charset="0"/>
              </a:rPr>
              <a:t> &amp; </a:t>
            </a:r>
            <a:r>
              <a:rPr lang="en-US" dirty="0" err="1" smtClean="0">
                <a:latin typeface="Arial" charset="0"/>
                <a:ea typeface="ＭＳ Ｐゴシック" charset="0"/>
                <a:cs typeface="ＭＳ Ｐゴシック" charset="0"/>
              </a:rPr>
              <a:t>Heimaey</a:t>
            </a:r>
            <a:r>
              <a:rPr lang="en-US" dirty="0" smtClean="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pic>
        <p:nvPicPr>
          <p:cNvPr id="10247" name="Picture 2" descr="camp at ni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358013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Grimur, Sola, and J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066800"/>
            <a:ext cx="598816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sz="3200" dirty="0" smtClean="0">
                <a:latin typeface="Arial" charset="0"/>
                <a:ea typeface="ＭＳ Ｐゴシック" charset="0"/>
                <a:cs typeface="ＭＳ Ｐゴシック" charset="0"/>
              </a:rPr>
              <a:t>Student work focuses on interactions</a:t>
            </a:r>
            <a:endParaRPr lang="en-US" sz="3200" dirty="0">
              <a:latin typeface="Arial" charset="0"/>
              <a:ea typeface="ＭＳ Ｐゴシック" charset="0"/>
              <a:cs typeface="ＭＳ Ｐゴシック" charset="0"/>
            </a:endParaRPr>
          </a:p>
        </p:txBody>
      </p:sp>
      <p:pic>
        <p:nvPicPr>
          <p:cNvPr id="6" name="Picture 3" descr="Eyjafjallok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654877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G_138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19200"/>
            <a:ext cx="6718697" cy="4487880"/>
          </a:xfrm>
          <a:prstGeom prst="rect">
            <a:avLst/>
          </a:prstGeom>
        </p:spPr>
      </p:pic>
      <p:pic>
        <p:nvPicPr>
          <p:cNvPr id="9" name="Picture 4" descr="db charac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24000"/>
            <a:ext cx="652802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Iceland vi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05000"/>
            <a:ext cx="6553200" cy="435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mid atlantic ridg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2286000"/>
            <a:ext cx="653791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953000" y="2209800"/>
            <a:ext cx="3810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EEF5DC"/>
                </a:solidFill>
                <a:latin typeface="+mn-lt"/>
                <a:ea typeface="+mn-ea"/>
                <a:cs typeface="+mn-cs"/>
              </a:defRPr>
            </a:lvl1pPr>
            <a:lvl2pPr marL="742950" indent="-285750" algn="l" rtl="0" eaLnBrk="0" fontAlgn="base" hangingPunct="0">
              <a:spcBef>
                <a:spcPct val="20000"/>
              </a:spcBef>
              <a:spcAft>
                <a:spcPct val="0"/>
              </a:spcAft>
              <a:buChar char="–"/>
              <a:defRPr sz="2400">
                <a:solidFill>
                  <a:srgbClr val="EEF5DC"/>
                </a:solidFill>
                <a:latin typeface="+mn-lt"/>
                <a:ea typeface="+mn-ea"/>
              </a:defRPr>
            </a:lvl2pPr>
            <a:lvl3pPr marL="1143000" indent="-228600" algn="l" rtl="0" eaLnBrk="0" fontAlgn="base" hangingPunct="0">
              <a:spcBef>
                <a:spcPct val="20000"/>
              </a:spcBef>
              <a:spcAft>
                <a:spcPct val="0"/>
              </a:spcAft>
              <a:buChar char="•"/>
              <a:defRPr sz="2400">
                <a:solidFill>
                  <a:srgbClr val="EEF5DC"/>
                </a:solidFill>
                <a:latin typeface="+mn-lt"/>
                <a:ea typeface="+mn-ea"/>
              </a:defRPr>
            </a:lvl3pPr>
            <a:lvl4pPr marL="1600200" indent="-228600" algn="l" rtl="0" eaLnBrk="0" fontAlgn="base" hangingPunct="0">
              <a:spcBef>
                <a:spcPct val="20000"/>
              </a:spcBef>
              <a:spcAft>
                <a:spcPct val="0"/>
              </a:spcAft>
              <a:buChar char="–"/>
              <a:defRPr sz="2000">
                <a:solidFill>
                  <a:srgbClr val="EEF5DC"/>
                </a:solidFill>
                <a:latin typeface="+mn-lt"/>
                <a:ea typeface="+mn-ea"/>
              </a:defRPr>
            </a:lvl4pPr>
            <a:lvl5pPr marL="2057400" indent="-228600" algn="l" rtl="0" eaLnBrk="0" fontAlgn="base" hangingPunct="0">
              <a:spcBef>
                <a:spcPct val="20000"/>
              </a:spcBef>
              <a:spcAft>
                <a:spcPct val="0"/>
              </a:spcAft>
              <a:buChar char="»"/>
              <a:defRPr sz="2000">
                <a:solidFill>
                  <a:srgbClr val="EEF5DC"/>
                </a:solidFill>
                <a:latin typeface="+mn-lt"/>
                <a:ea typeface="+mn-ea"/>
              </a:defRPr>
            </a:lvl5pPr>
            <a:lvl6pPr marL="2514600" indent="-228600" algn="l" rtl="0" fontAlgn="base">
              <a:spcBef>
                <a:spcPct val="20000"/>
              </a:spcBef>
              <a:spcAft>
                <a:spcPct val="0"/>
              </a:spcAft>
              <a:buChar char="»"/>
              <a:defRPr sz="2000">
                <a:solidFill>
                  <a:srgbClr val="321605"/>
                </a:solidFill>
                <a:latin typeface="+mn-lt"/>
                <a:ea typeface="+mn-ea"/>
              </a:defRPr>
            </a:lvl6pPr>
            <a:lvl7pPr marL="2971800" indent="-228600" algn="l" rtl="0" fontAlgn="base">
              <a:spcBef>
                <a:spcPct val="20000"/>
              </a:spcBef>
              <a:spcAft>
                <a:spcPct val="0"/>
              </a:spcAft>
              <a:buChar char="»"/>
              <a:defRPr sz="2000">
                <a:solidFill>
                  <a:srgbClr val="321605"/>
                </a:solidFill>
                <a:latin typeface="+mn-lt"/>
                <a:ea typeface="+mn-ea"/>
              </a:defRPr>
            </a:lvl7pPr>
            <a:lvl8pPr marL="3429000" indent="-228600" algn="l" rtl="0" fontAlgn="base">
              <a:spcBef>
                <a:spcPct val="20000"/>
              </a:spcBef>
              <a:spcAft>
                <a:spcPct val="0"/>
              </a:spcAft>
              <a:buChar char="»"/>
              <a:defRPr sz="2000">
                <a:solidFill>
                  <a:srgbClr val="321605"/>
                </a:solidFill>
                <a:latin typeface="+mn-lt"/>
                <a:ea typeface="+mn-ea"/>
              </a:defRPr>
            </a:lvl8pPr>
            <a:lvl9pPr marL="3886200" indent="-228600" algn="l" rtl="0" fontAlgn="base">
              <a:spcBef>
                <a:spcPct val="20000"/>
              </a:spcBef>
              <a:spcAft>
                <a:spcPct val="0"/>
              </a:spcAft>
              <a:buChar char="»"/>
              <a:defRPr sz="2000">
                <a:solidFill>
                  <a:srgbClr val="321605"/>
                </a:solidFill>
                <a:latin typeface="+mn-lt"/>
                <a:ea typeface="+mn-ea"/>
              </a:defRPr>
            </a:lvl9pPr>
          </a:lstStyle>
          <a:p>
            <a:pPr eaLnBrk="1" hangingPunct="1"/>
            <a:r>
              <a:rPr lang="en-US" dirty="0" smtClean="0">
                <a:latin typeface="Arial" charset="0"/>
                <a:ea typeface="ＭＳ Ｐゴシック" charset="0"/>
                <a:cs typeface="ＭＳ Ｐゴシック" charset="0"/>
              </a:rPr>
              <a:t>Each student has a specialty for duration of field course:</a:t>
            </a:r>
          </a:p>
          <a:p>
            <a:pPr lvl="1" eaLnBrk="1" hangingPunct="1"/>
            <a:r>
              <a:rPr lang="en-US" sz="2800" dirty="0" smtClean="0">
                <a:latin typeface="Arial" charset="0"/>
                <a:ea typeface="ＭＳ Ｐゴシック" charset="0"/>
                <a:cs typeface="ＭＳ Ｐゴシック" charset="0"/>
              </a:rPr>
              <a:t> volcanologist </a:t>
            </a:r>
            <a:endParaRPr lang="en-US" sz="2800" i="1" dirty="0" smtClean="0">
              <a:latin typeface="Arial" charset="0"/>
              <a:ea typeface="ＭＳ Ｐゴシック" charset="0"/>
              <a:cs typeface="ＭＳ Ｐゴシック" charset="0"/>
            </a:endParaRPr>
          </a:p>
          <a:p>
            <a:pPr lvl="1" eaLnBrk="1" hangingPunct="1"/>
            <a:r>
              <a:rPr lang="en-US" sz="2800" dirty="0" err="1" smtClean="0">
                <a:latin typeface="Arial" charset="0"/>
                <a:ea typeface="ＭＳ Ｐゴシック" charset="0"/>
                <a:cs typeface="ＭＳ Ｐゴシック" charset="0"/>
              </a:rPr>
              <a:t>hydrogeologist</a:t>
            </a:r>
            <a:r>
              <a:rPr lang="en-US" sz="2800" dirty="0" smtClean="0">
                <a:latin typeface="Arial" charset="0"/>
                <a:ea typeface="ＭＳ Ｐゴシック" charset="0"/>
                <a:cs typeface="ＭＳ Ｐゴシック" charset="0"/>
              </a:rPr>
              <a:t>/</a:t>
            </a:r>
            <a:r>
              <a:rPr lang="en-US" sz="2800" dirty="0" err="1" smtClean="0">
                <a:latin typeface="Arial" charset="0"/>
                <a:ea typeface="ＭＳ Ｐゴシック" charset="0"/>
                <a:cs typeface="ＭＳ Ｐゴシック" charset="0"/>
              </a:rPr>
              <a:t>sedimentologist</a:t>
            </a:r>
            <a:endParaRPr lang="en-US" sz="2800" dirty="0" smtClean="0">
              <a:latin typeface="Arial" charset="0"/>
              <a:ea typeface="ＭＳ Ｐゴシック" charset="0"/>
              <a:cs typeface="ＭＳ Ｐゴシック" charset="0"/>
            </a:endParaRPr>
          </a:p>
          <a:p>
            <a:pPr lvl="1" eaLnBrk="1" hangingPunct="1"/>
            <a:r>
              <a:rPr lang="en-US" sz="2800" dirty="0" smtClean="0">
                <a:latin typeface="Arial" charset="0"/>
                <a:ea typeface="ＭＳ Ｐゴシック" charset="0"/>
                <a:cs typeface="ＭＳ Ｐゴシック" charset="0"/>
              </a:rPr>
              <a:t>glaciologist</a:t>
            </a:r>
          </a:p>
          <a:p>
            <a:pPr eaLnBrk="1" hangingPunct="1"/>
            <a:endParaRPr lang="en-US" dirty="0">
              <a:latin typeface="Arial" charset="0"/>
              <a:ea typeface="ＭＳ Ｐゴシック" charset="0"/>
              <a:cs typeface="ＭＳ Ｐゴシック" charset="0"/>
            </a:endParaRPr>
          </a:p>
        </p:txBody>
      </p:sp>
      <p:sp>
        <p:nvSpPr>
          <p:cNvPr id="5" name="Title 1"/>
          <p:cNvSpPr txBox="1">
            <a:spLocks/>
          </p:cNvSpPr>
          <p:nvPr/>
        </p:nvSpPr>
        <p:spPr>
          <a:xfrm>
            <a:off x="1905000" y="152400"/>
            <a:ext cx="7086600" cy="533400"/>
          </a:xfrm>
          <a:prstGeom prst="rect">
            <a:avLst/>
          </a:prstGeom>
        </p:spPr>
        <p:txBody>
          <a:bodyPr/>
          <a:lstStyle>
            <a:lvl1pPr algn="r" rtl="0" eaLnBrk="0" fontAlgn="base" hangingPunct="0">
              <a:spcBef>
                <a:spcPct val="0"/>
              </a:spcBef>
              <a:spcAft>
                <a:spcPct val="0"/>
              </a:spcAft>
              <a:defRPr sz="3600">
                <a:solidFill>
                  <a:srgbClr val="873E02"/>
                </a:solidFill>
                <a:latin typeface="+mj-lt"/>
                <a:ea typeface="+mj-ea"/>
                <a:cs typeface="+mj-cs"/>
              </a:defRPr>
            </a:lvl1pPr>
            <a:lvl2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2pPr>
            <a:lvl3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3pPr>
            <a:lvl4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4pPr>
            <a:lvl5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5pPr>
            <a:lvl6pPr marL="4572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6pPr>
            <a:lvl7pPr marL="9144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7pPr>
            <a:lvl8pPr marL="13716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8pPr>
            <a:lvl9pPr marL="18288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9pPr>
          </a:lstStyle>
          <a:p>
            <a:r>
              <a:rPr lang="en-US" sz="3200" dirty="0">
                <a:latin typeface="Arial" charset="0"/>
                <a:ea typeface="ＭＳ Ｐゴシック" charset="0"/>
                <a:cs typeface="ＭＳ Ｐゴシック" charset="0"/>
              </a:rPr>
              <a:t>Student work focuses on interactions</a:t>
            </a:r>
          </a:p>
        </p:txBody>
      </p:sp>
      <p:pic>
        <p:nvPicPr>
          <p:cNvPr id="13" name="Picture 12" descr="Svartifo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3733800" cy="5673647"/>
          </a:xfrm>
          <a:prstGeom prst="rect">
            <a:avLst/>
          </a:prstGeom>
        </p:spPr>
      </p:pic>
      <p:pic>
        <p:nvPicPr>
          <p:cNvPr id="14" name="Picture 1" descr="Thorsmo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850" y="914400"/>
            <a:ext cx="3731656"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Kverkfjoll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914400"/>
            <a:ext cx="3712186" cy="5673646"/>
          </a:xfrm>
          <a:prstGeom prst="rect">
            <a:avLst/>
          </a:prstGeom>
        </p:spPr>
      </p:pic>
    </p:spTree>
    <p:extLst>
      <p:ext uri="{BB962C8B-B14F-4D97-AF65-F5344CB8AC3E}">
        <p14:creationId xmlns:p14="http://schemas.microsoft.com/office/powerpoint/2010/main" val="4127937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828800" y="1905000"/>
            <a:ext cx="7010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EEF5DC"/>
                </a:solidFill>
                <a:latin typeface="+mn-lt"/>
                <a:ea typeface="+mn-ea"/>
                <a:cs typeface="+mn-cs"/>
              </a:defRPr>
            </a:lvl1pPr>
            <a:lvl2pPr marL="742950" indent="-285750" algn="l" rtl="0" eaLnBrk="0" fontAlgn="base" hangingPunct="0">
              <a:spcBef>
                <a:spcPct val="20000"/>
              </a:spcBef>
              <a:spcAft>
                <a:spcPct val="0"/>
              </a:spcAft>
              <a:buChar char="–"/>
              <a:defRPr sz="2400">
                <a:solidFill>
                  <a:srgbClr val="EEF5DC"/>
                </a:solidFill>
                <a:latin typeface="+mn-lt"/>
                <a:ea typeface="+mn-ea"/>
              </a:defRPr>
            </a:lvl2pPr>
            <a:lvl3pPr marL="1143000" indent="-228600" algn="l" rtl="0" eaLnBrk="0" fontAlgn="base" hangingPunct="0">
              <a:spcBef>
                <a:spcPct val="20000"/>
              </a:spcBef>
              <a:spcAft>
                <a:spcPct val="0"/>
              </a:spcAft>
              <a:buChar char="•"/>
              <a:defRPr sz="2400">
                <a:solidFill>
                  <a:srgbClr val="EEF5DC"/>
                </a:solidFill>
                <a:latin typeface="+mn-lt"/>
                <a:ea typeface="+mn-ea"/>
              </a:defRPr>
            </a:lvl3pPr>
            <a:lvl4pPr marL="1600200" indent="-228600" algn="l" rtl="0" eaLnBrk="0" fontAlgn="base" hangingPunct="0">
              <a:spcBef>
                <a:spcPct val="20000"/>
              </a:spcBef>
              <a:spcAft>
                <a:spcPct val="0"/>
              </a:spcAft>
              <a:buChar char="–"/>
              <a:defRPr sz="2000">
                <a:solidFill>
                  <a:srgbClr val="EEF5DC"/>
                </a:solidFill>
                <a:latin typeface="+mn-lt"/>
                <a:ea typeface="+mn-ea"/>
              </a:defRPr>
            </a:lvl4pPr>
            <a:lvl5pPr marL="2057400" indent="-228600" algn="l" rtl="0" eaLnBrk="0" fontAlgn="base" hangingPunct="0">
              <a:spcBef>
                <a:spcPct val="20000"/>
              </a:spcBef>
              <a:spcAft>
                <a:spcPct val="0"/>
              </a:spcAft>
              <a:buChar char="»"/>
              <a:defRPr sz="2000">
                <a:solidFill>
                  <a:srgbClr val="EEF5DC"/>
                </a:solidFill>
                <a:latin typeface="+mn-lt"/>
                <a:ea typeface="+mn-ea"/>
              </a:defRPr>
            </a:lvl5pPr>
            <a:lvl6pPr marL="2514600" indent="-228600" algn="l" rtl="0" fontAlgn="base">
              <a:spcBef>
                <a:spcPct val="20000"/>
              </a:spcBef>
              <a:spcAft>
                <a:spcPct val="0"/>
              </a:spcAft>
              <a:buChar char="»"/>
              <a:defRPr sz="2000">
                <a:solidFill>
                  <a:srgbClr val="321605"/>
                </a:solidFill>
                <a:latin typeface="+mn-lt"/>
                <a:ea typeface="+mn-ea"/>
              </a:defRPr>
            </a:lvl6pPr>
            <a:lvl7pPr marL="2971800" indent="-228600" algn="l" rtl="0" fontAlgn="base">
              <a:spcBef>
                <a:spcPct val="20000"/>
              </a:spcBef>
              <a:spcAft>
                <a:spcPct val="0"/>
              </a:spcAft>
              <a:buChar char="»"/>
              <a:defRPr sz="2000">
                <a:solidFill>
                  <a:srgbClr val="321605"/>
                </a:solidFill>
                <a:latin typeface="+mn-lt"/>
                <a:ea typeface="+mn-ea"/>
              </a:defRPr>
            </a:lvl7pPr>
            <a:lvl8pPr marL="3429000" indent="-228600" algn="l" rtl="0" fontAlgn="base">
              <a:spcBef>
                <a:spcPct val="20000"/>
              </a:spcBef>
              <a:spcAft>
                <a:spcPct val="0"/>
              </a:spcAft>
              <a:buChar char="»"/>
              <a:defRPr sz="2000">
                <a:solidFill>
                  <a:srgbClr val="321605"/>
                </a:solidFill>
                <a:latin typeface="+mn-lt"/>
                <a:ea typeface="+mn-ea"/>
              </a:defRPr>
            </a:lvl8pPr>
            <a:lvl9pPr marL="3886200" indent="-228600" algn="l" rtl="0" fontAlgn="base">
              <a:spcBef>
                <a:spcPct val="20000"/>
              </a:spcBef>
              <a:spcAft>
                <a:spcPct val="0"/>
              </a:spcAft>
              <a:buChar char="»"/>
              <a:defRPr sz="2000">
                <a:solidFill>
                  <a:srgbClr val="321605"/>
                </a:solidFill>
                <a:latin typeface="+mn-lt"/>
                <a:ea typeface="+mn-ea"/>
              </a:defRPr>
            </a:lvl9pPr>
          </a:lstStyle>
          <a:p>
            <a:pPr eaLnBrk="1" hangingPunct="1"/>
            <a:r>
              <a:rPr lang="en-US" dirty="0" smtClean="0">
                <a:latin typeface="Arial" charset="0"/>
                <a:ea typeface="ＭＳ Ｐゴシック" charset="0"/>
                <a:cs typeface="ＭＳ Ｐゴシック" charset="0"/>
              </a:rPr>
              <a:t>Assignment at each field location</a:t>
            </a:r>
          </a:p>
          <a:p>
            <a:pPr lvl="1" eaLnBrk="1" hangingPunct="1"/>
            <a:r>
              <a:rPr lang="en-US" dirty="0" smtClean="0">
                <a:latin typeface="Arial" charset="0"/>
                <a:ea typeface="ＭＳ Ｐゴシック" charset="0"/>
                <a:cs typeface="ＭＳ Ｐゴシック" charset="0"/>
              </a:rPr>
              <a:t> </a:t>
            </a:r>
            <a:r>
              <a:rPr lang="en-US" sz="2800" dirty="0" smtClean="0">
                <a:latin typeface="Arial" charset="0"/>
                <a:ea typeface="ＭＳ Ｐゴシック" charset="0"/>
                <a:cs typeface="ＭＳ Ｐゴシック" charset="0"/>
              </a:rPr>
              <a:t>Study area from viewpoint of specialty, working on assigned problem with that viewpoint in mind.</a:t>
            </a:r>
          </a:p>
          <a:p>
            <a:pPr lvl="1" eaLnBrk="1" hangingPunct="1"/>
            <a:r>
              <a:rPr lang="en-US" sz="2800" dirty="0" smtClean="0">
                <a:latin typeface="Arial" charset="0"/>
                <a:ea typeface="ＭＳ Ｐゴシック" charset="0"/>
                <a:cs typeface="ＭＳ Ｐゴシック" charset="0"/>
              </a:rPr>
              <a:t>Work with people from the other two specialties; determine how the processes of your specialty interact with theirs.</a:t>
            </a:r>
          </a:p>
          <a:p>
            <a:pPr lvl="1" eaLnBrk="1" hangingPunct="1"/>
            <a:r>
              <a:rPr lang="en-US" sz="2800" dirty="0" smtClean="0">
                <a:latin typeface="Arial" charset="0"/>
                <a:ea typeface="ＭＳ Ｐゴシック" charset="0"/>
                <a:cs typeface="ＭＳ Ｐゴシック" charset="0"/>
              </a:rPr>
              <a:t>Serve as an expert in your specialty</a:t>
            </a:r>
          </a:p>
          <a:p>
            <a:pPr eaLnBrk="1" hangingPunct="1"/>
            <a:endParaRPr lang="en-US"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
        <p:nvSpPr>
          <p:cNvPr id="5" name="Title 1"/>
          <p:cNvSpPr txBox="1">
            <a:spLocks/>
          </p:cNvSpPr>
          <p:nvPr/>
        </p:nvSpPr>
        <p:spPr>
          <a:xfrm>
            <a:off x="1905000" y="152400"/>
            <a:ext cx="7086600" cy="533400"/>
          </a:xfrm>
          <a:prstGeom prst="rect">
            <a:avLst/>
          </a:prstGeom>
        </p:spPr>
        <p:txBody>
          <a:bodyPr/>
          <a:lstStyle>
            <a:lvl1pPr algn="r" rtl="0" eaLnBrk="0" fontAlgn="base" hangingPunct="0">
              <a:spcBef>
                <a:spcPct val="0"/>
              </a:spcBef>
              <a:spcAft>
                <a:spcPct val="0"/>
              </a:spcAft>
              <a:defRPr sz="3600">
                <a:solidFill>
                  <a:srgbClr val="873E02"/>
                </a:solidFill>
                <a:latin typeface="+mj-lt"/>
                <a:ea typeface="+mj-ea"/>
                <a:cs typeface="+mj-cs"/>
              </a:defRPr>
            </a:lvl1pPr>
            <a:lvl2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2pPr>
            <a:lvl3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3pPr>
            <a:lvl4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4pPr>
            <a:lvl5pPr algn="r" rtl="0" eaLnBrk="0" fontAlgn="base" hangingPunct="0">
              <a:spcBef>
                <a:spcPct val="0"/>
              </a:spcBef>
              <a:spcAft>
                <a:spcPct val="0"/>
              </a:spcAft>
              <a:defRPr sz="3600">
                <a:solidFill>
                  <a:srgbClr val="873E02"/>
                </a:solidFill>
                <a:effectLst>
                  <a:outerShdw blurRad="38100" dist="38100" dir="2700000" algn="tl">
                    <a:srgbClr val="000000"/>
                  </a:outerShdw>
                </a:effectLst>
                <a:latin typeface="Arial" charset="0"/>
                <a:ea typeface="ＭＳ Ｐゴシック" charset="0"/>
                <a:cs typeface="ＭＳ Ｐゴシック" charset="0"/>
              </a:defRPr>
            </a:lvl5pPr>
            <a:lvl6pPr marL="4572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6pPr>
            <a:lvl7pPr marL="9144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7pPr>
            <a:lvl8pPr marL="13716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8pPr>
            <a:lvl9pPr marL="1828800" algn="r" rtl="0" fontAlgn="base">
              <a:spcBef>
                <a:spcPct val="0"/>
              </a:spcBef>
              <a:spcAft>
                <a:spcPct val="0"/>
              </a:spcAft>
              <a:defRPr sz="3600">
                <a:solidFill>
                  <a:srgbClr val="CF1806"/>
                </a:solidFill>
                <a:effectLst>
                  <a:outerShdw blurRad="38100" dist="38100" dir="2700000" algn="tl">
                    <a:srgbClr val="000000"/>
                  </a:outerShdw>
                </a:effectLst>
                <a:latin typeface="Arial" charset="0"/>
                <a:ea typeface="ＭＳ Ｐゴシック" charset="0"/>
                <a:cs typeface="ＭＳ Ｐゴシック" charset="0"/>
              </a:defRPr>
            </a:lvl9pPr>
          </a:lstStyle>
          <a:p>
            <a:r>
              <a:rPr lang="en-US" sz="3200" dirty="0" smtClean="0">
                <a:latin typeface="Arial" charset="0"/>
                <a:ea typeface="ＭＳ Ｐゴシック" charset="0"/>
                <a:cs typeface="ＭＳ Ｐゴシック" charset="0"/>
              </a:rPr>
              <a:t>Student work focuses on interactions</a:t>
            </a:r>
            <a:endParaRPr lang="en-US" sz="32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1905000" y="152400"/>
            <a:ext cx="7086600" cy="609600"/>
          </a:xfrm>
        </p:spPr>
        <p:txBody>
          <a:bodyPr/>
          <a:lstStyle/>
          <a:p>
            <a:r>
              <a:rPr lang="en-US" sz="3200" dirty="0" smtClean="0">
                <a:latin typeface="Arial" charset="0"/>
                <a:ea typeface="ＭＳ Ｐゴシック" charset="0"/>
                <a:cs typeface="ＭＳ Ｐゴシック" charset="0"/>
              </a:rPr>
              <a:t>Notes as concept sketches</a:t>
            </a:r>
            <a:endParaRPr lang="en-US" sz="3200" dirty="0">
              <a:latin typeface="Arial" charset="0"/>
              <a:ea typeface="ＭＳ Ｐゴシック" charset="0"/>
              <a:cs typeface="ＭＳ Ｐゴシック" charset="0"/>
            </a:endParaRPr>
          </a:p>
        </p:txBody>
      </p:sp>
      <p:sp>
        <p:nvSpPr>
          <p:cNvPr id="17410" name="Content Placeholder 2"/>
          <p:cNvSpPr>
            <a:spLocks noGrp="1"/>
          </p:cNvSpPr>
          <p:nvPr>
            <p:ph idx="1"/>
          </p:nvPr>
        </p:nvSpPr>
        <p:spPr>
          <a:xfrm>
            <a:off x="1905000" y="5791200"/>
            <a:ext cx="7086600" cy="1066800"/>
          </a:xfrm>
        </p:spPr>
        <p:txBody>
          <a:bodyPr/>
          <a:lstStyle/>
          <a:p>
            <a:r>
              <a:rPr lang="en-US" dirty="0" smtClean="0">
                <a:latin typeface="Arial" charset="0"/>
                <a:ea typeface="ＭＳ Ｐゴシック" charset="0"/>
                <a:cs typeface="ＭＳ Ｐゴシック" charset="0"/>
              </a:rPr>
              <a:t>Paint a picture of interactions; different specialties different; long-term value</a:t>
            </a:r>
            <a:endParaRPr lang="en-US" dirty="0">
              <a:latin typeface="Arial" charset="0"/>
              <a:ea typeface="ＭＳ Ｐゴシック" charset="0"/>
              <a:cs typeface="ＭＳ Ｐゴシック" charset="0"/>
            </a:endParaRPr>
          </a:p>
        </p:txBody>
      </p:sp>
      <p:pic>
        <p:nvPicPr>
          <p:cNvPr id="17411" name="Picture 1" descr="Frank and Neil taking not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38200"/>
            <a:ext cx="3200400" cy="494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oncept sketch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838200"/>
            <a:ext cx="6096000" cy="501226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5138</TotalTime>
  <Words>935</Words>
  <Application>Microsoft Macintosh PowerPoint</Application>
  <PresentationFormat>On-screen Show (4:3)</PresentationFormat>
  <Paragraphs>53</Paragraphs>
  <Slides>13</Slides>
  <Notes>10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Blank Presentation</vt:lpstr>
      <vt:lpstr>PowerPoint Presentation</vt:lpstr>
      <vt:lpstr>A 40-year view</vt:lpstr>
      <vt:lpstr>7 field courses 1980-2015</vt:lpstr>
      <vt:lpstr>Itineraries</vt:lpstr>
      <vt:lpstr>Logistics</vt:lpstr>
      <vt:lpstr>Student work focuses on interactions</vt:lpstr>
      <vt:lpstr>PowerPoint Presentation</vt:lpstr>
      <vt:lpstr>PowerPoint Presentation</vt:lpstr>
      <vt:lpstr>Notes as concept sketches</vt:lpstr>
      <vt:lpstr>Pre-trip semester seminar</vt:lpstr>
      <vt:lpstr>Scope of the seminar</vt:lpstr>
      <vt:lpstr>Resources</vt:lpstr>
      <vt:lpstr>Risk and preparedness</vt:lpstr>
    </vt:vector>
  </TitlesOfParts>
  <Company>Hamilton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Tewksbury</dc:creator>
  <cp:lastModifiedBy>Barbara Tewksbury</cp:lastModifiedBy>
  <cp:revision>149</cp:revision>
  <dcterms:created xsi:type="dcterms:W3CDTF">2007-10-25T00:54:00Z</dcterms:created>
  <dcterms:modified xsi:type="dcterms:W3CDTF">2014-10-19T21:06:41Z</dcterms:modified>
</cp:coreProperties>
</file>