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1" r:id="rId4"/>
    <p:sldId id="263" r:id="rId5"/>
    <p:sldId id="264" r:id="rId6"/>
    <p:sldId id="257" r:id="rId7"/>
    <p:sldId id="260" r:id="rId8"/>
    <p:sldId id="265" r:id="rId9"/>
    <p:sldId id="266" r:id="rId10"/>
    <p:sldId id="276" r:id="rId11"/>
    <p:sldId id="271" r:id="rId12"/>
    <p:sldId id="272" r:id="rId13"/>
    <p:sldId id="259" r:id="rId14"/>
    <p:sldId id="268" r:id="rId15"/>
    <p:sldId id="270" r:id="rId16"/>
    <p:sldId id="269" r:id="rId17"/>
    <p:sldId id="277" r:id="rId18"/>
    <p:sldId id="274" r:id="rId19"/>
    <p:sldId id="273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109" autoAdjust="0"/>
  </p:normalViewPr>
  <p:slideViewPr>
    <p:cSldViewPr snapToGrid="0" snapToObjects="1">
      <p:cViewPr varScale="1">
        <p:scale>
          <a:sx n="104" d="100"/>
          <a:sy n="104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759AA-A964-B747-8E01-8B4B2A52231F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15E17-118B-C740-B87E-420FF2FB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5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97235-1003-4F4B-A596-09AD17FDDB9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Multiple moderately plunging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698-F0E7-D048-B854-BD2ADA8856AB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651-0CF7-0D4A-8131-0CFAC029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3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698-F0E7-D048-B854-BD2ADA8856AB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651-0CF7-0D4A-8131-0CFAC029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8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698-F0E7-D048-B854-BD2ADA8856AB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651-0CF7-0D4A-8131-0CFAC029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62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32B977D-AE6B-4489-AC95-F6FA59085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17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698-F0E7-D048-B854-BD2ADA8856AB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651-0CF7-0D4A-8131-0CFAC029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5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698-F0E7-D048-B854-BD2ADA8856AB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651-0CF7-0D4A-8131-0CFAC029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9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698-F0E7-D048-B854-BD2ADA8856AB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651-0CF7-0D4A-8131-0CFAC029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5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698-F0E7-D048-B854-BD2ADA8856AB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651-0CF7-0D4A-8131-0CFAC029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3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698-F0E7-D048-B854-BD2ADA8856AB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651-0CF7-0D4A-8131-0CFAC029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8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698-F0E7-D048-B854-BD2ADA8856AB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651-0CF7-0D4A-8131-0CFAC029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0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698-F0E7-D048-B854-BD2ADA8856AB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651-0CF7-0D4A-8131-0CFAC029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698-F0E7-D048-B854-BD2ADA8856AB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651-0CF7-0D4A-8131-0CFAC029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1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D9698-F0E7-D048-B854-BD2ADA8856AB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651-0CF7-0D4A-8131-0CFAC029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8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466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Chiwaukum</a:t>
            </a:r>
            <a:r>
              <a:rPr lang="en-US" dirty="0" smtClean="0"/>
              <a:t> Structural Low (CSL) &amp; the tectonic history of </a:t>
            </a:r>
            <a:r>
              <a:rPr lang="en-US" dirty="0" smtClean="0"/>
              <a:t>the Central </a:t>
            </a:r>
            <a:r>
              <a:rPr lang="en-US" dirty="0" smtClean="0"/>
              <a:t>Cascade Range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Nicholas W. Hayman, UTIG, Austin TX</a:t>
            </a:r>
          </a:p>
          <a:p>
            <a:r>
              <a:rPr lang="en-US" dirty="0" smtClean="0"/>
              <a:t>Based on work with Eric Cheney published in 2008 GSA Bulletin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0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eney-Hayman-2009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99079"/>
            <a:ext cx="6705600" cy="577900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5141401" y="879192"/>
            <a:ext cx="2466895" cy="7326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28119" y="622761"/>
            <a:ext cx="131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Chumstick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396447" y="4872187"/>
            <a:ext cx="1599819" cy="8059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64938" y="5678113"/>
            <a:ext cx="186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Roslyn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08296" y="2942850"/>
            <a:ext cx="153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04421" y="2942850"/>
            <a:ext cx="903714" cy="805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1922995"/>
            <a:ext cx="1642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Teanaway</a:t>
            </a:r>
            <a:r>
              <a:rPr lang="en-US" dirty="0" smtClean="0"/>
              <a:t> </a:t>
            </a:r>
            <a:r>
              <a:rPr lang="en-US" dirty="0" err="1" smtClean="0"/>
              <a:t>volcanics</a:t>
            </a:r>
            <a:r>
              <a:rPr lang="en-US" dirty="0" smtClean="0"/>
              <a:t> &amp; </a:t>
            </a:r>
            <a:r>
              <a:rPr lang="en-US" dirty="0" err="1" smtClean="0"/>
              <a:t>volcaniclastics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6120711"/>
            <a:ext cx="295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Map pattern can also be seen in Tabor’s maps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060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-533400"/>
            <a:ext cx="6248400" cy="152400"/>
          </a:xfrm>
        </p:spPr>
        <p:txBody>
          <a:bodyPr>
            <a:normAutofit fontScale="90000"/>
          </a:bodyPr>
          <a:lstStyle/>
          <a:p>
            <a:endParaRPr lang="en-US" altLang="en-US" sz="4000"/>
          </a:p>
        </p:txBody>
      </p:sp>
      <p:pic>
        <p:nvPicPr>
          <p:cNvPr id="91143" name="Picture 7" descr="Tsc&amp;dikemagC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0"/>
            <a:ext cx="3962400" cy="2924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44" name="Picture 8" descr="NWHTscMag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14650"/>
            <a:ext cx="5257800" cy="3943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1143000" y="6858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/>
              <a:t>SWAUK</a:t>
            </a:r>
            <a:r>
              <a:rPr lang="en-US" altLang="en-US" b="1" i="1"/>
              <a:t>  </a:t>
            </a:r>
            <a:r>
              <a:rPr lang="en-US" altLang="en-US" sz="3600" b="1" i="1"/>
              <a:t>FM.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685800" y="76200"/>
            <a:ext cx="411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/>
              <a:t>descriminants</a:t>
            </a:r>
            <a:r>
              <a:rPr lang="en-US" altLang="en-US" sz="4000" b="1" dirty="0"/>
              <a:t> for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1219200" y="1327150"/>
            <a:ext cx="3124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dirty="0" smtClean="0"/>
              <a:t>       </a:t>
            </a:r>
            <a:r>
              <a:rPr lang="en-US" altLang="en-US" sz="3600" b="1" i="1" dirty="0" err="1" smtClean="0"/>
              <a:t>Tsc</a:t>
            </a:r>
            <a:r>
              <a:rPr lang="en-US" altLang="en-US" sz="3600" b="1" i="1" dirty="0" smtClean="0"/>
              <a:t> </a:t>
            </a:r>
            <a:endParaRPr lang="en-US" altLang="en-US" sz="2800" b="1" i="1" dirty="0"/>
          </a:p>
          <a:p>
            <a:pPr>
              <a:spcBef>
                <a:spcPct val="50000"/>
              </a:spcBef>
            </a:pPr>
            <a:r>
              <a:rPr lang="en-US" altLang="en-US" sz="3600" b="1" dirty="0"/>
              <a:t>Magnet Creek</a:t>
            </a: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5410200" y="3962400"/>
            <a:ext cx="28194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smtClean="0"/>
              <a:t>                        </a:t>
            </a:r>
          </a:p>
          <a:p>
            <a:pPr>
              <a:spcBef>
                <a:spcPct val="50000"/>
              </a:spcBef>
            </a:pPr>
            <a:endParaRPr lang="en-US" altLang="en-US" sz="3600" b="1" dirty="0" smtClean="0"/>
          </a:p>
          <a:p>
            <a:pPr>
              <a:spcBef>
                <a:spcPct val="50000"/>
              </a:spcBef>
            </a:pPr>
            <a:endParaRPr lang="en-US" altLang="en-US" sz="3600" b="1" dirty="0" smtClean="0"/>
          </a:p>
          <a:p>
            <a:pPr>
              <a:spcBef>
                <a:spcPct val="50000"/>
              </a:spcBef>
            </a:pPr>
            <a:endParaRPr lang="en-US" altLang="en-US" sz="3600" b="1" dirty="0"/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5299364" y="4114800"/>
            <a:ext cx="3810000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smtClean="0"/>
              <a:t>pre-Tertiary</a:t>
            </a:r>
            <a:r>
              <a:rPr lang="en-US" altLang="en-US" sz="3600" b="1" i="1" dirty="0" smtClean="0"/>
              <a:t> </a:t>
            </a:r>
            <a:r>
              <a:rPr lang="en-US" altLang="en-US" sz="3600" b="1" dirty="0" smtClean="0"/>
              <a:t> </a:t>
            </a:r>
            <a:r>
              <a:rPr lang="en-US" altLang="en-US" sz="3600" b="1" dirty="0"/>
              <a:t>crystalline cobbles  (local  western provenance)</a:t>
            </a:r>
          </a:p>
          <a:p>
            <a:pPr>
              <a:spcBef>
                <a:spcPct val="50000"/>
              </a:spcBef>
            </a:pPr>
            <a:endParaRPr lang="en-US" altLang="en-US" b="1" dirty="0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>
            <a:off x="7772400" y="3810000"/>
            <a:ext cx="609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 flipH="1" flipV="1">
            <a:off x="7848600" y="1600200"/>
            <a:ext cx="533400" cy="2209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 flipH="1">
            <a:off x="5410200" y="6588919"/>
            <a:ext cx="762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19801" y="2819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Teanaway dikelet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022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914400" y="-762000"/>
            <a:ext cx="7543800" cy="304800"/>
          </a:xfrm>
        </p:spPr>
        <p:txBody>
          <a:bodyPr>
            <a:normAutofit fontScale="90000"/>
          </a:bodyPr>
          <a:lstStyle/>
          <a:p>
            <a:endParaRPr lang="en-US" altLang="en-US" sz="4000"/>
          </a:p>
        </p:txBody>
      </p:sp>
      <p:pic>
        <p:nvPicPr>
          <p:cNvPr id="97287" name="Picture 7" descr="BHWChum2BlewGSA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29000"/>
            <a:ext cx="45720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9" name="Picture 9" descr="IRCTrcu1208911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609600" y="3810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/>
              <a:t>discriminants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152400" y="1295400"/>
            <a:ext cx="411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/>
              <a:t>“</a:t>
            </a:r>
            <a:r>
              <a:rPr lang="en-US" altLang="en-US" sz="3600" b="1" i="1" dirty="0"/>
              <a:t>CHUMSTICK” FM. 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152400" y="35814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3 cm</a:t>
            </a:r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>
            <a:off x="533400" y="4114800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>
            <a:off x="457200" y="4114800"/>
            <a:ext cx="2286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4800600" y="3992940"/>
            <a:ext cx="4191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/>
              <a:t>&gt; 30 to 70% felsic clasts in conglomerates &amp; lags Chumstick Creek</a:t>
            </a: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4953000" y="5699124"/>
            <a:ext cx="419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/>
              <a:t>lags of pebbles in      </a:t>
            </a:r>
            <a:r>
              <a:rPr lang="en-US" altLang="en-US" sz="3200" b="1" dirty="0" smtClean="0"/>
              <a:t>sandstones, </a:t>
            </a:r>
            <a:r>
              <a:rPr lang="en-US" altLang="en-US" sz="3200" b="1" dirty="0" err="1"/>
              <a:t>Camasland</a:t>
            </a:r>
            <a:endParaRPr lang="en-US" altLang="en-US" sz="3200" b="1" dirty="0"/>
          </a:p>
        </p:txBody>
      </p:sp>
      <p:sp>
        <p:nvSpPr>
          <p:cNvPr id="97297" name="Line 17"/>
          <p:cNvSpPr>
            <a:spLocks noChangeShapeType="1"/>
          </p:cNvSpPr>
          <p:nvPr/>
        </p:nvSpPr>
        <p:spPr bwMode="auto">
          <a:xfrm flipV="1">
            <a:off x="6781800" y="3505200"/>
            <a:ext cx="0" cy="533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 flipH="1">
            <a:off x="4648200" y="5715000"/>
            <a:ext cx="6858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6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1981200" y="-685800"/>
            <a:ext cx="6400800" cy="381000"/>
          </a:xfrm>
        </p:spPr>
        <p:txBody>
          <a:bodyPr>
            <a:normAutofit fontScale="90000"/>
          </a:bodyPr>
          <a:lstStyle/>
          <a:p>
            <a:endParaRPr lang="en-US" altLang="en-US" sz="4000"/>
          </a:p>
        </p:txBody>
      </p:sp>
      <p:pic>
        <p:nvPicPr>
          <p:cNvPr id="151560" name="Picture 8" descr="NWHTscd3Blu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4"/>
          <a:stretch>
            <a:fillRect/>
          </a:stretch>
        </p:blipFill>
        <p:spPr>
          <a:xfrm>
            <a:off x="6096000" y="2895600"/>
            <a:ext cx="3009900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1561" name="Picture 9" descr="NWHTscd5Blu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187575"/>
            <a:ext cx="5943600" cy="4670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1562" name="Line 10"/>
          <p:cNvSpPr>
            <a:spLocks noChangeShapeType="1"/>
          </p:cNvSpPr>
          <p:nvPr/>
        </p:nvSpPr>
        <p:spPr bwMode="auto">
          <a:xfrm flipV="1">
            <a:off x="304800" y="3429000"/>
            <a:ext cx="457200" cy="15240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3" name="Line 11"/>
          <p:cNvSpPr>
            <a:spLocks noChangeShapeType="1"/>
          </p:cNvSpPr>
          <p:nvPr/>
        </p:nvSpPr>
        <p:spPr bwMode="auto">
          <a:xfrm>
            <a:off x="1295400" y="3886200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>
            <a:off x="3886200" y="4191000"/>
            <a:ext cx="381000" cy="3048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1752600" y="3810000"/>
            <a:ext cx="304800" cy="2286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6" name="Line 14"/>
          <p:cNvSpPr>
            <a:spLocks noChangeShapeType="1"/>
          </p:cNvSpPr>
          <p:nvPr/>
        </p:nvSpPr>
        <p:spPr bwMode="auto">
          <a:xfrm>
            <a:off x="3733800" y="3048000"/>
            <a:ext cx="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7" name="Line 15"/>
          <p:cNvSpPr>
            <a:spLocks noChangeShapeType="1"/>
          </p:cNvSpPr>
          <p:nvPr/>
        </p:nvSpPr>
        <p:spPr bwMode="auto">
          <a:xfrm flipH="1">
            <a:off x="2819400" y="5791200"/>
            <a:ext cx="228600" cy="762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8" name="Line 16"/>
          <p:cNvSpPr>
            <a:spLocks noChangeShapeType="1"/>
          </p:cNvSpPr>
          <p:nvPr/>
        </p:nvSpPr>
        <p:spPr bwMode="auto">
          <a:xfrm>
            <a:off x="2514600" y="6553200"/>
            <a:ext cx="228600" cy="1524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9" name="Line 17"/>
          <p:cNvSpPr>
            <a:spLocks noChangeShapeType="1"/>
          </p:cNvSpPr>
          <p:nvPr/>
        </p:nvSpPr>
        <p:spPr bwMode="auto">
          <a:xfrm>
            <a:off x="2209800" y="4724400"/>
            <a:ext cx="76200" cy="152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70" name="Line 18"/>
          <p:cNvSpPr>
            <a:spLocks noChangeShapeType="1"/>
          </p:cNvSpPr>
          <p:nvPr/>
        </p:nvSpPr>
        <p:spPr bwMode="auto">
          <a:xfrm>
            <a:off x="2514600" y="4648200"/>
            <a:ext cx="152400" cy="2286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71" name="Line 19"/>
          <p:cNvSpPr>
            <a:spLocks noChangeShapeType="1"/>
          </p:cNvSpPr>
          <p:nvPr/>
        </p:nvSpPr>
        <p:spPr bwMode="auto">
          <a:xfrm flipV="1">
            <a:off x="3429000" y="3886200"/>
            <a:ext cx="228600" cy="762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72" name="Line 20"/>
          <p:cNvSpPr>
            <a:spLocks noChangeShapeType="1"/>
          </p:cNvSpPr>
          <p:nvPr/>
        </p:nvSpPr>
        <p:spPr bwMode="auto">
          <a:xfrm flipV="1">
            <a:off x="3581400" y="5638800"/>
            <a:ext cx="228600" cy="76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73" name="Line 21"/>
          <p:cNvSpPr>
            <a:spLocks noChangeShapeType="1"/>
          </p:cNvSpPr>
          <p:nvPr/>
        </p:nvSpPr>
        <p:spPr bwMode="auto">
          <a:xfrm flipV="1">
            <a:off x="3962400" y="5486400"/>
            <a:ext cx="304800" cy="762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74" name="Line 22"/>
          <p:cNvSpPr>
            <a:spLocks noChangeShapeType="1"/>
          </p:cNvSpPr>
          <p:nvPr/>
        </p:nvSpPr>
        <p:spPr bwMode="auto">
          <a:xfrm>
            <a:off x="3962400" y="2590800"/>
            <a:ext cx="304800" cy="2286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75" name="Text Box 23"/>
          <p:cNvSpPr txBox="1">
            <a:spLocks noChangeArrowheads="1"/>
          </p:cNvSpPr>
          <p:nvPr/>
        </p:nvSpPr>
        <p:spPr bwMode="auto">
          <a:xfrm>
            <a:off x="0" y="0"/>
            <a:ext cx="59436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</a:rPr>
              <a:t>   </a:t>
            </a:r>
            <a:r>
              <a:rPr lang="en-US" altLang="en-US" sz="3600" b="1" dirty="0"/>
              <a:t>Multiple Slickensides    </a:t>
            </a:r>
            <a:r>
              <a:rPr lang="en-US" altLang="en-US" sz="2800" b="1" dirty="0"/>
              <a:t> diamictite in hanging wall of </a:t>
            </a:r>
            <a:r>
              <a:rPr lang="en-US" altLang="en-US" sz="2800" b="1" dirty="0" err="1"/>
              <a:t>Camas</a:t>
            </a:r>
            <a:r>
              <a:rPr lang="en-US" altLang="en-US" sz="2800" b="1" dirty="0"/>
              <a:t> Creek fault, Blushastin</a:t>
            </a:r>
            <a:endParaRPr lang="en-US" altLang="en-US" sz="3600" b="1" dirty="0">
              <a:solidFill>
                <a:srgbClr val="CC00CC"/>
              </a:solidFill>
            </a:endParaRPr>
          </a:p>
        </p:txBody>
      </p:sp>
      <p:pic>
        <p:nvPicPr>
          <p:cNvPr id="151576" name="Picture 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8050" y="-304800"/>
            <a:ext cx="3155950" cy="32766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77" name="Text Box 25"/>
          <p:cNvSpPr txBox="1">
            <a:spLocks noChangeArrowheads="1"/>
          </p:cNvSpPr>
          <p:nvPr/>
        </p:nvSpPr>
        <p:spPr bwMode="auto">
          <a:xfrm>
            <a:off x="36636" y="1310545"/>
            <a:ext cx="6019800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/>
              <a:t>Trend and plunge “focal mechanism”  </a:t>
            </a:r>
            <a:r>
              <a:rPr lang="en-US" altLang="en-US" sz="1600" b="1" dirty="0"/>
              <a:t>using “</a:t>
            </a:r>
            <a:r>
              <a:rPr lang="en-US" altLang="en-US" sz="1600" b="1" dirty="0" err="1"/>
              <a:t>FaultKin</a:t>
            </a:r>
            <a:r>
              <a:rPr lang="en-US" altLang="en-US" sz="1600" b="1" dirty="0"/>
              <a:t> program of </a:t>
            </a:r>
            <a:r>
              <a:rPr lang="en-US" altLang="en-US" sz="1600" b="1" dirty="0" err="1"/>
              <a:t>Cladouhos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Allmendinger</a:t>
            </a:r>
            <a:r>
              <a:rPr lang="en-US" altLang="en-US" sz="1600" b="1" dirty="0"/>
              <a:t> (1993)</a:t>
            </a:r>
            <a:endParaRPr lang="en-US" altLang="en-US" sz="2800" b="1" dirty="0"/>
          </a:p>
          <a:p>
            <a:pPr>
              <a:spcBef>
                <a:spcPct val="50000"/>
              </a:spcBef>
            </a:pPr>
            <a:endParaRPr lang="en-US" altLang="en-US" sz="2800" b="1" dirty="0"/>
          </a:p>
        </p:txBody>
      </p:sp>
      <p:sp>
        <p:nvSpPr>
          <p:cNvPr id="151578" name="Text Box 26"/>
          <p:cNvSpPr txBox="1">
            <a:spLocks noChangeArrowheads="1"/>
          </p:cNvSpPr>
          <p:nvPr/>
        </p:nvSpPr>
        <p:spPr bwMode="auto">
          <a:xfrm>
            <a:off x="0" y="2286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NE</a:t>
            </a:r>
          </a:p>
        </p:txBody>
      </p:sp>
      <p:sp>
        <p:nvSpPr>
          <p:cNvPr id="151579" name="Text Box 27"/>
          <p:cNvSpPr txBox="1">
            <a:spLocks noChangeArrowheads="1"/>
          </p:cNvSpPr>
          <p:nvPr/>
        </p:nvSpPr>
        <p:spPr bwMode="auto">
          <a:xfrm>
            <a:off x="5257800" y="22860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SW</a:t>
            </a:r>
          </a:p>
        </p:txBody>
      </p:sp>
    </p:spTree>
    <p:extLst>
      <p:ext uri="{BB962C8B-B14F-4D97-AF65-F5344CB8AC3E}">
        <p14:creationId xmlns:p14="http://schemas.microsoft.com/office/powerpoint/2010/main" val="139387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eney-Hayman-2009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57" y="0"/>
            <a:ext cx="5073302" cy="6858000"/>
          </a:xfrm>
          <a:prstGeom prst="rect">
            <a:avLst/>
          </a:prstGeom>
        </p:spPr>
      </p:pic>
      <p:pic>
        <p:nvPicPr>
          <p:cNvPr id="7" name="Picture 6" descr="Cheney-Hayman-2009_5L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7" y="312680"/>
            <a:ext cx="3235623" cy="16899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09366" y="573917"/>
            <a:ext cx="219823" cy="29306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 flipV="1">
            <a:off x="2576807" y="720449"/>
            <a:ext cx="2332559" cy="27352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0987" y="3394657"/>
            <a:ext cx="3486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Camas Creek Fault: </a:t>
            </a:r>
          </a:p>
          <a:p>
            <a:r>
              <a:rPr lang="en-US" sz="2400" dirty="0" smtClean="0"/>
              <a:t>Previously mapped as Leavenworth normal fault, accommodates shortening along a </a:t>
            </a:r>
            <a:r>
              <a:rPr lang="en-US" sz="2400" dirty="0" err="1" smtClean="0"/>
              <a:t>Swauk</a:t>
            </a:r>
            <a:r>
              <a:rPr lang="en-US" sz="2400" dirty="0" smtClean="0"/>
              <a:t>-over-</a:t>
            </a:r>
            <a:r>
              <a:rPr lang="en-US" sz="2400" dirty="0" err="1" smtClean="0"/>
              <a:t>Chumstick</a:t>
            </a:r>
            <a:r>
              <a:rPr lang="en-US" sz="2400" dirty="0" smtClean="0"/>
              <a:t> reverse fault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939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eney-Hayman-2009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703" y="3272547"/>
            <a:ext cx="2652389" cy="3585453"/>
          </a:xfrm>
          <a:prstGeom prst="rect">
            <a:avLst/>
          </a:prstGeom>
        </p:spPr>
      </p:pic>
      <p:pic>
        <p:nvPicPr>
          <p:cNvPr id="7" name="Picture 6" descr="Cheney-Hayman-2009_5L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7" y="312680"/>
            <a:ext cx="6222534" cy="324994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4787243" y="3028327"/>
            <a:ext cx="781590" cy="13065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99546" y="4331901"/>
            <a:ext cx="157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Chumstick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86718" y="3113804"/>
            <a:ext cx="1807428" cy="1795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90614" y="4969875"/>
            <a:ext cx="1514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Swauk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977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eney_Hayman_5_C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4" y="364236"/>
            <a:ext cx="5102352" cy="2036064"/>
          </a:xfrm>
          <a:prstGeom prst="rect">
            <a:avLst/>
          </a:prstGeom>
        </p:spPr>
      </p:pic>
      <p:pic>
        <p:nvPicPr>
          <p:cNvPr id="8" name="Picture 7" descr="Cheney-Hayman-2009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29" y="0"/>
            <a:ext cx="3600971" cy="6858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749193" y="2845162"/>
            <a:ext cx="2540169" cy="7448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5042" y="3590032"/>
            <a:ext cx="3602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Cashman’s</a:t>
            </a:r>
            <a:r>
              <a:rPr lang="en-US" dirty="0" smtClean="0"/>
              <a:t> </a:t>
            </a:r>
            <a:r>
              <a:rPr lang="en-US" dirty="0" err="1" smtClean="0"/>
              <a:t>breccias</a:t>
            </a:r>
            <a:r>
              <a:rPr lang="en-US" dirty="0" smtClean="0"/>
              <a:t> are in the </a:t>
            </a:r>
            <a:r>
              <a:rPr lang="en-US" dirty="0" err="1" smtClean="0"/>
              <a:t>swauk</a:t>
            </a:r>
            <a:r>
              <a:rPr lang="en-US" dirty="0" smtClean="0"/>
              <a:t>, beneath the Camas Creek thrust; tight folds are </a:t>
            </a:r>
            <a:r>
              <a:rPr lang="en-US" dirty="0" err="1" smtClean="0"/>
              <a:t>mappable</a:t>
            </a:r>
            <a:r>
              <a:rPr lang="en-US" dirty="0" smtClean="0"/>
              <a:t> across the </a:t>
            </a:r>
            <a:r>
              <a:rPr lang="en-US" dirty="0" err="1" smtClean="0"/>
              <a:t>graben</a:t>
            </a:r>
            <a:r>
              <a:rPr lang="en-US" dirty="0" smtClean="0"/>
              <a:t>. Dates from 47-49, such as presented at this meeting, bound a thick section, but one with internal, </a:t>
            </a:r>
            <a:r>
              <a:rPr lang="en-US" dirty="0" err="1" smtClean="0"/>
              <a:t>mappable</a:t>
            </a:r>
            <a:r>
              <a:rPr lang="en-US" dirty="0" smtClean="0"/>
              <a:t> structure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eney-Hayman-2009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6705600" cy="577900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5141401" y="1013513"/>
            <a:ext cx="2466895" cy="7326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28119" y="757082"/>
            <a:ext cx="131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Chumstick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396447" y="5006508"/>
            <a:ext cx="1599819" cy="8059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64938" y="5812434"/>
            <a:ext cx="186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Roslyn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08296" y="3077171"/>
            <a:ext cx="153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18571" y="1367631"/>
            <a:ext cx="2124950" cy="384646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5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ti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5" y="2514419"/>
            <a:ext cx="8679854" cy="3396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124" y="268642"/>
            <a:ext cx="878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Lastly, as the Skagit gneiss was exhumed, the fault (</a:t>
            </a:r>
            <a:r>
              <a:rPr lang="en-US" dirty="0" err="1" smtClean="0"/>
              <a:t>Dinkelman</a:t>
            </a:r>
            <a:r>
              <a:rPr lang="en-US" dirty="0" smtClean="0"/>
              <a:t> </a:t>
            </a:r>
            <a:r>
              <a:rPr lang="en-US" dirty="0" err="1" smtClean="0"/>
              <a:t>decollement</a:t>
            </a:r>
            <a:r>
              <a:rPr lang="en-US" dirty="0" smtClean="0"/>
              <a:t>) “stepped out into the basin” in the </a:t>
            </a:r>
            <a:r>
              <a:rPr lang="en-US" dirty="0" err="1" smtClean="0"/>
              <a:t>phyllonitic</a:t>
            </a:r>
            <a:r>
              <a:rPr lang="en-US" dirty="0" smtClean="0"/>
              <a:t> (pressure solution) and </a:t>
            </a:r>
            <a:r>
              <a:rPr lang="en-US" dirty="0" err="1" smtClean="0"/>
              <a:t>cataclastic</a:t>
            </a:r>
            <a:r>
              <a:rPr lang="en-US" dirty="0" smtClean="0"/>
              <a:t> field…..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eney-Hayman-2009_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50800"/>
            <a:ext cx="6010656" cy="674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5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ra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3" y="310991"/>
            <a:ext cx="8346323" cy="4901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1413" y="5604847"/>
            <a:ext cx="267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geomapapp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0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eney-Hayman-2009_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2" y="115824"/>
            <a:ext cx="6010656" cy="674217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2613444" y="4658292"/>
            <a:ext cx="781590" cy="494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" y="3492345"/>
            <a:ext cx="3121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dating by Bowring, </a:t>
            </a:r>
            <a:r>
              <a:rPr lang="en-US" dirty="0" err="1" smtClean="0"/>
              <a:t>Umhoefer</a:t>
            </a:r>
            <a:r>
              <a:rPr lang="en-US" dirty="0" smtClean="0"/>
              <a:t>, Miller, Eddy, et al.</a:t>
            </a:r>
          </a:p>
          <a:p>
            <a:r>
              <a:rPr lang="en-US" dirty="0" smtClean="0"/>
              <a:t>Equals 47-49 TIMS dates, so rapid deposition of up to 8km thick section (locally). Pull apart or complex alluvial-fluvial system across an earlier topography?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ra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3" y="310991"/>
            <a:ext cx="8346323" cy="4901947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5" idx="1"/>
          </p:cNvCxnSpPr>
          <p:nvPr/>
        </p:nvCxnSpPr>
        <p:spPr>
          <a:xfrm flipH="1" flipV="1">
            <a:off x="6619097" y="2051447"/>
            <a:ext cx="1001411" cy="4389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508" y="2197979"/>
            <a:ext cx="8060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CSL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7728" y="6248055"/>
            <a:ext cx="6193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But remember, topography is young 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6297" y="5503368"/>
            <a:ext cx="3727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deformed ~15-16 Ma CRBGs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741219" y="4188371"/>
            <a:ext cx="317522" cy="13149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85280" y="2136924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8-12 Ma U-</a:t>
            </a:r>
            <a:r>
              <a:rPr lang="en-US" dirty="0" err="1"/>
              <a:t>Th</a:t>
            </a:r>
            <a:r>
              <a:rPr lang="en-US" dirty="0"/>
              <a:t>/He </a:t>
            </a:r>
            <a:r>
              <a:rPr lang="en-US" dirty="0" smtClean="0"/>
              <a:t>dates</a:t>
            </a:r>
          </a:p>
          <a:p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Reiners</a:t>
            </a:r>
            <a:r>
              <a:rPr lang="en-US" dirty="0"/>
              <a:t> et al., 2002)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028664" y="1123412"/>
            <a:ext cx="2821054" cy="107456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42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erro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77" y="2770234"/>
            <a:ext cx="4444004" cy="3852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556" y="61055"/>
            <a:ext cx="81090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Why is the </a:t>
            </a:r>
            <a:r>
              <a:rPr lang="en-US" sz="2400" u="sng" dirty="0" err="1" smtClean="0"/>
              <a:t>Chiwaukum</a:t>
            </a:r>
            <a:r>
              <a:rPr lang="en-US" sz="2400" u="sng" dirty="0" smtClean="0"/>
              <a:t> Structural Low (CSL) important?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Provides a window beneath CRBG, occasionally a target of hydrocarbon exploration (good reservoir, poor source), &amp; potential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sequestration site (good seal (reactive)).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Quaternary scarps, including those in the Seattle area, formed on faults that are potentially linked with faults in the CSL region.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6172" y="6252029"/>
            <a:ext cx="357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From Nelson et al., 2014 </a:t>
            </a:r>
            <a:endParaRPr lang="en-US" sz="2400" i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65301" y="2979483"/>
            <a:ext cx="2063888" cy="22224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29189" y="2738711"/>
            <a:ext cx="2882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Seattle fault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(reverse fault)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676" y="1610992"/>
            <a:ext cx="6394945" cy="4965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822" y="36633"/>
            <a:ext cx="8695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Wells et al., 2014: </a:t>
            </a:r>
            <a:r>
              <a:rPr lang="en-US" sz="2000" dirty="0" err="1" smtClean="0"/>
              <a:t>Siletzia</a:t>
            </a:r>
            <a:r>
              <a:rPr lang="en-US" sz="2000" dirty="0" smtClean="0"/>
              <a:t> (S) impinged on the margin ~50 Ma (see also work by Laura Wallace on </a:t>
            </a:r>
            <a:r>
              <a:rPr lang="en-US" sz="2000" dirty="0" err="1" smtClean="0"/>
              <a:t>indentors</a:t>
            </a:r>
            <a:r>
              <a:rPr lang="en-US" sz="2000" dirty="0" smtClean="0"/>
              <a:t>), potentially accreted by a </a:t>
            </a:r>
            <a:r>
              <a:rPr lang="en-US" sz="2000" dirty="0" err="1" smtClean="0"/>
              <a:t>subducting</a:t>
            </a:r>
            <a:r>
              <a:rPr lang="en-US" sz="2000" dirty="0" smtClean="0"/>
              <a:t> ridge (e.g. </a:t>
            </a:r>
            <a:r>
              <a:rPr lang="en-US" sz="2000" dirty="0" err="1" smtClean="0"/>
              <a:t>Umhoeffer</a:t>
            </a:r>
            <a:r>
              <a:rPr lang="en-US" sz="2000" dirty="0" smtClean="0"/>
              <a:t>, Miller, Bowring, Eddy, and others, </a:t>
            </a:r>
            <a:r>
              <a:rPr lang="en-US" sz="2000" i="1" dirty="0" smtClean="0"/>
              <a:t>this meeting</a:t>
            </a:r>
            <a:r>
              <a:rPr lang="en-US" sz="2000" dirty="0" smtClean="0"/>
              <a:t>). See Brandon Wednesday am, </a:t>
            </a:r>
            <a:r>
              <a:rPr lang="en-US" sz="2000" i="1" dirty="0" smtClean="0"/>
              <a:t>this meeting </a:t>
            </a:r>
            <a:r>
              <a:rPr lang="en-US" sz="2000" dirty="0" smtClean="0"/>
              <a:t>for alternative back-arc interpretation.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224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74955"/>
          <a:stretch/>
        </p:blipFill>
        <p:spPr>
          <a:xfrm flipH="1">
            <a:off x="3262004" y="3968574"/>
            <a:ext cx="5787466" cy="2340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73980"/>
          <a:stretch/>
        </p:blipFill>
        <p:spPr>
          <a:xfrm flipH="1">
            <a:off x="3303762" y="839814"/>
            <a:ext cx="5840238" cy="24693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7149" y="665055"/>
            <a:ext cx="3641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Compressional </a:t>
            </a:r>
            <a:r>
              <a:rPr lang="en-US" sz="2000" dirty="0" smtClean="0"/>
              <a:t>faulting across intra-arc region when base of crust is “coupled” (strong) 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67149" y="3592430"/>
            <a:ext cx="3927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Extensional faulting across intra-arc region when base of crust is “decoupled” (weak)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3089" y="102724"/>
            <a:ext cx="872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Geodynamics of Intra-Arc Deformation (</a:t>
            </a:r>
            <a:r>
              <a:rPr lang="en-US" sz="2400" u="sng" dirty="0" err="1" smtClean="0"/>
              <a:t>Faccenda</a:t>
            </a:r>
            <a:r>
              <a:rPr lang="en-US" sz="2400" u="sng" dirty="0" smtClean="0"/>
              <a:t> </a:t>
            </a:r>
            <a:r>
              <a:rPr lang="en-US" sz="2400" u="sng" dirty="0"/>
              <a:t>et al., </a:t>
            </a:r>
            <a:r>
              <a:rPr lang="en-US" sz="2400" u="sng" dirty="0" smtClean="0"/>
              <a:t>2009</a:t>
            </a:r>
            <a:r>
              <a:rPr lang="en-US" sz="2400" u="sng" dirty="0"/>
              <a:t>)</a:t>
            </a:r>
          </a:p>
          <a:p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17972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rdon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6" y="359184"/>
            <a:ext cx="4425696" cy="5510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0233" y="359184"/>
            <a:ext cx="4030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Zircon ages from </a:t>
            </a:r>
            <a:r>
              <a:rPr lang="en-US" sz="2400" dirty="0" err="1" smtClean="0"/>
              <a:t>leucosomes</a:t>
            </a:r>
            <a:r>
              <a:rPr lang="en-US" sz="2400" dirty="0" smtClean="0"/>
              <a:t> in basement are predominantly Late Cretaceous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443884" y="1184467"/>
            <a:ext cx="1506349" cy="125773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37505" y="2149135"/>
            <a:ext cx="294317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Late plutons = early-mid-Eocene (47-49 Ma)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133628" y="2625364"/>
            <a:ext cx="1703877" cy="37219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15924" y="4275024"/>
            <a:ext cx="294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Chiwaukum</a:t>
            </a:r>
            <a:r>
              <a:rPr lang="en-US" sz="2400" dirty="0" smtClean="0"/>
              <a:t> “</a:t>
            </a:r>
            <a:r>
              <a:rPr lang="en-US" sz="2400" dirty="0" err="1" smtClean="0"/>
              <a:t>graben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663706" y="4395958"/>
            <a:ext cx="1752218" cy="1098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4159" y="6168905"/>
            <a:ext cx="104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Seattle</a:t>
            </a:r>
            <a:endParaRPr lang="en-US" sz="2400" dirty="0"/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V="1">
            <a:off x="876974" y="3647099"/>
            <a:ext cx="142504" cy="25218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71498" y="5690324"/>
            <a:ext cx="195397" cy="4785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66189" y="6168905"/>
            <a:ext cx="2167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50 km </a:t>
            </a:r>
            <a:r>
              <a:rPr lang="en-US" sz="2400" dirty="0" err="1" smtClean="0"/>
              <a:t>scalebar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275737" y="5372838"/>
            <a:ext cx="340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From Gordon et al. (2010)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3496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ernic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2" y="842600"/>
            <a:ext cx="5026821" cy="5494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440" y="290386"/>
            <a:ext cx="819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Alternative hypotheses for Skagit gneiss exhumation from Wernicke &amp; Getty, 1997: </a:t>
            </a:r>
          </a:p>
          <a:p>
            <a:r>
              <a:rPr lang="en-US" dirty="0" smtClean="0"/>
              <a:t>includes both shortening &amp; extension as possibilities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1223" y="1111243"/>
            <a:ext cx="34194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workers (e.g. building on early work of Miller &amp; Bowring etc…) agree that region underwent shortening through the late Cretaceous &amp; even early Tertiary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906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mhoefer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7" y="952458"/>
            <a:ext cx="4122054" cy="558805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3114150" y="3638876"/>
            <a:ext cx="61062" cy="21857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0795" y="122110"/>
            <a:ext cx="7241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Transtensional</a:t>
            </a:r>
            <a:r>
              <a:rPr lang="en-US" dirty="0" smtClean="0"/>
              <a:t> basin from </a:t>
            </a:r>
            <a:r>
              <a:rPr lang="en-US" dirty="0" err="1" smtClean="0"/>
              <a:t>Umhoefer</a:t>
            </a:r>
            <a:r>
              <a:rPr lang="en-US" dirty="0" smtClean="0"/>
              <a:t> &amp; Miller (1996) &amp; Evans (1988) going all the way back (at least) to Sue </a:t>
            </a:r>
            <a:r>
              <a:rPr lang="en-US" dirty="0" err="1" smtClean="0"/>
              <a:t>Cashman</a:t>
            </a:r>
            <a:r>
              <a:rPr lang="en-US" dirty="0" smtClean="0"/>
              <a:t> (1974)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80701" y="1050146"/>
            <a:ext cx="1880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Predominantly plutonic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721942" y="1696477"/>
            <a:ext cx="488494" cy="4648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84413" y="1696477"/>
            <a:ext cx="1880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Predominantly metamorphic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602644" y="2373098"/>
            <a:ext cx="158760" cy="2779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Evans_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34" y="725602"/>
            <a:ext cx="3988353" cy="59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6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7196</TotalTime>
  <Words>648</Words>
  <Application>Microsoft Macintosh PowerPoint</Application>
  <PresentationFormat>On-screen Show (4:3)</PresentationFormat>
  <Paragraphs>66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Chiwaukum Structural Low (CSL) &amp; the tectonic history of the Central Cascade Range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Hayman</dc:creator>
  <cp:lastModifiedBy>Nick Hayman</cp:lastModifiedBy>
  <cp:revision>53</cp:revision>
  <dcterms:created xsi:type="dcterms:W3CDTF">2014-10-06T17:28:26Z</dcterms:created>
  <dcterms:modified xsi:type="dcterms:W3CDTF">2014-10-21T16:56:33Z</dcterms:modified>
</cp:coreProperties>
</file>