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8" r:id="rId2"/>
    <p:sldId id="264" r:id="rId3"/>
    <p:sldId id="292" r:id="rId4"/>
    <p:sldId id="293" r:id="rId5"/>
    <p:sldId id="340" r:id="rId6"/>
    <p:sldId id="285" r:id="rId7"/>
    <p:sldId id="301" r:id="rId8"/>
    <p:sldId id="339" r:id="rId9"/>
    <p:sldId id="341" r:id="rId10"/>
    <p:sldId id="342" r:id="rId11"/>
    <p:sldId id="343" r:id="rId12"/>
    <p:sldId id="344" r:id="rId13"/>
    <p:sldId id="300" r:id="rId14"/>
    <p:sldId id="345" r:id="rId15"/>
    <p:sldId id="338" r:id="rId16"/>
    <p:sldId id="329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88633" autoAdjust="0"/>
  </p:normalViewPr>
  <p:slideViewPr>
    <p:cSldViewPr>
      <p:cViewPr>
        <p:scale>
          <a:sx n="80" d="100"/>
          <a:sy n="80" d="100"/>
        </p:scale>
        <p:origin x="-16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BCE9-3FE5-447A-B07F-A6B24DC71496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E88C-02BC-424D-90D3-B79DD26C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E88C-02BC-424D-90D3-B79DD26C67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E88C-02BC-424D-90D3-B79DD26C67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E88C-02BC-424D-90D3-B79DD26C67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4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5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B493-784D-4D40-8EE2-7257C660F1E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D3E3-CA8B-484B-A7D5-08867516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phanie\Pictures\Field Photos\Mount Polley Photos\DSC01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"/>
            <a:ext cx="2286000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3798" y="4117538"/>
            <a:ext cx="3603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Stephanie Wafforn</a:t>
            </a:r>
          </a:p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October 21,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Structural Analysis of the Mount Polley Porphyry Cu-Au Deposit: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Restoration of </a:t>
            </a:r>
            <a:r>
              <a:rPr lang="en-US" sz="3600" dirty="0"/>
              <a:t>Post-Mineral Deformation using Ore Body Geometry</a:t>
            </a:r>
            <a:endParaRPr lang="en-US" sz="3600" dirty="0"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070"/>
            <a:ext cx="1982109" cy="6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895"/>
            <a:ext cx="309630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11" y="52821"/>
            <a:ext cx="1326289" cy="93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Faulting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0" y="3124200"/>
            <a:ext cx="8782480" cy="34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North Springer Fault</a:t>
            </a:r>
          </a:p>
          <a:p>
            <a:r>
              <a:rPr lang="en-US" sz="2400" dirty="0" smtClean="0"/>
              <a:t>230°/80° NW</a:t>
            </a:r>
          </a:p>
          <a:p>
            <a:r>
              <a:rPr lang="en-US" sz="2400" dirty="0" smtClean="0"/>
              <a:t>slickenlines trend </a:t>
            </a:r>
            <a:r>
              <a:rPr lang="en-US" sz="2400" dirty="0"/>
              <a:t>and </a:t>
            </a:r>
            <a:r>
              <a:rPr lang="en-US" sz="2400" dirty="0" smtClean="0"/>
              <a:t>plunge 235°→</a:t>
            </a:r>
            <a:r>
              <a:rPr lang="en-US" sz="2400" dirty="0"/>
              <a:t>5</a:t>
            </a:r>
            <a:r>
              <a:rPr lang="en-US" sz="2400" dirty="0" smtClean="0"/>
              <a:t>°</a:t>
            </a:r>
          </a:p>
          <a:p>
            <a:r>
              <a:rPr lang="en-US" sz="2400" dirty="0" smtClean="0"/>
              <a:t>Sinistral displacement of 180 m ± 20 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39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181600" cy="1143000"/>
          </a:xfrm>
        </p:spPr>
        <p:txBody>
          <a:bodyPr/>
          <a:lstStyle/>
          <a:p>
            <a:r>
              <a:rPr lang="en-US" dirty="0" smtClean="0"/>
              <a:t>Faulting</a:t>
            </a:r>
            <a:endParaRPr lang="en-US" dirty="0"/>
          </a:p>
        </p:txBody>
      </p:sp>
      <p:pic>
        <p:nvPicPr>
          <p:cNvPr id="4" name="Picture 2" descr="C:\Users\Stephanie\Pictures\Mount Polley Field Work\2011\Green Gi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619156" cy="37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56059"/>
            <a:ext cx="2895600" cy="34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2286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Green Giant Fault</a:t>
            </a:r>
            <a:endParaRPr lang="en-US" sz="4000" dirty="0" smtClean="0"/>
          </a:p>
          <a:p>
            <a:r>
              <a:rPr lang="en-US" dirty="0" smtClean="0"/>
              <a:t>&lt;1 m wide fault zone containing pink and green fault gouge</a:t>
            </a:r>
          </a:p>
          <a:p>
            <a:r>
              <a:rPr lang="en-US" dirty="0" smtClean="0"/>
              <a:t>Albite </a:t>
            </a:r>
            <a:r>
              <a:rPr lang="en-US" dirty="0"/>
              <a:t>+ </a:t>
            </a:r>
            <a:r>
              <a:rPr lang="en-US" dirty="0" err="1"/>
              <a:t>actinolite</a:t>
            </a:r>
            <a:r>
              <a:rPr lang="en-US" dirty="0"/>
              <a:t> alteration found at surface in Leak Zone (1100m) and at depth in Wight Pit (650m - 400m)</a:t>
            </a:r>
          </a:p>
          <a:p>
            <a:r>
              <a:rPr lang="en-US" dirty="0" smtClean="0"/>
              <a:t>Dip-slip separation - 450 m to </a:t>
            </a:r>
            <a:r>
              <a:rPr lang="en-US" dirty="0"/>
              <a:t>700 </a:t>
            </a:r>
            <a:r>
              <a:rPr lang="en-US" dirty="0" smtClean="0"/>
              <a:t>m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819" y="6553200"/>
            <a:ext cx="1410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Jackson (2008)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213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Folding and Tilting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" y="990600"/>
            <a:ext cx="538516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990600"/>
            <a:ext cx="3429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200" b="1" dirty="0" smtClean="0"/>
              <a:t>Folding</a:t>
            </a:r>
          </a:p>
          <a:p>
            <a:r>
              <a:rPr lang="en-US" sz="2200" dirty="0" smtClean="0"/>
              <a:t>Regional open syncline plunging to the NW </a:t>
            </a:r>
          </a:p>
          <a:p>
            <a:r>
              <a:rPr lang="en-US" sz="2200" dirty="0" smtClean="0"/>
              <a:t>Folding occurred following deposition of the conglomerates and </a:t>
            </a:r>
            <a:r>
              <a:rPr lang="en-US" sz="2200" dirty="0" err="1" smtClean="0"/>
              <a:t>augite</a:t>
            </a:r>
            <a:r>
              <a:rPr lang="en-US" sz="2200" dirty="0" smtClean="0"/>
              <a:t> porphyry dikes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   Tilting</a:t>
            </a:r>
          </a:p>
          <a:p>
            <a:r>
              <a:rPr lang="en-US" sz="2200" dirty="0" smtClean="0"/>
              <a:t>Conglomerate beds are tilted 30-35° NW</a:t>
            </a:r>
          </a:p>
          <a:p>
            <a:r>
              <a:rPr lang="en-US" sz="2200" dirty="0" smtClean="0"/>
              <a:t>Timing of the tilting is unknown </a:t>
            </a:r>
          </a:p>
          <a:p>
            <a:pPr lvl="1"/>
            <a:r>
              <a:rPr lang="en-US" sz="1800" dirty="0" smtClean="0"/>
              <a:t>Maybe related to reverse faulting and folding or to normal faulting?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41185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Apatite Fission Track Ages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Indicates slow </a:t>
            </a:r>
            <a:r>
              <a:rPr lang="en-US" sz="2200" dirty="0"/>
              <a:t>cooling during the Paleocene to </a:t>
            </a:r>
            <a:r>
              <a:rPr lang="en-US" sz="2200" dirty="0" smtClean="0"/>
              <a:t>Eocene </a:t>
            </a:r>
          </a:p>
          <a:p>
            <a:r>
              <a:rPr lang="en-US" sz="2200" dirty="0" smtClean="0"/>
              <a:t>Short fission tracks indicative of time spent in the partial annealing zone  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45578"/>
              </p:ext>
            </p:extLst>
          </p:nvPr>
        </p:nvGraphicFramePr>
        <p:xfrm>
          <a:off x="457200" y="3124200"/>
          <a:ext cx="8305801" cy="1554480"/>
        </p:xfrm>
        <a:graphic>
          <a:graphicData uri="http://schemas.openxmlformats.org/drawingml/2006/table">
            <a:tbl>
              <a:tblPr firstRow="1" firstCol="1" bandRow="1"/>
              <a:tblGrid>
                <a:gridCol w="1249757"/>
                <a:gridCol w="1315534"/>
                <a:gridCol w="896955"/>
                <a:gridCol w="896955"/>
                <a:gridCol w="962731"/>
                <a:gridCol w="1462368"/>
                <a:gridCol w="1521501"/>
              </a:tblGrid>
              <a:tr h="624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Sample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Easting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Northing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Elevation 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FT 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(Ma±1σ)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Mean Track Length (µm±1σ)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WB-07-240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Quarry Zone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592240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5826217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65.8 +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12.1 -10.2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13.16 ± 1.83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WB-05-212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Wight Pit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592448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5825389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59.1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+11.23 -9.45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13.44 ± 2.09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SE-09-81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Southeast Zone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593489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582113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45.9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+40.3 -21.5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14.38 ± 1.49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475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2514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Central Zone Restoration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0731"/>
            <a:ext cx="6019800" cy="66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2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1143000"/>
          </a:xfrm>
        </p:spPr>
        <p:txBody>
          <a:bodyPr/>
          <a:lstStyle/>
          <a:p>
            <a:r>
              <a:rPr lang="en-US" sz="4000" dirty="0" smtClean="0"/>
              <a:t>Northeast Zone Restoration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43400" cy="41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71600"/>
            <a:ext cx="4359471" cy="42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7" y="152400"/>
            <a:ext cx="8621993" cy="66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38862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Summary of Structural Events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06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Regional Implications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2438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Emergence of the island arc offshore of the North American continent</a:t>
            </a:r>
          </a:p>
          <a:p>
            <a:r>
              <a:rPr lang="en-US" sz="2200" dirty="0" smtClean="0"/>
              <a:t>Accretion in the Middle Jurassic </a:t>
            </a:r>
          </a:p>
          <a:p>
            <a:r>
              <a:rPr lang="en-US" sz="2200" dirty="0" smtClean="0"/>
              <a:t>Relatively non-deforming in the hinterland of the </a:t>
            </a:r>
            <a:r>
              <a:rPr lang="en-US" sz="2200" dirty="0" err="1" smtClean="0"/>
              <a:t>orogenic</a:t>
            </a:r>
            <a:r>
              <a:rPr lang="en-US" sz="2200" dirty="0" smtClean="0"/>
              <a:t> fold and thrust belt</a:t>
            </a:r>
          </a:p>
          <a:p>
            <a:r>
              <a:rPr lang="en-US" sz="2200" dirty="0" smtClean="0"/>
              <a:t>Extension and exhumation in the Paleocene to Eocene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2291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Mount Polley Deposit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852406" cy="30480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Located in the accreted island arc Quesnel Terrane in the Canadian Cordillera</a:t>
            </a:r>
          </a:p>
          <a:p>
            <a:r>
              <a:rPr lang="en-US" sz="3100" dirty="0" smtClean="0"/>
              <a:t>Silica-</a:t>
            </a:r>
            <a:r>
              <a:rPr lang="en-US" sz="3100" dirty="0" err="1" smtClean="0"/>
              <a:t>undersaturated</a:t>
            </a:r>
            <a:r>
              <a:rPr lang="en-US" sz="3100" dirty="0" smtClean="0"/>
              <a:t> alkalic porphyry Cu-Au deposit</a:t>
            </a:r>
          </a:p>
          <a:p>
            <a:r>
              <a:rPr lang="en-US" sz="3100" dirty="0" smtClean="0"/>
              <a:t>Breccia hosted, multiple ore zones </a:t>
            </a:r>
          </a:p>
          <a:p>
            <a:endParaRPr lang="en-US" sz="3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8089"/>
            <a:ext cx="4495800" cy="556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5194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Tosdal et al., 2008</a:t>
            </a:r>
            <a:endParaRPr lang="en-US" sz="1600" dirty="0"/>
          </a:p>
        </p:txBody>
      </p:sp>
      <p:pic>
        <p:nvPicPr>
          <p:cNvPr id="1026" name="Picture 2" descr="http://www.imperialmetals.com/i/photogallery/MountPolleyOps/Mount_Polley_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7925" y="381000"/>
            <a:ext cx="2581275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Geology of the Nicola Group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2057400"/>
            <a:ext cx="2819400" cy="4572000"/>
          </a:xfrm>
        </p:spPr>
        <p:txBody>
          <a:bodyPr>
            <a:noAutofit/>
          </a:bodyPr>
          <a:lstStyle/>
          <a:p>
            <a:r>
              <a:rPr lang="en-US" sz="2600" dirty="0"/>
              <a:t>5.0 – 6.5 km </a:t>
            </a:r>
            <a:r>
              <a:rPr lang="en-US" sz="2600" dirty="0" smtClean="0"/>
              <a:t> </a:t>
            </a:r>
            <a:r>
              <a:rPr lang="en-US" sz="2600" dirty="0"/>
              <a:t>sequence of Carian-</a:t>
            </a:r>
            <a:r>
              <a:rPr lang="en-US" sz="2600" dirty="0" err="1"/>
              <a:t>Norian</a:t>
            </a:r>
            <a:r>
              <a:rPr lang="en-US" sz="2600" dirty="0"/>
              <a:t> </a:t>
            </a:r>
            <a:r>
              <a:rPr lang="en-US" sz="2600" dirty="0" smtClean="0"/>
              <a:t>submarine </a:t>
            </a:r>
            <a:r>
              <a:rPr lang="en-US" sz="2600" dirty="0"/>
              <a:t>alkali </a:t>
            </a:r>
            <a:r>
              <a:rPr lang="en-US" sz="2600" dirty="0" smtClean="0"/>
              <a:t>basalts and limestone lenses </a:t>
            </a:r>
          </a:p>
          <a:p>
            <a:r>
              <a:rPr lang="en-US" sz="2600" dirty="0" smtClean="0"/>
              <a:t>Open syncline plunging NW 30°</a:t>
            </a:r>
          </a:p>
          <a:p>
            <a:r>
              <a:rPr lang="en-US" sz="2600" dirty="0" smtClean="0"/>
              <a:t>Thrust faults</a:t>
            </a:r>
            <a:endParaRPr lang="en-US" sz="2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953125" cy="66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6273225"/>
            <a:ext cx="2706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Modified from Geoscience BC </a:t>
            </a:r>
            <a:endParaRPr lang="en-US" sz="1600" dirty="0" smtClean="0"/>
          </a:p>
          <a:p>
            <a:pPr algn="r"/>
            <a:r>
              <a:rPr lang="en-US" sz="1600" dirty="0" smtClean="0"/>
              <a:t>Map 2007-1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01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124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Mount Polley Geology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3"/>
            <a:ext cx="5029200" cy="68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49431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124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Mount Polley Geology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3"/>
            <a:ext cx="5029200" cy="68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49431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981200"/>
            <a:ext cx="7620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2068512"/>
            <a:ext cx="76200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Motivation: </a:t>
            </a:r>
            <a:r>
              <a:rPr lang="en-US" dirty="0" smtClean="0"/>
              <a:t>Understand the nature of post-mineral deformation at Mount Polley by integrating new field mapping and the use of ore body geometry as a strain marker to resolve the relative sequence of faulting, folding, and tilting.</a:t>
            </a:r>
          </a:p>
        </p:txBody>
      </p:sp>
    </p:spTree>
    <p:extLst>
      <p:ext uri="{BB962C8B-B14F-4D97-AF65-F5344CB8AC3E}">
        <p14:creationId xmlns:p14="http://schemas.microsoft.com/office/powerpoint/2010/main" val="1372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343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Bench mapping and float mapping</a:t>
            </a:r>
          </a:p>
          <a:p>
            <a:r>
              <a:rPr lang="en-US" sz="2400" dirty="0" smtClean="0"/>
              <a:t>Constructed cross sections using drill core data to evaluate ore body geometry</a:t>
            </a:r>
          </a:p>
          <a:p>
            <a:r>
              <a:rPr lang="en-US" sz="2400" dirty="0" smtClean="0"/>
              <a:t>3 new apatite fission track ages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1"/>
            <a:ext cx="25838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1504"/>
            <a:ext cx="2374432" cy="25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65" y="3657600"/>
            <a:ext cx="3013074" cy="26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Stephanie\Pictures\Mount Polley Field Work\2011\DSC01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810000" cy="28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05595" y="4572000"/>
            <a:ext cx="494805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10200" y="4571999"/>
            <a:ext cx="494805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029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 Relationships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Unconformity overlying the Northeast Zone</a:t>
            </a:r>
          </a:p>
          <a:p>
            <a:r>
              <a:rPr lang="en-US" sz="2800" dirty="0" smtClean="0"/>
              <a:t>Quartz </a:t>
            </a:r>
            <a:r>
              <a:rPr lang="en-US" sz="2800" dirty="0" err="1"/>
              <a:t>latite</a:t>
            </a:r>
            <a:r>
              <a:rPr lang="en-US" sz="2800" dirty="0"/>
              <a:t> ignimbrite interbedded with the conglomerate dated at 196.7 ± 1.3 Ma (Logan et </a:t>
            </a:r>
            <a:r>
              <a:rPr lang="en-US" sz="2800" dirty="0" smtClean="0"/>
              <a:t>al. 2007)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458200" cy="30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 Relationships Cont.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Central Zone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572125"/>
            <a:ext cx="4040188" cy="11636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Reverse faults are older than strike-slip faults</a:t>
            </a:r>
          </a:p>
          <a:p>
            <a:r>
              <a:rPr lang="en-US" dirty="0" err="1" smtClean="0"/>
              <a:t>Augite</a:t>
            </a:r>
            <a:r>
              <a:rPr lang="en-US" dirty="0" smtClean="0"/>
              <a:t> porphyry dikes are youngest dikes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Northeast Zone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9932" y="5546395"/>
            <a:ext cx="3730668" cy="14017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Augite</a:t>
            </a:r>
            <a:r>
              <a:rPr lang="en-US" sz="2000" dirty="0" smtClean="0"/>
              <a:t> porphyry dikes are cut by normal faults </a:t>
            </a:r>
          </a:p>
          <a:p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95876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32" y="1371600"/>
            <a:ext cx="373066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Faulting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31838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Polley Fault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31838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East Cariboo Fault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82712"/>
            <a:ext cx="4041775" cy="1893888"/>
          </a:xfrm>
        </p:spPr>
        <p:txBody>
          <a:bodyPr>
            <a:normAutofit/>
          </a:bodyPr>
          <a:lstStyle/>
          <a:p>
            <a:r>
              <a:rPr lang="en-US" sz="2300" dirty="0" smtClean="0"/>
              <a:t>Parallel to the Polley Fault</a:t>
            </a:r>
          </a:p>
          <a:p>
            <a:r>
              <a:rPr lang="en-US" sz="2300" dirty="0" smtClean="0"/>
              <a:t>Unknown magnitude of slip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36676"/>
            <a:ext cx="4267200" cy="1701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Reverse Fault</a:t>
            </a:r>
          </a:p>
          <a:p>
            <a:r>
              <a:rPr lang="en-US" sz="2300" dirty="0" smtClean="0"/>
              <a:t>Minimum 500m dip slip separation</a:t>
            </a:r>
          </a:p>
          <a:p>
            <a:endParaRPr lang="en-US" sz="2300" dirty="0" smtClean="0"/>
          </a:p>
        </p:txBody>
      </p:sp>
      <p:pic>
        <p:nvPicPr>
          <p:cNvPr id="10" name="Picture 2" descr="C:\Users\Stephanie\Pictures\Mount Polley Field Work\2012\DSC0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478974" cy="33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Stephanie\Pictures\Mount Polley Field Work\2012\East Cariboo fault plane + AP di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55" y="4666013"/>
            <a:ext cx="2766208" cy="20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634858"/>
            <a:ext cx="2590799" cy="315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9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9842</TotalTime>
  <Words>490</Words>
  <Application>Microsoft Office PowerPoint</Application>
  <PresentationFormat>On-screen Show (4:3)</PresentationFormat>
  <Paragraphs>100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Mount Polley Deposit</vt:lpstr>
      <vt:lpstr>Geology of the Nicola Group</vt:lpstr>
      <vt:lpstr>Mount Polley Geology</vt:lpstr>
      <vt:lpstr>Mount Polley Geology</vt:lpstr>
      <vt:lpstr>Methods</vt:lpstr>
      <vt:lpstr>Age Relationships</vt:lpstr>
      <vt:lpstr>Age Relationships Cont.</vt:lpstr>
      <vt:lpstr>Faulting</vt:lpstr>
      <vt:lpstr>Faulting</vt:lpstr>
      <vt:lpstr>Faulting</vt:lpstr>
      <vt:lpstr>Folding and Tilting</vt:lpstr>
      <vt:lpstr>Apatite Fission Track Ages</vt:lpstr>
      <vt:lpstr>Central Zone Restoration</vt:lpstr>
      <vt:lpstr>Northeast Zone Restoration</vt:lpstr>
      <vt:lpstr>Summary of Structural Events</vt:lpstr>
      <vt:lpstr>Regional Implications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</cp:lastModifiedBy>
  <cp:revision>187</cp:revision>
  <dcterms:created xsi:type="dcterms:W3CDTF">2013-06-19T19:23:51Z</dcterms:created>
  <dcterms:modified xsi:type="dcterms:W3CDTF">2014-10-21T19:29:25Z</dcterms:modified>
</cp:coreProperties>
</file>