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681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66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5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0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8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8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5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8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7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7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011E1C-678E-944B-9AB9-783B6B0476F1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1F7874-C0EC-6D44-86F3-2AFD426B95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outcome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6776" y="4041672"/>
            <a:ext cx="721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Fred Siewers, Department of Geography and Geology, Western Kentucky University, Bowling Green, KY</a:t>
            </a:r>
            <a:endParaRPr lang="en-US" dirty="0"/>
          </a:p>
        </p:txBody>
      </p:sp>
      <p:pic>
        <p:nvPicPr>
          <p:cNvPr id="6" name="Picture 5" descr="wkucuplong_r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" y="148064"/>
            <a:ext cx="1213314" cy="471596"/>
          </a:xfrm>
          <a:prstGeom prst="rect">
            <a:avLst/>
          </a:prstGeom>
        </p:spPr>
      </p:pic>
      <p:pic>
        <p:nvPicPr>
          <p:cNvPr id="7" name="Picture 6" descr="wkuogdenredandblack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51" y="6086373"/>
            <a:ext cx="1146265" cy="514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6776" y="1723217"/>
            <a:ext cx="80497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Supporting Student Success through </a:t>
            </a:r>
          </a:p>
          <a:p>
            <a:pPr>
              <a:spcAft>
                <a:spcPts val="600"/>
              </a:spcAft>
            </a:pPr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Intentional Professional Preparation:</a:t>
            </a:r>
          </a:p>
          <a:p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 Example from Western Kentucky University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2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5466" y="223905"/>
            <a:ext cx="4220667" cy="75348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Geology at WKU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3841" y="1215124"/>
            <a:ext cx="465328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b="1" dirty="0" smtClean="0"/>
              <a:t>BS in Geology</a:t>
            </a:r>
            <a:endParaRPr lang="en-US" sz="18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800" b="1" dirty="0" smtClean="0"/>
          </a:p>
          <a:p>
            <a:pPr marL="173038" indent="-173038">
              <a:spcAft>
                <a:spcPts val="600"/>
              </a:spcAft>
            </a:pPr>
            <a:r>
              <a:rPr lang="en-US" sz="2000" dirty="0"/>
              <a:t>Introductory Geology Courses (8 </a:t>
            </a:r>
            <a:r>
              <a:rPr lang="en-US" sz="2000" dirty="0" err="1"/>
              <a:t>hrs</a:t>
            </a:r>
            <a:r>
              <a:rPr lang="en-US" sz="2000" dirty="0" smtClean="0"/>
              <a:t>)</a:t>
            </a:r>
            <a:endParaRPr lang="en-US" sz="2000" dirty="0"/>
          </a:p>
          <a:p>
            <a:pPr marL="173038" indent="-173038">
              <a:spcAft>
                <a:spcPts val="600"/>
              </a:spcAft>
            </a:pPr>
            <a:r>
              <a:rPr lang="en-US" sz="2000" dirty="0" smtClean="0"/>
              <a:t>Core Geology Courses </a:t>
            </a:r>
            <a:r>
              <a:rPr lang="en-US" sz="2000" dirty="0"/>
              <a:t>(15 </a:t>
            </a:r>
            <a:r>
              <a:rPr lang="en-US" sz="2000" dirty="0" err="1"/>
              <a:t>hrs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</a:p>
          <a:p>
            <a:pPr marL="173038" indent="-173038">
              <a:spcAft>
                <a:spcPts val="600"/>
              </a:spcAft>
            </a:pPr>
            <a:r>
              <a:rPr lang="en-US" sz="2000" dirty="0" smtClean="0"/>
              <a:t>Spatial Analysis (GIS) </a:t>
            </a:r>
            <a:r>
              <a:rPr lang="en-US" sz="2000" dirty="0"/>
              <a:t>(8</a:t>
            </a:r>
            <a:r>
              <a:rPr lang="en-US" sz="2000" dirty="0" smtClean="0"/>
              <a:t>)</a:t>
            </a:r>
            <a:endParaRPr lang="en-US" sz="2000" dirty="0"/>
          </a:p>
          <a:p>
            <a:pPr marL="173038" indent="-173038">
              <a:spcAft>
                <a:spcPts val="600"/>
              </a:spcAft>
            </a:pPr>
            <a:r>
              <a:rPr lang="en-US" sz="2000" dirty="0" smtClean="0"/>
              <a:t>Field </a:t>
            </a:r>
            <a:r>
              <a:rPr lang="en-US" sz="2000" dirty="0"/>
              <a:t>or </a:t>
            </a:r>
            <a:r>
              <a:rPr lang="en-US" sz="2000" dirty="0" smtClean="0"/>
              <a:t>Adv. </a:t>
            </a:r>
            <a:r>
              <a:rPr lang="en-US" sz="2000" dirty="0"/>
              <a:t>Spatial Analysis </a:t>
            </a:r>
            <a:r>
              <a:rPr lang="en-US" sz="2000" dirty="0" smtClean="0"/>
              <a:t>(</a:t>
            </a:r>
            <a:r>
              <a:rPr lang="en-US" sz="2000" dirty="0"/>
              <a:t>6 </a:t>
            </a:r>
            <a:r>
              <a:rPr lang="en-US" sz="2000" dirty="0" err="1"/>
              <a:t>hrs</a:t>
            </a:r>
            <a:r>
              <a:rPr lang="en-US" sz="2000" dirty="0"/>
              <a:t> </a:t>
            </a:r>
            <a:r>
              <a:rPr lang="en-US" sz="2000" dirty="0" smtClean="0"/>
              <a:t>min) </a:t>
            </a:r>
          </a:p>
          <a:p>
            <a:pPr marL="173038" indent="-173038">
              <a:spcAft>
                <a:spcPts val="600"/>
              </a:spcAft>
            </a:pPr>
            <a:r>
              <a:rPr lang="en-US" sz="2000" dirty="0" smtClean="0"/>
              <a:t>Analytical </a:t>
            </a:r>
            <a:r>
              <a:rPr lang="en-US" sz="2000" dirty="0"/>
              <a:t>and Research (4 - 5 </a:t>
            </a:r>
            <a:r>
              <a:rPr lang="en-US" sz="2000" dirty="0" err="1"/>
              <a:t>hrs</a:t>
            </a:r>
            <a:r>
              <a:rPr lang="en-US" sz="2000" dirty="0" smtClean="0"/>
              <a:t>)</a:t>
            </a:r>
          </a:p>
          <a:p>
            <a:pPr marL="173038" indent="-173038">
              <a:spcAft>
                <a:spcPts val="600"/>
              </a:spcAft>
            </a:pPr>
            <a:r>
              <a:rPr lang="en-US" sz="2000" dirty="0" smtClean="0"/>
              <a:t>Cognate Math and Science (13 </a:t>
            </a:r>
            <a:r>
              <a:rPr lang="en-US" sz="2000" dirty="0" err="1" smtClean="0"/>
              <a:t>hrs</a:t>
            </a:r>
            <a:r>
              <a:rPr lang="en-US" sz="2000" dirty="0" smtClean="0"/>
              <a:t>)</a:t>
            </a:r>
            <a:endParaRPr lang="en-US" sz="2000" dirty="0"/>
          </a:p>
          <a:p>
            <a:pPr marL="173038" indent="-173038">
              <a:spcAft>
                <a:spcPts val="600"/>
              </a:spcAft>
            </a:pPr>
            <a:r>
              <a:rPr lang="en-US" sz="2000" dirty="0" smtClean="0"/>
              <a:t>Professional </a:t>
            </a:r>
            <a:r>
              <a:rPr lang="en-US" sz="2000" dirty="0"/>
              <a:t>Growth (11 </a:t>
            </a:r>
            <a:r>
              <a:rPr lang="en-US" sz="2000" dirty="0" err="1"/>
              <a:t>hrs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8680" y="1194804"/>
            <a:ext cx="43351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BA in General Geoscience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BA in Earth - Space Science Ed.</a:t>
            </a:r>
          </a:p>
          <a:p>
            <a:pPr marL="173038" indent="-173038">
              <a:spcAft>
                <a:spcPts val="600"/>
              </a:spcAft>
              <a:tabLst>
                <a:tab pos="173038" algn="l"/>
              </a:tabLst>
            </a:pPr>
            <a:r>
              <a:rPr lang="en-US" sz="2000" dirty="0" smtClean="0"/>
              <a:t>Introductory </a:t>
            </a:r>
            <a:r>
              <a:rPr lang="en-US" sz="2000" dirty="0"/>
              <a:t>Geology Courses (8 </a:t>
            </a:r>
            <a:r>
              <a:rPr lang="en-US" sz="2000" dirty="0" err="1"/>
              <a:t>hrs</a:t>
            </a:r>
            <a:r>
              <a:rPr lang="en-US" sz="2000" dirty="0" smtClean="0"/>
              <a:t>)</a:t>
            </a:r>
            <a:endParaRPr lang="en-US" sz="2000" dirty="0"/>
          </a:p>
          <a:p>
            <a:pPr marL="173038" indent="-173038">
              <a:spcAft>
                <a:spcPts val="600"/>
              </a:spcAft>
              <a:tabLst>
                <a:tab pos="173038" algn="l"/>
              </a:tabLst>
            </a:pPr>
            <a:r>
              <a:rPr lang="en-US" sz="2000" dirty="0" smtClean="0"/>
              <a:t>Core </a:t>
            </a:r>
            <a:r>
              <a:rPr lang="en-US" sz="2000" dirty="0"/>
              <a:t>Courses (13 </a:t>
            </a:r>
            <a:r>
              <a:rPr lang="en-US" sz="2000" dirty="0" err="1"/>
              <a:t>hrs</a:t>
            </a:r>
            <a:r>
              <a:rPr lang="en-US" sz="2000" dirty="0" smtClean="0"/>
              <a:t>)</a:t>
            </a:r>
            <a:endParaRPr lang="en-US" sz="2000" dirty="0"/>
          </a:p>
          <a:p>
            <a:pPr marL="173038" indent="-173038">
              <a:spcAft>
                <a:spcPts val="600"/>
              </a:spcAft>
              <a:tabLst>
                <a:tab pos="173038" algn="l"/>
              </a:tabLst>
            </a:pPr>
            <a:r>
              <a:rPr lang="en-US" sz="2000" dirty="0" smtClean="0"/>
              <a:t>Spatial Analysis (GIS) </a:t>
            </a:r>
            <a:r>
              <a:rPr lang="en-US" sz="2000" dirty="0"/>
              <a:t>(4 </a:t>
            </a:r>
            <a:r>
              <a:rPr lang="en-US" sz="2000" dirty="0" err="1"/>
              <a:t>hrs</a:t>
            </a:r>
            <a:r>
              <a:rPr lang="en-US" sz="2000" dirty="0" smtClean="0"/>
              <a:t>)</a:t>
            </a:r>
            <a:endParaRPr lang="en-US" sz="2000" dirty="0"/>
          </a:p>
          <a:p>
            <a:pPr marL="173038" indent="-173038">
              <a:spcAft>
                <a:spcPts val="600"/>
              </a:spcAft>
              <a:tabLst>
                <a:tab pos="173038" algn="l"/>
              </a:tabLst>
            </a:pPr>
            <a:r>
              <a:rPr lang="en-US" sz="2000" dirty="0" smtClean="0"/>
              <a:t>Field </a:t>
            </a:r>
            <a:r>
              <a:rPr lang="en-US" sz="2000" dirty="0"/>
              <a:t>(3 </a:t>
            </a:r>
            <a:r>
              <a:rPr lang="en-US" sz="2000" dirty="0" err="1"/>
              <a:t>hrs</a:t>
            </a:r>
            <a:r>
              <a:rPr lang="en-US" sz="2000" dirty="0" smtClean="0"/>
              <a:t>)</a:t>
            </a:r>
            <a:endParaRPr lang="en-US" sz="2000" dirty="0"/>
          </a:p>
          <a:p>
            <a:pPr marL="173038" indent="-173038">
              <a:spcAft>
                <a:spcPts val="600"/>
              </a:spcAft>
              <a:tabLst>
                <a:tab pos="173038" algn="l"/>
              </a:tabLst>
            </a:pPr>
            <a:r>
              <a:rPr lang="en-US" sz="2000" dirty="0" smtClean="0"/>
              <a:t>Supportive Courses (21 </a:t>
            </a:r>
            <a:r>
              <a:rPr lang="en-US" sz="2000" dirty="0" err="1" smtClean="0"/>
              <a:t>hrs</a:t>
            </a:r>
            <a:r>
              <a:rPr lang="en-US" sz="2000" dirty="0" smtClean="0"/>
              <a:t>)</a:t>
            </a:r>
          </a:p>
          <a:p>
            <a:pPr marL="173038" indent="-173038">
              <a:spcAft>
                <a:spcPts val="600"/>
              </a:spcAft>
              <a:tabLst>
                <a:tab pos="173038" algn="l"/>
              </a:tabLst>
            </a:pPr>
            <a:r>
              <a:rPr lang="en-US" sz="2000" dirty="0" smtClean="0"/>
              <a:t>Minor Field (18-21 </a:t>
            </a:r>
            <a:r>
              <a:rPr lang="en-US" sz="2000" dirty="0" err="1" smtClean="0"/>
              <a:t>hrs</a:t>
            </a:r>
            <a:r>
              <a:rPr lang="en-US" sz="2000" dirty="0" smtClean="0"/>
              <a:t>)</a:t>
            </a:r>
          </a:p>
          <a:p>
            <a:pPr marL="173038" indent="-173038">
              <a:spcAft>
                <a:spcPts val="600"/>
              </a:spcAft>
              <a:tabLst>
                <a:tab pos="173038" algn="l"/>
              </a:tabLst>
            </a:pPr>
            <a:r>
              <a:rPr lang="en-US" sz="2000" dirty="0" smtClean="0"/>
              <a:t>Professional </a:t>
            </a:r>
            <a:r>
              <a:rPr lang="en-US" sz="2000" dirty="0"/>
              <a:t>Growth (8 </a:t>
            </a:r>
            <a:r>
              <a:rPr lang="en-US" sz="2000" dirty="0" err="1"/>
              <a:t>hrs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endParaRPr lang="en-US" sz="2000" b="1" dirty="0" smtClean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78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8487" y="446605"/>
            <a:ext cx="573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Geology 499:  Professional Preparation</a:t>
            </a:r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239" y="1175993"/>
            <a:ext cx="735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Capstone Spring semester course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2 </a:t>
            </a:r>
            <a:r>
              <a:rPr lang="en-US" dirty="0"/>
              <a:t>credit hour, pass/</a:t>
            </a:r>
            <a:r>
              <a:rPr lang="en-US" dirty="0" smtClean="0"/>
              <a:t>fail course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eets once per week for two hours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593" y="3000300"/>
            <a:ext cx="417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Résumé and Cover Letter Preparation</a:t>
            </a:r>
            <a:endParaRPr lang="en-US" sz="2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239" y="5021282"/>
            <a:ext cx="715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Instruction on how to prepare a résumé and cover letter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Critical review of résumé and cover drafts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Mock interviews and coaching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014" y="3691105"/>
            <a:ext cx="6272498" cy="96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94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980" y="290970"/>
            <a:ext cx="359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Student Presentations 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784" y="976444"/>
            <a:ext cx="769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Each student must </a:t>
            </a:r>
            <a:r>
              <a:rPr lang="en-US" dirty="0" smtClean="0"/>
              <a:t>give a </a:t>
            </a:r>
            <a:r>
              <a:rPr lang="en-US" dirty="0" smtClean="0"/>
              <a:t>15-20 minute oral presentation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Presentations based on readings from </a:t>
            </a:r>
            <a:r>
              <a:rPr lang="en-US" b="1" i="1" dirty="0" smtClean="0"/>
              <a:t>Elements</a:t>
            </a:r>
            <a:r>
              <a:rPr lang="en-US" dirty="0" smtClean="0"/>
              <a:t> or </a:t>
            </a:r>
            <a:r>
              <a:rPr lang="en-US" b="1" i="1" dirty="0" smtClean="0"/>
              <a:t>Scientific American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149" y="5635792"/>
            <a:ext cx="8012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Presenters assign readings to their class colleagues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smtClean="0"/>
              <a:t>Presentations are evaluated by the instructor and each member of the class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01217" y="1796043"/>
            <a:ext cx="5760514" cy="3564699"/>
            <a:chOff x="1401217" y="1646651"/>
            <a:chExt cx="5760514" cy="3564699"/>
          </a:xfrm>
        </p:grpSpPr>
        <p:pic>
          <p:nvPicPr>
            <p:cNvPr id="5" name="Picture 4" descr="Sci_American_Geo_Issue_Cov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113" y="1646651"/>
              <a:ext cx="2695618" cy="3564698"/>
            </a:xfrm>
            <a:prstGeom prst="rect">
              <a:avLst/>
            </a:prstGeom>
          </p:spPr>
        </p:pic>
        <p:pic>
          <p:nvPicPr>
            <p:cNvPr id="6" name="Picture 5" descr="Element_CoverP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217" y="1646652"/>
              <a:ext cx="2745596" cy="3564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6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079" y="275290"/>
            <a:ext cx="365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Professionalism and  Ethics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AAPG_Career_Guid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4" y="996607"/>
            <a:ext cx="3961426" cy="5126551"/>
          </a:xfrm>
          <a:prstGeom prst="rect">
            <a:avLst/>
          </a:prstGeom>
        </p:spPr>
      </p:pic>
      <p:pic>
        <p:nvPicPr>
          <p:cNvPr id="6" name="Picture 5" descr="Courier-journal_Robo_Article_Tit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21" b="27049"/>
          <a:stretch/>
        </p:blipFill>
        <p:spPr>
          <a:xfrm>
            <a:off x="4676938" y="2490167"/>
            <a:ext cx="4078858" cy="37713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6938" y="1416701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Integrity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4203" y="141899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Honesty</a:t>
            </a:r>
          </a:p>
        </p:txBody>
      </p:sp>
      <p:sp>
        <p:nvSpPr>
          <p:cNvPr id="7" name="Rectangle 6"/>
          <p:cNvSpPr/>
          <p:nvPr/>
        </p:nvSpPr>
        <p:spPr>
          <a:xfrm>
            <a:off x="7183288" y="1414407"/>
            <a:ext cx="1739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Trustworthiness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676938" y="189070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Responsibility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6382121" y="1890705"/>
            <a:ext cx="93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Respect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1013" y="1890705"/>
            <a:ext cx="12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Enthusiasm</a:t>
            </a:r>
          </a:p>
        </p:txBody>
      </p:sp>
    </p:spTree>
    <p:extLst>
      <p:ext uri="{BB962C8B-B14F-4D97-AF65-F5344CB8AC3E}">
        <p14:creationId xmlns:p14="http://schemas.microsoft.com/office/powerpoint/2010/main" val="33199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15" y="228969"/>
            <a:ext cx="266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Outcomes Assessment:  ACAT Exam</a:t>
            </a:r>
            <a:endParaRPr lang="en-US" sz="20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Student learning outcomes assessment using the ACA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8"/>
          <a:stretch/>
        </p:blipFill>
        <p:spPr>
          <a:xfrm>
            <a:off x="3172242" y="387738"/>
            <a:ext cx="5797335" cy="5963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675" y="6007382"/>
            <a:ext cx="294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hlinkClick r:id="rId3"/>
              </a:rPr>
              <a:t>www.collegeoutcomes.com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816" y="371184"/>
            <a:ext cx="617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Life after WKU:  Presentations from Alumni</a:t>
            </a:r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514" y="952621"/>
            <a:ext cx="823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6-8 program graduates per semester talk about their life after WKU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515" y="1434926"/>
            <a:ext cx="336548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Professions Represented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Energy sector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Environmental sector (state and private)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Mining (gold)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4230" y="1434926"/>
            <a:ext cx="3757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State Geological Surveys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Solar Power Industry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Organic </a:t>
            </a:r>
            <a:r>
              <a:rPr lang="en-US" dirty="0" smtClean="0"/>
              <a:t>farming!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Mission work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Graduate School</a:t>
            </a:r>
          </a:p>
          <a:p>
            <a:endParaRPr lang="en-US" dirty="0"/>
          </a:p>
        </p:txBody>
      </p:sp>
      <p:pic>
        <p:nvPicPr>
          <p:cNvPr id="9" name="Picture 8" descr="wkuogdenredandblack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74" y="6339082"/>
            <a:ext cx="913798" cy="409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4584" y="5935395"/>
            <a:ext cx="596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/>
                <a:cs typeface="Times New Roman"/>
              </a:rPr>
              <a:t>“I did not realize just how many different directions I could go with a geology degree until after the visitors spoke.”</a:t>
            </a:r>
            <a:endParaRPr lang="en-US" i="1" dirty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5898"/>
          <a:stretch/>
        </p:blipFill>
        <p:spPr>
          <a:xfrm>
            <a:off x="1502132" y="3373701"/>
            <a:ext cx="5893374" cy="23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7203" y="439165"/>
            <a:ext cx="43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Summary and Future Directions</a:t>
            </a:r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8679" y="1146676"/>
            <a:ext cx="56703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A Professional Preparation course is an effective transitional </a:t>
            </a:r>
            <a:r>
              <a:rPr lang="en-US" dirty="0"/>
              <a:t>capstone </a:t>
            </a:r>
            <a:r>
              <a:rPr lang="en-US" dirty="0" smtClean="0"/>
              <a:t>experience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Students </a:t>
            </a:r>
            <a:r>
              <a:rPr lang="en-US" dirty="0"/>
              <a:t>graduate from program with tools and abilities </a:t>
            </a:r>
            <a:r>
              <a:rPr lang="en-US" dirty="0" smtClean="0"/>
              <a:t>that </a:t>
            </a:r>
            <a:r>
              <a:rPr lang="en-US" dirty="0"/>
              <a:t>smooth the transition to post-graduate </a:t>
            </a:r>
            <a:r>
              <a:rPr lang="en-US" dirty="0" smtClean="0"/>
              <a:t>life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Students </a:t>
            </a:r>
            <a:r>
              <a:rPr lang="en-US" dirty="0"/>
              <a:t>learn to conduct themselves professionally and </a:t>
            </a:r>
            <a:r>
              <a:rPr lang="en-US" dirty="0" smtClean="0"/>
              <a:t>ethically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Alumni </a:t>
            </a:r>
            <a:r>
              <a:rPr lang="en-US" dirty="0"/>
              <a:t>Presentations </a:t>
            </a:r>
            <a:endParaRPr lang="en-US" dirty="0" smtClean="0"/>
          </a:p>
          <a:p>
            <a:pPr>
              <a:tabLst>
                <a:tab pos="230188" algn="l"/>
              </a:tabLst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very worthwhile for everyone involved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8678" y="3815904"/>
            <a:ext cx="7620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Future Directions</a:t>
            </a:r>
            <a:endParaRPr lang="en-US" dirty="0" smtClean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Have </a:t>
            </a:r>
            <a:r>
              <a:rPr lang="en-US" dirty="0" smtClean="0"/>
              <a:t>students create LinkedIn profiles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Program specific outcomes assessment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8678" y="5040218"/>
            <a:ext cx="461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Syllabus? Course Materials? Email me!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f</a:t>
            </a:r>
            <a:r>
              <a:rPr lang="en-US" dirty="0" err="1" smtClean="0"/>
              <a:t>red.siewers@wku.edu</a:t>
            </a:r>
            <a:endParaRPr lang="en-US" dirty="0"/>
          </a:p>
        </p:txBody>
      </p:sp>
      <p:pic>
        <p:nvPicPr>
          <p:cNvPr id="6" name="Picture 5" descr="wkuogdenredandblack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74" y="6339082"/>
            <a:ext cx="913798" cy="409872"/>
          </a:xfrm>
          <a:prstGeom prst="rect">
            <a:avLst/>
          </a:prstGeom>
        </p:spPr>
      </p:pic>
      <p:pic>
        <p:nvPicPr>
          <p:cNvPr id="7" name="Picture 6" descr="wkucuplong_r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" y="6359885"/>
            <a:ext cx="1027158" cy="399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" y="2429169"/>
            <a:ext cx="8797290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ghes-Kipper_Them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382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Office Theme</vt:lpstr>
      <vt:lpstr>Hughes-Kipper_Theme</vt:lpstr>
      <vt:lpstr>PowerPoint Presentation</vt:lpstr>
      <vt:lpstr>Geology at WKU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Siewers</dc:creator>
  <cp:lastModifiedBy>spectrum</cp:lastModifiedBy>
  <cp:revision>49</cp:revision>
  <dcterms:created xsi:type="dcterms:W3CDTF">2014-10-17T17:54:09Z</dcterms:created>
  <dcterms:modified xsi:type="dcterms:W3CDTF">2014-10-19T17:18:29Z</dcterms:modified>
</cp:coreProperties>
</file>