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38404800"/>
  <p:notesSz cx="6858000" cy="9144000"/>
  <p:defaultTextStyle>
    <a:defPPr>
      <a:defRPr lang="en-US"/>
    </a:defPPr>
    <a:lvl1pPr marL="0" algn="l" defTabSz="2083918" rtl="0" eaLnBrk="1" latinLnBrk="0" hangingPunct="1">
      <a:defRPr sz="4100" kern="1200">
        <a:solidFill>
          <a:schemeClr val="tx1"/>
        </a:solidFill>
        <a:latin typeface="+mn-lt"/>
        <a:ea typeface="+mn-ea"/>
        <a:cs typeface="+mn-cs"/>
      </a:defRPr>
    </a:lvl1pPr>
    <a:lvl2pPr marL="1041959" algn="l" defTabSz="2083918" rtl="0" eaLnBrk="1" latinLnBrk="0" hangingPunct="1">
      <a:defRPr sz="4100" kern="1200">
        <a:solidFill>
          <a:schemeClr val="tx1"/>
        </a:solidFill>
        <a:latin typeface="+mn-lt"/>
        <a:ea typeface="+mn-ea"/>
        <a:cs typeface="+mn-cs"/>
      </a:defRPr>
    </a:lvl2pPr>
    <a:lvl3pPr marL="2083918" algn="l" defTabSz="2083918" rtl="0" eaLnBrk="1" latinLnBrk="0" hangingPunct="1">
      <a:defRPr sz="4100" kern="1200">
        <a:solidFill>
          <a:schemeClr val="tx1"/>
        </a:solidFill>
        <a:latin typeface="+mn-lt"/>
        <a:ea typeface="+mn-ea"/>
        <a:cs typeface="+mn-cs"/>
      </a:defRPr>
    </a:lvl3pPr>
    <a:lvl4pPr marL="3125876" algn="l" defTabSz="2083918" rtl="0" eaLnBrk="1" latinLnBrk="0" hangingPunct="1">
      <a:defRPr sz="4100" kern="1200">
        <a:solidFill>
          <a:schemeClr val="tx1"/>
        </a:solidFill>
        <a:latin typeface="+mn-lt"/>
        <a:ea typeface="+mn-ea"/>
        <a:cs typeface="+mn-cs"/>
      </a:defRPr>
    </a:lvl4pPr>
    <a:lvl5pPr marL="4167835" algn="l" defTabSz="2083918" rtl="0" eaLnBrk="1" latinLnBrk="0" hangingPunct="1">
      <a:defRPr sz="4100" kern="1200">
        <a:solidFill>
          <a:schemeClr val="tx1"/>
        </a:solidFill>
        <a:latin typeface="+mn-lt"/>
        <a:ea typeface="+mn-ea"/>
        <a:cs typeface="+mn-cs"/>
      </a:defRPr>
    </a:lvl5pPr>
    <a:lvl6pPr marL="5209794" algn="l" defTabSz="2083918" rtl="0" eaLnBrk="1" latinLnBrk="0" hangingPunct="1">
      <a:defRPr sz="4100" kern="1200">
        <a:solidFill>
          <a:schemeClr val="tx1"/>
        </a:solidFill>
        <a:latin typeface="+mn-lt"/>
        <a:ea typeface="+mn-ea"/>
        <a:cs typeface="+mn-cs"/>
      </a:defRPr>
    </a:lvl6pPr>
    <a:lvl7pPr marL="6251753" algn="l" defTabSz="2083918" rtl="0" eaLnBrk="1" latinLnBrk="0" hangingPunct="1">
      <a:defRPr sz="4100" kern="1200">
        <a:solidFill>
          <a:schemeClr val="tx1"/>
        </a:solidFill>
        <a:latin typeface="+mn-lt"/>
        <a:ea typeface="+mn-ea"/>
        <a:cs typeface="+mn-cs"/>
      </a:defRPr>
    </a:lvl7pPr>
    <a:lvl8pPr marL="7293712" algn="l" defTabSz="2083918" rtl="0" eaLnBrk="1" latinLnBrk="0" hangingPunct="1">
      <a:defRPr sz="4100" kern="1200">
        <a:solidFill>
          <a:schemeClr val="tx1"/>
        </a:solidFill>
        <a:latin typeface="+mn-lt"/>
        <a:ea typeface="+mn-ea"/>
        <a:cs typeface="+mn-cs"/>
      </a:defRPr>
    </a:lvl8pPr>
    <a:lvl9pPr marL="8335670" algn="l" defTabSz="2083918" rtl="0" eaLnBrk="1" latinLnBrk="0" hangingPunct="1">
      <a:defRPr sz="4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0" d="100"/>
          <a:sy n="20" d="100"/>
        </p:scale>
        <p:origin x="-474" y="174"/>
      </p:cViewPr>
      <p:guideLst>
        <p:guide orient="horz" pos="1209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5"/>
            <a:ext cx="43525440" cy="8232138"/>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1041959" indent="0" algn="ctr">
              <a:buNone/>
              <a:defRPr>
                <a:solidFill>
                  <a:schemeClr val="tx1">
                    <a:tint val="75000"/>
                  </a:schemeClr>
                </a:solidFill>
              </a:defRPr>
            </a:lvl2pPr>
            <a:lvl3pPr marL="2083918" indent="0" algn="ctr">
              <a:buNone/>
              <a:defRPr>
                <a:solidFill>
                  <a:schemeClr val="tx1">
                    <a:tint val="75000"/>
                  </a:schemeClr>
                </a:solidFill>
              </a:defRPr>
            </a:lvl3pPr>
            <a:lvl4pPr marL="3125876" indent="0" algn="ctr">
              <a:buNone/>
              <a:defRPr>
                <a:solidFill>
                  <a:schemeClr val="tx1">
                    <a:tint val="75000"/>
                  </a:schemeClr>
                </a:solidFill>
              </a:defRPr>
            </a:lvl4pPr>
            <a:lvl5pPr marL="4167835" indent="0" algn="ctr">
              <a:buNone/>
              <a:defRPr>
                <a:solidFill>
                  <a:schemeClr val="tx1">
                    <a:tint val="75000"/>
                  </a:schemeClr>
                </a:solidFill>
              </a:defRPr>
            </a:lvl5pPr>
            <a:lvl6pPr marL="5209794" indent="0" algn="ctr">
              <a:buNone/>
              <a:defRPr>
                <a:solidFill>
                  <a:schemeClr val="tx1">
                    <a:tint val="75000"/>
                  </a:schemeClr>
                </a:solidFill>
              </a:defRPr>
            </a:lvl6pPr>
            <a:lvl7pPr marL="6251753" indent="0" algn="ctr">
              <a:buNone/>
              <a:defRPr>
                <a:solidFill>
                  <a:schemeClr val="tx1">
                    <a:tint val="75000"/>
                  </a:schemeClr>
                </a:solidFill>
              </a:defRPr>
            </a:lvl7pPr>
            <a:lvl8pPr marL="7293712" indent="0" algn="ctr">
              <a:buNone/>
              <a:defRPr>
                <a:solidFill>
                  <a:schemeClr val="tx1">
                    <a:tint val="75000"/>
                  </a:schemeClr>
                </a:solidFill>
              </a:defRPr>
            </a:lvl8pPr>
            <a:lvl9pPr marL="833567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1513A7-C0A3-42AD-9BF3-8F8468C2E09C}"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21BB9-CEC6-45B8-819F-E627200D0C7A}" type="slidenum">
              <a:rPr lang="en-US" smtClean="0"/>
              <a:t>‹#›</a:t>
            </a:fld>
            <a:endParaRPr lang="en-US"/>
          </a:p>
        </p:txBody>
      </p:sp>
    </p:spTree>
    <p:extLst>
      <p:ext uri="{BB962C8B-B14F-4D97-AF65-F5344CB8AC3E}">
        <p14:creationId xmlns:p14="http://schemas.microsoft.com/office/powerpoint/2010/main" val="2128894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513A7-C0A3-42AD-9BF3-8F8468C2E09C}"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21BB9-CEC6-45B8-819F-E627200D0C7A}" type="slidenum">
              <a:rPr lang="en-US" smtClean="0"/>
              <a:t>‹#›</a:t>
            </a:fld>
            <a:endParaRPr lang="en-US"/>
          </a:p>
        </p:txBody>
      </p:sp>
    </p:spTree>
    <p:extLst>
      <p:ext uri="{BB962C8B-B14F-4D97-AF65-F5344CB8AC3E}">
        <p14:creationId xmlns:p14="http://schemas.microsoft.com/office/powerpoint/2010/main" val="370067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652261" y="1431297"/>
            <a:ext cx="41471853" cy="3059049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18937" y="1431297"/>
            <a:ext cx="123579887" cy="305904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513A7-C0A3-42AD-9BF3-8F8468C2E09C}"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21BB9-CEC6-45B8-819F-E627200D0C7A}" type="slidenum">
              <a:rPr lang="en-US" smtClean="0"/>
              <a:t>‹#›</a:t>
            </a:fld>
            <a:endParaRPr lang="en-US"/>
          </a:p>
        </p:txBody>
      </p:sp>
    </p:spTree>
    <p:extLst>
      <p:ext uri="{BB962C8B-B14F-4D97-AF65-F5344CB8AC3E}">
        <p14:creationId xmlns:p14="http://schemas.microsoft.com/office/powerpoint/2010/main" val="2020127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513A7-C0A3-42AD-9BF3-8F8468C2E09C}"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21BB9-CEC6-45B8-819F-E627200D0C7A}" type="slidenum">
              <a:rPr lang="en-US" smtClean="0"/>
              <a:t>‹#›</a:t>
            </a:fld>
            <a:endParaRPr lang="en-US"/>
          </a:p>
        </p:txBody>
      </p:sp>
    </p:spTree>
    <p:extLst>
      <p:ext uri="{BB962C8B-B14F-4D97-AF65-F5344CB8AC3E}">
        <p14:creationId xmlns:p14="http://schemas.microsoft.com/office/powerpoint/2010/main" val="272823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2"/>
            <a:ext cx="43525440" cy="7627620"/>
          </a:xfrm>
        </p:spPr>
        <p:txBody>
          <a:bodyPr anchor="t"/>
          <a:lstStyle>
            <a:lvl1pPr algn="l">
              <a:defRPr sz="91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7595"/>
            <a:ext cx="43525440" cy="8401050"/>
          </a:xfrm>
        </p:spPr>
        <p:txBody>
          <a:bodyPr anchor="b"/>
          <a:lstStyle>
            <a:lvl1pPr marL="0" indent="0">
              <a:buNone/>
              <a:defRPr sz="4600">
                <a:solidFill>
                  <a:schemeClr val="tx1">
                    <a:tint val="75000"/>
                  </a:schemeClr>
                </a:solidFill>
              </a:defRPr>
            </a:lvl1pPr>
            <a:lvl2pPr marL="1041959" indent="0">
              <a:buNone/>
              <a:defRPr sz="4100">
                <a:solidFill>
                  <a:schemeClr val="tx1">
                    <a:tint val="75000"/>
                  </a:schemeClr>
                </a:solidFill>
              </a:defRPr>
            </a:lvl2pPr>
            <a:lvl3pPr marL="2083918" indent="0">
              <a:buNone/>
              <a:defRPr sz="3600">
                <a:solidFill>
                  <a:schemeClr val="tx1">
                    <a:tint val="75000"/>
                  </a:schemeClr>
                </a:solidFill>
              </a:defRPr>
            </a:lvl3pPr>
            <a:lvl4pPr marL="3125876" indent="0">
              <a:buNone/>
              <a:defRPr sz="3200">
                <a:solidFill>
                  <a:schemeClr val="tx1">
                    <a:tint val="75000"/>
                  </a:schemeClr>
                </a:solidFill>
              </a:defRPr>
            </a:lvl4pPr>
            <a:lvl5pPr marL="4167835" indent="0">
              <a:buNone/>
              <a:defRPr sz="3200">
                <a:solidFill>
                  <a:schemeClr val="tx1">
                    <a:tint val="75000"/>
                  </a:schemeClr>
                </a:solidFill>
              </a:defRPr>
            </a:lvl5pPr>
            <a:lvl6pPr marL="5209794" indent="0">
              <a:buNone/>
              <a:defRPr sz="3200">
                <a:solidFill>
                  <a:schemeClr val="tx1">
                    <a:tint val="75000"/>
                  </a:schemeClr>
                </a:solidFill>
              </a:defRPr>
            </a:lvl6pPr>
            <a:lvl7pPr marL="6251753" indent="0">
              <a:buNone/>
              <a:defRPr sz="3200">
                <a:solidFill>
                  <a:schemeClr val="tx1">
                    <a:tint val="75000"/>
                  </a:schemeClr>
                </a:solidFill>
              </a:defRPr>
            </a:lvl7pPr>
            <a:lvl8pPr marL="7293712" indent="0">
              <a:buNone/>
              <a:defRPr sz="3200">
                <a:solidFill>
                  <a:schemeClr val="tx1">
                    <a:tint val="75000"/>
                  </a:schemeClr>
                </a:solidFill>
              </a:defRPr>
            </a:lvl8pPr>
            <a:lvl9pPr marL="8335670" indent="0">
              <a:buNone/>
              <a:defRPr sz="3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1513A7-C0A3-42AD-9BF3-8F8468C2E09C}"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21BB9-CEC6-45B8-819F-E627200D0C7A}" type="slidenum">
              <a:rPr lang="en-US" smtClean="0"/>
              <a:t>‹#›</a:t>
            </a:fld>
            <a:endParaRPr lang="en-US"/>
          </a:p>
        </p:txBody>
      </p:sp>
    </p:spTree>
    <p:extLst>
      <p:ext uri="{BB962C8B-B14F-4D97-AF65-F5344CB8AC3E}">
        <p14:creationId xmlns:p14="http://schemas.microsoft.com/office/powerpoint/2010/main" val="3557081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18934" y="8365497"/>
            <a:ext cx="82525867" cy="23656290"/>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598244" y="8365497"/>
            <a:ext cx="82525873" cy="23656290"/>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1513A7-C0A3-42AD-9BF3-8F8468C2E09C}" type="datetimeFigureOut">
              <a:rPr lang="en-US" smtClean="0"/>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21BB9-CEC6-45B8-819F-E627200D0C7A}" type="slidenum">
              <a:rPr lang="en-US" smtClean="0"/>
              <a:t>‹#›</a:t>
            </a:fld>
            <a:endParaRPr lang="en-US"/>
          </a:p>
        </p:txBody>
      </p:sp>
    </p:spTree>
    <p:extLst>
      <p:ext uri="{BB962C8B-B14F-4D97-AF65-F5344CB8AC3E}">
        <p14:creationId xmlns:p14="http://schemas.microsoft.com/office/powerpoint/2010/main" val="22316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4"/>
            <a:ext cx="4608576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1" y="8596635"/>
            <a:ext cx="22625053" cy="3582666"/>
          </a:xfrm>
        </p:spPr>
        <p:txBody>
          <a:bodyPr anchor="b"/>
          <a:lstStyle>
            <a:lvl1pPr marL="0" indent="0">
              <a:buNone/>
              <a:defRPr sz="5500" b="1"/>
            </a:lvl1pPr>
            <a:lvl2pPr marL="1041959" indent="0">
              <a:buNone/>
              <a:defRPr sz="4600" b="1"/>
            </a:lvl2pPr>
            <a:lvl3pPr marL="2083918" indent="0">
              <a:buNone/>
              <a:defRPr sz="4100" b="1"/>
            </a:lvl3pPr>
            <a:lvl4pPr marL="3125876" indent="0">
              <a:buNone/>
              <a:defRPr sz="3600" b="1"/>
            </a:lvl4pPr>
            <a:lvl5pPr marL="4167835" indent="0">
              <a:buNone/>
              <a:defRPr sz="3600" b="1"/>
            </a:lvl5pPr>
            <a:lvl6pPr marL="5209794" indent="0">
              <a:buNone/>
              <a:defRPr sz="3600" b="1"/>
            </a:lvl6pPr>
            <a:lvl7pPr marL="6251753" indent="0">
              <a:buNone/>
              <a:defRPr sz="3600" b="1"/>
            </a:lvl7pPr>
            <a:lvl8pPr marL="7293712" indent="0">
              <a:buNone/>
              <a:defRPr sz="3600" b="1"/>
            </a:lvl8pPr>
            <a:lvl9pPr marL="8335670" indent="0">
              <a:buNone/>
              <a:defRPr sz="3600" b="1"/>
            </a:lvl9pPr>
          </a:lstStyle>
          <a:p>
            <a:pPr lvl="0"/>
            <a:r>
              <a:rPr lang="en-US" smtClean="0"/>
              <a:t>Click to edit Master text styles</a:t>
            </a:r>
          </a:p>
        </p:txBody>
      </p:sp>
      <p:sp>
        <p:nvSpPr>
          <p:cNvPr id="4" name="Content Placeholder 3"/>
          <p:cNvSpPr>
            <a:spLocks noGrp="1"/>
          </p:cNvSpPr>
          <p:nvPr>
            <p:ph sz="half" idx="2"/>
          </p:nvPr>
        </p:nvSpPr>
        <p:spPr>
          <a:xfrm>
            <a:off x="2560321" y="12179301"/>
            <a:ext cx="22625053" cy="22127214"/>
          </a:xfrm>
        </p:spPr>
        <p:txBody>
          <a:bodyPr/>
          <a:lstStyle>
            <a:lvl1pPr>
              <a:defRPr sz="5500"/>
            </a:lvl1pPr>
            <a:lvl2pPr>
              <a:defRPr sz="4600"/>
            </a:lvl2pPr>
            <a:lvl3pPr>
              <a:defRPr sz="41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596635"/>
            <a:ext cx="22633940" cy="3582666"/>
          </a:xfrm>
        </p:spPr>
        <p:txBody>
          <a:bodyPr anchor="b"/>
          <a:lstStyle>
            <a:lvl1pPr marL="0" indent="0">
              <a:buNone/>
              <a:defRPr sz="5500" b="1"/>
            </a:lvl1pPr>
            <a:lvl2pPr marL="1041959" indent="0">
              <a:buNone/>
              <a:defRPr sz="4600" b="1"/>
            </a:lvl2pPr>
            <a:lvl3pPr marL="2083918" indent="0">
              <a:buNone/>
              <a:defRPr sz="4100" b="1"/>
            </a:lvl3pPr>
            <a:lvl4pPr marL="3125876" indent="0">
              <a:buNone/>
              <a:defRPr sz="3600" b="1"/>
            </a:lvl4pPr>
            <a:lvl5pPr marL="4167835" indent="0">
              <a:buNone/>
              <a:defRPr sz="3600" b="1"/>
            </a:lvl5pPr>
            <a:lvl6pPr marL="5209794" indent="0">
              <a:buNone/>
              <a:defRPr sz="3600" b="1"/>
            </a:lvl6pPr>
            <a:lvl7pPr marL="6251753" indent="0">
              <a:buNone/>
              <a:defRPr sz="3600" b="1"/>
            </a:lvl7pPr>
            <a:lvl8pPr marL="7293712" indent="0">
              <a:buNone/>
              <a:defRPr sz="3600" b="1"/>
            </a:lvl8pPr>
            <a:lvl9pPr marL="8335670" indent="0">
              <a:buNone/>
              <a:defRPr sz="3600" b="1"/>
            </a:lvl9pPr>
          </a:lstStyle>
          <a:p>
            <a:pPr lvl="0"/>
            <a:r>
              <a:rPr lang="en-US" smtClean="0"/>
              <a:t>Click to edit Master text styles</a:t>
            </a:r>
          </a:p>
        </p:txBody>
      </p:sp>
      <p:sp>
        <p:nvSpPr>
          <p:cNvPr id="6" name="Content Placeholder 5"/>
          <p:cNvSpPr>
            <a:spLocks noGrp="1"/>
          </p:cNvSpPr>
          <p:nvPr>
            <p:ph sz="quarter" idx="4"/>
          </p:nvPr>
        </p:nvSpPr>
        <p:spPr>
          <a:xfrm>
            <a:off x="26012143" y="12179301"/>
            <a:ext cx="22633940" cy="22127214"/>
          </a:xfrm>
        </p:spPr>
        <p:txBody>
          <a:bodyPr/>
          <a:lstStyle>
            <a:lvl1pPr>
              <a:defRPr sz="5500"/>
            </a:lvl1pPr>
            <a:lvl2pPr>
              <a:defRPr sz="4600"/>
            </a:lvl2pPr>
            <a:lvl3pPr>
              <a:defRPr sz="41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1513A7-C0A3-42AD-9BF3-8F8468C2E09C}" type="datetimeFigureOut">
              <a:rPr lang="en-US" smtClean="0"/>
              <a:t>10/17/2014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921BB9-CEC6-45B8-819F-E627200D0C7A}" type="slidenum">
              <a:rPr lang="en-US" smtClean="0"/>
              <a:t>‹#›</a:t>
            </a:fld>
            <a:endParaRPr lang="en-US"/>
          </a:p>
        </p:txBody>
      </p:sp>
    </p:spTree>
    <p:extLst>
      <p:ext uri="{BB962C8B-B14F-4D97-AF65-F5344CB8AC3E}">
        <p14:creationId xmlns:p14="http://schemas.microsoft.com/office/powerpoint/2010/main" val="62045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1513A7-C0A3-42AD-9BF3-8F8468C2E09C}" type="datetimeFigureOut">
              <a:rPr lang="en-US" smtClean="0"/>
              <a:t>10/17/2014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921BB9-CEC6-45B8-819F-E627200D0C7A}" type="slidenum">
              <a:rPr lang="en-US" smtClean="0"/>
              <a:t>‹#›</a:t>
            </a:fld>
            <a:endParaRPr lang="en-US"/>
          </a:p>
        </p:txBody>
      </p:sp>
    </p:spTree>
    <p:extLst>
      <p:ext uri="{BB962C8B-B14F-4D97-AF65-F5344CB8AC3E}">
        <p14:creationId xmlns:p14="http://schemas.microsoft.com/office/powerpoint/2010/main" val="110797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513A7-C0A3-42AD-9BF3-8F8468C2E09C}" type="datetimeFigureOut">
              <a:rPr lang="en-US" smtClean="0"/>
              <a:t>10/17/2014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921BB9-CEC6-45B8-819F-E627200D0C7A}" type="slidenum">
              <a:rPr lang="en-US" smtClean="0"/>
              <a:t>‹#›</a:t>
            </a:fld>
            <a:endParaRPr lang="en-US"/>
          </a:p>
        </p:txBody>
      </p:sp>
    </p:spTree>
    <p:extLst>
      <p:ext uri="{BB962C8B-B14F-4D97-AF65-F5344CB8AC3E}">
        <p14:creationId xmlns:p14="http://schemas.microsoft.com/office/powerpoint/2010/main" val="382046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529082"/>
            <a:ext cx="16846553" cy="6507480"/>
          </a:xfrm>
        </p:spPr>
        <p:txBody>
          <a:bodyPr anchor="b"/>
          <a:lstStyle>
            <a:lvl1pPr algn="l">
              <a:defRPr sz="4600" b="1"/>
            </a:lvl1pPr>
          </a:lstStyle>
          <a:p>
            <a:r>
              <a:rPr lang="en-US" smtClean="0"/>
              <a:t>Click to edit Master title style</a:t>
            </a:r>
            <a:endParaRPr lang="en-US"/>
          </a:p>
        </p:txBody>
      </p:sp>
      <p:sp>
        <p:nvSpPr>
          <p:cNvPr id="3" name="Content Placeholder 2"/>
          <p:cNvSpPr>
            <a:spLocks noGrp="1"/>
          </p:cNvSpPr>
          <p:nvPr>
            <p:ph idx="1"/>
          </p:nvPr>
        </p:nvSpPr>
        <p:spPr>
          <a:xfrm>
            <a:off x="20020280" y="1529085"/>
            <a:ext cx="28625800" cy="32777430"/>
          </a:xfrm>
        </p:spPr>
        <p:txBody>
          <a:bodyPr/>
          <a:lstStyle>
            <a:lvl1pPr>
              <a:defRPr sz="7300"/>
            </a:lvl1pPr>
            <a:lvl2pPr>
              <a:defRPr sz="6400"/>
            </a:lvl2pPr>
            <a:lvl3pPr>
              <a:defRPr sz="55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4" y="8036565"/>
            <a:ext cx="16846553" cy="26269950"/>
          </a:xfrm>
        </p:spPr>
        <p:txBody>
          <a:bodyPr/>
          <a:lstStyle>
            <a:lvl1pPr marL="0" indent="0">
              <a:buNone/>
              <a:defRPr sz="3200"/>
            </a:lvl1pPr>
            <a:lvl2pPr marL="1041959" indent="0">
              <a:buNone/>
              <a:defRPr sz="2700"/>
            </a:lvl2pPr>
            <a:lvl3pPr marL="2083918" indent="0">
              <a:buNone/>
              <a:defRPr sz="2300"/>
            </a:lvl3pPr>
            <a:lvl4pPr marL="3125876" indent="0">
              <a:buNone/>
              <a:defRPr sz="2100"/>
            </a:lvl4pPr>
            <a:lvl5pPr marL="4167835" indent="0">
              <a:buNone/>
              <a:defRPr sz="2100"/>
            </a:lvl5pPr>
            <a:lvl6pPr marL="5209794" indent="0">
              <a:buNone/>
              <a:defRPr sz="2100"/>
            </a:lvl6pPr>
            <a:lvl7pPr marL="6251753" indent="0">
              <a:buNone/>
              <a:defRPr sz="2100"/>
            </a:lvl7pPr>
            <a:lvl8pPr marL="7293712" indent="0">
              <a:buNone/>
              <a:defRPr sz="2100"/>
            </a:lvl8pPr>
            <a:lvl9pPr marL="8335670"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513A7-C0A3-42AD-9BF3-8F8468C2E09C}" type="datetimeFigureOut">
              <a:rPr lang="en-US" smtClean="0"/>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21BB9-CEC6-45B8-819F-E627200D0C7A}" type="slidenum">
              <a:rPr lang="en-US" smtClean="0"/>
              <a:t>‹#›</a:t>
            </a:fld>
            <a:endParaRPr lang="en-US"/>
          </a:p>
        </p:txBody>
      </p:sp>
    </p:spTree>
    <p:extLst>
      <p:ext uri="{BB962C8B-B14F-4D97-AF65-F5344CB8AC3E}">
        <p14:creationId xmlns:p14="http://schemas.microsoft.com/office/powerpoint/2010/main" val="201257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3"/>
            <a:ext cx="30723840" cy="3173730"/>
          </a:xfrm>
        </p:spPr>
        <p:txBody>
          <a:bodyPr anchor="b"/>
          <a:lstStyle>
            <a:lvl1pPr algn="l">
              <a:defRPr sz="46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431538"/>
            <a:ext cx="30723840" cy="23042880"/>
          </a:xfrm>
        </p:spPr>
        <p:txBody>
          <a:bodyPr/>
          <a:lstStyle>
            <a:lvl1pPr marL="0" indent="0">
              <a:buNone/>
              <a:defRPr sz="7300"/>
            </a:lvl1pPr>
            <a:lvl2pPr marL="1041959" indent="0">
              <a:buNone/>
              <a:defRPr sz="6400"/>
            </a:lvl2pPr>
            <a:lvl3pPr marL="2083918" indent="0">
              <a:buNone/>
              <a:defRPr sz="5500"/>
            </a:lvl3pPr>
            <a:lvl4pPr marL="3125876" indent="0">
              <a:buNone/>
              <a:defRPr sz="4600"/>
            </a:lvl4pPr>
            <a:lvl5pPr marL="4167835" indent="0">
              <a:buNone/>
              <a:defRPr sz="4600"/>
            </a:lvl5pPr>
            <a:lvl6pPr marL="5209794" indent="0">
              <a:buNone/>
              <a:defRPr sz="4600"/>
            </a:lvl6pPr>
            <a:lvl7pPr marL="6251753" indent="0">
              <a:buNone/>
              <a:defRPr sz="4600"/>
            </a:lvl7pPr>
            <a:lvl8pPr marL="7293712" indent="0">
              <a:buNone/>
              <a:defRPr sz="4600"/>
            </a:lvl8pPr>
            <a:lvl9pPr marL="8335670" indent="0">
              <a:buNone/>
              <a:defRPr sz="4600"/>
            </a:lvl9pPr>
          </a:lstStyle>
          <a:p>
            <a:endParaRPr lang="en-US"/>
          </a:p>
        </p:txBody>
      </p:sp>
      <p:sp>
        <p:nvSpPr>
          <p:cNvPr id="4" name="Text Placeholder 3"/>
          <p:cNvSpPr>
            <a:spLocks noGrp="1"/>
          </p:cNvSpPr>
          <p:nvPr>
            <p:ph type="body" sz="half" idx="2"/>
          </p:nvPr>
        </p:nvSpPr>
        <p:spPr>
          <a:xfrm>
            <a:off x="10036813" y="30057093"/>
            <a:ext cx="30723840" cy="4507230"/>
          </a:xfrm>
        </p:spPr>
        <p:txBody>
          <a:bodyPr/>
          <a:lstStyle>
            <a:lvl1pPr marL="0" indent="0">
              <a:buNone/>
              <a:defRPr sz="3200"/>
            </a:lvl1pPr>
            <a:lvl2pPr marL="1041959" indent="0">
              <a:buNone/>
              <a:defRPr sz="2700"/>
            </a:lvl2pPr>
            <a:lvl3pPr marL="2083918" indent="0">
              <a:buNone/>
              <a:defRPr sz="2300"/>
            </a:lvl3pPr>
            <a:lvl4pPr marL="3125876" indent="0">
              <a:buNone/>
              <a:defRPr sz="2100"/>
            </a:lvl4pPr>
            <a:lvl5pPr marL="4167835" indent="0">
              <a:buNone/>
              <a:defRPr sz="2100"/>
            </a:lvl5pPr>
            <a:lvl6pPr marL="5209794" indent="0">
              <a:buNone/>
              <a:defRPr sz="2100"/>
            </a:lvl6pPr>
            <a:lvl7pPr marL="6251753" indent="0">
              <a:buNone/>
              <a:defRPr sz="2100"/>
            </a:lvl7pPr>
            <a:lvl8pPr marL="7293712" indent="0">
              <a:buNone/>
              <a:defRPr sz="2100"/>
            </a:lvl8pPr>
            <a:lvl9pPr marL="8335670"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513A7-C0A3-42AD-9BF3-8F8468C2E09C}" type="datetimeFigureOut">
              <a:rPr lang="en-US" smtClean="0"/>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21BB9-CEC6-45B8-819F-E627200D0C7A}" type="slidenum">
              <a:rPr lang="en-US" smtClean="0"/>
              <a:t>‹#›</a:t>
            </a:fld>
            <a:endParaRPr lang="en-US"/>
          </a:p>
        </p:txBody>
      </p:sp>
    </p:spTree>
    <p:extLst>
      <p:ext uri="{BB962C8B-B14F-4D97-AF65-F5344CB8AC3E}">
        <p14:creationId xmlns:p14="http://schemas.microsoft.com/office/powerpoint/2010/main" val="2350803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4"/>
            <a:ext cx="46085760" cy="6400800"/>
          </a:xfrm>
          <a:prstGeom prst="rect">
            <a:avLst/>
          </a:prstGeom>
        </p:spPr>
        <p:txBody>
          <a:bodyPr vert="horz" lIns="208392" tIns="104196" rIns="208392" bIns="1041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961126"/>
            <a:ext cx="46085760" cy="25345392"/>
          </a:xfrm>
          <a:prstGeom prst="rect">
            <a:avLst/>
          </a:prstGeom>
        </p:spPr>
        <p:txBody>
          <a:bodyPr vert="horz" lIns="208392" tIns="104196" rIns="208392" bIns="1041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5595567"/>
            <a:ext cx="11948160" cy="2044698"/>
          </a:xfrm>
          <a:prstGeom prst="rect">
            <a:avLst/>
          </a:prstGeom>
        </p:spPr>
        <p:txBody>
          <a:bodyPr vert="horz" lIns="208392" tIns="104196" rIns="208392" bIns="104196" rtlCol="0" anchor="ctr"/>
          <a:lstStyle>
            <a:lvl1pPr algn="l">
              <a:defRPr sz="2700">
                <a:solidFill>
                  <a:schemeClr val="tx1">
                    <a:tint val="75000"/>
                  </a:schemeClr>
                </a:solidFill>
              </a:defRPr>
            </a:lvl1pPr>
          </a:lstStyle>
          <a:p>
            <a:fld id="{171513A7-C0A3-42AD-9BF3-8F8468C2E09C}" type="datetimeFigureOut">
              <a:rPr lang="en-US" smtClean="0"/>
              <a:t>10/17/2014</a:t>
            </a:fld>
            <a:endParaRPr lang="en-US"/>
          </a:p>
        </p:txBody>
      </p:sp>
      <p:sp>
        <p:nvSpPr>
          <p:cNvPr id="5" name="Footer Placeholder 4"/>
          <p:cNvSpPr>
            <a:spLocks noGrp="1"/>
          </p:cNvSpPr>
          <p:nvPr>
            <p:ph type="ftr" sz="quarter" idx="3"/>
          </p:nvPr>
        </p:nvSpPr>
        <p:spPr>
          <a:xfrm>
            <a:off x="17495520" y="35595567"/>
            <a:ext cx="16215360" cy="2044698"/>
          </a:xfrm>
          <a:prstGeom prst="rect">
            <a:avLst/>
          </a:prstGeom>
        </p:spPr>
        <p:txBody>
          <a:bodyPr vert="horz" lIns="208392" tIns="104196" rIns="208392" bIns="104196" rtlCol="0" anchor="ctr"/>
          <a:lstStyle>
            <a:lvl1pPr algn="ctr">
              <a:defRPr sz="2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7"/>
            <a:ext cx="11948160" cy="2044698"/>
          </a:xfrm>
          <a:prstGeom prst="rect">
            <a:avLst/>
          </a:prstGeom>
        </p:spPr>
        <p:txBody>
          <a:bodyPr vert="horz" lIns="208392" tIns="104196" rIns="208392" bIns="104196" rtlCol="0" anchor="ctr"/>
          <a:lstStyle>
            <a:lvl1pPr algn="r">
              <a:defRPr sz="2700">
                <a:solidFill>
                  <a:schemeClr val="tx1">
                    <a:tint val="75000"/>
                  </a:schemeClr>
                </a:solidFill>
              </a:defRPr>
            </a:lvl1pPr>
          </a:lstStyle>
          <a:p>
            <a:fld id="{61921BB9-CEC6-45B8-819F-E627200D0C7A}" type="slidenum">
              <a:rPr lang="en-US" smtClean="0"/>
              <a:t>‹#›</a:t>
            </a:fld>
            <a:endParaRPr lang="en-US"/>
          </a:p>
        </p:txBody>
      </p:sp>
    </p:spTree>
    <p:extLst>
      <p:ext uri="{BB962C8B-B14F-4D97-AF65-F5344CB8AC3E}">
        <p14:creationId xmlns:p14="http://schemas.microsoft.com/office/powerpoint/2010/main" val="133161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3918" rtl="0" eaLnBrk="1" latinLnBrk="0" hangingPunct="1">
        <a:spcBef>
          <a:spcPct val="0"/>
        </a:spcBef>
        <a:buNone/>
        <a:defRPr sz="10000" kern="1200">
          <a:solidFill>
            <a:schemeClr val="tx1"/>
          </a:solidFill>
          <a:latin typeface="+mj-lt"/>
          <a:ea typeface="+mj-ea"/>
          <a:cs typeface="+mj-cs"/>
        </a:defRPr>
      </a:lvl1pPr>
    </p:titleStyle>
    <p:bodyStyle>
      <a:lvl1pPr marL="781469" indent="-781469" algn="l" defTabSz="2083918" rtl="0" eaLnBrk="1" latinLnBrk="0" hangingPunct="1">
        <a:spcBef>
          <a:spcPct val="20000"/>
        </a:spcBef>
        <a:buFont typeface="Arial" panose="020B0604020202020204" pitchFamily="34" charset="0"/>
        <a:buChar char="•"/>
        <a:defRPr sz="7300" kern="1200">
          <a:solidFill>
            <a:schemeClr val="tx1"/>
          </a:solidFill>
          <a:latin typeface="+mn-lt"/>
          <a:ea typeface="+mn-ea"/>
          <a:cs typeface="+mn-cs"/>
        </a:defRPr>
      </a:lvl1pPr>
      <a:lvl2pPr marL="1693183" indent="-651224" algn="l" defTabSz="2083918"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2pPr>
      <a:lvl3pPr marL="2604897" indent="-520979" algn="l" defTabSz="2083918"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3pPr>
      <a:lvl4pPr marL="3646856" indent="-520979" algn="l" defTabSz="2083918"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4pPr>
      <a:lvl5pPr marL="4688815" indent="-520979" algn="l" defTabSz="2083918"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5pPr>
      <a:lvl6pPr marL="5730773" indent="-520979" algn="l" defTabSz="2083918"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6pPr>
      <a:lvl7pPr marL="6772732" indent="-520979" algn="l" defTabSz="2083918"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7pPr>
      <a:lvl8pPr marL="7814691" indent="-520979" algn="l" defTabSz="2083918"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8pPr>
      <a:lvl9pPr marL="8856650" indent="-520979" algn="l" defTabSz="2083918"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9pPr>
    </p:bodyStyle>
    <p:otherStyle>
      <a:defPPr>
        <a:defRPr lang="en-US"/>
      </a:defPPr>
      <a:lvl1pPr marL="0" algn="l" defTabSz="2083918" rtl="0" eaLnBrk="1" latinLnBrk="0" hangingPunct="1">
        <a:defRPr sz="4100" kern="1200">
          <a:solidFill>
            <a:schemeClr val="tx1"/>
          </a:solidFill>
          <a:latin typeface="+mn-lt"/>
          <a:ea typeface="+mn-ea"/>
          <a:cs typeface="+mn-cs"/>
        </a:defRPr>
      </a:lvl1pPr>
      <a:lvl2pPr marL="1041959" algn="l" defTabSz="2083918" rtl="0" eaLnBrk="1" latinLnBrk="0" hangingPunct="1">
        <a:defRPr sz="4100" kern="1200">
          <a:solidFill>
            <a:schemeClr val="tx1"/>
          </a:solidFill>
          <a:latin typeface="+mn-lt"/>
          <a:ea typeface="+mn-ea"/>
          <a:cs typeface="+mn-cs"/>
        </a:defRPr>
      </a:lvl2pPr>
      <a:lvl3pPr marL="2083918" algn="l" defTabSz="2083918" rtl="0" eaLnBrk="1" latinLnBrk="0" hangingPunct="1">
        <a:defRPr sz="4100" kern="1200">
          <a:solidFill>
            <a:schemeClr val="tx1"/>
          </a:solidFill>
          <a:latin typeface="+mn-lt"/>
          <a:ea typeface="+mn-ea"/>
          <a:cs typeface="+mn-cs"/>
        </a:defRPr>
      </a:lvl3pPr>
      <a:lvl4pPr marL="3125876" algn="l" defTabSz="2083918" rtl="0" eaLnBrk="1" latinLnBrk="0" hangingPunct="1">
        <a:defRPr sz="4100" kern="1200">
          <a:solidFill>
            <a:schemeClr val="tx1"/>
          </a:solidFill>
          <a:latin typeface="+mn-lt"/>
          <a:ea typeface="+mn-ea"/>
          <a:cs typeface="+mn-cs"/>
        </a:defRPr>
      </a:lvl4pPr>
      <a:lvl5pPr marL="4167835" algn="l" defTabSz="2083918" rtl="0" eaLnBrk="1" latinLnBrk="0" hangingPunct="1">
        <a:defRPr sz="4100" kern="1200">
          <a:solidFill>
            <a:schemeClr val="tx1"/>
          </a:solidFill>
          <a:latin typeface="+mn-lt"/>
          <a:ea typeface="+mn-ea"/>
          <a:cs typeface="+mn-cs"/>
        </a:defRPr>
      </a:lvl5pPr>
      <a:lvl6pPr marL="5209794" algn="l" defTabSz="2083918" rtl="0" eaLnBrk="1" latinLnBrk="0" hangingPunct="1">
        <a:defRPr sz="4100" kern="1200">
          <a:solidFill>
            <a:schemeClr val="tx1"/>
          </a:solidFill>
          <a:latin typeface="+mn-lt"/>
          <a:ea typeface="+mn-ea"/>
          <a:cs typeface="+mn-cs"/>
        </a:defRPr>
      </a:lvl6pPr>
      <a:lvl7pPr marL="6251753" algn="l" defTabSz="2083918" rtl="0" eaLnBrk="1" latinLnBrk="0" hangingPunct="1">
        <a:defRPr sz="4100" kern="1200">
          <a:solidFill>
            <a:schemeClr val="tx1"/>
          </a:solidFill>
          <a:latin typeface="+mn-lt"/>
          <a:ea typeface="+mn-ea"/>
          <a:cs typeface="+mn-cs"/>
        </a:defRPr>
      </a:lvl7pPr>
      <a:lvl8pPr marL="7293712" algn="l" defTabSz="2083918" rtl="0" eaLnBrk="1" latinLnBrk="0" hangingPunct="1">
        <a:defRPr sz="4100" kern="1200">
          <a:solidFill>
            <a:schemeClr val="tx1"/>
          </a:solidFill>
          <a:latin typeface="+mn-lt"/>
          <a:ea typeface="+mn-ea"/>
          <a:cs typeface="+mn-cs"/>
        </a:defRPr>
      </a:lvl8pPr>
      <a:lvl9pPr marL="8335670" algn="l" defTabSz="2083918" rtl="0" eaLnBrk="1" latinLnBrk="0" hangingPunct="1">
        <a:defRPr sz="4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965200"/>
            <a:ext cx="49301400" cy="3785652"/>
          </a:xfrm>
          <a:prstGeom prst="rect">
            <a:avLst/>
          </a:prstGeom>
          <a:noFill/>
        </p:spPr>
        <p:txBody>
          <a:bodyPr wrap="square" rtlCol="0">
            <a:spAutoFit/>
          </a:bodyPr>
          <a:lstStyle/>
          <a:p>
            <a:pPr algn="ctr"/>
            <a:r>
              <a:rPr lang="en-US" sz="8800" dirty="0">
                <a:solidFill>
                  <a:schemeClr val="accent3">
                    <a:lumMod val="50000"/>
                  </a:schemeClr>
                </a:solidFill>
                <a:latin typeface="Constantia" panose="02030602050306030303" pitchFamily="18" charset="0"/>
              </a:rPr>
              <a:t>Balancing Enthusiasm and Expectations: The Emotional Context of Undergraduate Research </a:t>
            </a:r>
            <a:r>
              <a:rPr lang="en-US" sz="8800" dirty="0" smtClean="0">
                <a:solidFill>
                  <a:schemeClr val="accent3">
                    <a:lumMod val="50000"/>
                  </a:schemeClr>
                </a:solidFill>
                <a:latin typeface="Constantia" panose="02030602050306030303" pitchFamily="18" charset="0"/>
              </a:rPr>
              <a:t>Projects</a:t>
            </a:r>
          </a:p>
          <a:p>
            <a:pPr algn="ctr">
              <a:spcBef>
                <a:spcPts val="1200"/>
              </a:spcBef>
            </a:pPr>
            <a:r>
              <a:rPr lang="en-US" sz="7200" b="1" dirty="0" smtClean="0">
                <a:latin typeface="Candara" panose="020E0502030303020204" pitchFamily="34" charset="0"/>
              </a:rPr>
              <a:t>Kestrel Kunz</a:t>
            </a:r>
            <a:r>
              <a:rPr lang="en-US" sz="7200" dirty="0" smtClean="0">
                <a:latin typeface="Candara" panose="020E0502030303020204" pitchFamily="34" charset="0"/>
              </a:rPr>
              <a:t>, </a:t>
            </a:r>
            <a:r>
              <a:rPr lang="en-US" sz="7200" b="1" dirty="0" smtClean="0">
                <a:latin typeface="Candara" panose="020E0502030303020204" pitchFamily="34" charset="0"/>
              </a:rPr>
              <a:t>Kyle Kirkegaard</a:t>
            </a:r>
            <a:r>
              <a:rPr lang="en-US" sz="7200" dirty="0" smtClean="0">
                <a:latin typeface="Candara" panose="020E0502030303020204" pitchFamily="34" charset="0"/>
              </a:rPr>
              <a:t>, and </a:t>
            </a:r>
            <a:r>
              <a:rPr lang="en-US" sz="7200" b="1" dirty="0" smtClean="0">
                <a:latin typeface="Candara" panose="020E0502030303020204" pitchFamily="34" charset="0"/>
              </a:rPr>
              <a:t>Rich Wildman</a:t>
            </a:r>
            <a:r>
              <a:rPr lang="en-US" sz="7200" dirty="0" smtClean="0">
                <a:latin typeface="Candara" panose="020E0502030303020204" pitchFamily="34" charset="0"/>
              </a:rPr>
              <a:t>, Quest University Canada, Squamish, B.C.</a:t>
            </a:r>
          </a:p>
          <a:p>
            <a:pPr algn="ctr">
              <a:spcBef>
                <a:spcPts val="1200"/>
              </a:spcBef>
            </a:pPr>
            <a:r>
              <a:rPr lang="en-US" sz="6000" dirty="0" smtClean="0">
                <a:latin typeface="Candara" panose="020E0502030303020204" pitchFamily="34" charset="0"/>
              </a:rPr>
              <a:t>2014 Geological Society of America Annual Meeting, Vancouver, B.C.  |  rich.wildman@questu.ca</a:t>
            </a:r>
            <a:endParaRPr lang="en-US" sz="6000" dirty="0">
              <a:latin typeface="Candara" panose="020E0502030303020204" pitchFamily="34" charset="0"/>
            </a:endParaRPr>
          </a:p>
        </p:txBody>
      </p:sp>
      <p:cxnSp>
        <p:nvCxnSpPr>
          <p:cNvPr id="19" name="Straight Connector 18"/>
          <p:cNvCxnSpPr/>
          <p:nvPr/>
        </p:nvCxnSpPr>
        <p:spPr>
          <a:xfrm>
            <a:off x="914400" y="5105400"/>
            <a:ext cx="4930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963399" y="35814000"/>
            <a:ext cx="962526" cy="0"/>
          </a:xfrm>
          <a:prstGeom prst="line">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2925925" y="13411200"/>
            <a:ext cx="0" cy="22402800"/>
          </a:xfrm>
          <a:prstGeom prst="line">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2925925" y="13411200"/>
            <a:ext cx="1856874" cy="0"/>
          </a:xfrm>
          <a:prstGeom prst="straightConnector1">
            <a:avLst/>
          </a:prstGeom>
          <a:ln w="1016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2925925" y="30327600"/>
            <a:ext cx="1856874" cy="0"/>
          </a:xfrm>
          <a:prstGeom prst="straightConnector1">
            <a:avLst/>
          </a:prstGeom>
          <a:ln w="1016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504437" y="6096000"/>
            <a:ext cx="1894975" cy="0"/>
          </a:xfrm>
          <a:prstGeom prst="line">
            <a:avLst/>
          </a:prstGeom>
          <a:ln w="1016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37528502" y="6096000"/>
            <a:ext cx="0" cy="24226416"/>
          </a:xfrm>
          <a:prstGeom prst="line">
            <a:avLst/>
          </a:prstGeom>
          <a:ln w="1016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6580012" y="13398903"/>
            <a:ext cx="924425" cy="0"/>
          </a:xfrm>
          <a:prstGeom prst="straightConnector1">
            <a:avLst/>
          </a:prstGeom>
          <a:ln w="101600">
            <a:solidFill>
              <a:schemeClr val="accent3">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6576000" y="30322416"/>
            <a:ext cx="928437" cy="0"/>
          </a:xfrm>
          <a:prstGeom prst="straightConnector1">
            <a:avLst/>
          </a:prstGeom>
          <a:ln w="101600">
            <a:solidFill>
              <a:schemeClr val="accent3">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68" name="Rounded Rectangle 67"/>
          <p:cNvSpPr/>
          <p:nvPr/>
        </p:nvSpPr>
        <p:spPr>
          <a:xfrm>
            <a:off x="14790822" y="21945600"/>
            <a:ext cx="21789189" cy="15544799"/>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14786811" y="5715000"/>
            <a:ext cx="21789189" cy="15544799"/>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914400" y="5537537"/>
            <a:ext cx="11032957" cy="1015663"/>
            <a:chOff x="914400" y="6477000"/>
            <a:chExt cx="11032957" cy="1015663"/>
          </a:xfrm>
        </p:grpSpPr>
        <p:sp>
          <p:nvSpPr>
            <p:cNvPr id="70" name="TextBox 69"/>
            <p:cNvSpPr txBox="1"/>
            <p:nvPr/>
          </p:nvSpPr>
          <p:spPr>
            <a:xfrm>
              <a:off x="914400" y="6477000"/>
              <a:ext cx="11032957" cy="1015663"/>
            </a:xfrm>
            <a:prstGeom prst="rect">
              <a:avLst/>
            </a:prstGeom>
            <a:noFill/>
          </p:spPr>
          <p:txBody>
            <a:bodyPr wrap="square" rtlCol="0">
              <a:spAutoFit/>
            </a:bodyPr>
            <a:lstStyle/>
            <a:p>
              <a:pPr algn="ctr"/>
              <a:r>
                <a:rPr lang="en-US" sz="6000" dirty="0" smtClean="0">
                  <a:latin typeface="Candara" panose="020E0502030303020204" pitchFamily="34" charset="0"/>
                </a:rPr>
                <a:t>Our Premise</a:t>
              </a:r>
            </a:p>
          </p:txBody>
        </p:sp>
        <p:cxnSp>
          <p:nvCxnSpPr>
            <p:cNvPr id="72" name="Straight Connector 71"/>
            <p:cNvCxnSpPr/>
            <p:nvPr/>
          </p:nvCxnSpPr>
          <p:spPr>
            <a:xfrm>
              <a:off x="1905000" y="7492663"/>
              <a:ext cx="91440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874295" y="14782800"/>
            <a:ext cx="11032957" cy="1015663"/>
            <a:chOff x="914400" y="6477000"/>
            <a:chExt cx="11032957" cy="1015663"/>
          </a:xfrm>
        </p:grpSpPr>
        <p:sp>
          <p:nvSpPr>
            <p:cNvPr id="79" name="TextBox 78"/>
            <p:cNvSpPr txBox="1"/>
            <p:nvPr/>
          </p:nvSpPr>
          <p:spPr>
            <a:xfrm>
              <a:off x="914400" y="6477000"/>
              <a:ext cx="11032957" cy="1015663"/>
            </a:xfrm>
            <a:prstGeom prst="rect">
              <a:avLst/>
            </a:prstGeom>
            <a:noFill/>
          </p:spPr>
          <p:txBody>
            <a:bodyPr wrap="square" rtlCol="0">
              <a:spAutoFit/>
            </a:bodyPr>
            <a:lstStyle/>
            <a:p>
              <a:pPr algn="ctr"/>
              <a:r>
                <a:rPr lang="en-US" sz="6000" dirty="0" smtClean="0">
                  <a:latin typeface="Candara" panose="020E0502030303020204" pitchFamily="34" charset="0"/>
                </a:rPr>
                <a:t>The Complication</a:t>
              </a:r>
            </a:p>
          </p:txBody>
        </p:sp>
        <p:cxnSp>
          <p:nvCxnSpPr>
            <p:cNvPr id="80" name="Straight Connector 79"/>
            <p:cNvCxnSpPr/>
            <p:nvPr/>
          </p:nvCxnSpPr>
          <p:spPr>
            <a:xfrm>
              <a:off x="1905000" y="7492663"/>
              <a:ext cx="91440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922421" y="32660328"/>
            <a:ext cx="11032957" cy="1015663"/>
            <a:chOff x="914400" y="6477000"/>
            <a:chExt cx="11032957" cy="1015663"/>
          </a:xfrm>
        </p:grpSpPr>
        <p:sp>
          <p:nvSpPr>
            <p:cNvPr id="82" name="TextBox 81"/>
            <p:cNvSpPr txBox="1"/>
            <p:nvPr/>
          </p:nvSpPr>
          <p:spPr>
            <a:xfrm>
              <a:off x="914400" y="6477000"/>
              <a:ext cx="11032957" cy="1015663"/>
            </a:xfrm>
            <a:prstGeom prst="rect">
              <a:avLst/>
            </a:prstGeom>
            <a:noFill/>
          </p:spPr>
          <p:txBody>
            <a:bodyPr wrap="square" rtlCol="0">
              <a:spAutoFit/>
            </a:bodyPr>
            <a:lstStyle/>
            <a:p>
              <a:pPr algn="ctr"/>
              <a:r>
                <a:rPr lang="en-US" sz="6000" dirty="0" smtClean="0">
                  <a:latin typeface="Candara" panose="020E0502030303020204" pitchFamily="34" charset="0"/>
                </a:rPr>
                <a:t>Summer 2014</a:t>
              </a:r>
            </a:p>
          </p:txBody>
        </p:sp>
        <p:cxnSp>
          <p:nvCxnSpPr>
            <p:cNvPr id="83" name="Straight Connector 82"/>
            <p:cNvCxnSpPr/>
            <p:nvPr/>
          </p:nvCxnSpPr>
          <p:spPr>
            <a:xfrm>
              <a:off x="1905000" y="7492663"/>
              <a:ext cx="91440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39421468" y="5486400"/>
            <a:ext cx="11032957" cy="1015663"/>
            <a:chOff x="914400" y="6477000"/>
            <a:chExt cx="11032957" cy="1015663"/>
          </a:xfrm>
        </p:grpSpPr>
        <p:sp>
          <p:nvSpPr>
            <p:cNvPr id="85" name="TextBox 84"/>
            <p:cNvSpPr txBox="1"/>
            <p:nvPr/>
          </p:nvSpPr>
          <p:spPr>
            <a:xfrm>
              <a:off x="914400" y="6477000"/>
              <a:ext cx="11032957" cy="1015663"/>
            </a:xfrm>
            <a:prstGeom prst="rect">
              <a:avLst/>
            </a:prstGeom>
            <a:noFill/>
          </p:spPr>
          <p:txBody>
            <a:bodyPr wrap="square" rtlCol="0">
              <a:spAutoFit/>
            </a:bodyPr>
            <a:lstStyle/>
            <a:p>
              <a:pPr algn="ctr"/>
              <a:r>
                <a:rPr lang="en-US" sz="6000" dirty="0" smtClean="0">
                  <a:latin typeface="Candara" panose="020E0502030303020204" pitchFamily="34" charset="0"/>
                </a:rPr>
                <a:t>Observations</a:t>
              </a:r>
            </a:p>
          </p:txBody>
        </p:sp>
        <p:cxnSp>
          <p:nvCxnSpPr>
            <p:cNvPr id="86" name="Straight Connector 85"/>
            <p:cNvCxnSpPr/>
            <p:nvPr/>
          </p:nvCxnSpPr>
          <p:spPr>
            <a:xfrm>
              <a:off x="1905000" y="7492663"/>
              <a:ext cx="91440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39182843" y="18973800"/>
            <a:ext cx="11032957" cy="1015663"/>
            <a:chOff x="914400" y="6477000"/>
            <a:chExt cx="11032957" cy="1015663"/>
          </a:xfrm>
        </p:grpSpPr>
        <p:sp>
          <p:nvSpPr>
            <p:cNvPr id="88" name="TextBox 87"/>
            <p:cNvSpPr txBox="1"/>
            <p:nvPr/>
          </p:nvSpPr>
          <p:spPr>
            <a:xfrm>
              <a:off x="914400" y="6477000"/>
              <a:ext cx="11032957" cy="1015663"/>
            </a:xfrm>
            <a:prstGeom prst="rect">
              <a:avLst/>
            </a:prstGeom>
            <a:noFill/>
          </p:spPr>
          <p:txBody>
            <a:bodyPr wrap="square" rtlCol="0">
              <a:spAutoFit/>
            </a:bodyPr>
            <a:lstStyle/>
            <a:p>
              <a:pPr algn="ctr"/>
              <a:r>
                <a:rPr lang="en-US" sz="6000" dirty="0" smtClean="0">
                  <a:latin typeface="Candara" panose="020E0502030303020204" pitchFamily="34" charset="0"/>
                </a:rPr>
                <a:t>Open Questions</a:t>
              </a:r>
            </a:p>
          </p:txBody>
        </p:sp>
        <p:cxnSp>
          <p:nvCxnSpPr>
            <p:cNvPr id="89" name="Straight Connector 88"/>
            <p:cNvCxnSpPr/>
            <p:nvPr/>
          </p:nvCxnSpPr>
          <p:spPr>
            <a:xfrm>
              <a:off x="1905000" y="7492663"/>
              <a:ext cx="91440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970548" y="6934200"/>
            <a:ext cx="10936704" cy="7294305"/>
          </a:xfrm>
          <a:prstGeom prst="rect">
            <a:avLst/>
          </a:prstGeom>
          <a:noFill/>
        </p:spPr>
        <p:txBody>
          <a:bodyPr wrap="square" rtlCol="0">
            <a:spAutoFit/>
          </a:bodyPr>
          <a:lstStyle/>
          <a:p>
            <a:r>
              <a:rPr lang="en-US" sz="3600" dirty="0" smtClean="0">
                <a:latin typeface="Cambria" panose="02040503050406030204" pitchFamily="18" charset="0"/>
              </a:rPr>
              <a:t>Undergraduates represent a significant resource for water-related projects because water projects are:</a:t>
            </a:r>
          </a:p>
          <a:p>
            <a:endParaRPr lang="en-US" sz="3600" dirty="0" smtClean="0">
              <a:latin typeface="Cambria" panose="02040503050406030204" pitchFamily="18" charset="0"/>
            </a:endParaRPr>
          </a:p>
          <a:p>
            <a:pPr marL="571500" indent="-571500">
              <a:buFont typeface="Arial" panose="020B0604020202020204" pitchFamily="34" charset="0"/>
              <a:buChar char="•"/>
            </a:pPr>
            <a:r>
              <a:rPr lang="en-US" sz="3600" dirty="0" smtClean="0">
                <a:latin typeface="Cambria" panose="02040503050406030204" pitchFamily="18" charset="0"/>
              </a:rPr>
              <a:t>numerous enough to provide endless opportunities</a:t>
            </a:r>
          </a:p>
          <a:p>
            <a:pPr marL="571500" indent="-571500">
              <a:buFont typeface="Arial" panose="020B0604020202020204" pitchFamily="34" charset="0"/>
              <a:buChar char="•"/>
            </a:pPr>
            <a:r>
              <a:rPr lang="en-US" sz="3600" dirty="0" smtClean="0">
                <a:latin typeface="Cambria" panose="02040503050406030204" pitchFamily="18" charset="0"/>
              </a:rPr>
              <a:t>potentially simple enough for undergraduates to contribute meaningfully or manage successfully</a:t>
            </a:r>
          </a:p>
          <a:p>
            <a:pPr marL="571500" indent="-571500">
              <a:buFont typeface="Arial" panose="020B0604020202020204" pitchFamily="34" charset="0"/>
              <a:buChar char="•"/>
            </a:pPr>
            <a:r>
              <a:rPr lang="en-US" sz="3600" dirty="0" smtClean="0">
                <a:latin typeface="Cambria" panose="02040503050406030204" pitchFamily="18" charset="0"/>
              </a:rPr>
              <a:t>relevant, exciting, interdisciplinary, and applicable to the non-academic world.</a:t>
            </a:r>
          </a:p>
          <a:p>
            <a:endParaRPr lang="en-US" sz="3600" dirty="0">
              <a:latin typeface="Cambria" panose="02040503050406030204" pitchFamily="18" charset="0"/>
            </a:endParaRPr>
          </a:p>
          <a:p>
            <a:r>
              <a:rPr lang="en-US" sz="3600" dirty="0" smtClean="0">
                <a:latin typeface="Cambria" panose="02040503050406030204" pitchFamily="18" charset="0"/>
              </a:rPr>
              <a:t>All these attributes make recruiting undergraduates for water projects fairly straightforward. Many established professors have projects in store that are ready for interested students.</a:t>
            </a:r>
            <a:endParaRPr lang="en-US" sz="3600" dirty="0">
              <a:latin typeface="Cambria" panose="02040503050406030204" pitchFamily="18" charset="0"/>
            </a:endParaRPr>
          </a:p>
        </p:txBody>
      </p:sp>
      <p:sp>
        <p:nvSpPr>
          <p:cNvPr id="42" name="TextBox 41"/>
          <p:cNvSpPr txBox="1"/>
          <p:nvPr/>
        </p:nvSpPr>
        <p:spPr>
          <a:xfrm>
            <a:off x="970548" y="16124158"/>
            <a:ext cx="10936704" cy="16158270"/>
          </a:xfrm>
          <a:prstGeom prst="rect">
            <a:avLst/>
          </a:prstGeom>
          <a:noFill/>
        </p:spPr>
        <p:txBody>
          <a:bodyPr wrap="square" rtlCol="0">
            <a:spAutoFit/>
          </a:bodyPr>
          <a:lstStyle/>
          <a:p>
            <a:r>
              <a:rPr lang="en-US" sz="3600" b="1" dirty="0" smtClean="0">
                <a:solidFill>
                  <a:schemeClr val="accent3">
                    <a:lumMod val="50000"/>
                  </a:schemeClr>
                </a:solidFill>
                <a:latin typeface="Cambria" panose="02040503050406030204" pitchFamily="18" charset="0"/>
              </a:rPr>
              <a:t>The ideas above can draw a student into a project, but what factors allow students to make progress towards meaningful results</a:t>
            </a:r>
            <a:r>
              <a:rPr lang="en-US" sz="3600" dirty="0" smtClean="0">
                <a:solidFill>
                  <a:schemeClr val="accent3">
                    <a:lumMod val="50000"/>
                  </a:schemeClr>
                </a:solidFill>
                <a:latin typeface="Cambria" panose="02040503050406030204" pitchFamily="18" charset="0"/>
              </a:rPr>
              <a:t>?</a:t>
            </a:r>
            <a:r>
              <a:rPr lang="en-US" sz="3600" dirty="0" smtClean="0">
                <a:latin typeface="Cambria" panose="02040503050406030204" pitchFamily="18" charset="0"/>
              </a:rPr>
              <a:t> What must be true for undergraduates to stay with a project long enough to have a satisfying educational experience? The experience of the third author suggests that:</a:t>
            </a:r>
          </a:p>
          <a:p>
            <a:endParaRPr lang="en-US" sz="3600" dirty="0">
              <a:latin typeface="Cambria" panose="02040503050406030204" pitchFamily="18" charset="0"/>
            </a:endParaRPr>
          </a:p>
          <a:p>
            <a:pPr marL="742950" indent="-742950">
              <a:buAutoNum type="alphaUcParenR"/>
            </a:pPr>
            <a:r>
              <a:rPr lang="en-US" sz="3600" dirty="0" smtClean="0">
                <a:latin typeface="Cambria" panose="02040503050406030204" pitchFamily="18" charset="0"/>
              </a:rPr>
              <a:t>The project must continually win a competition for the student’s attention against course, extracurricular, and personal obligations.</a:t>
            </a:r>
          </a:p>
          <a:p>
            <a:pPr marL="742950" indent="-742950">
              <a:buAutoNum type="alphaUcParenR"/>
            </a:pPr>
            <a:endParaRPr lang="en-US" sz="3600" dirty="0">
              <a:latin typeface="Cambria" panose="02040503050406030204" pitchFamily="18" charset="0"/>
            </a:endParaRPr>
          </a:p>
          <a:p>
            <a:pPr marL="742950" indent="-742950">
              <a:buAutoNum type="alphaUcParenR"/>
            </a:pPr>
            <a:r>
              <a:rPr lang="en-US" sz="3600" dirty="0" smtClean="0">
                <a:latin typeface="Cambria" panose="02040503050406030204" pitchFamily="18" charset="0"/>
              </a:rPr>
              <a:t>The professor must offer continual attention and support; undergraduates can not be expected to run their projects independently for extended periods.</a:t>
            </a:r>
          </a:p>
          <a:p>
            <a:pPr marL="742950" indent="-742950">
              <a:buAutoNum type="alphaUcParenR"/>
            </a:pPr>
            <a:endParaRPr lang="en-US" sz="3600" dirty="0">
              <a:latin typeface="Cambria" panose="02040503050406030204" pitchFamily="18" charset="0"/>
            </a:endParaRPr>
          </a:p>
          <a:p>
            <a:pPr marL="742950" indent="-742950">
              <a:buAutoNum type="alphaUcParenR"/>
            </a:pPr>
            <a:r>
              <a:rPr lang="en-US" sz="3600" dirty="0" smtClean="0">
                <a:latin typeface="Cambria" panose="02040503050406030204" pitchFamily="18" charset="0"/>
              </a:rPr>
              <a:t>The professor needs to ensure that the project can keep a feeling of newness and the student can make progress forward so that the long-term nature of a research project does not become overwhelming.</a:t>
            </a:r>
          </a:p>
          <a:p>
            <a:pPr marL="742950" indent="-742950">
              <a:buAutoNum type="alphaUcParenR"/>
            </a:pPr>
            <a:endParaRPr lang="en-US" sz="3600" dirty="0">
              <a:latin typeface="Cambria" panose="02040503050406030204" pitchFamily="18" charset="0"/>
            </a:endParaRPr>
          </a:p>
          <a:p>
            <a:pPr marL="742950" indent="-742950">
              <a:buAutoNum type="alphaUcParenR"/>
            </a:pPr>
            <a:r>
              <a:rPr lang="en-US" sz="3600" dirty="0" smtClean="0">
                <a:latin typeface="Cambria" panose="02040503050406030204" pitchFamily="18" charset="0"/>
              </a:rPr>
              <a:t>The student needs the patience and emotional fortitude to stay with a project when it becomes tedious.</a:t>
            </a:r>
          </a:p>
          <a:p>
            <a:pPr marL="742950" indent="-742950">
              <a:buAutoNum type="alphaUcParenR"/>
            </a:pPr>
            <a:endParaRPr lang="en-US" sz="3600" dirty="0">
              <a:latin typeface="Cambria" panose="02040503050406030204" pitchFamily="18" charset="0"/>
            </a:endParaRPr>
          </a:p>
          <a:p>
            <a:pPr marL="742950" indent="-742950">
              <a:buAutoNum type="alphaUcParenR"/>
            </a:pPr>
            <a:r>
              <a:rPr lang="en-US" sz="3600" dirty="0" smtClean="0">
                <a:latin typeface="Cambria" panose="02040503050406030204" pitchFamily="18" charset="0"/>
              </a:rPr>
              <a:t>The professor must size the project appropriately and resize it as needed to accommodate changing student interests and enthusiasm.</a:t>
            </a:r>
            <a:endParaRPr lang="en-US" sz="3600" dirty="0">
              <a:latin typeface="Cambria" panose="02040503050406030204" pitchFamily="18" charset="0"/>
            </a:endParaRPr>
          </a:p>
        </p:txBody>
      </p:sp>
      <p:sp>
        <p:nvSpPr>
          <p:cNvPr id="43" name="TextBox 42"/>
          <p:cNvSpPr txBox="1"/>
          <p:nvPr/>
        </p:nvSpPr>
        <p:spPr>
          <a:xfrm>
            <a:off x="962527" y="34074080"/>
            <a:ext cx="10936704" cy="3416320"/>
          </a:xfrm>
          <a:prstGeom prst="rect">
            <a:avLst/>
          </a:prstGeom>
          <a:noFill/>
        </p:spPr>
        <p:txBody>
          <a:bodyPr wrap="square" rtlCol="0">
            <a:spAutoFit/>
          </a:bodyPr>
          <a:lstStyle/>
          <a:p>
            <a:r>
              <a:rPr lang="en-US" sz="3600" dirty="0" smtClean="0">
                <a:latin typeface="Cambria" panose="02040503050406030204" pitchFamily="18" charset="0"/>
              </a:rPr>
              <a:t>Two undergraduates started new water research projects in the summer of 2014. This poster presents their different priorities and the reactions of the professor who supervised them as a way of assessing whether the premise and experience described above hold true for real students in real time.</a:t>
            </a:r>
            <a:endParaRPr lang="en-US" sz="3600" dirty="0">
              <a:latin typeface="Cambria" panose="02040503050406030204" pitchFamily="18" charset="0"/>
            </a:endParaRPr>
          </a:p>
        </p:txBody>
      </p:sp>
      <p:sp>
        <p:nvSpPr>
          <p:cNvPr id="3" name="TextBox 2"/>
          <p:cNvSpPr txBox="1"/>
          <p:nvPr/>
        </p:nvSpPr>
        <p:spPr>
          <a:xfrm>
            <a:off x="15392400" y="6172200"/>
            <a:ext cx="20650200" cy="2739211"/>
          </a:xfrm>
          <a:prstGeom prst="rect">
            <a:avLst/>
          </a:prstGeom>
          <a:noFill/>
        </p:spPr>
        <p:txBody>
          <a:bodyPr wrap="square" rtlCol="0">
            <a:spAutoFit/>
          </a:bodyPr>
          <a:lstStyle/>
          <a:p>
            <a:pPr>
              <a:tabLst>
                <a:tab pos="2309813" algn="l"/>
              </a:tabLst>
            </a:pPr>
            <a:r>
              <a:rPr lang="en-US" sz="4400" b="1" dirty="0" smtClean="0">
                <a:latin typeface="Cambria" panose="02040503050406030204" pitchFamily="18" charset="0"/>
              </a:rPr>
              <a:t>	Kestrel’s project</a:t>
            </a:r>
          </a:p>
          <a:p>
            <a:endParaRPr lang="en-US" sz="1800" b="1" dirty="0" smtClean="0">
              <a:latin typeface="Cambria" panose="02040503050406030204" pitchFamily="18" charset="0"/>
            </a:endParaRPr>
          </a:p>
          <a:p>
            <a:pPr marL="915988"/>
            <a:r>
              <a:rPr lang="en-US" sz="3600" b="1" dirty="0" smtClean="0">
                <a:latin typeface="Cambria" panose="02040503050406030204" pitchFamily="18" charset="0"/>
              </a:rPr>
              <a:t>who</a:t>
            </a:r>
            <a:r>
              <a:rPr lang="en-US" sz="3600" dirty="0" smtClean="0">
                <a:latin typeface="Cambria" panose="02040503050406030204" pitchFamily="18" charset="0"/>
              </a:rPr>
              <a:t>: Kestrel Kunz, class of 2016</a:t>
            </a:r>
          </a:p>
          <a:p>
            <a:pPr marL="915988"/>
            <a:r>
              <a:rPr lang="en-US" sz="3600" b="1" dirty="0" smtClean="0">
                <a:latin typeface="Cambria" panose="02040503050406030204" pitchFamily="18" charset="0"/>
              </a:rPr>
              <a:t>when</a:t>
            </a:r>
            <a:r>
              <a:rPr lang="en-US" sz="3600" dirty="0" smtClean="0">
                <a:latin typeface="Cambria" panose="02040503050406030204" pitchFamily="18" charset="0"/>
              </a:rPr>
              <a:t>: between 2</a:t>
            </a:r>
            <a:r>
              <a:rPr lang="en-US" sz="3600" baseline="30000" dirty="0" smtClean="0">
                <a:latin typeface="Cambria" panose="02040503050406030204" pitchFamily="18" charset="0"/>
              </a:rPr>
              <a:t>nd</a:t>
            </a:r>
            <a:r>
              <a:rPr lang="en-US" sz="3600" dirty="0" smtClean="0">
                <a:latin typeface="Cambria" panose="02040503050406030204" pitchFamily="18" charset="0"/>
              </a:rPr>
              <a:t> and 3</a:t>
            </a:r>
            <a:r>
              <a:rPr lang="en-US" sz="3600" baseline="30000" dirty="0" smtClean="0">
                <a:latin typeface="Cambria" panose="02040503050406030204" pitchFamily="18" charset="0"/>
              </a:rPr>
              <a:t>rd</a:t>
            </a:r>
            <a:r>
              <a:rPr lang="en-US" sz="3600" dirty="0" smtClean="0">
                <a:latin typeface="Cambria" panose="02040503050406030204" pitchFamily="18" charset="0"/>
              </a:rPr>
              <a:t> years</a:t>
            </a:r>
          </a:p>
          <a:p>
            <a:pPr marL="915988"/>
            <a:r>
              <a:rPr lang="en-US" sz="3600" b="1" dirty="0" smtClean="0">
                <a:latin typeface="Cambria" panose="02040503050406030204" pitchFamily="18" charset="0"/>
              </a:rPr>
              <a:t>previous research experience</a:t>
            </a:r>
            <a:r>
              <a:rPr lang="en-US" sz="3600" dirty="0" smtClean="0">
                <a:latin typeface="Cambria" panose="02040503050406030204" pitchFamily="18" charset="0"/>
              </a:rPr>
              <a:t>: none</a:t>
            </a:r>
          </a:p>
        </p:txBody>
      </p:sp>
      <p:sp>
        <p:nvSpPr>
          <p:cNvPr id="8" name="TextBox 7"/>
          <p:cNvSpPr txBox="1"/>
          <p:nvPr/>
        </p:nvSpPr>
        <p:spPr>
          <a:xfrm>
            <a:off x="15392400" y="9412820"/>
            <a:ext cx="9601200" cy="11449288"/>
          </a:xfrm>
          <a:prstGeom prst="rect">
            <a:avLst/>
          </a:prstGeom>
          <a:noFill/>
        </p:spPr>
        <p:txBody>
          <a:bodyPr wrap="square" rtlCol="0">
            <a:spAutoFit/>
          </a:bodyPr>
          <a:lstStyle/>
          <a:p>
            <a:r>
              <a:rPr lang="en-US" sz="3600" b="1" u="sng" dirty="0" smtClean="0">
                <a:latin typeface="Cambria" panose="02040503050406030204" pitchFamily="18" charset="0"/>
              </a:rPr>
              <a:t>the project                                                             </a:t>
            </a:r>
            <a:r>
              <a:rPr lang="en-US" sz="3600" u="sng" dirty="0" smtClean="0">
                <a:solidFill>
                  <a:schemeClr val="accent3">
                    <a:lumMod val="20000"/>
                    <a:lumOff val="80000"/>
                  </a:schemeClr>
                </a:solidFill>
                <a:latin typeface="Cambria" panose="02040503050406030204" pitchFamily="18" charset="0"/>
              </a:rPr>
              <a:t>g</a:t>
            </a:r>
            <a:r>
              <a:rPr lang="en-US" sz="3600" u="sng" dirty="0" smtClean="0">
                <a:latin typeface="Cambria" panose="02040503050406030204" pitchFamily="18" charset="0"/>
              </a:rPr>
              <a:t> </a:t>
            </a:r>
          </a:p>
          <a:p>
            <a:endParaRPr lang="en-US" sz="1800" dirty="0">
              <a:latin typeface="Cambria" panose="02040503050406030204" pitchFamily="18" charset="0"/>
            </a:endParaRPr>
          </a:p>
          <a:p>
            <a:r>
              <a:rPr lang="en-US" sz="3600" dirty="0" smtClean="0">
                <a:latin typeface="Cambria" panose="02040503050406030204" pitchFamily="18" charset="0"/>
              </a:rPr>
              <a:t>Kestrel traveled to Peru to make preliminary </a:t>
            </a:r>
            <a:r>
              <a:rPr lang="en-US" sz="3600" dirty="0" err="1" smtClean="0">
                <a:latin typeface="Cambria" panose="02040503050406030204" pitchFamily="18" charset="0"/>
              </a:rPr>
              <a:t>limnological</a:t>
            </a:r>
            <a:r>
              <a:rPr lang="en-US" sz="3600" dirty="0" smtClean="0">
                <a:latin typeface="Cambria" panose="02040503050406030204" pitchFamily="18" charset="0"/>
              </a:rPr>
              <a:t> measurements at Lago </a:t>
            </a:r>
            <a:r>
              <a:rPr lang="en-US" sz="3600" dirty="0" err="1" smtClean="0">
                <a:latin typeface="Cambria" panose="02040503050406030204" pitchFamily="18" charset="0"/>
              </a:rPr>
              <a:t>Junin</a:t>
            </a:r>
            <a:r>
              <a:rPr lang="en-US" sz="3600" dirty="0" smtClean="0">
                <a:latin typeface="Cambria" panose="02040503050406030204" pitchFamily="18" charset="0"/>
              </a:rPr>
              <a:t>. This large and </a:t>
            </a:r>
            <a:r>
              <a:rPr lang="en-US" sz="3600" dirty="0" err="1" smtClean="0">
                <a:latin typeface="Cambria" panose="02040503050406030204" pitchFamily="18" charset="0"/>
              </a:rPr>
              <a:t>hydrologically</a:t>
            </a:r>
            <a:r>
              <a:rPr lang="en-US" sz="3600" dirty="0" smtClean="0">
                <a:latin typeface="Cambria" panose="02040503050406030204" pitchFamily="18" charset="0"/>
              </a:rPr>
              <a:t>-complex lake receives seasonal inflows from past and present mine sites upstream. She characterized temperature, </a:t>
            </a:r>
            <a:r>
              <a:rPr lang="en-US" sz="3600" dirty="0" err="1" smtClean="0">
                <a:latin typeface="Cambria" panose="02040503050406030204" pitchFamily="18" charset="0"/>
              </a:rPr>
              <a:t>pH.</a:t>
            </a:r>
            <a:r>
              <a:rPr lang="en-US" sz="3600" dirty="0" smtClean="0">
                <a:latin typeface="Cambria" panose="02040503050406030204" pitchFamily="18" charset="0"/>
              </a:rPr>
              <a:t> and dissolved oxygen in the water column and scouted potential future sampling sites. Kestrel created this project by searching for interesting lakes in South America, reading peer-reviewed literature, and bringing her ideas to her professor.</a:t>
            </a:r>
          </a:p>
          <a:p>
            <a:endParaRPr lang="en-US" sz="1800" dirty="0">
              <a:latin typeface="Cambria" panose="02040503050406030204" pitchFamily="18" charset="0"/>
            </a:endParaRPr>
          </a:p>
          <a:p>
            <a:r>
              <a:rPr lang="en-US" sz="3600" b="1" u="sng" dirty="0" smtClean="0">
                <a:latin typeface="Cambria" panose="02040503050406030204" pitchFamily="18" charset="0"/>
              </a:rPr>
              <a:t>the professor’s priorities                                 </a:t>
            </a:r>
            <a:r>
              <a:rPr lang="en-US" sz="3600" u="sng" dirty="0" smtClean="0">
                <a:solidFill>
                  <a:schemeClr val="accent3">
                    <a:lumMod val="20000"/>
                    <a:lumOff val="80000"/>
                  </a:schemeClr>
                </a:solidFill>
                <a:latin typeface="Cambria" panose="02040503050406030204" pitchFamily="18" charset="0"/>
              </a:rPr>
              <a:t>g</a:t>
            </a:r>
            <a:r>
              <a:rPr lang="en-US" sz="3600" u="sng" dirty="0" smtClean="0">
                <a:latin typeface="Cambria" panose="02040503050406030204" pitchFamily="18" charset="0"/>
              </a:rPr>
              <a:t> </a:t>
            </a:r>
          </a:p>
          <a:p>
            <a:pPr marL="571500" indent="-571500">
              <a:buFont typeface="Arial" panose="020B0604020202020204" pitchFamily="34" charset="0"/>
              <a:buChar char="•"/>
            </a:pPr>
            <a:endParaRPr lang="en-US" sz="1800" dirty="0" smtClean="0">
              <a:latin typeface="Cambria" panose="02040503050406030204" pitchFamily="18" charset="0"/>
            </a:endParaRPr>
          </a:p>
          <a:p>
            <a:pPr marL="571500" indent="-571500">
              <a:buFont typeface="Arial" panose="020B0604020202020204" pitchFamily="34" charset="0"/>
              <a:buChar char="•"/>
            </a:pPr>
            <a:r>
              <a:rPr lang="en-US" sz="3600" dirty="0" smtClean="0">
                <a:latin typeface="Cambria" panose="02040503050406030204" pitchFamily="18" charset="0"/>
              </a:rPr>
              <a:t>Safety and communication.</a:t>
            </a:r>
          </a:p>
          <a:p>
            <a:pPr marL="571500" indent="-571500">
              <a:buFont typeface="Arial" panose="020B0604020202020204" pitchFamily="34" charset="0"/>
              <a:buChar char="•"/>
            </a:pPr>
            <a:r>
              <a:rPr lang="en-US" sz="3600" dirty="0" smtClean="0">
                <a:latin typeface="Cambria" panose="02040503050406030204" pitchFamily="18" charset="0"/>
              </a:rPr>
              <a:t>Logistical feasibility of multiple and flexible visits to a distant field site.</a:t>
            </a:r>
          </a:p>
          <a:p>
            <a:pPr marL="571500" indent="-571500">
              <a:buFont typeface="Arial" panose="020B0604020202020204" pitchFamily="34" charset="0"/>
              <a:buChar char="•"/>
            </a:pPr>
            <a:r>
              <a:rPr lang="en-US" sz="3600" dirty="0" smtClean="0">
                <a:latin typeface="Cambria" panose="02040503050406030204" pitchFamily="18" charset="0"/>
              </a:rPr>
              <a:t>Sample analysis, either by measuring in Peru or by transporting water/sediment samples</a:t>
            </a:r>
          </a:p>
          <a:p>
            <a:pPr>
              <a:tabLst>
                <a:tab pos="1155700" algn="l"/>
              </a:tabLst>
            </a:pPr>
            <a:r>
              <a:rPr lang="en-US" sz="3600" dirty="0">
                <a:latin typeface="Cambria" panose="02040503050406030204" pitchFamily="18" charset="0"/>
              </a:rPr>
              <a:t>	</a:t>
            </a:r>
            <a:r>
              <a:rPr lang="en-US" sz="3600" dirty="0" smtClean="0">
                <a:latin typeface="Cambria" panose="02040503050406030204" pitchFamily="18" charset="0"/>
              </a:rPr>
              <a:t>to Canada.</a:t>
            </a:r>
            <a:endParaRPr lang="en-US" sz="3600" dirty="0">
              <a:latin typeface="Cambria" panose="02040503050406030204" pitchFamily="18" charset="0"/>
            </a:endParaRPr>
          </a:p>
        </p:txBody>
      </p:sp>
      <p:sp>
        <p:nvSpPr>
          <p:cNvPr id="50" name="TextBox 49"/>
          <p:cNvSpPr txBox="1"/>
          <p:nvPr/>
        </p:nvSpPr>
        <p:spPr>
          <a:xfrm>
            <a:off x="25737552" y="10904815"/>
            <a:ext cx="10838448" cy="10341293"/>
          </a:xfrm>
          <a:prstGeom prst="rect">
            <a:avLst/>
          </a:prstGeom>
          <a:noFill/>
        </p:spPr>
        <p:txBody>
          <a:bodyPr wrap="square" rtlCol="0">
            <a:spAutoFit/>
          </a:bodyPr>
          <a:lstStyle/>
          <a:p>
            <a:r>
              <a:rPr lang="en-US" sz="3600" b="1" u="sng" dirty="0" smtClean="0">
                <a:latin typeface="Cambria" panose="02040503050406030204" pitchFamily="18" charset="0"/>
              </a:rPr>
              <a:t>the student’s priorities                                          </a:t>
            </a:r>
            <a:r>
              <a:rPr lang="en-US" sz="3600" u="sng" dirty="0" smtClean="0">
                <a:solidFill>
                  <a:schemeClr val="accent3">
                    <a:lumMod val="20000"/>
                    <a:lumOff val="80000"/>
                  </a:schemeClr>
                </a:solidFill>
                <a:latin typeface="Cambria" panose="02040503050406030204" pitchFamily="18" charset="0"/>
              </a:rPr>
              <a:t>g</a:t>
            </a:r>
            <a:r>
              <a:rPr lang="en-US" sz="3600" u="sng" dirty="0" smtClean="0">
                <a:latin typeface="Cambria" panose="02040503050406030204" pitchFamily="18" charset="0"/>
              </a:rPr>
              <a:t> </a:t>
            </a:r>
          </a:p>
          <a:p>
            <a:endParaRPr lang="en-US" sz="1800" dirty="0">
              <a:latin typeface="Cambria" panose="02040503050406030204" pitchFamily="18" charset="0"/>
            </a:endParaRPr>
          </a:p>
          <a:p>
            <a:pPr marL="571500" indent="-571500">
              <a:buFont typeface="Arial" panose="020B0604020202020204" pitchFamily="34" charset="0"/>
              <a:buChar char="•"/>
            </a:pPr>
            <a:r>
              <a:rPr lang="en-US" sz="3600" dirty="0" smtClean="0">
                <a:latin typeface="Cambria" panose="02040503050406030204" pitchFamily="18" charset="0"/>
              </a:rPr>
              <a:t>Travel in South America and study water resources and water quality.</a:t>
            </a:r>
          </a:p>
          <a:p>
            <a:pPr marL="571500" indent="-571500">
              <a:buFont typeface="Arial" panose="020B0604020202020204" pitchFamily="34" charset="0"/>
              <a:buChar char="•"/>
            </a:pPr>
            <a:r>
              <a:rPr lang="en-US" sz="3600" dirty="0" smtClean="0">
                <a:latin typeface="Cambria" panose="02040503050406030204" pitchFamily="18" charset="0"/>
              </a:rPr>
              <a:t>Research concepts raised in her introductory limnology class.</a:t>
            </a:r>
          </a:p>
          <a:p>
            <a:pPr marL="571500" indent="-571500">
              <a:buFont typeface="Arial" panose="020B0604020202020204" pitchFamily="34" charset="0"/>
              <a:buChar char="•"/>
            </a:pPr>
            <a:r>
              <a:rPr lang="en-US" sz="3600" dirty="0" smtClean="0">
                <a:latin typeface="Cambria" panose="02040503050406030204" pitchFamily="18" charset="0"/>
              </a:rPr>
              <a:t>Lay the groundwork for a field-based undergraduate thesis.</a:t>
            </a:r>
          </a:p>
          <a:p>
            <a:pPr marL="571500" indent="-571500">
              <a:buFont typeface="Arial" panose="020B0604020202020204" pitchFamily="34" charset="0"/>
              <a:buChar char="•"/>
            </a:pPr>
            <a:endParaRPr lang="en-US" sz="1800" dirty="0" smtClean="0">
              <a:latin typeface="Cambria" panose="02040503050406030204" pitchFamily="18" charset="0"/>
            </a:endParaRPr>
          </a:p>
          <a:p>
            <a:r>
              <a:rPr lang="en-US" sz="3600" b="1" u="sng" dirty="0" smtClean="0">
                <a:latin typeface="Cambria" panose="02040503050406030204" pitchFamily="18" charset="0"/>
              </a:rPr>
              <a:t>the outcome                                                               </a:t>
            </a:r>
            <a:r>
              <a:rPr lang="en-US" sz="3600" u="sng" dirty="0" smtClean="0">
                <a:solidFill>
                  <a:schemeClr val="accent3">
                    <a:lumMod val="20000"/>
                    <a:lumOff val="80000"/>
                  </a:schemeClr>
                </a:solidFill>
                <a:latin typeface="Cambria" panose="02040503050406030204" pitchFamily="18" charset="0"/>
              </a:rPr>
              <a:t>g</a:t>
            </a:r>
          </a:p>
          <a:p>
            <a:endParaRPr lang="en-US" sz="1800" u="sng" dirty="0">
              <a:solidFill>
                <a:schemeClr val="accent3">
                  <a:lumMod val="20000"/>
                  <a:lumOff val="80000"/>
                </a:schemeClr>
              </a:solidFill>
              <a:latin typeface="Cambria" panose="02040503050406030204" pitchFamily="18" charset="0"/>
            </a:endParaRPr>
          </a:p>
          <a:p>
            <a:r>
              <a:rPr lang="en-US" sz="3600" dirty="0" smtClean="0">
                <a:latin typeface="Cambria" panose="02040503050406030204" pitchFamily="18" charset="0"/>
              </a:rPr>
              <a:t>Kestrel drew on her outdoor leadership and travel experience in her visit to Lago </a:t>
            </a:r>
            <a:r>
              <a:rPr lang="en-US" sz="3600" dirty="0" err="1" smtClean="0">
                <a:latin typeface="Cambria" panose="02040503050406030204" pitchFamily="18" charset="0"/>
              </a:rPr>
              <a:t>Junin</a:t>
            </a:r>
            <a:r>
              <a:rPr lang="en-US" sz="3600" dirty="0" smtClean="0">
                <a:latin typeface="Cambria" panose="02040503050406030204" pitchFamily="18" charset="0"/>
              </a:rPr>
              <a:t>. She kayaked through wetlands surrounding the lake, identified sampling locations, and collected vertical profiles of T, pH, and dissolved oxygen. She successfully connected with local stakeholders and resources. Her trip ended early because of a difficult day kayaking across the lake alone in a storm. She isolated the importance       of  future study parameters at Lago </a:t>
            </a:r>
            <a:r>
              <a:rPr lang="en-US" sz="3600" dirty="0" err="1" smtClean="0">
                <a:latin typeface="Cambria" panose="02040503050406030204" pitchFamily="18" charset="0"/>
              </a:rPr>
              <a:t>Junin</a:t>
            </a:r>
            <a:r>
              <a:rPr lang="en-US" sz="3600" dirty="0" smtClean="0">
                <a:latin typeface="Cambria" panose="02040503050406030204" pitchFamily="18" charset="0"/>
              </a:rPr>
              <a:t>.</a:t>
            </a:r>
            <a:endParaRPr lang="en-US" sz="3600" dirty="0">
              <a:latin typeface="Cambria" panose="02040503050406030204" pitchFamily="18" charset="0"/>
            </a:endParaRPr>
          </a:p>
        </p:txBody>
      </p:sp>
      <p:sp>
        <p:nvSpPr>
          <p:cNvPr id="51" name="TextBox 50"/>
          <p:cNvSpPr txBox="1"/>
          <p:nvPr/>
        </p:nvSpPr>
        <p:spPr>
          <a:xfrm>
            <a:off x="15392400" y="22326600"/>
            <a:ext cx="20650200" cy="3262432"/>
          </a:xfrm>
          <a:prstGeom prst="rect">
            <a:avLst/>
          </a:prstGeom>
          <a:noFill/>
        </p:spPr>
        <p:txBody>
          <a:bodyPr wrap="square" rtlCol="0">
            <a:spAutoFit/>
          </a:bodyPr>
          <a:lstStyle/>
          <a:p>
            <a:pPr>
              <a:tabLst>
                <a:tab pos="2309813" algn="l"/>
              </a:tabLst>
            </a:pPr>
            <a:r>
              <a:rPr lang="en-US" sz="4400" b="1" dirty="0" smtClean="0">
                <a:latin typeface="Cambria" panose="02040503050406030204" pitchFamily="18" charset="0"/>
              </a:rPr>
              <a:t>	Kyle’s project</a:t>
            </a:r>
          </a:p>
          <a:p>
            <a:endParaRPr lang="en-US" sz="1800" b="1" dirty="0" smtClean="0">
              <a:latin typeface="Cambria" panose="02040503050406030204" pitchFamily="18" charset="0"/>
            </a:endParaRPr>
          </a:p>
          <a:p>
            <a:pPr marL="866775"/>
            <a:r>
              <a:rPr lang="en-US" sz="3600" b="1" dirty="0" smtClean="0">
                <a:latin typeface="Cambria" panose="02040503050406030204" pitchFamily="18" charset="0"/>
              </a:rPr>
              <a:t>who</a:t>
            </a:r>
            <a:r>
              <a:rPr lang="en-US" sz="3600" dirty="0" smtClean="0">
                <a:latin typeface="Cambria" panose="02040503050406030204" pitchFamily="18" charset="0"/>
              </a:rPr>
              <a:t>: Kyle Kirkegaard, class of 2015</a:t>
            </a:r>
          </a:p>
          <a:p>
            <a:pPr marL="866775"/>
            <a:r>
              <a:rPr lang="en-US" sz="3600" b="1" dirty="0" smtClean="0">
                <a:latin typeface="Cambria" panose="02040503050406030204" pitchFamily="18" charset="0"/>
              </a:rPr>
              <a:t>when</a:t>
            </a:r>
            <a:r>
              <a:rPr lang="en-US" sz="3600" dirty="0" smtClean="0">
                <a:latin typeface="Cambria" panose="02040503050406030204" pitchFamily="18" charset="0"/>
              </a:rPr>
              <a:t>: between 3</a:t>
            </a:r>
            <a:r>
              <a:rPr lang="en-US" sz="3600" baseline="30000" dirty="0" smtClean="0">
                <a:latin typeface="Cambria" panose="02040503050406030204" pitchFamily="18" charset="0"/>
              </a:rPr>
              <a:t>rd</a:t>
            </a:r>
            <a:r>
              <a:rPr lang="en-US" sz="3600" dirty="0" smtClean="0">
                <a:latin typeface="Cambria" panose="02040503050406030204" pitchFamily="18" charset="0"/>
              </a:rPr>
              <a:t> and 4</a:t>
            </a:r>
            <a:r>
              <a:rPr lang="en-US" sz="3600" baseline="30000" dirty="0" smtClean="0">
                <a:latin typeface="Cambria" panose="02040503050406030204" pitchFamily="18" charset="0"/>
              </a:rPr>
              <a:t>th</a:t>
            </a:r>
            <a:r>
              <a:rPr lang="en-US" sz="3600" dirty="0" smtClean="0">
                <a:latin typeface="Cambria" panose="02040503050406030204" pitchFamily="18" charset="0"/>
              </a:rPr>
              <a:t> years</a:t>
            </a:r>
          </a:p>
          <a:p>
            <a:pPr marL="866775"/>
            <a:r>
              <a:rPr lang="en-US" sz="3600" b="1" dirty="0" smtClean="0">
                <a:latin typeface="Cambria" panose="02040503050406030204" pitchFamily="18" charset="0"/>
              </a:rPr>
              <a:t>previous research experience</a:t>
            </a:r>
            <a:r>
              <a:rPr lang="en-US" sz="3600" dirty="0" smtClean="0">
                <a:latin typeface="Cambria" panose="02040503050406030204" pitchFamily="18" charset="0"/>
              </a:rPr>
              <a:t>:</a:t>
            </a:r>
          </a:p>
          <a:p>
            <a:pPr marL="866775"/>
            <a:r>
              <a:rPr lang="en-US" sz="3600" dirty="0">
                <a:latin typeface="Cambria" panose="02040503050406030204" pitchFamily="18" charset="0"/>
              </a:rPr>
              <a:t> </a:t>
            </a:r>
            <a:r>
              <a:rPr lang="en-US" sz="3600" dirty="0" smtClean="0">
                <a:latin typeface="Cambria" panose="02040503050406030204" pitchFamily="18" charset="0"/>
              </a:rPr>
              <a:t>  research internship during summer 2013</a:t>
            </a:r>
          </a:p>
        </p:txBody>
      </p:sp>
      <p:sp>
        <p:nvSpPr>
          <p:cNvPr id="52" name="TextBox 51"/>
          <p:cNvSpPr txBox="1"/>
          <p:nvPr/>
        </p:nvSpPr>
        <p:spPr>
          <a:xfrm>
            <a:off x="15392400" y="25984200"/>
            <a:ext cx="9601200" cy="12003286"/>
          </a:xfrm>
          <a:prstGeom prst="rect">
            <a:avLst/>
          </a:prstGeom>
          <a:noFill/>
        </p:spPr>
        <p:txBody>
          <a:bodyPr wrap="square" rtlCol="0">
            <a:spAutoFit/>
          </a:bodyPr>
          <a:lstStyle/>
          <a:p>
            <a:r>
              <a:rPr lang="en-US" sz="3600" b="1" u="sng" dirty="0" smtClean="0">
                <a:latin typeface="Cambria" panose="02040503050406030204" pitchFamily="18" charset="0"/>
              </a:rPr>
              <a:t>the project                                                             </a:t>
            </a:r>
            <a:r>
              <a:rPr lang="en-US" sz="3600" u="sng" dirty="0" smtClean="0">
                <a:solidFill>
                  <a:schemeClr val="accent3">
                    <a:lumMod val="20000"/>
                    <a:lumOff val="80000"/>
                  </a:schemeClr>
                </a:solidFill>
                <a:latin typeface="Cambria" panose="02040503050406030204" pitchFamily="18" charset="0"/>
              </a:rPr>
              <a:t>g</a:t>
            </a:r>
            <a:r>
              <a:rPr lang="en-US" sz="3600" u="sng" dirty="0" smtClean="0">
                <a:latin typeface="Cambria" panose="02040503050406030204" pitchFamily="18" charset="0"/>
              </a:rPr>
              <a:t> </a:t>
            </a:r>
          </a:p>
          <a:p>
            <a:endParaRPr lang="en-US" sz="1800" dirty="0">
              <a:latin typeface="Cambria" panose="02040503050406030204" pitchFamily="18" charset="0"/>
            </a:endParaRPr>
          </a:p>
          <a:p>
            <a:r>
              <a:rPr lang="en-US" sz="3600" dirty="0" smtClean="0">
                <a:latin typeface="Cambria" panose="02040503050406030204" pitchFamily="18" charset="0"/>
              </a:rPr>
              <a:t>Kyle conducted a  three-part literature review of A) the pollution created by pulp mills, B) industrial water treatment technologies, and C) landfill leachate management practices. She then discussed the probable contamination associated with the landfills from a former pulp mill near campus and explored alternatives for  management and/or remediation of the landfill. This project was created by the professor  to match the goals of a funding agency to Kyle’s interests.</a:t>
            </a:r>
          </a:p>
          <a:p>
            <a:endParaRPr lang="en-US" sz="1800" dirty="0">
              <a:latin typeface="Cambria" panose="02040503050406030204" pitchFamily="18" charset="0"/>
            </a:endParaRPr>
          </a:p>
          <a:p>
            <a:r>
              <a:rPr lang="en-US" sz="3600" b="1" u="sng" dirty="0" smtClean="0">
                <a:latin typeface="Cambria" panose="02040503050406030204" pitchFamily="18" charset="0"/>
              </a:rPr>
              <a:t>the professor’s priorities                                 </a:t>
            </a:r>
            <a:r>
              <a:rPr lang="en-US" sz="3600" u="sng" dirty="0" smtClean="0">
                <a:solidFill>
                  <a:schemeClr val="accent3">
                    <a:lumMod val="20000"/>
                    <a:lumOff val="80000"/>
                  </a:schemeClr>
                </a:solidFill>
                <a:latin typeface="Cambria" panose="02040503050406030204" pitchFamily="18" charset="0"/>
              </a:rPr>
              <a:t>g</a:t>
            </a:r>
            <a:r>
              <a:rPr lang="en-US" sz="3600" u="sng" dirty="0" smtClean="0">
                <a:latin typeface="Cambria" panose="02040503050406030204" pitchFamily="18" charset="0"/>
              </a:rPr>
              <a:t> </a:t>
            </a:r>
          </a:p>
          <a:p>
            <a:endParaRPr lang="en-US" sz="1800" u="sng" dirty="0" smtClean="0">
              <a:latin typeface="Cambria" panose="02040503050406030204" pitchFamily="18" charset="0"/>
            </a:endParaRPr>
          </a:p>
          <a:p>
            <a:pPr marL="571500" indent="-571500">
              <a:buFont typeface="Arial" panose="020B0604020202020204" pitchFamily="34" charset="0"/>
              <a:buChar char="•"/>
            </a:pPr>
            <a:r>
              <a:rPr lang="en-US" sz="3600" dirty="0" smtClean="0">
                <a:latin typeface="Cambria" panose="02040503050406030204" pitchFamily="18" charset="0"/>
              </a:rPr>
              <a:t>Satisfy the contract with the funding agency (i.e., finish the study on time).</a:t>
            </a:r>
          </a:p>
          <a:p>
            <a:pPr marL="571500" indent="-571500">
              <a:buFont typeface="Arial" panose="020B0604020202020204" pitchFamily="34" charset="0"/>
              <a:buChar char="•"/>
            </a:pPr>
            <a:r>
              <a:rPr lang="en-US" sz="3600" dirty="0" smtClean="0">
                <a:latin typeface="Cambria" panose="02040503050406030204" pitchFamily="18" charset="0"/>
              </a:rPr>
              <a:t>Introduce the student to professionals in her field.</a:t>
            </a:r>
          </a:p>
          <a:p>
            <a:pPr marL="571500" indent="-571500">
              <a:buFont typeface="Arial" panose="020B0604020202020204" pitchFamily="34" charset="0"/>
              <a:buChar char="•"/>
            </a:pPr>
            <a:r>
              <a:rPr lang="en-US" sz="3600" dirty="0" smtClean="0">
                <a:latin typeface="Cambria" panose="02040503050406030204" pitchFamily="18" charset="0"/>
              </a:rPr>
              <a:t>Encourage well-defended original thought in</a:t>
            </a:r>
          </a:p>
          <a:p>
            <a:pPr>
              <a:tabLst>
                <a:tab pos="1155700" algn="l"/>
              </a:tabLst>
            </a:pPr>
            <a:r>
              <a:rPr lang="en-US" sz="3600" dirty="0">
                <a:latin typeface="Cambria" panose="02040503050406030204" pitchFamily="18" charset="0"/>
              </a:rPr>
              <a:t>	</a:t>
            </a:r>
            <a:r>
              <a:rPr lang="en-US" sz="3600" dirty="0" smtClean="0">
                <a:latin typeface="Cambria" panose="02040503050406030204" pitchFamily="18" charset="0"/>
              </a:rPr>
              <a:t>all writing.</a:t>
            </a:r>
            <a:endParaRPr lang="en-US" sz="3600" dirty="0">
              <a:latin typeface="Cambria" panose="02040503050406030204" pitchFamily="18" charset="0"/>
            </a:endParaRPr>
          </a:p>
          <a:p>
            <a:endParaRPr lang="en-US" sz="3600" u="sng" dirty="0">
              <a:latin typeface="Cambria" panose="02040503050406030204" pitchFamily="18" charset="0"/>
            </a:endParaRPr>
          </a:p>
        </p:txBody>
      </p:sp>
      <p:sp>
        <p:nvSpPr>
          <p:cNvPr id="53" name="TextBox 52"/>
          <p:cNvSpPr txBox="1"/>
          <p:nvPr/>
        </p:nvSpPr>
        <p:spPr>
          <a:xfrm>
            <a:off x="25725520" y="28132829"/>
            <a:ext cx="10850480" cy="9233297"/>
          </a:xfrm>
          <a:prstGeom prst="rect">
            <a:avLst/>
          </a:prstGeom>
          <a:noFill/>
        </p:spPr>
        <p:txBody>
          <a:bodyPr wrap="square" rtlCol="0">
            <a:spAutoFit/>
          </a:bodyPr>
          <a:lstStyle/>
          <a:p>
            <a:r>
              <a:rPr lang="en-US" sz="3600" b="1" u="sng" dirty="0" smtClean="0">
                <a:latin typeface="Cambria" panose="02040503050406030204" pitchFamily="18" charset="0"/>
              </a:rPr>
              <a:t>the student’s priorities                                          </a:t>
            </a:r>
            <a:r>
              <a:rPr lang="en-US" sz="3600" u="sng" dirty="0" smtClean="0">
                <a:solidFill>
                  <a:schemeClr val="accent3">
                    <a:lumMod val="20000"/>
                    <a:lumOff val="80000"/>
                  </a:schemeClr>
                </a:solidFill>
                <a:latin typeface="Cambria" panose="02040503050406030204" pitchFamily="18" charset="0"/>
              </a:rPr>
              <a:t>g</a:t>
            </a:r>
            <a:r>
              <a:rPr lang="en-US" sz="3600" u="sng" dirty="0" smtClean="0">
                <a:latin typeface="Cambria" panose="02040503050406030204" pitchFamily="18" charset="0"/>
              </a:rPr>
              <a:t> </a:t>
            </a:r>
          </a:p>
          <a:p>
            <a:endParaRPr lang="en-US" sz="1800" u="sng" dirty="0" smtClean="0">
              <a:latin typeface="Cambria" panose="02040503050406030204" pitchFamily="18" charset="0"/>
            </a:endParaRPr>
          </a:p>
          <a:p>
            <a:pPr marL="571500" indent="-571500">
              <a:buFont typeface="Arial" panose="020B0604020202020204" pitchFamily="34" charset="0"/>
              <a:buChar char="•"/>
            </a:pPr>
            <a:r>
              <a:rPr lang="en-US" sz="3600" dirty="0" smtClean="0">
                <a:latin typeface="Cambria" panose="02040503050406030204" pitchFamily="18" charset="0"/>
              </a:rPr>
              <a:t>Collaborate with other students and private-sector environmental professionals.</a:t>
            </a:r>
          </a:p>
          <a:p>
            <a:pPr marL="571500" indent="-571500">
              <a:buFont typeface="Arial" panose="020B0604020202020204" pitchFamily="34" charset="0"/>
              <a:buChar char="•"/>
            </a:pPr>
            <a:r>
              <a:rPr lang="en-US" sz="3600" dirty="0" smtClean="0">
                <a:latin typeface="Cambria" panose="02040503050406030204" pitchFamily="18" charset="0"/>
              </a:rPr>
              <a:t>Work proactively to meet deadlines to avoid stress at the end of summer.</a:t>
            </a:r>
          </a:p>
          <a:p>
            <a:pPr marL="571500" indent="-571500">
              <a:buFont typeface="Arial" panose="020B0604020202020204" pitchFamily="34" charset="0"/>
              <a:buChar char="•"/>
            </a:pPr>
            <a:r>
              <a:rPr lang="en-US" sz="3600" dirty="0" smtClean="0">
                <a:latin typeface="Cambria" panose="02040503050406030204" pitchFamily="18" charset="0"/>
              </a:rPr>
              <a:t>Study local remediation project that she had heard about in class</a:t>
            </a:r>
          </a:p>
          <a:p>
            <a:pPr marL="571500" indent="-571500">
              <a:buFont typeface="Arial" panose="020B0604020202020204" pitchFamily="34" charset="0"/>
              <a:buChar char="•"/>
            </a:pPr>
            <a:r>
              <a:rPr lang="en-US" sz="3600" dirty="0" smtClean="0">
                <a:latin typeface="Cambria" panose="02040503050406030204" pitchFamily="18" charset="0"/>
              </a:rPr>
              <a:t>Live near home and earn income.</a:t>
            </a:r>
            <a:endParaRPr lang="en-US" sz="3600" dirty="0">
              <a:latin typeface="Cambria" panose="02040503050406030204" pitchFamily="18" charset="0"/>
            </a:endParaRPr>
          </a:p>
          <a:p>
            <a:endParaRPr lang="en-US" sz="1800" dirty="0" smtClean="0">
              <a:latin typeface="Cambria" panose="02040503050406030204" pitchFamily="18" charset="0"/>
            </a:endParaRPr>
          </a:p>
          <a:p>
            <a:r>
              <a:rPr lang="en-US" sz="3600" b="1" u="sng" dirty="0" smtClean="0">
                <a:latin typeface="Cambria" panose="02040503050406030204" pitchFamily="18" charset="0"/>
              </a:rPr>
              <a:t>the outcome                                                               </a:t>
            </a:r>
            <a:r>
              <a:rPr lang="en-US" sz="3600" u="sng" dirty="0">
                <a:solidFill>
                  <a:schemeClr val="accent3">
                    <a:lumMod val="20000"/>
                    <a:lumOff val="80000"/>
                  </a:schemeClr>
                </a:solidFill>
                <a:latin typeface="Cambria" panose="02040503050406030204" pitchFamily="18" charset="0"/>
              </a:rPr>
              <a:t>g</a:t>
            </a:r>
            <a:r>
              <a:rPr lang="en-US" sz="3600" u="sng" dirty="0">
                <a:latin typeface="Cambria" panose="02040503050406030204" pitchFamily="18" charset="0"/>
              </a:rPr>
              <a:t> </a:t>
            </a:r>
            <a:endParaRPr lang="en-US" sz="3600" u="sng" dirty="0" smtClean="0">
              <a:latin typeface="Cambria" panose="02040503050406030204" pitchFamily="18" charset="0"/>
            </a:endParaRPr>
          </a:p>
          <a:p>
            <a:endParaRPr lang="en-US" sz="1800" u="sng" dirty="0" smtClean="0">
              <a:latin typeface="Cambria" panose="02040503050406030204" pitchFamily="18" charset="0"/>
            </a:endParaRPr>
          </a:p>
          <a:p>
            <a:r>
              <a:rPr lang="en-US" sz="3600" dirty="0" smtClean="0">
                <a:latin typeface="Cambria" panose="02040503050406030204" pitchFamily="18" charset="0"/>
              </a:rPr>
              <a:t>From her previous research experience, Kyle knew to work diligently and avoid distraction. She dutifully sat in her workspace each day and produced her required deliverables on time. Private-sector professionals         were unwilling to engage her, so this summer had fewer career benefits than she had hoped.</a:t>
            </a:r>
            <a:endParaRPr lang="en-US" sz="3600" dirty="0">
              <a:latin typeface="Cambria" panose="020405030504060302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3900" y="22609378"/>
            <a:ext cx="7048500" cy="50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TextBox 53"/>
          <p:cNvSpPr txBox="1"/>
          <p:nvPr/>
        </p:nvSpPr>
        <p:spPr>
          <a:xfrm>
            <a:off x="39431496" y="6934199"/>
            <a:ext cx="10760240" cy="11449288"/>
          </a:xfrm>
          <a:prstGeom prst="rect">
            <a:avLst/>
          </a:prstGeom>
          <a:noFill/>
        </p:spPr>
        <p:txBody>
          <a:bodyPr wrap="square" rtlCol="0">
            <a:spAutoFit/>
          </a:bodyPr>
          <a:lstStyle/>
          <a:p>
            <a:r>
              <a:rPr lang="en-US" sz="3600" dirty="0" smtClean="0">
                <a:latin typeface="Cambria" panose="02040503050406030204" pitchFamily="18" charset="0"/>
              </a:rPr>
              <a:t>These two student projects differed in their:</a:t>
            </a:r>
          </a:p>
          <a:p>
            <a:endParaRPr lang="en-US" sz="1800" dirty="0" smtClean="0">
              <a:latin typeface="Cambria" panose="02040503050406030204" pitchFamily="18" charset="0"/>
            </a:endParaRPr>
          </a:p>
          <a:p>
            <a:pPr marL="1004888" indent="-571500">
              <a:buFont typeface="Arial" panose="020B0604020202020204" pitchFamily="34" charset="0"/>
              <a:buChar char="•"/>
            </a:pPr>
            <a:r>
              <a:rPr lang="en-US" sz="3600" b="1" dirty="0" smtClean="0">
                <a:solidFill>
                  <a:schemeClr val="accent3">
                    <a:lumMod val="50000"/>
                  </a:schemeClr>
                </a:solidFill>
                <a:latin typeface="Cambria" panose="02040503050406030204" pitchFamily="18" charset="0"/>
              </a:rPr>
              <a:t>Structure</a:t>
            </a:r>
            <a:r>
              <a:rPr lang="en-US" sz="3600" dirty="0" smtClean="0">
                <a:latin typeface="Cambria" panose="02040503050406030204" pitchFamily="18" charset="0"/>
              </a:rPr>
              <a:t>: Because Kyle needed to produce deliverables by a specified date, her work was far more focused and constrained than Kestrel’s.</a:t>
            </a:r>
          </a:p>
          <a:p>
            <a:pPr marL="1004888" indent="-571500">
              <a:buFont typeface="Arial" panose="020B0604020202020204" pitchFamily="34" charset="0"/>
              <a:buChar char="•"/>
            </a:pPr>
            <a:endParaRPr lang="en-US" sz="1800" dirty="0" smtClean="0">
              <a:latin typeface="Cambria" panose="02040503050406030204" pitchFamily="18" charset="0"/>
            </a:endParaRPr>
          </a:p>
          <a:p>
            <a:pPr marL="1004888" indent="-571500">
              <a:buFont typeface="Arial" panose="020B0604020202020204" pitchFamily="34" charset="0"/>
              <a:buChar char="•"/>
            </a:pPr>
            <a:r>
              <a:rPr lang="en-US" sz="3600" b="1" dirty="0" smtClean="0">
                <a:solidFill>
                  <a:schemeClr val="accent3">
                    <a:lumMod val="50000"/>
                  </a:schemeClr>
                </a:solidFill>
                <a:latin typeface="Cambria" panose="02040503050406030204" pitchFamily="18" charset="0"/>
              </a:rPr>
              <a:t>Professor support</a:t>
            </a:r>
            <a:r>
              <a:rPr lang="en-US" sz="3600" dirty="0" smtClean="0">
                <a:latin typeface="Cambria" panose="02040503050406030204" pitchFamily="18" charset="0"/>
              </a:rPr>
              <a:t>: Because his first concern related to logistical complexity, the professor was quick to provide intellectual support to Kyle, whose project was not operationally complicated. He focused most discussion with Kestrel on solving logistical problems and defining research questions carefully. </a:t>
            </a:r>
            <a:r>
              <a:rPr lang="en-US" sz="3600" dirty="0" smtClean="0">
                <a:latin typeface="Cambria" panose="02040503050406030204" pitchFamily="18" charset="0"/>
              </a:rPr>
              <a:t>Only much </a:t>
            </a:r>
            <a:r>
              <a:rPr lang="en-US" sz="3600" dirty="0" smtClean="0">
                <a:latin typeface="Cambria" panose="02040503050406030204" pitchFamily="18" charset="0"/>
              </a:rPr>
              <a:t>later did he invest energy in the intellectual complexity of Kestrel’s work. </a:t>
            </a:r>
          </a:p>
          <a:p>
            <a:pPr marL="1004888" indent="-571500">
              <a:buFont typeface="Arial" panose="020B0604020202020204" pitchFamily="34" charset="0"/>
              <a:buChar char="•"/>
            </a:pPr>
            <a:endParaRPr lang="en-US" sz="1800" dirty="0" smtClean="0">
              <a:latin typeface="Cambria" panose="02040503050406030204" pitchFamily="18" charset="0"/>
            </a:endParaRPr>
          </a:p>
          <a:p>
            <a:pPr marL="1004888" indent="-571500">
              <a:buFont typeface="Arial" panose="020B0604020202020204" pitchFamily="34" charset="0"/>
              <a:buChar char="•"/>
            </a:pPr>
            <a:r>
              <a:rPr lang="en-US" sz="3600" b="1" dirty="0" smtClean="0">
                <a:solidFill>
                  <a:schemeClr val="accent3">
                    <a:lumMod val="50000"/>
                  </a:schemeClr>
                </a:solidFill>
                <a:latin typeface="Cambria" panose="02040503050406030204" pitchFamily="18" charset="0"/>
              </a:rPr>
              <a:t>Excitement</a:t>
            </a:r>
            <a:r>
              <a:rPr lang="en-US" sz="3600" dirty="0" smtClean="0">
                <a:latin typeface="Cambria" panose="02040503050406030204" pitchFamily="18" charset="0"/>
              </a:rPr>
              <a:t>: Kestrel’s project was imbued with excitement and adventure; it represented her chance to start an inspiring research project in an interesting location. Kyle’s project felt like a course assignment that required intellectual discipline to ensure its timely completion.</a:t>
            </a:r>
          </a:p>
        </p:txBody>
      </p:sp>
      <p:sp>
        <p:nvSpPr>
          <p:cNvPr id="59" name="TextBox 58"/>
          <p:cNvSpPr txBox="1"/>
          <p:nvPr/>
        </p:nvSpPr>
        <p:spPr>
          <a:xfrm>
            <a:off x="39455560" y="20345400"/>
            <a:ext cx="10760240" cy="17266265"/>
          </a:xfrm>
          <a:prstGeom prst="rect">
            <a:avLst/>
          </a:prstGeom>
          <a:noFill/>
        </p:spPr>
        <p:txBody>
          <a:bodyPr wrap="square" rtlCol="0">
            <a:spAutoFit/>
          </a:bodyPr>
          <a:lstStyle/>
          <a:p>
            <a:r>
              <a:rPr lang="en-US" sz="3600" b="1" dirty="0" smtClean="0">
                <a:solidFill>
                  <a:schemeClr val="accent3">
                    <a:lumMod val="50000"/>
                  </a:schemeClr>
                </a:solidFill>
                <a:latin typeface="Cambria" panose="02040503050406030204" pitchFamily="18" charset="0"/>
              </a:rPr>
              <a:t>Which of these students is more likely to produce results in future research experiences? </a:t>
            </a:r>
            <a:r>
              <a:rPr lang="en-US" sz="3600" dirty="0" smtClean="0">
                <a:latin typeface="Cambria" panose="02040503050406030204" pitchFamily="18" charset="0"/>
              </a:rPr>
              <a:t>Will Kestrel have the discipline to return to Peru repeatedly and collect the data sets needed to complete a study? Has a disciplined and quiet summer empowered Kyle to succeed in future projects or sapped her inspiration for them?</a:t>
            </a:r>
          </a:p>
          <a:p>
            <a:endParaRPr lang="en-US" sz="1800" dirty="0">
              <a:latin typeface="Cambria" panose="02040503050406030204" pitchFamily="18" charset="0"/>
            </a:endParaRPr>
          </a:p>
          <a:p>
            <a:r>
              <a:rPr lang="en-US" sz="3600" b="1" dirty="0" smtClean="0">
                <a:solidFill>
                  <a:schemeClr val="accent3">
                    <a:lumMod val="50000"/>
                  </a:schemeClr>
                </a:solidFill>
                <a:latin typeface="Cambria" panose="02040503050406030204" pitchFamily="18" charset="0"/>
              </a:rPr>
              <a:t>How should professors balance the need to excite and inspire students with big-picture thinking against the need to consider logistics and safety? </a:t>
            </a:r>
            <a:r>
              <a:rPr lang="en-US" sz="3600" dirty="0" smtClean="0">
                <a:latin typeface="Cambria" panose="02040503050406030204" pitchFamily="18" charset="0"/>
              </a:rPr>
              <a:t>In this experience, the professor found himself trying to scale back Kestrel’s ambitions because he feared that she did not see the difficulties embedded in international fieldwork. Is this responsible advising or does it detract from her education?</a:t>
            </a:r>
          </a:p>
          <a:p>
            <a:endParaRPr lang="en-US" sz="1800" dirty="0">
              <a:latin typeface="Cambria" panose="02040503050406030204" pitchFamily="18" charset="0"/>
            </a:endParaRPr>
          </a:p>
          <a:p>
            <a:r>
              <a:rPr lang="en-US" sz="3600" b="1" dirty="0">
                <a:solidFill>
                  <a:schemeClr val="accent3">
                    <a:lumMod val="50000"/>
                  </a:schemeClr>
                </a:solidFill>
                <a:latin typeface="Cambria" panose="02040503050406030204" pitchFamily="18" charset="0"/>
              </a:rPr>
              <a:t>What about a project is most likely to inspire a sense of ownership from an undergraduate student</a:t>
            </a:r>
            <a:r>
              <a:rPr lang="en-US" sz="3600" b="1" dirty="0" smtClean="0">
                <a:solidFill>
                  <a:schemeClr val="accent3">
                    <a:lumMod val="50000"/>
                  </a:schemeClr>
                </a:solidFill>
                <a:latin typeface="Cambria" panose="02040503050406030204" pitchFamily="18" charset="0"/>
              </a:rPr>
              <a:t>? </a:t>
            </a:r>
            <a:r>
              <a:rPr lang="en-US" sz="3600" dirty="0" smtClean="0">
                <a:latin typeface="Cambria" panose="02040503050406030204" pitchFamily="18" charset="0"/>
              </a:rPr>
              <a:t>Should projects be primarily experiential or based in productivity? </a:t>
            </a:r>
            <a:endParaRPr lang="en-US" sz="3600" dirty="0">
              <a:latin typeface="Cambria" panose="02040503050406030204" pitchFamily="18" charset="0"/>
            </a:endParaRPr>
          </a:p>
          <a:p>
            <a:endParaRPr lang="en-US" sz="1800" dirty="0">
              <a:latin typeface="Cambria" panose="02040503050406030204" pitchFamily="18" charset="0"/>
            </a:endParaRPr>
          </a:p>
          <a:p>
            <a:r>
              <a:rPr lang="en-US" sz="3600" b="1" dirty="0" smtClean="0">
                <a:solidFill>
                  <a:schemeClr val="accent3">
                    <a:lumMod val="50000"/>
                  </a:schemeClr>
                </a:solidFill>
                <a:latin typeface="Cambria" panose="02040503050406030204" pitchFamily="18" charset="0"/>
              </a:rPr>
              <a:t>How do we construct undergraduate research projects that are both emotionally and intellectually satisfying? </a:t>
            </a:r>
            <a:r>
              <a:rPr lang="en-US" sz="3600" dirty="0" smtClean="0">
                <a:latin typeface="Cambria" panose="02040503050406030204" pitchFamily="18" charset="0"/>
              </a:rPr>
              <a:t>What is the key to both being productive and having fun?</a:t>
            </a:r>
          </a:p>
          <a:p>
            <a:endParaRPr lang="en-US" sz="1800" dirty="0">
              <a:latin typeface="Cambria" panose="02040503050406030204" pitchFamily="18" charset="0"/>
            </a:endParaRPr>
          </a:p>
          <a:p>
            <a:r>
              <a:rPr lang="en-US" sz="3600" b="1" dirty="0" smtClean="0">
                <a:solidFill>
                  <a:schemeClr val="accent3">
                    <a:lumMod val="50000"/>
                  </a:schemeClr>
                </a:solidFill>
                <a:latin typeface="Cambria" panose="02040503050406030204" pitchFamily="18" charset="0"/>
              </a:rPr>
              <a:t>How much should students direct their projects? </a:t>
            </a:r>
            <a:r>
              <a:rPr lang="en-US" sz="3600" dirty="0" smtClean="0">
                <a:latin typeface="Cambria" panose="02040503050406030204" pitchFamily="18" charset="0"/>
              </a:rPr>
              <a:t>Should professors lead so that students make progress on a clear path, or should students gain experience structuring their own work? Where is the balance between content-based research and practical experience?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3900" y="5994231"/>
            <a:ext cx="7048500" cy="4778182"/>
          </a:xfrm>
          <a:prstGeom prst="rect">
            <a:avLst/>
          </a:prstGeom>
        </p:spPr>
      </p:pic>
    </p:spTree>
    <p:extLst>
      <p:ext uri="{BB962C8B-B14F-4D97-AF65-F5344CB8AC3E}">
        <p14:creationId xmlns:p14="http://schemas.microsoft.com/office/powerpoint/2010/main" val="3559862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1307</TotalTime>
  <Words>1134</Words>
  <Application>Microsoft Office PowerPoint</Application>
  <PresentationFormat>Custom</PresentationFormat>
  <Paragraphs>93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 Wildman</dc:creator>
  <cp:lastModifiedBy>Rich Wildman</cp:lastModifiedBy>
  <cp:revision>45</cp:revision>
  <dcterms:created xsi:type="dcterms:W3CDTF">2014-10-14T17:19:49Z</dcterms:created>
  <dcterms:modified xsi:type="dcterms:W3CDTF">2014-10-17T19:32:19Z</dcterms:modified>
</cp:coreProperties>
</file>